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9" r:id="rId3"/>
    <p:sldId id="260" r:id="rId4"/>
    <p:sldId id="264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BCD9"/>
    <a:srgbClr val="BED0E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mport_zam@mosreg.ru" TargetMode="External"/><Relationship Id="rId2" Type="http://schemas.openxmlformats.org/officeDocument/2006/relationships/hyperlink" Target="https://invest.mosreg.ru/business-support/importozamescheni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rpmo@mosreg.ru" TargetMode="Externa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orms.yandex.ru/u/622ef413f6f31d12a772cefe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12" Type="http://schemas.openxmlformats.org/officeDocument/2006/relationships/image" Target="../media/image15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jpeg"/><Relationship Id="rId4" Type="http://schemas.openxmlformats.org/officeDocument/2006/relationships/image" Target="../media/image7.png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052736"/>
            <a:ext cx="7524328" cy="4525963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Подать заявку в Министерство инвестиций, промышленности и науки Московской области можно: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На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Инвест-портале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Московской области: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https://invest.mosreg.ru/business-support/importozameschenie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Ответив на письмо от команды Губернатора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е-мейл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  <a:hlinkClick r:id="rId3"/>
              </a:rPr>
              <a:t>import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  <a:hlinkClick r:id="rId3"/>
              </a:rPr>
              <a:t>_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  <a:hlinkClick r:id="rId3"/>
              </a:rPr>
              <a:t>zam@mosreg.ru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По телефону горячей линии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0150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634082"/>
          </a:xfrm>
          <a:solidFill>
            <a:srgbClr val="BED0E8"/>
          </a:solidFill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ПРИЕМ ЗАЯВОК на проекты по ИМПОРТОЗАМЕЩЕНИЮ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946" y="4653136"/>
            <a:ext cx="3028054" cy="1701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148064" y="6334780"/>
            <a:ext cx="4139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ОТВЕТ ОТ КОМАНДЫ ГУБЕРНАТОРА ПО КАЖДОЙ ЗАЯВКЕ</a:t>
            </a:r>
            <a:endParaRPr lang="ru-RU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124744"/>
            <a:ext cx="4788024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108884"/>
            <a:ext cx="4283969" cy="4480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9144000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ПРИЕМ ЗАЯВОК на проекты по ИМПОРТОЗАМЕЩЕНИЮ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9708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ШАГОВ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реализация ЗАЯВОК по ИМПОРТОЗАМЕЩЕНИЮ</a:t>
            </a: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ШАГ 1: льготный ЗАЙМ ОТ ФОНДА развития промышленности - ФРП РФ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Сумма: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до 2 млрд. рублей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Срок: от 1 года до 5 лет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Ставка: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от 1% до 5%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Обеспечение: залог или банковская гарантия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Подать заявку можно здесь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  <a:hlinkClick r:id="" action="ppaction://hlinkshowjump?jump=lastslide"/>
              </a:rPr>
              <a:t>https://frprf.ru/ - </a:t>
            </a:r>
            <a:r>
              <a:rPr lang="ru-RU" sz="1200" b="1" i="1" dirty="0" err="1" smtClean="0">
                <a:latin typeface="Times New Roman" pitchFamily="18" charset="0"/>
                <a:cs typeface="Times New Roman" pitchFamily="18" charset="0"/>
                <a:hlinkClick r:id="" action="ppaction://hlinkshowjump?jump=lastslide"/>
              </a:rPr>
              <a:t>constructor</a:t>
            </a:r>
            <a:endParaRPr lang="ru-RU" sz="12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Мы поможем оформить заявку - консультация от ФРП МО 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https://frpmo.ru/ </a:t>
            </a:r>
            <a:r>
              <a:rPr lang="ru-RU" sz="1200" b="1" i="1" dirty="0" err="1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e-mail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rpmo@mosreg.ru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ШАГ 2: БАНКИ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Льготная программа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«ИНВЕСТИЦИОННАЯ» для МСП - до 2 млрд. руб. 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Ставка 13,5-15%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Кредит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системообразующих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предприятий - до 10 млрд. руб. 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Ставка - 10%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Если есть вопросы к любому банку или НЕ выдают кредит - написать нам о проблеме можно здесь:</a:t>
            </a:r>
          </a:p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https://forms.yandex.ru/u/622ef413f6f31d12a772cefe/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ШАГ 3: СУБСИДИЯ % СТАВКИ по кредиту банка от Московской области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Максимальный размер % ставки для заемщика –  ключевая ставка ЦБ +1,5% = 11,5%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Получить информацию для МСП можно здесь:</a:t>
            </a:r>
          </a:p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  <a:hlinkClick r:id="" action="ppaction://hlinkshowjump?jump=lastslide"/>
              </a:rPr>
              <a:t>https://invest.mosreg.ru/business_creation/razvitie-biznesa/dengi/procentnaya-stavka-po-kreditam</a:t>
            </a:r>
            <a:endParaRPr lang="en-US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Подать заявку для крупного бизнеса можно здесь: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https://frpmo.ru/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e-mail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: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rpmo@mosreg.ru</a:t>
            </a:r>
            <a:endParaRPr lang="ru-RU" sz="12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ШАГ 4: льготный ЗАЙМ ФОНДА развития промышленности - ФРП МО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Сумма: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до 150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руб.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Срок: от 1 года до 5 лет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Ставка: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от 1% до 5%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Обеспечение: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залог оборудования или другие имущества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Подать заявку можно здесь: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  <a:hlinkClick r:id="" action="ppaction://hlinkshowjump?jump=lastslide"/>
              </a:rPr>
              <a:t>https://frpmo.ru/.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  <a:hlinkClick r:id="" action="ppaction://hlinkshowjump?jump=lastslide"/>
              </a:rPr>
              <a:t>e-mail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  <a:hlinkClick r:id="" action="ppaction://hlinkshowjump?jump=lastslide"/>
              </a:rPr>
              <a:t>: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rpmo@mosreg.ru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 smtClean="0"/>
              <a:t>5 ШАГОВ - реализация ЗАЯВОК по ИМПОРТОЗАМЕЩЕНИЮ</a:t>
            </a:r>
          </a:p>
          <a:p>
            <a:endParaRPr lang="ru-RU" b="1" dirty="0" smtClean="0"/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ШАГ 5: ЗЕМЛЯ ЗА 1 РУБЛЬ НА 3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ГОДА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1.ЕСЛИ нужен ПОДБОР участка - Подача заявки по ссылке: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https://invest.mosreg.ru/business-support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Подбор земельного участка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МинИнвест+Минимущество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из Банка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ельных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участков - Срок 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 дня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ЕСЛИ есть конкретный участок - Подача заявки на региональном портале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Госуслуг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Заключение договора аренды - Срок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 дней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КРИТЕРИИ: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Регистрация в Московской области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Соответствие перечню отраслей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Наличие бизнес-плана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Отсутствие задолженности по налогам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Необходимо указать: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1.Источники финансирования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3.Количество рабочих мест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4.Объем инвестиций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5.Объем налоговых отчислений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6.Опыт реализации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1" y="4463280"/>
            <a:ext cx="5724129" cy="227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0"/>
            <a:ext cx="8856984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Перечень отраслей для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импортозамещения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1.Машиностроение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2. Пищевое производство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3. Текстильная промышленность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4. Мебельная промышленность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5. Химическое производство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5380672"/>
            <a:ext cx="9144000" cy="160043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Закон Московской области «О перечне видов экономической деятельности для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импортозамещения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и преодоления негативных последствий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 ограничительных мер со стороны иностранных государств»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https://mosreg.ru/download/document/1166732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657900" y="620688"/>
            <a:ext cx="448610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6. Производство пластмассы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7. IT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технологии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8. Сельское хозяйство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9. Производство стройматериалов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10. Фармацевтика</a:t>
            </a:r>
          </a:p>
          <a:p>
            <a:endParaRPr lang="ru-RU" dirty="0"/>
          </a:p>
        </p:txBody>
      </p:sp>
      <p:pic>
        <p:nvPicPr>
          <p:cNvPr id="30724" name="Picture 4" descr="https://free-images.com/or/3433/c3tool_svg_sv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836712"/>
            <a:ext cx="504056" cy="504056"/>
          </a:xfrm>
          <a:prstGeom prst="rect">
            <a:avLst/>
          </a:prstGeom>
          <a:noFill/>
        </p:spPr>
      </p:pic>
      <p:pic>
        <p:nvPicPr>
          <p:cNvPr id="30728" name="Picture 8" descr="https://istok-ideal.ru/wp-content/uploads/2017/12/bakaley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412776"/>
            <a:ext cx="431032" cy="431032"/>
          </a:xfrm>
          <a:prstGeom prst="rect">
            <a:avLst/>
          </a:prstGeom>
          <a:noFill/>
        </p:spPr>
      </p:pic>
      <p:pic>
        <p:nvPicPr>
          <p:cNvPr id="30734" name="Picture 14" descr="https://lugotexsl.com/wp-content/uploads/2018/08/texti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060848"/>
            <a:ext cx="611560" cy="456319"/>
          </a:xfrm>
          <a:prstGeom prst="rect">
            <a:avLst/>
          </a:prstGeom>
          <a:noFill/>
        </p:spPr>
      </p:pic>
      <p:pic>
        <p:nvPicPr>
          <p:cNvPr id="30736" name="Picture 16" descr="https://e7.pngegg.com/pngimages/462/567/png-clipart-icon-kitchen-design-kitchen-cabinet-computer-icons-furniture-kitchen-miscellaneous-angl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504" y="2708920"/>
            <a:ext cx="435596" cy="435596"/>
          </a:xfrm>
          <a:prstGeom prst="rect">
            <a:avLst/>
          </a:prstGeom>
          <a:noFill/>
        </p:spPr>
      </p:pic>
      <p:pic>
        <p:nvPicPr>
          <p:cNvPr id="30738" name="Picture 18" descr="https://e7.pngegg.com/pngimages/356/796/png-clipart-dietary-supplement-system-herbalife-nutrition-quality-vitamin-chemistry-icon-nutrition-quality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7504" y="3284984"/>
            <a:ext cx="432048" cy="432048"/>
          </a:xfrm>
          <a:prstGeom prst="rect">
            <a:avLst/>
          </a:prstGeom>
          <a:noFill/>
        </p:spPr>
      </p:pic>
      <p:pic>
        <p:nvPicPr>
          <p:cNvPr id="30740" name="Picture 20" descr="https://34travel.me/media/posts/61c1988e5f5f5-5f856fe94b648-5f777917bb5a7-noun-Plastic-2732027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88024" y="908720"/>
            <a:ext cx="402804" cy="402804"/>
          </a:xfrm>
          <a:prstGeom prst="rect">
            <a:avLst/>
          </a:prstGeom>
          <a:noFill/>
        </p:spPr>
      </p:pic>
      <p:pic>
        <p:nvPicPr>
          <p:cNvPr id="30742" name="Picture 22" descr="https://img2.freepng.ru/20180426/ere/kisspng-computer-icons-login-workplace-information-technol-5ae209e183b4c7.5783624915247631055395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788024" y="1484784"/>
            <a:ext cx="346972" cy="400945"/>
          </a:xfrm>
          <a:prstGeom prst="rect">
            <a:avLst/>
          </a:prstGeom>
          <a:noFill/>
        </p:spPr>
      </p:pic>
      <p:pic>
        <p:nvPicPr>
          <p:cNvPr id="30744" name="Picture 24" descr="https://ru.all.biz/img/ru/catalog/8715370.jpe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16016" y="2132856"/>
            <a:ext cx="415204" cy="408137"/>
          </a:xfrm>
          <a:prstGeom prst="rect">
            <a:avLst/>
          </a:prstGeom>
          <a:noFill/>
        </p:spPr>
      </p:pic>
      <p:sp>
        <p:nvSpPr>
          <p:cNvPr id="30746" name="AutoShape 26" descr="https://rosterem.ru/work/build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48" name="AutoShape 28" descr="https://rosterem.ru/work/build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50" name="AutoShape 30" descr="https://rosterem.ru/work/build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52" name="AutoShape 32" descr="https://rosterem.ru/work/build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54" name="Picture 34" descr="https://w7.pngwing.com/pngs/930/249/png-transparent-hammer-encapsulated-postscript-nail-tool-fonts-angle-technic-spanners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88024" y="2708920"/>
            <a:ext cx="357775" cy="352331"/>
          </a:xfrm>
          <a:prstGeom prst="rect">
            <a:avLst/>
          </a:prstGeom>
          <a:noFill/>
        </p:spPr>
      </p:pic>
      <p:pic>
        <p:nvPicPr>
          <p:cNvPr id="30756" name="Picture 36" descr="https://img2.freepng.ru/20180331/hgq/kisspng-pharmacy-technician-pharmaceutical-drug-medicine-h-pharmacy-5abf3048d24182.0052814815224791768612.jpg"/>
          <p:cNvPicPr>
            <a:picLocks noChangeAspect="1" noChangeArrowheads="1"/>
          </p:cNvPicPr>
          <p:nvPr/>
        </p:nvPicPr>
        <p:blipFill>
          <a:blip r:embed="rId12" cstate="print"/>
          <a:srcRect l="18101" r="18547"/>
          <a:stretch>
            <a:fillRect/>
          </a:stretch>
        </p:blipFill>
        <p:spPr bwMode="auto">
          <a:xfrm>
            <a:off x="4788024" y="3284984"/>
            <a:ext cx="432048" cy="360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148</TotalTime>
  <Words>473</Words>
  <Application>Microsoft Office PowerPoint</Application>
  <PresentationFormat>Экран (4:3)</PresentationFormat>
  <Paragraphs>83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ПРИЕМ ЗАЯВОК на проекты по ИМПОРТОЗАМЕЩЕНИЮ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работы импортозамещения</dc:title>
  <dc:creator>User302-1</dc:creator>
  <cp:lastModifiedBy>User302-1</cp:lastModifiedBy>
  <cp:revision>11</cp:revision>
  <dcterms:created xsi:type="dcterms:W3CDTF">2022-03-28T11:04:01Z</dcterms:created>
  <dcterms:modified xsi:type="dcterms:W3CDTF">2022-03-29T09:37:57Z</dcterms:modified>
</cp:coreProperties>
</file>