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58" r:id="rId3"/>
    <p:sldId id="275" r:id="rId4"/>
    <p:sldId id="276" r:id="rId5"/>
    <p:sldId id="259" r:id="rId6"/>
    <p:sldId id="260" r:id="rId7"/>
    <p:sldId id="271" r:id="rId8"/>
    <p:sldId id="261" r:id="rId9"/>
    <p:sldId id="262" r:id="rId10"/>
    <p:sldId id="263" r:id="rId11"/>
    <p:sldId id="264" r:id="rId12"/>
    <p:sldId id="269" r:id="rId13"/>
    <p:sldId id="274" r:id="rId14"/>
    <p:sldId id="266" r:id="rId15"/>
    <p:sldId id="272" r:id="rId16"/>
    <p:sldId id="273" r:id="rId1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6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1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F3B14-8276-4A16-B718-29461771EA4C}" type="datetimeFigureOut">
              <a:rPr lang="ru-RU" smtClean="0"/>
              <a:t>20.03.2019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0D8830-6609-4E00-A80E-246C79CF9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0298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8113" y="1347788"/>
            <a:ext cx="6462712" cy="36369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01D61E-034D-DC4E-B20D-E77386B50656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3708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0B41D-27A4-41CD-B665-51C323EFD46F}" type="datetimeFigureOut">
              <a:rPr lang="ru-RU" smtClean="0"/>
              <a:t>20.03.2019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19D2D-E33D-467E-985A-E1E4FB99B9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5446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0B41D-27A4-41CD-B665-51C323EFD46F}" type="datetimeFigureOut">
              <a:rPr lang="ru-RU" smtClean="0"/>
              <a:t>20.03.2019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19D2D-E33D-467E-985A-E1E4FB99B9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5643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0B41D-27A4-41CD-B665-51C323EFD46F}" type="datetimeFigureOut">
              <a:rPr lang="ru-RU" smtClean="0"/>
              <a:t>20.03.2019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19D2D-E33D-467E-985A-E1E4FB99B9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85386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0404"/>
            <a:ext cx="12192000" cy="6465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315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0B41D-27A4-41CD-B665-51C323EFD46F}" type="datetimeFigureOut">
              <a:rPr lang="ru-RU" smtClean="0"/>
              <a:t>20.03.2019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19D2D-E33D-467E-985A-E1E4FB99B9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2065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0B41D-27A4-41CD-B665-51C323EFD46F}" type="datetimeFigureOut">
              <a:rPr lang="ru-RU" smtClean="0"/>
              <a:t>20.03.2019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19D2D-E33D-467E-985A-E1E4FB99B9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8134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0B41D-27A4-41CD-B665-51C323EFD46F}" type="datetimeFigureOut">
              <a:rPr lang="ru-RU" smtClean="0"/>
              <a:t>20.03.2019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19D2D-E33D-467E-985A-E1E4FB99B9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3642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0B41D-27A4-41CD-B665-51C323EFD46F}" type="datetimeFigureOut">
              <a:rPr lang="ru-RU" smtClean="0"/>
              <a:t>20.03.2019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19D2D-E33D-467E-985A-E1E4FB99B9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9847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0B41D-27A4-41CD-B665-51C323EFD46F}" type="datetimeFigureOut">
              <a:rPr lang="ru-RU" smtClean="0"/>
              <a:t>20.03.2019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19D2D-E33D-467E-985A-E1E4FB99B9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9666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0B41D-27A4-41CD-B665-51C323EFD46F}" type="datetimeFigureOut">
              <a:rPr lang="ru-RU" smtClean="0"/>
              <a:t>20.03.2019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19D2D-E33D-467E-985A-E1E4FB99B9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3766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0B41D-27A4-41CD-B665-51C323EFD46F}" type="datetimeFigureOut">
              <a:rPr lang="ru-RU" smtClean="0"/>
              <a:t>20.03.2019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19D2D-E33D-467E-985A-E1E4FB99B9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4477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0B41D-27A4-41CD-B665-51C323EFD46F}" type="datetimeFigureOut">
              <a:rPr lang="ru-RU" smtClean="0"/>
              <a:t>20.03.2019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19D2D-E33D-467E-985A-E1E4FB99B9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7006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0B41D-27A4-41CD-B665-51C323EFD46F}" type="datetimeFigureOut">
              <a:rPr lang="ru-RU" smtClean="0"/>
              <a:t>20.03.2019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719D2D-E33D-467E-985A-E1E4FB99B9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8672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romo@hartiya.com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7" Type="http://schemas.openxmlformats.org/officeDocument/2006/relationships/image" Target="../media/image11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emf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26"/>
          <p:cNvSpPr/>
          <p:nvPr/>
        </p:nvSpPr>
        <p:spPr>
          <a:xfrm>
            <a:off x="7169889" y="4324269"/>
            <a:ext cx="4816549" cy="18710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24293" tIns="24293" rIns="24293" bIns="24293" anchor="ctr">
            <a:spAutoFit/>
          </a:bodyPr>
          <a:lstStyle/>
          <a:p>
            <a:pPr defTabSz="685814">
              <a:lnSpc>
                <a:spcPct val="90000"/>
              </a:lnSpc>
              <a:defRPr sz="1800"/>
            </a:pPr>
            <a:r>
              <a:rPr lang="ru-RU" sz="2400" b="1" dirty="0">
                <a:solidFill>
                  <a:schemeClr val="bg1"/>
                </a:solidFill>
                <a:latin typeface="Open Sans Extrabold" charset="0"/>
                <a:ea typeface="Open Sans Extrabold" charset="0"/>
                <a:cs typeface="Open Sans Extrabold" charset="0"/>
                <a:sym typeface="Open Sans Extrabold"/>
              </a:rPr>
              <a:t>Деятельность </a:t>
            </a:r>
          </a:p>
          <a:p>
            <a:pPr defTabSz="685814">
              <a:lnSpc>
                <a:spcPct val="90000"/>
              </a:lnSpc>
              <a:defRPr sz="1800"/>
            </a:pPr>
            <a:r>
              <a:rPr lang="ru-RU" sz="2400" b="1" dirty="0">
                <a:solidFill>
                  <a:schemeClr val="bg1"/>
                </a:solidFill>
                <a:latin typeface="Open Sans Extrabold" charset="0"/>
                <a:ea typeface="Open Sans Extrabold" charset="0"/>
                <a:cs typeface="Open Sans Extrabold" charset="0"/>
                <a:sym typeface="Open Sans Extrabold"/>
              </a:rPr>
              <a:t>регионального </a:t>
            </a:r>
          </a:p>
          <a:p>
            <a:pPr defTabSz="685814">
              <a:lnSpc>
                <a:spcPct val="90000"/>
              </a:lnSpc>
              <a:defRPr sz="1800"/>
            </a:pPr>
            <a:r>
              <a:rPr lang="ru-RU" sz="2400" b="1" dirty="0">
                <a:solidFill>
                  <a:schemeClr val="bg1"/>
                </a:solidFill>
                <a:latin typeface="Open Sans Extrabold" charset="0"/>
                <a:ea typeface="Open Sans Extrabold" charset="0"/>
                <a:cs typeface="Open Sans Extrabold" charset="0"/>
                <a:sym typeface="Open Sans Extrabold"/>
              </a:rPr>
              <a:t>оператора</a:t>
            </a:r>
            <a:r>
              <a:rPr lang="en-US" sz="2400" b="1" dirty="0">
                <a:solidFill>
                  <a:schemeClr val="bg1"/>
                </a:solidFill>
                <a:latin typeface="Open Sans Extrabold" charset="0"/>
                <a:ea typeface="Open Sans Extrabold" charset="0"/>
                <a:cs typeface="Open Sans Extrabold" charset="0"/>
                <a:sym typeface="Open Sans Extrabold"/>
              </a:rPr>
              <a:t> </a:t>
            </a:r>
            <a:endParaRPr lang="ru-RU" sz="2400" b="1" dirty="0">
              <a:solidFill>
                <a:schemeClr val="bg1"/>
              </a:solidFill>
              <a:latin typeface="Open Sans Extrabold" charset="0"/>
              <a:ea typeface="Open Sans Extrabold" charset="0"/>
              <a:cs typeface="Open Sans Extrabold" charset="0"/>
              <a:sym typeface="Open Sans Extrabold"/>
            </a:endParaRPr>
          </a:p>
          <a:p>
            <a:pPr defTabSz="685814">
              <a:lnSpc>
                <a:spcPct val="90000"/>
              </a:lnSpc>
              <a:defRPr sz="1800"/>
            </a:pPr>
            <a:r>
              <a:rPr lang="ru-RU" sz="2400" b="1" dirty="0">
                <a:solidFill>
                  <a:schemeClr val="bg1"/>
                </a:solidFill>
                <a:latin typeface="Open Sans Extrabold" charset="0"/>
                <a:ea typeface="Open Sans Extrabold" charset="0"/>
                <a:cs typeface="Open Sans Extrabold" charset="0"/>
                <a:sym typeface="Open Sans Extrabold"/>
              </a:rPr>
              <a:t>ООО «Хартия»</a:t>
            </a:r>
          </a:p>
          <a:p>
            <a:pPr defTabSz="685814">
              <a:defRPr sz="1800"/>
            </a:pPr>
            <a:r>
              <a:rPr lang="ru-RU" sz="1400" dirty="0">
                <a:solidFill>
                  <a:schemeClr val="bg1"/>
                </a:solidFill>
                <a:latin typeface="Open Sans Light" charset="0"/>
                <a:ea typeface="Open Sans Light" charset="0"/>
                <a:cs typeface="Open Sans Light" charset="0"/>
                <a:sym typeface="Open Sans Extrabold"/>
              </a:rPr>
              <a:t>в Ногинской зоне</a:t>
            </a:r>
            <a:r>
              <a:rPr lang="en-US" sz="1400" dirty="0">
                <a:solidFill>
                  <a:schemeClr val="bg1"/>
                </a:solidFill>
                <a:latin typeface="Open Sans Light" charset="0"/>
                <a:ea typeface="Open Sans Light" charset="0"/>
                <a:cs typeface="Open Sans Light" charset="0"/>
                <a:sym typeface="Open Sans Extrabold"/>
              </a:rPr>
              <a:t> </a:t>
            </a:r>
            <a:endParaRPr lang="ru-RU" sz="1400" dirty="0">
              <a:solidFill>
                <a:schemeClr val="bg1"/>
              </a:solidFill>
              <a:latin typeface="Open Sans Light" charset="0"/>
              <a:ea typeface="Open Sans Light" charset="0"/>
              <a:cs typeface="Open Sans Light" charset="0"/>
              <a:sym typeface="Open Sans Extrabold"/>
            </a:endParaRPr>
          </a:p>
          <a:p>
            <a:pPr defTabSz="685814">
              <a:defRPr sz="1800"/>
            </a:pPr>
            <a:r>
              <a:rPr lang="ru-RU" sz="1400" dirty="0">
                <a:solidFill>
                  <a:schemeClr val="bg1"/>
                </a:solidFill>
                <a:latin typeface="Open Sans Light" charset="0"/>
                <a:ea typeface="Open Sans Light" charset="0"/>
                <a:cs typeface="Open Sans Light" charset="0"/>
                <a:sym typeface="Open Sans Extrabold"/>
              </a:rPr>
              <a:t>Московской области</a:t>
            </a:r>
            <a:endParaRPr sz="1400" dirty="0">
              <a:solidFill>
                <a:schemeClr val="bg1"/>
              </a:solidFill>
              <a:latin typeface="Open Sans Light" charset="0"/>
              <a:ea typeface="Open Sans Light" charset="0"/>
              <a:cs typeface="Open Sans Light" charset="0"/>
              <a:sym typeface="Open Sans Extrabold"/>
            </a:endParaRPr>
          </a:p>
        </p:txBody>
      </p:sp>
    </p:spTree>
    <p:extLst>
      <p:ext uri="{BB962C8B-B14F-4D97-AF65-F5344CB8AC3E}">
        <p14:creationId xmlns:p14="http://schemas.microsoft.com/office/powerpoint/2010/main" val="47252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xit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0" y="189535"/>
            <a:ext cx="981212" cy="838317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55824" y="468546"/>
            <a:ext cx="7617063" cy="280297"/>
          </a:xfrm>
          <a:prstGeom prst="rect">
            <a:avLst/>
          </a:prstGeom>
        </p:spPr>
        <p:txBody>
          <a:bodyPr lIns="48980" tIns="24490" rIns="48980" bIns="24490" anchor="t">
            <a:noAutofit/>
          </a:bodyPr>
          <a:lstStyle/>
          <a:p>
            <a:pPr defTabSz="685814">
              <a:lnSpc>
                <a:spcPts val="1900"/>
              </a:lnSpc>
              <a:spcBef>
                <a:spcPct val="0"/>
              </a:spcBef>
            </a:pPr>
            <a:r>
              <a:rPr lang="ru-RU" sz="2700" b="1" dirty="0">
                <a:solidFill>
                  <a:prstClr val="black"/>
                </a:solidFill>
                <a:latin typeface="Open Sans Extrabold" charset="0"/>
                <a:ea typeface="Open Sans Extrabold" charset="0"/>
                <a:cs typeface="Open Sans Extrabold" charset="0"/>
              </a:rPr>
              <a:t>Московская область</a:t>
            </a:r>
          </a:p>
          <a:p>
            <a:pPr defTabSz="685814">
              <a:lnSpc>
                <a:spcPts val="1900"/>
              </a:lnSpc>
              <a:spcBef>
                <a:spcPct val="0"/>
              </a:spcBef>
            </a:pPr>
            <a:r>
              <a:rPr lang="ru-RU" sz="1600" b="1" dirty="0">
                <a:solidFill>
                  <a:prstClr val="black"/>
                </a:solidFill>
                <a:latin typeface="Open Sans Extrabold" charset="0"/>
                <a:ea typeface="Open Sans Extrabold" charset="0"/>
                <a:cs typeface="Open Sans Extrabold" charset="0"/>
              </a:rPr>
              <a:t>Ногинская зона деятельности Регионального оператора 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91129" y="1017154"/>
            <a:ext cx="1166261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690343"/>
              </p:ext>
            </p:extLst>
          </p:nvPr>
        </p:nvGraphicFramePr>
        <p:xfrm>
          <a:off x="455824" y="1370177"/>
          <a:ext cx="11193388" cy="50727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0479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28859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16623">
                <a:tc gridSpan="2">
                  <a:txBody>
                    <a:bodyPr/>
                    <a:lstStyle/>
                    <a:p>
                      <a:pPr marL="0" marR="0" lvl="0" indent="0" algn="ctr" defTabSz="685814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Ногинская зона Регионального оператора</a:t>
                      </a:r>
                    </a:p>
                  </a:txBody>
                  <a:tcPr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8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7866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bg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Муниципальное образование</a:t>
                      </a:r>
                    </a:p>
                  </a:txBody>
                  <a:tcPr marL="51069" marR="51069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0" dirty="0">
                          <a:solidFill>
                            <a:schemeClr val="bg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Транспортные компании</a:t>
                      </a:r>
                    </a:p>
                  </a:txBody>
                  <a:tcPr marL="51069" marR="51069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449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г.о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. Балашиха</a:t>
                      </a:r>
                    </a:p>
                  </a:txBody>
                  <a:tcPr marL="50800" marR="50800" marT="36195" marB="3619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ООО «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Эко-сити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»; ООО «ЭКО Технология»;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ООО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 «ДорВест»; ООО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«УК Кусор»;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ООО «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Экотранс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»;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ООО «</a:t>
                      </a:r>
                      <a:r>
                        <a:rPr lang="ru-RU" sz="1200" baseline="0" dirty="0" err="1" smtClean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ПромЭкоЦентр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»; ООО «</a:t>
                      </a:r>
                      <a:r>
                        <a:rPr lang="ru-RU" sz="1200" baseline="0" dirty="0" err="1" smtClean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ЭкоДомСервис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»; ООО «</a:t>
                      </a:r>
                      <a:r>
                        <a:rPr lang="ru-RU" sz="1200" baseline="0" dirty="0" err="1" smtClean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Алон-Ра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»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0800" marR="50800" marT="36195" marB="3619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824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г.о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. Богородский</a:t>
                      </a:r>
                    </a:p>
                  </a:txBody>
                  <a:tcPr marL="50800" marR="50800" marT="36195" marB="3619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14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ООО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«НПВП «Цессор»; ООО «Чистая Планета»; ООО «Эль энд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Ти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»;</a:t>
                      </a:r>
                      <a:endParaRPr lang="ru-RU" sz="1200" dirty="0" smtClean="0">
                        <a:solidFill>
                          <a:srgbClr val="FF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0800" marR="50800" marT="36195" marB="3619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778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м.р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. Щелковский</a:t>
                      </a:r>
                    </a:p>
                  </a:txBody>
                  <a:tcPr marL="50800" marR="50800" marT="36195" marB="3619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ООО «Хартия»; ООО «Эль энд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Ти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»; ООО «Эко-сити»; ООО «СТК»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0800" marR="50800" marT="36195" marB="3619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5383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г.о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. Электросталь</a:t>
                      </a:r>
                    </a:p>
                  </a:txBody>
                  <a:tcPr marL="50800" marR="50800" marT="36195" marB="3619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ООО «НПВП «Цессор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»;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0800" marR="50800" marT="36195" marB="3619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732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г.о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. Орехово-Зуево</a:t>
                      </a:r>
                    </a:p>
                  </a:txBody>
                  <a:tcPr marL="50800" marR="50800" marT="36195" marB="3619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ООО «Хартия»</a:t>
                      </a:r>
                    </a:p>
                  </a:txBody>
                  <a:tcPr marL="50800" marR="50800" marT="36195" marB="3619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824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г.о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. Ликино-Дулево</a:t>
                      </a:r>
                    </a:p>
                  </a:txBody>
                  <a:tcPr marL="50800" marR="50800" marT="36195" marB="3619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ООО «Сатурн-Сервис»; ООО «Районная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Мехуборка»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0800" marR="50800" marT="36195" marB="3619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732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г.о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. Реутов</a:t>
                      </a:r>
                    </a:p>
                  </a:txBody>
                  <a:tcPr marL="50800" marR="50800" marT="36195" marB="3619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ООО «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Кусор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»</a:t>
                      </a:r>
                    </a:p>
                  </a:txBody>
                  <a:tcPr marL="50800" marR="50800" marT="36195" marB="3619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5383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г.о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. Павловский - Посад</a:t>
                      </a:r>
                    </a:p>
                  </a:txBody>
                  <a:tcPr marL="50800" marR="50800" marT="36195" marB="3619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ООО «НПВП «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Цессор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»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0800" marR="50800" marT="36195" marB="3619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732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г.о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. Фрязино</a:t>
                      </a:r>
                    </a:p>
                  </a:txBody>
                  <a:tcPr marL="50800" marR="50800" marT="36195" marB="3619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ООО «Эль энд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Ти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»</a:t>
                      </a:r>
                    </a:p>
                  </a:txBody>
                  <a:tcPr marL="50800" marR="50800" marT="36195" marB="3619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732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г.о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. Красноармейск</a:t>
                      </a:r>
                    </a:p>
                  </a:txBody>
                  <a:tcPr marL="50800" marR="50800" marT="36195" marB="3619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ООО «Хартия»</a:t>
                      </a:r>
                    </a:p>
                  </a:txBody>
                  <a:tcPr marL="50800" marR="50800" marT="36195" marB="3619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5383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г.о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.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Лосино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-Петровский</a:t>
                      </a:r>
                    </a:p>
                  </a:txBody>
                  <a:tcPr marL="50800" marR="50800" marT="36195" marB="3619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ООО «Хартия»</a:t>
                      </a:r>
                    </a:p>
                  </a:txBody>
                  <a:tcPr marL="50800" marR="50800" marT="36195" marB="3619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1732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г.о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. Черноголовка</a:t>
                      </a:r>
                    </a:p>
                  </a:txBody>
                  <a:tcPr marL="50800" marR="50800" marT="36195" marB="3619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ООО «Эль энд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Ти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»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0800" marR="50800" marT="36195" marB="3619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1732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г.о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. Электрогорск</a:t>
                      </a:r>
                    </a:p>
                  </a:txBody>
                  <a:tcPr marL="50800" marR="50800" marT="36195" marB="3619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ООО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«Эко Трейд»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0800" marR="50800" marT="36195" marB="3619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5383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г.о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. Звездный городок</a:t>
                      </a:r>
                    </a:p>
                  </a:txBody>
                  <a:tcPr marL="50800" marR="50800" marT="36195" marB="3619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ООО «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Эко-сити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»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50800" marR="50800" marT="36195" marB="36195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750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5824" y="468546"/>
            <a:ext cx="7617063" cy="280297"/>
          </a:xfrm>
          <a:prstGeom prst="rect">
            <a:avLst/>
          </a:prstGeom>
        </p:spPr>
        <p:txBody>
          <a:bodyPr lIns="48980" tIns="24490" rIns="48980" bIns="24490" anchor="t">
            <a:noAutofit/>
          </a:bodyPr>
          <a:lstStyle/>
          <a:p>
            <a:pPr defTabSz="685814">
              <a:lnSpc>
                <a:spcPts val="1900"/>
              </a:lnSpc>
              <a:spcBef>
                <a:spcPct val="0"/>
              </a:spcBef>
            </a:pPr>
            <a:r>
              <a:rPr lang="ru-RU" sz="2700" b="1" dirty="0">
                <a:solidFill>
                  <a:prstClr val="black"/>
                </a:solidFill>
                <a:latin typeface="Open Sans Extrabold" charset="0"/>
                <a:ea typeface="Open Sans Extrabold" charset="0"/>
                <a:cs typeface="Open Sans Extrabold" charset="0"/>
              </a:rPr>
              <a:t>Московская область</a:t>
            </a:r>
          </a:p>
          <a:p>
            <a:pPr defTabSz="685814">
              <a:lnSpc>
                <a:spcPts val="1900"/>
              </a:lnSpc>
              <a:spcBef>
                <a:spcPct val="0"/>
              </a:spcBef>
            </a:pPr>
            <a:r>
              <a:rPr lang="ru-RU" sz="1600" b="1" dirty="0">
                <a:solidFill>
                  <a:prstClr val="black"/>
                </a:solidFill>
                <a:latin typeface="Open Sans Extrabold" charset="0"/>
                <a:ea typeface="Open Sans Extrabold" charset="0"/>
                <a:cs typeface="Open Sans Extrabold" charset="0"/>
              </a:rPr>
              <a:t>Ногинская зона деятельности Регионального оператора 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0" y="189535"/>
            <a:ext cx="981212" cy="838317"/>
          </a:xfrm>
          <a:prstGeom prst="rect">
            <a:avLst/>
          </a:prstGeom>
        </p:spPr>
      </p:pic>
      <p:cxnSp>
        <p:nvCxnSpPr>
          <p:cNvPr id="4" name="Прямая соединительная линия 3"/>
          <p:cNvCxnSpPr/>
          <p:nvPr/>
        </p:nvCxnSpPr>
        <p:spPr>
          <a:xfrm>
            <a:off x="191129" y="1017154"/>
            <a:ext cx="1166261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2406286" y="1259999"/>
            <a:ext cx="72322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Распределение контейнерных и бункерных площадок </a:t>
            </a:r>
          </a:p>
          <a:p>
            <a:pPr algn="ctr"/>
            <a:r>
              <a:rPr lang="ru-RU" sz="1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по муниципальным образованиям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0619529"/>
              </p:ext>
            </p:extLst>
          </p:nvPr>
        </p:nvGraphicFramePr>
        <p:xfrm>
          <a:off x="455824" y="2023872"/>
          <a:ext cx="11011245" cy="38756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0109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11708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46747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125588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5205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Open Sans Extrabold" panose="020B0606030504020204" pitchFamily="34" charset="0"/>
                          <a:cs typeface="Times New Roman" panose="02020603050405020304" pitchFamily="18" charset="0"/>
                        </a:rPr>
                        <a:t>МУНИЦИПАЛЬНОЕ ОБРАЗОВАНИЕ</a:t>
                      </a: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8AF7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14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0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Open Sans Extrabold" panose="020B0606030504020204" pitchFamily="34" charset="0"/>
                          <a:cs typeface="Times New Roman" panose="02020603050405020304" pitchFamily="18" charset="0"/>
                        </a:rPr>
                        <a:t>КОНТЕЙНЕРНЫЕ  И БУНКЕРНЫЕ </a:t>
                      </a:r>
                      <a:r>
                        <a:rPr lang="ru-RU" sz="900" b="1" i="0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Open Sans Extrabold" panose="020B0606030504020204" pitchFamily="34" charset="0"/>
                          <a:cs typeface="Times New Roman" panose="02020603050405020304" pitchFamily="18" charset="0"/>
                        </a:rPr>
                        <a:t>ПЛОЩАДКИ МКД</a:t>
                      </a:r>
                      <a:endParaRPr lang="ru-RU" sz="900" b="1" i="0" kern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Open Sans Extrabold" panose="020B0606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8AF7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0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Open Sans Extrabold" panose="020B0606030504020204" pitchFamily="34" charset="0"/>
                          <a:cs typeface="Times New Roman" panose="02020603050405020304" pitchFamily="18" charset="0"/>
                        </a:rPr>
                        <a:t>КОНТЕЙНЕРНЫЕ ПЛОЩАДКИ</a:t>
                      </a:r>
                      <a:r>
                        <a:rPr lang="ru-RU" sz="900" b="1" i="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Open Sans Extrabold" panose="020B0606030504020204" pitchFamily="34" charset="0"/>
                          <a:cs typeface="Times New Roman" panose="02020603050405020304" pitchFamily="18" charset="0"/>
                        </a:rPr>
                        <a:t> В СОЦ. СФЕРЕ</a:t>
                      </a:r>
                      <a:endParaRPr lang="ru-RU" sz="900" b="1" i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Open Sans Extrabold" panose="020B0606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8AF7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Open Sans Extrabold" panose="020B0606030504020204" pitchFamily="34" charset="0"/>
                          <a:cs typeface="Times New Roman" panose="02020603050405020304" pitchFamily="18" charset="0"/>
                        </a:rPr>
                        <a:t>Кол-во расставленных</a:t>
                      </a:r>
                      <a:r>
                        <a:rPr lang="ru-RU" sz="900" b="1" i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Open Sans Extrabold" panose="020B0606030504020204" pitchFamily="34" charset="0"/>
                          <a:cs typeface="Times New Roman" panose="02020603050405020304" pitchFamily="18" charset="0"/>
                        </a:rPr>
                        <a:t> контейнеров РСО</a:t>
                      </a:r>
                      <a:endParaRPr lang="ru-RU" sz="900" b="1" i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Open Sans Extrabold" panose="020B0606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8AF7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387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Open Sans Extrabold" panose="020B0906030804020204" pitchFamily="34" charset="0"/>
                          <a:cs typeface="Times New Roman" panose="02020603050405020304" pitchFamily="18" charset="0"/>
                        </a:rPr>
                        <a:t>Балашиха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Open Sans Extrabold" panose="020B09060308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Open Sans Light" panose="020B0306030504020204" pitchFamily="34" charset="0"/>
                          <a:cs typeface="Times New Roman" panose="02020603050405020304" pitchFamily="18" charset="0"/>
                        </a:rPr>
                        <a:t>437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Open Sans Light" panose="020B0306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Open Sans Light" panose="020B0306030504020204" pitchFamily="34" charset="0"/>
                          <a:cs typeface="Times New Roman" panose="02020603050405020304" pitchFamily="18" charset="0"/>
                        </a:rPr>
                        <a:t>220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Open Sans Light" panose="020B0306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687</a:t>
                      </a: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387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Open Sans Extrabold" panose="020B0906030804020204" pitchFamily="34" charset="0"/>
                          <a:cs typeface="Times New Roman" panose="02020603050405020304" pitchFamily="18" charset="0"/>
                        </a:rPr>
                        <a:t>Красноармейск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Open Sans Extrabold" panose="020B09060308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Open Sans Light" panose="020B0306030504020204" pitchFamily="34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Open Sans Light" panose="020B0306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Open Sans Light" panose="020B030603050402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Open Sans Light" panose="020B0306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387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Open Sans Extrabold" panose="020B0906030804020204" pitchFamily="34" charset="0"/>
                          <a:cs typeface="Times New Roman" panose="02020603050405020304" pitchFamily="18" charset="0"/>
                        </a:rPr>
                        <a:t>Ликино - Дулево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Open Sans Extrabold" panose="020B09060308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Open Sans Light" panose="020B0306030504020204" pitchFamily="34" charset="0"/>
                          <a:cs typeface="Times New Roman" panose="02020603050405020304" pitchFamily="18" charset="0"/>
                        </a:rPr>
                        <a:t>213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Open Sans Light" panose="020B0306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Open Sans Light" panose="020B030603050402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Open Sans Light" panose="020B0306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293</a:t>
                      </a: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387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Open Sans Extrabold" panose="020B0906030804020204" pitchFamily="34" charset="0"/>
                          <a:cs typeface="Times New Roman" panose="02020603050405020304" pitchFamily="18" charset="0"/>
                        </a:rPr>
                        <a:t>Лосино - Петровский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Open Sans Extrabold" panose="020B09060308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Open Sans Light" panose="020B0306030504020204" pitchFamily="34" charset="0"/>
                          <a:cs typeface="Times New Roman" panose="02020603050405020304" pitchFamily="18" charset="0"/>
                        </a:rPr>
                        <a:t>74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Open Sans Light" panose="020B0306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Open Sans Light" panose="020B0306030504020204" pitchFamily="34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Open Sans Light" panose="020B0306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</a:t>
                      </a: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387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Open Sans Extrabold" panose="020B0906030804020204" pitchFamily="34" charset="0"/>
                          <a:cs typeface="Times New Roman" panose="02020603050405020304" pitchFamily="18" charset="0"/>
                        </a:rPr>
                        <a:t>Орехово - Зуево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Open Sans Extrabold" panose="020B09060308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Open Sans Light" panose="020B0306030504020204" pitchFamily="34" charset="0"/>
                          <a:cs typeface="Times New Roman" panose="02020603050405020304" pitchFamily="18" charset="0"/>
                        </a:rPr>
                        <a:t>197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Open Sans Light" panose="020B0306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Open Sans Light" panose="020B0306030504020204" pitchFamily="34" charset="0"/>
                          <a:cs typeface="Times New Roman" panose="02020603050405020304" pitchFamily="18" charset="0"/>
                        </a:rPr>
                        <a:t>78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Open Sans Light" panose="020B0306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275</a:t>
                      </a: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387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Open Sans Extrabold" panose="020B0906030804020204" pitchFamily="34" charset="0"/>
                          <a:cs typeface="Times New Roman" panose="02020603050405020304" pitchFamily="18" charset="0"/>
                        </a:rPr>
                        <a:t>Павловский Посад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Open Sans Extrabold" panose="020B09060308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Open Sans Light" panose="020B0306030504020204" pitchFamily="34" charset="0"/>
                          <a:cs typeface="Times New Roman" panose="02020603050405020304" pitchFamily="18" charset="0"/>
                        </a:rPr>
                        <a:t>139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Open Sans Light" panose="020B0306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Open Sans Light" panose="020B0306030504020204" pitchFamily="34" charset="0"/>
                          <a:cs typeface="Times New Roman" panose="02020603050405020304" pitchFamily="18" charset="0"/>
                        </a:rPr>
                        <a:t>71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Open Sans Light" panose="020B0306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</a:t>
                      </a: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387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Open Sans Extrabold" panose="020B0906030804020204" pitchFamily="34" charset="0"/>
                          <a:cs typeface="Times New Roman" panose="02020603050405020304" pitchFamily="18" charset="0"/>
                        </a:rPr>
                        <a:t>Реутов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Open Sans Extrabold" panose="020B09060308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Open Sans Light" panose="020B0306030504020204" pitchFamily="34" charset="0"/>
                          <a:cs typeface="Times New Roman" panose="02020603050405020304" pitchFamily="18" charset="0"/>
                        </a:rPr>
                        <a:t>89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Open Sans Light" panose="020B0306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Open Sans Light" panose="020B0306030504020204" pitchFamily="34" charset="0"/>
                          <a:cs typeface="Times New Roman" panose="02020603050405020304" pitchFamily="18" charset="0"/>
                        </a:rPr>
                        <a:t>54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Open Sans Light" panose="020B0306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166</a:t>
                      </a: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387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Open Sans Extrabold" panose="020B0906030804020204" pitchFamily="34" charset="0"/>
                          <a:cs typeface="Times New Roman" panose="02020603050405020304" pitchFamily="18" charset="0"/>
                        </a:rPr>
                        <a:t>Фрязино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Open Sans Extrabold" panose="020B09060308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Open Sans Light" panose="020B0306030504020204" pitchFamily="34" charset="0"/>
                          <a:cs typeface="Times New Roman" panose="02020603050405020304" pitchFamily="18" charset="0"/>
                        </a:rPr>
                        <a:t>42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Open Sans Light" panose="020B0306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Open Sans Light" panose="020B030603050402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Open Sans Light" panose="020B0306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387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Open Sans Extrabold" panose="020B0906030804020204" pitchFamily="34" charset="0"/>
                          <a:cs typeface="Times New Roman" panose="02020603050405020304" pitchFamily="18" charset="0"/>
                        </a:rPr>
                        <a:t>Черноголовка 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Open Sans Extrabold" panose="020B09060308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Open Sans Light" panose="020B030603050402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Open Sans Light" panose="020B0306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Open Sans Light" panose="020B030603050402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Open Sans Light" panose="020B0306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387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Open Sans Extrabold" panose="020B0906030804020204" pitchFamily="34" charset="0"/>
                          <a:cs typeface="Times New Roman" panose="02020603050405020304" pitchFamily="18" charset="0"/>
                        </a:rPr>
                        <a:t>Щелковский</a:t>
                      </a:r>
                      <a:endParaRPr lang="ru-RU" sz="11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Open Sans Extrabold" panose="020B09060308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Open Sans Light" panose="020B0306030504020204" pitchFamily="34" charset="0"/>
                          <a:cs typeface="Times New Roman" panose="02020603050405020304" pitchFamily="18" charset="0"/>
                        </a:rPr>
                        <a:t>166</a:t>
                      </a:r>
                      <a:endParaRPr lang="ru-RU" sz="105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Open Sans Light" panose="020B0306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Open Sans Light" panose="020B030603050402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5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Open Sans Light" panose="020B0306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276</a:t>
                      </a: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387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Open Sans Extrabold" panose="020B0906030804020204" pitchFamily="34" charset="0"/>
                          <a:cs typeface="Times New Roman" panose="02020603050405020304" pitchFamily="18" charset="0"/>
                        </a:rPr>
                        <a:t>Электрогорск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Open Sans Extrabold" panose="020B09060308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Open Sans Light" panose="020B030603050402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Open Sans Light" panose="020B0306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Open Sans Light" panose="020B030603050402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Open Sans Light" panose="020B0306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387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Open Sans Extrabold" panose="020B0906030804020204" pitchFamily="34" charset="0"/>
                          <a:cs typeface="Times New Roman" panose="02020603050405020304" pitchFamily="18" charset="0"/>
                        </a:rPr>
                        <a:t>Электросталь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Open Sans Extrabold" panose="020B09060308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Open Sans Light" panose="020B0306030504020204" pitchFamily="34" charset="0"/>
                          <a:cs typeface="Times New Roman" panose="02020603050405020304" pitchFamily="18" charset="0"/>
                        </a:rPr>
                        <a:t>208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Open Sans Light" panose="020B0306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Open Sans Light" panose="020B0306030504020204" pitchFamily="34" charset="0"/>
                          <a:cs typeface="Times New Roman" panose="02020603050405020304" pitchFamily="18" charset="0"/>
                        </a:rPr>
                        <a:t>118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Open Sans Light" panose="020B0306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338</a:t>
                      </a: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387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Open Sans Extrabold" panose="020B0906030804020204" pitchFamily="34" charset="0"/>
                          <a:cs typeface="Times New Roman" panose="02020603050405020304" pitchFamily="18" charset="0"/>
                        </a:rPr>
                        <a:t>Богородский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Open Sans Extrabold" panose="020B09060308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Open Sans Light" panose="020B0306030504020204" pitchFamily="34" charset="0"/>
                          <a:cs typeface="Times New Roman" panose="02020603050405020304" pitchFamily="18" charset="0"/>
                        </a:rPr>
                        <a:t>259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Open Sans Light" panose="020B0306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Open Sans Light" panose="020B0306030504020204" pitchFamily="34" charset="0"/>
                          <a:cs typeface="Times New Roman" panose="02020603050405020304" pitchFamily="18" charset="0"/>
                        </a:rPr>
                        <a:t>101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Open Sans Light" panose="020B0306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370</a:t>
                      </a: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507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Open Sans Extrabold" panose="020B0906030804020204" pitchFamily="34" charset="0"/>
                          <a:cs typeface="Times New Roman" panose="02020603050405020304" pitchFamily="18" charset="0"/>
                        </a:rPr>
                        <a:t>Звездный городок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Open Sans Extrabold" panose="020B09060308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Open Sans Light" panose="020B030603050402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Open Sans Light" panose="020B0306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Open Sans Light" panose="020B030603050402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Open Sans Light" panose="020B0306030504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1836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0" y="189535"/>
            <a:ext cx="981212" cy="838317"/>
          </a:xfrm>
          <a:prstGeom prst="rect">
            <a:avLst/>
          </a:prstGeom>
        </p:spPr>
      </p:pic>
      <p:cxnSp>
        <p:nvCxnSpPr>
          <p:cNvPr id="3" name="Прямая соединительная линия 2"/>
          <p:cNvCxnSpPr/>
          <p:nvPr/>
        </p:nvCxnSpPr>
        <p:spPr>
          <a:xfrm>
            <a:off x="191129" y="1017154"/>
            <a:ext cx="1166261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455824" y="468546"/>
            <a:ext cx="7617063" cy="280297"/>
          </a:xfrm>
          <a:prstGeom prst="rect">
            <a:avLst/>
          </a:prstGeom>
        </p:spPr>
        <p:txBody>
          <a:bodyPr lIns="48980" tIns="24490" rIns="48980" bIns="24490" anchor="t">
            <a:noAutofit/>
          </a:bodyPr>
          <a:lstStyle/>
          <a:p>
            <a:pPr defTabSz="685814">
              <a:lnSpc>
                <a:spcPts val="1900"/>
              </a:lnSpc>
              <a:spcBef>
                <a:spcPct val="0"/>
              </a:spcBef>
            </a:pPr>
            <a:r>
              <a:rPr lang="ru-RU" sz="2700" b="1" dirty="0">
                <a:solidFill>
                  <a:prstClr val="black"/>
                </a:solidFill>
                <a:latin typeface="Open Sans Extrabold" charset="0"/>
                <a:ea typeface="Open Sans Extrabold" charset="0"/>
                <a:cs typeface="Open Sans Extrabold" charset="0"/>
              </a:rPr>
              <a:t>Московская область</a:t>
            </a:r>
          </a:p>
          <a:p>
            <a:pPr defTabSz="685814">
              <a:lnSpc>
                <a:spcPts val="1900"/>
              </a:lnSpc>
              <a:spcBef>
                <a:spcPct val="0"/>
              </a:spcBef>
            </a:pPr>
            <a:r>
              <a:rPr lang="ru-RU" sz="1600" b="1" dirty="0">
                <a:solidFill>
                  <a:prstClr val="black"/>
                </a:solidFill>
                <a:latin typeface="Open Sans Extrabold" charset="0"/>
                <a:ea typeface="Open Sans Extrabold" charset="0"/>
                <a:cs typeface="Open Sans Extrabold" charset="0"/>
              </a:rPr>
              <a:t>Ногинская зона деятельности Регионального оператора </a:t>
            </a: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xmlns="" id="{D692B27B-D4B1-2444-9CFD-54067B6A16C8}"/>
              </a:ext>
            </a:extLst>
          </p:cNvPr>
          <p:cNvSpPr txBox="1">
            <a:spLocks/>
          </p:cNvSpPr>
          <p:nvPr/>
        </p:nvSpPr>
        <p:spPr>
          <a:xfrm>
            <a:off x="267092" y="1245912"/>
            <a:ext cx="11510683" cy="44319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Опубликованные РО оферты с условиями скидки для ИЖС</a:t>
            </a:r>
            <a:endParaRPr lang="ru-RU" sz="2800" b="1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>
            <a:extLst>
              <a:ext uri="{FF2B5EF4-FFF2-40B4-BE49-F238E27FC236}">
                <a16:creationId xmlns:a16="http://schemas.microsoft.com/office/drawing/2014/main" xmlns="" id="{48AD2A40-2F29-D542-B520-31C7195D7DD7}"/>
              </a:ext>
            </a:extLst>
          </p:cNvPr>
          <p:cNvSpPr/>
          <p:nvPr/>
        </p:nvSpPr>
        <p:spPr>
          <a:xfrm>
            <a:off x="267092" y="1758640"/>
            <a:ext cx="5533912" cy="929016"/>
          </a:xfrm>
          <a:prstGeom prst="roundRect">
            <a:avLst/>
          </a:prstGeom>
          <a:solidFill>
            <a:srgbClr val="00B050">
              <a:alpha val="80000"/>
            </a:srgbClr>
          </a:solidFill>
        </p:spPr>
        <p:txBody>
          <a:bodyPr wrap="square" lIns="96000" anchor="ctr">
            <a:noAutofit/>
          </a:bodyPr>
          <a:lstStyle/>
          <a:p>
            <a:pPr algn="ctr">
              <a:buClr>
                <a:schemeClr val="accent6">
                  <a:lumMod val="75000"/>
                </a:schemeClr>
              </a:buClr>
            </a:pPr>
            <a:r>
              <a:rPr lang="ru-RU" sz="2133" b="1" dirty="0" smtClean="0">
                <a:solidFill>
                  <a:schemeClr val="accent6">
                    <a:lumMod val="50000"/>
                  </a:schemeClr>
                </a:solidFill>
              </a:rPr>
              <a:t>Уведомление </a:t>
            </a:r>
            <a:r>
              <a:rPr lang="ru-RU" sz="2133" b="1" dirty="0">
                <a:solidFill>
                  <a:schemeClr val="accent6">
                    <a:lumMod val="50000"/>
                  </a:schemeClr>
                </a:solidFill>
              </a:rPr>
              <a:t>собственников ИЖС </a:t>
            </a:r>
            <a:endParaRPr lang="ru-RU" sz="2133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>
              <a:buClr>
                <a:schemeClr val="accent6">
                  <a:lumMod val="75000"/>
                </a:schemeClr>
              </a:buClr>
            </a:pPr>
            <a:r>
              <a:rPr lang="ru-RU" sz="2133" b="1" dirty="0" smtClean="0">
                <a:solidFill>
                  <a:schemeClr val="accent6">
                    <a:lumMod val="50000"/>
                  </a:schemeClr>
                </a:solidFill>
              </a:rPr>
              <a:t>о </a:t>
            </a:r>
            <a:r>
              <a:rPr lang="ru-RU" sz="2133" b="1" dirty="0">
                <a:solidFill>
                  <a:schemeClr val="accent6">
                    <a:lumMod val="50000"/>
                  </a:schemeClr>
                </a:solidFill>
              </a:rPr>
              <a:t>применении РО скидки</a:t>
            </a:r>
          </a:p>
        </p:txBody>
      </p:sp>
      <p:sp>
        <p:nvSpPr>
          <p:cNvPr id="7" name="AutoShape 13">
            <a:extLst>
              <a:ext uri="{FF2B5EF4-FFF2-40B4-BE49-F238E27FC236}">
                <a16:creationId xmlns:a16="http://schemas.microsoft.com/office/drawing/2014/main" xmlns="" id="{DFB4F18D-68EE-A347-AAE5-F86F1EDE62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34483" y="1685906"/>
            <a:ext cx="375900" cy="1074483"/>
          </a:xfrm>
          <a:prstGeom prst="rightArrow">
            <a:avLst>
              <a:gd name="adj1" fmla="val 77367"/>
              <a:gd name="adj2" fmla="val 49754"/>
            </a:avLst>
          </a:prstGeom>
          <a:solidFill>
            <a:srgbClr val="FFC000">
              <a:alpha val="80000"/>
            </a:srgbClr>
          </a:solidFill>
          <a:ln w="12700">
            <a:solidFill>
              <a:schemeClr val="accent6">
                <a:lumMod val="75000"/>
              </a:schemeClr>
            </a:solidFill>
            <a:round/>
            <a:headEnd/>
            <a:tailEnd/>
          </a:ln>
          <a:effectLst>
            <a:outerShdw blurRad="63500" dist="38099" dir="2700000" algn="ctr" rotWithShape="0">
              <a:schemeClr val="bg1">
                <a:lumMod val="65000"/>
                <a:alpha val="75000"/>
              </a:schemeClr>
            </a:outerShdw>
          </a:effectLst>
        </p:spPr>
        <p:txBody>
          <a:bodyPr lIns="144000" tIns="0" rIns="0" bIns="0" anchor="ctr" anchorCtr="0"/>
          <a:lstStyle/>
          <a:p>
            <a:pPr algn="ctr">
              <a:spcBef>
                <a:spcPts val="800"/>
              </a:spcBef>
            </a:pPr>
            <a:endParaRPr lang="ru-RU" sz="1867" b="1" dirty="0">
              <a:solidFill>
                <a:schemeClr val="bg1"/>
              </a:solidFill>
              <a:ea typeface="Arial" charset="0"/>
              <a:cs typeface="Arial" charset="0"/>
            </a:endParaRPr>
          </a:p>
        </p:txBody>
      </p:sp>
      <p:sp>
        <p:nvSpPr>
          <p:cNvPr id="8" name="Скругленный прямоугольник 7">
            <a:extLst>
              <a:ext uri="{FF2B5EF4-FFF2-40B4-BE49-F238E27FC236}">
                <a16:creationId xmlns:a16="http://schemas.microsoft.com/office/drawing/2014/main" xmlns="" id="{48AD2A40-2F29-D542-B520-31C7195D7DD7}"/>
              </a:ext>
            </a:extLst>
          </p:cNvPr>
          <p:cNvSpPr/>
          <p:nvPr/>
        </p:nvSpPr>
        <p:spPr>
          <a:xfrm>
            <a:off x="6243862" y="1758640"/>
            <a:ext cx="5277517" cy="929016"/>
          </a:xfrm>
          <a:prstGeom prst="roundRect">
            <a:avLst/>
          </a:prstGeom>
          <a:solidFill>
            <a:srgbClr val="00B050">
              <a:alpha val="80000"/>
            </a:srgbClr>
          </a:solidFill>
        </p:spPr>
        <p:txBody>
          <a:bodyPr wrap="square" lIns="96000" anchor="ctr">
            <a:noAutofit/>
          </a:bodyPr>
          <a:lstStyle/>
          <a:p>
            <a:pPr>
              <a:buClr>
                <a:schemeClr val="accent6">
                  <a:lumMod val="75000"/>
                </a:schemeClr>
              </a:buClr>
            </a:pPr>
            <a:r>
              <a:rPr lang="ru-RU" sz="2133" b="1" dirty="0">
                <a:solidFill>
                  <a:schemeClr val="accent6">
                    <a:lumMod val="50000"/>
                  </a:schemeClr>
                </a:solidFill>
              </a:rPr>
              <a:t>Публикация новых условий оферты в газете «Подмосковье Сегодня»</a:t>
            </a:r>
          </a:p>
        </p:txBody>
      </p:sp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xmlns="" id="{D7CC62FF-47ED-C442-B06D-2828821529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8084824"/>
              </p:ext>
            </p:extLst>
          </p:nvPr>
        </p:nvGraphicFramePr>
        <p:xfrm>
          <a:off x="1435514" y="3048579"/>
          <a:ext cx="9173838" cy="3161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52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30076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877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47040">
                <a:tc>
                  <a:txBody>
                    <a:bodyPr/>
                    <a:lstStyle/>
                    <a:p>
                      <a:pPr algn="ctr"/>
                      <a:r>
                        <a:rPr lang="ru-RU" sz="2100" dirty="0">
                          <a:solidFill>
                            <a:schemeClr val="tx1"/>
                          </a:solidFill>
                          <a:latin typeface="+mn-lt"/>
                        </a:rPr>
                        <a:t>№</a:t>
                      </a:r>
                    </a:p>
                  </a:txBody>
                  <a:tcPr marL="73920" marR="25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dirty="0">
                          <a:solidFill>
                            <a:schemeClr val="tx1"/>
                          </a:solidFill>
                          <a:latin typeface="+mn-lt"/>
                        </a:rPr>
                        <a:t>Региональный</a:t>
                      </a:r>
                      <a:r>
                        <a:rPr lang="ru-RU" sz="2100" baseline="0" dirty="0">
                          <a:solidFill>
                            <a:schemeClr val="tx1"/>
                          </a:solidFill>
                          <a:latin typeface="+mn-lt"/>
                        </a:rPr>
                        <a:t> оператор</a:t>
                      </a:r>
                      <a:endParaRPr lang="ru-RU" sz="2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3920" marR="25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dirty="0">
                          <a:solidFill>
                            <a:schemeClr val="tx1"/>
                          </a:solidFill>
                        </a:rPr>
                        <a:t>Публикация</a:t>
                      </a:r>
                    </a:p>
                  </a:txBody>
                  <a:tcPr marL="25920" marR="25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7040">
                <a:tc>
                  <a:txBody>
                    <a:bodyPr/>
                    <a:lstStyle/>
                    <a:p>
                      <a:pPr algn="ctr"/>
                      <a:r>
                        <a:rPr lang="ru-RU" sz="210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73920" marR="25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100" dirty="0" err="1">
                          <a:solidFill>
                            <a:schemeClr val="tx1"/>
                          </a:solidFill>
                          <a:latin typeface="+mn-lt"/>
                        </a:rPr>
                        <a:t>ЭкоЛайн</a:t>
                      </a:r>
                      <a:r>
                        <a:rPr lang="ru-RU" sz="2100" dirty="0">
                          <a:solidFill>
                            <a:schemeClr val="tx1"/>
                          </a:solidFill>
                          <a:latin typeface="+mn-lt"/>
                        </a:rPr>
                        <a:t>-Воскресенск</a:t>
                      </a:r>
                    </a:p>
                  </a:txBody>
                  <a:tcPr marL="73920" marR="25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dirty="0">
                          <a:solidFill>
                            <a:schemeClr val="tx1"/>
                          </a:solidFill>
                          <a:latin typeface="+mn-lt"/>
                        </a:rPr>
                        <a:t>26.12.2018 (№</a:t>
                      </a:r>
                      <a:r>
                        <a:rPr lang="en-US" sz="2100" dirty="0">
                          <a:solidFill>
                            <a:schemeClr val="tx1"/>
                          </a:solidFill>
                          <a:latin typeface="+mn-lt"/>
                        </a:rPr>
                        <a:t>244 (4410</a:t>
                      </a:r>
                      <a:r>
                        <a:rPr lang="ru-RU" sz="2100" dirty="0">
                          <a:solidFill>
                            <a:schemeClr val="tx1"/>
                          </a:solidFill>
                          <a:latin typeface="+mn-lt"/>
                        </a:rPr>
                        <a:t>))</a:t>
                      </a: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66816">
                <a:tc>
                  <a:txBody>
                    <a:bodyPr/>
                    <a:lstStyle/>
                    <a:p>
                      <a:pPr algn="ctr"/>
                      <a:r>
                        <a:rPr lang="ru-RU" sz="210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73920" marR="25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100" dirty="0">
                          <a:solidFill>
                            <a:schemeClr val="tx1"/>
                          </a:solidFill>
                          <a:latin typeface="+mn-lt"/>
                        </a:rPr>
                        <a:t>МСК-НТ</a:t>
                      </a:r>
                    </a:p>
                  </a:txBody>
                  <a:tcPr marL="73920" marR="25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dirty="0">
                          <a:solidFill>
                            <a:schemeClr val="tx1"/>
                          </a:solidFill>
                          <a:latin typeface="+mn-lt"/>
                        </a:rPr>
                        <a:t>28.12.2018 (№246 (4412))</a:t>
                      </a: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6816">
                <a:tc>
                  <a:txBody>
                    <a:bodyPr/>
                    <a:lstStyle/>
                    <a:p>
                      <a:pPr algn="ctr"/>
                      <a:r>
                        <a:rPr lang="ru-RU" sz="210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73920" marR="25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100" dirty="0" err="1">
                          <a:solidFill>
                            <a:schemeClr val="tx1"/>
                          </a:solidFill>
                          <a:latin typeface="+mn-lt"/>
                        </a:rPr>
                        <a:t>Экопромсервис</a:t>
                      </a:r>
                      <a:endParaRPr lang="ru-RU" sz="2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3920" marR="25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dirty="0">
                          <a:solidFill>
                            <a:schemeClr val="tx1"/>
                          </a:solidFill>
                          <a:latin typeface="+mn-lt"/>
                        </a:rPr>
                        <a:t>29.12.2018 (№</a:t>
                      </a:r>
                      <a:r>
                        <a:rPr lang="ru-RU" sz="2100" dirty="0"/>
                        <a:t>247 (4413))</a:t>
                      </a:r>
                      <a:endParaRPr lang="ru-RU" sz="2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66816">
                <a:tc>
                  <a:txBody>
                    <a:bodyPr/>
                    <a:lstStyle/>
                    <a:p>
                      <a:pPr algn="ctr"/>
                      <a:r>
                        <a:rPr lang="ru-RU" sz="2100" dirty="0">
                          <a:solidFill>
                            <a:srgbClr val="C00000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L="73920" marR="25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100" dirty="0">
                          <a:solidFill>
                            <a:srgbClr val="C00000"/>
                          </a:solidFill>
                          <a:latin typeface="+mn-lt"/>
                        </a:rPr>
                        <a:t>Хартия</a:t>
                      </a:r>
                    </a:p>
                  </a:txBody>
                  <a:tcPr marL="73920" marR="25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100" dirty="0">
                          <a:solidFill>
                            <a:srgbClr val="C00000"/>
                          </a:solidFill>
                          <a:latin typeface="+mn-lt"/>
                        </a:rPr>
                        <a:t>27.12.2018 (№245 (4411))</a:t>
                      </a: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66816">
                <a:tc>
                  <a:txBody>
                    <a:bodyPr/>
                    <a:lstStyle/>
                    <a:p>
                      <a:pPr algn="ctr"/>
                      <a:r>
                        <a:rPr lang="ru-RU" sz="2100" dirty="0">
                          <a:solidFill>
                            <a:schemeClr val="tx1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L="73920" marR="25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100" dirty="0">
                          <a:solidFill>
                            <a:schemeClr val="tx1"/>
                          </a:solidFill>
                          <a:latin typeface="+mn-lt"/>
                        </a:rPr>
                        <a:t>РТ-Инвест</a:t>
                      </a:r>
                    </a:p>
                  </a:txBody>
                  <a:tcPr marL="73920" marR="25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100" dirty="0">
                          <a:solidFill>
                            <a:schemeClr val="tx1"/>
                          </a:solidFill>
                          <a:latin typeface="+mn-lt"/>
                        </a:rPr>
                        <a:t>29.12.2018 (№</a:t>
                      </a:r>
                      <a:r>
                        <a:rPr lang="ru-RU" sz="2100" dirty="0"/>
                        <a:t>247 (4413))</a:t>
                      </a:r>
                      <a:endParaRPr lang="ru-RU" sz="2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903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5824" y="468546"/>
            <a:ext cx="7617063" cy="280297"/>
          </a:xfrm>
          <a:prstGeom prst="rect">
            <a:avLst/>
          </a:prstGeom>
        </p:spPr>
        <p:txBody>
          <a:bodyPr lIns="48980" tIns="24490" rIns="48980" bIns="24490" anchor="t">
            <a:noAutofit/>
          </a:bodyPr>
          <a:lstStyle/>
          <a:p>
            <a:pPr defTabSz="685814">
              <a:lnSpc>
                <a:spcPts val="1900"/>
              </a:lnSpc>
              <a:spcBef>
                <a:spcPct val="0"/>
              </a:spcBef>
            </a:pPr>
            <a:r>
              <a:rPr lang="ru-RU" sz="2700" b="1" dirty="0">
                <a:solidFill>
                  <a:prstClr val="black"/>
                </a:solidFill>
                <a:latin typeface="Open Sans Extrabold" charset="0"/>
                <a:ea typeface="Open Sans Extrabold" charset="0"/>
                <a:cs typeface="Open Sans Extrabold" charset="0"/>
              </a:rPr>
              <a:t>Московская область</a:t>
            </a:r>
          </a:p>
          <a:p>
            <a:pPr defTabSz="685814">
              <a:lnSpc>
                <a:spcPts val="1900"/>
              </a:lnSpc>
              <a:spcBef>
                <a:spcPct val="0"/>
              </a:spcBef>
            </a:pPr>
            <a:r>
              <a:rPr lang="ru-RU" sz="1600" b="1" dirty="0">
                <a:solidFill>
                  <a:prstClr val="black"/>
                </a:solidFill>
                <a:latin typeface="Open Sans Extrabold" charset="0"/>
                <a:ea typeface="Open Sans Extrabold" charset="0"/>
                <a:cs typeface="Open Sans Extrabold" charset="0"/>
              </a:rPr>
              <a:t>Ногинская зона деятельности Регионального оператора </a:t>
            </a: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191129" y="1017154"/>
            <a:ext cx="1166261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36827" y="44681"/>
            <a:ext cx="981212" cy="838317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91129" y="1087114"/>
            <a:ext cx="11662611" cy="523220"/>
          </a:xfrm>
          <a:prstGeom prst="rect">
            <a:avLst/>
          </a:prstGeom>
          <a:solidFill>
            <a:srgbClr val="0070C0">
              <a:alpha val="80000"/>
            </a:srgb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Тариф и Норматив для МКД и ИЖС</a:t>
            </a:r>
            <a:endParaRPr lang="ru-RU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38229" y="2389105"/>
            <a:ext cx="91884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МКД</a:t>
            </a:r>
            <a:endParaRPr lang="ru-RU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38229" y="3923612"/>
            <a:ext cx="88357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ИЖС</a:t>
            </a:r>
            <a:endParaRPr lang="ru-RU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295262" y="2387769"/>
            <a:ext cx="292900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7,03 р/м2 в месяц</a:t>
            </a:r>
            <a:endParaRPr lang="ru-RU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295262" y="3923612"/>
            <a:ext cx="29290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5,36 р/м2 в месяц</a:t>
            </a:r>
            <a:endParaRPr lang="ru-RU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708806" y="2389105"/>
            <a:ext cx="207621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0,114 м3/м2</a:t>
            </a:r>
            <a:endParaRPr lang="ru-RU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78720" y="3931796"/>
            <a:ext cx="20762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0,087 м3/м2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3" name="Рисунок 12">
            <a:extLst>
              <a:ext uri="{FF2B5EF4-FFF2-40B4-BE49-F238E27FC236}">
                <a16:creationId xmlns="" xmlns:a16="http://schemas.microsoft.com/office/drawing/2014/main" id="{E701D49D-13D2-6C42-A711-DA9A074EDE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3567" y="2155361"/>
            <a:ext cx="724105" cy="755628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="" xmlns:a16="http://schemas.microsoft.com/office/drawing/2014/main" id="{CB3BE129-B6E7-0748-A085-D1CC63F3C5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43567" y="3835032"/>
            <a:ext cx="724105" cy="611800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>
            <a:off x="8269553" y="1864549"/>
            <a:ext cx="3584187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0,087 м3/м2 в год ТКО</a:t>
            </a:r>
            <a:endParaRPr lang="ru-RU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8269553" y="3935828"/>
            <a:ext cx="3444361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0,87 м3/м2 в год ТКО</a:t>
            </a:r>
            <a:endParaRPr lang="ru-RU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8269553" y="2821456"/>
            <a:ext cx="356706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0,027 м3/м2 в год КГО</a:t>
            </a:r>
            <a:endParaRPr lang="ru-RU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30" name="Прямая со стрелкой 29"/>
          <p:cNvCxnSpPr>
            <a:stCxn id="11" idx="0"/>
            <a:endCxn id="15" idx="1"/>
          </p:cNvCxnSpPr>
          <p:nvPr/>
        </p:nvCxnSpPr>
        <p:spPr>
          <a:xfrm flipV="1">
            <a:off x="6746911" y="2126159"/>
            <a:ext cx="1522642" cy="2629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11" idx="2"/>
            <a:endCxn id="17" idx="1"/>
          </p:cNvCxnSpPr>
          <p:nvPr/>
        </p:nvCxnSpPr>
        <p:spPr>
          <a:xfrm>
            <a:off x="6746911" y="2912325"/>
            <a:ext cx="1522642" cy="1707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stCxn id="12" idx="3"/>
            <a:endCxn id="16" idx="1"/>
          </p:cNvCxnSpPr>
          <p:nvPr/>
        </p:nvCxnSpPr>
        <p:spPr>
          <a:xfrm>
            <a:off x="7854929" y="4193406"/>
            <a:ext cx="414624" cy="4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Прямоугольник 36"/>
          <p:cNvSpPr/>
          <p:nvPr/>
        </p:nvSpPr>
        <p:spPr>
          <a:xfrm>
            <a:off x="540399" y="4701047"/>
            <a:ext cx="10873681" cy="89255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 связи с отсутствием </a:t>
            </a:r>
            <a:r>
              <a:rPr lang="ru-RU" sz="28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спец</a:t>
            </a:r>
            <a:r>
              <a:rPr lang="ru-RU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площадок для складирования КГО в частном секторе </a:t>
            </a:r>
          </a:p>
          <a:p>
            <a:pPr algn="ctr"/>
            <a:r>
              <a:rPr lang="ru-RU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норматив образования КГО исключается из ценообразования </a:t>
            </a:r>
            <a:endParaRPr lang="ru-RU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18725" y="5740250"/>
            <a:ext cx="114489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i="1" dirty="0" smtClean="0">
                <a:solidFill>
                  <a:srgbClr val="FF0000"/>
                </a:solidFill>
              </a:rPr>
              <a:t>739,67 тариф в год за м3  </a:t>
            </a:r>
            <a:r>
              <a:rPr lang="ru-RU" sz="2800" b="1" i="1" dirty="0" smtClean="0">
                <a:solidFill>
                  <a:srgbClr val="FF0000"/>
                </a:solidFill>
              </a:rPr>
              <a:t>Х</a:t>
            </a:r>
            <a:r>
              <a:rPr lang="ru-RU" i="1" dirty="0" smtClean="0">
                <a:solidFill>
                  <a:srgbClr val="FF0000"/>
                </a:solidFill>
              </a:rPr>
              <a:t>  0,114 норма накопления ТКО+КГО в год/м2   </a:t>
            </a:r>
            <a:r>
              <a:rPr lang="ru-RU" sz="2800" b="1" i="1" dirty="0" smtClean="0">
                <a:solidFill>
                  <a:srgbClr val="FF0000"/>
                </a:solidFill>
              </a:rPr>
              <a:t>/</a:t>
            </a:r>
            <a:r>
              <a:rPr lang="ru-RU" i="1" dirty="0" smtClean="0">
                <a:solidFill>
                  <a:srgbClr val="FF0000"/>
                </a:solidFill>
              </a:rPr>
              <a:t>   12 месяцев   </a:t>
            </a:r>
            <a:r>
              <a:rPr lang="ru-RU" sz="2800" b="1" i="1" dirty="0" smtClean="0">
                <a:solidFill>
                  <a:srgbClr val="FF0000"/>
                </a:solidFill>
              </a:rPr>
              <a:t>=  </a:t>
            </a:r>
            <a:r>
              <a:rPr lang="ru-RU" i="1" dirty="0" smtClean="0">
                <a:solidFill>
                  <a:srgbClr val="FF0000"/>
                </a:solidFill>
              </a:rPr>
              <a:t>7,03 </a:t>
            </a:r>
            <a:r>
              <a:rPr lang="ru-RU" i="1" dirty="0" err="1" smtClean="0">
                <a:solidFill>
                  <a:srgbClr val="FF0000"/>
                </a:solidFill>
              </a:rPr>
              <a:t>руб</a:t>
            </a:r>
            <a:r>
              <a:rPr lang="ru-RU" i="1" dirty="0" smtClean="0">
                <a:solidFill>
                  <a:srgbClr val="FF0000"/>
                </a:solidFill>
              </a:rPr>
              <a:t>/м2 в месяц</a:t>
            </a:r>
            <a:endParaRPr lang="ru-RU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8516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0" y="189535"/>
            <a:ext cx="981212" cy="838317"/>
          </a:xfrm>
          <a:prstGeom prst="rect">
            <a:avLst/>
          </a:prstGeom>
        </p:spPr>
      </p:pic>
      <p:cxnSp>
        <p:nvCxnSpPr>
          <p:cNvPr id="3" name="Прямая соединительная линия 2"/>
          <p:cNvCxnSpPr/>
          <p:nvPr/>
        </p:nvCxnSpPr>
        <p:spPr>
          <a:xfrm>
            <a:off x="191129" y="1017154"/>
            <a:ext cx="1166261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455824" y="468546"/>
            <a:ext cx="7617063" cy="280297"/>
          </a:xfrm>
          <a:prstGeom prst="rect">
            <a:avLst/>
          </a:prstGeom>
        </p:spPr>
        <p:txBody>
          <a:bodyPr lIns="48980" tIns="24490" rIns="48980" bIns="24490" anchor="t">
            <a:noAutofit/>
          </a:bodyPr>
          <a:lstStyle/>
          <a:p>
            <a:pPr defTabSz="685814">
              <a:lnSpc>
                <a:spcPts val="1900"/>
              </a:lnSpc>
              <a:spcBef>
                <a:spcPct val="0"/>
              </a:spcBef>
            </a:pPr>
            <a:r>
              <a:rPr lang="ru-RU" sz="2700" b="1" dirty="0">
                <a:solidFill>
                  <a:prstClr val="black"/>
                </a:solidFill>
                <a:latin typeface="Open Sans Extrabold" charset="0"/>
                <a:ea typeface="Open Sans Extrabold" charset="0"/>
                <a:cs typeface="Open Sans Extrabold" charset="0"/>
              </a:rPr>
              <a:t>Московская область</a:t>
            </a:r>
          </a:p>
          <a:p>
            <a:pPr defTabSz="685814">
              <a:lnSpc>
                <a:spcPts val="1900"/>
              </a:lnSpc>
              <a:spcBef>
                <a:spcPct val="0"/>
              </a:spcBef>
            </a:pPr>
            <a:r>
              <a:rPr lang="ru-RU" sz="1600" b="1" dirty="0">
                <a:solidFill>
                  <a:prstClr val="black"/>
                </a:solidFill>
                <a:latin typeface="Open Sans Extrabold" charset="0"/>
                <a:ea typeface="Open Sans Extrabold" charset="0"/>
                <a:cs typeface="Open Sans Extrabold" charset="0"/>
              </a:rPr>
              <a:t>Ногинская зона деятельности Регионального оператора </a:t>
            </a:r>
          </a:p>
        </p:txBody>
      </p:sp>
      <p:sp>
        <p:nvSpPr>
          <p:cNvPr id="5" name="Заголовок 1">
            <a:extLst>
              <a:ext uri="{FF2B5EF4-FFF2-40B4-BE49-F238E27FC236}">
                <a16:creationId xmlns="" xmlns:a16="http://schemas.microsoft.com/office/drawing/2014/main" id="{D692B27B-D4B1-2444-9CFD-54067B6A16C8}"/>
              </a:ext>
            </a:extLst>
          </p:cNvPr>
          <p:cNvSpPr txBox="1">
            <a:spLocks/>
          </p:cNvSpPr>
          <p:nvPr/>
        </p:nvSpPr>
        <p:spPr>
          <a:xfrm>
            <a:off x="191129" y="1064357"/>
            <a:ext cx="11662611" cy="532688"/>
          </a:xfrm>
          <a:prstGeom prst="rect">
            <a:avLst/>
          </a:prstGeom>
          <a:solidFill>
            <a:srgbClr val="0070C0">
              <a:alpha val="80000"/>
            </a:srgbClr>
          </a:solidFill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Он-</a:t>
            </a:r>
            <a:r>
              <a:rPr lang="ru-RU" sz="2800" b="1" dirty="0" err="1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лайн</a:t>
            </a:r>
            <a:r>
              <a:rPr lang="ru-RU" sz="2800" b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калькулятор расчета платы за ТКО</a:t>
            </a:r>
            <a:endParaRPr lang="ru-RU" sz="2800" b="1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8159" y="1657079"/>
            <a:ext cx="113410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/>
              <a:t>Калькулятор расчета размера платы за коммунальную услугу по обращению с ТКО</a:t>
            </a:r>
            <a:endParaRPr lang="ru-RU" sz="2400" b="1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919" y="2376125"/>
            <a:ext cx="5269766" cy="3532551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7236657" y="3133615"/>
            <a:ext cx="3921949" cy="16081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Официальный сайт Комитета по ценам и тарифам Московской области:</a:t>
            </a:r>
          </a:p>
          <a:p>
            <a:pPr algn="ctr"/>
            <a:endParaRPr lang="ru-RU" sz="105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www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ktc.mosreg.ru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2979" y="2178778"/>
            <a:ext cx="529302" cy="713613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236657" y="4746320"/>
            <a:ext cx="3972164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Сайт Регионального оператора по обращению с ТКО в Московской области Ногинский кластер </a:t>
            </a:r>
          </a:p>
          <a:p>
            <a:pPr algn="ctr"/>
            <a:r>
              <a:rPr lang="en-US" sz="2800" b="1" dirty="0" smtClean="0"/>
              <a:t>www.mo.hartiya.com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26830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0" y="189535"/>
            <a:ext cx="981212" cy="838317"/>
          </a:xfrm>
          <a:prstGeom prst="rect">
            <a:avLst/>
          </a:prstGeom>
        </p:spPr>
      </p:pic>
      <p:cxnSp>
        <p:nvCxnSpPr>
          <p:cNvPr id="3" name="Прямая соединительная линия 2"/>
          <p:cNvCxnSpPr/>
          <p:nvPr/>
        </p:nvCxnSpPr>
        <p:spPr>
          <a:xfrm>
            <a:off x="191129" y="1017154"/>
            <a:ext cx="1166261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455824" y="468546"/>
            <a:ext cx="7617063" cy="280297"/>
          </a:xfrm>
          <a:prstGeom prst="rect">
            <a:avLst/>
          </a:prstGeom>
        </p:spPr>
        <p:txBody>
          <a:bodyPr lIns="48980" tIns="24490" rIns="48980" bIns="24490" anchor="t">
            <a:noAutofit/>
          </a:bodyPr>
          <a:lstStyle/>
          <a:p>
            <a:pPr defTabSz="685814">
              <a:lnSpc>
                <a:spcPts val="1900"/>
              </a:lnSpc>
              <a:spcBef>
                <a:spcPct val="0"/>
              </a:spcBef>
            </a:pPr>
            <a:r>
              <a:rPr lang="ru-RU" sz="2700" b="1" dirty="0">
                <a:solidFill>
                  <a:prstClr val="black"/>
                </a:solidFill>
                <a:latin typeface="Open Sans Extrabold" charset="0"/>
                <a:ea typeface="Open Sans Extrabold" charset="0"/>
                <a:cs typeface="Open Sans Extrabold" charset="0"/>
              </a:rPr>
              <a:t>Московская область</a:t>
            </a:r>
          </a:p>
          <a:p>
            <a:pPr defTabSz="685814">
              <a:lnSpc>
                <a:spcPts val="1900"/>
              </a:lnSpc>
              <a:spcBef>
                <a:spcPct val="0"/>
              </a:spcBef>
            </a:pPr>
            <a:r>
              <a:rPr lang="ru-RU" sz="1600" b="1" dirty="0">
                <a:solidFill>
                  <a:prstClr val="black"/>
                </a:solidFill>
                <a:latin typeface="Open Sans Extrabold" charset="0"/>
                <a:ea typeface="Open Sans Extrabold" charset="0"/>
                <a:cs typeface="Open Sans Extrabold" charset="0"/>
              </a:rPr>
              <a:t>Ногинская зона деятельности Регионального оператора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21231" y="1285466"/>
            <a:ext cx="10402405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Контактные данные ООО «Хартия»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4150606"/>
              </p:ext>
            </p:extLst>
          </p:nvPr>
        </p:nvGraphicFramePr>
        <p:xfrm>
          <a:off x="621490" y="2059399"/>
          <a:ext cx="10801885" cy="35702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80404"/>
                <a:gridCol w="5221481"/>
              </a:tblGrid>
              <a:tr h="632387"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Адрес филиала «Подмосковный» в Щелковском районе</a:t>
                      </a:r>
                      <a:r>
                        <a:rPr lang="ru-RU" sz="2400" b="0" u="non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ru-RU" sz="1800" b="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02" marR="27502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u="non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 Щелково, 1-ый Советский переулок</a:t>
                      </a:r>
                      <a:r>
                        <a:rPr lang="ru-RU" sz="2400" b="0" u="none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д.25 стр.2 3-подъезд 4-ый этаж (офис 432А) БЦ «</a:t>
                      </a:r>
                      <a:r>
                        <a:rPr lang="ru-RU" sz="2400" b="0" u="none" baseline="0" dirty="0" err="1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Славия</a:t>
                      </a:r>
                      <a:r>
                        <a:rPr lang="ru-RU" sz="2400" b="0" u="none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2400" b="0" u="non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02" marR="27502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606752"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Режим работы:</a:t>
                      </a:r>
                      <a:endParaRPr lang="ru-RU" sz="2000" b="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02" marR="27502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u="non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 будням,</a:t>
                      </a:r>
                      <a:r>
                        <a:rPr lang="ru-RU" sz="2400" b="0" u="none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u="non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 </a:t>
                      </a:r>
                      <a:r>
                        <a:rPr lang="ru-RU" sz="2400" b="1" u="none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9.00 до 18.00</a:t>
                      </a:r>
                      <a:endParaRPr lang="ru-RU" sz="2400" b="1" u="non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02" marR="27502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31179"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Сайт</a:t>
                      </a:r>
                      <a:endParaRPr lang="ru-RU" sz="2000" b="0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02" marR="27502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0" u="non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www.</a:t>
                      </a:r>
                      <a:r>
                        <a:rPr lang="ru-RU" sz="2400" b="0" u="non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mo.hartiya.com </a:t>
                      </a:r>
                      <a:endParaRPr lang="ru-RU" sz="2400" b="0" u="non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02" marR="27502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75570">
                <a:tc>
                  <a:txBody>
                    <a:bodyPr/>
                    <a:lstStyle/>
                    <a:p>
                      <a:pPr marL="45720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Электронная почта</a:t>
                      </a:r>
                      <a:endParaRPr lang="ru-RU" sz="2000" b="0" u="non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02" marR="27502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0" i="0" u="non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romo@hartiya.com</a:t>
                      </a:r>
                      <a:endParaRPr lang="ru-RU" sz="2400" b="0" i="0" u="non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02" marR="27502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85523">
                <a:tc>
                  <a:txBody>
                    <a:bodyPr/>
                    <a:lstStyle/>
                    <a:p>
                      <a:pPr marL="45720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Горячая линия</a:t>
                      </a:r>
                      <a:endParaRPr lang="ru-RU" sz="2000" b="0" u="non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02" marR="27502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u="non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+7 (495) 145-72-02</a:t>
                      </a:r>
                    </a:p>
                    <a:p>
                      <a:pPr marL="45720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u="non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+7 (495) 145-72-04</a:t>
                      </a:r>
                    </a:p>
                  </a:txBody>
                  <a:tcPr marL="27502" marR="27502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45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0" y="189535"/>
            <a:ext cx="981212" cy="838317"/>
          </a:xfrm>
          <a:prstGeom prst="rect">
            <a:avLst/>
          </a:prstGeom>
        </p:spPr>
      </p:pic>
      <p:cxnSp>
        <p:nvCxnSpPr>
          <p:cNvPr id="3" name="Прямая соединительная линия 2"/>
          <p:cNvCxnSpPr/>
          <p:nvPr/>
        </p:nvCxnSpPr>
        <p:spPr>
          <a:xfrm>
            <a:off x="191129" y="1017154"/>
            <a:ext cx="1166261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455824" y="468546"/>
            <a:ext cx="7617063" cy="280297"/>
          </a:xfrm>
          <a:prstGeom prst="rect">
            <a:avLst/>
          </a:prstGeom>
        </p:spPr>
        <p:txBody>
          <a:bodyPr lIns="48980" tIns="24490" rIns="48980" bIns="24490" anchor="t">
            <a:noAutofit/>
          </a:bodyPr>
          <a:lstStyle/>
          <a:p>
            <a:pPr defTabSz="685814">
              <a:lnSpc>
                <a:spcPts val="1900"/>
              </a:lnSpc>
              <a:spcBef>
                <a:spcPct val="0"/>
              </a:spcBef>
            </a:pPr>
            <a:r>
              <a:rPr lang="ru-RU" sz="2700" b="1" dirty="0">
                <a:solidFill>
                  <a:prstClr val="black"/>
                </a:solidFill>
                <a:latin typeface="Open Sans Extrabold" charset="0"/>
                <a:ea typeface="Open Sans Extrabold" charset="0"/>
                <a:cs typeface="Open Sans Extrabold" charset="0"/>
              </a:rPr>
              <a:t>Московская область</a:t>
            </a:r>
          </a:p>
          <a:p>
            <a:pPr defTabSz="685814">
              <a:lnSpc>
                <a:spcPts val="1900"/>
              </a:lnSpc>
              <a:spcBef>
                <a:spcPct val="0"/>
              </a:spcBef>
            </a:pPr>
            <a:r>
              <a:rPr lang="ru-RU" sz="1600" b="1" dirty="0">
                <a:solidFill>
                  <a:prstClr val="black"/>
                </a:solidFill>
                <a:latin typeface="Open Sans Extrabold" charset="0"/>
                <a:ea typeface="Open Sans Extrabold" charset="0"/>
                <a:cs typeface="Open Sans Extrabold" charset="0"/>
              </a:rPr>
              <a:t>Ногинская зона деятельности Регионального оператора </a:t>
            </a:r>
          </a:p>
        </p:txBody>
      </p:sp>
      <p:sp>
        <p:nvSpPr>
          <p:cNvPr id="5" name="CustomShape 3"/>
          <p:cNvSpPr/>
          <p:nvPr/>
        </p:nvSpPr>
        <p:spPr>
          <a:xfrm>
            <a:off x="718162" y="2152869"/>
            <a:ext cx="10649657" cy="213818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ru-RU" sz="4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Обращение с отходами на территории </a:t>
            </a:r>
          </a:p>
          <a:p>
            <a:pPr algn="ctr">
              <a:lnSpc>
                <a:spcPct val="90000"/>
              </a:lnSpc>
            </a:pPr>
            <a:r>
              <a:rPr lang="ru-RU" sz="4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Московской области Ногинской зоны с 01.01.2019 года</a:t>
            </a:r>
            <a:r>
              <a:rPr lang="en-US" sz="4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 </a:t>
            </a:r>
            <a:r>
              <a:rPr lang="ru-RU" sz="4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в статусе </a:t>
            </a:r>
          </a:p>
          <a:p>
            <a:pPr algn="ctr">
              <a:lnSpc>
                <a:spcPct val="90000"/>
              </a:lnSpc>
            </a:pPr>
            <a:r>
              <a:rPr lang="ru-RU" sz="4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Регионального оператора</a:t>
            </a:r>
            <a:endParaRPr lang="ru-RU" sz="33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24538" y="5033064"/>
            <a:ext cx="70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Сортируй отходы – береги природу!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907084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55824" y="468546"/>
            <a:ext cx="7617063" cy="280297"/>
          </a:xfrm>
          <a:prstGeom prst="rect">
            <a:avLst/>
          </a:prstGeom>
        </p:spPr>
        <p:txBody>
          <a:bodyPr lIns="48980" tIns="24490" rIns="48980" bIns="24490" anchor="t">
            <a:noAutofit/>
          </a:bodyPr>
          <a:lstStyle/>
          <a:p>
            <a:pPr defTabSz="685814">
              <a:lnSpc>
                <a:spcPts val="1900"/>
              </a:lnSpc>
              <a:spcBef>
                <a:spcPct val="0"/>
              </a:spcBef>
            </a:pPr>
            <a:r>
              <a:rPr lang="ru-RU" sz="2700" b="1" dirty="0">
                <a:solidFill>
                  <a:prstClr val="black"/>
                </a:solidFill>
                <a:latin typeface="Open Sans Extrabold" charset="0"/>
                <a:ea typeface="Open Sans Extrabold" charset="0"/>
                <a:cs typeface="Open Sans Extrabold" charset="0"/>
              </a:rPr>
              <a:t>Московская область</a:t>
            </a:r>
          </a:p>
          <a:p>
            <a:pPr defTabSz="685814">
              <a:lnSpc>
                <a:spcPts val="1900"/>
              </a:lnSpc>
              <a:spcBef>
                <a:spcPct val="0"/>
              </a:spcBef>
            </a:pPr>
            <a:r>
              <a:rPr lang="ru-RU" sz="1600" b="1" dirty="0">
                <a:solidFill>
                  <a:prstClr val="black"/>
                </a:solidFill>
                <a:latin typeface="Open Sans Extrabold" charset="0"/>
                <a:ea typeface="Open Sans Extrabold" charset="0"/>
                <a:cs typeface="Open Sans Extrabold" charset="0"/>
              </a:rPr>
              <a:t>Ногинская зона деятельности Регионального оператора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0" y="189535"/>
            <a:ext cx="981212" cy="838317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191129" y="1017154"/>
            <a:ext cx="1166261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91129" y="1063625"/>
            <a:ext cx="11662612" cy="492443"/>
          </a:xfrm>
          <a:prstGeom prst="rect">
            <a:avLst/>
          </a:prstGeom>
          <a:solidFill>
            <a:srgbClr val="00B050">
              <a:alpha val="8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Конкурсный отбор РО ТКО в Московской области 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DC99839E-EAFC-9547-9506-D98F7E69A59A}"/>
              </a:ext>
            </a:extLst>
          </p:cNvPr>
          <p:cNvSpPr/>
          <p:nvPr/>
        </p:nvSpPr>
        <p:spPr>
          <a:xfrm>
            <a:off x="806392" y="1515879"/>
            <a:ext cx="10214919" cy="6541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64000" tIns="81276" rIns="64000" bIns="81276" numCol="1" spcCol="38100" rtlCol="0" anchor="ctr">
            <a:noAutofit/>
          </a:bodyPr>
          <a:lstStyle/>
          <a:p>
            <a:pPr algn="ctr" defTabSz="1622695" hangingPunct="0"/>
            <a:r>
              <a:rPr lang="ru-RU" sz="1600" b="1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№ 89-ФЗ от 24.06.1998 «Об отходах производства и потребления» сбор, транспортирование, обработка, утилизация, обезвреживание, захоронение ТКО на территории МО будут обеспечиваться РО ТКО</a:t>
            </a:r>
          </a:p>
        </p:txBody>
      </p:sp>
      <p:sp>
        <p:nvSpPr>
          <p:cNvPr id="11" name="Стрелка вниз 10"/>
          <p:cNvSpPr/>
          <p:nvPr/>
        </p:nvSpPr>
        <p:spPr>
          <a:xfrm>
            <a:off x="5604379" y="2185342"/>
            <a:ext cx="309473" cy="293395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10358527" y="2185342"/>
            <a:ext cx="309473" cy="293395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1524000" y="2169465"/>
            <a:ext cx="309473" cy="293395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DC99839E-EAFC-9547-9506-D98F7E69A59A}"/>
              </a:ext>
            </a:extLst>
          </p:cNvPr>
          <p:cNvSpPr/>
          <p:nvPr/>
        </p:nvSpPr>
        <p:spPr>
          <a:xfrm>
            <a:off x="651654" y="2481719"/>
            <a:ext cx="10214919" cy="78104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64000" tIns="81276" rIns="64000" bIns="81276" numCol="1" spcCol="38100" rtlCol="0" anchor="ctr">
            <a:noAutofit/>
          </a:bodyPr>
          <a:lstStyle/>
          <a:p>
            <a:pPr algn="ctr" defTabSz="1622695" hangingPunct="0"/>
            <a:r>
              <a:rPr lang="ru-RU" sz="1600" b="1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ПП РФ от 05.09.2016 № 881 «О проведении уполномоченными органами исполнительной власти субъектов РФ конкурсного отбора РО ТКО» утверждены Правила проведения конкурсного отбора РО ТКО</a:t>
            </a:r>
          </a:p>
        </p:txBody>
      </p:sp>
      <p:sp>
        <p:nvSpPr>
          <p:cNvPr id="15" name="Стрелка вниз 14"/>
          <p:cNvSpPr/>
          <p:nvPr/>
        </p:nvSpPr>
        <p:spPr>
          <a:xfrm>
            <a:off x="3299112" y="3247962"/>
            <a:ext cx="309473" cy="293395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трелка вниз 15"/>
          <p:cNvSpPr/>
          <p:nvPr/>
        </p:nvSpPr>
        <p:spPr>
          <a:xfrm>
            <a:off x="7763414" y="3232265"/>
            <a:ext cx="309473" cy="293395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DC99839E-EAFC-9547-9506-D98F7E69A59A}"/>
              </a:ext>
            </a:extLst>
          </p:cNvPr>
          <p:cNvSpPr/>
          <p:nvPr/>
        </p:nvSpPr>
        <p:spPr>
          <a:xfrm>
            <a:off x="806392" y="3540571"/>
            <a:ext cx="10214919" cy="5029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64000" tIns="81276" rIns="64000" bIns="81276" numCol="1" spcCol="38100" rtlCol="0" anchor="ctr">
            <a:noAutofit/>
          </a:bodyPr>
          <a:lstStyle/>
          <a:p>
            <a:pPr algn="ctr" defTabSz="1622695" hangingPunct="0"/>
            <a:r>
              <a:rPr lang="ru-RU" sz="1500" b="1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указанными Правилами Минэкологии Московской области в марте 2018 г. объявлен конкурс на выбор РО ТКО, которые будут оказывать услугу по обращению </a:t>
            </a:r>
            <a:r>
              <a:rPr lang="ru-RU" sz="1500" b="1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ТКО </a:t>
            </a:r>
            <a:r>
              <a:rPr lang="ru-RU" sz="1500" b="1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территории МО в 7 кластерах</a:t>
            </a:r>
          </a:p>
        </p:txBody>
      </p:sp>
      <p:sp>
        <p:nvSpPr>
          <p:cNvPr id="18" name="Стрелка вниз 17"/>
          <p:cNvSpPr/>
          <p:nvPr/>
        </p:nvSpPr>
        <p:spPr>
          <a:xfrm>
            <a:off x="5604378" y="4053855"/>
            <a:ext cx="309473" cy="293395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xmlns="" id="{DC99839E-EAFC-9547-9506-D98F7E69A59A}"/>
              </a:ext>
            </a:extLst>
          </p:cNvPr>
          <p:cNvSpPr/>
          <p:nvPr/>
        </p:nvSpPr>
        <p:spPr>
          <a:xfrm>
            <a:off x="806392" y="4331948"/>
            <a:ext cx="10214920" cy="8164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64000" tIns="81276" rIns="64000" bIns="81276" numCol="1" spcCol="38100" rtlCol="0" anchor="ctr">
            <a:noAutofit/>
          </a:bodyPr>
          <a:lstStyle/>
          <a:p>
            <a:pPr algn="ctr" defTabSz="1622695" hangingPunct="0"/>
            <a:r>
              <a:rPr lang="ru-RU" sz="1600" b="1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результатам конкурсного отбора </a:t>
            </a:r>
            <a:r>
              <a:rPr lang="ru-RU" sz="1600" b="1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МинЭкологии</a:t>
            </a:r>
            <a:r>
              <a:rPr lang="ru-RU" sz="1600" b="1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определено 7 РО ТКО.</a:t>
            </a:r>
          </a:p>
          <a:p>
            <a:pPr algn="ctr" defTabSz="1622695" hangingPunct="0"/>
            <a:r>
              <a:rPr lang="ru-RU" sz="1600" b="1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28.04.2018 </a:t>
            </a:r>
            <a:r>
              <a:rPr lang="ru-RU" sz="1600" b="1" dirty="0" err="1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МинЭкологии</a:t>
            </a:r>
            <a:r>
              <a:rPr lang="ru-RU" sz="1600" b="1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заключены Соглашения с РО ТКО для оказания услуги </a:t>
            </a:r>
          </a:p>
          <a:p>
            <a:pPr algn="ctr" defTabSz="1622695" hangingPunct="0"/>
            <a:r>
              <a:rPr lang="ru-RU" sz="1600" b="1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обращению с ТКО в соответствующем кластере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DC99839E-EAFC-9547-9506-D98F7E69A59A}"/>
              </a:ext>
            </a:extLst>
          </p:cNvPr>
          <p:cNvSpPr/>
          <p:nvPr/>
        </p:nvSpPr>
        <p:spPr>
          <a:xfrm>
            <a:off x="806391" y="5178520"/>
            <a:ext cx="10214920" cy="49230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64000" tIns="81276" rIns="64000" bIns="81276" numCol="1" spcCol="38100" rtlCol="0" anchor="ctr">
            <a:noAutofit/>
          </a:bodyPr>
          <a:lstStyle/>
          <a:p>
            <a:pPr algn="ctr" defTabSz="1622695" hangingPunct="0"/>
            <a:r>
              <a:rPr lang="ru-RU" sz="2000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000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диные </a:t>
            </a:r>
            <a:r>
              <a:rPr lang="ru-RU" sz="2000" dirty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тарифы на услуги РО ТКО на территории МО </a:t>
            </a:r>
            <a:r>
              <a:rPr lang="ru-RU" sz="2000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утверждены 02.10.2018</a:t>
            </a:r>
            <a:r>
              <a:rPr lang="ru-RU" sz="2000" baseline="30000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endParaRPr lang="ru-RU" sz="2000" baseline="30000" dirty="0">
              <a:ln w="0"/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4484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8081481"/>
              </p:ext>
            </p:extLst>
          </p:nvPr>
        </p:nvGraphicFramePr>
        <p:xfrm>
          <a:off x="170346" y="1825625"/>
          <a:ext cx="11662611" cy="46998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7537"/>
                <a:gridCol w="3887537"/>
                <a:gridCol w="3887537"/>
              </a:tblGrid>
              <a:tr h="74770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Показатели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Ответственные государственные ведомства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№ документа</a:t>
                      </a:r>
                      <a:endParaRPr lang="ru-RU" dirty="0"/>
                    </a:p>
                  </a:txBody>
                  <a:tcPr/>
                </a:tc>
              </a:tr>
              <a:tr h="1068151">
                <a:tc>
                  <a:txBody>
                    <a:bodyPr/>
                    <a:lstStyle/>
                    <a:p>
                      <a:r>
                        <a:rPr lang="ru-RU" dirty="0" smtClean="0"/>
                        <a:t>Проведен конкурс</a:t>
                      </a:r>
                      <a:r>
                        <a:rPr lang="ru-RU" baseline="0" dirty="0" smtClean="0"/>
                        <a:t> и заключено Соглашение с РО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Министерство экологии и природопользования Московской области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Соглашение об организации деятельности</a:t>
                      </a:r>
                      <a:r>
                        <a:rPr lang="ru-RU" baseline="0" dirty="0" smtClean="0"/>
                        <a:t> по обращению с ТКО в «Ногинском кластере»</a:t>
                      </a:r>
                      <a:endParaRPr lang="ru-RU" dirty="0"/>
                    </a:p>
                  </a:txBody>
                  <a:tcPr/>
                </a:tc>
              </a:tr>
              <a:tr h="747706">
                <a:tc>
                  <a:txBody>
                    <a:bodyPr/>
                    <a:lstStyle/>
                    <a:p>
                      <a:r>
                        <a:rPr lang="ru-RU" dirty="0" smtClean="0"/>
                        <a:t>Утверждение тарифа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Комитет по ценам</a:t>
                      </a:r>
                      <a:r>
                        <a:rPr lang="ru-RU" baseline="0" dirty="0" smtClean="0"/>
                        <a:t> и тарифам Московской области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Постановление</a:t>
                      </a:r>
                      <a:r>
                        <a:rPr lang="ru-RU" baseline="0" dirty="0" smtClean="0"/>
                        <a:t> Правительства Московской области №690/34</a:t>
                      </a:r>
                      <a:endParaRPr lang="ru-RU" dirty="0"/>
                    </a:p>
                  </a:txBody>
                  <a:tcPr/>
                </a:tc>
              </a:tr>
              <a:tr h="1388597">
                <a:tc>
                  <a:txBody>
                    <a:bodyPr/>
                    <a:lstStyle/>
                    <a:p>
                      <a:r>
                        <a:rPr lang="ru-RU" dirty="0" smtClean="0"/>
                        <a:t>Утверждение норматива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Министерство экологии и природопользования Московской области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Распоряжение №607-РМ</a:t>
                      </a:r>
                      <a:endParaRPr lang="ru-RU" dirty="0"/>
                    </a:p>
                  </a:txBody>
                  <a:tcPr/>
                </a:tc>
              </a:tr>
              <a:tr h="747706">
                <a:tc>
                  <a:txBody>
                    <a:bodyPr/>
                    <a:lstStyle/>
                    <a:p>
                      <a:r>
                        <a:rPr lang="ru-RU" dirty="0" smtClean="0"/>
                        <a:t>Передача полномочий в области обращения с отходами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Министерство</a:t>
                      </a:r>
                      <a:r>
                        <a:rPr lang="ru-RU" baseline="0" dirty="0" smtClean="0"/>
                        <a:t> ЖКХ Московской области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Постановление Губернатора Московской области  №462-ПГ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8980" tIns="24490" rIns="48980" bIns="24490" anchor="t">
            <a:noAutofit/>
          </a:bodyPr>
          <a:lstStyle/>
          <a:p>
            <a:pPr defTabSz="685814">
              <a:lnSpc>
                <a:spcPts val="1900"/>
              </a:lnSpc>
              <a:spcBef>
                <a:spcPct val="0"/>
              </a:spcBef>
            </a:pPr>
            <a:r>
              <a:rPr lang="ru-RU" sz="2700" b="1" dirty="0">
                <a:solidFill>
                  <a:prstClr val="black"/>
                </a:solidFill>
                <a:latin typeface="Open Sans Extrabold" charset="0"/>
                <a:ea typeface="Open Sans Extrabold" charset="0"/>
                <a:cs typeface="Open Sans Extrabold" charset="0"/>
              </a:rPr>
              <a:t>Московская область</a:t>
            </a:r>
          </a:p>
          <a:p>
            <a:pPr defTabSz="685814">
              <a:lnSpc>
                <a:spcPts val="1900"/>
              </a:lnSpc>
              <a:spcBef>
                <a:spcPct val="0"/>
              </a:spcBef>
            </a:pPr>
            <a:r>
              <a:rPr lang="ru-RU" sz="1600" b="1" dirty="0">
                <a:solidFill>
                  <a:prstClr val="black"/>
                </a:solidFill>
                <a:latin typeface="Open Sans Extrabold" charset="0"/>
                <a:ea typeface="Open Sans Extrabold" charset="0"/>
                <a:cs typeface="Open Sans Extrabold" charset="0"/>
              </a:rPr>
              <a:t>Ногинская зона деятельности Регионального оператора 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70347" y="891453"/>
            <a:ext cx="1166261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22558" y="43900"/>
            <a:ext cx="981212" cy="838317"/>
          </a:xfrm>
          <a:prstGeom prst="rect">
            <a:avLst/>
          </a:prstGeom>
        </p:spPr>
      </p:pic>
      <p:sp>
        <p:nvSpPr>
          <p:cNvPr id="7" name="Заголовок 9"/>
          <p:cNvSpPr txBox="1">
            <a:spLocks/>
          </p:cNvSpPr>
          <p:nvPr/>
        </p:nvSpPr>
        <p:spPr>
          <a:xfrm>
            <a:off x="170346" y="1017153"/>
            <a:ext cx="11662611" cy="682771"/>
          </a:xfrm>
          <a:prstGeom prst="rect">
            <a:avLst/>
          </a:prstGeom>
          <a:solidFill>
            <a:srgbClr val="0070C0">
              <a:alpha val="80000"/>
            </a:srgbClr>
          </a:solidFill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документы регламентирующие деятельность регионального оператора в области обращения с ТКО компании «Хартия»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534485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трелка вправо 3"/>
          <p:cNvSpPr/>
          <p:nvPr/>
        </p:nvSpPr>
        <p:spPr>
          <a:xfrm>
            <a:off x="5991406" y="2207468"/>
            <a:ext cx="499533" cy="545603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61987" y="1674301"/>
            <a:ext cx="2834267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400">
                <a:solidFill>
                  <a:srgbClr val="FF0000"/>
                </a:solidFill>
              </a:defRPr>
            </a:lvl1pPr>
          </a:lstStyle>
          <a:p>
            <a:r>
              <a:rPr lang="ru-RU" sz="2133" b="1" dirty="0">
                <a:solidFill>
                  <a:srgbClr val="00B050"/>
                </a:solidFill>
                <a:cs typeface="Times New Roman" panose="02020603050405020304" pitchFamily="18" charset="0"/>
              </a:rPr>
              <a:t>Стало с 01.01.2019: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51758" y="1657914"/>
            <a:ext cx="1580499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133" b="1" dirty="0">
                <a:solidFill>
                  <a:srgbClr val="FF0000"/>
                </a:solidFill>
                <a:cs typeface="Times New Roman" panose="02020603050405020304" pitchFamily="18" charset="0"/>
              </a:rPr>
              <a:t>Было: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81213" y="2087732"/>
            <a:ext cx="5299831" cy="79037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chemeClr val="tx1"/>
                </a:solidFill>
                <a:cs typeface="Times New Roman" panose="02020603050405020304" pitchFamily="18" charset="0"/>
              </a:rPr>
              <a:t>1</a:t>
            </a:r>
            <a:r>
              <a:rPr lang="ru-RU" sz="1600" dirty="0">
                <a:solidFill>
                  <a:schemeClr val="tx1"/>
                </a:solidFill>
                <a:cs typeface="Times New Roman" panose="02020603050405020304" pitchFamily="18" charset="0"/>
              </a:rPr>
              <a:t>. Единая строка за «содержание ЖП» для жителей МКД, в </a:t>
            </a:r>
            <a:r>
              <a:rPr lang="ru-RU" sz="1600" dirty="0" err="1">
                <a:solidFill>
                  <a:schemeClr val="tx1"/>
                </a:solidFill>
                <a:cs typeface="Times New Roman" panose="02020603050405020304" pitchFamily="18" charset="0"/>
              </a:rPr>
              <a:t>т.ч</a:t>
            </a:r>
            <a:r>
              <a:rPr lang="ru-RU" sz="1600" dirty="0">
                <a:solidFill>
                  <a:schemeClr val="tx1"/>
                </a:solidFill>
                <a:cs typeface="Times New Roman" panose="02020603050405020304" pitchFamily="18" charset="0"/>
              </a:rPr>
              <a:t>. услуга «вывоз мусора»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81213" y="3032741"/>
            <a:ext cx="5299831" cy="83240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chemeClr val="tx1"/>
                </a:solidFill>
                <a:cs typeface="Times New Roman" panose="02020603050405020304" pitchFamily="18" charset="0"/>
              </a:rPr>
              <a:t>2</a:t>
            </a:r>
            <a:r>
              <a:rPr lang="ru-RU" sz="1600" dirty="0">
                <a:solidFill>
                  <a:schemeClr val="tx1"/>
                </a:solidFill>
                <a:cs typeface="Times New Roman" panose="02020603050405020304" pitchFamily="18" charset="0"/>
              </a:rPr>
              <a:t>. Отсутствие единого порядка определения стоимости услуги за вывоз мусора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81213" y="4019779"/>
            <a:ext cx="5321591" cy="93694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chemeClr val="tx1"/>
                </a:solidFill>
                <a:cs typeface="Times New Roman" panose="02020603050405020304" pitchFamily="18" charset="0"/>
              </a:rPr>
              <a:t>3.</a:t>
            </a:r>
            <a:r>
              <a:rPr lang="ru-RU" sz="1600" dirty="0">
                <a:solidFill>
                  <a:schemeClr val="tx1"/>
                </a:solidFill>
                <a:cs typeface="Times New Roman" panose="02020603050405020304" pitchFamily="18" charset="0"/>
              </a:rPr>
              <a:t> МКД – единица расчета платы – кв. метр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601303" y="2085083"/>
            <a:ext cx="5087099" cy="79037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>
                <a:solidFill>
                  <a:schemeClr val="tx1"/>
                </a:solidFill>
                <a:cs typeface="Times New Roman" panose="02020603050405020304" pitchFamily="18" charset="0"/>
              </a:rPr>
              <a:t>Плата за «обращение с ТКО» выделена </a:t>
            </a:r>
            <a:br>
              <a:rPr lang="ru-RU" sz="1600" dirty="0">
                <a:solidFill>
                  <a:schemeClr val="tx1"/>
                </a:solidFill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chemeClr val="tx1"/>
                </a:solidFill>
                <a:cs typeface="Times New Roman" panose="02020603050405020304" pitchFamily="18" charset="0"/>
              </a:rPr>
              <a:t>отдельной строкой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601303" y="3031416"/>
            <a:ext cx="5087099" cy="83240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>
                <a:solidFill>
                  <a:schemeClr val="tx1"/>
                </a:solidFill>
                <a:cs typeface="Times New Roman" panose="02020603050405020304" pitchFamily="18" charset="0"/>
              </a:rPr>
              <a:t>Регулируемый тариф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601303" y="4019779"/>
            <a:ext cx="5087099" cy="93694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>
                <a:solidFill>
                  <a:schemeClr val="tx1"/>
                </a:solidFill>
                <a:cs typeface="Times New Roman" panose="02020603050405020304" pitchFamily="18" charset="0"/>
              </a:rPr>
              <a:t>МКД – единица расчета платы – кв. метр</a:t>
            </a:r>
          </a:p>
        </p:txBody>
      </p:sp>
      <p:grpSp>
        <p:nvGrpSpPr>
          <p:cNvPr id="13" name="Группа 12">
            <a:extLst>
              <a:ext uri="{FF2B5EF4-FFF2-40B4-BE49-F238E27FC236}">
                <a16:creationId xmlns="" xmlns:a16="http://schemas.microsoft.com/office/drawing/2014/main" id="{271ED83F-7C50-4DBF-A65B-D60462EEA3C2}"/>
              </a:ext>
            </a:extLst>
          </p:cNvPr>
          <p:cNvGrpSpPr/>
          <p:nvPr/>
        </p:nvGrpSpPr>
        <p:grpSpPr>
          <a:xfrm>
            <a:off x="11172770" y="2273104"/>
            <a:ext cx="453276" cy="362752"/>
            <a:chOff x="5051058" y="1059160"/>
            <a:chExt cx="388938" cy="361950"/>
          </a:xfrm>
          <a:effectLst/>
        </p:grpSpPr>
        <p:sp>
          <p:nvSpPr>
            <p:cNvPr id="14" name="Rectangle 22">
              <a:extLst>
                <a:ext uri="{FF2B5EF4-FFF2-40B4-BE49-F238E27FC236}">
                  <a16:creationId xmlns="" xmlns:a16="http://schemas.microsoft.com/office/drawing/2014/main" id="{D0B34A1B-3BD0-464C-BA81-61512A330D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51058" y="1112524"/>
              <a:ext cx="309753" cy="308586"/>
            </a:xfrm>
            <a:prstGeom prst="roundRect">
              <a:avLst/>
            </a:prstGeom>
            <a:solidFill>
              <a:schemeClr val="bg1"/>
            </a:solidFill>
            <a:ln w="9525">
              <a:solidFill>
                <a:schemeClr val="tx1">
                  <a:lumMod val="65000"/>
                  <a:lumOff val="35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sz="1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Freeform 23">
              <a:extLst>
                <a:ext uri="{FF2B5EF4-FFF2-40B4-BE49-F238E27FC236}">
                  <a16:creationId xmlns="" xmlns:a16="http://schemas.microsoft.com/office/drawing/2014/main" id="{40F3CDFB-3856-4CA2-AD46-09E991D6FECF}"/>
                </a:ext>
              </a:extLst>
            </p:cNvPr>
            <p:cNvSpPr>
              <a:spLocks/>
            </p:cNvSpPr>
            <p:nvPr>
              <p:custDataLst>
                <p:tags r:id="rId4"/>
              </p:custDataLst>
            </p:nvPr>
          </p:nvSpPr>
          <p:spPr bwMode="auto">
            <a:xfrm>
              <a:off x="5069690" y="1059160"/>
              <a:ext cx="370306" cy="334108"/>
            </a:xfrm>
            <a:custGeom>
              <a:avLst/>
              <a:gdLst>
                <a:gd name="T0" fmla="*/ 0 w 648"/>
                <a:gd name="T1" fmla="*/ 87 h 618"/>
                <a:gd name="T2" fmla="*/ 22 w 648"/>
                <a:gd name="T3" fmla="*/ 75 h 618"/>
                <a:gd name="T4" fmla="*/ 30 w 648"/>
                <a:gd name="T5" fmla="*/ 79 h 618"/>
                <a:gd name="T6" fmla="*/ 45 w 648"/>
                <a:gd name="T7" fmla="*/ 105 h 618"/>
                <a:gd name="T8" fmla="*/ 68 w 648"/>
                <a:gd name="T9" fmla="*/ 74 h 618"/>
                <a:gd name="T10" fmla="*/ 106 w 648"/>
                <a:gd name="T11" fmla="*/ 34 h 618"/>
                <a:gd name="T12" fmla="*/ 131 w 648"/>
                <a:gd name="T13" fmla="*/ 14 h 618"/>
                <a:gd name="T14" fmla="*/ 155 w 648"/>
                <a:gd name="T15" fmla="*/ 0 h 618"/>
                <a:gd name="T16" fmla="*/ 159 w 648"/>
                <a:gd name="T17" fmla="*/ 6 h 618"/>
                <a:gd name="T18" fmla="*/ 139 w 648"/>
                <a:gd name="T19" fmla="*/ 23 h 618"/>
                <a:gd name="T20" fmla="*/ 110 w 648"/>
                <a:gd name="T21" fmla="*/ 54 h 618"/>
                <a:gd name="T22" fmla="*/ 85 w 648"/>
                <a:gd name="T23" fmla="*/ 84 h 618"/>
                <a:gd name="T24" fmla="*/ 57 w 648"/>
                <a:gd name="T25" fmla="*/ 129 h 618"/>
                <a:gd name="T26" fmla="*/ 35 w 648"/>
                <a:gd name="T27" fmla="*/ 144 h 618"/>
                <a:gd name="T28" fmla="*/ 20 w 648"/>
                <a:gd name="T29" fmla="*/ 109 h 618"/>
                <a:gd name="T30" fmla="*/ 10 w 648"/>
                <a:gd name="T31" fmla="*/ 94 h 618"/>
                <a:gd name="T32" fmla="*/ 0 w 648"/>
                <a:gd name="T33" fmla="*/ 87 h 61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48"/>
                <a:gd name="T52" fmla="*/ 0 h 618"/>
                <a:gd name="T53" fmla="*/ 648 w 648"/>
                <a:gd name="T54" fmla="*/ 618 h 61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48" h="618">
                  <a:moveTo>
                    <a:pt x="0" y="374"/>
                  </a:moveTo>
                  <a:lnTo>
                    <a:pt x="88" y="320"/>
                  </a:lnTo>
                  <a:lnTo>
                    <a:pt x="122" y="340"/>
                  </a:lnTo>
                  <a:lnTo>
                    <a:pt x="184" y="452"/>
                  </a:lnTo>
                  <a:lnTo>
                    <a:pt x="278" y="316"/>
                  </a:lnTo>
                  <a:lnTo>
                    <a:pt x="434" y="148"/>
                  </a:lnTo>
                  <a:lnTo>
                    <a:pt x="534" y="60"/>
                  </a:lnTo>
                  <a:lnTo>
                    <a:pt x="632" y="0"/>
                  </a:lnTo>
                  <a:lnTo>
                    <a:pt x="648" y="26"/>
                  </a:lnTo>
                  <a:lnTo>
                    <a:pt x="566" y="98"/>
                  </a:lnTo>
                  <a:lnTo>
                    <a:pt x="448" y="230"/>
                  </a:lnTo>
                  <a:lnTo>
                    <a:pt x="346" y="360"/>
                  </a:lnTo>
                  <a:lnTo>
                    <a:pt x="234" y="554"/>
                  </a:lnTo>
                  <a:lnTo>
                    <a:pt x="144" y="618"/>
                  </a:lnTo>
                  <a:lnTo>
                    <a:pt x="82" y="466"/>
                  </a:lnTo>
                  <a:lnTo>
                    <a:pt x="42" y="404"/>
                  </a:lnTo>
                  <a:lnTo>
                    <a:pt x="0" y="374"/>
                  </a:lnTo>
                  <a:close/>
                </a:path>
              </a:pathLst>
            </a:custGeom>
            <a:solidFill>
              <a:srgbClr val="008000"/>
            </a:solidFill>
            <a:ln w="9525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ru-RU" sz="1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6" name="Группа 15">
            <a:extLst>
              <a:ext uri="{FF2B5EF4-FFF2-40B4-BE49-F238E27FC236}">
                <a16:creationId xmlns="" xmlns:a16="http://schemas.microsoft.com/office/drawing/2014/main" id="{271ED83F-7C50-4DBF-A65B-D60462EEA3C2}"/>
              </a:ext>
            </a:extLst>
          </p:cNvPr>
          <p:cNvGrpSpPr/>
          <p:nvPr/>
        </p:nvGrpSpPr>
        <p:grpSpPr>
          <a:xfrm>
            <a:off x="11172770" y="3243275"/>
            <a:ext cx="453276" cy="362752"/>
            <a:chOff x="5051058" y="1059160"/>
            <a:chExt cx="388938" cy="361950"/>
          </a:xfrm>
          <a:effectLst/>
        </p:grpSpPr>
        <p:sp>
          <p:nvSpPr>
            <p:cNvPr id="17" name="Rectangle 22">
              <a:extLst>
                <a:ext uri="{FF2B5EF4-FFF2-40B4-BE49-F238E27FC236}">
                  <a16:creationId xmlns="" xmlns:a16="http://schemas.microsoft.com/office/drawing/2014/main" id="{D0B34A1B-3BD0-464C-BA81-61512A330D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51058" y="1112524"/>
              <a:ext cx="309753" cy="308586"/>
            </a:xfrm>
            <a:prstGeom prst="roundRect">
              <a:avLst/>
            </a:prstGeom>
            <a:solidFill>
              <a:schemeClr val="bg1"/>
            </a:solidFill>
            <a:ln w="9525">
              <a:solidFill>
                <a:schemeClr val="tx1">
                  <a:lumMod val="65000"/>
                  <a:lumOff val="35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sz="1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Freeform 23">
              <a:extLst>
                <a:ext uri="{FF2B5EF4-FFF2-40B4-BE49-F238E27FC236}">
                  <a16:creationId xmlns="" xmlns:a16="http://schemas.microsoft.com/office/drawing/2014/main" id="{40F3CDFB-3856-4CA2-AD46-09E991D6FECF}"/>
                </a:ext>
              </a:extLst>
            </p:cNvPr>
            <p:cNvSpPr>
              <a:spLocks/>
            </p:cNvSpPr>
            <p:nvPr>
              <p:custDataLst>
                <p:tags r:id="rId3"/>
              </p:custDataLst>
            </p:nvPr>
          </p:nvSpPr>
          <p:spPr bwMode="auto">
            <a:xfrm>
              <a:off x="5069690" y="1059160"/>
              <a:ext cx="370306" cy="334108"/>
            </a:xfrm>
            <a:custGeom>
              <a:avLst/>
              <a:gdLst>
                <a:gd name="T0" fmla="*/ 0 w 648"/>
                <a:gd name="T1" fmla="*/ 87 h 618"/>
                <a:gd name="T2" fmla="*/ 22 w 648"/>
                <a:gd name="T3" fmla="*/ 75 h 618"/>
                <a:gd name="T4" fmla="*/ 30 w 648"/>
                <a:gd name="T5" fmla="*/ 79 h 618"/>
                <a:gd name="T6" fmla="*/ 45 w 648"/>
                <a:gd name="T7" fmla="*/ 105 h 618"/>
                <a:gd name="T8" fmla="*/ 68 w 648"/>
                <a:gd name="T9" fmla="*/ 74 h 618"/>
                <a:gd name="T10" fmla="*/ 106 w 648"/>
                <a:gd name="T11" fmla="*/ 34 h 618"/>
                <a:gd name="T12" fmla="*/ 131 w 648"/>
                <a:gd name="T13" fmla="*/ 14 h 618"/>
                <a:gd name="T14" fmla="*/ 155 w 648"/>
                <a:gd name="T15" fmla="*/ 0 h 618"/>
                <a:gd name="T16" fmla="*/ 159 w 648"/>
                <a:gd name="T17" fmla="*/ 6 h 618"/>
                <a:gd name="T18" fmla="*/ 139 w 648"/>
                <a:gd name="T19" fmla="*/ 23 h 618"/>
                <a:gd name="T20" fmla="*/ 110 w 648"/>
                <a:gd name="T21" fmla="*/ 54 h 618"/>
                <a:gd name="T22" fmla="*/ 85 w 648"/>
                <a:gd name="T23" fmla="*/ 84 h 618"/>
                <a:gd name="T24" fmla="*/ 57 w 648"/>
                <a:gd name="T25" fmla="*/ 129 h 618"/>
                <a:gd name="T26" fmla="*/ 35 w 648"/>
                <a:gd name="T27" fmla="*/ 144 h 618"/>
                <a:gd name="T28" fmla="*/ 20 w 648"/>
                <a:gd name="T29" fmla="*/ 109 h 618"/>
                <a:gd name="T30" fmla="*/ 10 w 648"/>
                <a:gd name="T31" fmla="*/ 94 h 618"/>
                <a:gd name="T32" fmla="*/ 0 w 648"/>
                <a:gd name="T33" fmla="*/ 87 h 61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48"/>
                <a:gd name="T52" fmla="*/ 0 h 618"/>
                <a:gd name="T53" fmla="*/ 648 w 648"/>
                <a:gd name="T54" fmla="*/ 618 h 61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48" h="618">
                  <a:moveTo>
                    <a:pt x="0" y="374"/>
                  </a:moveTo>
                  <a:lnTo>
                    <a:pt x="88" y="320"/>
                  </a:lnTo>
                  <a:lnTo>
                    <a:pt x="122" y="340"/>
                  </a:lnTo>
                  <a:lnTo>
                    <a:pt x="184" y="452"/>
                  </a:lnTo>
                  <a:lnTo>
                    <a:pt x="278" y="316"/>
                  </a:lnTo>
                  <a:lnTo>
                    <a:pt x="434" y="148"/>
                  </a:lnTo>
                  <a:lnTo>
                    <a:pt x="534" y="60"/>
                  </a:lnTo>
                  <a:lnTo>
                    <a:pt x="632" y="0"/>
                  </a:lnTo>
                  <a:lnTo>
                    <a:pt x="648" y="26"/>
                  </a:lnTo>
                  <a:lnTo>
                    <a:pt x="566" y="98"/>
                  </a:lnTo>
                  <a:lnTo>
                    <a:pt x="448" y="230"/>
                  </a:lnTo>
                  <a:lnTo>
                    <a:pt x="346" y="360"/>
                  </a:lnTo>
                  <a:lnTo>
                    <a:pt x="234" y="554"/>
                  </a:lnTo>
                  <a:lnTo>
                    <a:pt x="144" y="618"/>
                  </a:lnTo>
                  <a:lnTo>
                    <a:pt x="82" y="466"/>
                  </a:lnTo>
                  <a:lnTo>
                    <a:pt x="42" y="404"/>
                  </a:lnTo>
                  <a:lnTo>
                    <a:pt x="0" y="374"/>
                  </a:lnTo>
                  <a:close/>
                </a:path>
              </a:pathLst>
            </a:custGeom>
            <a:solidFill>
              <a:srgbClr val="008000"/>
            </a:solidFill>
            <a:ln w="9525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ru-RU" sz="1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9" name="Группа 18">
            <a:extLst>
              <a:ext uri="{FF2B5EF4-FFF2-40B4-BE49-F238E27FC236}">
                <a16:creationId xmlns="" xmlns:a16="http://schemas.microsoft.com/office/drawing/2014/main" id="{271ED83F-7C50-4DBF-A65B-D60462EEA3C2}"/>
              </a:ext>
            </a:extLst>
          </p:cNvPr>
          <p:cNvGrpSpPr/>
          <p:nvPr/>
        </p:nvGrpSpPr>
        <p:grpSpPr>
          <a:xfrm>
            <a:off x="11172770" y="4333611"/>
            <a:ext cx="453276" cy="362752"/>
            <a:chOff x="5051058" y="1059160"/>
            <a:chExt cx="388938" cy="361950"/>
          </a:xfrm>
          <a:effectLst/>
        </p:grpSpPr>
        <p:sp>
          <p:nvSpPr>
            <p:cNvPr id="20" name="Rectangle 22">
              <a:extLst>
                <a:ext uri="{FF2B5EF4-FFF2-40B4-BE49-F238E27FC236}">
                  <a16:creationId xmlns="" xmlns:a16="http://schemas.microsoft.com/office/drawing/2014/main" id="{D0B34A1B-3BD0-464C-BA81-61512A330D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51058" y="1112524"/>
              <a:ext cx="309753" cy="308586"/>
            </a:xfrm>
            <a:prstGeom prst="roundRect">
              <a:avLst/>
            </a:prstGeom>
            <a:solidFill>
              <a:schemeClr val="bg1"/>
            </a:solidFill>
            <a:ln w="9525">
              <a:solidFill>
                <a:schemeClr val="tx1">
                  <a:lumMod val="65000"/>
                  <a:lumOff val="35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sz="1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Freeform 23">
              <a:extLst>
                <a:ext uri="{FF2B5EF4-FFF2-40B4-BE49-F238E27FC236}">
                  <a16:creationId xmlns="" xmlns:a16="http://schemas.microsoft.com/office/drawing/2014/main" id="{40F3CDFB-3856-4CA2-AD46-09E991D6FECF}"/>
                </a:ext>
              </a:extLst>
            </p:cNvPr>
            <p:cNvSpPr>
              <a:spLocks/>
            </p:cNvSpPr>
            <p:nvPr>
              <p:custDataLst>
                <p:tags r:id="rId2"/>
              </p:custDataLst>
            </p:nvPr>
          </p:nvSpPr>
          <p:spPr bwMode="auto">
            <a:xfrm>
              <a:off x="5069690" y="1059160"/>
              <a:ext cx="370306" cy="334108"/>
            </a:xfrm>
            <a:custGeom>
              <a:avLst/>
              <a:gdLst>
                <a:gd name="T0" fmla="*/ 0 w 648"/>
                <a:gd name="T1" fmla="*/ 87 h 618"/>
                <a:gd name="T2" fmla="*/ 22 w 648"/>
                <a:gd name="T3" fmla="*/ 75 h 618"/>
                <a:gd name="T4" fmla="*/ 30 w 648"/>
                <a:gd name="T5" fmla="*/ 79 h 618"/>
                <a:gd name="T6" fmla="*/ 45 w 648"/>
                <a:gd name="T7" fmla="*/ 105 h 618"/>
                <a:gd name="T8" fmla="*/ 68 w 648"/>
                <a:gd name="T9" fmla="*/ 74 h 618"/>
                <a:gd name="T10" fmla="*/ 106 w 648"/>
                <a:gd name="T11" fmla="*/ 34 h 618"/>
                <a:gd name="T12" fmla="*/ 131 w 648"/>
                <a:gd name="T13" fmla="*/ 14 h 618"/>
                <a:gd name="T14" fmla="*/ 155 w 648"/>
                <a:gd name="T15" fmla="*/ 0 h 618"/>
                <a:gd name="T16" fmla="*/ 159 w 648"/>
                <a:gd name="T17" fmla="*/ 6 h 618"/>
                <a:gd name="T18" fmla="*/ 139 w 648"/>
                <a:gd name="T19" fmla="*/ 23 h 618"/>
                <a:gd name="T20" fmla="*/ 110 w 648"/>
                <a:gd name="T21" fmla="*/ 54 h 618"/>
                <a:gd name="T22" fmla="*/ 85 w 648"/>
                <a:gd name="T23" fmla="*/ 84 h 618"/>
                <a:gd name="T24" fmla="*/ 57 w 648"/>
                <a:gd name="T25" fmla="*/ 129 h 618"/>
                <a:gd name="T26" fmla="*/ 35 w 648"/>
                <a:gd name="T27" fmla="*/ 144 h 618"/>
                <a:gd name="T28" fmla="*/ 20 w 648"/>
                <a:gd name="T29" fmla="*/ 109 h 618"/>
                <a:gd name="T30" fmla="*/ 10 w 648"/>
                <a:gd name="T31" fmla="*/ 94 h 618"/>
                <a:gd name="T32" fmla="*/ 0 w 648"/>
                <a:gd name="T33" fmla="*/ 87 h 61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48"/>
                <a:gd name="T52" fmla="*/ 0 h 618"/>
                <a:gd name="T53" fmla="*/ 648 w 648"/>
                <a:gd name="T54" fmla="*/ 618 h 61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48" h="618">
                  <a:moveTo>
                    <a:pt x="0" y="374"/>
                  </a:moveTo>
                  <a:lnTo>
                    <a:pt x="88" y="320"/>
                  </a:lnTo>
                  <a:lnTo>
                    <a:pt x="122" y="340"/>
                  </a:lnTo>
                  <a:lnTo>
                    <a:pt x="184" y="452"/>
                  </a:lnTo>
                  <a:lnTo>
                    <a:pt x="278" y="316"/>
                  </a:lnTo>
                  <a:lnTo>
                    <a:pt x="434" y="148"/>
                  </a:lnTo>
                  <a:lnTo>
                    <a:pt x="534" y="60"/>
                  </a:lnTo>
                  <a:lnTo>
                    <a:pt x="632" y="0"/>
                  </a:lnTo>
                  <a:lnTo>
                    <a:pt x="648" y="26"/>
                  </a:lnTo>
                  <a:lnTo>
                    <a:pt x="566" y="98"/>
                  </a:lnTo>
                  <a:lnTo>
                    <a:pt x="448" y="230"/>
                  </a:lnTo>
                  <a:lnTo>
                    <a:pt x="346" y="360"/>
                  </a:lnTo>
                  <a:lnTo>
                    <a:pt x="234" y="554"/>
                  </a:lnTo>
                  <a:lnTo>
                    <a:pt x="144" y="618"/>
                  </a:lnTo>
                  <a:lnTo>
                    <a:pt x="82" y="466"/>
                  </a:lnTo>
                  <a:lnTo>
                    <a:pt x="42" y="404"/>
                  </a:lnTo>
                  <a:lnTo>
                    <a:pt x="0" y="374"/>
                  </a:lnTo>
                  <a:close/>
                </a:path>
              </a:pathLst>
            </a:custGeom>
            <a:solidFill>
              <a:srgbClr val="008000"/>
            </a:solidFill>
            <a:ln w="9525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ru-RU" sz="1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2" name="Стрелка вправо 21"/>
          <p:cNvSpPr/>
          <p:nvPr/>
        </p:nvSpPr>
        <p:spPr>
          <a:xfrm>
            <a:off x="5991406" y="4215448"/>
            <a:ext cx="499533" cy="545603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cs typeface="Times New Roman" panose="02020603050405020304" pitchFamily="18" charset="0"/>
            </a:endParaRPr>
          </a:p>
        </p:txBody>
      </p:sp>
      <p:sp>
        <p:nvSpPr>
          <p:cNvPr id="23" name="Стрелка вправо 22"/>
          <p:cNvSpPr/>
          <p:nvPr/>
        </p:nvSpPr>
        <p:spPr>
          <a:xfrm>
            <a:off x="5991406" y="3174816"/>
            <a:ext cx="499533" cy="545603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cs typeface="Times New Roman" panose="02020603050405020304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581214" y="5164068"/>
            <a:ext cx="5321589" cy="92698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chemeClr val="tx1"/>
                </a:solidFill>
                <a:cs typeface="Times New Roman" panose="02020603050405020304" pitchFamily="18" charset="0"/>
              </a:rPr>
              <a:t>4</a:t>
            </a:r>
            <a:r>
              <a:rPr lang="ru-RU" sz="1600" dirty="0">
                <a:solidFill>
                  <a:schemeClr val="tx1"/>
                </a:solidFill>
                <a:cs typeface="Times New Roman" panose="02020603050405020304" pitchFamily="18" charset="0"/>
              </a:rPr>
              <a:t>. ИЖС – начисления не производились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6601303" y="5134042"/>
            <a:ext cx="5087099" cy="987039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>
                <a:solidFill>
                  <a:schemeClr val="tx1"/>
                </a:solidFill>
                <a:cs typeface="Times New Roman" panose="02020603050405020304" pitchFamily="18" charset="0"/>
              </a:rPr>
              <a:t>Услугу оплачивают не только зарегистрированными жители, но и те, кто приезжают на выходные или заработать (из др. регионов)</a:t>
            </a:r>
          </a:p>
        </p:txBody>
      </p:sp>
      <p:grpSp>
        <p:nvGrpSpPr>
          <p:cNvPr id="26" name="Группа 25">
            <a:extLst>
              <a:ext uri="{FF2B5EF4-FFF2-40B4-BE49-F238E27FC236}">
                <a16:creationId xmlns="" xmlns:a16="http://schemas.microsoft.com/office/drawing/2014/main" id="{271ED83F-7C50-4DBF-A65B-D60462EEA3C2}"/>
              </a:ext>
            </a:extLst>
          </p:cNvPr>
          <p:cNvGrpSpPr/>
          <p:nvPr/>
        </p:nvGrpSpPr>
        <p:grpSpPr>
          <a:xfrm>
            <a:off x="11172770" y="5446184"/>
            <a:ext cx="453276" cy="362752"/>
            <a:chOff x="5051058" y="1059160"/>
            <a:chExt cx="388938" cy="361950"/>
          </a:xfrm>
          <a:effectLst/>
        </p:grpSpPr>
        <p:sp>
          <p:nvSpPr>
            <p:cNvPr id="27" name="Rectangle 22">
              <a:extLst>
                <a:ext uri="{FF2B5EF4-FFF2-40B4-BE49-F238E27FC236}">
                  <a16:creationId xmlns="" xmlns:a16="http://schemas.microsoft.com/office/drawing/2014/main" id="{D0B34A1B-3BD0-464C-BA81-61512A330D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51058" y="1112524"/>
              <a:ext cx="309753" cy="308586"/>
            </a:xfrm>
            <a:prstGeom prst="roundRect">
              <a:avLst/>
            </a:prstGeom>
            <a:solidFill>
              <a:schemeClr val="bg1"/>
            </a:solidFill>
            <a:ln w="9525">
              <a:solidFill>
                <a:schemeClr val="tx1">
                  <a:lumMod val="65000"/>
                  <a:lumOff val="35000"/>
                </a:schemeClr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 sz="1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Freeform 23">
              <a:extLst>
                <a:ext uri="{FF2B5EF4-FFF2-40B4-BE49-F238E27FC236}">
                  <a16:creationId xmlns="" xmlns:a16="http://schemas.microsoft.com/office/drawing/2014/main" id="{40F3CDFB-3856-4CA2-AD46-09E991D6FECF}"/>
                </a:ext>
              </a:extLst>
            </p:cNvPr>
            <p:cNvSpPr>
              <a:spLocks/>
            </p:cNvSpPr>
            <p:nvPr>
              <p:custDataLst>
                <p:tags r:id="rId1"/>
              </p:custDataLst>
            </p:nvPr>
          </p:nvSpPr>
          <p:spPr bwMode="auto">
            <a:xfrm>
              <a:off x="5069690" y="1059160"/>
              <a:ext cx="370306" cy="334108"/>
            </a:xfrm>
            <a:custGeom>
              <a:avLst/>
              <a:gdLst>
                <a:gd name="T0" fmla="*/ 0 w 648"/>
                <a:gd name="T1" fmla="*/ 87 h 618"/>
                <a:gd name="T2" fmla="*/ 22 w 648"/>
                <a:gd name="T3" fmla="*/ 75 h 618"/>
                <a:gd name="T4" fmla="*/ 30 w 648"/>
                <a:gd name="T5" fmla="*/ 79 h 618"/>
                <a:gd name="T6" fmla="*/ 45 w 648"/>
                <a:gd name="T7" fmla="*/ 105 h 618"/>
                <a:gd name="T8" fmla="*/ 68 w 648"/>
                <a:gd name="T9" fmla="*/ 74 h 618"/>
                <a:gd name="T10" fmla="*/ 106 w 648"/>
                <a:gd name="T11" fmla="*/ 34 h 618"/>
                <a:gd name="T12" fmla="*/ 131 w 648"/>
                <a:gd name="T13" fmla="*/ 14 h 618"/>
                <a:gd name="T14" fmla="*/ 155 w 648"/>
                <a:gd name="T15" fmla="*/ 0 h 618"/>
                <a:gd name="T16" fmla="*/ 159 w 648"/>
                <a:gd name="T17" fmla="*/ 6 h 618"/>
                <a:gd name="T18" fmla="*/ 139 w 648"/>
                <a:gd name="T19" fmla="*/ 23 h 618"/>
                <a:gd name="T20" fmla="*/ 110 w 648"/>
                <a:gd name="T21" fmla="*/ 54 h 618"/>
                <a:gd name="T22" fmla="*/ 85 w 648"/>
                <a:gd name="T23" fmla="*/ 84 h 618"/>
                <a:gd name="T24" fmla="*/ 57 w 648"/>
                <a:gd name="T25" fmla="*/ 129 h 618"/>
                <a:gd name="T26" fmla="*/ 35 w 648"/>
                <a:gd name="T27" fmla="*/ 144 h 618"/>
                <a:gd name="T28" fmla="*/ 20 w 648"/>
                <a:gd name="T29" fmla="*/ 109 h 618"/>
                <a:gd name="T30" fmla="*/ 10 w 648"/>
                <a:gd name="T31" fmla="*/ 94 h 618"/>
                <a:gd name="T32" fmla="*/ 0 w 648"/>
                <a:gd name="T33" fmla="*/ 87 h 61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48"/>
                <a:gd name="T52" fmla="*/ 0 h 618"/>
                <a:gd name="T53" fmla="*/ 648 w 648"/>
                <a:gd name="T54" fmla="*/ 618 h 61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48" h="618">
                  <a:moveTo>
                    <a:pt x="0" y="374"/>
                  </a:moveTo>
                  <a:lnTo>
                    <a:pt x="88" y="320"/>
                  </a:lnTo>
                  <a:lnTo>
                    <a:pt x="122" y="340"/>
                  </a:lnTo>
                  <a:lnTo>
                    <a:pt x="184" y="452"/>
                  </a:lnTo>
                  <a:lnTo>
                    <a:pt x="278" y="316"/>
                  </a:lnTo>
                  <a:lnTo>
                    <a:pt x="434" y="148"/>
                  </a:lnTo>
                  <a:lnTo>
                    <a:pt x="534" y="60"/>
                  </a:lnTo>
                  <a:lnTo>
                    <a:pt x="632" y="0"/>
                  </a:lnTo>
                  <a:lnTo>
                    <a:pt x="648" y="26"/>
                  </a:lnTo>
                  <a:lnTo>
                    <a:pt x="566" y="98"/>
                  </a:lnTo>
                  <a:lnTo>
                    <a:pt x="448" y="230"/>
                  </a:lnTo>
                  <a:lnTo>
                    <a:pt x="346" y="360"/>
                  </a:lnTo>
                  <a:lnTo>
                    <a:pt x="234" y="554"/>
                  </a:lnTo>
                  <a:lnTo>
                    <a:pt x="144" y="618"/>
                  </a:lnTo>
                  <a:lnTo>
                    <a:pt x="82" y="466"/>
                  </a:lnTo>
                  <a:lnTo>
                    <a:pt x="42" y="404"/>
                  </a:lnTo>
                  <a:lnTo>
                    <a:pt x="0" y="374"/>
                  </a:lnTo>
                  <a:close/>
                </a:path>
              </a:pathLst>
            </a:custGeom>
            <a:solidFill>
              <a:srgbClr val="008000"/>
            </a:solidFill>
            <a:ln w="9525" cap="flat" cmpd="sng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ru-RU" sz="16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9" name="Стрелка вправо 28"/>
          <p:cNvSpPr/>
          <p:nvPr/>
        </p:nvSpPr>
        <p:spPr>
          <a:xfrm>
            <a:off x="5991404" y="5354759"/>
            <a:ext cx="499533" cy="545603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cs typeface="Times New Roman" panose="02020603050405020304" pitchFamily="18" charset="0"/>
            </a:endParaRPr>
          </a:p>
        </p:txBody>
      </p:sp>
      <p:sp>
        <p:nvSpPr>
          <p:cNvPr id="30" name="Заголовок 29">
            <a:extLst>
              <a:ext uri="{FF2B5EF4-FFF2-40B4-BE49-F238E27FC236}">
                <a16:creationId xmlns="" xmlns:a16="http://schemas.microsoft.com/office/drawing/2014/main" id="{17462D9A-7E22-7141-B152-112096181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347" y="957908"/>
            <a:ext cx="11662612" cy="650991"/>
          </a:xfrm>
          <a:solidFill>
            <a:srgbClr val="00B050">
              <a:alpha val="80000"/>
            </a:srgbClr>
          </a:solidFill>
        </p:spPr>
        <p:txBody>
          <a:bodyPr>
            <a:noAutofit/>
          </a:bodyPr>
          <a:lstStyle/>
          <a:p>
            <a:pPr algn="ctr"/>
            <a:r>
              <a:rPr lang="ru-RU" sz="3200" dirty="0"/>
              <a:t>С 01.01.2019 обращение с ТКО теперь новая коммунальная услуга</a:t>
            </a: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>
            <a:off x="170347" y="891453"/>
            <a:ext cx="1166261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Заголовок 3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48980" tIns="24490" rIns="48980" bIns="2449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685814">
              <a:lnSpc>
                <a:spcPts val="1900"/>
              </a:lnSpc>
            </a:pPr>
            <a:r>
              <a:rPr lang="ru-RU" sz="2700" b="1" smtClean="0">
                <a:solidFill>
                  <a:prstClr val="black"/>
                </a:solidFill>
                <a:latin typeface="Open Sans Extrabold" charset="0"/>
                <a:ea typeface="Open Sans Extrabold" charset="0"/>
                <a:cs typeface="Open Sans Extrabold" charset="0"/>
              </a:rPr>
              <a:t>Московская область</a:t>
            </a:r>
          </a:p>
          <a:p>
            <a:pPr defTabSz="685814">
              <a:lnSpc>
                <a:spcPts val="1900"/>
              </a:lnSpc>
            </a:pPr>
            <a:r>
              <a:rPr lang="ru-RU" sz="1600" b="1" smtClean="0">
                <a:solidFill>
                  <a:prstClr val="black"/>
                </a:solidFill>
                <a:latin typeface="Open Sans Extrabold" charset="0"/>
                <a:ea typeface="Open Sans Extrabold" charset="0"/>
                <a:cs typeface="Open Sans Extrabold" charset="0"/>
              </a:rPr>
              <a:t>Ногинская зона деятельности Регионального оператора </a:t>
            </a:r>
            <a:endParaRPr lang="ru-RU" sz="1600" b="1" dirty="0">
              <a:solidFill>
                <a:prstClr val="black"/>
              </a:solidFill>
              <a:latin typeface="Open Sans Extrabold" charset="0"/>
              <a:ea typeface="Open Sans Extrabold" charset="0"/>
              <a:cs typeface="Open Sans Extrabold" charset="0"/>
            </a:endParaRPr>
          </a:p>
        </p:txBody>
      </p:sp>
      <p:pic>
        <p:nvPicPr>
          <p:cNvPr id="33" name="Рисунок 3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622558" y="43900"/>
            <a:ext cx="981212" cy="838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883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0" y="189535"/>
            <a:ext cx="981212" cy="838317"/>
          </a:xfrm>
          <a:prstGeom prst="rect">
            <a:avLst/>
          </a:prstGeom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191129" y="1017154"/>
            <a:ext cx="1166261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455824" y="468546"/>
            <a:ext cx="7617063" cy="280297"/>
          </a:xfrm>
          <a:prstGeom prst="rect">
            <a:avLst/>
          </a:prstGeom>
        </p:spPr>
        <p:txBody>
          <a:bodyPr lIns="48980" tIns="24490" rIns="48980" bIns="24490" anchor="t">
            <a:noAutofit/>
          </a:bodyPr>
          <a:lstStyle/>
          <a:p>
            <a:pPr defTabSz="685814">
              <a:lnSpc>
                <a:spcPts val="1900"/>
              </a:lnSpc>
              <a:spcBef>
                <a:spcPct val="0"/>
              </a:spcBef>
            </a:pPr>
            <a:r>
              <a:rPr lang="ru-RU" sz="2700" b="1" dirty="0">
                <a:solidFill>
                  <a:prstClr val="black"/>
                </a:solidFill>
                <a:latin typeface="Open Sans Extrabold" charset="0"/>
                <a:ea typeface="Open Sans Extrabold" charset="0"/>
                <a:cs typeface="Open Sans Extrabold" charset="0"/>
              </a:rPr>
              <a:t>Московская область</a:t>
            </a:r>
          </a:p>
          <a:p>
            <a:pPr defTabSz="685814">
              <a:lnSpc>
                <a:spcPts val="1900"/>
              </a:lnSpc>
              <a:spcBef>
                <a:spcPct val="0"/>
              </a:spcBef>
            </a:pPr>
            <a:r>
              <a:rPr lang="ru-RU" sz="1600" b="1" dirty="0">
                <a:solidFill>
                  <a:prstClr val="black"/>
                </a:solidFill>
                <a:latin typeface="Open Sans Extrabold" charset="0"/>
                <a:ea typeface="Open Sans Extrabold" charset="0"/>
                <a:cs typeface="Open Sans Extrabold" charset="0"/>
              </a:rPr>
              <a:t>Ногинская зона деятельности Регионального оператора </a:t>
            </a:r>
          </a:p>
        </p:txBody>
      </p:sp>
      <p:sp>
        <p:nvSpPr>
          <p:cNvPr id="7" name="Заголовок 9"/>
          <p:cNvSpPr txBox="1">
            <a:spLocks/>
          </p:cNvSpPr>
          <p:nvPr/>
        </p:nvSpPr>
        <p:spPr>
          <a:xfrm>
            <a:off x="191129" y="1109230"/>
            <a:ext cx="11662612" cy="467829"/>
          </a:xfrm>
          <a:prstGeom prst="rect">
            <a:avLst/>
          </a:prstGeom>
          <a:solidFill>
            <a:srgbClr val="0070C0">
              <a:alpha val="80000"/>
            </a:srgbClr>
          </a:solidFill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  Тарифы РО ТКО по кластерам</a:t>
            </a:r>
            <a:endParaRPr lang="ru-RU" sz="2800" dirty="0"/>
          </a:p>
        </p:txBody>
      </p:sp>
      <p:sp>
        <p:nvSpPr>
          <p:cNvPr id="8" name="CustomShape 3"/>
          <p:cNvSpPr/>
          <p:nvPr/>
        </p:nvSpPr>
        <p:spPr>
          <a:xfrm>
            <a:off x="1524000" y="1576463"/>
            <a:ext cx="9144000" cy="550511"/>
          </a:xfrm>
          <a:prstGeom prst="roundRect">
            <a:avLst>
              <a:gd name="adj" fmla="val 16667"/>
            </a:avLst>
          </a:prstGeom>
          <a:solidFill>
            <a:schemeClr val="bg1">
              <a:lumMod val="95000"/>
            </a:schemeClr>
          </a:solidFill>
          <a:ln>
            <a:solidFill>
              <a:srgbClr val="FFCCCC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marL="360"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Утвержденные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тарифы РО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ТКО по 7 кластерам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9197429"/>
              </p:ext>
            </p:extLst>
          </p:nvPr>
        </p:nvGraphicFramePr>
        <p:xfrm>
          <a:off x="1524000" y="2074496"/>
          <a:ext cx="9144000" cy="30403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92662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6937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40906"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 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Чеховский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МСК-НТ</a:t>
                      </a:r>
                      <a:endParaRPr lang="ru-RU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7,57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7181"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</a:t>
                      </a: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Каширский</a:t>
                      </a:r>
                      <a:endParaRPr lang="ru-RU" sz="20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Каширский РО</a:t>
                      </a:r>
                      <a:endParaRPr lang="ru-RU" sz="20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8,32</a:t>
                      </a:r>
                      <a:endParaRPr lang="ru-RU" sz="2000" b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17181"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Воскресенский</a:t>
                      </a:r>
                      <a:endParaRPr lang="ru-RU" sz="20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Эколайн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-Воскресенск</a:t>
                      </a:r>
                      <a:endParaRPr lang="ru-RU" sz="20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122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4.</a:t>
                      </a:r>
                      <a:r>
                        <a:rPr lang="ru-RU" sz="32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Ногинский</a:t>
                      </a:r>
                      <a:endParaRPr lang="ru-RU" sz="3200" b="1" kern="1200" dirty="0">
                        <a:solidFill>
                          <a:srgbClr val="FF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3200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Хартия</a:t>
                      </a:r>
                      <a:endParaRPr lang="ru-RU" sz="3200" kern="1200" dirty="0">
                        <a:solidFill>
                          <a:srgbClr val="FF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3200" b="1" kern="12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7,03</a:t>
                      </a:r>
                      <a:endParaRPr lang="ru-RU" sz="3200" b="1" kern="12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17181">
                <a:tc>
                  <a:txBody>
                    <a:bodyPr/>
                    <a:lstStyle/>
                    <a:p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5. </a:t>
                      </a: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Сергиево-Посадский</a:t>
                      </a:r>
                      <a:endParaRPr lang="ru-RU" sz="20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Сергиево-Посадский РО</a:t>
                      </a:r>
                      <a:endParaRPr lang="ru-RU" sz="20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8,23</a:t>
                      </a:r>
                      <a:endParaRPr lang="ru-RU" sz="2000" b="1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40906"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Алексинский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ЭкоПромСервис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8,49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1718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7. </a:t>
                      </a: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Рузский</a:t>
                      </a:r>
                      <a:endParaRPr lang="ru-RU" sz="2000" b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Рузский РО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9,02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1524000" y="5427591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Средний тариф РО ТКО –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8,00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руб./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кв.м</a:t>
            </a:r>
            <a:endParaRPr lang="ru-RU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5486400" y="1076857"/>
            <a:ext cx="594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01.01.2019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58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0" y="189535"/>
            <a:ext cx="981212" cy="838317"/>
          </a:xfrm>
          <a:prstGeom prst="rect">
            <a:avLst/>
          </a:prstGeom>
        </p:spPr>
      </p:pic>
      <p:cxnSp>
        <p:nvCxnSpPr>
          <p:cNvPr id="3" name="Прямая соединительная линия 2"/>
          <p:cNvCxnSpPr/>
          <p:nvPr/>
        </p:nvCxnSpPr>
        <p:spPr>
          <a:xfrm>
            <a:off x="191129" y="1017154"/>
            <a:ext cx="1166261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455824" y="468546"/>
            <a:ext cx="7617063" cy="280297"/>
          </a:xfrm>
          <a:prstGeom prst="rect">
            <a:avLst/>
          </a:prstGeom>
        </p:spPr>
        <p:txBody>
          <a:bodyPr lIns="48980" tIns="24490" rIns="48980" bIns="24490" anchor="t">
            <a:noAutofit/>
          </a:bodyPr>
          <a:lstStyle/>
          <a:p>
            <a:pPr defTabSz="685814">
              <a:lnSpc>
                <a:spcPts val="1900"/>
              </a:lnSpc>
              <a:spcBef>
                <a:spcPct val="0"/>
              </a:spcBef>
            </a:pPr>
            <a:r>
              <a:rPr lang="ru-RU" sz="2700" b="1" dirty="0">
                <a:solidFill>
                  <a:prstClr val="black"/>
                </a:solidFill>
                <a:latin typeface="Open Sans Extrabold" charset="0"/>
                <a:ea typeface="Open Sans Extrabold" charset="0"/>
                <a:cs typeface="Open Sans Extrabold" charset="0"/>
              </a:rPr>
              <a:t>Московская область</a:t>
            </a:r>
          </a:p>
          <a:p>
            <a:pPr defTabSz="685814">
              <a:lnSpc>
                <a:spcPts val="1900"/>
              </a:lnSpc>
              <a:spcBef>
                <a:spcPct val="0"/>
              </a:spcBef>
            </a:pPr>
            <a:r>
              <a:rPr lang="ru-RU" sz="1600" b="1" dirty="0">
                <a:solidFill>
                  <a:prstClr val="black"/>
                </a:solidFill>
                <a:latin typeface="Open Sans Extrabold" charset="0"/>
                <a:ea typeface="Open Sans Extrabold" charset="0"/>
                <a:cs typeface="Open Sans Extrabold" charset="0"/>
              </a:rPr>
              <a:t>Ногинская зона деятельности Регионального оператора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1129" y="1038483"/>
            <a:ext cx="11662612" cy="480131"/>
          </a:xfrm>
          <a:prstGeom prst="rect">
            <a:avLst/>
          </a:prstGeom>
          <a:solidFill>
            <a:srgbClr val="92D050">
              <a:alpha val="80000"/>
            </a:srgb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тарифа 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Хартии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(Ногинский кластер)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19816" y="1506265"/>
            <a:ext cx="500523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7,03 </a:t>
            </a:r>
            <a:r>
              <a:rPr lang="ru-RU" sz="4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руб./</a:t>
            </a:r>
            <a:r>
              <a:rPr lang="ru-RU" sz="40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кв.м</a:t>
            </a:r>
            <a:r>
              <a:rPr lang="ru-RU" sz="4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2659800" y="2355392"/>
            <a:ext cx="3209110" cy="3412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5868910" y="2371697"/>
            <a:ext cx="0" cy="3487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868910" y="2349338"/>
            <a:ext cx="3180397" cy="3232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ustomShape 3"/>
          <p:cNvSpPr/>
          <p:nvPr/>
        </p:nvSpPr>
        <p:spPr>
          <a:xfrm>
            <a:off x="203496" y="2720476"/>
            <a:ext cx="3840576" cy="1155785"/>
          </a:xfrm>
          <a:prstGeom prst="roundRect">
            <a:avLst>
              <a:gd name="adj" fmla="val 16667"/>
            </a:avLst>
          </a:prstGeom>
          <a:solidFill>
            <a:schemeClr val="bg1">
              <a:lumMod val="95000"/>
            </a:schemeClr>
          </a:solidFill>
          <a:ln>
            <a:solidFill>
              <a:srgbClr val="FFCCCC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marL="360"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ранспортирование</a:t>
            </a:r>
          </a:p>
        </p:txBody>
      </p:sp>
      <p:sp>
        <p:nvSpPr>
          <p:cNvPr id="12" name="CustomShape 3"/>
          <p:cNvSpPr/>
          <p:nvPr/>
        </p:nvSpPr>
        <p:spPr>
          <a:xfrm>
            <a:off x="4044072" y="2712942"/>
            <a:ext cx="3850929" cy="1759668"/>
          </a:xfrm>
          <a:prstGeom prst="roundRect">
            <a:avLst>
              <a:gd name="adj" fmla="val 16667"/>
            </a:avLst>
          </a:prstGeom>
          <a:solidFill>
            <a:schemeClr val="bg1">
              <a:lumMod val="95000"/>
            </a:schemeClr>
          </a:solidFill>
          <a:ln>
            <a:solidFill>
              <a:srgbClr val="FFCCCC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marL="360"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Обработка, </a:t>
            </a:r>
          </a:p>
          <a:p>
            <a:pPr marL="360"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(в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ортировка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обезвреживание, захоронение</a:t>
            </a:r>
          </a:p>
        </p:txBody>
      </p:sp>
      <p:sp>
        <p:nvSpPr>
          <p:cNvPr id="13" name="CustomShape 3"/>
          <p:cNvSpPr/>
          <p:nvPr/>
        </p:nvSpPr>
        <p:spPr>
          <a:xfrm>
            <a:off x="7895001" y="2736782"/>
            <a:ext cx="3429437" cy="1139479"/>
          </a:xfrm>
          <a:prstGeom prst="roundRect">
            <a:avLst>
              <a:gd name="adj" fmla="val 16667"/>
            </a:avLst>
          </a:prstGeom>
          <a:solidFill>
            <a:schemeClr val="bg1">
              <a:lumMod val="95000"/>
            </a:schemeClr>
          </a:solidFill>
          <a:ln>
            <a:solidFill>
              <a:srgbClr val="FFCCCC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marL="360"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Обслуживание договоров</a:t>
            </a:r>
          </a:p>
        </p:txBody>
      </p:sp>
      <p:sp>
        <p:nvSpPr>
          <p:cNvPr id="15" name="CustomShape 3"/>
          <p:cNvSpPr/>
          <p:nvPr/>
        </p:nvSpPr>
        <p:spPr>
          <a:xfrm>
            <a:off x="282388" y="4403183"/>
            <a:ext cx="3840576" cy="84662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solidFill>
              <a:srgbClr val="FFCCCC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marL="360"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3,16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руб./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кв.м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310047" y="5272778"/>
            <a:ext cx="17852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45%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CustomShape 3"/>
          <p:cNvSpPr/>
          <p:nvPr/>
        </p:nvSpPr>
        <p:spPr>
          <a:xfrm>
            <a:off x="4291845" y="4403183"/>
            <a:ext cx="3461173" cy="869595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solidFill>
              <a:srgbClr val="FFCCCC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marL="360"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3,3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руб./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кв.м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129802" y="5272778"/>
            <a:ext cx="17852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47%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CustomShape 3"/>
          <p:cNvSpPr/>
          <p:nvPr/>
        </p:nvSpPr>
        <p:spPr>
          <a:xfrm>
            <a:off x="7895001" y="4402249"/>
            <a:ext cx="3429437" cy="847554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solidFill>
              <a:srgbClr val="FFCCCC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marL="360"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0,56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руб./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кв.м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049307" y="5272778"/>
            <a:ext cx="17852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8%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3118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5824" y="468546"/>
            <a:ext cx="7617063" cy="280297"/>
          </a:xfrm>
          <a:prstGeom prst="rect">
            <a:avLst/>
          </a:prstGeom>
        </p:spPr>
        <p:txBody>
          <a:bodyPr lIns="48980" tIns="24490" rIns="48980" bIns="24490" anchor="t">
            <a:noAutofit/>
          </a:bodyPr>
          <a:lstStyle/>
          <a:p>
            <a:pPr defTabSz="685814">
              <a:lnSpc>
                <a:spcPts val="1900"/>
              </a:lnSpc>
              <a:spcBef>
                <a:spcPct val="0"/>
              </a:spcBef>
            </a:pPr>
            <a:r>
              <a:rPr lang="ru-RU" sz="2700" b="1" dirty="0">
                <a:solidFill>
                  <a:prstClr val="black"/>
                </a:solidFill>
                <a:latin typeface="Open Sans Extrabold" charset="0"/>
                <a:ea typeface="Open Sans Extrabold" charset="0"/>
                <a:cs typeface="Open Sans Extrabold" charset="0"/>
              </a:rPr>
              <a:t>Московская область</a:t>
            </a:r>
          </a:p>
          <a:p>
            <a:pPr defTabSz="685814">
              <a:lnSpc>
                <a:spcPts val="1900"/>
              </a:lnSpc>
              <a:spcBef>
                <a:spcPct val="0"/>
              </a:spcBef>
            </a:pPr>
            <a:r>
              <a:rPr lang="ru-RU" sz="1600" b="1" dirty="0">
                <a:solidFill>
                  <a:prstClr val="black"/>
                </a:solidFill>
                <a:latin typeface="Open Sans Extrabold" charset="0"/>
                <a:ea typeface="Open Sans Extrabold" charset="0"/>
                <a:cs typeface="Open Sans Extrabold" charset="0"/>
              </a:rPr>
              <a:t>Ногинская зона деятельности Регионального оператора 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0" y="189535"/>
            <a:ext cx="981212" cy="838317"/>
          </a:xfrm>
          <a:prstGeom prst="rect">
            <a:avLst/>
          </a:prstGeom>
        </p:spPr>
      </p:pic>
      <p:cxnSp>
        <p:nvCxnSpPr>
          <p:cNvPr id="4" name="Прямая соединительная линия 3"/>
          <p:cNvCxnSpPr/>
          <p:nvPr/>
        </p:nvCxnSpPr>
        <p:spPr>
          <a:xfrm>
            <a:off x="191129" y="1017154"/>
            <a:ext cx="1166261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Заголовок 9"/>
          <p:cNvSpPr txBox="1">
            <a:spLocks/>
          </p:cNvSpPr>
          <p:nvPr/>
        </p:nvSpPr>
        <p:spPr>
          <a:xfrm>
            <a:off x="191129" y="1049758"/>
            <a:ext cx="11662612" cy="609762"/>
          </a:xfrm>
          <a:prstGeom prst="rect">
            <a:avLst/>
          </a:prstGeom>
          <a:solidFill>
            <a:srgbClr val="0070C0">
              <a:alpha val="80000"/>
            </a:srgbClr>
          </a:solidFill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Размер платы за вывоз мусора жителей Ногинского кластера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7" name="CustomShape 3"/>
          <p:cNvSpPr/>
          <p:nvPr/>
        </p:nvSpPr>
        <p:spPr>
          <a:xfrm>
            <a:off x="455824" y="1844774"/>
            <a:ext cx="11193388" cy="1439048"/>
          </a:xfrm>
          <a:prstGeom prst="roundRect">
            <a:avLst>
              <a:gd name="adj" fmla="val 16667"/>
            </a:avLst>
          </a:prstGeom>
          <a:solidFill>
            <a:schemeClr val="bg1">
              <a:lumMod val="95000"/>
            </a:schemeClr>
          </a:solidFill>
          <a:ln>
            <a:solidFill>
              <a:srgbClr val="FFCCCC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indent="-456480" algn="ctr">
              <a:lnSpc>
                <a:spcPct val="107000"/>
              </a:lnSpc>
            </a:pPr>
            <a:r>
              <a:rPr lang="ru-RU" sz="4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Сумма в ЕПД за обращение с ТКО </a:t>
            </a:r>
          </a:p>
          <a:p>
            <a:pPr indent="-456480" algn="ctr">
              <a:lnSpc>
                <a:spcPct val="107000"/>
              </a:lnSpc>
            </a:pPr>
            <a:r>
              <a:rPr lang="ru-RU" sz="4400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с 01.01.2019 – </a:t>
            </a:r>
            <a:r>
              <a:rPr lang="ru-RU" sz="4400" b="1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7,03</a:t>
            </a:r>
            <a:r>
              <a:rPr lang="ru-RU" sz="4400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руб./кв. м.</a:t>
            </a:r>
            <a:endParaRPr lang="ru-RU" sz="4400" spc="-1" dirty="0">
              <a:solidFill>
                <a:srgbClr val="FF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" name="CustomShape 3"/>
          <p:cNvSpPr/>
          <p:nvPr/>
        </p:nvSpPr>
        <p:spPr>
          <a:xfrm>
            <a:off x="1040024" y="3469076"/>
            <a:ext cx="4304145" cy="2446561"/>
          </a:xfrm>
          <a:prstGeom prst="roundRect">
            <a:avLst>
              <a:gd name="adj" fmla="val 16667"/>
            </a:avLst>
          </a:prstGeom>
          <a:solidFill>
            <a:schemeClr val="bg1">
              <a:lumMod val="95000"/>
            </a:schemeClr>
          </a:solidFill>
          <a:ln>
            <a:solidFill>
              <a:srgbClr val="FFCCCC"/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marL="360"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Действующий до 01.12.2018</a:t>
            </a:r>
          </a:p>
          <a:p>
            <a:pPr marL="360"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средний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тариф за вывоз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мусора в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 </a:t>
            </a:r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" algn="ctr"/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4,79</a:t>
            </a:r>
            <a:r>
              <a:rPr lang="ru-RU" sz="3200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400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руб./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кв.м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51627" y="4276857"/>
            <a:ext cx="58975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Исключен из платы за содержание жилого помещения</a:t>
            </a:r>
            <a:endParaRPr lang="ru-RU" sz="2400" u="sng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112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0" y="189535"/>
            <a:ext cx="981212" cy="838317"/>
          </a:xfrm>
          <a:prstGeom prst="rect">
            <a:avLst/>
          </a:prstGeom>
        </p:spPr>
      </p:pic>
      <p:cxnSp>
        <p:nvCxnSpPr>
          <p:cNvPr id="3" name="Прямая соединительная линия 2"/>
          <p:cNvCxnSpPr/>
          <p:nvPr/>
        </p:nvCxnSpPr>
        <p:spPr>
          <a:xfrm>
            <a:off x="191129" y="1017154"/>
            <a:ext cx="1166261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455824" y="468546"/>
            <a:ext cx="7617063" cy="280297"/>
          </a:xfrm>
          <a:prstGeom prst="rect">
            <a:avLst/>
          </a:prstGeom>
        </p:spPr>
        <p:txBody>
          <a:bodyPr lIns="48980" tIns="24490" rIns="48980" bIns="24490" anchor="t">
            <a:noAutofit/>
          </a:bodyPr>
          <a:lstStyle/>
          <a:p>
            <a:pPr defTabSz="685814">
              <a:lnSpc>
                <a:spcPts val="1900"/>
              </a:lnSpc>
              <a:spcBef>
                <a:spcPct val="0"/>
              </a:spcBef>
            </a:pPr>
            <a:r>
              <a:rPr lang="ru-RU" sz="2700" b="1" dirty="0">
                <a:solidFill>
                  <a:prstClr val="black"/>
                </a:solidFill>
                <a:latin typeface="Open Sans Extrabold" charset="0"/>
                <a:ea typeface="Open Sans Extrabold" charset="0"/>
                <a:cs typeface="Open Sans Extrabold" charset="0"/>
              </a:rPr>
              <a:t>Московская область</a:t>
            </a:r>
          </a:p>
          <a:p>
            <a:pPr defTabSz="685814">
              <a:lnSpc>
                <a:spcPts val="1900"/>
              </a:lnSpc>
              <a:spcBef>
                <a:spcPct val="0"/>
              </a:spcBef>
            </a:pPr>
            <a:r>
              <a:rPr lang="ru-RU" sz="1600" b="1" dirty="0">
                <a:solidFill>
                  <a:prstClr val="black"/>
                </a:solidFill>
                <a:latin typeface="Open Sans Extrabold" charset="0"/>
                <a:ea typeface="Open Sans Extrabold" charset="0"/>
                <a:cs typeface="Open Sans Extrabold" charset="0"/>
              </a:rPr>
              <a:t>Ногинская зона деятельности Регионального оператора </a:t>
            </a: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xmlns="" id="{5987BD44-5AAF-F846-9458-983D455F6C80}"/>
              </a:ext>
            </a:extLst>
          </p:cNvPr>
          <p:cNvSpPr txBox="1">
            <a:spLocks/>
          </p:cNvSpPr>
          <p:nvPr/>
        </p:nvSpPr>
        <p:spPr>
          <a:xfrm>
            <a:off x="191129" y="1055747"/>
            <a:ext cx="11662611" cy="517064"/>
          </a:xfrm>
          <a:prstGeom prst="rect">
            <a:avLst/>
          </a:prstGeom>
          <a:solidFill>
            <a:srgbClr val="0070C0">
              <a:alpha val="80000"/>
            </a:srgbClr>
          </a:solidFill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600" b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Внедрение в Московской области РСО по единому стандарту</a:t>
            </a:r>
            <a:endParaRPr lang="ru-RU" sz="2600" b="1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1722" y="1776834"/>
            <a:ext cx="9316278" cy="460341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6348" y="4128942"/>
            <a:ext cx="1796441" cy="644324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23470" y="6063682"/>
            <a:ext cx="1636556" cy="675053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11980" y="6049025"/>
            <a:ext cx="1735164" cy="704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711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0" y="189535"/>
            <a:ext cx="981212" cy="838317"/>
          </a:xfrm>
          <a:prstGeom prst="rect">
            <a:avLst/>
          </a:prstGeom>
        </p:spPr>
      </p:pic>
      <p:cxnSp>
        <p:nvCxnSpPr>
          <p:cNvPr id="3" name="Прямая соединительная линия 2"/>
          <p:cNvCxnSpPr/>
          <p:nvPr/>
        </p:nvCxnSpPr>
        <p:spPr>
          <a:xfrm>
            <a:off x="191129" y="1017154"/>
            <a:ext cx="1166261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455824" y="468546"/>
            <a:ext cx="7617063" cy="280297"/>
          </a:xfrm>
          <a:prstGeom prst="rect">
            <a:avLst/>
          </a:prstGeom>
        </p:spPr>
        <p:txBody>
          <a:bodyPr lIns="48980" tIns="24490" rIns="48980" bIns="24490" anchor="t">
            <a:noAutofit/>
          </a:bodyPr>
          <a:lstStyle/>
          <a:p>
            <a:pPr defTabSz="685814">
              <a:lnSpc>
                <a:spcPts val="1900"/>
              </a:lnSpc>
              <a:spcBef>
                <a:spcPct val="0"/>
              </a:spcBef>
            </a:pPr>
            <a:r>
              <a:rPr lang="ru-RU" sz="2700" b="1" dirty="0">
                <a:solidFill>
                  <a:prstClr val="black"/>
                </a:solidFill>
                <a:latin typeface="Open Sans Extrabold" charset="0"/>
                <a:ea typeface="Open Sans Extrabold" charset="0"/>
                <a:cs typeface="Open Sans Extrabold" charset="0"/>
              </a:rPr>
              <a:t>Московская область</a:t>
            </a:r>
          </a:p>
          <a:p>
            <a:pPr defTabSz="685814">
              <a:lnSpc>
                <a:spcPts val="1900"/>
              </a:lnSpc>
              <a:spcBef>
                <a:spcPct val="0"/>
              </a:spcBef>
            </a:pPr>
            <a:r>
              <a:rPr lang="ru-RU" sz="1600" b="1" dirty="0">
                <a:solidFill>
                  <a:prstClr val="black"/>
                </a:solidFill>
                <a:latin typeface="Open Sans Extrabold" charset="0"/>
                <a:ea typeface="Open Sans Extrabold" charset="0"/>
                <a:cs typeface="Open Sans Extrabold" charset="0"/>
              </a:rPr>
              <a:t>Ногинская зона деятельности Регионального оператора </a:t>
            </a:r>
          </a:p>
        </p:txBody>
      </p:sp>
      <p:grpSp>
        <p:nvGrpSpPr>
          <p:cNvPr id="5" name="Группа 4">
            <a:extLst>
              <a:ext uri="{FF2B5EF4-FFF2-40B4-BE49-F238E27FC236}">
                <a16:creationId xmlns="" xmlns:a16="http://schemas.microsoft.com/office/drawing/2014/main" id="{B745C2F4-2D08-0649-BAC3-6A14F3E8DB73}"/>
              </a:ext>
            </a:extLst>
          </p:cNvPr>
          <p:cNvGrpSpPr/>
          <p:nvPr/>
        </p:nvGrpSpPr>
        <p:grpSpPr>
          <a:xfrm>
            <a:off x="6931537" y="1027852"/>
            <a:ext cx="4922203" cy="4949100"/>
            <a:chOff x="-725367" y="1889618"/>
            <a:chExt cx="10313970" cy="9220773"/>
          </a:xfrm>
        </p:grpSpPr>
        <p:pic>
          <p:nvPicPr>
            <p:cNvPr id="6" name="Рисунок 5">
              <a:extLst>
                <a:ext uri="{FF2B5EF4-FFF2-40B4-BE49-F238E27FC236}">
                  <a16:creationId xmlns="" xmlns:a16="http://schemas.microsoft.com/office/drawing/2014/main" id="{ACB30258-64A8-FD4C-8D56-8688866DA1E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lum/>
            </a:blip>
            <a:stretch>
              <a:fillRect/>
            </a:stretch>
          </p:blipFill>
          <p:spPr>
            <a:xfrm>
              <a:off x="-1" y="1889618"/>
              <a:ext cx="9588604" cy="9220773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="" xmlns:a16="http://schemas.microsoft.com/office/drawing/2014/main" id="{E5017D23-0D33-BE48-8116-5E404BA634E4}"/>
                </a:ext>
              </a:extLst>
            </p:cNvPr>
            <p:cNvSpPr txBox="1"/>
            <p:nvPr/>
          </p:nvSpPr>
          <p:spPr>
            <a:xfrm>
              <a:off x="371546" y="2285378"/>
              <a:ext cx="2382703" cy="9702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b="1" dirty="0">
                  <a:latin typeface="Open Sans Extrabold" panose="020B0606030504020204" pitchFamily="34" charset="0"/>
                  <a:ea typeface="Open Sans Extrabold" panose="020B0606030504020204" pitchFamily="34" charset="0"/>
                  <a:cs typeface="Open Sans Extrabold" panose="020B0606030504020204" pitchFamily="34" charset="0"/>
                </a:rPr>
                <a:t>Красноармейск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="" xmlns:a16="http://schemas.microsoft.com/office/drawing/2014/main" id="{DEDAEC49-773E-DF44-9646-CFA3669BC03B}"/>
                </a:ext>
              </a:extLst>
            </p:cNvPr>
            <p:cNvSpPr txBox="1"/>
            <p:nvPr/>
          </p:nvSpPr>
          <p:spPr>
            <a:xfrm>
              <a:off x="-725367" y="5371730"/>
              <a:ext cx="1872893" cy="9673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b="1" dirty="0">
                  <a:latin typeface="Open Sans Extrabold" panose="020B0606030504020204" pitchFamily="34" charset="0"/>
                  <a:ea typeface="Open Sans Extrabold" panose="020B0606030504020204" pitchFamily="34" charset="0"/>
                  <a:cs typeface="Open Sans Extrabold" panose="020B0606030504020204" pitchFamily="34" charset="0"/>
                </a:rPr>
                <a:t>Звездный городок </a:t>
              </a:r>
            </a:p>
            <a:p>
              <a:pPr algn="ctr"/>
              <a:endParaRPr lang="ru-RU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="" xmlns:a16="http://schemas.microsoft.com/office/drawing/2014/main" id="{00E88812-35E3-4F49-AA9A-F4204E34A7DB}"/>
                </a:ext>
              </a:extLst>
            </p:cNvPr>
            <p:cNvSpPr txBox="1"/>
            <p:nvPr/>
          </p:nvSpPr>
          <p:spPr>
            <a:xfrm>
              <a:off x="-526499" y="4518501"/>
              <a:ext cx="1462635" cy="9702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b="1" dirty="0">
                  <a:latin typeface="Open Sans Extrabold" panose="020B0606030504020204" pitchFamily="34" charset="0"/>
                  <a:ea typeface="Open Sans Extrabold" panose="020B0606030504020204" pitchFamily="34" charset="0"/>
                  <a:cs typeface="Open Sans Extrabold" panose="020B0606030504020204" pitchFamily="34" charset="0"/>
                </a:rPr>
                <a:t>Фрязино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="" xmlns:a16="http://schemas.microsoft.com/office/drawing/2014/main" id="{923CE068-28AE-6144-9FA9-8A35F7C0A321}"/>
                </a:ext>
              </a:extLst>
            </p:cNvPr>
            <p:cNvSpPr txBox="1"/>
            <p:nvPr/>
          </p:nvSpPr>
          <p:spPr>
            <a:xfrm>
              <a:off x="2031302" y="3392722"/>
              <a:ext cx="2409887" cy="7094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b="1" dirty="0">
                  <a:latin typeface="Open Sans Extrabold" panose="020B0606030504020204" pitchFamily="34" charset="0"/>
                  <a:ea typeface="Open Sans Extrabold" panose="020B0606030504020204" pitchFamily="34" charset="0"/>
                  <a:cs typeface="Open Sans Extrabold" panose="020B0606030504020204" pitchFamily="34" charset="0"/>
                </a:rPr>
                <a:t>Щелковский</a:t>
              </a:r>
            </a:p>
            <a:p>
              <a:pPr algn="ctr"/>
              <a:r>
                <a:rPr lang="ru-RU" sz="8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204 449 чел.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="" xmlns:a16="http://schemas.microsoft.com/office/drawing/2014/main" id="{8A30EC46-9853-6942-9BF7-A9FFA934C251}"/>
                </a:ext>
              </a:extLst>
            </p:cNvPr>
            <p:cNvSpPr txBox="1"/>
            <p:nvPr/>
          </p:nvSpPr>
          <p:spPr>
            <a:xfrm>
              <a:off x="3718895" y="3647395"/>
              <a:ext cx="3164306" cy="13231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b="1" dirty="0">
                  <a:latin typeface="Open Sans Extrabold" panose="020B0606030504020204" pitchFamily="34" charset="0"/>
                  <a:ea typeface="Open Sans Extrabold" panose="020B0606030504020204" pitchFamily="34" charset="0"/>
                  <a:cs typeface="Open Sans Extrabold" panose="020B0606030504020204" pitchFamily="34" charset="0"/>
                </a:rPr>
                <a:t>Черноголовка</a:t>
              </a:r>
            </a:p>
            <a:p>
              <a:pPr algn="ctr"/>
              <a:r>
                <a:rPr lang="ru-RU" sz="8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23 542 чел.</a:t>
              </a:r>
            </a:p>
            <a:p>
              <a:pPr algn="ctr"/>
              <a:endParaRPr lang="ru-RU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cxnSp>
          <p:nvCxnSpPr>
            <p:cNvPr id="12" name="Прямая соединительная линия 11">
              <a:extLst>
                <a:ext uri="{FF2B5EF4-FFF2-40B4-BE49-F238E27FC236}">
                  <a16:creationId xmlns="" xmlns:a16="http://schemas.microsoft.com/office/drawing/2014/main" id="{2D889F50-5EAB-EF42-9E86-9DC299E7BDA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555938" y="4034034"/>
              <a:ext cx="1088327" cy="415499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>
              <a:extLst>
                <a:ext uri="{FF2B5EF4-FFF2-40B4-BE49-F238E27FC236}">
                  <a16:creationId xmlns="" xmlns:a16="http://schemas.microsoft.com/office/drawing/2014/main" id="{DCC9D0DA-9AFE-C240-9EC4-87DE03CA831F}"/>
                </a:ext>
              </a:extLst>
            </p:cNvPr>
            <p:cNvSpPr txBox="1"/>
            <p:nvPr/>
          </p:nvSpPr>
          <p:spPr>
            <a:xfrm>
              <a:off x="2163836" y="5699307"/>
              <a:ext cx="3164306" cy="6174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b="1" dirty="0">
                  <a:latin typeface="Open Sans Extrabold" panose="020B0606030504020204" pitchFamily="34" charset="0"/>
                  <a:ea typeface="Open Sans Extrabold" panose="020B0606030504020204" pitchFamily="34" charset="0"/>
                  <a:cs typeface="Open Sans Extrabold" panose="020B0606030504020204" pitchFamily="34" charset="0"/>
                </a:rPr>
                <a:t>Богородский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="" xmlns:a16="http://schemas.microsoft.com/office/drawing/2014/main" id="{FE1634CF-67F8-634B-BD4C-484CB1557914}"/>
                </a:ext>
              </a:extLst>
            </p:cNvPr>
            <p:cNvSpPr txBox="1"/>
            <p:nvPr/>
          </p:nvSpPr>
          <p:spPr>
            <a:xfrm>
              <a:off x="981598" y="7426567"/>
              <a:ext cx="1751080" cy="9702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b="1" dirty="0">
                  <a:latin typeface="Open Sans Extrabold" panose="020B0606030504020204" pitchFamily="34" charset="0"/>
                  <a:ea typeface="Open Sans Extrabold" panose="020B0606030504020204" pitchFamily="34" charset="0"/>
                  <a:cs typeface="Open Sans Extrabold" panose="020B0606030504020204" pitchFamily="34" charset="0"/>
                </a:rPr>
                <a:t>Балашиха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="" xmlns:a16="http://schemas.microsoft.com/office/drawing/2014/main" id="{DCFE64FF-92B7-EC46-8807-32353FA38EB1}"/>
                </a:ext>
              </a:extLst>
            </p:cNvPr>
            <p:cNvSpPr txBox="1"/>
            <p:nvPr/>
          </p:nvSpPr>
          <p:spPr>
            <a:xfrm>
              <a:off x="1472948" y="8857211"/>
              <a:ext cx="1980406" cy="7094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b="1" dirty="0" err="1">
                  <a:latin typeface="Open Sans Extrabold" panose="020B0606030504020204" pitchFamily="34" charset="0"/>
                  <a:ea typeface="Open Sans Extrabold" panose="020B0606030504020204" pitchFamily="34" charset="0"/>
                  <a:cs typeface="Open Sans Extrabold" panose="020B0606030504020204" pitchFamily="34" charset="0"/>
                </a:rPr>
                <a:t>Лосино</a:t>
              </a:r>
              <a:r>
                <a:rPr lang="ru-RU" sz="800" b="1" dirty="0">
                  <a:latin typeface="Open Sans Extrabold" panose="020B0606030504020204" pitchFamily="34" charset="0"/>
                  <a:ea typeface="Open Sans Extrabold" panose="020B0606030504020204" pitchFamily="34" charset="0"/>
                  <a:cs typeface="Open Sans Extrabold" panose="020B0606030504020204" pitchFamily="34" charset="0"/>
                </a:rPr>
                <a:t>-Петровский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="" xmlns:a16="http://schemas.microsoft.com/office/drawing/2014/main" id="{55165D4C-8ABC-674E-A106-DCBB9DA19B51}"/>
                </a:ext>
              </a:extLst>
            </p:cNvPr>
            <p:cNvSpPr txBox="1"/>
            <p:nvPr/>
          </p:nvSpPr>
          <p:spPr>
            <a:xfrm>
              <a:off x="204819" y="8619188"/>
              <a:ext cx="1207175" cy="9702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b="1" dirty="0">
                  <a:latin typeface="Open Sans Extrabold" panose="020B0606030504020204" pitchFamily="34" charset="0"/>
                  <a:ea typeface="Open Sans Extrabold" panose="020B0606030504020204" pitchFamily="34" charset="0"/>
                  <a:cs typeface="Open Sans Extrabold" panose="020B0606030504020204" pitchFamily="34" charset="0"/>
                </a:rPr>
                <a:t>Реутов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="" xmlns:a16="http://schemas.microsoft.com/office/drawing/2014/main" id="{9C4E70EC-0A4B-C64F-A4AB-4CCFBA037FE3}"/>
                </a:ext>
              </a:extLst>
            </p:cNvPr>
            <p:cNvSpPr txBox="1"/>
            <p:nvPr/>
          </p:nvSpPr>
          <p:spPr>
            <a:xfrm>
              <a:off x="2839829" y="6943760"/>
              <a:ext cx="1888014" cy="9702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b="1" dirty="0" err="1">
                  <a:latin typeface="Open Sans Extrabold" panose="020B0606030504020204" pitchFamily="34" charset="0"/>
                  <a:ea typeface="Open Sans Extrabold" panose="020B0606030504020204" pitchFamily="34" charset="0"/>
                  <a:cs typeface="Open Sans Extrabold" panose="020B0606030504020204" pitchFamily="34" charset="0"/>
                </a:rPr>
                <a:t>Электро</a:t>
              </a:r>
              <a:endParaRPr lang="en-US" sz="800" b="1" dirty="0">
                <a:latin typeface="Open Sans Extrabold" panose="020B0606030504020204" pitchFamily="34" charset="0"/>
                <a:ea typeface="Open Sans Extrabold" panose="020B0606030504020204" pitchFamily="34" charset="0"/>
                <a:cs typeface="Open Sans Extrabold" panose="020B0606030504020204" pitchFamily="34" charset="0"/>
              </a:endParaRPr>
            </a:p>
            <a:p>
              <a:pPr algn="ctr"/>
              <a:r>
                <a:rPr lang="ru-RU" sz="800" b="1" dirty="0">
                  <a:latin typeface="Open Sans Extrabold" panose="020B0606030504020204" pitchFamily="34" charset="0"/>
                  <a:ea typeface="Open Sans Extrabold" panose="020B0606030504020204" pitchFamily="34" charset="0"/>
                  <a:cs typeface="Open Sans Extrabold" panose="020B0606030504020204" pitchFamily="34" charset="0"/>
                </a:rPr>
                <a:t>сталь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="" xmlns:a16="http://schemas.microsoft.com/office/drawing/2014/main" id="{627F0BC1-CCB0-2B48-AEF0-640C1A9775DD}"/>
                </a:ext>
              </a:extLst>
            </p:cNvPr>
            <p:cNvSpPr txBox="1"/>
            <p:nvPr/>
          </p:nvSpPr>
          <p:spPr>
            <a:xfrm>
              <a:off x="3982238" y="4518502"/>
              <a:ext cx="3164306" cy="9702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b="1" dirty="0">
                  <a:latin typeface="Open Sans Extrabold" panose="020B0606030504020204" pitchFamily="34" charset="0"/>
                  <a:ea typeface="Open Sans Extrabold" panose="020B0606030504020204" pitchFamily="34" charset="0"/>
                  <a:cs typeface="Open Sans Extrabold" panose="020B0606030504020204" pitchFamily="34" charset="0"/>
                </a:rPr>
                <a:t>Электрогорск</a:t>
              </a:r>
            </a:p>
            <a:p>
              <a:pPr algn="ctr"/>
              <a:endParaRPr lang="ru-RU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="" xmlns:a16="http://schemas.microsoft.com/office/drawing/2014/main" id="{CE0B7279-7E71-9A4A-866E-F217CAB376C1}"/>
                </a:ext>
              </a:extLst>
            </p:cNvPr>
            <p:cNvSpPr txBox="1"/>
            <p:nvPr/>
          </p:nvSpPr>
          <p:spPr>
            <a:xfrm>
              <a:off x="3965521" y="7764945"/>
              <a:ext cx="1783286" cy="16759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b="1" dirty="0">
                  <a:latin typeface="Open Sans Extrabold" panose="020B0606030504020204" pitchFamily="34" charset="0"/>
                  <a:ea typeface="Open Sans Extrabold" panose="020B0606030504020204" pitchFamily="34" charset="0"/>
                  <a:cs typeface="Open Sans Extrabold" panose="020B0606030504020204" pitchFamily="34" charset="0"/>
                </a:rPr>
                <a:t>Павлово-Посадский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="" xmlns:a16="http://schemas.microsoft.com/office/drawing/2014/main" id="{51634620-9998-6F4A-B43D-ED4B59B7874E}"/>
                </a:ext>
              </a:extLst>
            </p:cNvPr>
            <p:cNvSpPr txBox="1"/>
            <p:nvPr/>
          </p:nvSpPr>
          <p:spPr>
            <a:xfrm>
              <a:off x="5601760" y="6617971"/>
              <a:ext cx="1770753" cy="7094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b="1" dirty="0">
                  <a:latin typeface="Open Sans Extrabold" panose="020B0606030504020204" pitchFamily="34" charset="0"/>
                  <a:ea typeface="Open Sans Extrabold" panose="020B0606030504020204" pitchFamily="34" charset="0"/>
                  <a:cs typeface="Open Sans Extrabold" panose="020B0606030504020204" pitchFamily="34" charset="0"/>
                </a:rPr>
                <a:t>Орехово-Зуево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="" xmlns:a16="http://schemas.microsoft.com/office/drawing/2014/main" id="{1EB3D7E2-56D1-B84A-901F-3A6ED4B578B3}"/>
                </a:ext>
              </a:extLst>
            </p:cNvPr>
            <p:cNvSpPr txBox="1"/>
            <p:nvPr/>
          </p:nvSpPr>
          <p:spPr>
            <a:xfrm>
              <a:off x="6400448" y="8215577"/>
              <a:ext cx="2138141" cy="12253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" b="1" dirty="0">
                  <a:latin typeface="Open Sans Extrabold" panose="020B0606030504020204" pitchFamily="34" charset="0"/>
                  <a:ea typeface="Open Sans Extrabold" panose="020B0606030504020204" pitchFamily="34" charset="0"/>
                  <a:cs typeface="Open Sans Extrabold" panose="020B0606030504020204" pitchFamily="34" charset="0"/>
                </a:rPr>
                <a:t>Ликино-Дулево </a:t>
              </a:r>
            </a:p>
            <a:p>
              <a:pPr algn="ctr"/>
              <a:r>
                <a:rPr lang="ru-RU" sz="8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/>
              </a:r>
              <a:br>
                <a:rPr lang="ru-RU" sz="8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</a:br>
              <a:endParaRPr lang="ru-RU" sz="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cxnSp>
          <p:nvCxnSpPr>
            <p:cNvPr id="22" name="Прямая соединительная линия 21">
              <a:extLst>
                <a:ext uri="{FF2B5EF4-FFF2-40B4-BE49-F238E27FC236}">
                  <a16:creationId xmlns="" xmlns:a16="http://schemas.microsoft.com/office/drawing/2014/main" id="{4279EC75-FA30-3940-84B1-47EB08F562E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463150" y="6403224"/>
              <a:ext cx="0" cy="2386323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>
              <a:extLst>
                <a:ext uri="{FF2B5EF4-FFF2-40B4-BE49-F238E27FC236}">
                  <a16:creationId xmlns="" xmlns:a16="http://schemas.microsoft.com/office/drawing/2014/main" id="{129E904A-C8A1-A047-95C4-D85F684C251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03379" y="7502500"/>
              <a:ext cx="0" cy="1024515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>
              <a:extLst>
                <a:ext uri="{FF2B5EF4-FFF2-40B4-BE49-F238E27FC236}">
                  <a16:creationId xmlns="" xmlns:a16="http://schemas.microsoft.com/office/drawing/2014/main" id="{7DB5C07D-B01A-4044-B094-FBDCE46B9DE7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96045" y="5808594"/>
              <a:ext cx="1305471" cy="458536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>
              <a:extLst>
                <a:ext uri="{FF2B5EF4-FFF2-40B4-BE49-F238E27FC236}">
                  <a16:creationId xmlns="" xmlns:a16="http://schemas.microsoft.com/office/drawing/2014/main" id="{8FD988C3-7DD5-E249-828C-DA39290E06E5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94791" y="4934523"/>
              <a:ext cx="1179989" cy="47752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>
              <a:extLst>
                <a:ext uri="{FF2B5EF4-FFF2-40B4-BE49-F238E27FC236}">
                  <a16:creationId xmlns="" xmlns:a16="http://schemas.microsoft.com/office/drawing/2014/main" id="{01B99699-6C1B-E841-8613-0150D9CCAE78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448780" y="2706082"/>
              <a:ext cx="1305471" cy="458536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>
              <a:extLst>
                <a:ext uri="{FF2B5EF4-FFF2-40B4-BE49-F238E27FC236}">
                  <a16:creationId xmlns="" xmlns:a16="http://schemas.microsoft.com/office/drawing/2014/main" id="{9CE07C1D-BA6C-D444-9087-9CDE76FC837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457816" y="4924461"/>
              <a:ext cx="0" cy="128633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2573018" y="1148191"/>
            <a:ext cx="3770162" cy="4635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ru-RU" sz="2400" b="1" dirty="0">
                <a:solidFill>
                  <a:srgbClr val="28AF71"/>
                </a:solidFill>
                <a:latin typeface="Open Sans Extrabold" charset="0"/>
                <a:ea typeface="Open Sans Extrabold" charset="0"/>
                <a:cs typeface="Open Sans Extrabold" charset="0"/>
              </a:rPr>
              <a:t>6,5</a:t>
            </a:r>
            <a:r>
              <a:rPr lang="ru-RU" sz="1600" b="1" dirty="0">
                <a:solidFill>
                  <a:srgbClr val="28AF71"/>
                </a:solidFill>
                <a:latin typeface="Open Sans Extrabold" charset="0"/>
                <a:ea typeface="Open Sans Extrabold" charset="0"/>
                <a:cs typeface="Open Sans Extrabold" charset="0"/>
              </a:rPr>
              <a:t> тыс. км</a:t>
            </a:r>
            <a:r>
              <a:rPr lang="en-US" sz="1600" b="1" baseline="30000" dirty="0">
                <a:solidFill>
                  <a:srgbClr val="28AF71"/>
                </a:solidFill>
                <a:latin typeface="Open Sans Extrabold" charset="0"/>
                <a:ea typeface="Open Sans Extrabold" charset="0"/>
                <a:cs typeface="Open Sans Extrabold" charset="0"/>
              </a:rPr>
              <a:t>2</a:t>
            </a:r>
            <a:r>
              <a:rPr lang="ru-RU" sz="1600" b="1" baseline="30000" dirty="0">
                <a:solidFill>
                  <a:srgbClr val="28AF71"/>
                </a:solidFill>
                <a:latin typeface="Open Sans Extrabold" charset="0"/>
                <a:ea typeface="Open Sans Extrabold" charset="0"/>
                <a:cs typeface="Open Sans Extrabold" charset="0"/>
              </a:rPr>
              <a:t> </a:t>
            </a:r>
            <a:endParaRPr lang="ru-RU" sz="2400" b="1" baseline="30000" dirty="0">
              <a:solidFill>
                <a:srgbClr val="28AF71"/>
              </a:solidFill>
              <a:latin typeface="Open Sans Extrabold" charset="0"/>
              <a:ea typeface="Open Sans Extrabold" charset="0"/>
              <a:cs typeface="Open Sans Extrabold" charset="0"/>
            </a:endParaRPr>
          </a:p>
          <a:p>
            <a:pPr>
              <a:lnSpc>
                <a:spcPct val="90000"/>
              </a:lnSpc>
            </a:pPr>
            <a:r>
              <a:rPr lang="ru-RU" sz="1200" dirty="0">
                <a:latin typeface="Open Sans Light" charset="0"/>
                <a:ea typeface="Open Sans Light" charset="0"/>
                <a:cs typeface="Open Sans Light" charset="0"/>
              </a:rPr>
              <a:t>площадь Ногинской зоны деятельности Регионального оператора</a:t>
            </a:r>
            <a:endParaRPr lang="en-US" sz="1200" dirty="0">
              <a:latin typeface="Open Sans Light" charset="0"/>
              <a:ea typeface="Open Sans Light" charset="0"/>
              <a:cs typeface="Open Sans Light" charset="0"/>
            </a:endParaRPr>
          </a:p>
          <a:p>
            <a:pPr>
              <a:lnSpc>
                <a:spcPct val="90000"/>
              </a:lnSpc>
            </a:pPr>
            <a:endParaRPr lang="en-US" sz="1200" b="1" dirty="0">
              <a:latin typeface="Open Sans Extrabold" charset="0"/>
              <a:ea typeface="Open Sans Extrabold" charset="0"/>
              <a:cs typeface="Open Sans Extrabold" charset="0"/>
            </a:endParaRPr>
          </a:p>
          <a:p>
            <a:pPr>
              <a:lnSpc>
                <a:spcPct val="90000"/>
              </a:lnSpc>
            </a:pPr>
            <a:endParaRPr lang="en-US" sz="1200" b="1" dirty="0">
              <a:latin typeface="Open Sans Extrabold" charset="0"/>
              <a:ea typeface="Open Sans Extrabold" charset="0"/>
              <a:cs typeface="Open Sans Extrabold" charset="0"/>
            </a:endParaRPr>
          </a:p>
          <a:p>
            <a:pPr>
              <a:lnSpc>
                <a:spcPct val="90000"/>
              </a:lnSpc>
            </a:pPr>
            <a:r>
              <a:rPr lang="ru-RU" sz="1400" b="1" dirty="0">
                <a:latin typeface="Open Sans Extrabold" charset="0"/>
                <a:ea typeface="Open Sans Extrabold" charset="0"/>
                <a:cs typeface="Open Sans Extrabold" charset="0"/>
              </a:rPr>
              <a:t>В состав кластера входит  </a:t>
            </a:r>
          </a:p>
          <a:p>
            <a:pPr>
              <a:lnSpc>
                <a:spcPct val="90000"/>
              </a:lnSpc>
            </a:pPr>
            <a:r>
              <a:rPr lang="ru-RU" sz="2400" b="1" dirty="0">
                <a:solidFill>
                  <a:srgbClr val="28AF71"/>
                </a:solidFill>
                <a:latin typeface="Open Sans Extrabold" charset="0"/>
                <a:ea typeface="Open Sans Extrabold" charset="0"/>
                <a:cs typeface="Open Sans Extrabold" charset="0"/>
              </a:rPr>
              <a:t>14</a:t>
            </a:r>
            <a:r>
              <a:rPr lang="ru-RU" sz="1200" dirty="0">
                <a:solidFill>
                  <a:srgbClr val="28AF7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 </a:t>
            </a:r>
            <a:r>
              <a:rPr lang="ru-RU" sz="1600" b="1" dirty="0">
                <a:solidFill>
                  <a:srgbClr val="28AF71"/>
                </a:solidFill>
                <a:latin typeface="Open Sans Extrabold" charset="0"/>
                <a:ea typeface="Open Sans Extrabold" charset="0"/>
                <a:cs typeface="Open Sans Extrabold" charset="0"/>
              </a:rPr>
              <a:t>муниципальных </a:t>
            </a:r>
          </a:p>
          <a:p>
            <a:pPr>
              <a:lnSpc>
                <a:spcPct val="90000"/>
              </a:lnSpc>
            </a:pPr>
            <a:r>
              <a:rPr lang="ru-RU" sz="1600" b="1" dirty="0">
                <a:solidFill>
                  <a:srgbClr val="28AF71"/>
                </a:solidFill>
                <a:latin typeface="Open Sans Extrabold" charset="0"/>
                <a:ea typeface="Open Sans Extrabold" charset="0"/>
                <a:cs typeface="Open Sans Extrabold" charset="0"/>
              </a:rPr>
              <a:t>образований: </a:t>
            </a:r>
            <a:endParaRPr lang="en-US" sz="1600" b="1" dirty="0">
              <a:solidFill>
                <a:srgbClr val="28AF71"/>
              </a:solidFill>
              <a:latin typeface="Open Sans Extrabold" charset="0"/>
              <a:ea typeface="Open Sans Extrabold" charset="0"/>
              <a:cs typeface="Open Sans Extrabold" charset="0"/>
            </a:endParaRPr>
          </a:p>
          <a:p>
            <a:pPr>
              <a:lnSpc>
                <a:spcPct val="90000"/>
              </a:lnSpc>
            </a:pPr>
            <a:r>
              <a:rPr lang="ru-RU" sz="1200" dirty="0">
                <a:latin typeface="Open Sans Light" charset="0"/>
                <a:ea typeface="Open Sans Light" charset="0"/>
                <a:cs typeface="Open Sans Light" charset="0"/>
              </a:rPr>
              <a:t>Балашиха, Красноармейск, </a:t>
            </a:r>
            <a:endParaRPr lang="en-US" sz="1200" dirty="0">
              <a:latin typeface="Open Sans Light" charset="0"/>
              <a:ea typeface="Open Sans Light" charset="0"/>
              <a:cs typeface="Open Sans Light" charset="0"/>
            </a:endParaRPr>
          </a:p>
          <a:p>
            <a:pPr>
              <a:lnSpc>
                <a:spcPct val="90000"/>
              </a:lnSpc>
            </a:pPr>
            <a:r>
              <a:rPr lang="ru-RU" sz="1200" dirty="0">
                <a:latin typeface="Open Sans Light" charset="0"/>
                <a:ea typeface="Open Sans Light" charset="0"/>
                <a:cs typeface="Open Sans Light" charset="0"/>
              </a:rPr>
              <a:t>Ликино-Дулево, </a:t>
            </a:r>
            <a:r>
              <a:rPr lang="ru-RU" sz="1200" dirty="0" err="1">
                <a:latin typeface="Open Sans Light" charset="0"/>
                <a:ea typeface="Open Sans Light" charset="0"/>
                <a:cs typeface="Open Sans Light" charset="0"/>
              </a:rPr>
              <a:t>Лосино</a:t>
            </a:r>
            <a:r>
              <a:rPr lang="ru-RU" sz="1200" dirty="0">
                <a:latin typeface="Open Sans Light" charset="0"/>
                <a:ea typeface="Open Sans Light" charset="0"/>
                <a:cs typeface="Open Sans Light" charset="0"/>
              </a:rPr>
              <a:t>-Петровский, Орехово-Зуево, Павловский Посад, </a:t>
            </a:r>
            <a:r>
              <a:rPr lang="ru-RU" sz="1200" dirty="0" smtClean="0">
                <a:latin typeface="Open Sans Light" charset="0"/>
                <a:ea typeface="Open Sans Light" charset="0"/>
                <a:cs typeface="Open Sans Light" charset="0"/>
              </a:rPr>
              <a:t>Реутов</a:t>
            </a:r>
            <a:r>
              <a:rPr lang="ru-RU" sz="1200" dirty="0">
                <a:latin typeface="Open Sans Light" charset="0"/>
                <a:ea typeface="Open Sans Light" charset="0"/>
                <a:cs typeface="Open Sans Light" charset="0"/>
              </a:rPr>
              <a:t>, Фрязино, Черноголовка, Щелковский, Электрогорск, </a:t>
            </a:r>
            <a:r>
              <a:rPr lang="ru-RU" sz="1200" dirty="0" smtClean="0">
                <a:latin typeface="Open Sans Light" charset="0"/>
                <a:ea typeface="Open Sans Light" charset="0"/>
                <a:cs typeface="Open Sans Light" charset="0"/>
              </a:rPr>
              <a:t>Электросталь</a:t>
            </a:r>
            <a:r>
              <a:rPr lang="ru-RU" sz="1200" dirty="0">
                <a:latin typeface="Open Sans Light" charset="0"/>
                <a:ea typeface="Open Sans Light" charset="0"/>
                <a:cs typeface="Open Sans Light" charset="0"/>
              </a:rPr>
              <a:t>, Ногинский </a:t>
            </a:r>
            <a:r>
              <a:rPr lang="ru-RU" sz="1200" dirty="0" err="1">
                <a:latin typeface="Open Sans Light" charset="0"/>
                <a:ea typeface="Open Sans Light" charset="0"/>
                <a:cs typeface="Open Sans Light" charset="0"/>
              </a:rPr>
              <a:t>м.р</a:t>
            </a:r>
            <a:r>
              <a:rPr lang="ru-RU" sz="1200" dirty="0">
                <a:latin typeface="Open Sans Light" charset="0"/>
                <a:ea typeface="Open Sans Light" charset="0"/>
                <a:cs typeface="Open Sans Light" charset="0"/>
              </a:rPr>
              <a:t>., </a:t>
            </a:r>
            <a:r>
              <a:rPr lang="ru-RU" sz="1200" dirty="0" smtClean="0">
                <a:latin typeface="Open Sans Light" charset="0"/>
                <a:ea typeface="Open Sans Light" charset="0"/>
                <a:cs typeface="Open Sans Light" charset="0"/>
              </a:rPr>
              <a:t>Звездный </a:t>
            </a:r>
            <a:r>
              <a:rPr lang="ru-RU" sz="1200" dirty="0">
                <a:latin typeface="Open Sans Light" charset="0"/>
                <a:ea typeface="Open Sans Light" charset="0"/>
                <a:cs typeface="Open Sans Light" charset="0"/>
              </a:rPr>
              <a:t>городок.</a:t>
            </a:r>
            <a:endParaRPr lang="ru-RU" sz="1200" b="1" dirty="0">
              <a:latin typeface="Open Sans Extrabold" charset="0"/>
              <a:ea typeface="Open Sans Extrabold" charset="0"/>
              <a:cs typeface="Open Sans Extrabold" charset="0"/>
            </a:endParaRPr>
          </a:p>
          <a:p>
            <a:pPr>
              <a:lnSpc>
                <a:spcPct val="90000"/>
              </a:lnSpc>
            </a:pPr>
            <a:endParaRPr lang="en-US" sz="1000" b="1" dirty="0">
              <a:latin typeface="Open Sans Extrabold" charset="0"/>
              <a:ea typeface="Open Sans Extrabold" charset="0"/>
              <a:cs typeface="Open Sans Extrabold" charset="0"/>
            </a:endParaRPr>
          </a:p>
          <a:p>
            <a:pPr>
              <a:lnSpc>
                <a:spcPct val="90000"/>
              </a:lnSpc>
            </a:pPr>
            <a:endParaRPr lang="ru-RU" sz="1000" b="1" dirty="0">
              <a:latin typeface="Open Sans Extrabold" charset="0"/>
              <a:ea typeface="Open Sans Extrabold" charset="0"/>
              <a:cs typeface="Open Sans Extrabold" charset="0"/>
            </a:endParaRPr>
          </a:p>
          <a:p>
            <a:pPr>
              <a:lnSpc>
                <a:spcPct val="90000"/>
              </a:lnSpc>
            </a:pPr>
            <a:r>
              <a:rPr lang="ru-RU" sz="1400" b="1" dirty="0">
                <a:latin typeface="Open Sans Extrabold" charset="0"/>
                <a:ea typeface="Open Sans Extrabold" charset="0"/>
                <a:cs typeface="Open Sans Extrabold" charset="0"/>
              </a:rPr>
              <a:t>Население на 2018 год</a:t>
            </a:r>
            <a:endParaRPr lang="en-US" sz="1400" b="1" dirty="0">
              <a:latin typeface="Open Sans Extrabold" charset="0"/>
              <a:ea typeface="Open Sans Extrabold" charset="0"/>
              <a:cs typeface="Open Sans Extrabold" charset="0"/>
            </a:endParaRPr>
          </a:p>
          <a:p>
            <a:pPr>
              <a:lnSpc>
                <a:spcPct val="90000"/>
              </a:lnSpc>
            </a:pPr>
            <a:r>
              <a:rPr lang="ru-RU" sz="1600" b="1" dirty="0">
                <a:latin typeface="Open Sans Extrabold" charset="0"/>
                <a:ea typeface="Open Sans Extrabold" charset="0"/>
                <a:cs typeface="Open Sans Extrabold" charset="0"/>
              </a:rPr>
              <a:t> </a:t>
            </a:r>
            <a:r>
              <a:rPr lang="en-US" sz="2400" b="1" dirty="0">
                <a:solidFill>
                  <a:srgbClr val="28AF71"/>
                </a:solidFill>
                <a:latin typeface="Open Sans Extrabold" charset="0"/>
                <a:ea typeface="Open Sans Extrabold" charset="0"/>
                <a:cs typeface="Open Sans Extrabold" charset="0"/>
              </a:rPr>
              <a:t>&gt;</a:t>
            </a:r>
            <a:r>
              <a:rPr lang="ru-RU" sz="2400" b="1" dirty="0">
                <a:solidFill>
                  <a:srgbClr val="28AF71"/>
                </a:solidFill>
                <a:latin typeface="Open Sans Extrabold" charset="0"/>
                <a:ea typeface="Open Sans Extrabold" charset="0"/>
                <a:cs typeface="Open Sans Extrabold" charset="0"/>
              </a:rPr>
              <a:t>1,6</a:t>
            </a:r>
            <a:r>
              <a:rPr lang="ru-RU" sz="1600" b="1" dirty="0">
                <a:solidFill>
                  <a:srgbClr val="28AF71"/>
                </a:solidFill>
                <a:latin typeface="Open Sans Extrabold" charset="0"/>
                <a:ea typeface="Open Sans Extrabold" charset="0"/>
                <a:cs typeface="Open Sans Extrabold" charset="0"/>
              </a:rPr>
              <a:t> млн. чел.</a:t>
            </a:r>
            <a:endParaRPr lang="ru-RU" sz="1200" dirty="0">
              <a:latin typeface="Open Sans Light" charset="0"/>
              <a:ea typeface="Open Sans Light" charset="0"/>
              <a:cs typeface="Open Sans Light" charset="0"/>
            </a:endParaRPr>
          </a:p>
          <a:p>
            <a:pPr>
              <a:lnSpc>
                <a:spcPct val="90000"/>
              </a:lnSpc>
            </a:pPr>
            <a:endParaRPr lang="en-US" sz="1200" dirty="0">
              <a:latin typeface="Open Sans Light" charset="0"/>
              <a:ea typeface="Open Sans Light" charset="0"/>
              <a:cs typeface="Open Sans Light" charset="0"/>
            </a:endParaRPr>
          </a:p>
          <a:p>
            <a:pPr>
              <a:lnSpc>
                <a:spcPct val="90000"/>
              </a:lnSpc>
            </a:pPr>
            <a:endParaRPr lang="ru-RU" sz="1200" dirty="0">
              <a:latin typeface="Open Sans Light" charset="0"/>
              <a:ea typeface="Open Sans Light" charset="0"/>
              <a:cs typeface="Open Sans Light" charset="0"/>
            </a:endParaRPr>
          </a:p>
          <a:p>
            <a:pPr>
              <a:lnSpc>
                <a:spcPct val="90000"/>
              </a:lnSpc>
            </a:pPr>
            <a:r>
              <a:rPr lang="ru-RU" sz="1400" b="1" dirty="0">
                <a:latin typeface="Open Sans Extrabold" charset="0"/>
                <a:ea typeface="Open Sans Extrabold" charset="0"/>
                <a:cs typeface="Open Sans Extrabold" charset="0"/>
              </a:rPr>
              <a:t>Объем образования отходов </a:t>
            </a:r>
            <a:r>
              <a:rPr lang="ru-RU" sz="1200" b="1" dirty="0">
                <a:latin typeface="Open Sans Extrabold" charset="0"/>
                <a:ea typeface="Open Sans Extrabold" charset="0"/>
                <a:cs typeface="Open Sans Extrabold" charset="0"/>
              </a:rPr>
              <a:t>– </a:t>
            </a:r>
            <a:endParaRPr lang="en-US" sz="1200" b="1" dirty="0">
              <a:latin typeface="Open Sans Extrabold" charset="0"/>
              <a:ea typeface="Open Sans Extrabold" charset="0"/>
              <a:cs typeface="Open Sans Extrabold" charset="0"/>
            </a:endParaRPr>
          </a:p>
          <a:p>
            <a:pPr>
              <a:lnSpc>
                <a:spcPct val="90000"/>
              </a:lnSpc>
            </a:pPr>
            <a:r>
              <a:rPr lang="ru-RU" sz="2400" b="1" dirty="0">
                <a:solidFill>
                  <a:srgbClr val="28AF71"/>
                </a:solidFill>
                <a:latin typeface="Open Sans Extrabold" charset="0"/>
                <a:ea typeface="Open Sans Extrabold" charset="0"/>
                <a:cs typeface="Open Sans Extrabold" charset="0"/>
              </a:rPr>
              <a:t>829</a:t>
            </a:r>
            <a:r>
              <a:rPr lang="ru-RU" sz="1200" b="1" dirty="0">
                <a:solidFill>
                  <a:srgbClr val="28AF71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 </a:t>
            </a:r>
            <a:r>
              <a:rPr lang="ru-RU" sz="1600" b="1" dirty="0">
                <a:solidFill>
                  <a:srgbClr val="28AF71"/>
                </a:solidFill>
                <a:latin typeface="Open Sans Extrabold" charset="0"/>
                <a:ea typeface="Open Sans Extrabold" charset="0"/>
                <a:cs typeface="Open Sans Extrabold" charset="0"/>
              </a:rPr>
              <a:t>тыс. тонн</a:t>
            </a:r>
            <a:endParaRPr lang="en-US" sz="1600" b="1" dirty="0">
              <a:solidFill>
                <a:srgbClr val="28AF71"/>
              </a:solidFill>
              <a:latin typeface="Open Sans Extrabold" charset="0"/>
              <a:ea typeface="Open Sans Extrabold" charset="0"/>
              <a:cs typeface="Open Sans Extrabold" charset="0"/>
            </a:endParaRPr>
          </a:p>
          <a:p>
            <a:pPr>
              <a:lnSpc>
                <a:spcPct val="90000"/>
              </a:lnSpc>
            </a:pPr>
            <a:r>
              <a:rPr lang="ru-RU" sz="1200" dirty="0">
                <a:latin typeface="Open Sans Light" charset="0"/>
                <a:ea typeface="Open Sans Light" charset="0"/>
                <a:cs typeface="Open Sans Light" charset="0"/>
              </a:rPr>
              <a:t>70% - отходы населения</a:t>
            </a:r>
          </a:p>
          <a:p>
            <a:pPr>
              <a:lnSpc>
                <a:spcPct val="90000"/>
              </a:lnSpc>
            </a:pPr>
            <a:r>
              <a:rPr lang="ru-RU" sz="1200" dirty="0">
                <a:latin typeface="Open Sans Light" charset="0"/>
                <a:ea typeface="Open Sans Light" charset="0"/>
                <a:cs typeface="Open Sans Light" charset="0"/>
              </a:rPr>
              <a:t>30% - отходы прочих образователей</a:t>
            </a:r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3258" y="1189912"/>
            <a:ext cx="488556" cy="386550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2851" y="2023326"/>
            <a:ext cx="885690" cy="879497"/>
          </a:xfrm>
          <a:prstGeom prst="rect">
            <a:avLst/>
          </a:prstGeom>
        </p:spPr>
      </p:pic>
      <p:pic>
        <p:nvPicPr>
          <p:cNvPr id="31" name="Рисунок 3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79940" y="4142732"/>
            <a:ext cx="513486" cy="383915"/>
          </a:xfrm>
          <a:prstGeom prst="rect">
            <a:avLst/>
          </a:prstGeom>
        </p:spPr>
      </p:pic>
      <p:pic>
        <p:nvPicPr>
          <p:cNvPr id="32" name="Рисунок 3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78649" y="5180216"/>
            <a:ext cx="697773" cy="303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99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J_4_m49jgEy5gtFpDR91z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J_4_m49jgEy5gtFpDR91z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J_4_m49jgEy5gtFpDR91z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J_4_m49jgEy5gtFpDR91zg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567</TotalTime>
  <Words>1235</Words>
  <Application>Microsoft Office PowerPoint</Application>
  <PresentationFormat>Широкоэкранный</PresentationFormat>
  <Paragraphs>306</Paragraphs>
  <Slides>16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4" baseType="lpstr">
      <vt:lpstr>Arial</vt:lpstr>
      <vt:lpstr>Calibri</vt:lpstr>
      <vt:lpstr>Calibri Light</vt:lpstr>
      <vt:lpstr>Open Sans</vt:lpstr>
      <vt:lpstr>Open Sans Extrabold</vt:lpstr>
      <vt:lpstr>Open Sans Light</vt:lpstr>
      <vt:lpstr>Times New Roman</vt:lpstr>
      <vt:lpstr>Тема Office</vt:lpstr>
      <vt:lpstr>Презентация PowerPoint</vt:lpstr>
      <vt:lpstr>Презентация PowerPoint</vt:lpstr>
      <vt:lpstr>Московская область Ногинская зона деятельности Регионального оператора </vt:lpstr>
      <vt:lpstr>С 01.01.2019 обращение с ТКО теперь новая коммунальная услуга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Пащенко Андрей Владимирович</dc:creator>
  <cp:lastModifiedBy>Чернявский Алексей Игоревич</cp:lastModifiedBy>
  <cp:revision>38</cp:revision>
  <cp:lastPrinted>2019-02-13T12:15:40Z</cp:lastPrinted>
  <dcterms:created xsi:type="dcterms:W3CDTF">2019-02-13T08:13:06Z</dcterms:created>
  <dcterms:modified xsi:type="dcterms:W3CDTF">2019-03-20T14:43:09Z</dcterms:modified>
</cp:coreProperties>
</file>