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61" r:id="rId2"/>
    <p:sldId id="267" r:id="rId3"/>
    <p:sldId id="268" r:id="rId4"/>
    <p:sldId id="269" r:id="rId5"/>
    <p:sldId id="270" r:id="rId6"/>
    <p:sldId id="271" r:id="rId7"/>
    <p:sldId id="257" r:id="rId8"/>
    <p:sldId id="262" r:id="rId9"/>
    <p:sldId id="264" r:id="rId10"/>
    <p:sldId id="280" r:id="rId11"/>
    <p:sldId id="279" r:id="rId12"/>
    <p:sldId id="278" r:id="rId13"/>
    <p:sldId id="276" r:id="rId14"/>
    <p:sldId id="259" r:id="rId15"/>
    <p:sldId id="281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xmlns="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F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5" autoAdjust="0"/>
    <p:restoredTop sz="7430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0T12:13:43.545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39C59EA8-C9DF-4751-81E6-F04E47868857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1"/>
            <a:ext cx="5438140" cy="3908863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702E8578-D270-41C1-9472-E8F8C04566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2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8578-D270-41C1-9472-E8F8C04566B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13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8578-D270-41C1-9472-E8F8C04566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1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8578-D270-41C1-9472-E8F8C04566B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28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.jpeg"/><Relationship Id="rId5" Type="http://schemas.openxmlformats.org/officeDocument/2006/relationships/image" Target="../media/image13.png"/><Relationship Id="rId10" Type="http://schemas.openxmlformats.org/officeDocument/2006/relationships/image" Target="../media/image3.jpe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oroshikhEV\Downloads\Новая папка\City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472032"/>
            <a:ext cx="9144000" cy="5413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Администрация Щёлковского муниципального</a:t>
            </a: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района Московской области </a:t>
            </a:r>
            <a:r>
              <a:rPr lang="ru-RU" sz="2400" b="1" dirty="0">
                <a:cs typeface="Times New Roman" panose="02020603050405020304" pitchFamily="18" charset="0"/>
              </a:rPr>
              <a:t/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782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Муниципальный форум «Управдом»</a:t>
            </a:r>
          </a:p>
          <a:p>
            <a:pPr algn="ctr"/>
            <a:endParaRPr lang="ru-RU" sz="2400" dirty="0">
              <a:latin typeface="Constantia" pitchFamily="18" charset="0"/>
            </a:endParaRPr>
          </a:p>
          <a:p>
            <a:pPr algn="ctr"/>
            <a:endParaRPr lang="ru-RU" sz="2400" dirty="0" smtClean="0">
              <a:latin typeface="Constantia" pitchFamily="18" charset="0"/>
            </a:endParaRPr>
          </a:p>
          <a:p>
            <a:pPr algn="ctr"/>
            <a:r>
              <a:rPr lang="ru-RU" sz="4000" dirty="0" smtClean="0">
                <a:latin typeface="Constantia" pitchFamily="18" charset="0"/>
              </a:rPr>
              <a:t>«Проведение весенних и осенних </a:t>
            </a:r>
          </a:p>
          <a:p>
            <a:pPr algn="ctr"/>
            <a:r>
              <a:rPr lang="ru-RU" sz="4000" dirty="0" smtClean="0">
                <a:latin typeface="Constantia" pitchFamily="18" charset="0"/>
              </a:rPr>
              <a:t>осмотров многоквартирных домов»</a:t>
            </a:r>
          </a:p>
          <a:p>
            <a:pPr algn="ctr"/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47864" y="5013176"/>
            <a:ext cx="2394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r>
              <a:rPr lang="ru-RU" b="1" i="1" dirty="0" smtClean="0"/>
              <a:t>21 марта 2019 года</a:t>
            </a:r>
            <a:endParaRPr lang="ru-RU" b="1" i="1" dirty="0"/>
          </a:p>
        </p:txBody>
      </p:sp>
      <p:pic>
        <p:nvPicPr>
          <p:cNvPr id="10" name="Picture 8" descr="gerb"/>
          <p:cNvPicPr>
            <a:picLocks noChangeAspect="1" noChangeArrowheads="1"/>
          </p:cNvPicPr>
          <p:nvPr/>
        </p:nvPicPr>
        <p:blipFill>
          <a:blip r:embed="rId3" cstate="print"/>
          <a:srcRect l="18881" t="2917"/>
          <a:stretch>
            <a:fillRect/>
          </a:stretch>
        </p:blipFill>
        <p:spPr bwMode="auto">
          <a:xfrm>
            <a:off x="179512" y="404664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40" y="332656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40" y="331251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www.reformagkh.ru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354" y="5949280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219871"/>
          <a:ext cx="8352927" cy="5409070"/>
        </p:xfrm>
        <a:graphic>
          <a:graphicData uri="http://schemas.openxmlformats.org/drawingml/2006/table">
            <a:tbl>
              <a:tblPr/>
              <a:tblGrid>
                <a:gridCol w="536444"/>
                <a:gridCol w="1345058"/>
                <a:gridCol w="917012"/>
                <a:gridCol w="1532875"/>
                <a:gridCol w="3836935"/>
                <a:gridCol w="55000"/>
                <a:gridCol w="84741"/>
                <a:gridCol w="44862"/>
              </a:tblGrid>
              <a:tr h="121136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АКТ</a:t>
                      </a:r>
                      <a:b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общего весеннего (осеннего) осмотра многоквартирного дома</a:t>
                      </a:r>
                      <a:endParaRPr kumimoji="0" lang="ru-RU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  <a:t>     </a:t>
                      </a:r>
                      <a:b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"____"____________201___г.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Город________________________________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Район________________________________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" marR="7416" marT="7416" marB="7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17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___________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строение (корпус)№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_________      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175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(ул. аллея, пер., пл. пр.,)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_______________________________________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9951">
                <a:tc gridSpan="7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Категория: _____________________________________________________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175">
                <a:tc gridSpan="7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Инвентарный номер:  ___________________________________________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175">
                <a:tc gridSpan="7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Кадастровый номер: ____________________________________________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9951">
                <a:tc gridSpan="7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 управления: ____________________________________________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81510">
                <a:tc gridSpan="7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ТСЖ, ЖСК, ЖК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(при реализации данного способа управления):           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____________________________________________________________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управляющей организации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случае заключения договора управления, в том числе с ТСЖ, ЖСК, ЖК)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 договора управления: ____________________________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обслуживающей организации (при наличии)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том числе по договору с ТСЖ, ЖСК, ЖК)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действия договора по обслуживанию многоквартирного дома: __________________.                   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86" marR="36586" marT="7416" marB="741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08720"/>
          </a:xfrm>
        </p:spPr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2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040" y="94697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www.reformagkh.ru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8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052736"/>
          <a:ext cx="8856984" cy="5449660"/>
        </p:xfrm>
        <a:graphic>
          <a:graphicData uri="http://schemas.openxmlformats.org/drawingml/2006/table">
            <a:tbl>
              <a:tblPr/>
              <a:tblGrid>
                <a:gridCol w="8679950"/>
                <a:gridCol w="177034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Общие сведения по строению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Год постройки _____________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Материал стен _______________________________________________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3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Число этажей ___________________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Количество подъездов 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8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Общая площадь многоквартирного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дома:__________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 жилая площадь   _______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количество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квартир:_____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ед.,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т.ч.: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частной собственности:  _________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; количество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квартир_________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ед.;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собственности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Санкт-Петербурга:________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количество квартир ________ ед.;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 нежилая площадь:  _______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частной собственности: _______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количество помещений _______ ед.;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собственности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Санкт-Петербурга:________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количество помещений _________ ед.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 места общего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пользования_______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Наличие подвала (технического подполья)  ________________м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Наличие чердака (мансарды) _________________ м</a:t>
                      </a:r>
                      <a:r>
                        <a:rPr lang="ru-RU" sz="105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Количество лифтов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_________ед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Количество мусоропроводов ___________________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Наличие оборудования АППЗ 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дымоудаления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(пожарные рукава, стволы, пожарные ящики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Наличие ПЗУ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__________________________________________________________________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Год выполнения капитального ремонта в многоквартирном доме, в том числе: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Фасада_____________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Крыши_____________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Лифтового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оборудования_____________,Подвального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помещения_____________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Фундамента____________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Внутридомовых инженерных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систем:_____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теплоснабжения___________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холодного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водоснабжения__________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водоотведения_________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горячего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водоснабжения____________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электроснабжения_________________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газоснабжения____________________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50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АППЗ ___________________________  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Ликвидации аварийного состояния элементов строительных </a:t>
                      </a:r>
                      <a:r>
                        <a:rPr lang="ru-RU" sz="105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конструкций__________________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22" marR="35422" marT="7180" marB="71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86031"/>
          </a:xfrm>
        </p:spPr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2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040" y="94697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9159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40" y="0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3" cstate="print"/>
          <a:srcRect l="18881" t="2917"/>
          <a:stretch>
            <a:fillRect/>
          </a:stretch>
        </p:blipFill>
        <p:spPr bwMode="auto">
          <a:xfrm>
            <a:off x="179512" y="0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www.reformagkh.ru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7727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980728"/>
          <a:ext cx="8856985" cy="5984745"/>
        </p:xfrm>
        <a:graphic>
          <a:graphicData uri="http://schemas.openxmlformats.org/drawingml/2006/table">
            <a:tbl>
              <a:tblPr/>
              <a:tblGrid>
                <a:gridCol w="2857092"/>
                <a:gridCol w="642846"/>
                <a:gridCol w="428564"/>
                <a:gridCol w="539538"/>
                <a:gridCol w="3603246"/>
                <a:gridCol w="785699"/>
              </a:tblGrid>
              <a:tr h="738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Конструктивные элементы и инженерные системы и их части в составе общего имущества многоквартирного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дома</a:t>
                      </a:r>
                      <a:r>
                        <a:rPr lang="ru-RU" sz="9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указанием материалов (бутовый камень, кирпич, железобетон, дерево, металл и т.д.)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   /   в т.ч.</a:t>
                      </a:r>
                      <a:b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требует</a:t>
                      </a:r>
                      <a:b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ремонта</a:t>
                      </a: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Техническое</a:t>
                      </a:r>
                      <a:b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частей зданий и конструкций / отметка об аварийном состоянии строительных конструкций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случае наличия технического заключения специализированной организации)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Решение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Фундаменты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60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  <a:cs typeface="Times New Roman"/>
                        </a:rPr>
                        <a:t>Стены и перегородки</a:t>
                      </a:r>
                      <a:endParaRPr lang="ru-RU" sz="700" b="1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700">
                        <a:latin typeface="Tahoma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Перекрытия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Полы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700">
                        <a:latin typeface="Tahoma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Проемы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Крыша, кровля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700">
                        <a:latin typeface="Tahoma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Отделка внутренняя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Наружная отделка (фасады)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60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Система теплоснабжения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Холодное водоснабжение (ХВС)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Канализация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Горячее водоснабжение (ГВС)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Система электроснабжения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  <a:cs typeface="Times New Roman"/>
                        </a:rPr>
                        <a:t>Помещения специального назначения</a:t>
                      </a:r>
                      <a:endParaRPr lang="ru-RU" sz="700" b="1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Лифтовое оборудование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Лифт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рег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. № _________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Мусоропроводы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5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  <a:cs typeface="Tahoma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8" marR="38108" marT="3836" marB="38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641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2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040" y="94697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www.reformagkh.ru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87727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2402087"/>
              </p:ext>
            </p:extLst>
          </p:nvPr>
        </p:nvGraphicFramePr>
        <p:xfrm>
          <a:off x="1115616" y="1138806"/>
          <a:ext cx="7416824" cy="4666453"/>
        </p:xfrm>
        <a:graphic>
          <a:graphicData uri="http://schemas.openxmlformats.org/drawingml/2006/table">
            <a:tbl>
              <a:tblPr/>
              <a:tblGrid>
                <a:gridCol w="662217"/>
                <a:gridCol w="1191989"/>
                <a:gridCol w="529773"/>
                <a:gridCol w="5032845"/>
              </a:tblGrid>
              <a:tr h="6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410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Подписи:</a:t>
                      </a:r>
                    </a:p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Председатель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626">
                <a:tc gridSpan="3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(подпись, инициалы, фамилия)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9749">
                <a:tc gridSpan="3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Заместитель комиссии -председатель совета многоквартирного дома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626">
                <a:tc gridSpan="3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(подпись, инициалы, фамилия)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626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Члены комиссии: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(подпись, инициалы, фамилия)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 gridSpan="4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 gridSpan="4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2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788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799959" y="1064119"/>
            <a:ext cx="7848872" cy="703832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08149" y="101522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Предельные сроки устранения неисправностей в соответствии с Классификатором (Распоряжение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МинЖКХ Московской области от 20.10.2017 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397-РВ)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792213"/>
            <a:ext cx="7496062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холодной/горячей воды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часов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электроснабжения квартиры/дома –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24часа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восстановление подачи тепла по стояку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часа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неисправности мусоропровода, вывоз твердых бытовых отходов, уборка подъездов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часа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разбитые стекла и сорванные створки оконных переплетов, форточек, балконных дверных полотен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часа</a:t>
            </a:r>
          </a:p>
          <a:p>
            <a:pPr>
              <a:buFont typeface="Arial" pitchFamily="34" charset="0"/>
              <a:buChar char="•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дверные заполнения (входные двери в подъездах)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часа</a:t>
            </a: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неисправность лифтового оборудования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dn4.vectorstock.com/i/1000x1000/57/33/the-tap-water-icon-water-symbol-flat-vector-5375733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2315" l="0" r="100000">
                        <a14:foregroundMark x1="95613" y1="48519" x2="95163" y2="18704"/>
                        <a14:foregroundMark x1="10574" y1="91852" x2="10461" y2="67593"/>
                        <a14:foregroundMark x1="28009" y1="5556" x2="76603" y2="5370"/>
                        <a14:backgroundMark x1="8324" y1="25000" x2="16648" y2="14444"/>
                        <a14:backgroundMark x1="42407" y1="74815" x2="68504" y2="56759"/>
                        <a14:backgroundMark x1="45669" y1="82593" x2="84139" y2="63889"/>
                        <a14:backgroundMark x1="28796" y1="64537" x2="62767" y2="59352"/>
                        <a14:backgroundMark x1="82790" y1="22037" x2="90214" y2="8148"/>
                        <a14:backgroundMark x1="9899" y1="28333" x2="35096" y2="16759"/>
                        <a14:backgroundMark x1="19573" y1="68241" x2="94713" y2="90556"/>
                        <a14:backgroundMark x1="75591" y1="43519" x2="97413" y2="90463"/>
                        <a14:backgroundMark x1="90439" y1="41667" x2="90664" y2="926"/>
                        <a14:backgroundMark x1="6074" y1="65556" x2="1575" y2="75926"/>
                        <a14:backgroundMark x1="38020" y1="370" x2="45894" y2="2685"/>
                        <a14:backgroundMark x1="59505" y1="2963" x2="67042" y2="556"/>
                        <a14:backgroundMark x1="3600" y1="91481" x2="450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11" y="1813608"/>
            <a:ext cx="432048" cy="5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onlinewebfonts.com/svg/img_18484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091"/>
            <a:ext cx="54079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1.vectorstock.com/i/1000x1000/72/60/radiator-icon-simple-style-vector-13407260.jpg"/>
          <p:cNvPicPr>
            <a:picLocks noChangeAspect="1" noChangeArrowheads="1"/>
          </p:cNvPicPr>
          <p:nvPr/>
        </p:nvPicPr>
        <p:blipFill rotWithShape="1">
          <a:blip r:embed="rId6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89444" l="0" r="100000">
                        <a14:foregroundMark x1="2300" y1="33718" x2="3100" y2="17564"/>
                        <a14:foregroundMark x1="36200" y1="80000" x2="36000" y2="1282"/>
                        <a14:foregroundMark x1="39400" y1="84487" x2="39300" y2="5385"/>
                        <a14:foregroundMark x1="49600" y1="87179" x2="50300" y2="1923"/>
                        <a14:foregroundMark x1="53800" y1="85769" x2="53500" y2="7179"/>
                        <a14:foregroundMark x1="63800" y1="88205" x2="64200" y2="1410"/>
                        <a14:foregroundMark x1="67900" y1="84359" x2="67500" y2="5641"/>
                        <a14:foregroundMark x1="78600" y1="86282" x2="77900" y2="2179"/>
                        <a14:foregroundMark x1="81800" y1="82564" x2="81100" y2="6667"/>
                        <a14:foregroundMark x1="86700" y1="72821" x2="97300" y2="68846"/>
                        <a14:foregroundMark x1="32400" y1="83974" x2="32800" y2="4487"/>
                        <a14:foregroundMark x1="18000" y1="83974" x2="18200" y2="9103"/>
                        <a14:foregroundMark x1="22400" y1="88205" x2="21900" y2="2308"/>
                        <a14:foregroundMark x1="26556" y1="41489" x2="25726" y2="7979"/>
                        <a14:foregroundMark x1="24481" y1="4255" x2="24896" y2="2660"/>
                        <a14:foregroundMark x1="74274" y1="26064" x2="74689" y2="85638"/>
                        <a14:foregroundMark x1="78395" y1="88095" x2="77469" y2="88095"/>
                        <a14:foregroundMark x1="36420" y1="88095" x2="36111" y2="80159"/>
                        <a14:foregroundMark x1="26407" y1="84444" x2="26407" y2="43889"/>
                        <a14:backgroundMark x1="20900" y1="3590" x2="20800" y2="85385"/>
                        <a14:backgroundMark x1="23700" y1="3333" x2="23600" y2="85513"/>
                        <a14:backgroundMark x1="79253" y1="65957" x2="79253" y2="86702"/>
                        <a14:backgroundMark x1="76763" y1="87234" x2="76763" y2="24468"/>
                        <a14:backgroundMark x1="37346" y1="3175" x2="37654" y2="86508"/>
                        <a14:backgroundMark x1="34877" y1="86905" x2="34877" y2="2778"/>
                        <a14:backgroundMark x1="51543" y1="3175" x2="51543" y2="86905"/>
                        <a14:backgroundMark x1="65432" y1="87302" x2="65432" y2="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01"/>
          <a:stretch/>
        </p:blipFill>
        <p:spPr bwMode="auto">
          <a:xfrm>
            <a:off x="265126" y="3021899"/>
            <a:ext cx="72366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age.freepik.com/free-icon/trash-container-side_318-25311.jp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4792" y1="15335" x2="93930" y2="15655"/>
                        <a14:foregroundMark x1="36581" y1="34824" x2="36741" y2="81150"/>
                        <a14:foregroundMark x1="49840" y1="80351" x2="49681" y2="33546"/>
                        <a14:foregroundMark x1="64217" y1="33706" x2="64058" y2="8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26" y="367132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4.vectorstock.com/i/1000x1000/05/03/broken-window-minimal-icon-vector-9730503.jpg"/>
          <p:cNvPicPr>
            <a:picLocks noChangeAspect="1" noChangeArrowheads="1"/>
          </p:cNvPicPr>
          <p:nvPr/>
        </p:nvPicPr>
        <p:blipFill rotWithShape="1">
          <a:blip r:embed="rId10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3241" b="69722" l="25200" r="75200">
                        <a14:foregroundMark x1="28300" y1="66389" x2="27900" y2="39815"/>
                        <a14:foregroundMark x1="52800" y1="66759" x2="52300" y2="40463"/>
                        <a14:foregroundMark x1="28400" y1="34907" x2="71500" y2="34722"/>
                        <a14:foregroundMark x1="26139" y1="68222" x2="25659" y2="24222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8" t="23228" r="24906" b="30573"/>
          <a:stretch/>
        </p:blipFill>
        <p:spPr bwMode="auto">
          <a:xfrm>
            <a:off x="323528" y="440312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age.freepik.com/icones-gratuites/elegante-porte-d-39-entree-avec-colonnes_318-63190.jp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9840" l="0" r="100000">
                        <a14:foregroundMark x1="30671" y1="92652" x2="28435" y2="25879"/>
                        <a14:foregroundMark x1="31629" y1="23163" x2="63259" y2="25080"/>
                        <a14:foregroundMark x1="69649" y1="24601" x2="67891" y2="92492"/>
                        <a14:foregroundMark x1="76518" y1="97764" x2="97125" y2="97923"/>
                        <a14:foregroundMark x1="87061" y1="91693" x2="88818" y2="19329"/>
                        <a14:foregroundMark x1="76677" y1="14058" x2="97125" y2="14696"/>
                        <a14:foregroundMark x1="95048" y1="8946" x2="8626" y2="1597"/>
                        <a14:foregroundMark x1="23003" y1="14058" x2="2716" y2="13738"/>
                        <a14:foregroundMark x1="18850" y1="18850" x2="7188" y2="92332"/>
                        <a14:foregroundMark x1="2875" y1="98243" x2="22524" y2="97923"/>
                        <a14:foregroundMark x1="57987" y1="56869" x2="58786" y2="5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55" y="5215104"/>
            <a:ext cx="585795" cy="5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ашивка 22"/>
          <p:cNvSpPr/>
          <p:nvPr/>
        </p:nvSpPr>
        <p:spPr>
          <a:xfrm>
            <a:off x="1132373" y="1888567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187624" y="2451399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1204814" y="3117057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142896" y="3815337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1114500" y="4481372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114500" y="5455009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3528" y="6036819"/>
            <a:ext cx="556232" cy="556232"/>
          </a:xfrm>
          <a:prstGeom prst="rect">
            <a:avLst/>
          </a:prstGeom>
        </p:spPr>
      </p:pic>
      <p:sp>
        <p:nvSpPr>
          <p:cNvPr id="29" name="Нашивка 28"/>
          <p:cNvSpPr/>
          <p:nvPr/>
        </p:nvSpPr>
        <p:spPr>
          <a:xfrm>
            <a:off x="1076158" y="6140614"/>
            <a:ext cx="288032" cy="288032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" name="Picture 8" descr="gerb"/>
          <p:cNvPicPr>
            <a:picLocks noChangeAspect="1" noChangeArrowheads="1"/>
          </p:cNvPicPr>
          <p:nvPr/>
        </p:nvPicPr>
        <p:blipFill>
          <a:blip r:embed="rId15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03840" y="0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6158" y="12147"/>
            <a:ext cx="6210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Московской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36712"/>
          <a:ext cx="9036496" cy="2393065"/>
        </p:xfrm>
        <a:graphic>
          <a:graphicData uri="http://schemas.openxmlformats.org/drawingml/2006/table">
            <a:tbl>
              <a:tblPr/>
              <a:tblGrid>
                <a:gridCol w="611560"/>
                <a:gridCol w="432048"/>
                <a:gridCol w="1152128"/>
                <a:gridCol w="1080120"/>
                <a:gridCol w="504056"/>
                <a:gridCol w="1224136"/>
                <a:gridCol w="1224136"/>
                <a:gridCol w="1224136"/>
                <a:gridCol w="1584176"/>
              </a:tblGrid>
              <a:tr h="177830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№ п/п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Муниципальное образование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Наименование УО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ИНН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Пункт 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Пункт 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0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Просроченная задолженность УО перед РСО на отчетную дату (тыс. руб.)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Сумма двух среднемесячных платежей УО перед РСО (сумма начисленных платежей за 2018 год) (тыс. руб.)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Кол-во отремонтированных подъездов на отчетную дату (ед.)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Плановое кол-во подъездов, которые должны быть отремонтированы на отчетную дату в соответствии с установленным графиком ремонта (ед.)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Итого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8323" marR="118323" marT="39441" marB="39441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2008" y="0"/>
            <a:ext cx="903649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 ЖКХ МО Рейтинг УК (113-РВ) Ежеквартальная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формы: </a:t>
            </a:r>
            <a:r>
              <a:rPr kumimoji="0" 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Калабуха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Андрей Вадимович (Министерство жилищно-коммунального хозяйства Московской области)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Администрация Щёлковского муниципального района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квартал 2019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" y="3284985"/>
          <a:ext cx="9143995" cy="3049081"/>
        </p:xfrm>
        <a:graphic>
          <a:graphicData uri="http://schemas.openxmlformats.org/drawingml/2006/table">
            <a:tbl>
              <a:tblPr/>
              <a:tblGrid>
                <a:gridCol w="611555"/>
                <a:gridCol w="1584176"/>
                <a:gridCol w="1723124"/>
                <a:gridCol w="1306285"/>
                <a:gridCol w="2299183"/>
                <a:gridCol w="792088"/>
                <a:gridCol w="827584"/>
              </a:tblGrid>
              <a:tr h="154882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Пункт 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Пункт 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Примечания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% заключенных договоров на обслуживание автоматизированных систем противопожарной защиты МКД с организациями, имеющими лицензию МЧС на данный вид деятельности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Процент осмотров общего имущества МКД на предмет выявления нарушений противопожарной безопасности в МКД. (100% - все дома)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Количество обоснованных обращений жителей на нелегальное предоставление жилых помещений в МКД в наем (аренду), по результатам которых, с участием председателя или членов Совета МКД, составлен акт комиссионного обследования жилого помещения и направлено заявление в полицию и ОМСУ (ед.)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Количество выявленных, совместно с участковыми уполномоченными полиции, квартир где незаконно проживают мигранты(ед.)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Общая площадь МКД в управлении УО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Итого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1010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3370" marR="83370" marT="27790" marB="27790" anchor="ctr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53357" marR="53357" marT="26678" marB="26678">
                    <a:lnL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DDD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Начальник                                                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Подпись___________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Расшифровка___________________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Дата________________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района Московской области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457200" y="5085184"/>
            <a:ext cx="7787208" cy="115212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8" descr="gerb"/>
          <p:cNvPicPr>
            <a:picLocks noChangeAspect="1" noChangeArrowheads="1"/>
          </p:cNvPicPr>
          <p:nvPr/>
        </p:nvPicPr>
        <p:blipFill>
          <a:blip r:embed="rId2" cstate="print"/>
          <a:srcRect l="18881" t="2917"/>
          <a:stretch>
            <a:fillRect/>
          </a:stretch>
        </p:blipFill>
        <p:spPr bwMode="auto">
          <a:xfrm>
            <a:off x="179512" y="92076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5195" y="103329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www.reformagkh.ru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67" y="588384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0384" y="1158876"/>
            <a:ext cx="8003232" cy="457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Сегодня мы расскажем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чего нужны, как проводятся и как составляются акты сезонных осмотров.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МКД включает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исправном состоянии общего имущества дома (ст. 161 ЖК РФ).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Проследить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состоянием инженерных систем, обеспечивающих функционирование здания, конструкций и благоустройством придомовой территории позволяют плановые общие осмотры МКД.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286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erb"/>
          <p:cNvPicPr>
            <a:picLocks noChangeAspect="1" noChangeArrowheads="1"/>
          </p:cNvPicPr>
          <p:nvPr/>
        </p:nvPicPr>
        <p:blipFill>
          <a:blip r:embed="rId2" cstate="print"/>
          <a:srcRect l="18881" t="2917"/>
          <a:stretch>
            <a:fillRect/>
          </a:stretch>
        </p:blipFill>
        <p:spPr bwMode="auto">
          <a:xfrm>
            <a:off x="179512" y="92076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5195" y="103329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7001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6" name="Picture 4" descr="https://www.reformagkh.ru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658549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усеченным и одним скругленным углом 6"/>
          <p:cNvSpPr/>
          <p:nvPr/>
        </p:nvSpPr>
        <p:spPr>
          <a:xfrm>
            <a:off x="604962" y="1695523"/>
            <a:ext cx="7911557" cy="3466954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5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проверки с полным описанием состояния конструкций и комплекса инфраструктурных систем, обеспечивающих тепло-, водо- и электроснабжение, водоотведение, вентиляцию, позволяют иметь актуальную информацию об управляемом объекте и своевременно выполнять план по текущему и капитальному ремонту.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://move-usa.pro/wp-content/uploads/2018/05/Office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88" y="5658549"/>
            <a:ext cx="1354514" cy="10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scottishtabletcompany.co.uk/wp-content/uploads/useful-lin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62178"/>
            <a:ext cx="1080120" cy="10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195" y="103329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800" b="1" dirty="0">
                <a:cs typeface="Times New Roman" panose="02020603050405020304" pitchFamily="18" charset="0"/>
              </a:rPr>
            </a:br>
            <a:r>
              <a:rPr lang="ru-RU" sz="2800" b="1" dirty="0">
                <a:cs typeface="Times New Roman" panose="02020603050405020304" pitchFamily="18" charset="0"/>
              </a:rPr>
              <a:t>района Московской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106092"/>
            <a:ext cx="4176464" cy="245838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8" descr="gerb"/>
          <p:cNvPicPr>
            <a:picLocks noChangeAspect="1" noChangeArrowheads="1"/>
          </p:cNvPicPr>
          <p:nvPr/>
        </p:nvPicPr>
        <p:blipFill>
          <a:blip r:embed="rId4" cstate="print"/>
          <a:srcRect l="18881" t="2917"/>
          <a:stretch>
            <a:fillRect/>
          </a:stretch>
        </p:blipFill>
        <p:spPr bwMode="auto">
          <a:xfrm>
            <a:off x="179512" y="92076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s://www.reformagkh.ru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274" y="5940897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112038"/>
            <a:ext cx="7776864" cy="28930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Сезонные общие осмотры МКД проводятся не реже двух раз в год, обычно в межсезонье – весной и осенью. По их результатам составляются акты весеннего и осеннего осмотра соответственно. Задача таких мероприятий – выявить причины появления дефектов и определить план работ по их устранению. В ходе осмотров контролируется правильность использования и содержания жилых помещений – выполнение требований, предусмотренных ст. 17 ЖК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РФ</a:t>
            </a:r>
            <a:endParaRPr lang="ru-RU" dirty="0"/>
          </a:p>
        </p:txBody>
      </p:sp>
      <p:pic>
        <p:nvPicPr>
          <p:cNvPr id="12" name="Picture 2" descr="http://itechsoftware.ru/images/c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66" y="4375679"/>
            <a:ext cx="973590" cy="6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93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541338"/>
            <a:r>
              <a:rPr lang="ru-RU" sz="2500" b="1" smtClean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smtClean="0">
                <a:cs typeface="Times New Roman" panose="02020603050405020304" pitchFamily="18" charset="0"/>
              </a:rPr>
            </a:br>
            <a:r>
              <a:rPr lang="ru-RU" sz="2500" b="1" smtClean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163" y="1700809"/>
            <a:ext cx="3322637" cy="2736303"/>
          </a:xfrm>
        </p:spPr>
      </p:pic>
      <p:pic>
        <p:nvPicPr>
          <p:cNvPr id="5" name="Picture 8" descr="gerb"/>
          <p:cNvPicPr>
            <a:picLocks noChangeAspect="1" noChangeArrowheads="1"/>
          </p:cNvPicPr>
          <p:nvPr/>
        </p:nvPicPr>
        <p:blipFill>
          <a:blip r:embed="rId3" cstate="print"/>
          <a:srcRect l="18881" t="2917"/>
          <a:stretch>
            <a:fillRect/>
          </a:stretch>
        </p:blipFill>
        <p:spPr bwMode="auto">
          <a:xfrm>
            <a:off x="107504" y="188640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195" y="103329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www.reformagkh.ru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20257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" y="1426749"/>
            <a:ext cx="4690864" cy="488257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 весной рекомендуется проводить инструктаж собственников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арендаторов о порядке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жилых помещений, правилах использования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 коммуникаций, электрических и плит, приборов, работающих на газе, и прочего оборудования, разъяснять требования пожарной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132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99" y="1417638"/>
            <a:ext cx="4038600" cy="4141314"/>
          </a:xfrm>
        </p:spPr>
      </p:pic>
      <p:pic>
        <p:nvPicPr>
          <p:cNvPr id="5" name="Picture 8" descr="gerb"/>
          <p:cNvPicPr>
            <a:picLocks noChangeAspect="1" noChangeArrowheads="1"/>
          </p:cNvPicPr>
          <p:nvPr/>
        </p:nvPicPr>
        <p:blipFill>
          <a:blip r:embed="rId3" cstate="print"/>
          <a:srcRect l="18881" t="2917"/>
          <a:stretch>
            <a:fillRect/>
          </a:stretch>
        </p:blipFill>
        <p:spPr bwMode="auto">
          <a:xfrm>
            <a:off x="107504" y="188640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5195" y="103329"/>
            <a:ext cx="1260648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www.reformagkh.ru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67" y="588384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" y="1417638"/>
            <a:ext cx="4038600" cy="507801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осмотра жилого дома создается специальная комиссия. Членами комиссии выбираются должностные лица УО и представитель совета МКД. Порядок проведения осмотра описан в п. II Постановления Госстроя РФ от 27.09.2003 № 170 и включает: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инспекцию дома,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акта,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перечня необходимых мероприятий на основании полученных результатов осмотра.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12066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нутый угол 15"/>
          <p:cNvSpPr/>
          <p:nvPr/>
        </p:nvSpPr>
        <p:spPr>
          <a:xfrm>
            <a:off x="4122204" y="1195292"/>
            <a:ext cx="4788024" cy="202876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884" y="1182018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772" y="1195292"/>
            <a:ext cx="3864113" cy="4753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Весенний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осмотр является частью подготовки МКД к следующему зимнему сезону. Для всесторонней проверки инженерных систем он проводится после отключения центрального отопления.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осмотр дома проходит перед началом отопительного сезона. По его результатам УО оценивает готовность МКД к зимнему периоду</a:t>
            </a:r>
            <a:r>
              <a:rPr lang="ru-RU" dirty="0"/>
              <a:t>. </a:t>
            </a:r>
          </a:p>
        </p:txBody>
      </p:sp>
      <p:pic>
        <p:nvPicPr>
          <p:cNvPr id="1026" name="Picture 2" descr="http://cdn.onlinewebfonts.com/svg/img_5489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81" y="1416997"/>
            <a:ext cx="583803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4565" y="3579398"/>
            <a:ext cx="754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1028" name="Picture 4" descr="https://www.reformagkh.ru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67" y="588384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iconbird.com/ico/2014/1/587/w512h5121390727202bill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749" y="3789509"/>
            <a:ext cx="402431" cy="4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grifon.by/index_files/proje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548" y="3464227"/>
            <a:ext cx="534839" cy="52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naruzhnaya-reklama.spb.ru/wp-content/uploads/2018/03/inf-stend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235" y="5920097"/>
            <a:ext cx="747461" cy="5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cottishtabletcompany.co.uk/wp-content/uploads/useful-link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551" y="6100893"/>
            <a:ext cx="390408" cy="3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ve-usa.pro/wp-content/uploads/2018/05/Office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88" y="5979778"/>
            <a:ext cx="491947" cy="4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gerb"/>
          <p:cNvPicPr>
            <a:picLocks noChangeAspect="1" noChangeArrowheads="1"/>
          </p:cNvPicPr>
          <p:nvPr/>
        </p:nvPicPr>
        <p:blipFill>
          <a:blip r:embed="rId9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3840" y="0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55133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cs typeface="Times New Roman" panose="02020603050405020304" pitchFamily="18" charset="0"/>
              </a:rPr>
              <a:t>     Администрация </a:t>
            </a:r>
            <a:r>
              <a:rPr lang="ru-RU" sz="2500" b="1" dirty="0">
                <a:cs typeface="Times New Roman" panose="02020603050405020304" pitchFamily="18" charset="0"/>
              </a:rPr>
              <a:t>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79912" y="1298752"/>
            <a:ext cx="4906888" cy="4827411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сезонных осмотров происходит по одной схеме. Комиссия изучает, в каком состоянии на данный момент находятся конструкции здания, коммуникации, придомовая территория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73794"/>
            <a:ext cx="3539606" cy="264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78133" y="6539307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378" y="1257777"/>
            <a:ext cx="8911244" cy="24659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lnSpc>
                <a:spcPts val="29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в журнале регистрации результатов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</a:t>
            </a:r>
          </a:p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фиксируются неисправные компоненты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требуемый</a:t>
            </a:r>
          </a:p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текущему или капитальному ремонту. </a:t>
            </a:r>
          </a:p>
          <a:p>
            <a:pPr marL="285750" indent="-285750">
              <a:lnSpc>
                <a:spcPts val="2900"/>
              </a:lnSpc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s://elitehotelier.files.wordpress.com/2015/09/dollarphotoclub_63329647.jpg?w=6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0" b="96406" l="10000" r="90000">
                        <a14:foregroundMark x1="67813" y1="92969" x2="66875" y2="62656"/>
                        <a14:foregroundMark x1="54688" y1="92344" x2="59375" y2="91094"/>
                        <a14:foregroundMark x1="65938" y1="94531" x2="69688" y2="92031"/>
                        <a14:foregroundMark x1="54688" y1="92656" x2="53125" y2="92969"/>
                        <a14:foregroundMark x1="60938" y1="92656" x2="58750" y2="83594"/>
                        <a14:foregroundMark x1="49531" y1="61094" x2="56719" y2="60313"/>
                        <a14:foregroundMark x1="72969" y1="58594" x2="65156" y2="50469"/>
                        <a14:foregroundMark x1="67656" y1="48750" x2="69844" y2="48125"/>
                        <a14:foregroundMark x1="65156" y1="47500" x2="64219" y2="47188"/>
                        <a14:foregroundMark x1="72188" y1="46250" x2="66563" y2="41875"/>
                        <a14:foregroundMark x1="69844" y1="51094" x2="73906" y2="46719"/>
                        <a14:foregroundMark x1="74219" y1="42344" x2="67188" y2="40156"/>
                        <a14:foregroundMark x1="75000" y1="41719" x2="67188" y2="38906"/>
                        <a14:foregroundMark x1="74219" y1="40313" x2="67813" y2="37969"/>
                        <a14:foregroundMark x1="66250" y1="38594" x2="66719" y2="38281"/>
                        <a14:foregroundMark x1="59062" y1="80781" x2="62656" y2="58281"/>
                        <a14:foregroundMark x1="55469" y1="59844" x2="56719" y2="59375"/>
                        <a14:foregroundMark x1="54688" y1="59531" x2="55937" y2="58750"/>
                        <a14:foregroundMark x1="74219" y1="39844" x2="69531" y2="37813"/>
                        <a14:foregroundMark x1="74063" y1="39531" x2="70156" y2="37813"/>
                        <a14:foregroundMark x1="67188" y1="35156" x2="65625" y2="32969"/>
                        <a14:foregroundMark x1="74063" y1="33594" x2="73125" y2="30938"/>
                        <a14:foregroundMark x1="78594" y1="38594" x2="79688" y2="39219"/>
                        <a14:foregroundMark x1="81250" y1="36719" x2="84688" y2="36406"/>
                        <a14:foregroundMark x1="75000" y1="29219" x2="79375" y2="26563"/>
                        <a14:foregroundMark x1="65938" y1="30781" x2="66563" y2="26250"/>
                        <a14:foregroundMark x1="62969" y1="26406" x2="65469" y2="25000"/>
                        <a14:foregroundMark x1="74844" y1="24688" x2="76563" y2="23281"/>
                        <a14:foregroundMark x1="82969" y1="34219" x2="83750" y2="33281"/>
                        <a14:backgroundMark x1="77656" y1="24844" x2="77344" y2="25781"/>
                        <a14:backgroundMark x1="84375" y1="34688" x2="84531" y2="3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3"/>
          <a:stretch/>
        </p:blipFill>
        <p:spPr bwMode="auto">
          <a:xfrm>
            <a:off x="7164288" y="2046410"/>
            <a:ext cx="1380869" cy="14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с одним вырезанным скругленным углом 7"/>
          <p:cNvSpPr/>
          <p:nvPr/>
        </p:nvSpPr>
        <p:spPr>
          <a:xfrm>
            <a:off x="0" y="3751489"/>
            <a:ext cx="8802234" cy="2213863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techsoftware.ru/images/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38" y="3875422"/>
            <a:ext cx="655724" cy="6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7414" y="3748772"/>
            <a:ext cx="75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999" y="4490018"/>
            <a:ext cx="872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весеннего осмотра МКД содержит объём работ по текущему ремонту на нынешний год, акт осеннего осмотра – на следующий год.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gerb"/>
          <p:cNvPicPr>
            <a:picLocks noChangeAspect="1" noChangeArrowheads="1"/>
          </p:cNvPicPr>
          <p:nvPr/>
        </p:nvPicPr>
        <p:blipFill>
          <a:blip r:embed="rId6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3840" y="0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2009"/>
            <a:ext cx="7772400" cy="809457"/>
          </a:xfrm>
        </p:spPr>
        <p:txBody>
          <a:bodyPr>
            <a:no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16" name="Picture 4" descr="https://www.reformagkh.ru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67" y="588384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naruzhnaya-reklama.spb.ru/wp-content/uploads/2018/03/inf-stend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79426"/>
            <a:ext cx="747461" cy="5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scottishtabletcompany.co.uk/wp-content/uploads/useful-link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16001">
            <a:off x="3236455" y="5508636"/>
            <a:ext cx="1080120" cy="10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6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30967" y="1667372"/>
            <a:ext cx="8320089" cy="3485006"/>
          </a:xfrm>
          <a:prstGeom prst="round2DiagRect">
            <a:avLst>
              <a:gd name="adj1" fmla="val 5005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7" y="1700808"/>
            <a:ext cx="80257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 осмотра включают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дефектов, которые возможно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устранить в рамках текущего и капитального ремонта.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приложении 3 постановления Госстроя РФ от 27.09.2003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170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рекомендуемый вид заполнения формы осмотра МКД.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УО составляет локальный акт, отвечающий основным требованиям, поэтому оформление отчёта может несущественно отличаться.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документа обязательно указываются: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объекта, вид проводимого осмотра, дата проведения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 descr="gerb"/>
          <p:cNvPicPr>
            <a:picLocks noChangeAspect="1" noChangeArrowheads="1"/>
          </p:cNvPicPr>
          <p:nvPr/>
        </p:nvPicPr>
        <p:blipFill>
          <a:blip r:embed="rId3" cstate="print"/>
          <a:srcRect l="18881" t="2917"/>
          <a:stretch>
            <a:fillRect/>
          </a:stretch>
        </p:blipFill>
        <p:spPr bwMode="auto">
          <a:xfrm>
            <a:off x="179512" y="72008"/>
            <a:ext cx="85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protvino.ru/upload/resizeproxy/720_/d408835b9d721bc01e55078058a204cd.jpg?1521623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9555"/>
            <a:ext cx="1440160" cy="109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cs typeface="Times New Roman" panose="02020603050405020304" pitchFamily="18" charset="0"/>
              </a:rPr>
              <a:t>Администрация Щёлковского муниципального</a:t>
            </a:r>
            <a:br>
              <a:rPr lang="ru-RU" sz="2500" b="1" dirty="0">
                <a:cs typeface="Times New Roman" panose="02020603050405020304" pitchFamily="18" charset="0"/>
              </a:rPr>
            </a:br>
            <a:r>
              <a:rPr lang="ru-RU" sz="2500" b="1" dirty="0">
                <a:cs typeface="Times New Roman" panose="02020603050405020304" pitchFamily="18" charset="0"/>
              </a:rPr>
              <a:t>района Московской области</a:t>
            </a:r>
            <a:endParaRPr lang="ru-RU" sz="2500" dirty="0"/>
          </a:p>
        </p:txBody>
      </p:sp>
      <p:pic>
        <p:nvPicPr>
          <p:cNvPr id="13" name="Picture 4" descr="https://www.reformagkh.ru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67" y="5883842"/>
            <a:ext cx="2085841" cy="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scottishtabletcompany.co.uk/wp-content/uploads/useful-lin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35548"/>
            <a:ext cx="1080120" cy="10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3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</TotalTime>
  <Words>1120</Words>
  <Application>Microsoft Office PowerPoint</Application>
  <PresentationFormat>Экран (4:3)</PresentationFormat>
  <Paragraphs>207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   Администрация Щёлковского муниципального района Московской области       </vt:lpstr>
      <vt:lpstr>Слайд 3</vt:lpstr>
      <vt:lpstr>Администрация Щёлковского муниципального района Московской области 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     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Администрация Щёлковского муниципального района Московской области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Хороших Егор Вячеславович</dc:creator>
  <cp:lastModifiedBy>Брага</cp:lastModifiedBy>
  <cp:revision>208</cp:revision>
  <cp:lastPrinted>2018-12-05T07:19:28Z</cp:lastPrinted>
  <dcterms:created xsi:type="dcterms:W3CDTF">2018-11-27T06:30:30Z</dcterms:created>
  <dcterms:modified xsi:type="dcterms:W3CDTF">2019-03-21T07:59:20Z</dcterms:modified>
</cp:coreProperties>
</file>