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89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67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8"/>
    <p:restoredTop sz="94640"/>
  </p:normalViewPr>
  <p:slideViewPr>
    <p:cSldViewPr snapToGrid="0" snapToObjects="1">
      <p:cViewPr varScale="1">
        <p:scale>
          <a:sx n="109" d="100"/>
          <a:sy n="109" d="100"/>
        </p:scale>
        <p:origin x="76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D0711-4B55-4BEA-ABA5-1B256F0A140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F5AC-E5B4-4B0E-8CFE-DC8B5A012E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2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F5AC-E5B4-4B0E-8CFE-DC8B5A012E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5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9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7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1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3809D-C97A-5746-BFF0-B8E010E2A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0331E3-8FDB-9342-84CD-1E3BB89C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6DEA6-E901-6D4F-A10E-C1FC24AD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C9C45-3C20-3E42-9279-DEDAEA84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2B324-FF8A-9549-BDEA-CF52DB71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5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5C69C-F37E-E644-A1F5-D6392CB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722019-26F6-0F49-8DE7-24E651A20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91B06-7788-CA4C-9D7A-46D82266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0A513-024F-AB44-9D59-667645BE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5A0FA-EC56-6C40-B044-D34FA1D9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3909CC-727A-6545-A8E5-0BE2D35F8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BFC4EE-94F2-4140-9625-3BECD0C3E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99FB1-BA44-4741-AC3D-06A6710E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383AD-883B-D34E-A04F-A6D4A81C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7DD63-71D6-DD4A-9DAD-05D4B470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8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D7C6B-858D-2F40-B8E7-D2FD1238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BEA3C-AB1F-2C49-AFC4-C1D016453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9C920-1431-2B42-A29A-A65F2EDA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2E71B-DDD4-874F-BA13-0B73B317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8A445-8DD5-1F46-9555-0CB8F664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39CAA-0787-FA4F-A170-7023B7B5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4ED33-739A-7240-A76A-E0D22484B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7AA0CA-643D-7342-A584-686E392B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27A4C-69E7-F344-B256-944C7DD0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4574FE-F18D-0A40-B3ED-0C7D189D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9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312C1-A6D0-B740-912F-9C58E336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01F44-40BF-504D-AA17-A6048361E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DC5C8-037E-174B-B70C-7F27A8DE8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A7E02-5E36-5B48-B4A1-747B43EC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63B1EC-3405-9849-A4CB-367C483C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30203-9BCD-5346-A591-D4639C4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6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529B7-C7CE-2F49-8627-B5D066A6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4A985-F90A-904A-88B4-C0A415B74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81CABB-DD9E-5B44-93F8-E8C8D8B01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18ECFE-C859-B842-B0EE-076A1EA06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AF597-FFFC-844D-89E1-38714B517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6B7F25-5FBD-1E47-8E00-2F12013F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7D1445-F0BF-4245-9A50-F9496C82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965CBB-B00A-EE40-8CC8-14D51C74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8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4CE6-EF3F-5349-AEAB-61275A17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640A8D-134F-8341-AFA8-B6EFD6EE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369297-12C9-584F-A5CA-A9375F40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45208E-2009-B045-B2EF-DEF272E1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0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B7FB77-D871-7040-B3A7-E4C092B2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6791B3-E50C-2342-9EC5-F5AB62B4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BD3002-AEB2-D945-9679-E780CCE6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6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39231-D624-BD46-9776-5B4C4BC5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E6513-63C2-D74E-AE8C-F11B225E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716505-A4EA-C243-B1A6-B328B91B6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AC1FC8-D5D4-5047-9058-4DC5FB19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FD7A74-0BC5-1243-9A72-70C19A85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1C9A07-320E-B847-9282-4A5A825B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5A07C-88CC-CE4D-80C5-1183DF81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C7F96E-39D9-2041-A826-F49DE660E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A84F1C-99EA-434A-AE35-D2D379587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C755A-FD70-BF4C-AAB0-90BA8B69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9DD681-91F0-8D4D-8125-C3F48E62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01857-7449-A843-AB6A-EAEED2F3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7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52412-76AB-C84E-A60A-037E4F08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F63BA-85EB-C94D-84C7-E5BD34C2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97848-528A-9D41-A784-02DBE9E4D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B99C-732C-2447-BF1E-FE493A57619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99387-3CAC-A746-843C-558CC61FE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BFF99-7F55-BD42-ABC7-102FE8A33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A8949-403A-F844-8D8F-43C624BE6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8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jpeg"/><Relationship Id="rId7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38C52-82B2-4348-BF5D-E9442BF1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31" y="-11430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77208"/>
            <a:ext cx="817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Показатели Рейтинга -50 по ЖКХ</a:t>
            </a:r>
            <a:endParaRPr lang="ru-RU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45616-0B69-984A-BB2D-170AE3DA956A}"/>
              </a:ext>
            </a:extLst>
          </p:cNvPr>
          <p:cNvSpPr txBox="1"/>
          <p:nvPr/>
        </p:nvSpPr>
        <p:spPr>
          <a:xfrm>
            <a:off x="3475514" y="4281950"/>
            <a:ext cx="3664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42E14BB-A136-FC46-BA01-1FA41EC53A78}"/>
              </a:ext>
            </a:extLst>
          </p:cNvPr>
          <p:cNvCxnSpPr>
            <a:cxnSpLocks/>
          </p:cNvCxnSpPr>
          <p:nvPr/>
        </p:nvCxnSpPr>
        <p:spPr>
          <a:xfrm flipH="1">
            <a:off x="3792975" y="6306145"/>
            <a:ext cx="331972" cy="619737"/>
          </a:xfrm>
          <a:prstGeom prst="straightConnector1">
            <a:avLst/>
          </a:prstGeom>
          <a:ln>
            <a:solidFill>
              <a:srgbClr val="D5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555444" y="6306145"/>
            <a:ext cx="1882386" cy="390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54317"/>
              </p:ext>
            </p:extLst>
          </p:nvPr>
        </p:nvGraphicFramePr>
        <p:xfrm>
          <a:off x="2108435" y="563337"/>
          <a:ext cx="9030660" cy="6085782"/>
        </p:xfrm>
        <a:graphic>
          <a:graphicData uri="http://schemas.openxmlformats.org/drawingml/2006/table">
            <a:tbl>
              <a:tblPr/>
              <a:tblGrid>
                <a:gridCol w="247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УО</a:t>
                      </a:r>
                    </a:p>
                  </a:txBody>
                  <a:tcPr marL="5359" marR="5359" marT="535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на 30.11.2020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20%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30%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30%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20%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"УК - НОВОЕ ЖЕГАЛОВО"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"УК "КАСКАД"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"УК АЛЬТАИР"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"ЭКСПЛСТРОЙСЕРВИС"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УК "АНТАРЕС"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УК "ОКРУГ 17"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УК "РЕСУРС"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"СЕРВИС ДОМ"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"СПЕКТР"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"УК "СОЛНЕЧНАЯ ДОЛИНА"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"УК "УПРАВЛЕНИЕ ЖКХ ФРЯНОВО"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"УК КРЕАТИВ СЕВЕРО-ЗАПАД"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"УК ПРОГРЕСС"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"ЮИТ-СЕРВИС"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"ГУК "ДОМЖИЛСЕРВИС"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"СПЕЦСЕРВИС ЖКХ"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9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3DF335-ACCB-DD40-985B-9B0A1E592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E2ED0-4205-0A4B-A735-B426B56C2655}"/>
              </a:ext>
            </a:extLst>
          </p:cNvPr>
          <p:cNvSpPr txBox="1"/>
          <p:nvPr/>
        </p:nvSpPr>
        <p:spPr>
          <a:xfrm>
            <a:off x="4309129" y="2496079"/>
            <a:ext cx="4960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Спасибо </a:t>
            </a:r>
            <a:r>
              <a:rPr lang="ru-RU" sz="3200" dirty="0" smtClean="0">
                <a:latin typeface="Century Gothic" panose="020B0502020202020204" pitchFamily="34" charset="0"/>
              </a:rPr>
              <a:t>за внимание</a:t>
            </a:r>
            <a:r>
              <a:rPr lang="ru-RU" sz="2000" dirty="0" smtClean="0">
                <a:latin typeface="Century Gothic" panose="020B0502020202020204" pitchFamily="34" charset="0"/>
              </a:rPr>
              <a:t>!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D1B4D-C44C-8C42-80EF-897EE05C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CA64D-C185-E74A-80FC-4F4054EDBB5D}"/>
              </a:ext>
            </a:extLst>
          </p:cNvPr>
          <p:cNvSpPr txBox="1"/>
          <p:nvPr/>
        </p:nvSpPr>
        <p:spPr>
          <a:xfrm>
            <a:off x="1511091" y="329980"/>
            <a:ext cx="718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Администрация городского округа Щёлково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692" y="1121625"/>
            <a:ext cx="115530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AutoNum type="arabicPeriod"/>
            </a:pPr>
            <a:r>
              <a:rPr lang="ru-RU" sz="3200" dirty="0" smtClean="0">
                <a:ea typeface="Open Sans" panose="020B0606030504020204" pitchFamily="34" charset="0"/>
                <a:cs typeface="Open Sans" panose="020B0606030504020204" pitchFamily="34" charset="0"/>
              </a:rPr>
              <a:t>ЖКХ без долгов</a:t>
            </a:r>
          </a:p>
          <a:p>
            <a:pPr marL="1714500" lvl="3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Платим вовремя (оплата населения)</a:t>
            </a:r>
          </a:p>
          <a:p>
            <a:pPr marL="1714500" lvl="3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Ремонт подъездов</a:t>
            </a:r>
          </a:p>
          <a:p>
            <a:pPr marL="1714500" lvl="3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Капитальный ремонт МКД</a:t>
            </a:r>
          </a:p>
          <a:p>
            <a:pPr marL="1714500" lvl="3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Качество работы УК</a:t>
            </a:r>
          </a:p>
          <a:p>
            <a:pPr marL="1714500" lvl="3" indent="-342900">
              <a:buAutoNum type="arabicPeriod"/>
            </a:pPr>
            <a:r>
              <a:rPr lang="ru-RU" sz="3200" dirty="0" smtClean="0">
                <a:ea typeface="Open Sans" panose="020B0606030504020204" pitchFamily="34" charset="0"/>
                <a:cs typeface="Open Sans" panose="020B0606030504020204" pitchFamily="34" charset="0"/>
              </a:rPr>
              <a:t>Раздельный сбор ТКО</a:t>
            </a:r>
          </a:p>
          <a:p>
            <a:pPr marL="1714500" lvl="3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Электронный формат собраний собственников МКД </a:t>
            </a:r>
          </a:p>
          <a:p>
            <a:pPr marL="1714500" lvl="3" indent="-342900">
              <a:buAutoNum type="arabicPeriod"/>
            </a:pPr>
            <a:r>
              <a:rPr lang="ru-RU" sz="3200" dirty="0" smtClean="0">
                <a:ea typeface="Open Sans" panose="020B0606030504020204" pitchFamily="34" charset="0"/>
                <a:cs typeface="Open Sans" panose="020B0606030504020204" pitchFamily="34" charset="0"/>
              </a:rPr>
              <a:t>Чистая вода </a:t>
            </a:r>
          </a:p>
          <a:p>
            <a:pPr marL="1714500" lvl="3" indent="-342900">
              <a:buAutoNum type="arabicPeriod"/>
            </a:pPr>
            <a:r>
              <a:rPr lang="ru-RU" sz="3200" dirty="0" smtClean="0">
                <a:ea typeface="Open Sans" panose="020B0606030504020204" pitchFamily="34" charset="0"/>
                <a:cs typeface="Open Sans" panose="020B0606030504020204" pitchFamily="34" charset="0"/>
              </a:rPr>
              <a:t>Ликвидация несанкционированных свалок</a:t>
            </a:r>
          </a:p>
          <a:p>
            <a:pPr marL="342900" lvl="0" indent="-342900">
              <a:buAutoNum type="arabicPeriod"/>
            </a:pPr>
            <a:endParaRPr lang="ru-RU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indent="457200"/>
            <a:endParaRPr lang="ru-RU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indent="457200"/>
            <a:endParaRPr lang="ru-RU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ru-RU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4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pic>
        <p:nvPicPr>
          <p:cNvPr id="45" name="Рисунок 44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7095" y="1006292"/>
            <a:ext cx="3011385" cy="2409108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2889" y="949146"/>
            <a:ext cx="9570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ПРАВОВЫЕ ОСНОВАНИЯ ПРОВЕДЕНИЯ ОБЩИХ СОБРАНИЙ СОБСТВЕННИКОВ ПОМЕЩЕНИЙ В ЭЛЕКТРОННОМ ВИДЕ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889" y="1995220"/>
            <a:ext cx="3586595" cy="200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3319333" y="2210846"/>
            <a:ext cx="536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п.п. 3.2-3.4 ст. 44 ЖК РФ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 помещений в МКД вправе принять решение об использовании системы для проведения ОСС в электронном виде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0" y="4003070"/>
            <a:ext cx="3036187" cy="20229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4737" y="3940808"/>
            <a:ext cx="85535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жилищно-коммунального хозяйства Московской области от 22.10.2018 № 251-РВ «Об утверждении Порядка проведения общих собраний собственников помещений в многоквартирном доме, опроса и информирования в электронном виде с использованием единой информационно-аналитической системы жилищно-коммунального хозяйства Московской области» регламентирует порядок проведения ОСС в электронной форме с использованием ЕИАС ЖКХ МО»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65" y="5120843"/>
            <a:ext cx="1751072" cy="14344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6" y="5182174"/>
            <a:ext cx="2216406" cy="13432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0" y="57513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4631" y="1223662"/>
            <a:ext cx="7907816" cy="971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ОМСУ, УК или собственник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инициативе которых созывается собрание,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сообщить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 помещений в данном доме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такого собрания не позднее чем за 10 дней до даты его проведения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4631" y="2259285"/>
            <a:ext cx="7912626" cy="1195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проведении ОСС должно быть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каждому собственнику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в данном доме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письмом или вручено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собственнику помещения в данном доме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 либо размещено в помещении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8" y="1238643"/>
            <a:ext cx="2470085" cy="212805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1028" y="3509878"/>
            <a:ext cx="2642322" cy="1529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3 – 6 дней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(срок, как правило, устанавливается инициатором собрания)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3063" y="3628839"/>
            <a:ext cx="3787278" cy="1142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протокола с решением о переходе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вид голосования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 дня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0" y="4888487"/>
            <a:ext cx="1666793" cy="1666793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7380054" y="3535969"/>
            <a:ext cx="4542371" cy="1514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решений и протокола собрания подлежат обязательному представлению в орган государственного жилищного надзора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после проведения собрания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2161" y="304310"/>
            <a:ext cx="78357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НА ПРОВЕДЕНИЕ СОБРАНИЙ </a:t>
            </a:r>
            <a:b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ВИДЕ, НЕОБХОДИМО РЕШЕНИЕ ОБЩЕГО СОБРАНИЯ СОБСТВЕННИКОВ О ТАКОМ ПЕРЕХОДЕ</a:t>
            </a:r>
          </a:p>
        </p:txBody>
      </p:sp>
    </p:spTree>
    <p:extLst>
      <p:ext uri="{BB962C8B-B14F-4D97-AF65-F5344CB8AC3E}">
        <p14:creationId xmlns:p14="http://schemas.microsoft.com/office/powerpoint/2010/main" val="29910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106" y="787221"/>
            <a:ext cx="84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89" name="Прямая со стрелкой 88"/>
          <p:cNvCxnSpPr/>
          <p:nvPr/>
        </p:nvCxnSpPr>
        <p:spPr>
          <a:xfrm>
            <a:off x="5887844" y="3222702"/>
            <a:ext cx="50097" cy="4125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517" y="1191669"/>
            <a:ext cx="511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Необходима регистрация собственника помещения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посредством ЕСИА</a:t>
            </a:r>
          </a:p>
        </p:txBody>
      </p:sp>
      <p:pic>
        <p:nvPicPr>
          <p:cNvPr id="22" name="Рисунок 21"/>
          <p:cNvPicPr/>
          <p:nvPr/>
        </p:nvPicPr>
        <p:blipFill rotWithShape="1">
          <a:blip r:embed="rId4"/>
          <a:srcRect l="2028" r="4067" b="3809"/>
          <a:stretch/>
        </p:blipFill>
        <p:spPr>
          <a:xfrm>
            <a:off x="5570598" y="1523474"/>
            <a:ext cx="6285780" cy="4591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1" y="2976406"/>
            <a:ext cx="1817295" cy="1604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80" y="2996805"/>
            <a:ext cx="1828305" cy="12769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98" y="4294034"/>
            <a:ext cx="881268" cy="286762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 rot="16200000">
            <a:off x="2798305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989299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65" y="1396127"/>
            <a:ext cx="6537163" cy="5344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99" y="3963727"/>
            <a:ext cx="1244181" cy="99728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732" y="1029255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Вход в личный кабинет</a:t>
            </a:r>
          </a:p>
        </p:txBody>
      </p:sp>
      <p:sp>
        <p:nvSpPr>
          <p:cNvPr id="13" name="Стрелка вниз 12"/>
          <p:cNvSpPr/>
          <p:nvPr/>
        </p:nvSpPr>
        <p:spPr>
          <a:xfrm rot="14754698">
            <a:off x="8696713" y="2388033"/>
            <a:ext cx="169667" cy="703617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3165" r="19973" b="12047"/>
          <a:stretch/>
        </p:blipFill>
        <p:spPr>
          <a:xfrm>
            <a:off x="14543" y="2609636"/>
            <a:ext cx="1407560" cy="1787703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>
            <a:off x="1395760" y="346238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8889" y="5585988"/>
            <a:ext cx="1860428" cy="1154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4824" y="5174915"/>
            <a:ext cx="1128549" cy="364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74" y="1593121"/>
            <a:ext cx="2723606" cy="14862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9612" y="679737"/>
            <a:ext cx="860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8186" y="1021865"/>
            <a:ext cx="394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Личном кабинете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ЕИАС ЖКХ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0910" y="3156196"/>
            <a:ext cx="26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электронной почте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20058" y="5122814"/>
            <a:ext cx="31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мобильном приложении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67" y="5707396"/>
            <a:ext cx="1880097" cy="103582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020058" y="3156196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007954" y="5037808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0566" y="2633358"/>
            <a:ext cx="4260870" cy="32480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73373" y="2633358"/>
            <a:ext cx="4104492" cy="3248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51566" y="3895892"/>
            <a:ext cx="2049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 rot="17736327" flipH="1">
            <a:off x="8626377" y="4979991"/>
            <a:ext cx="181220" cy="732156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4835" y="1443817"/>
            <a:ext cx="1049118" cy="39846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>
            <a:off x="8448186" y="4068365"/>
            <a:ext cx="710088" cy="24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22" y="4765469"/>
            <a:ext cx="1543824" cy="17636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" y="1904699"/>
            <a:ext cx="2043186" cy="163454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60" y="988907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Итог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81" y="1197974"/>
            <a:ext cx="2143125" cy="214312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383619" y="3387478"/>
            <a:ext cx="2471835" cy="2074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ОСС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формируется в автоматизированном режиме и хранится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267362" y="280740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6446" y="3453938"/>
            <a:ext cx="2746257" cy="14140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подсчет голосов (ОМСУ, УК)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2851984" y="2867310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7" y="1661352"/>
            <a:ext cx="1749147" cy="18249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51833" y="1156178"/>
            <a:ext cx="2893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1.1 статьи 46 ЖК РФ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протокола направляются </a:t>
            </a:r>
            <a:b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 государственного жилищного надзора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7407" y="3606225"/>
            <a:ext cx="2552816" cy="1028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53" y="2487795"/>
            <a:ext cx="2868700" cy="2438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79606" y="694882"/>
            <a:ext cx="8206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260" y="5795682"/>
            <a:ext cx="10330962" cy="407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от 30 до 60 дней                                            </a:t>
            </a:r>
            <a:r>
              <a:rPr lang="ru-RU" sz="205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20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18 дней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0" y="5504463"/>
            <a:ext cx="880975" cy="1055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06" y="5515514"/>
            <a:ext cx="1434027" cy="10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54378" y="781589"/>
            <a:ext cx="10734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ВОЗМОЖНОСТЬ ПУБЛИКАЦИИ НОВОСТЕЙ И УВЕДОМЛЕНИЙ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00DFA7-B5C5-9145-A9C5-D0ED73163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" y="2215529"/>
            <a:ext cx="6253210" cy="4480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45616-0B69-984A-BB2D-170AE3DA956A}"/>
              </a:ext>
            </a:extLst>
          </p:cNvPr>
          <p:cNvSpPr txBox="1"/>
          <p:nvPr/>
        </p:nvSpPr>
        <p:spPr>
          <a:xfrm>
            <a:off x="2771342" y="4644089"/>
            <a:ext cx="36645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Публикация возможна как для жильцов отдельного дома, </a:t>
            </a:r>
            <a:b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так и для неограниченного круга лиц района (города)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42E14BB-A136-FC46-BA01-1FA41EC53A78}"/>
              </a:ext>
            </a:extLst>
          </p:cNvPr>
          <p:cNvCxnSpPr>
            <a:cxnSpLocks/>
          </p:cNvCxnSpPr>
          <p:nvPr/>
        </p:nvCxnSpPr>
        <p:spPr>
          <a:xfrm flipH="1">
            <a:off x="3343213" y="5844418"/>
            <a:ext cx="331972" cy="619737"/>
          </a:xfrm>
          <a:prstGeom prst="straightConnector1">
            <a:avLst/>
          </a:prstGeom>
          <a:ln>
            <a:solidFill>
              <a:srgbClr val="D5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C2F12C-7180-4B43-907A-972E38462063}"/>
              </a:ext>
            </a:extLst>
          </p:cNvPr>
          <p:cNvSpPr txBox="1"/>
          <p:nvPr/>
        </p:nvSpPr>
        <p:spPr>
          <a:xfrm>
            <a:off x="91153" y="1161752"/>
            <a:ext cx="643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гражданина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555444" y="1312751"/>
            <a:ext cx="9054" cy="5383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C2F12C-7180-4B43-907A-972E38462063}"/>
              </a:ext>
            </a:extLst>
          </p:cNvPr>
          <p:cNvSpPr txBox="1"/>
          <p:nvPr/>
        </p:nvSpPr>
        <p:spPr>
          <a:xfrm>
            <a:off x="7184745" y="1177188"/>
            <a:ext cx="444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001" y="1717103"/>
            <a:ext cx="5450939" cy="481773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3226" y="2488224"/>
            <a:ext cx="870438" cy="395728"/>
          </a:xfrm>
          <a:prstGeom prst="ellipse">
            <a:avLst/>
          </a:prstGeom>
          <a:noFill/>
          <a:ln w="57150">
            <a:solidFill>
              <a:srgbClr val="E81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2F12C-7180-4B43-907A-972E38462063}"/>
              </a:ext>
            </a:extLst>
          </p:cNvPr>
          <p:cNvSpPr txBox="1"/>
          <p:nvPr/>
        </p:nvSpPr>
        <p:spPr>
          <a:xfrm>
            <a:off x="91153" y="1686488"/>
            <a:ext cx="41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новостных публикациях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618" y="1623417"/>
            <a:ext cx="642565" cy="5921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7" y="1593318"/>
            <a:ext cx="641444" cy="6414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5" y="1574687"/>
            <a:ext cx="958585" cy="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145616-0B69-984A-BB2D-170AE3DA956A}"/>
              </a:ext>
            </a:extLst>
          </p:cNvPr>
          <p:cNvSpPr txBox="1"/>
          <p:nvPr/>
        </p:nvSpPr>
        <p:spPr>
          <a:xfrm>
            <a:off x="3475514" y="4281950"/>
            <a:ext cx="3664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42E14BB-A136-FC46-BA01-1FA41EC53A78}"/>
              </a:ext>
            </a:extLst>
          </p:cNvPr>
          <p:cNvCxnSpPr>
            <a:cxnSpLocks/>
          </p:cNvCxnSpPr>
          <p:nvPr/>
        </p:nvCxnSpPr>
        <p:spPr>
          <a:xfrm flipH="1">
            <a:off x="3792975" y="6306145"/>
            <a:ext cx="331972" cy="619737"/>
          </a:xfrm>
          <a:prstGeom prst="straightConnector1">
            <a:avLst/>
          </a:prstGeom>
          <a:ln>
            <a:solidFill>
              <a:srgbClr val="D5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555444" y="6306145"/>
            <a:ext cx="1882386" cy="3902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54317"/>
              </p:ext>
            </p:extLst>
          </p:nvPr>
        </p:nvGraphicFramePr>
        <p:xfrm>
          <a:off x="2108435" y="563337"/>
          <a:ext cx="9030660" cy="5953981"/>
        </p:xfrm>
        <a:graphic>
          <a:graphicData uri="http://schemas.openxmlformats.org/drawingml/2006/table">
            <a:tbl>
              <a:tblPr/>
              <a:tblGrid>
                <a:gridCol w="2427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УО</a:t>
                      </a:r>
                    </a:p>
                  </a:txBody>
                  <a:tcPr marL="5359" marR="5359" marT="535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целевой показатель на 30.11.2020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20%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30%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30%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квартал 20%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"БП"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"НАШ ГОРОД"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"СЕРВИСГРАД"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МУП ЩМР "ДЕЗ ЖКУ"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"АВАНГАРД ВОСТОК"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"АЛЬТЕРНАТИВА"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"ВЕГА"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"ЕДС-ЩЁЛКОВО"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"ЖИЛЭКС-СЕРВИС"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"КАПИТАЛ-ИНВЕСТ МСК"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"КВАРТАЛ-НЕДВИЖИМОСТЬ"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"КРОНОС"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"Паритет"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"ПИК-КОМФОРТ"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"НОВЫЙ ГОРОДОК"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"ПРОФСЕРВИС"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"ПРОВАНС"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ООО "СЛУЖБА ЖКХ"</a:t>
                      </a:r>
                    </a:p>
                  </a:txBody>
                  <a:tcPr marL="5359" marR="5359" marT="53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59" marR="5359" marT="53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9" marR="5359" marT="5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9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750</Words>
  <Application>Microsoft Office PowerPoint</Application>
  <PresentationFormat>Широкоэкранный</PresentationFormat>
  <Paragraphs>302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Open Sans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Zverdvd.org</cp:lastModifiedBy>
  <cp:revision>67</cp:revision>
  <cp:lastPrinted>2020-01-31T05:20:51Z</cp:lastPrinted>
  <dcterms:created xsi:type="dcterms:W3CDTF">2019-01-25T11:50:21Z</dcterms:created>
  <dcterms:modified xsi:type="dcterms:W3CDTF">2020-02-21T09:08:25Z</dcterms:modified>
</cp:coreProperties>
</file>