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7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drawings/drawing8.xml" ContentType="application/vnd.openxmlformats-officedocument.drawingml.chartshapes+xml"/>
  <Override PartName="/ppt/charts/chart15.xml" ContentType="application/vnd.openxmlformats-officedocument.drawingml.chart+xml"/>
  <Override PartName="/ppt/theme/themeOverride4.xml" ContentType="application/vnd.openxmlformats-officedocument.themeOverride+xml"/>
  <Override PartName="/ppt/drawings/drawing9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6.xml" ContentType="application/vnd.openxmlformats-officedocument.drawingml.chart+xml"/>
  <Override PartName="/ppt/drawings/drawing10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3974" r:id="rId2"/>
    <p:sldMasterId id="2147483986" r:id="rId3"/>
  </p:sldMasterIdLst>
  <p:notesMasterIdLst>
    <p:notesMasterId r:id="rId105"/>
  </p:notesMasterIdLst>
  <p:sldIdLst>
    <p:sldId id="256" r:id="rId4"/>
    <p:sldId id="433" r:id="rId5"/>
    <p:sldId id="434" r:id="rId6"/>
    <p:sldId id="431" r:id="rId7"/>
    <p:sldId id="432" r:id="rId8"/>
    <p:sldId id="325" r:id="rId9"/>
    <p:sldId id="279" r:id="rId10"/>
    <p:sldId id="330" r:id="rId11"/>
    <p:sldId id="329" r:id="rId12"/>
    <p:sldId id="481" r:id="rId13"/>
    <p:sldId id="483" r:id="rId14"/>
    <p:sldId id="484" r:id="rId15"/>
    <p:sldId id="323" r:id="rId16"/>
    <p:sldId id="322" r:id="rId17"/>
    <p:sldId id="335" r:id="rId18"/>
    <p:sldId id="349" r:id="rId19"/>
    <p:sldId id="337" r:id="rId20"/>
    <p:sldId id="336" r:id="rId21"/>
    <p:sldId id="436" r:id="rId22"/>
    <p:sldId id="437" r:id="rId23"/>
    <p:sldId id="630" r:id="rId24"/>
    <p:sldId id="485" r:id="rId25"/>
    <p:sldId id="486" r:id="rId26"/>
    <p:sldId id="487" r:id="rId27"/>
    <p:sldId id="489" r:id="rId28"/>
    <p:sldId id="511" r:id="rId29"/>
    <p:sldId id="490" r:id="rId30"/>
    <p:sldId id="491" r:id="rId31"/>
    <p:sldId id="492" r:id="rId32"/>
    <p:sldId id="493" r:id="rId33"/>
    <p:sldId id="494" r:id="rId34"/>
    <p:sldId id="495" r:id="rId35"/>
    <p:sldId id="497" r:id="rId36"/>
    <p:sldId id="498" r:id="rId37"/>
    <p:sldId id="499" r:id="rId38"/>
    <p:sldId id="500" r:id="rId39"/>
    <p:sldId id="501" r:id="rId40"/>
    <p:sldId id="509" r:id="rId41"/>
    <p:sldId id="504" r:id="rId42"/>
    <p:sldId id="502" r:id="rId43"/>
    <p:sldId id="505" r:id="rId44"/>
    <p:sldId id="506" r:id="rId45"/>
    <p:sldId id="628" r:id="rId46"/>
    <p:sldId id="629" r:id="rId47"/>
    <p:sldId id="631" r:id="rId48"/>
    <p:sldId id="632" r:id="rId49"/>
    <p:sldId id="572" r:id="rId50"/>
    <p:sldId id="573" r:id="rId51"/>
    <p:sldId id="574" r:id="rId52"/>
    <p:sldId id="575" r:id="rId53"/>
    <p:sldId id="576" r:id="rId54"/>
    <p:sldId id="577" r:id="rId55"/>
    <p:sldId id="578" r:id="rId56"/>
    <p:sldId id="579" r:id="rId57"/>
    <p:sldId id="580" r:id="rId58"/>
    <p:sldId id="581" r:id="rId59"/>
    <p:sldId id="582" r:id="rId60"/>
    <p:sldId id="583" r:id="rId61"/>
    <p:sldId id="584" r:id="rId62"/>
    <p:sldId id="585" r:id="rId63"/>
    <p:sldId id="586" r:id="rId64"/>
    <p:sldId id="587" r:id="rId65"/>
    <p:sldId id="588" r:id="rId66"/>
    <p:sldId id="589" r:id="rId67"/>
    <p:sldId id="590" r:id="rId68"/>
    <p:sldId id="591" r:id="rId69"/>
    <p:sldId id="592" r:id="rId70"/>
    <p:sldId id="593" r:id="rId71"/>
    <p:sldId id="594" r:id="rId72"/>
    <p:sldId id="595" r:id="rId73"/>
    <p:sldId id="596" r:id="rId74"/>
    <p:sldId id="597" r:id="rId75"/>
    <p:sldId id="598" r:id="rId76"/>
    <p:sldId id="599" r:id="rId77"/>
    <p:sldId id="600" r:id="rId78"/>
    <p:sldId id="601" r:id="rId79"/>
    <p:sldId id="602" r:id="rId80"/>
    <p:sldId id="603" r:id="rId81"/>
    <p:sldId id="604" r:id="rId82"/>
    <p:sldId id="605" r:id="rId83"/>
    <p:sldId id="606" r:id="rId84"/>
    <p:sldId id="607" r:id="rId85"/>
    <p:sldId id="608" r:id="rId86"/>
    <p:sldId id="609" r:id="rId87"/>
    <p:sldId id="610" r:id="rId88"/>
    <p:sldId id="611" r:id="rId89"/>
    <p:sldId id="612" r:id="rId90"/>
    <p:sldId id="613" r:id="rId91"/>
    <p:sldId id="614" r:id="rId92"/>
    <p:sldId id="615" r:id="rId93"/>
    <p:sldId id="616" r:id="rId94"/>
    <p:sldId id="617" r:id="rId95"/>
    <p:sldId id="618" r:id="rId96"/>
    <p:sldId id="619" r:id="rId97"/>
    <p:sldId id="620" r:id="rId98"/>
    <p:sldId id="623" r:id="rId99"/>
    <p:sldId id="622" r:id="rId100"/>
    <p:sldId id="621" r:id="rId101"/>
    <p:sldId id="624" r:id="rId102"/>
    <p:sldId id="625" r:id="rId103"/>
    <p:sldId id="571" r:id="rId104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ECFF"/>
    <a:srgbClr val="FFFFCC"/>
    <a:srgbClr val="9F0556"/>
    <a:srgbClr val="CCFFFF"/>
    <a:srgbClr val="0000CC"/>
    <a:srgbClr val="FF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89302" autoAdjust="0"/>
  </p:normalViewPr>
  <p:slideViewPr>
    <p:cSldViewPr>
      <p:cViewPr varScale="1">
        <p:scale>
          <a:sx n="102" d="100"/>
          <a:sy n="102" d="100"/>
        </p:scale>
        <p:origin x="227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presProps" Target="presProps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commentAuthors" Target="comment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heme" Target="theme/theme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image" Target="../media/image48.jpeg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image" Target="../media/image50.jpeg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5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6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openxmlformats.org/officeDocument/2006/relationships/image" Target="../media/image46.jpeg"/><Relationship Id="rId1" Type="http://schemas.openxmlformats.org/officeDocument/2006/relationships/themeOverride" Target="../theme/themeOverride4.xml"/><Relationship Id="rId4" Type="http://schemas.openxmlformats.org/officeDocument/2006/relationships/chartUserShapes" Target="../drawings/drawing9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10.xlsx"/><Relationship Id="rId1" Type="http://schemas.openxmlformats.org/officeDocument/2006/relationships/image" Target="../media/image42.jpg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1"/>
    </c:view3D>
    <c:floor>
      <c:thickness val="0"/>
      <c:spPr>
        <a:pattFill prst="pct70">
          <a:fgClr>
            <a:schemeClr val="accent4">
              <a:lumMod val="75000"/>
            </a:schemeClr>
          </a:fgClr>
          <a:bgClr>
            <a:schemeClr val="bg1"/>
          </a:bgClr>
        </a:pattFill>
      </c:spPr>
    </c:floor>
    <c:sideWall>
      <c:thickness val="0"/>
      <c:spPr>
        <a:gradFill rotWithShape="1">
          <a:gsLst>
            <a:gs pos="0">
              <a:schemeClr val="accent3">
                <a:tint val="98000"/>
                <a:shade val="25000"/>
                <a:satMod val="250000"/>
              </a:schemeClr>
            </a:gs>
            <a:gs pos="68000">
              <a:schemeClr val="accent3">
                <a:tint val="86000"/>
                <a:satMod val="115000"/>
              </a:schemeClr>
            </a:gs>
            <a:gs pos="100000">
              <a:schemeClr val="accent3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c:spPr>
    </c:sideWall>
    <c:backWall>
      <c:thickness val="0"/>
      <c:spPr>
        <a:gradFill rotWithShape="1">
          <a:gsLst>
            <a:gs pos="0">
              <a:schemeClr val="accent3">
                <a:tint val="70000"/>
                <a:satMod val="130000"/>
              </a:schemeClr>
            </a:gs>
            <a:gs pos="43000">
              <a:schemeClr val="accent3">
                <a:tint val="44000"/>
                <a:satMod val="165000"/>
              </a:schemeClr>
            </a:gs>
            <a:gs pos="93000">
              <a:schemeClr val="accent3">
                <a:tint val="15000"/>
                <a:satMod val="165000"/>
              </a:schemeClr>
            </a:gs>
            <a:gs pos="100000">
              <a:schemeClr val="accent3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alpha val="48000"/>
              <a:satMod val="105000"/>
            </a:schemeClr>
          </a:outerShdw>
        </a:effectLst>
      </c:spPr>
    </c:backWall>
    <c:plotArea>
      <c:layout>
        <c:manualLayout>
          <c:layoutTarget val="inner"/>
          <c:xMode val="edge"/>
          <c:yMode val="edge"/>
          <c:x val="3.3814392562784977E-2"/>
          <c:y val="4.2328001968503975E-2"/>
          <c:w val="0.94077647210573645"/>
          <c:h val="0.7610696442225376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8000"/>
                    <a:shade val="25000"/>
                    <a:satMod val="250000"/>
                  </a:schemeClr>
                </a:gs>
                <a:gs pos="68000">
                  <a:schemeClr val="accent6">
                    <a:tint val="86000"/>
                    <a:satMod val="115000"/>
                  </a:schemeClr>
                </a:gs>
                <a:gs pos="100000">
                  <a:schemeClr val="accent6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chemeClr val="accent6">
                  <a:shade val="9000"/>
                  <a:alpha val="48000"/>
                  <a:satMod val="105000"/>
                </a:schemeClr>
              </a:outerShdw>
            </a:effectLst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25400" h="38100"/>
            </a:sp3d>
          </c:spPr>
          <c:invertIfNegative val="0"/>
          <c:dLbls>
            <c:dLbl>
              <c:idx val="0"/>
              <c:layout>
                <c:manualLayout>
                  <c:x val="1.3451895175488976E-2"/>
                  <c:y val="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B6-4399-923F-89601B56151F}"/>
                </c:ext>
              </c:extLst>
            </c:dLbl>
            <c:dLbl>
              <c:idx val="1"/>
              <c:layout>
                <c:manualLayout>
                  <c:x val="1.4946550194987751E-2"/>
                  <c:y val="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B6-4399-923F-89601B56151F}"/>
                </c:ext>
              </c:extLst>
            </c:dLbl>
            <c:dLbl>
              <c:idx val="2"/>
              <c:layout>
                <c:manualLayout>
                  <c:x val="1.046259842519685E-2"/>
                  <c:y val="3.743573855093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B6-4399-923F-89601B56151F}"/>
                </c:ext>
              </c:extLst>
            </c:dLbl>
            <c:dLbl>
              <c:idx val="3"/>
              <c:layout>
                <c:manualLayout>
                  <c:x val="1.3451895175488976E-2"/>
                  <c:y val="-5.187332126495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B6-4399-923F-89601B56151F}"/>
                </c:ext>
              </c:extLst>
            </c:dLbl>
            <c:dLbl>
              <c:idx val="4"/>
              <c:layout>
                <c:manualLayout>
                  <c:x val="1.6441205214486526E-2"/>
                  <c:y val="-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B6-4399-923F-89601B56151F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5399.5</c:v>
                </c:pt>
                <c:pt idx="1">
                  <c:v>5230.2</c:v>
                </c:pt>
                <c:pt idx="2">
                  <c:v>5759.4</c:v>
                </c:pt>
                <c:pt idx="3">
                  <c:v>5208.2</c:v>
                </c:pt>
                <c:pt idx="4">
                  <c:v>4963.7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1C-4C0C-A8BB-CE06E650E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shape val="cylinder"/>
        <c:axId val="274608512"/>
        <c:axId val="274610048"/>
        <c:axId val="0"/>
      </c:bar3DChart>
      <c:catAx>
        <c:axId val="274608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ru-RU"/>
          </a:p>
        </c:txPr>
        <c:crossAx val="274610048"/>
        <c:crosses val="autoZero"/>
        <c:auto val="0"/>
        <c:lblAlgn val="ctr"/>
        <c:lblOffset val="100"/>
        <c:noMultiLvlLbl val="0"/>
      </c:catAx>
      <c:valAx>
        <c:axId val="274610048"/>
        <c:scaling>
          <c:orientation val="minMax"/>
        </c:scaling>
        <c:delete val="0"/>
        <c:axPos val="l"/>
        <c:numFmt formatCode="#\ ##0.0" sourceLinked="1"/>
        <c:majorTickMark val="out"/>
        <c:minorTickMark val="none"/>
        <c:tickLblPos val="nextTo"/>
        <c:crossAx val="27460851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1"/>
          </a:solidFill>
        </a:ln>
      </c:spPr>
    </c:floor>
    <c:sideWall>
      <c:thickness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</c:sideWall>
    <c:backWall>
      <c:thickness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</c:backWall>
    <c:plotArea>
      <c:layout>
        <c:manualLayout>
          <c:layoutTarget val="inner"/>
          <c:xMode val="edge"/>
          <c:yMode val="edge"/>
          <c:x val="4.7905236436092492E-2"/>
          <c:y val="6.1881171630386568E-2"/>
          <c:w val="0.78473575004987461"/>
          <c:h val="0.7521084812664049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совокупный доход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754296881402949E-2"/>
                  <c:y val="-0.18961875857637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11-482F-89C7-814F5E0B442C}"/>
                </c:ext>
              </c:extLst>
            </c:dLbl>
            <c:dLbl>
              <c:idx val="1"/>
              <c:layout>
                <c:manualLayout>
                  <c:x val="1.7651385729454468E-2"/>
                  <c:y val="-0.21322294834624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11-482F-89C7-814F5E0B442C}"/>
                </c:ext>
              </c:extLst>
            </c:dLbl>
            <c:dLbl>
              <c:idx val="2"/>
              <c:layout>
                <c:manualLayout>
                  <c:x val="1.8595497585878491E-2"/>
                  <c:y val="-0.24522857675312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11-482F-89C7-814F5E0B442C}"/>
                </c:ext>
              </c:extLst>
            </c:dLbl>
            <c:dLbl>
              <c:idx val="3"/>
              <c:layout>
                <c:manualLayout>
                  <c:x val="1.489042201139764E-2"/>
                  <c:y val="-0.287149776150998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11-482F-89C7-814F5E0B442C}"/>
                </c:ext>
              </c:extLst>
            </c:dLbl>
            <c:dLbl>
              <c:idx val="4"/>
              <c:layout>
                <c:manualLayout>
                  <c:x val="1.526640482569332E-2"/>
                  <c:y val="-0.336706769818368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11-482F-89C7-814F5E0B442C}"/>
                </c:ext>
              </c:extLst>
            </c:dLbl>
            <c:spPr>
              <a:solidFill>
                <a:schemeClr val="lt1"/>
              </a:solidFill>
              <a:ln w="19050" cap="flat" cmpd="sng" algn="ctr">
                <a:solidFill>
                  <a:schemeClr val="tx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578.6</c:v>
                </c:pt>
                <c:pt idx="1">
                  <c:v>635.4</c:v>
                </c:pt>
                <c:pt idx="2" formatCode="General">
                  <c:v>847.2</c:v>
                </c:pt>
                <c:pt idx="3">
                  <c:v>1012.9</c:v>
                </c:pt>
                <c:pt idx="4" formatCode="#,##0.00">
                  <c:v>1231.3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D-4CC7-85DE-A00DBF037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shape val="pyramid"/>
        <c:axId val="33931648"/>
        <c:axId val="33933184"/>
        <c:axId val="0"/>
      </c:bar3DChart>
      <c:catAx>
        <c:axId val="33931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33933184"/>
        <c:crosses val="autoZero"/>
        <c:auto val="1"/>
        <c:lblAlgn val="ctr"/>
        <c:lblOffset val="100"/>
        <c:noMultiLvlLbl val="0"/>
      </c:catAx>
      <c:valAx>
        <c:axId val="33933184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33931648"/>
        <c:crosses val="autoZero"/>
        <c:crossBetween val="between"/>
      </c:valAx>
      <c:spPr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tint val="98000"/>
            <a:shade val="25000"/>
            <a:satMod val="250000"/>
          </a:schemeClr>
        </a:gs>
        <a:gs pos="68000">
          <a:schemeClr val="accent3">
            <a:tint val="86000"/>
            <a:satMod val="115000"/>
          </a:schemeClr>
        </a:gs>
        <a:gs pos="100000">
          <a:schemeClr val="accent3">
            <a:tint val="50000"/>
            <a:satMod val="150000"/>
          </a:schemeClr>
        </a:gs>
      </a:gsLst>
      <a:path path="circle">
        <a:fillToRect l="50000" t="130000" r="50000" b="-30000"/>
      </a:path>
    </a:gradFill>
    <a:ln>
      <a:noFill/>
    </a:ln>
    <a:effectLst>
      <a:outerShdw blurRad="57150" dist="38100" dir="5400000" algn="ctr" rotWithShape="0">
        <a:schemeClr val="accent3">
          <a:shade val="9000"/>
          <a:alpha val="48000"/>
          <a:satMod val="105000"/>
        </a:schemeClr>
      </a:outerShdw>
    </a:effectLst>
    <a:scene3d>
      <a:camera prst="orthographicFront">
        <a:rot lat="0" lon="0" rev="0"/>
      </a:camera>
      <a:lightRig rig="glow" dir="tl">
        <a:rot lat="0" lon="0" rev="900000"/>
      </a:lightRig>
    </a:scene3d>
    <a:sp3d prstMaterial="powder">
      <a:bevelT w="25400" h="38100"/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sideWall>
    <c:back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backWall>
    <c:plotArea>
      <c:layout>
        <c:manualLayout>
          <c:layoutTarget val="inner"/>
          <c:xMode val="edge"/>
          <c:yMode val="edge"/>
          <c:x val="9.6028217214027184E-2"/>
          <c:y val="0.14497283948744016"/>
          <c:w val="0.90397181144426986"/>
          <c:h val="0.587267940732423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shade val="25000"/>
                    <a:satMod val="250000"/>
                  </a:schemeClr>
                </a:gs>
                <a:gs pos="68000">
                  <a:schemeClr val="accent1">
                    <a:tint val="86000"/>
                    <a:satMod val="115000"/>
                  </a:schemeClr>
                </a:gs>
                <a:gs pos="100000">
                  <a:schemeClr val="accent1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chemeClr val="accent1">
                  <a:shade val="9000"/>
                  <a:alpha val="48000"/>
                  <a:satMod val="105000"/>
                </a:schemeClr>
              </a:outerShdw>
            </a:effectLst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25400" h="38100"/>
            </a:sp3d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5">
                      <a:tint val="86000"/>
                      <a:satMod val="115000"/>
                    </a:schemeClr>
                  </a:gs>
                  <a:gs pos="100000">
                    <a:schemeClr val="accent5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57150" dist="38100" dir="5400000" algn="ctr" rotWithShape="0">
                  <a:schemeClr val="accent5">
                    <a:shade val="9000"/>
                    <a:alpha val="48000"/>
                    <a:satMod val="10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glow" dir="tl">
                  <a:rot lat="0" lon="0" rev="900000"/>
                </a:lightRig>
              </a:scene3d>
              <a:sp3d prstMaterial="powder">
                <a:bevelT w="25400" h="38100"/>
              </a:sp3d>
            </c:spPr>
            <c:extLst>
              <c:ext xmlns:c16="http://schemas.microsoft.com/office/drawing/2014/chart" uri="{C3380CC4-5D6E-409C-BE32-E72D297353CC}">
                <c16:uniqueId val="{00000000-8BCC-49AF-B695-E7CC1FF42E09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5">
                      <a:tint val="86000"/>
                      <a:satMod val="115000"/>
                    </a:schemeClr>
                  </a:gs>
                  <a:gs pos="100000">
                    <a:schemeClr val="accent5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57150" dist="38100" dir="5400000" algn="ctr" rotWithShape="0">
                  <a:schemeClr val="accent5">
                    <a:shade val="9000"/>
                    <a:alpha val="48000"/>
                    <a:satMod val="10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glow" dir="tl">
                  <a:rot lat="0" lon="0" rev="900000"/>
                </a:lightRig>
              </a:scene3d>
              <a:sp3d prstMaterial="powder">
                <a:bevelT w="25400" h="38100"/>
              </a:sp3d>
            </c:spPr>
            <c:extLst>
              <c:ext xmlns:c16="http://schemas.microsoft.com/office/drawing/2014/chart" uri="{C3380CC4-5D6E-409C-BE32-E72D297353CC}">
                <c16:uniqueId val="{00000001-8BCC-49AF-B695-E7CC1FF42E09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5">
                      <a:tint val="86000"/>
                      <a:satMod val="115000"/>
                    </a:schemeClr>
                  </a:gs>
                  <a:gs pos="100000">
                    <a:schemeClr val="accent5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57150" dist="38100" dir="5400000" algn="ctr" rotWithShape="0">
                  <a:schemeClr val="accent5">
                    <a:shade val="9000"/>
                    <a:alpha val="48000"/>
                    <a:satMod val="10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glow" dir="tl">
                  <a:rot lat="0" lon="0" rev="900000"/>
                </a:lightRig>
              </a:scene3d>
              <a:sp3d prstMaterial="powder">
                <a:bevelT w="25400" h="38100"/>
              </a:sp3d>
            </c:spPr>
            <c:extLst>
              <c:ext xmlns:c16="http://schemas.microsoft.com/office/drawing/2014/chart" uri="{C3380CC4-5D6E-409C-BE32-E72D297353CC}">
                <c16:uniqueId val="{00000002-8BCC-49AF-B695-E7CC1FF42E09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5">
                      <a:tint val="86000"/>
                      <a:satMod val="115000"/>
                    </a:schemeClr>
                  </a:gs>
                  <a:gs pos="100000">
                    <a:schemeClr val="accent5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57150" dist="38100" dir="5400000" algn="ctr" rotWithShape="0">
                  <a:schemeClr val="accent5">
                    <a:shade val="9000"/>
                    <a:alpha val="48000"/>
                    <a:satMod val="10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glow" dir="tl">
                  <a:rot lat="0" lon="0" rev="900000"/>
                </a:lightRig>
              </a:scene3d>
              <a:sp3d prstMaterial="powder">
                <a:bevelT w="25400" h="38100"/>
              </a:sp3d>
            </c:spPr>
            <c:extLst>
              <c:ext xmlns:c16="http://schemas.microsoft.com/office/drawing/2014/chart" uri="{C3380CC4-5D6E-409C-BE32-E72D297353CC}">
                <c16:uniqueId val="{00000003-8BCC-49AF-B695-E7CC1FF42E09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5">
                      <a:tint val="86000"/>
                      <a:satMod val="115000"/>
                    </a:schemeClr>
                  </a:gs>
                  <a:gs pos="100000">
                    <a:schemeClr val="accent5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57150" dist="38100" dir="5400000" algn="ctr" rotWithShape="0">
                  <a:schemeClr val="accent5">
                    <a:shade val="9000"/>
                    <a:alpha val="48000"/>
                    <a:satMod val="10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glow" dir="tl">
                  <a:rot lat="0" lon="0" rev="900000"/>
                </a:lightRig>
              </a:scene3d>
              <a:sp3d prstMaterial="powder">
                <a:bevelT w="25400" h="38100"/>
              </a:sp3d>
            </c:spPr>
            <c:extLst>
              <c:ext xmlns:c16="http://schemas.microsoft.com/office/drawing/2014/chart" uri="{C3380CC4-5D6E-409C-BE32-E72D297353CC}">
                <c16:uniqueId val="{00000004-8BCC-49AF-B695-E7CC1FF42E09}"/>
              </c:ext>
            </c:extLst>
          </c:dPt>
          <c:dLbls>
            <c:dLbl>
              <c:idx val="0"/>
              <c:layout>
                <c:manualLayout>
                  <c:x val="1.8176440280136635E-2"/>
                  <c:y val="-2.4087884742316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CC-49AF-B695-E7CC1FF42E09}"/>
                </c:ext>
              </c:extLst>
            </c:dLbl>
            <c:dLbl>
              <c:idx val="1"/>
              <c:layout>
                <c:manualLayout>
                  <c:x val="1.2117626853424423E-2"/>
                  <c:y val="-2.1679096268084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CC-49AF-B695-E7CC1FF42E09}"/>
                </c:ext>
              </c:extLst>
            </c:dLbl>
            <c:dLbl>
              <c:idx val="2"/>
              <c:layout>
                <c:manualLayout>
                  <c:x val="1.0098022377853686E-2"/>
                  <c:y val="-3.1314250165011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CC-49AF-B695-E7CC1FF42E09}"/>
                </c:ext>
              </c:extLst>
            </c:dLbl>
            <c:dLbl>
              <c:idx val="3"/>
              <c:layout>
                <c:manualLayout>
                  <c:x val="8.0784179022829489E-3"/>
                  <c:y val="-2.4087884742316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CC-49AF-B695-E7CC1FF42E09}"/>
                </c:ext>
              </c:extLst>
            </c:dLbl>
            <c:dLbl>
              <c:idx val="4"/>
              <c:layout>
                <c:manualLayout>
                  <c:x val="6.0588134267122113E-3"/>
                  <c:y val="-1.2043942371158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CC-49AF-B695-E7CC1FF42E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42.8</c:v>
                </c:pt>
                <c:pt idx="1">
                  <c:v>41.9</c:v>
                </c:pt>
                <c:pt idx="2">
                  <c:v>47.6</c:v>
                </c:pt>
                <c:pt idx="3" formatCode="General">
                  <c:v>49.5</c:v>
                </c:pt>
                <c:pt idx="4" formatCode="General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CC-49AF-B695-E7CC1FF42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178560"/>
        <c:axId val="122184448"/>
        <c:axId val="0"/>
      </c:bar3DChart>
      <c:catAx>
        <c:axId val="12217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22184448"/>
        <c:crosses val="autoZero"/>
        <c:auto val="1"/>
        <c:lblAlgn val="ctr"/>
        <c:lblOffset val="100"/>
        <c:noMultiLvlLbl val="0"/>
      </c:catAx>
      <c:valAx>
        <c:axId val="122184448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600" b="1"/>
            </a:pPr>
            <a:endParaRPr lang="ru-RU"/>
          </a:p>
        </c:txPr>
        <c:crossAx val="12217856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gradFill rotWithShape="1">
      <a:gsLst>
        <a:gs pos="0">
          <a:schemeClr val="accent1">
            <a:tint val="70000"/>
            <a:satMod val="130000"/>
          </a:schemeClr>
        </a:gs>
        <a:gs pos="43000">
          <a:schemeClr val="accent1">
            <a:tint val="44000"/>
            <a:satMod val="165000"/>
          </a:schemeClr>
        </a:gs>
        <a:gs pos="93000">
          <a:schemeClr val="accent1">
            <a:tint val="15000"/>
            <a:satMod val="165000"/>
          </a:schemeClr>
        </a:gs>
        <a:gs pos="100000">
          <a:schemeClr val="accent1">
            <a:tint val="5000"/>
            <a:satMod val="250000"/>
          </a:schemeClr>
        </a:gs>
      </a:gsLst>
      <a:path path="circle">
        <a:fillToRect l="50000" t="130000" r="50000" b="-30000"/>
      </a:path>
    </a:gradFill>
    <a:ln w="9525" cap="flat" cmpd="sng" algn="ctr">
      <a:solidFill>
        <a:schemeClr val="accent1">
          <a:shade val="50000"/>
          <a:satMod val="103000"/>
        </a:schemeClr>
      </a:solidFill>
      <a:prstDash val="solid"/>
    </a:ln>
    <a:effectLst>
      <a:outerShdw blurRad="57150" dist="38100" dir="5400000" algn="ctr" rotWithShape="0">
        <a:schemeClr val="accent1">
          <a:shade val="9000"/>
          <a:alpha val="48000"/>
          <a:satMod val="105000"/>
        </a:scheme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0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9.8433238251774413E-3"/>
          <c:y val="2.4250777691367627E-2"/>
          <c:w val="0.74101892746188414"/>
          <c:h val="0.83660114153982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реализации имущества 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4045986956421277E-2"/>
                  <c:y val="3.4642615466968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D2-4147-AAA1-A234A4994CA3}"/>
                </c:ext>
              </c:extLst>
            </c:dLbl>
            <c:dLbl>
              <c:idx val="2"/>
              <c:layout>
                <c:manualLayout>
                  <c:x val="-9.8283988101114661E-3"/>
                  <c:y val="2.2905102896214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BC-4A42-AFC9-E2E526E105C7}"/>
                </c:ext>
              </c:extLst>
            </c:dLbl>
            <c:dLbl>
              <c:idx val="3"/>
              <c:layout>
                <c:manualLayout>
                  <c:x val="-8.4243418372383985E-3"/>
                  <c:y val="6.8715308688644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BC-4A42-AFC9-E2E526E105C7}"/>
                </c:ext>
              </c:extLst>
            </c:dLbl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10.8</c:v>
                </c:pt>
                <c:pt idx="1">
                  <c:v>8.3000000000000007</c:v>
                </c:pt>
                <c:pt idx="2">
                  <c:v>5.9</c:v>
                </c:pt>
                <c:pt idx="3">
                  <c:v>8.4</c:v>
                </c:pt>
                <c:pt idx="4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B3-424D-AE28-BB7AAE27D3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 земельных участков</c:v>
                </c:pt>
              </c:strCache>
            </c:strRef>
          </c:tx>
          <c:spPr>
            <a:solidFill>
              <a:schemeClr val="dk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675768129593596E-2"/>
                  <c:y val="-8.81846461504275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D2-4147-AAA1-A234A4994CA3}"/>
                </c:ext>
              </c:extLst>
            </c:dLbl>
            <c:dLbl>
              <c:idx val="1"/>
              <c:layout>
                <c:manualLayout>
                  <c:x val="1.40405697287306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BC-4A42-AFC9-E2E526E105C7}"/>
                </c:ext>
              </c:extLst>
            </c:dLbl>
            <c:dLbl>
              <c:idx val="2"/>
              <c:layout>
                <c:manualLayout>
                  <c:x val="2.8108240185133705E-3"/>
                  <c:y val="-1.1023080768803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D2-4147-AAA1-A234A4994CA3}"/>
                </c:ext>
              </c:extLst>
            </c:dLbl>
            <c:dLbl>
              <c:idx val="3"/>
              <c:layout>
                <c:manualLayout>
                  <c:x val="4.2283120460238823E-3"/>
                  <c:y val="-3.89386749235654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D2-4147-AAA1-A234A4994CA3}"/>
                </c:ext>
              </c:extLst>
            </c:dLbl>
            <c:dLbl>
              <c:idx val="4"/>
              <c:layout>
                <c:manualLayout>
                  <c:x val="1.9675768129593596E-2"/>
                  <c:y val="-6.6138484612820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D2-4147-AAA1-A234A4994CA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19.600000000000001</c:v>
                </c:pt>
                <c:pt idx="1">
                  <c:v>22.9</c:v>
                </c:pt>
                <c:pt idx="2">
                  <c:v>12.9</c:v>
                </c:pt>
                <c:pt idx="3">
                  <c:v>11.7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B3-424D-AE28-BB7AAE27D36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Плата за увеличение площади при перераспределении земельных участков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3.5101424321826662E-2"/>
                  <c:y val="6.8715308688644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24-4404-A285-8D596E77FE19}"/>
                </c:ext>
              </c:extLst>
            </c:dLbl>
            <c:dLbl>
              <c:idx val="1"/>
              <c:layout>
                <c:manualLayout>
                  <c:x val="1.5462205052681434E-2"/>
                  <c:y val="-4.0885608669743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D2-4147-AAA1-A234A4994CA3}"/>
                </c:ext>
              </c:extLst>
            </c:dLbl>
            <c:dLbl>
              <c:idx val="2"/>
              <c:layout>
                <c:manualLayout>
                  <c:x val="1.2636512755857598E-2"/>
                  <c:y val="4.5810205792429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BC-4A42-AFC9-E2E526E105C7}"/>
                </c:ext>
              </c:extLst>
            </c:dLbl>
            <c:dLbl>
              <c:idx val="3"/>
              <c:layout>
                <c:manualLayout>
                  <c:x val="1.1232455782984532E-2"/>
                  <c:y val="-9.1620411584860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BC-4A42-AFC9-E2E526E105C7}"/>
                </c:ext>
              </c:extLst>
            </c:dLbl>
            <c:dLbl>
              <c:idx val="4"/>
              <c:layout>
                <c:manualLayout>
                  <c:x val="1.5444626701603731E-2"/>
                  <c:y val="-2.2905102896214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BC-4A42-AFC9-E2E526E105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25.3</c:v>
                </c:pt>
                <c:pt idx="1">
                  <c:v>6</c:v>
                </c:pt>
                <c:pt idx="2">
                  <c:v>8.5</c:v>
                </c:pt>
                <c:pt idx="3">
                  <c:v>6.8</c:v>
                </c:pt>
                <c:pt idx="4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B3-424D-AE28-BB7AAE27D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9118592"/>
        <c:axId val="129120128"/>
        <c:axId val="0"/>
      </c:bar3DChart>
      <c:catAx>
        <c:axId val="12911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 b="1">
                <a:solidFill>
                  <a:schemeClr val="tx1"/>
                </a:solidFill>
              </a:defRPr>
            </a:pPr>
            <a:endParaRPr lang="ru-RU"/>
          </a:p>
        </c:txPr>
        <c:crossAx val="129120128"/>
        <c:crosses val="autoZero"/>
        <c:auto val="1"/>
        <c:lblAlgn val="ctr"/>
        <c:lblOffset val="100"/>
        <c:noMultiLvlLbl val="0"/>
      </c:catAx>
      <c:valAx>
        <c:axId val="129120128"/>
        <c:scaling>
          <c:orientation val="minMax"/>
        </c:scaling>
        <c:delete val="1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129118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04245282340944"/>
          <c:y val="6.9508690953530405E-2"/>
          <c:w val="0.20236031927150006"/>
          <c:h val="0.88246742425444791"/>
        </c:manualLayout>
      </c:layout>
      <c:overlay val="0"/>
      <c:spPr>
        <a:gradFill rotWithShape="1">
          <a:gsLst>
            <a:gs pos="20000">
              <a:schemeClr val="accent3">
                <a:tint val="9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3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c:spPr>
      <c:txPr>
        <a:bodyPr/>
        <a:lstStyle/>
        <a:p>
          <a:pPr>
            <a:defRPr sz="16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80296402343647"/>
          <c:y val="1.3989317768845327E-2"/>
          <c:w val="0.59326841420757892"/>
          <c:h val="0.924496578998767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Арендная плата за земельные участки</c:v>
                </c:pt>
              </c:strCache>
            </c:strRef>
          </c:tx>
          <c:spPr>
            <a:solidFill>
              <a:srgbClr val="FFFFCC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628-4679-889A-BBC70D9D9C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332</c:v>
                </c:pt>
                <c:pt idx="1">
                  <c:v>258.10000000000002</c:v>
                </c:pt>
                <c:pt idx="2">
                  <c:v>359.1</c:v>
                </c:pt>
                <c:pt idx="3">
                  <c:v>371.3</c:v>
                </c:pt>
                <c:pt idx="4">
                  <c:v>378.8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28-4679-889A-BBC70D9D9C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сдачи в аренду имущества</c:v>
                </c:pt>
              </c:strCache>
            </c:strRef>
          </c:tx>
          <c:spPr>
            <a:gradFill rotWithShape="1">
              <a:gsLst>
                <a:gs pos="0">
                  <a:schemeClr val="accent6"/>
                </a:gs>
                <a:gs pos="100000">
                  <a:schemeClr val="accent6">
                    <a:shade val="76000"/>
                    <a:lumMod val="9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38100" dir="4800000" sx="96000" sy="96000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3240000"/>
              </a:lightRig>
            </a:scene3d>
            <a:sp3d>
              <a:bevelT w="28575" h="28575"/>
            </a:sp3d>
          </c:spPr>
          <c:invertIfNegative val="0"/>
          <c:dLbls>
            <c:dLbl>
              <c:idx val="0"/>
              <c:layout>
                <c:manualLayout>
                  <c:x val="-1.9969776505209822E-3"/>
                  <c:y val="4.662004662004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28-4679-889A-BBC70D9D9C9E}"/>
                </c:ext>
              </c:extLst>
            </c:dLbl>
            <c:dLbl>
              <c:idx val="1"/>
              <c:layout>
                <c:manualLayout>
                  <c:x val="3.8834539621941445E-3"/>
                  <c:y val="4.662004662004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28-4679-889A-BBC70D9D9C9E}"/>
                </c:ext>
              </c:extLst>
            </c:dLbl>
            <c:dLbl>
              <c:idx val="2"/>
              <c:layout>
                <c:manualLayout>
                  <c:x val="-4.3699992046448985E-3"/>
                  <c:y val="-4.662004662004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28-4679-889A-BBC70D9D9C9E}"/>
                </c:ext>
              </c:extLst>
            </c:dLbl>
            <c:dLbl>
              <c:idx val="3"/>
              <c:layout>
                <c:manualLayout>
                  <c:x val="-4.3699992046448985E-3"/>
                  <c:y val="4.662004662004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28-4679-889A-BBC70D9D9C9E}"/>
                </c:ext>
              </c:extLst>
            </c:dLbl>
            <c:dLbl>
              <c:idx val="4"/>
              <c:layout>
                <c:manualLayout>
                  <c:x val="3.7108088761632317E-3"/>
                  <c:y val="-6.9930069930069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28-4679-889A-BBC70D9D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23.4</c:v>
                </c:pt>
                <c:pt idx="1">
                  <c:v>23.1</c:v>
                </c:pt>
                <c:pt idx="2">
                  <c:v>22.4</c:v>
                </c:pt>
                <c:pt idx="3">
                  <c:v>23.3</c:v>
                </c:pt>
                <c:pt idx="4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28-4679-889A-BBC70D9D9C9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доходы от использования имущества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hemeClr val="accent5">
                  <a:shade val="3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7138047138047135E-3"/>
                  <c:y val="-2.331002331002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28-4679-889A-BBC70D9D9C9E}"/>
                </c:ext>
              </c:extLst>
            </c:dLbl>
            <c:dLbl>
              <c:idx val="1"/>
              <c:layout>
                <c:manualLayout>
                  <c:x val="6.7340067340067344E-4"/>
                  <c:y val="-2.33100233100224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28-4679-889A-BBC70D9D9C9E}"/>
                </c:ext>
              </c:extLst>
            </c:dLbl>
            <c:dLbl>
              <c:idx val="2"/>
              <c:layout>
                <c:manualLayout>
                  <c:x val="-6.0606060606060606E-3"/>
                  <c:y val="-2.331002331002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28-4679-889A-BBC70D9D9C9E}"/>
                </c:ext>
              </c:extLst>
            </c:dLbl>
            <c:dLbl>
              <c:idx val="3"/>
              <c:layout>
                <c:manualLayout>
                  <c:x val="-2.0202020202020202E-3"/>
                  <c:y val="-2.331002331002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28-4679-889A-BBC70D9D9C9E}"/>
                </c:ext>
              </c:extLst>
            </c:dLbl>
            <c:dLbl>
              <c:idx val="4"/>
              <c:layout>
                <c:manualLayout>
                  <c:x val="4.7138047138047135E-3"/>
                  <c:y val="-2.331002331002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628-4679-889A-BBC70D9D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59.8</c:v>
                </c:pt>
                <c:pt idx="1">
                  <c:v>43</c:v>
                </c:pt>
                <c:pt idx="2">
                  <c:v>59.5</c:v>
                </c:pt>
                <c:pt idx="3">
                  <c:v>56.5</c:v>
                </c:pt>
                <c:pt idx="4">
                  <c:v>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628-4679-889A-BBC70D9D9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29249664"/>
        <c:axId val="129251200"/>
      </c:barChart>
      <c:catAx>
        <c:axId val="129249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9251200"/>
        <c:crosses val="autoZero"/>
        <c:auto val="1"/>
        <c:lblAlgn val="ctr"/>
        <c:lblOffset val="100"/>
        <c:noMultiLvlLbl val="0"/>
      </c:catAx>
      <c:valAx>
        <c:axId val="12925120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29249664"/>
        <c:crosses val="autoZero"/>
        <c:crossBetween val="between"/>
      </c:valAx>
      <c:spPr>
        <a:gradFill rotWithShape="1">
          <a:gsLst>
            <a:gs pos="0">
              <a:schemeClr val="accent2">
                <a:tint val="70000"/>
                <a:satMod val="130000"/>
              </a:schemeClr>
            </a:gs>
            <a:gs pos="43000">
              <a:schemeClr val="accent2">
                <a:tint val="44000"/>
                <a:satMod val="165000"/>
              </a:schemeClr>
            </a:gs>
            <a:gs pos="93000">
              <a:schemeClr val="accent2">
                <a:tint val="15000"/>
                <a:satMod val="165000"/>
              </a:schemeClr>
            </a:gs>
            <a:gs pos="100000">
              <a:schemeClr val="accent2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shade val="9000"/>
              <a:alpha val="48000"/>
              <a:satMod val="105000"/>
            </a:schemeClr>
          </a:outerShdw>
        </a:effectLst>
      </c:spPr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81289130956775413"/>
          <c:y val="0.12713835122194739"/>
          <c:w val="0.17955867806802828"/>
          <c:h val="0.68978231742011276"/>
        </c:manualLayout>
      </c:layout>
      <c:overlay val="0"/>
      <c:spPr>
        <a:gradFill rotWithShape="1">
          <a:gsLst>
            <a:gs pos="20000">
              <a:schemeClr val="accent4">
                <a:tint val="9000"/>
              </a:schemeClr>
            </a:gs>
            <a:gs pos="100000">
              <a:schemeClr val="accent4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4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38674923565494E-2"/>
          <c:y val="6.4452274804840531E-2"/>
          <c:w val="0.89793107403650674"/>
          <c:h val="0.929110500067893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3240000"/>
              </a:lightRig>
            </a:scene3d>
            <a:sp3d>
              <a:bevelT w="28575" h="28575" prst="angle"/>
            </a:sp3d>
          </c:spPr>
          <c:invertIfNegative val="0"/>
          <c:dPt>
            <c:idx val="0"/>
            <c:invertIfNegative val="0"/>
            <c:bubble3D val="0"/>
            <c:explosion val="7"/>
            <c:extLst>
              <c:ext xmlns:c16="http://schemas.microsoft.com/office/drawing/2014/chart" uri="{C3380CC4-5D6E-409C-BE32-E72D297353CC}">
                <c16:uniqueId val="{00000000-C6C8-4CA9-AD8B-089E95E43953}"/>
              </c:ext>
            </c:extLst>
          </c:dPt>
          <c:dPt>
            <c:idx val="1"/>
            <c:invertIfNegative val="0"/>
            <c:bubble3D val="0"/>
            <c:explosion val="11"/>
            <c:extLst>
              <c:ext xmlns:c16="http://schemas.microsoft.com/office/drawing/2014/chart" uri="{C3380CC4-5D6E-409C-BE32-E72D297353CC}">
                <c16:uniqueId val="{00000001-C6C8-4CA9-AD8B-089E95E43953}"/>
              </c:ext>
            </c:extLst>
          </c:dPt>
          <c:dPt>
            <c:idx val="2"/>
            <c:invertIfNegative val="0"/>
            <c:bubble3D val="0"/>
            <c:explosion val="20"/>
            <c:extLst>
              <c:ext xmlns:c16="http://schemas.microsoft.com/office/drawing/2014/chart" uri="{C3380CC4-5D6E-409C-BE32-E72D297353CC}">
                <c16:uniqueId val="{00000003-C6C8-4CA9-AD8B-089E95E43953}"/>
              </c:ext>
            </c:extLst>
          </c:dPt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за 2020 год</c:v>
                </c:pt>
                <c:pt idx="1">
                  <c:v>План на 2021 год</c:v>
                </c:pt>
                <c:pt idx="2">
                  <c:v>Утверждено на  2022 год</c:v>
                </c:pt>
                <c:pt idx="3">
                  <c:v>Утверждено на 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15.6</c:v>
                </c:pt>
                <c:pt idx="1">
                  <c:v>5</c:v>
                </c:pt>
                <c:pt idx="2">
                  <c:v>9.6</c:v>
                </c:pt>
                <c:pt idx="3">
                  <c:v>9.9</c:v>
                </c:pt>
                <c:pt idx="4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C8-4CA9-AD8B-089E95E439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9814528"/>
        <c:axId val="129816064"/>
      </c:barChart>
      <c:catAx>
        <c:axId val="129814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29816064"/>
        <c:crosses val="autoZero"/>
        <c:auto val="1"/>
        <c:lblAlgn val="ctr"/>
        <c:lblOffset val="100"/>
        <c:noMultiLvlLbl val="0"/>
      </c:catAx>
      <c:valAx>
        <c:axId val="129816064"/>
        <c:scaling>
          <c:orientation val="minMax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814528"/>
        <c:crosses val="autoZero"/>
        <c:crossBetween val="between"/>
      </c:valAx>
    </c:plotArea>
    <c:plotVisOnly val="1"/>
    <c:dispBlanksAs val="zero"/>
    <c:showDLblsOverMax val="0"/>
  </c:chart>
  <c:spPr>
    <a:noFill/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</c:floor>
    <c:sideWall>
      <c:thickness val="0"/>
      <c:spPr>
        <a:solidFill>
          <a:srgbClr val="009DD9">
            <a:alpha val="50000"/>
          </a:srgbClr>
        </a:solidFill>
        <a:ln>
          <a:noFill/>
        </a:ln>
        <a:effectLst/>
      </c:spPr>
    </c:sideWall>
    <c:backWall>
      <c:thickness val="0"/>
      <c:spPr>
        <a:solidFill>
          <a:srgbClr val="009DD9">
            <a:alpha val="50000"/>
          </a:srgbClr>
        </a:solidFill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4.5513347168101577E-2"/>
          <c:y val="0.11732800196850394"/>
          <c:w val="0.94564790011900834"/>
          <c:h val="0.6655723425196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3451895175488981E-2"/>
                  <c:y val="-2.187500000000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6-4B12-AE7F-DFF222642C06}"/>
                </c:ext>
              </c:extLst>
            </c:dLbl>
            <c:dLbl>
              <c:idx val="1"/>
              <c:layout>
                <c:manualLayout>
                  <c:x val="1.3451895175488981E-2"/>
                  <c:y val="-9.3750000000000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6-4B12-AE7F-DFF222642C06}"/>
                </c:ext>
              </c:extLst>
            </c:dLbl>
            <c:dLbl>
              <c:idx val="2"/>
              <c:layout>
                <c:manualLayout>
                  <c:x val="1.3451895175488981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6-4B12-AE7F-DFF222642C06}"/>
                </c:ext>
              </c:extLst>
            </c:dLbl>
            <c:dLbl>
              <c:idx val="3"/>
              <c:layout>
                <c:manualLayout>
                  <c:x val="1.4774307198605733E-2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46-4B12-AE7F-DFF222642C06}"/>
                </c:ext>
              </c:extLst>
            </c:dLbl>
            <c:dLbl>
              <c:idx val="4"/>
              <c:layout>
                <c:manualLayout>
                  <c:x val="1.4946550194987784E-2"/>
                  <c:y val="-6.2500000000000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46-4B12-AE7F-DFF222642C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5124.3999999999996</c:v>
                </c:pt>
                <c:pt idx="1">
                  <c:v>5172.8</c:v>
                </c:pt>
                <c:pt idx="2">
                  <c:v>5710.5</c:v>
                </c:pt>
                <c:pt idx="3">
                  <c:v>4918.7</c:v>
                </c:pt>
                <c:pt idx="4">
                  <c:v>4498.8999999999996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46-4B12-AE7F-DFF222642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shape val="cylinder"/>
        <c:axId val="129968384"/>
        <c:axId val="130088960"/>
        <c:axId val="0"/>
      </c:bar3DChart>
      <c:catAx>
        <c:axId val="12996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088960"/>
        <c:crosses val="autoZero"/>
        <c:auto val="1"/>
        <c:lblAlgn val="ctr"/>
        <c:lblOffset val="100"/>
        <c:noMultiLvlLbl val="0"/>
      </c:catAx>
      <c:valAx>
        <c:axId val="130088960"/>
        <c:scaling>
          <c:orientation val="minMax"/>
        </c:scaling>
        <c:delete val="1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#\ ##0.0" sourceLinked="1"/>
        <c:majorTickMark val="out"/>
        <c:minorTickMark val="none"/>
        <c:tickLblPos val="nextTo"/>
        <c:crossAx val="129968384"/>
        <c:crosses val="autoZero"/>
        <c:crossBetween val="between"/>
      </c:valAx>
      <c:spPr>
        <a:solidFill>
          <a:srgbClr val="F07F09">
            <a:lumMod val="20000"/>
            <a:lumOff val="80000"/>
          </a:srgbClr>
        </a:solidFill>
        <a:scene3d>
          <a:camera prst="orthographicFront"/>
          <a:lightRig rig="threePt" dir="t"/>
        </a:scene3d>
        <a:sp3d>
          <a:bevelT w="114300" prst="hardEdge"/>
        </a:sp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3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412697551694832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CCFFFF"/>
              </a:solidFill>
            </c:spPr>
            <c:extLst>
              <c:ext xmlns:c16="http://schemas.microsoft.com/office/drawing/2014/chart" uri="{C3380CC4-5D6E-409C-BE32-E72D297353CC}">
                <c16:uniqueId val="{00000001-8E56-4CE8-BBDF-59EE7A39BBC5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8E56-4CE8-BBDF-59EE7A39BBC5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8E56-4CE8-BBDF-59EE7A39BBC5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8E56-4CE8-BBDF-59EE7A39BBC5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8E56-4CE8-BBDF-59EE7A39BBC5}"/>
              </c:ext>
            </c:extLst>
          </c:dPt>
          <c:dPt>
            <c:idx val="6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7-8E56-4CE8-BBDF-59EE7A39BBC5}"/>
              </c:ext>
            </c:extLst>
          </c:dPt>
          <c:dPt>
            <c:idx val="7"/>
            <c:bubble3D val="0"/>
            <c:spPr>
              <a:solidFill>
                <a:srgbClr val="FF00FF"/>
              </a:solidFill>
            </c:spPr>
            <c:extLst>
              <c:ext xmlns:c16="http://schemas.microsoft.com/office/drawing/2014/chart" uri="{C3380CC4-5D6E-409C-BE32-E72D297353CC}">
                <c16:uniqueId val="{00000009-8E56-4CE8-BBDF-59EE7A39BBC5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8E56-4CE8-BBDF-59EE7A39BBC5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C-8E56-4CE8-BBDF-59EE7A39BBC5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D-8E56-4CE8-BBDF-59EE7A39BBC5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0E-8E56-4CE8-BBDF-59EE7A39BB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Лист1!$A$2:$A$19</c:f>
              <c:strCache>
                <c:ptCount val="18"/>
                <c:pt idx="0">
                  <c:v>Муниципальная программа "Культура"</c:v>
                </c:pt>
                <c:pt idx="1">
                  <c:v>Муниципальная программа "Образование"</c:v>
                </c:pt>
                <c:pt idx="2">
                  <c:v>Муниципальная программа "Социальная защита населения"</c:v>
                </c:pt>
                <c:pt idx="3">
                  <c:v>Муниципальная программа "Спорт"</c:v>
                </c:pt>
                <c:pt idx="4">
                  <c:v>Муниципальная программа "Развитие сельского хозяйства"</c:v>
                </c:pt>
                <c:pt idx="5">
                  <c:v>Муниципальная программа "Экология и окружающая среда"</c:v>
                </c:pt>
                <c:pt idx="6">
                  <c:v>Муниципальная программа "Безопасность и обеспечение безопасности жизнедеятельности населения"   </c:v>
                </c:pt>
                <c:pt idx="7">
                  <c:v> Муниципальная программа "Жилище"</c:v>
                </c:pt>
                <c:pt idx="8">
                  <c:v> Муниципальная программа "Развитие инженерной инфраструктуры и энергоэффективности"</c:v>
                </c:pt>
                <c:pt idx="9">
                  <c:v>Муниципальная программа "Предпринимательство"</c:v>
                </c:pt>
                <c:pt idx="10">
                  <c:v>Муниципальная программа "Управление имуществом и муниципальными финансами"</c:v>
                </c:pt>
                <c:pt idx="11">
                  <c:v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c:v>
                </c:pt>
                <c:pt idx="12">
                  <c:v>Муниципальная программа "Развитие и функционирование дорожно-транспортного комплекса"</c:v>
                </c:pt>
                <c:pt idx="13">
                  <c:v>Муниципальная программа "Цифровое муниципальное образование"</c:v>
                </c:pt>
                <c:pt idx="14">
                  <c:v>Муниципальная программа "Архитектура и градостроительство"</c:v>
                </c:pt>
                <c:pt idx="15">
                  <c:v>Муниципальная программа "Формирование современной комфортной городской среды"</c:v>
                </c:pt>
                <c:pt idx="16">
                  <c:v>Муниципальная программа "Строительство объектов социальной инфраструктуры"</c:v>
                </c:pt>
                <c:pt idx="17">
                  <c:v>Муниципальная программа "Переселение граждан из аварийного жилищного фонда"</c:v>
                </c:pt>
              </c:strCache>
            </c:strRef>
          </c:cat>
          <c:val>
            <c:numRef>
              <c:f>Лист1!$B$2:$B$19</c:f>
              <c:numCache>
                <c:formatCode>0.0</c:formatCode>
                <c:ptCount val="18"/>
                <c:pt idx="0">
                  <c:v>4.8</c:v>
                </c:pt>
                <c:pt idx="1">
                  <c:v>44.4</c:v>
                </c:pt>
                <c:pt idx="2">
                  <c:v>1</c:v>
                </c:pt>
                <c:pt idx="3">
                  <c:v>3.2</c:v>
                </c:pt>
                <c:pt idx="4">
                  <c:v>0.1</c:v>
                </c:pt>
                <c:pt idx="5">
                  <c:v>0.4</c:v>
                </c:pt>
                <c:pt idx="6">
                  <c:v>1.4</c:v>
                </c:pt>
                <c:pt idx="7">
                  <c:v>1</c:v>
                </c:pt>
                <c:pt idx="8">
                  <c:v>4.9000000000000004</c:v>
                </c:pt>
                <c:pt idx="9">
                  <c:v>0.1</c:v>
                </c:pt>
                <c:pt idx="10">
                  <c:v>10.8</c:v>
                </c:pt>
                <c:pt idx="11">
                  <c:v>0.5</c:v>
                </c:pt>
                <c:pt idx="12">
                  <c:v>5</c:v>
                </c:pt>
                <c:pt idx="13">
                  <c:v>1.4</c:v>
                </c:pt>
                <c:pt idx="14">
                  <c:v>0.1</c:v>
                </c:pt>
                <c:pt idx="15">
                  <c:v>9.8000000000000007</c:v>
                </c:pt>
                <c:pt idx="16">
                  <c:v>11</c:v>
                </c:pt>
                <c:pt idx="1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E56-4CE8-BBDF-59EE7A39BBC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947360886631769"/>
          <c:y val="6.4546347329918357E-4"/>
          <c:w val="0.32052639113368231"/>
          <c:h val="0.99927329970511858"/>
        </c:manualLayout>
      </c:layout>
      <c:overlay val="1"/>
      <c:txPr>
        <a:bodyPr anchor="b" anchorCtr="0"/>
        <a:lstStyle/>
        <a:p>
          <a:pPr defTabSz="360000">
            <a:lnSpc>
              <a:spcPct val="100000"/>
            </a:lnSpc>
            <a:defRPr sz="800" kern="70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412009073534735E-2"/>
          <c:w val="1"/>
          <c:h val="0.8477368577493501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42"/>
          <c:dPt>
            <c:idx val="0"/>
            <c:bubble3D val="0"/>
            <c:explosion val="20"/>
            <c:extLst>
              <c:ext xmlns:c16="http://schemas.microsoft.com/office/drawing/2014/chart" uri="{C3380CC4-5D6E-409C-BE32-E72D297353CC}">
                <c16:uniqueId val="{00000000-6275-4BD3-B24F-020815F96BC3}"/>
              </c:ext>
            </c:extLst>
          </c:dPt>
          <c:dPt>
            <c:idx val="1"/>
            <c:bubble3D val="0"/>
            <c:explosion val="18"/>
            <c:extLst>
              <c:ext xmlns:c16="http://schemas.microsoft.com/office/drawing/2014/chart" uri="{C3380CC4-5D6E-409C-BE32-E72D297353CC}">
                <c16:uniqueId val="{00000001-6275-4BD3-B24F-020815F96BC3}"/>
              </c:ext>
            </c:extLst>
          </c:dPt>
          <c:dPt>
            <c:idx val="2"/>
            <c:bubble3D val="0"/>
            <c:explosion val="21"/>
            <c:extLst>
              <c:ext xmlns:c16="http://schemas.microsoft.com/office/drawing/2014/chart" uri="{C3380CC4-5D6E-409C-BE32-E72D297353CC}">
                <c16:uniqueId val="{00000002-6275-4BD3-B24F-020815F96BC3}"/>
              </c:ext>
            </c:extLst>
          </c:dPt>
          <c:dPt>
            <c:idx val="3"/>
            <c:bubble3D val="0"/>
            <c:explosion val="18"/>
            <c:extLst>
              <c:ext xmlns:c16="http://schemas.microsoft.com/office/drawing/2014/chart" uri="{C3380CC4-5D6E-409C-BE32-E72D297353CC}">
                <c16:uniqueId val="{00000003-6275-4BD3-B24F-020815F96BC3}"/>
              </c:ext>
            </c:extLst>
          </c:dPt>
          <c:dPt>
            <c:idx val="4"/>
            <c:bubble3D val="0"/>
            <c:explosion val="19"/>
            <c:extLst>
              <c:ext xmlns:c16="http://schemas.microsoft.com/office/drawing/2014/chart" uri="{C3380CC4-5D6E-409C-BE32-E72D297353CC}">
                <c16:uniqueId val="{00000004-6275-4BD3-B24F-020815F96BC3}"/>
              </c:ext>
            </c:extLst>
          </c:dPt>
          <c:dPt>
            <c:idx val="6"/>
            <c:bubble3D val="0"/>
            <c:explosion val="27"/>
            <c:extLst>
              <c:ext xmlns:c16="http://schemas.microsoft.com/office/drawing/2014/chart" uri="{C3380CC4-5D6E-409C-BE32-E72D297353CC}">
                <c16:uniqueId val="{00000005-6275-4BD3-B24F-020815F96BC3}"/>
              </c:ext>
            </c:extLst>
          </c:dPt>
          <c:dPt>
            <c:idx val="8"/>
            <c:bubble3D val="0"/>
            <c:explosion val="27"/>
            <c:spPr>
              <a:solidFill>
                <a:srgbClr val="FF33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>
              <c:ext xmlns:c16="http://schemas.microsoft.com/office/drawing/2014/chart" uri="{C3380CC4-5D6E-409C-BE32-E72D297353CC}">
                <c16:uniqueId val="{00000007-6275-4BD3-B24F-020815F96BC3}"/>
              </c:ext>
            </c:extLst>
          </c:dPt>
          <c:dLbls>
            <c:dLbl>
              <c:idx val="0"/>
              <c:layout>
                <c:manualLayout>
                  <c:x val="7.5769509354873185E-2"/>
                  <c:y val="-0.1914783730077811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solidFill>
                          <a:schemeClr val="tx1"/>
                        </a:solidFill>
                      </a:rPr>
                      <a:t>НДФЛ 65%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75-4BD3-B24F-020815F96BC3}"/>
                </c:ext>
              </c:extLst>
            </c:dLbl>
            <c:dLbl>
              <c:idx val="2"/>
              <c:layout>
                <c:manualLayout>
                  <c:x val="2.8828330669995433E-2"/>
                  <c:y val="-2.49024721585084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75-4BD3-B24F-020815F96BC3}"/>
                </c:ext>
              </c:extLst>
            </c:dLbl>
            <c:dLbl>
              <c:idx val="4"/>
              <c:layout>
                <c:manualLayout>
                  <c:x val="2.1744858705472065E-2"/>
                  <c:y val="-2.1639297462026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75-4BD3-B24F-020815F96BC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87-4048-943D-560CDA85AB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75-4BD3-B24F-020815F96BC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87-4048-943D-560CDA85AB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87-4048-943D-560CDA85AB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accent4">
                      <a:lumMod val="75000"/>
                    </a:schemeClr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доход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прочие неналоговые</c:v>
                </c:pt>
                <c:pt idx="10">
                  <c:v>продажа</c:v>
                </c:pt>
                <c:pt idx="11">
                  <c:v>штрафы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3365.2</c:v>
                </c:pt>
                <c:pt idx="1">
                  <c:v>61.4</c:v>
                </c:pt>
                <c:pt idx="2">
                  <c:v>782.4</c:v>
                </c:pt>
                <c:pt idx="3">
                  <c:v>168.8</c:v>
                </c:pt>
                <c:pt idx="4">
                  <c:v>847.2</c:v>
                </c:pt>
                <c:pt idx="5">
                  <c:v>47.6</c:v>
                </c:pt>
                <c:pt idx="6">
                  <c:v>444.4</c:v>
                </c:pt>
                <c:pt idx="7">
                  <c:v>2.1</c:v>
                </c:pt>
                <c:pt idx="8">
                  <c:v>1.6</c:v>
                </c:pt>
                <c:pt idx="10">
                  <c:v>18.8</c:v>
                </c:pt>
                <c:pt idx="11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275-4BD3-B24F-020815F96BC3}"/>
            </c:ext>
          </c:extLst>
        </c:ser>
        <c:ser>
          <c:idx val="1"/>
          <c:order val="1"/>
          <c:cat>
            <c:strRef>
              <c:f>Лист1!$A$2:$A$13</c:f>
              <c:strCache>
                <c:ptCount val="12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доход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прочие неналоговые</c:v>
                </c:pt>
                <c:pt idx="10">
                  <c:v>продажа</c:v>
                </c:pt>
                <c:pt idx="11">
                  <c:v>штрафы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58.534379294150376</c:v>
                </c:pt>
                <c:pt idx="1">
                  <c:v>1.067993251117566</c:v>
                </c:pt>
                <c:pt idx="2">
                  <c:v>13.609086639647941</c:v>
                </c:pt>
                <c:pt idx="3">
                  <c:v>2.9361117392287484</c:v>
                </c:pt>
                <c:pt idx="4">
                  <c:v>14.736219582195472</c:v>
                </c:pt>
                <c:pt idx="5">
                  <c:v>0.82795568001948117</c:v>
                </c:pt>
                <c:pt idx="6">
                  <c:v>7.729905550433978</c:v>
                </c:pt>
                <c:pt idx="7">
                  <c:v>3.6527456471447693E-2</c:v>
                </c:pt>
                <c:pt idx="8">
                  <c:v>2.7830443025864914E-2</c:v>
                </c:pt>
                <c:pt idx="9">
                  <c:v>0</c:v>
                </c:pt>
                <c:pt idx="10">
                  <c:v>0.32700770555391273</c:v>
                </c:pt>
                <c:pt idx="11">
                  <c:v>0.16698265815518948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275-4BD3-B24F-020815F96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  <a:effectLst>
      <a:softEdge rad="317500"/>
    </a:effectLst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666666666672E-2"/>
          <c:y val="0.14489074803149643"/>
          <c:w val="0.47726558398950197"/>
          <c:h val="0.483234251968503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explosion val="25"/>
          <c:dPt>
            <c:idx val="8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1-1283-47E4-A390-5A782F6011ED}"/>
              </c:ext>
            </c:extLst>
          </c:dPt>
          <c:cat>
            <c:strRef>
              <c:f>Лист1!$A$2:$A$13</c:f>
              <c:strCache>
                <c:ptCount val="12"/>
                <c:pt idx="0">
                  <c:v>НДФЛ</c:v>
                </c:pt>
                <c:pt idx="1">
                  <c:v>Акцизы на нефтепродукты</c:v>
                </c:pt>
                <c:pt idx="2">
                  <c:v>Земельный налог</c:v>
                </c:pt>
                <c:pt idx="3">
                  <c:v>Налог на имущество физических лиц</c:v>
                </c:pt>
                <c:pt idx="4">
                  <c:v>Налоги на совокупный доход</c:v>
                </c:pt>
                <c:pt idx="5">
                  <c:v>Государственная пошлина</c:v>
                </c:pt>
                <c:pt idx="6">
                  <c:v>Доходы от  использования имущества, находящегося в государственной и муниципальной собственности </c:v>
                </c:pt>
                <c:pt idx="7">
                  <c:v>Плата за негативное воздействие на окружающую среду </c:v>
                </c:pt>
                <c:pt idx="8">
                  <c:v>Доходы от  оказания платных услуг (работ) и компенсации затрат государства</c:v>
                </c:pt>
                <c:pt idx="9">
                  <c:v>Прочие неналоговые</c:v>
                </c:pt>
                <c:pt idx="10">
                  <c:v>Продажа материальных и нематериальных активо</c:v>
                </c:pt>
                <c:pt idx="11">
                  <c:v> Штрафы, санкции, возмещение ущерба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1283-47E4-A390-5A782F6011ED}"/>
            </c:ext>
          </c:extLst>
        </c:ser>
        <c:ser>
          <c:idx val="1"/>
          <c:order val="1"/>
          <c:tx>
            <c:strRef>
              <c:f>Лист1!$A$13</c:f>
              <c:strCache>
                <c:ptCount val="1"/>
                <c:pt idx="0">
                  <c:v> Штрафы, санкции, возмещение ущерба</c:v>
                </c:pt>
              </c:strCache>
            </c:strRef>
          </c:tx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2-B097-4980-8112-69D30599B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egendEntry>
        <c:idx val="0"/>
        <c:txPr>
          <a:bodyPr/>
          <a:lstStyle/>
          <a:p>
            <a:pPr rtl="0">
              <a:lnSpc>
                <a:spcPct val="100000"/>
              </a:lnSpc>
              <a:defRPr sz="1200" strike="noStrike" kern="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12254222933583778"/>
          <c:w val="0.99799685063054744"/>
          <c:h val="0.8774577706641622"/>
        </c:manualLayout>
      </c:layout>
      <c:overlay val="1"/>
      <c:spPr>
        <a:gradFill rotWithShape="1">
          <a:gsLst>
            <a:gs pos="20000">
              <a:schemeClr val="accent3">
                <a:tint val="9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3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c:spPr>
      <c:txPr>
        <a:bodyPr/>
        <a:lstStyle/>
        <a:p>
          <a:pPr rtl="0">
            <a:lnSpc>
              <a:spcPct val="100000"/>
            </a:lnSpc>
            <a:defRPr sz="1200" strike="noStrike" kern="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2023 год</a:t>
            </a:r>
          </a:p>
        </c:rich>
      </c:tx>
      <c:layout>
        <c:manualLayout>
          <c:xMode val="edge"/>
          <c:yMode val="edge"/>
          <c:x val="1.8454606576280792E-2"/>
          <c:y val="0.11388317964670593"/>
        </c:manualLayout>
      </c:layout>
      <c:overlay val="0"/>
      <c:spPr>
        <a:solidFill>
          <a:sysClr val="window" lastClr="FFFFFF">
            <a:lumMod val="85000"/>
          </a:sysClr>
        </a:solidFill>
      </c:spPr>
    </c:title>
    <c:autoTitleDeleted val="0"/>
    <c:view3D>
      <c:rotX val="50"/>
      <c:rotY val="21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880505773237907E-2"/>
          <c:y val="0.10234281417229787"/>
          <c:w val="0.8370189102920188"/>
          <c:h val="0.686751163450974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25"/>
          <c:dPt>
            <c:idx val="0"/>
            <c:bubble3D val="0"/>
            <c:explosion val="1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BF72-45B1-822E-70AE26D0B7F9}"/>
              </c:ext>
            </c:extLst>
          </c:dPt>
          <c:dPt>
            <c:idx val="8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3-BF72-45B1-822E-70AE26D0B7F9}"/>
              </c:ext>
            </c:extLst>
          </c:dPt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72-45B1-822E-70AE26D0B7F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72-45B1-822E-70AE26D0B7F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72-45B1-822E-70AE26D0B7F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F72-45B1-822E-70AE26D0B7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продажа</c:v>
                </c:pt>
                <c:pt idx="10">
                  <c:v>штрафы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2206.6999999999998</c:v>
                </c:pt>
                <c:pt idx="1">
                  <c:v>60</c:v>
                </c:pt>
                <c:pt idx="2">
                  <c:v>805.8</c:v>
                </c:pt>
                <c:pt idx="3">
                  <c:v>177.4</c:v>
                </c:pt>
                <c:pt idx="4">
                  <c:v>1012.9</c:v>
                </c:pt>
                <c:pt idx="5">
                  <c:v>49.5</c:v>
                </c:pt>
                <c:pt idx="6">
                  <c:v>453.6</c:v>
                </c:pt>
                <c:pt idx="7">
                  <c:v>2.1</c:v>
                </c:pt>
                <c:pt idx="8">
                  <c:v>1.6</c:v>
                </c:pt>
                <c:pt idx="9">
                  <c:v>26.9</c:v>
                </c:pt>
                <c:pt idx="10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F72-45B1-822E-70AE26D0B7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продажа</c:v>
                </c:pt>
                <c:pt idx="10">
                  <c:v>штрафы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45.911701065246326</c:v>
                </c:pt>
                <c:pt idx="1">
                  <c:v>1.2483355525965378</c:v>
                </c:pt>
                <c:pt idx="2">
                  <c:v>16.765146471371501</c:v>
                </c:pt>
                <c:pt idx="3">
                  <c:v>3.6909121171770969</c:v>
                </c:pt>
                <c:pt idx="4">
                  <c:v>21.073984687083886</c:v>
                </c:pt>
                <c:pt idx="5">
                  <c:v>1.0298768308921438</c:v>
                </c:pt>
                <c:pt idx="6">
                  <c:v>9.4374167776298261</c:v>
                </c:pt>
                <c:pt idx="7">
                  <c:v>4.3691744340878823E-2</c:v>
                </c:pt>
                <c:pt idx="8">
                  <c:v>3.3288948069241008E-2</c:v>
                </c:pt>
                <c:pt idx="9">
                  <c:v>0.55967043941411443</c:v>
                </c:pt>
                <c:pt idx="10">
                  <c:v>0.20597536617842876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72-45B1-822E-70AE26D0B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2024 год</a:t>
            </a:r>
          </a:p>
        </c:rich>
      </c:tx>
      <c:layout>
        <c:manualLayout>
          <c:xMode val="edge"/>
          <c:yMode val="edge"/>
          <c:x val="0.34530137677010247"/>
          <c:y val="8.7077681813840846E-2"/>
        </c:manualLayout>
      </c:layout>
      <c:overlay val="0"/>
      <c:spPr>
        <a:solidFill>
          <a:sysClr val="window" lastClr="FFFFFF">
            <a:lumMod val="85000"/>
          </a:sysClr>
        </a:solidFill>
      </c:spPr>
    </c:title>
    <c:autoTitleDeleted val="0"/>
    <c:view3D>
      <c:rotX val="60"/>
      <c:rotY val="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833333333333498E-2"/>
          <c:y val="0.20408100650315339"/>
          <c:w val="0.8355665921379094"/>
          <c:h val="0.717186785447610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25"/>
          <c:dPt>
            <c:idx val="0"/>
            <c:bubble3D val="0"/>
            <c:explosion val="19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C6D8-468A-9B45-2E3D013F6B6D}"/>
              </c:ext>
            </c:extLst>
          </c:dPt>
          <c:dPt>
            <c:idx val="7"/>
            <c:bubble3D val="0"/>
            <c:explosion val="12"/>
            <c:extLst>
              <c:ext xmlns:c16="http://schemas.microsoft.com/office/drawing/2014/chart" uri="{C3380CC4-5D6E-409C-BE32-E72D297353CC}">
                <c16:uniqueId val="{00000002-C6D8-468A-9B45-2E3D013F6B6D}"/>
              </c:ext>
            </c:extLst>
          </c:dPt>
          <c:dPt>
            <c:idx val="8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4-C6D8-468A-9B45-2E3D013F6B6D}"/>
              </c:ext>
            </c:extLst>
          </c:dPt>
          <c:dLbls>
            <c:dLbl>
              <c:idx val="6"/>
              <c:layout>
                <c:manualLayout>
                  <c:x val="-9.9868978233187772E-2"/>
                  <c:y val="6.21388394376682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84-4A88-B4A8-B729A8362D0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D8-468A-9B45-2E3D013F6B6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D8-468A-9B45-2E3D013F6B6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D8-468A-9B45-2E3D013F6B6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D8-468A-9B45-2E3D013F6B6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D8-468A-9B45-2E3D013F6B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доход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продажа</c:v>
                </c:pt>
                <c:pt idx="10">
                  <c:v>штрафы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2100.4</c:v>
                </c:pt>
                <c:pt idx="1">
                  <c:v>63.4</c:v>
                </c:pt>
                <c:pt idx="2">
                  <c:v>830</c:v>
                </c:pt>
                <c:pt idx="3">
                  <c:v>186.5</c:v>
                </c:pt>
                <c:pt idx="4">
                  <c:v>1231.3</c:v>
                </c:pt>
                <c:pt idx="5">
                  <c:v>51.5</c:v>
                </c:pt>
                <c:pt idx="6">
                  <c:v>460</c:v>
                </c:pt>
                <c:pt idx="7">
                  <c:v>2.1</c:v>
                </c:pt>
                <c:pt idx="8">
                  <c:v>1.6</c:v>
                </c:pt>
                <c:pt idx="9">
                  <c:v>25.2</c:v>
                </c:pt>
                <c:pt idx="10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D8-468A-9B45-2E3D013F6B6D}"/>
            </c:ext>
          </c:extLst>
        </c:ser>
        <c:ser>
          <c:idx val="1"/>
          <c:order val="1"/>
          <c:tx>
            <c:strRef>
              <c:f>Лист1!$E:$E</c:f>
              <c:strCache>
                <c:ptCount val="1"/>
                <c:pt idx="0">
                  <c:v>проц 67,6 0,7 16,76361286 3,766763613 18,3 1,1 6,2 0,4 0,1 0,6 0,7 95,7</c:v>
                </c:pt>
              </c:strCache>
            </c:strRef>
          </c:tx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9-C6D8-468A-9B45-2E3D013F6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666666666672E-2"/>
          <c:y val="0.14489074803149643"/>
          <c:w val="0.47726558398950197"/>
          <c:h val="0.483234251968503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5C97-4AFB-A98D-57E7E9CB4019}"/>
              </c:ext>
            </c:extLst>
          </c:dPt>
          <c:dPt>
            <c:idx val="8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3-5C97-4AFB-A98D-57E7E9CB4019}"/>
              </c:ext>
            </c:extLst>
          </c:dPt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 на нефтепродукты</c:v>
                </c:pt>
                <c:pt idx="2">
                  <c:v>Земельный налог</c:v>
                </c:pt>
                <c:pt idx="3">
                  <c:v>Налог на имущество физических лиц</c:v>
                </c:pt>
                <c:pt idx="4">
                  <c:v>Налоги на совокупный доход</c:v>
                </c:pt>
                <c:pt idx="5">
                  <c:v>Государственная пошлина</c:v>
                </c:pt>
                <c:pt idx="6">
                  <c:v>Доходы от  использования имущества, находящегося в государственной и муниципальной собственности </c:v>
                </c:pt>
                <c:pt idx="7">
                  <c:v>Плата за негативное воздействие на окружающую среду </c:v>
                </c:pt>
                <c:pt idx="8">
                  <c:v>Доходы от  оказания платных услуг (работ) и компенсации затрат государства</c:v>
                </c:pt>
                <c:pt idx="9">
                  <c:v>Доходы от продажи материальных и нематериальных активов</c:v>
                </c:pt>
                <c:pt idx="10">
                  <c:v> Штрафы, санкции, возмещение ущерба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4-5C97-4AFB-A98D-57E7E9CB4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8251822907875637E-2"/>
          <c:y val="0.14245109249892984"/>
          <c:w val="0.86157750452913839"/>
          <c:h val="0.83252371557558247"/>
        </c:manualLayout>
      </c:layout>
      <c:overlay val="0"/>
      <c:spPr>
        <a:gradFill rotWithShape="1">
          <a:gsLst>
            <a:gs pos="0">
              <a:srgbClr val="1B587C">
                <a:tint val="50000"/>
                <a:satMod val="300000"/>
              </a:srgbClr>
            </a:gs>
            <a:gs pos="35000">
              <a:srgbClr val="1B587C">
                <a:tint val="37000"/>
                <a:satMod val="300000"/>
              </a:srgbClr>
            </a:gs>
            <a:gs pos="100000">
              <a:srgbClr val="1B587C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1B587C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 rtl="0">
            <a:defRPr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298357621281254E-2"/>
          <c:y val="4.2328001968503934E-2"/>
          <c:w val="0.94526043716423214"/>
          <c:h val="0.678072342519686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shade val="25000"/>
                    <a:satMod val="250000"/>
                  </a:schemeClr>
                </a:gs>
                <a:gs pos="68000">
                  <a:schemeClr val="accent3">
                    <a:tint val="86000"/>
                    <a:satMod val="115000"/>
                  </a:schemeClr>
                </a:gs>
                <a:gs pos="100000">
                  <a:schemeClr val="accent3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chemeClr val="accent3">
                  <a:shade val="9000"/>
                  <a:alpha val="48000"/>
                  <a:satMod val="105000"/>
                </a:schemeClr>
              </a:outerShdw>
            </a:effectLst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25400" h="38100"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64C-491F-A5F5-EA3397C0B88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64C-491F-A5F5-EA3397C0B88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64C-491F-A5F5-EA3397C0B88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64C-491F-A5F5-EA3397C0B88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64C-491F-A5F5-EA3397C0B884}"/>
              </c:ext>
            </c:extLst>
          </c:dPt>
          <c:dLbls>
            <c:dLbl>
              <c:idx val="0"/>
              <c:layout>
                <c:manualLayout>
                  <c:x val="1.3888888888888888E-2"/>
                  <c:y val="-1.3395136124115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4C-491F-A5F5-EA3397C0B884}"/>
                </c:ext>
              </c:extLst>
            </c:dLbl>
            <c:dLbl>
              <c:idx val="1"/>
              <c:layout>
                <c:manualLayout>
                  <c:x val="1.2500000000000001E-2"/>
                  <c:y val="-1.3395136124115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4C-491F-A5F5-EA3397C0B884}"/>
                </c:ext>
              </c:extLst>
            </c:dLbl>
            <c:dLbl>
              <c:idx val="2"/>
              <c:layout>
                <c:manualLayout>
                  <c:x val="1.1111111111111112E-2"/>
                  <c:y val="-1.56276588114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4C-491F-A5F5-EA3397C0B884}"/>
                </c:ext>
              </c:extLst>
            </c:dLbl>
            <c:dLbl>
              <c:idx val="3"/>
              <c:layout>
                <c:manualLayout>
                  <c:x val="1.8055555555555554E-2"/>
                  <c:y val="-1.3395136124115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4C-491F-A5F5-EA3397C0B884}"/>
                </c:ext>
              </c:extLst>
            </c:dLbl>
            <c:dLbl>
              <c:idx val="4"/>
              <c:layout>
                <c:manualLayout>
                  <c:x val="2.450054680664927E-2"/>
                  <c:y val="-1.9973694905910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4C-491F-A5F5-EA3397C0B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3207.3</c:v>
                </c:pt>
                <c:pt idx="1">
                  <c:v>3304</c:v>
                </c:pt>
                <c:pt idx="2">
                  <c:v>3365.2</c:v>
                </c:pt>
                <c:pt idx="3">
                  <c:v>2606.6999999999998</c:v>
                </c:pt>
                <c:pt idx="4">
                  <c:v>2100.4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4C-491F-A5F5-EA3397C0B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08121600"/>
        <c:axId val="308123136"/>
        <c:axId val="0"/>
      </c:bar3DChart>
      <c:catAx>
        <c:axId val="308121600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ru-RU"/>
          </a:p>
        </c:txPr>
        <c:crossAx val="308123136"/>
        <c:crosses val="autoZero"/>
        <c:auto val="1"/>
        <c:lblAlgn val="ctr"/>
        <c:lblOffset val="100"/>
        <c:noMultiLvlLbl val="0"/>
      </c:catAx>
      <c:valAx>
        <c:axId val="308123136"/>
        <c:scaling>
          <c:orientation val="minMax"/>
        </c:scaling>
        <c:delete val="1"/>
        <c:axPos val="l"/>
        <c:majorGridlines/>
        <c:numFmt formatCode="#\ ##0.0" sourceLinked="1"/>
        <c:majorTickMark val="out"/>
        <c:minorTickMark val="none"/>
        <c:tickLblPos val="nextTo"/>
        <c:crossAx val="308121600"/>
        <c:crosses val="autoZero"/>
        <c:crossBetween val="between"/>
      </c:valAx>
    </c:plotArea>
    <c:plotVisOnly val="1"/>
    <c:dispBlanksAs val="gap"/>
    <c:showDLblsOverMax val="0"/>
  </c:chart>
  <c:spPr>
    <a:gradFill flip="none" rotWithShape="1">
      <a:gsLst>
        <a:gs pos="0">
          <a:srgbClr val="DCEBF5"/>
        </a:gs>
        <a:gs pos="8000">
          <a:srgbClr val="83A7C3"/>
        </a:gs>
        <a:gs pos="13000">
          <a:srgbClr val="768FB9"/>
        </a:gs>
        <a:gs pos="21001">
          <a:srgbClr val="83A7C3"/>
        </a:gs>
        <a:gs pos="52000">
          <a:srgbClr val="FFFFFF"/>
        </a:gs>
        <a:gs pos="56000">
          <a:srgbClr val="9C6563"/>
        </a:gs>
        <a:gs pos="58000">
          <a:srgbClr val="80302D"/>
        </a:gs>
        <a:gs pos="71001">
          <a:srgbClr val="C0524E"/>
        </a:gs>
        <a:gs pos="94000">
          <a:srgbClr val="EBDAD4"/>
        </a:gs>
        <a:gs pos="100000">
          <a:srgbClr val="55261C"/>
        </a:gs>
      </a:gsLst>
      <a:lin ang="5400000" scaled="0"/>
      <a:tileRect r="-100000" b="-10000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floor>
    <c:sideWall>
      <c:thickness val="0"/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thickness val="0"/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9.8409543214332068E-2"/>
          <c:y val="1.3685247180829642E-2"/>
          <c:w val="0.5976983978645708"/>
          <c:h val="0.8409174574607329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налог с организаций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60000"/>
                  </a:schemeClr>
                </a:gs>
                <a:gs pos="33000">
                  <a:schemeClr val="accent2">
                    <a:tint val="86500"/>
                  </a:schemeClr>
                </a:gs>
                <a:gs pos="46750">
                  <a:schemeClr val="accent2">
                    <a:tint val="71000"/>
                    <a:satMod val="112000"/>
                  </a:schemeClr>
                </a:gs>
                <a:gs pos="53000">
                  <a:schemeClr val="accent2">
                    <a:tint val="71000"/>
                    <a:satMod val="112000"/>
                  </a:schemeClr>
                </a:gs>
                <a:gs pos="68000">
                  <a:schemeClr val="accent2">
                    <a:tint val="86000"/>
                  </a:schemeClr>
                </a:gs>
                <a:gs pos="100000">
                  <a:schemeClr val="accent2">
                    <a:shade val="60000"/>
                  </a:schemeClr>
                </a:gs>
              </a:gsLst>
              <a:lin ang="8350000" scaled="1"/>
            </a:gradFill>
            <a:ln>
              <a:solidFill>
                <a:schemeClr val="tx1"/>
              </a:solidFill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invertIfNegative val="0"/>
          <c:dLbls>
            <c:spPr>
              <a:solidFill>
                <a:schemeClr val="lt1"/>
              </a:solidFill>
              <a:ln w="19050" cap="flat" cmpd="sng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598.6</c:v>
                </c:pt>
                <c:pt idx="1">
                  <c:v>421.2</c:v>
                </c:pt>
                <c:pt idx="2" formatCode="General">
                  <c:v>507.1</c:v>
                </c:pt>
                <c:pt idx="3">
                  <c:v>522.29999999999995</c:v>
                </c:pt>
                <c:pt idx="4" formatCode="#\ ##0.0">
                  <c:v>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C-459D-B6DC-112066B6C0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Земельный налог с физических лиц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 w="19050" cap="flat" cmpd="sng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243.4</c:v>
                </c:pt>
                <c:pt idx="1">
                  <c:v>240.4</c:v>
                </c:pt>
                <c:pt idx="2">
                  <c:v>275.3</c:v>
                </c:pt>
                <c:pt idx="3">
                  <c:v>283.5</c:v>
                </c:pt>
                <c:pt idx="4" formatCode="#\ ##0.0">
                  <c:v>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4C-459D-B6DC-112066B6C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8893312"/>
        <c:axId val="368895104"/>
        <c:axId val="0"/>
      </c:bar3DChart>
      <c:catAx>
        <c:axId val="368893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100" b="1" i="0" normalizeH="0" baseline="0">
                <a:solidFill>
                  <a:schemeClr val="tx1"/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368895104"/>
        <c:crosses val="autoZero"/>
        <c:auto val="1"/>
        <c:lblAlgn val="ctr"/>
        <c:lblOffset val="100"/>
        <c:noMultiLvlLbl val="0"/>
      </c:catAx>
      <c:valAx>
        <c:axId val="368895104"/>
        <c:scaling>
          <c:orientation val="minMax"/>
        </c:scaling>
        <c:delete val="1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368893312"/>
        <c:crosses val="autoZero"/>
        <c:crossBetween val="between"/>
      </c:valAx>
      <c:spPr>
        <a:noFill/>
        <a:ln w="25400"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73715535851927183"/>
          <c:y val="1.6841674454472377E-2"/>
          <c:w val="0.2552903201265328"/>
          <c:h val="0.25120585607128476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2">
            <a:lumMod val="40000"/>
            <a:lumOff val="60000"/>
          </a:schemeClr>
        </a:solidFill>
      </c:spPr>
    </c:floor>
    <c:sideWall>
      <c:thickness val="0"/>
      <c:spPr>
        <a:solidFill>
          <a:schemeClr val="tx2">
            <a:lumMod val="40000"/>
            <a:lumOff val="60000"/>
          </a:schemeClr>
        </a:solidFill>
        <a:ln w="28575">
          <a:solidFill>
            <a:schemeClr val="tx1"/>
          </a:solidFill>
        </a:ln>
      </c:spPr>
    </c:sideWall>
    <c:backWall>
      <c:thickness val="0"/>
      <c:sp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8352000" scaled="0"/>
        </a:gradFill>
        <a:ln w="28575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0.38067686923675148"/>
          <c:y val="0"/>
          <c:w val="0.57389928896789244"/>
          <c:h val="0.8684447072810231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CCFF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0.15873236307076991"/>
                  <c:y val="-1.8091495755621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C4-45C8-AAF9-5958C974C69B}"/>
                </c:ext>
              </c:extLst>
            </c:dLbl>
            <c:dLbl>
              <c:idx val="1"/>
              <c:layout>
                <c:manualLayout>
                  <c:x val="-0.18518775691589823"/>
                  <c:y val="-1.7876392144668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C4-45C8-AAF9-5958C974C69B}"/>
                </c:ext>
              </c:extLst>
            </c:dLbl>
            <c:dLbl>
              <c:idx val="2"/>
              <c:layout>
                <c:manualLayout>
                  <c:x val="-0.225752694145095"/>
                  <c:y val="-5.59900250533638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C4-45C8-AAF9-5958C974C69B}"/>
                </c:ext>
              </c:extLst>
            </c:dLbl>
            <c:dLbl>
              <c:idx val="3"/>
              <c:layout>
                <c:manualLayout>
                  <c:x val="-0.23633485168314633"/>
                  <c:y val="-1.42125081223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C4-45C8-AAF9-5958C974C69B}"/>
                </c:ext>
              </c:extLst>
            </c:dLbl>
            <c:dLbl>
              <c:idx val="4"/>
              <c:layout>
                <c:manualLayout>
                  <c:x val="-0.26631763137429176"/>
                  <c:y val="-2.2611113632298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C4-45C8-AAF9-5958C974C6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План на 2021 год</c:v>
                </c:pt>
                <c:pt idx="2">
                  <c:v>Утверждено на 2022 год</c:v>
                </c:pt>
                <c:pt idx="3">
                  <c:v>Утверждено на 2023 год</c:v>
                </c:pt>
                <c:pt idx="4">
                  <c:v>Утверждено на 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139.69999999999999</c:v>
                </c:pt>
                <c:pt idx="1">
                  <c:v>145.9</c:v>
                </c:pt>
                <c:pt idx="2">
                  <c:v>168.8</c:v>
                </c:pt>
                <c:pt idx="3">
                  <c:v>177.4</c:v>
                </c:pt>
                <c:pt idx="4">
                  <c:v>186.5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2-4818-A91E-B3615D0DB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shape val="cylinder"/>
        <c:axId val="476683648"/>
        <c:axId val="478950528"/>
        <c:axId val="0"/>
      </c:bar3DChart>
      <c:catAx>
        <c:axId val="4766836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78950528"/>
        <c:crosses val="autoZero"/>
        <c:auto val="1"/>
        <c:lblAlgn val="ctr"/>
        <c:lblOffset val="100"/>
        <c:noMultiLvlLbl val="0"/>
      </c:catAx>
      <c:valAx>
        <c:axId val="478950528"/>
        <c:scaling>
          <c:orientation val="minMax"/>
        </c:scaling>
        <c:delete val="0"/>
        <c:axPos val="b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76683648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180000"/>
                <a:lumMod val="100000"/>
              </a:schemeClr>
            </a:gs>
            <a:gs pos="40000">
              <a:schemeClr val="accent2">
                <a:tint val="60000"/>
                <a:satMod val="130000"/>
                <a:lumMod val="100000"/>
              </a:schemeClr>
            </a:gs>
            <a:gs pos="100000">
              <a:schemeClr val="accent2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D6F78-58A4-461A-BD07-0B55A292539C}" type="doc">
      <dgm:prSet loTypeId="urn:microsoft.com/office/officeart/2005/8/layout/hList6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A1FB40-BE9F-49D2-B5D5-864B314BEDF3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Доход</a:t>
          </a:r>
        </a:p>
      </dgm:t>
    </dgm:pt>
    <dgm:pt modelId="{525A1791-E7B7-4D25-829E-65D203515422}" type="parTrans" cxnId="{ECB8E00C-DB28-4622-AEE8-88BA1F49E9AD}">
      <dgm:prSet/>
      <dgm:spPr/>
      <dgm:t>
        <a:bodyPr/>
        <a:lstStyle/>
        <a:p>
          <a:endParaRPr lang="ru-RU"/>
        </a:p>
      </dgm:t>
    </dgm:pt>
    <dgm:pt modelId="{216B778D-3E9B-42A2-BC6A-3279BE1BDF9F}" type="sibTrans" cxnId="{ECB8E00C-DB28-4622-AEE8-88BA1F49E9AD}">
      <dgm:prSet/>
      <dgm:spPr/>
      <dgm:t>
        <a:bodyPr/>
        <a:lstStyle/>
        <a:p>
          <a:endParaRPr lang="ru-RU"/>
        </a:p>
      </dgm:t>
    </dgm:pt>
    <dgm:pt modelId="{BC23EC8A-3B1D-422A-A398-9AA913CD8988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 extrusionH="50600">
          <a:bevelT w="50800" h="50800" prst="divot"/>
        </a:sp3d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Расход</a:t>
          </a:r>
        </a:p>
      </dgm:t>
    </dgm:pt>
    <dgm:pt modelId="{D51B1C88-9AA3-4C32-A3FB-EB556EB81B2A}" type="parTrans" cxnId="{39B6982E-2110-49C3-B2CC-6B60BEE73FF9}">
      <dgm:prSet/>
      <dgm:spPr/>
      <dgm:t>
        <a:bodyPr/>
        <a:lstStyle/>
        <a:p>
          <a:endParaRPr lang="ru-RU"/>
        </a:p>
      </dgm:t>
    </dgm:pt>
    <dgm:pt modelId="{B6713B69-3E84-4D5E-BB0E-F49A7D26D4DE}" type="sibTrans" cxnId="{39B6982E-2110-49C3-B2CC-6B60BEE73FF9}">
      <dgm:prSet/>
      <dgm:spPr/>
      <dgm:t>
        <a:bodyPr/>
        <a:lstStyle/>
        <a:p>
          <a:endParaRPr lang="ru-RU"/>
        </a:p>
      </dgm:t>
    </dgm:pt>
    <dgm:pt modelId="{1DA9F830-BF5F-4713-82CD-DB3FF95B7A90}" type="pres">
      <dgm:prSet presAssocID="{0A1D6F78-58A4-461A-BD07-0B55A292539C}" presName="Name0" presStyleCnt="0">
        <dgm:presLayoutVars>
          <dgm:dir/>
          <dgm:resizeHandles val="exact"/>
        </dgm:presLayoutVars>
      </dgm:prSet>
      <dgm:spPr/>
    </dgm:pt>
    <dgm:pt modelId="{F1E7F3A7-1A57-40AF-AF17-D890D9683D68}" type="pres">
      <dgm:prSet presAssocID="{43A1FB40-BE9F-49D2-B5D5-864B314BEDF3}" presName="node" presStyleLbl="node1" presStyleIdx="0" presStyleCnt="2" custLinFactNeighborX="-42336" custLinFactNeighborY="-2832">
        <dgm:presLayoutVars>
          <dgm:bulletEnabled val="1"/>
        </dgm:presLayoutVars>
      </dgm:prSet>
      <dgm:spPr/>
    </dgm:pt>
    <dgm:pt modelId="{0D941501-709D-412F-8E16-F5C9BB2B0F5C}" type="pres">
      <dgm:prSet presAssocID="{216B778D-3E9B-42A2-BC6A-3279BE1BDF9F}" presName="sibTrans" presStyleCnt="0"/>
      <dgm:spPr/>
    </dgm:pt>
    <dgm:pt modelId="{3A146C52-AD2B-489C-BF10-3AA4F8CAFD67}" type="pres">
      <dgm:prSet presAssocID="{BC23EC8A-3B1D-422A-A398-9AA913CD8988}" presName="node" presStyleLbl="node1" presStyleIdx="1" presStyleCnt="2" custScaleY="35188" custLinFactNeighborX="34393" custLinFactNeighborY="863">
        <dgm:presLayoutVars>
          <dgm:bulletEnabled val="1"/>
        </dgm:presLayoutVars>
      </dgm:prSet>
      <dgm:spPr/>
    </dgm:pt>
  </dgm:ptLst>
  <dgm:cxnLst>
    <dgm:cxn modelId="{ECB8E00C-DB28-4622-AEE8-88BA1F49E9AD}" srcId="{0A1D6F78-58A4-461A-BD07-0B55A292539C}" destId="{43A1FB40-BE9F-49D2-B5D5-864B314BEDF3}" srcOrd="0" destOrd="0" parTransId="{525A1791-E7B7-4D25-829E-65D203515422}" sibTransId="{216B778D-3E9B-42A2-BC6A-3279BE1BDF9F}"/>
    <dgm:cxn modelId="{39B6982E-2110-49C3-B2CC-6B60BEE73FF9}" srcId="{0A1D6F78-58A4-461A-BD07-0B55A292539C}" destId="{BC23EC8A-3B1D-422A-A398-9AA913CD8988}" srcOrd="1" destOrd="0" parTransId="{D51B1C88-9AA3-4C32-A3FB-EB556EB81B2A}" sibTransId="{B6713B69-3E84-4D5E-BB0E-F49A7D26D4DE}"/>
    <dgm:cxn modelId="{A1A90A42-E6D9-40C3-A82F-15BB6D9AFCE4}" type="presOf" srcId="{0A1D6F78-58A4-461A-BD07-0B55A292539C}" destId="{1DA9F830-BF5F-4713-82CD-DB3FF95B7A90}" srcOrd="0" destOrd="0" presId="urn:microsoft.com/office/officeart/2005/8/layout/hList6"/>
    <dgm:cxn modelId="{D808996C-7516-4591-A3D9-62D10461DEB1}" type="presOf" srcId="{BC23EC8A-3B1D-422A-A398-9AA913CD8988}" destId="{3A146C52-AD2B-489C-BF10-3AA4F8CAFD67}" srcOrd="0" destOrd="0" presId="urn:microsoft.com/office/officeart/2005/8/layout/hList6"/>
    <dgm:cxn modelId="{097655DF-6836-4958-8907-9210755BCE62}" type="presOf" srcId="{43A1FB40-BE9F-49D2-B5D5-864B314BEDF3}" destId="{F1E7F3A7-1A57-40AF-AF17-D890D9683D68}" srcOrd="0" destOrd="0" presId="urn:microsoft.com/office/officeart/2005/8/layout/hList6"/>
    <dgm:cxn modelId="{AF82A025-9FFC-4F7F-AACD-06622CF7850B}" type="presParOf" srcId="{1DA9F830-BF5F-4713-82CD-DB3FF95B7A90}" destId="{F1E7F3A7-1A57-40AF-AF17-D890D9683D68}" srcOrd="0" destOrd="0" presId="urn:microsoft.com/office/officeart/2005/8/layout/hList6"/>
    <dgm:cxn modelId="{0432A9B6-64CA-406E-84AB-4E64B2E84247}" type="presParOf" srcId="{1DA9F830-BF5F-4713-82CD-DB3FF95B7A90}" destId="{0D941501-709D-412F-8E16-F5C9BB2B0F5C}" srcOrd="1" destOrd="0" presId="urn:microsoft.com/office/officeart/2005/8/layout/hList6"/>
    <dgm:cxn modelId="{E6FCABDC-445F-4C6C-BA20-B9F97820C563}" type="presParOf" srcId="{1DA9F830-BF5F-4713-82CD-DB3FF95B7A90}" destId="{3A146C52-AD2B-489C-BF10-3AA4F8CAFD67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olidFill>
          <a:schemeClr val="accent5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90B43A1C-85AB-40E4-9687-2313E85E0399}">
      <dgm:prSet phldrT="[Текст]"/>
      <dgm:spPr>
        <a:solidFill>
          <a:schemeClr val="tx1">
            <a:lumMod val="75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CCDC2A1-B573-48DB-AE6D-1F76901F1671}" type="parTrans" cxnId="{E3209E33-E5E7-49D7-A614-E18C032857AF}">
      <dgm:prSet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endParaRPr lang="ru-RU"/>
        </a:p>
      </dgm:t>
    </dgm:pt>
    <dgm:pt modelId="{E9924FC7-EF29-492B-B0FE-E3B61C99864B}" type="sibTrans" cxnId="{E3209E33-E5E7-49D7-A614-E18C032857AF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37E412C-91EE-486E-8354-15F2384BE3EA}">
      <dgm:prSet phldrT="[Текст]"/>
      <dgm:spPr>
        <a:solidFill>
          <a:srgbClr val="FFFFCC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>
        <a:solidFill>
          <a:srgbClr val="FFFFCC"/>
        </a:solidFill>
      </dgm:spPr>
      <dgm:t>
        <a:bodyPr/>
        <a:lstStyle/>
        <a:p>
          <a:endParaRPr lang="ru-RU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>
        <a:solidFill>
          <a:srgbClr val="92D050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82CE592-953F-441B-B0C2-F864433A8493}" type="parTrans" cxnId="{C76B1FDD-1515-4548-A84A-CDE5C2B70761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62E153EB-408C-4CB3-B6CA-2A439518E14B}">
      <dgm:prSet phldrT="[Текст]"/>
      <dgm:spPr>
        <a:solidFill>
          <a:srgbClr val="00B050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D78F1D4C-A2EF-4C56-940B-FB3F18A7298D}">
      <dgm:prSet phldrT="[Текст]"/>
      <dgm:spPr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</a:gra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3BA0FA79-0F0A-4F39-8C6F-85BF113366C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/>
        </a:p>
      </dgm:t>
    </dgm:pt>
    <dgm:pt modelId="{1971851C-223B-4401-8505-0F79EF9DF2FE}">
      <dgm:prSet custRadScaleRad="103129" custRadScaleInc="23989"/>
      <dgm:spPr/>
      <dgm:t>
        <a:bodyPr/>
        <a:lstStyle/>
        <a:p>
          <a:endParaRPr lang="ru-RU" dirty="0"/>
        </a:p>
      </dgm:t>
    </dgm:pt>
    <dgm:pt modelId="{7BB7D12E-7788-481F-9A34-9DDD1920EEE6}" type="sibTrans" cxnId="{2B0D6A0C-F289-4FC7-8D98-5FE873E92EBA}">
      <dgm:prSet/>
      <dgm:spPr/>
      <dgm:t>
        <a:bodyPr/>
        <a:lstStyle/>
        <a:p>
          <a:endParaRPr lang="ru-RU"/>
        </a:p>
      </dgm:t>
    </dgm:pt>
    <dgm:pt modelId="{66777798-C242-4B14-BDDC-39BE21847441}" type="parTrans" cxnId="{2B0D6A0C-F289-4FC7-8D98-5FE873E92EBA}">
      <dgm:prSet/>
      <dgm:spPr/>
      <dgm:t>
        <a:bodyPr/>
        <a:lstStyle/>
        <a:p>
          <a:endParaRPr lang="ru-RU"/>
        </a:p>
      </dgm:t>
    </dgm:pt>
    <dgm:pt modelId="{5BD5A0E1-1493-490D-98B0-ADA84F7E4845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E8D3D680-2231-483C-A0CE-8C5A83FACC1B}" type="parTrans" cxnId="{18873E3E-F8C2-403A-BE5B-64CD5EDA4967}">
      <dgm:prSet/>
      <dgm:spPr/>
      <dgm:t>
        <a:bodyPr/>
        <a:lstStyle/>
        <a:p>
          <a:endParaRPr lang="ru-RU"/>
        </a:p>
      </dgm:t>
    </dgm:pt>
    <dgm:pt modelId="{7B4C73F0-844C-48D3-B2E1-9CDAF8D00DD5}" type="sibTrans" cxnId="{18873E3E-F8C2-403A-BE5B-64CD5EDA4967}">
      <dgm:prSet/>
      <dgm:spPr/>
      <dgm:t>
        <a:bodyPr/>
        <a:lstStyle/>
        <a:p>
          <a:endParaRPr lang="ru-RU"/>
        </a:p>
      </dgm:t>
    </dgm:pt>
    <dgm:pt modelId="{1D686B62-2944-4F6B-9429-7FB7FCC0B616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BED263-E631-4288-81FA-CEA08FED5D80}" type="parTrans" cxnId="{3E6897AC-BF8F-432C-AB59-7F3017CC83B1}">
      <dgm:prSet/>
      <dgm:spPr/>
      <dgm:t>
        <a:bodyPr/>
        <a:lstStyle/>
        <a:p>
          <a:endParaRPr lang="ru-RU"/>
        </a:p>
      </dgm:t>
    </dgm:pt>
    <dgm:pt modelId="{B7EE604A-587C-4CAB-8203-F1E0B96D3A89}" type="sibTrans" cxnId="{3E6897AC-BF8F-432C-AB59-7F3017CC83B1}">
      <dgm:prSet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algn="ctr"/>
          <a:endParaRPr lang="ru-RU" sz="1400" b="0" dirty="0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3A623EE8-6B7F-4F8F-BC9C-3FC1A4DEFB6D}">
      <dgm:prSet/>
      <dgm:spPr/>
      <dgm:t>
        <a:bodyPr/>
        <a:lstStyle/>
        <a:p>
          <a:endParaRPr lang="ru-RU"/>
        </a:p>
      </dgm:t>
    </dgm:pt>
    <dgm:pt modelId="{EA1D8946-ADEF-4A4B-877B-9843024D5017}" type="parTrans" cxnId="{2FF1BB23-CDE1-4A3D-A7E0-C258B6B5C617}">
      <dgm:prSet/>
      <dgm:spPr/>
      <dgm:t>
        <a:bodyPr/>
        <a:lstStyle/>
        <a:p>
          <a:endParaRPr lang="ru-RU"/>
        </a:p>
      </dgm:t>
    </dgm:pt>
    <dgm:pt modelId="{FFF09574-86F8-42B2-87E9-4329738349C8}" type="sibTrans" cxnId="{2FF1BB23-CDE1-4A3D-A7E0-C258B6B5C617}">
      <dgm:prSet/>
      <dgm:spPr/>
      <dgm:t>
        <a:bodyPr/>
        <a:lstStyle/>
        <a:p>
          <a:endParaRPr lang="ru-RU"/>
        </a:p>
      </dgm:t>
    </dgm:pt>
    <dgm:pt modelId="{AC769545-F18B-4ED9-96FC-B7C20BE2D93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4165EDEC-8B31-4D52-822B-3298A53B46D0}" type="sibTrans" cxnId="{BECC4F1E-8D80-4514-9658-CE8A04B34228}">
      <dgm:prSet/>
      <dgm:spPr/>
      <dgm:t>
        <a:bodyPr/>
        <a:lstStyle/>
        <a:p>
          <a:endParaRPr lang="ru-RU"/>
        </a:p>
      </dgm:t>
    </dgm:pt>
    <dgm:pt modelId="{2DD6B0C2-F3F0-46CC-A77D-508B9729B98A}" type="parTrans" cxnId="{BECC4F1E-8D80-4514-9658-CE8A04B3422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D83F8C23-6E1E-4B2E-B56F-BC64BA52F06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02906CE3-990E-495B-868B-3628F3311B01}" type="sibTrans" cxnId="{1BE95901-2684-415C-BBC0-5A64D37781CD}">
      <dgm:prSet/>
      <dgm:spPr/>
      <dgm:t>
        <a:bodyPr/>
        <a:lstStyle/>
        <a:p>
          <a:endParaRPr lang="ru-RU"/>
        </a:p>
      </dgm:t>
    </dgm:pt>
    <dgm:pt modelId="{17DDAF68-339A-4777-8472-CCF21B811B34}" type="parTrans" cxnId="{1BE95901-2684-415C-BBC0-5A64D37781CD}">
      <dgm:prSet/>
      <dgm:spPr/>
      <dgm:t>
        <a:bodyPr/>
        <a:lstStyle/>
        <a:p>
          <a:endParaRPr lang="ru-RU"/>
        </a:p>
      </dgm:t>
    </dgm:pt>
    <dgm:pt modelId="{2FA3D5F7-C26B-4720-B919-D235026D6C95}">
      <dgm:prSet/>
      <dgm:spPr/>
      <dgm:t>
        <a:bodyPr/>
        <a:lstStyle/>
        <a:p>
          <a:endParaRPr lang="ru-RU"/>
        </a:p>
      </dgm:t>
    </dgm:pt>
    <dgm:pt modelId="{6061FC08-4343-48CD-A74B-8F3BDB46DF51}" type="parTrans" cxnId="{EBDA73B6-59B4-41F2-AE9E-252D07A54C63}">
      <dgm:prSet/>
      <dgm:spPr/>
      <dgm:t>
        <a:bodyPr/>
        <a:lstStyle/>
        <a:p>
          <a:endParaRPr lang="ru-RU"/>
        </a:p>
      </dgm:t>
    </dgm:pt>
    <dgm:pt modelId="{6F536B84-F3E0-4334-98AB-5D4EA7BD8913}" type="sibTrans" cxnId="{EBDA73B6-59B4-41F2-AE9E-252D07A54C63}">
      <dgm:prSet/>
      <dgm:spPr/>
      <dgm:t>
        <a:bodyPr/>
        <a:lstStyle/>
        <a:p>
          <a:endParaRPr lang="ru-RU"/>
        </a:p>
      </dgm:t>
    </dgm:pt>
    <dgm:pt modelId="{02796EB4-5621-49F4-A08C-45637B404DF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F423B35-8AFF-4E08-A3FD-FE0925A538C5}" type="parTrans" cxnId="{116C32D4-C855-4453-A968-1437B832BAB1}">
      <dgm:prSet/>
      <dgm:spPr/>
      <dgm:t>
        <a:bodyPr/>
        <a:lstStyle/>
        <a:p>
          <a:endParaRPr lang="ru-RU"/>
        </a:p>
      </dgm:t>
    </dgm:pt>
    <dgm:pt modelId="{93442FA1-22F3-47C6-8ACB-43124429D880}" type="sibTrans" cxnId="{116C32D4-C855-4453-A968-1437B832BAB1}">
      <dgm:prSet/>
      <dgm:spPr/>
      <dgm:t>
        <a:bodyPr/>
        <a:lstStyle/>
        <a:p>
          <a:endParaRPr lang="ru-RU"/>
        </a:p>
      </dgm:t>
    </dgm:pt>
    <dgm:pt modelId="{521B7C5A-570A-4F2B-9DB3-1EB6078A0ADA}">
      <dgm:prSet custRadScaleRad="100601" custRadScaleInc="-76228"/>
      <dgm:spPr/>
      <dgm:t>
        <a:bodyPr/>
        <a:lstStyle/>
        <a:p>
          <a:endParaRPr lang="ru-RU"/>
        </a:p>
      </dgm:t>
    </dgm:pt>
    <dgm:pt modelId="{81BBADC7-653C-4974-9086-6286235D0AF4}" type="parTrans" cxnId="{B7CD167D-978F-495D-9AC1-22DA04C4738B}">
      <dgm:prSet custLinFactNeighborX="1744" custLinFactNeighborY="993"/>
      <dgm:spPr/>
      <dgm:t>
        <a:bodyPr/>
        <a:lstStyle/>
        <a:p>
          <a:endParaRPr lang="ru-RU"/>
        </a:p>
      </dgm:t>
    </dgm:pt>
    <dgm:pt modelId="{5170BF8B-1878-4742-8D99-08F70263B044}" type="sibTrans" cxnId="{B7CD167D-978F-495D-9AC1-22DA04C4738B}">
      <dgm:prSet/>
      <dgm:spPr/>
      <dgm:t>
        <a:bodyPr/>
        <a:lstStyle/>
        <a:p>
          <a:endParaRPr lang="ru-RU"/>
        </a:p>
      </dgm:t>
    </dgm:pt>
    <dgm:pt modelId="{0A6029D1-BCE5-45F1-BFCE-8AE0F2F7CF09}">
      <dgm:prSet custRadScaleRad="100601" custRadScaleInc="-76228"/>
      <dgm:spPr/>
      <dgm:t>
        <a:bodyPr/>
        <a:lstStyle/>
        <a:p>
          <a:endParaRPr lang="ru-RU"/>
        </a:p>
      </dgm:t>
    </dgm:pt>
    <dgm:pt modelId="{276BABF7-9995-42DB-824E-4AEE026251CD}" type="parTrans" cxnId="{2E09FCAE-47E0-4406-BDBB-C5A6EBE01DA3}">
      <dgm:prSet/>
      <dgm:spPr/>
      <dgm:t>
        <a:bodyPr/>
        <a:lstStyle/>
        <a:p>
          <a:endParaRPr lang="ru-RU"/>
        </a:p>
      </dgm:t>
    </dgm:pt>
    <dgm:pt modelId="{B8B182DC-DCE7-450D-B223-F2B4F405F2E3}" type="sibTrans" cxnId="{2E09FCAE-47E0-4406-BDBB-C5A6EBE01DA3}">
      <dgm:prSet/>
      <dgm:spPr/>
      <dgm:t>
        <a:bodyPr/>
        <a:lstStyle/>
        <a:p>
          <a:endParaRPr lang="ru-RU"/>
        </a:p>
      </dgm:t>
    </dgm:pt>
    <dgm:pt modelId="{58228F42-2738-409F-ADB5-B5375ACBBE60}">
      <dgm:prSet custRadScaleRad="100252" custRadScaleInc="13850"/>
      <dgm:spPr/>
      <dgm:t>
        <a:bodyPr/>
        <a:lstStyle/>
        <a:p>
          <a:endParaRPr lang="ru-RU"/>
        </a:p>
      </dgm:t>
    </dgm:pt>
    <dgm:pt modelId="{14553B93-021A-4E1D-A76E-7891E9133F2F}" type="parTrans" cxnId="{ECEDA028-08AF-4B25-8994-78C380694752}">
      <dgm:prSet/>
      <dgm:spPr/>
      <dgm:t>
        <a:bodyPr/>
        <a:lstStyle/>
        <a:p>
          <a:endParaRPr lang="ru-RU"/>
        </a:p>
      </dgm:t>
    </dgm:pt>
    <dgm:pt modelId="{B5315701-38DC-4F4D-A758-6E81BC644831}" type="sibTrans" cxnId="{ECEDA028-08AF-4B25-8994-78C380694752}">
      <dgm:prSet/>
      <dgm:spPr/>
      <dgm:t>
        <a:bodyPr/>
        <a:lstStyle/>
        <a:p>
          <a:endParaRPr lang="ru-RU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72E44C-8498-48F8-9652-E5DD6AC5818D}" type="pres">
      <dgm:prSet presAssocID="{6F647F05-65E5-443B-9310-4AF895EEC1B0}" presName="centerShape" presStyleLbl="node0" presStyleIdx="0" presStyleCnt="1" custScaleX="172936" custScaleY="108086" custLinFactNeighborX="-1632" custLinFactNeighborY="-7903"/>
      <dgm:spPr/>
    </dgm:pt>
    <dgm:pt modelId="{4731EA70-1FA8-49F5-A6BF-4AE9CB97C303}" type="pres">
      <dgm:prSet presAssocID="{8D513BD1-7137-4BB2-A1F4-1B02EFB0F34F}" presName="parTrans" presStyleLbl="sibTrans2D1" presStyleIdx="0" presStyleCnt="11"/>
      <dgm:spPr/>
    </dgm:pt>
    <dgm:pt modelId="{8D15C70B-27DC-4BC4-8B54-1A6B8CC1DBC1}" type="pres">
      <dgm:prSet presAssocID="{8D513BD1-7137-4BB2-A1F4-1B02EFB0F34F}" presName="connectorText" presStyleLbl="sibTrans2D1" presStyleIdx="0" presStyleCnt="11"/>
      <dgm:spPr/>
    </dgm:pt>
    <dgm:pt modelId="{E2EC1D87-F728-458A-8AB1-7A3D78F9D25E}" type="pres">
      <dgm:prSet presAssocID="{D63A74EC-A1EC-4823-AB28-835C2DE63D58}" presName="node" presStyleLbl="node1" presStyleIdx="0" presStyleCnt="11" custRadScaleRad="100495" custRadScaleInc="-33801">
        <dgm:presLayoutVars>
          <dgm:bulletEnabled val="1"/>
        </dgm:presLayoutVars>
      </dgm:prSet>
      <dgm:spPr/>
    </dgm:pt>
    <dgm:pt modelId="{A0E222DD-64BD-4A89-BBB9-2B80D8318D4A}" type="pres">
      <dgm:prSet presAssocID="{082CE592-953F-441B-B0C2-F864433A8493}" presName="parTrans" presStyleLbl="sibTrans2D1" presStyleIdx="1" presStyleCnt="11"/>
      <dgm:spPr/>
    </dgm:pt>
    <dgm:pt modelId="{839DF450-14DD-4280-9AEE-DA73938E9B9D}" type="pres">
      <dgm:prSet presAssocID="{082CE592-953F-441B-B0C2-F864433A8493}" presName="connectorText" presStyleLbl="sibTrans2D1" presStyleIdx="1" presStyleCnt="11"/>
      <dgm:spPr/>
    </dgm:pt>
    <dgm:pt modelId="{73BC26A8-8D0F-45E6-9E3B-37EADD227262}" type="pres">
      <dgm:prSet presAssocID="{4B1A8440-411B-4A5D-AFC7-3583C59ADD0E}" presName="node" presStyleLbl="node1" presStyleIdx="1" presStyleCnt="11" custRadScaleRad="98863" custRadScaleInc="-15329">
        <dgm:presLayoutVars>
          <dgm:bulletEnabled val="1"/>
        </dgm:presLayoutVars>
      </dgm:prSet>
      <dgm:spPr/>
    </dgm:pt>
    <dgm:pt modelId="{06F93DE9-E67A-4CE1-BC6B-5C458B1137B0}" type="pres">
      <dgm:prSet presAssocID="{C021BE46-16AF-4372-B2A0-67875E2C82CF}" presName="parTrans" presStyleLbl="sibTrans2D1" presStyleIdx="2" presStyleCnt="11"/>
      <dgm:spPr/>
    </dgm:pt>
    <dgm:pt modelId="{DA660ED5-C4B7-4208-928A-B8DD66837486}" type="pres">
      <dgm:prSet presAssocID="{C021BE46-16AF-4372-B2A0-67875E2C82CF}" presName="connectorText" presStyleLbl="sibTrans2D1" presStyleIdx="2" presStyleCnt="11"/>
      <dgm:spPr/>
    </dgm:pt>
    <dgm:pt modelId="{D8B200F5-4D07-49B2-A587-C2FE6CEC49F8}" type="pres">
      <dgm:prSet presAssocID="{637E412C-91EE-486E-8354-15F2384BE3EA}" presName="node" presStyleLbl="node1" presStyleIdx="2" presStyleCnt="11" custRadScaleRad="93845" custRadScaleInc="-27165">
        <dgm:presLayoutVars>
          <dgm:bulletEnabled val="1"/>
        </dgm:presLayoutVars>
      </dgm:prSet>
      <dgm:spPr/>
    </dgm:pt>
    <dgm:pt modelId="{E7EAB10C-E176-4610-B2C6-BE8F83AD0F9B}" type="pres">
      <dgm:prSet presAssocID="{A8FC0520-4E1C-47C9-9459-5A566E2A3269}" presName="parTrans" presStyleLbl="sibTrans2D1" presStyleIdx="3" presStyleCnt="11" custLinFactNeighborX="1744" custLinFactNeighborY="993"/>
      <dgm:spPr/>
    </dgm:pt>
    <dgm:pt modelId="{47F0322C-5978-482D-A409-1280E22C6D82}" type="pres">
      <dgm:prSet presAssocID="{A8FC0520-4E1C-47C9-9459-5A566E2A3269}" presName="connectorText" presStyleLbl="sibTrans2D1" presStyleIdx="3" presStyleCnt="11"/>
      <dgm:spPr/>
    </dgm:pt>
    <dgm:pt modelId="{FFE63D16-C443-42C8-BB30-4CA61876A647}" type="pres">
      <dgm:prSet presAssocID="{420BA717-63F2-4ED1-9193-BDF0AD7BC7EB}" presName="node" presStyleLbl="node1" presStyleIdx="3" presStyleCnt="11" custRadScaleRad="91142" custRadScaleInc="-47355">
        <dgm:presLayoutVars>
          <dgm:bulletEnabled val="1"/>
        </dgm:presLayoutVars>
      </dgm:prSet>
      <dgm:spPr/>
    </dgm:pt>
    <dgm:pt modelId="{C481485E-E38C-4518-A609-8D1D62CF917B}" type="pres">
      <dgm:prSet presAssocID="{CCCDC2A1-B573-48DB-AE6D-1F76901F1671}" presName="parTrans" presStyleLbl="sibTrans2D1" presStyleIdx="4" presStyleCnt="11" custLinFactNeighborX="-4216" custLinFactNeighborY="-14701"/>
      <dgm:spPr/>
    </dgm:pt>
    <dgm:pt modelId="{DB024BEC-8C88-4F07-BCA5-811E266A083B}" type="pres">
      <dgm:prSet presAssocID="{CCCDC2A1-B573-48DB-AE6D-1F76901F1671}" presName="connectorText" presStyleLbl="sibTrans2D1" presStyleIdx="4" presStyleCnt="11"/>
      <dgm:spPr/>
    </dgm:pt>
    <dgm:pt modelId="{0A6C1809-69AA-4BA6-8257-5A11C3557B45}" type="pres">
      <dgm:prSet presAssocID="{90B43A1C-85AB-40E4-9687-2313E85E0399}" presName="node" presStyleLbl="node1" presStyleIdx="4" presStyleCnt="11" custRadScaleRad="86306" custRadScaleInc="-64216">
        <dgm:presLayoutVars>
          <dgm:bulletEnabled val="1"/>
        </dgm:presLayoutVars>
      </dgm:prSet>
      <dgm:spPr/>
    </dgm:pt>
    <dgm:pt modelId="{FA950D33-9BD9-4D37-A533-789F5554AFB5}" type="pres">
      <dgm:prSet presAssocID="{6598F354-400C-439C-BDD5-729D663E252E}" presName="parTrans" presStyleLbl="sibTrans2D1" presStyleIdx="5" presStyleCnt="11"/>
      <dgm:spPr/>
    </dgm:pt>
    <dgm:pt modelId="{F326903B-AF5C-41D9-A950-9DE60C069BDF}" type="pres">
      <dgm:prSet presAssocID="{6598F354-400C-439C-BDD5-729D663E252E}" presName="connectorText" presStyleLbl="sibTrans2D1" presStyleIdx="5" presStyleCnt="11"/>
      <dgm:spPr/>
    </dgm:pt>
    <dgm:pt modelId="{EB1C3899-7B42-47CD-912B-DD035472498D}" type="pres">
      <dgm:prSet presAssocID="{AA0A2BD5-A368-4F17-8E9D-23F1FC377812}" presName="node" presStyleLbl="node1" presStyleIdx="5" presStyleCnt="11" custRadScaleRad="87898" custRadScaleInc="-60970">
        <dgm:presLayoutVars>
          <dgm:bulletEnabled val="1"/>
        </dgm:presLayoutVars>
      </dgm:prSet>
      <dgm:spPr/>
    </dgm:pt>
    <dgm:pt modelId="{2F5553CB-2478-4421-B002-5FA728364A78}" type="pres">
      <dgm:prSet presAssocID="{9DEE7B50-C1CB-48D2-999B-DF1098A88396}" presName="parTrans" presStyleLbl="sibTrans2D1" presStyleIdx="6" presStyleCnt="11" custLinFactNeighborX="36879" custLinFactNeighborY="5940"/>
      <dgm:spPr/>
    </dgm:pt>
    <dgm:pt modelId="{881BA4B6-6173-4BE7-ACB0-127409627ABA}" type="pres">
      <dgm:prSet presAssocID="{9DEE7B50-C1CB-48D2-999B-DF1098A88396}" presName="connectorText" presStyleLbl="sibTrans2D1" presStyleIdx="6" presStyleCnt="11"/>
      <dgm:spPr/>
    </dgm:pt>
    <dgm:pt modelId="{FED909B6-8F19-4D98-AAC2-EBEEF4830C2B}" type="pres">
      <dgm:prSet presAssocID="{D2A69AB7-A0A6-4501-95CD-2902A3384DE3}" presName="node" presStyleLbl="node1" presStyleIdx="6" presStyleCnt="11" custRadScaleRad="81028" custRadScaleInc="36787">
        <dgm:presLayoutVars>
          <dgm:bulletEnabled val="1"/>
        </dgm:presLayoutVars>
      </dgm:prSet>
      <dgm:spPr/>
    </dgm:pt>
    <dgm:pt modelId="{7A035AEB-3A20-4DC3-9A60-032AB2743B03}" type="pres">
      <dgm:prSet presAssocID="{77DF95E1-3397-43CE-99EF-E82D1E9B2066}" presName="parTrans" presStyleLbl="sibTrans2D1" presStyleIdx="7" presStyleCnt="11"/>
      <dgm:spPr/>
    </dgm:pt>
    <dgm:pt modelId="{4273F29E-B93C-44D6-A671-FCDC77ED9BA3}" type="pres">
      <dgm:prSet presAssocID="{77DF95E1-3397-43CE-99EF-E82D1E9B2066}" presName="connectorText" presStyleLbl="sibTrans2D1" presStyleIdx="7" presStyleCnt="11"/>
      <dgm:spPr/>
    </dgm:pt>
    <dgm:pt modelId="{83F11675-07D9-406F-853D-13FD28BBB805}" type="pres">
      <dgm:prSet presAssocID="{62E153EB-408C-4CB3-B6CA-2A439518E14B}" presName="node" presStyleLbl="node1" presStyleIdx="7" presStyleCnt="11" custRadScaleRad="96227" custRadScaleInc="63371">
        <dgm:presLayoutVars>
          <dgm:bulletEnabled val="1"/>
        </dgm:presLayoutVars>
      </dgm:prSet>
      <dgm:spPr/>
    </dgm:pt>
    <dgm:pt modelId="{DF27FC25-052B-426A-9E06-117E992234F6}" type="pres">
      <dgm:prSet presAssocID="{08170AFC-8E89-4179-A96D-636AFFD8C3F3}" presName="parTrans" presStyleLbl="sibTrans2D1" presStyleIdx="8" presStyleCnt="11"/>
      <dgm:spPr/>
    </dgm:pt>
    <dgm:pt modelId="{53D78D63-5F88-4163-9535-46A64127BD3A}" type="pres">
      <dgm:prSet presAssocID="{08170AFC-8E89-4179-A96D-636AFFD8C3F3}" presName="connectorText" presStyleLbl="sibTrans2D1" presStyleIdx="8" presStyleCnt="11"/>
      <dgm:spPr/>
    </dgm:pt>
    <dgm:pt modelId="{EDA34655-9131-4731-957F-5382F53A0660}" type="pres">
      <dgm:prSet presAssocID="{D78F1D4C-A2EF-4C56-940B-FB3F18A7298D}" presName="node" presStyleLbl="node1" presStyleIdx="8" presStyleCnt="11" custRadScaleRad="95720" custRadScaleInc="34318">
        <dgm:presLayoutVars>
          <dgm:bulletEnabled val="1"/>
        </dgm:presLayoutVars>
      </dgm:prSet>
      <dgm:spPr/>
    </dgm:pt>
    <dgm:pt modelId="{805C1585-4E61-4F5A-9BFC-54208B923515}" type="pres">
      <dgm:prSet presAssocID="{2DD6B0C2-F3F0-46CC-A77D-508B9729B98A}" presName="parTrans" presStyleLbl="sibTrans2D1" presStyleIdx="9" presStyleCnt="11" custLinFactNeighborX="1744" custLinFactNeighborY="993"/>
      <dgm:spPr/>
    </dgm:pt>
    <dgm:pt modelId="{FF7680E8-690C-4DDB-A561-55CE1BA8CED6}" type="pres">
      <dgm:prSet presAssocID="{2DD6B0C2-F3F0-46CC-A77D-508B9729B98A}" presName="connectorText" presStyleLbl="sibTrans2D1" presStyleIdx="9" presStyleCnt="11"/>
      <dgm:spPr/>
    </dgm:pt>
    <dgm:pt modelId="{06523326-C046-41B9-890C-9456FACCE40B}" type="pres">
      <dgm:prSet presAssocID="{AC769545-F18B-4ED9-96FC-B7C20BE2D935}" presName="node" presStyleLbl="node1" presStyleIdx="9" presStyleCnt="11" custRadScaleRad="98960" custRadScaleInc="-14361">
        <dgm:presLayoutVars>
          <dgm:bulletEnabled val="1"/>
        </dgm:presLayoutVars>
      </dgm:prSet>
      <dgm:spPr/>
    </dgm:pt>
    <dgm:pt modelId="{553B84E4-4A31-43DB-B3BF-8E8EF2B79F2D}" type="pres">
      <dgm:prSet presAssocID="{66E51CD7-05D6-4658-BDAA-92C6F3E19708}" presName="parTrans" presStyleLbl="sibTrans2D1" presStyleIdx="10" presStyleCnt="11"/>
      <dgm:spPr/>
    </dgm:pt>
    <dgm:pt modelId="{C47D9E4B-AD47-4E79-B529-9B264E8F4F6B}" type="pres">
      <dgm:prSet presAssocID="{66E51CD7-05D6-4658-BDAA-92C6F3E19708}" presName="connectorText" presStyleLbl="sibTrans2D1" presStyleIdx="10" presStyleCnt="11"/>
      <dgm:spPr/>
    </dgm:pt>
    <dgm:pt modelId="{E0AC84DD-2093-416F-85DE-E547FE520660}" type="pres">
      <dgm:prSet presAssocID="{3BA0FA79-0F0A-4F39-8C6F-85BF113366C3}" presName="node" presStyleLbl="node1" presStyleIdx="10" presStyleCnt="11" custRadScaleRad="105687" custRadScaleInc="-50542">
        <dgm:presLayoutVars>
          <dgm:bulletEnabled val="1"/>
        </dgm:presLayoutVars>
      </dgm:prSet>
      <dgm:spPr/>
    </dgm:pt>
  </dgm:ptLst>
  <dgm:cxnLst>
    <dgm:cxn modelId="{1BE95901-2684-415C-BBC0-5A64D37781CD}" srcId="{AC769545-F18B-4ED9-96FC-B7C20BE2D935}" destId="{D83F8C23-6E1E-4B2E-B56F-BC64BA52F064}" srcOrd="0" destOrd="0" parTransId="{17DDAF68-339A-4777-8472-CCF21B811B34}" sibTransId="{02906CE3-990E-495B-868B-3628F3311B01}"/>
    <dgm:cxn modelId="{4A189105-0239-4451-ACE0-D31E9CBF66B8}" srcId="{6F647F05-65E5-443B-9310-4AF895EEC1B0}" destId="{3BA0FA79-0F0A-4F39-8C6F-85BF113366C3}" srcOrd="10" destOrd="0" parTransId="{66E51CD7-05D6-4658-BDAA-92C6F3E19708}" sibTransId="{3F86135B-3CC7-4CEB-B411-92453A9354E3}"/>
    <dgm:cxn modelId="{55A2180C-4217-42FE-AF18-AED6EBB7DAFD}" type="presOf" srcId="{AA0A2BD5-A368-4F17-8E9D-23F1FC377812}" destId="{EB1C3899-7B42-47CD-912B-DD035472498D}" srcOrd="0" destOrd="0" presId="urn:microsoft.com/office/officeart/2005/8/layout/radial5"/>
    <dgm:cxn modelId="{2B0D6A0C-F289-4FC7-8D98-5FE873E92EBA}" srcId="{6B4A9C71-5243-4375-98C7-BA189146832B}" destId="{1971851C-223B-4401-8505-0F79EF9DF2FE}" srcOrd="3" destOrd="0" parTransId="{66777798-C242-4B14-BDDC-39BE21847441}" sibTransId="{7BB7D12E-7788-481F-9A34-9DDD1920EEE6}"/>
    <dgm:cxn modelId="{A4667E0E-1ADB-47CA-A31C-06D236F1D150}" type="presOf" srcId="{4B1A8440-411B-4A5D-AFC7-3583C59ADD0E}" destId="{73BC26A8-8D0F-45E6-9E3B-37EADD227262}" srcOrd="0" destOrd="0" presId="urn:microsoft.com/office/officeart/2005/8/layout/radial5"/>
    <dgm:cxn modelId="{B7D95119-9432-49A2-9BCE-8B8DDA2D3F65}" type="presOf" srcId="{6598F354-400C-439C-BDD5-729D663E252E}" destId="{F326903B-AF5C-41D9-A950-9DE60C069BDF}" srcOrd="1" destOrd="0" presId="urn:microsoft.com/office/officeart/2005/8/layout/radial5"/>
    <dgm:cxn modelId="{BECC4F1E-8D80-4514-9658-CE8A04B34228}" srcId="{6F647F05-65E5-443B-9310-4AF895EEC1B0}" destId="{AC769545-F18B-4ED9-96FC-B7C20BE2D935}" srcOrd="9" destOrd="0" parTransId="{2DD6B0C2-F3F0-46CC-A77D-508B9729B98A}" sibTransId="{4165EDEC-8B31-4D52-822B-3298A53B46D0}"/>
    <dgm:cxn modelId="{88A14A20-507C-4845-A2AF-6BFA2C60896D}" type="presOf" srcId="{C021BE46-16AF-4372-B2A0-67875E2C82CF}" destId="{06F93DE9-E67A-4CE1-BC6B-5C458B1137B0}" srcOrd="0" destOrd="0" presId="urn:microsoft.com/office/officeart/2005/8/layout/radial5"/>
    <dgm:cxn modelId="{A4592A21-87E3-4B1F-B3DD-A5348E747925}" type="presOf" srcId="{AC769545-F18B-4ED9-96FC-B7C20BE2D935}" destId="{06523326-C046-41B9-890C-9456FACCE40B}" srcOrd="0" destOrd="0" presId="urn:microsoft.com/office/officeart/2005/8/layout/radial5"/>
    <dgm:cxn modelId="{1EB9FC21-2F0A-4062-84CE-2A7CC18732C8}" type="presOf" srcId="{2DD6B0C2-F3F0-46CC-A77D-508B9729B98A}" destId="{FF7680E8-690C-4DDB-A561-55CE1BA8CED6}" srcOrd="1" destOrd="0" presId="urn:microsoft.com/office/officeart/2005/8/layout/radial5"/>
    <dgm:cxn modelId="{B8D50C23-C1D8-44EE-8B7C-20C5418ADDFB}" type="presOf" srcId="{420BA717-63F2-4ED1-9193-BDF0AD7BC7EB}" destId="{FFE63D16-C443-42C8-BB30-4CA61876A647}" srcOrd="0" destOrd="0" presId="urn:microsoft.com/office/officeart/2005/8/layout/radial5"/>
    <dgm:cxn modelId="{2FF1BB23-CDE1-4A3D-A7E0-C258B6B5C617}" srcId="{6B4A9C71-5243-4375-98C7-BA189146832B}" destId="{3A623EE8-6B7F-4F8F-BC9C-3FC1A4DEFB6D}" srcOrd="4" destOrd="0" parTransId="{EA1D8946-ADEF-4A4B-877B-9843024D5017}" sibTransId="{FFF09574-86F8-42B2-87E9-4329738349C8}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51B75E28-E424-4BE2-A8EF-DBC918A4B276}" type="presOf" srcId="{9DEE7B50-C1CB-48D2-999B-DF1098A88396}" destId="{2F5553CB-2478-4421-B002-5FA728364A78}" srcOrd="0" destOrd="0" presId="urn:microsoft.com/office/officeart/2005/8/layout/radial5"/>
    <dgm:cxn modelId="{ECEDA028-08AF-4B25-8994-78C380694752}" srcId="{6B4A9C71-5243-4375-98C7-BA189146832B}" destId="{58228F42-2738-409F-ADB5-B5375ACBBE60}" srcOrd="8" destOrd="0" parTransId="{14553B93-021A-4E1D-A76E-7891E9133F2F}" sibTransId="{B5315701-38DC-4F4D-A758-6E81BC644831}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8EB9A52A-1203-4526-B725-CE200FB734FA}" type="presOf" srcId="{90B43A1C-85AB-40E4-9687-2313E85E0399}" destId="{0A6C1809-69AA-4BA6-8257-5A11C3557B45}" srcOrd="0" destOrd="0" presId="urn:microsoft.com/office/officeart/2005/8/layout/radial5"/>
    <dgm:cxn modelId="{E3209E33-E5E7-49D7-A614-E18C032857AF}" srcId="{6F647F05-65E5-443B-9310-4AF895EEC1B0}" destId="{90B43A1C-85AB-40E4-9687-2313E85E0399}" srcOrd="4" destOrd="0" parTransId="{CCCDC2A1-B573-48DB-AE6D-1F76901F1671}" sibTransId="{E9924FC7-EF29-492B-B0FE-E3B61C99864B}"/>
    <dgm:cxn modelId="{18873E3E-F8C2-403A-BE5B-64CD5EDA4967}" srcId="{6B4A9C71-5243-4375-98C7-BA189146832B}" destId="{5BD5A0E1-1493-490D-98B0-ADA84F7E4845}" srcOrd="1" destOrd="0" parTransId="{E8D3D680-2231-483C-A0CE-8C5A83FACC1B}" sibTransId="{7B4C73F0-844C-48D3-B2E1-9CDAF8D00DD5}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1278CA5E-4F2B-408C-8C34-7925C9424FB7}" type="presOf" srcId="{082CE592-953F-441B-B0C2-F864433A8493}" destId="{839DF450-14DD-4280-9AEE-DA73938E9B9D}" srcOrd="1" destOrd="0" presId="urn:microsoft.com/office/officeart/2005/8/layout/radial5"/>
    <dgm:cxn modelId="{161AB762-ED0D-4BF6-BAC9-D8D81DA9FE83}" type="presOf" srcId="{D78F1D4C-A2EF-4C56-940B-FB3F18A7298D}" destId="{EDA34655-9131-4731-957F-5382F53A0660}" srcOrd="0" destOrd="0" presId="urn:microsoft.com/office/officeart/2005/8/layout/radial5"/>
    <dgm:cxn modelId="{D51BB244-494E-4FEA-B931-70AADFB278A4}" type="presOf" srcId="{C021BE46-16AF-4372-B2A0-67875E2C82CF}" destId="{DA660ED5-C4B7-4208-928A-B8DD66837486}" srcOrd="1" destOrd="0" presId="urn:microsoft.com/office/officeart/2005/8/layout/radial5"/>
    <dgm:cxn modelId="{FDED4949-50BE-4DE1-BBD3-E5C121371C90}" type="presOf" srcId="{CCCDC2A1-B573-48DB-AE6D-1F76901F1671}" destId="{C481485E-E38C-4518-A609-8D1D62CF917B}" srcOrd="0" destOrd="0" presId="urn:microsoft.com/office/officeart/2005/8/layout/radial5"/>
    <dgm:cxn modelId="{45C8184B-B317-4A77-B0CB-55E5451311CF}" type="presOf" srcId="{D83F8C23-6E1E-4B2E-B56F-BC64BA52F064}" destId="{06523326-C046-41B9-890C-9456FACCE40B}" srcOrd="0" destOrd="1" presId="urn:microsoft.com/office/officeart/2005/8/layout/radial5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02CB4873-72B9-47F2-B339-50E3EF166360}" type="presOf" srcId="{08170AFC-8E89-4179-A96D-636AFFD8C3F3}" destId="{DF27FC25-052B-426A-9E06-117E992234F6}" srcOrd="0" destOrd="0" presId="urn:microsoft.com/office/officeart/2005/8/layout/radial5"/>
    <dgm:cxn modelId="{182A0E57-9823-4D4D-A2C7-AC82021BCF83}" type="presOf" srcId="{3BA0FA79-0F0A-4F39-8C6F-85BF113366C3}" destId="{E0AC84DD-2093-416F-85DE-E547FE520660}" srcOrd="0" destOrd="0" presId="urn:microsoft.com/office/officeart/2005/8/layout/radial5"/>
    <dgm:cxn modelId="{E1BFEE79-3B2F-4735-BDC9-A6C8DDC8A875}" type="presOf" srcId="{77DF95E1-3397-43CE-99EF-E82D1E9B2066}" destId="{7A035AEB-3A20-4DC3-9A60-032AB2743B03}" srcOrd="0" destOrd="0" presId="urn:microsoft.com/office/officeart/2005/8/layout/radial5"/>
    <dgm:cxn modelId="{B7CD167D-978F-495D-9AC1-22DA04C4738B}" srcId="{6B4A9C71-5243-4375-98C7-BA189146832B}" destId="{521B7C5A-570A-4F2B-9DB3-1EB6078A0ADA}" srcOrd="7" destOrd="0" parTransId="{81BBADC7-653C-4974-9086-6286235D0AF4}" sibTransId="{5170BF8B-1878-4742-8D99-08F70263B044}"/>
    <dgm:cxn modelId="{0DEA9683-AA27-49CC-83DF-77F4C2929D35}" type="presOf" srcId="{082CE592-953F-441B-B0C2-F864433A8493}" destId="{A0E222DD-64BD-4A89-BBB9-2B80D8318D4A}" srcOrd="0" destOrd="0" presId="urn:microsoft.com/office/officeart/2005/8/layout/radial5"/>
    <dgm:cxn modelId="{54059384-7D56-4783-9E6B-CB7051B26B45}" srcId="{6F647F05-65E5-443B-9310-4AF895EEC1B0}" destId="{62E153EB-408C-4CB3-B6CA-2A439518E14B}" srcOrd="7" destOrd="0" parTransId="{77DF95E1-3397-43CE-99EF-E82D1E9B2066}" sibTransId="{69F9F7AF-4DAB-4B6C-A26F-22C945FB8A80}"/>
    <dgm:cxn modelId="{D4E41686-4D99-424C-9BA5-A792A971E389}" type="presOf" srcId="{6F647F05-65E5-443B-9310-4AF895EEC1B0}" destId="{ED72E44C-8498-48F8-9652-E5DD6AC5818D}" srcOrd="0" destOrd="0" presId="urn:microsoft.com/office/officeart/2005/8/layout/radial5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B0E3BC9F-132A-41A9-970B-0002353FD919}" type="presOf" srcId="{D63A74EC-A1EC-4823-AB28-835C2DE63D58}" destId="{E2EC1D87-F728-458A-8AB1-7A3D78F9D25E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3147A7A7-1318-4DEC-A88F-9F98E7853247}" type="presOf" srcId="{A8FC0520-4E1C-47C9-9459-5A566E2A3269}" destId="{E7EAB10C-E176-4610-B2C6-BE8F83AD0F9B}" srcOrd="0" destOrd="0" presId="urn:microsoft.com/office/officeart/2005/8/layout/radial5"/>
    <dgm:cxn modelId="{3E6897AC-BF8F-432C-AB59-7F3017CC83B1}" srcId="{6B4A9C71-5243-4375-98C7-BA189146832B}" destId="{1D686B62-2944-4F6B-9429-7FB7FCC0B616}" srcOrd="2" destOrd="0" parTransId="{8DBED263-E631-4288-81FA-CEA08FED5D80}" sibTransId="{B7EE604A-587C-4CAB-8203-F1E0B96D3A89}"/>
    <dgm:cxn modelId="{2E09FCAE-47E0-4406-BDBB-C5A6EBE01DA3}" srcId="{521B7C5A-570A-4F2B-9DB3-1EB6078A0ADA}" destId="{0A6029D1-BCE5-45F1-BFCE-8AE0F2F7CF09}" srcOrd="0" destOrd="0" parTransId="{276BABF7-9995-42DB-824E-4AEE026251CD}" sibTransId="{B8B182DC-DCE7-450D-B223-F2B4F405F2E3}"/>
    <dgm:cxn modelId="{BC30B8AF-F932-4550-9288-884314BDDA6F}" type="presOf" srcId="{6B4A9C71-5243-4375-98C7-BA189146832B}" destId="{8B82EA68-B59A-424E-9756-C221A13DB47F}" srcOrd="0" destOrd="0" presId="urn:microsoft.com/office/officeart/2005/8/layout/radial5"/>
    <dgm:cxn modelId="{B36DDBB5-C220-4E7F-9140-192781D37E0B}" type="presOf" srcId="{637E412C-91EE-486E-8354-15F2384BE3EA}" destId="{D8B200F5-4D07-49B2-A587-C2FE6CEC49F8}" srcOrd="0" destOrd="0" presId="urn:microsoft.com/office/officeart/2005/8/layout/radial5"/>
    <dgm:cxn modelId="{EBDA73B6-59B4-41F2-AE9E-252D07A54C63}" srcId="{6B4A9C71-5243-4375-98C7-BA189146832B}" destId="{2FA3D5F7-C26B-4720-B919-D235026D6C95}" srcOrd="5" destOrd="0" parTransId="{6061FC08-4343-48CD-A74B-8F3BDB46DF51}" sibTransId="{6F536B84-F3E0-4334-98AB-5D4EA7BD8913}"/>
    <dgm:cxn modelId="{095DA3BA-E81D-4DCB-95E7-EAEB12EFF6AD}" type="presOf" srcId="{66E51CD7-05D6-4658-BDAA-92C6F3E19708}" destId="{C47D9E4B-AD47-4E79-B529-9B264E8F4F6B}" srcOrd="1" destOrd="0" presId="urn:microsoft.com/office/officeart/2005/8/layout/radial5"/>
    <dgm:cxn modelId="{1A7021BE-509E-48E8-BA92-6E802126D31C}" type="presOf" srcId="{9DEE7B50-C1CB-48D2-999B-DF1098A88396}" destId="{881BA4B6-6173-4BE7-ACB0-127409627ABA}" srcOrd="1" destOrd="0" presId="urn:microsoft.com/office/officeart/2005/8/layout/radial5"/>
    <dgm:cxn modelId="{30D169BE-10E2-426A-B76F-8FDECBFD0C2D}" type="presOf" srcId="{CCCDC2A1-B573-48DB-AE6D-1F76901F1671}" destId="{DB024BEC-8C88-4F07-BCA5-811E266A083B}" srcOrd="1" destOrd="0" presId="urn:microsoft.com/office/officeart/2005/8/layout/radial5"/>
    <dgm:cxn modelId="{A00878C0-A87A-42B9-83D7-EE8880E34935}" srcId="{6F647F05-65E5-443B-9310-4AF895EEC1B0}" destId="{D78F1D4C-A2EF-4C56-940B-FB3F18A7298D}" srcOrd="8" destOrd="0" parTransId="{08170AFC-8E89-4179-A96D-636AFFD8C3F3}" sibTransId="{3B6B2775-EA0D-4CA6-A4A3-0187E341F68C}"/>
    <dgm:cxn modelId="{AA6B45C5-9831-4152-B4BA-609195B6EFE8}" type="presOf" srcId="{D2A69AB7-A0A6-4501-95CD-2902A3384DE3}" destId="{FED909B6-8F19-4D98-AAC2-EBEEF4830C2B}" srcOrd="0" destOrd="0" presId="urn:microsoft.com/office/officeart/2005/8/layout/radial5"/>
    <dgm:cxn modelId="{AA5F2DC6-50D3-49F2-96F7-FE681D8DCCF1}" type="presOf" srcId="{08170AFC-8E89-4179-A96D-636AFFD8C3F3}" destId="{53D78D63-5F88-4163-9535-46A64127BD3A}" srcOrd="1" destOrd="0" presId="urn:microsoft.com/office/officeart/2005/8/layout/radial5"/>
    <dgm:cxn modelId="{3604A8D0-5A5E-4F26-B0F0-A57EFC786CAC}" type="presOf" srcId="{8D513BD1-7137-4BB2-A1F4-1B02EFB0F34F}" destId="{8D15C70B-27DC-4BC4-8B54-1A6B8CC1DBC1}" srcOrd="1" destOrd="0" presId="urn:microsoft.com/office/officeart/2005/8/layout/radial5"/>
    <dgm:cxn modelId="{BD43B6D0-5EBD-4A42-B3E4-F0D86BCA258D}" type="presOf" srcId="{62E153EB-408C-4CB3-B6CA-2A439518E14B}" destId="{83F11675-07D9-406F-853D-13FD28BBB805}" srcOrd="0" destOrd="0" presId="urn:microsoft.com/office/officeart/2005/8/layout/radial5"/>
    <dgm:cxn modelId="{EFF49BD1-5C07-4E2F-9291-09270A9E2575}" type="presOf" srcId="{2DD6B0C2-F3F0-46CC-A77D-508B9729B98A}" destId="{805C1585-4E61-4F5A-9BFC-54208B923515}" srcOrd="0" destOrd="0" presId="urn:microsoft.com/office/officeart/2005/8/layout/radial5"/>
    <dgm:cxn modelId="{116C32D4-C855-4453-A968-1437B832BAB1}" srcId="{6B4A9C71-5243-4375-98C7-BA189146832B}" destId="{02796EB4-5621-49F4-A08C-45637B404DFD}" srcOrd="6" destOrd="0" parTransId="{0F423B35-8AFF-4E08-A3FD-FE0925A538C5}" sibTransId="{93442FA1-22F3-47C6-8ACB-43124429D880}"/>
    <dgm:cxn modelId="{201A7DDA-AF79-4424-BCC4-7874DD5709E9}" type="presOf" srcId="{A8FC0520-4E1C-47C9-9459-5A566E2A3269}" destId="{47F0322C-5978-482D-A409-1280E22C6D82}" srcOrd="1" destOrd="0" presId="urn:microsoft.com/office/officeart/2005/8/layout/radial5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B7CD55E4-0E93-4845-BF0A-90E766131F90}" type="presOf" srcId="{66E51CD7-05D6-4658-BDAA-92C6F3E19708}" destId="{553B84E4-4A31-43DB-B3BF-8E8EF2B79F2D}" srcOrd="0" destOrd="0" presId="urn:microsoft.com/office/officeart/2005/8/layout/radial5"/>
    <dgm:cxn modelId="{5D9817EC-C7B0-41F1-BF1D-C1D2156DC453}" type="presOf" srcId="{77DF95E1-3397-43CE-99EF-E82D1E9B2066}" destId="{4273F29E-B93C-44D6-A671-FCDC77ED9BA3}" srcOrd="1" destOrd="0" presId="urn:microsoft.com/office/officeart/2005/8/layout/radial5"/>
    <dgm:cxn modelId="{AE8126FA-D6B5-40E3-97E2-C73AF3C68F84}" type="presOf" srcId="{6598F354-400C-439C-BDD5-729D663E252E}" destId="{FA950D33-9BD9-4D37-A533-789F5554AFB5}" srcOrd="0" destOrd="0" presId="urn:microsoft.com/office/officeart/2005/8/layout/radial5"/>
    <dgm:cxn modelId="{E861E5FE-590F-4A3B-9042-208FA808F246}" type="presOf" srcId="{8D513BD1-7137-4BB2-A1F4-1B02EFB0F34F}" destId="{4731EA70-1FA8-49F5-A6BF-4AE9CB97C303}" srcOrd="0" destOrd="0" presId="urn:microsoft.com/office/officeart/2005/8/layout/radial5"/>
    <dgm:cxn modelId="{3082FCCF-A6D1-479E-8A7F-CCF83BC6FA95}" type="presParOf" srcId="{8B82EA68-B59A-424E-9756-C221A13DB47F}" destId="{ED72E44C-8498-48F8-9652-E5DD6AC5818D}" srcOrd="0" destOrd="0" presId="urn:microsoft.com/office/officeart/2005/8/layout/radial5"/>
    <dgm:cxn modelId="{517084D2-E381-4764-A09E-C55BEF581102}" type="presParOf" srcId="{8B82EA68-B59A-424E-9756-C221A13DB47F}" destId="{4731EA70-1FA8-49F5-A6BF-4AE9CB97C303}" srcOrd="1" destOrd="0" presId="urn:microsoft.com/office/officeart/2005/8/layout/radial5"/>
    <dgm:cxn modelId="{C84F262A-4E54-4BA3-ABBA-C842D12B58C0}" type="presParOf" srcId="{4731EA70-1FA8-49F5-A6BF-4AE9CB97C303}" destId="{8D15C70B-27DC-4BC4-8B54-1A6B8CC1DBC1}" srcOrd="0" destOrd="0" presId="urn:microsoft.com/office/officeart/2005/8/layout/radial5"/>
    <dgm:cxn modelId="{BD12E5EF-F7F6-4E21-BEB6-898E47436460}" type="presParOf" srcId="{8B82EA68-B59A-424E-9756-C221A13DB47F}" destId="{E2EC1D87-F728-458A-8AB1-7A3D78F9D25E}" srcOrd="2" destOrd="0" presId="urn:microsoft.com/office/officeart/2005/8/layout/radial5"/>
    <dgm:cxn modelId="{0DD9CEE9-E598-4C03-A283-E006FE0A3424}" type="presParOf" srcId="{8B82EA68-B59A-424E-9756-C221A13DB47F}" destId="{A0E222DD-64BD-4A89-BBB9-2B80D8318D4A}" srcOrd="3" destOrd="0" presId="urn:microsoft.com/office/officeart/2005/8/layout/radial5"/>
    <dgm:cxn modelId="{CED83960-DF15-4965-9AD2-40C66BD6B244}" type="presParOf" srcId="{A0E222DD-64BD-4A89-BBB9-2B80D8318D4A}" destId="{839DF450-14DD-4280-9AEE-DA73938E9B9D}" srcOrd="0" destOrd="0" presId="urn:microsoft.com/office/officeart/2005/8/layout/radial5"/>
    <dgm:cxn modelId="{2A3E5B87-CC32-4358-BE70-0D66A09645C5}" type="presParOf" srcId="{8B82EA68-B59A-424E-9756-C221A13DB47F}" destId="{73BC26A8-8D0F-45E6-9E3B-37EADD227262}" srcOrd="4" destOrd="0" presId="urn:microsoft.com/office/officeart/2005/8/layout/radial5"/>
    <dgm:cxn modelId="{DDAD8B48-3C73-4E90-810E-4EB59C216CE4}" type="presParOf" srcId="{8B82EA68-B59A-424E-9756-C221A13DB47F}" destId="{06F93DE9-E67A-4CE1-BC6B-5C458B1137B0}" srcOrd="5" destOrd="0" presId="urn:microsoft.com/office/officeart/2005/8/layout/radial5"/>
    <dgm:cxn modelId="{4D3E27F0-834F-4062-AD91-E1F6718D4FCE}" type="presParOf" srcId="{06F93DE9-E67A-4CE1-BC6B-5C458B1137B0}" destId="{DA660ED5-C4B7-4208-928A-B8DD66837486}" srcOrd="0" destOrd="0" presId="urn:microsoft.com/office/officeart/2005/8/layout/radial5"/>
    <dgm:cxn modelId="{F1A37005-B681-4DAD-8819-519CBFC23C8D}" type="presParOf" srcId="{8B82EA68-B59A-424E-9756-C221A13DB47F}" destId="{D8B200F5-4D07-49B2-A587-C2FE6CEC49F8}" srcOrd="6" destOrd="0" presId="urn:microsoft.com/office/officeart/2005/8/layout/radial5"/>
    <dgm:cxn modelId="{ADBD2816-7311-41E2-B270-468B074810ED}" type="presParOf" srcId="{8B82EA68-B59A-424E-9756-C221A13DB47F}" destId="{E7EAB10C-E176-4610-B2C6-BE8F83AD0F9B}" srcOrd="7" destOrd="0" presId="urn:microsoft.com/office/officeart/2005/8/layout/radial5"/>
    <dgm:cxn modelId="{D722541A-1081-4798-87BF-7D91F2DF1E21}" type="presParOf" srcId="{E7EAB10C-E176-4610-B2C6-BE8F83AD0F9B}" destId="{47F0322C-5978-482D-A409-1280E22C6D82}" srcOrd="0" destOrd="0" presId="urn:microsoft.com/office/officeart/2005/8/layout/radial5"/>
    <dgm:cxn modelId="{9AD67235-E2CF-4977-835F-E57EDAE62F1F}" type="presParOf" srcId="{8B82EA68-B59A-424E-9756-C221A13DB47F}" destId="{FFE63D16-C443-42C8-BB30-4CA61876A647}" srcOrd="8" destOrd="0" presId="urn:microsoft.com/office/officeart/2005/8/layout/radial5"/>
    <dgm:cxn modelId="{E9B9B91E-0E52-4973-9184-DAE6EF26AB32}" type="presParOf" srcId="{8B82EA68-B59A-424E-9756-C221A13DB47F}" destId="{C481485E-E38C-4518-A609-8D1D62CF917B}" srcOrd="9" destOrd="0" presId="urn:microsoft.com/office/officeart/2005/8/layout/radial5"/>
    <dgm:cxn modelId="{65A9DCF8-363B-4BD8-A6D7-25F4F193D490}" type="presParOf" srcId="{C481485E-E38C-4518-A609-8D1D62CF917B}" destId="{DB024BEC-8C88-4F07-BCA5-811E266A083B}" srcOrd="0" destOrd="0" presId="urn:microsoft.com/office/officeart/2005/8/layout/radial5"/>
    <dgm:cxn modelId="{0865B728-8BC6-4337-8178-94345CAB1245}" type="presParOf" srcId="{8B82EA68-B59A-424E-9756-C221A13DB47F}" destId="{0A6C1809-69AA-4BA6-8257-5A11C3557B45}" srcOrd="10" destOrd="0" presId="urn:microsoft.com/office/officeart/2005/8/layout/radial5"/>
    <dgm:cxn modelId="{1D58069F-B48C-4A42-A689-3515CB95D25B}" type="presParOf" srcId="{8B82EA68-B59A-424E-9756-C221A13DB47F}" destId="{FA950D33-9BD9-4D37-A533-789F5554AFB5}" srcOrd="11" destOrd="0" presId="urn:microsoft.com/office/officeart/2005/8/layout/radial5"/>
    <dgm:cxn modelId="{B125577C-0AFC-4909-9F9C-757A6AB347F1}" type="presParOf" srcId="{FA950D33-9BD9-4D37-A533-789F5554AFB5}" destId="{F326903B-AF5C-41D9-A950-9DE60C069BDF}" srcOrd="0" destOrd="0" presId="urn:microsoft.com/office/officeart/2005/8/layout/radial5"/>
    <dgm:cxn modelId="{3ABD796E-5D15-46DF-893F-752DD96CFBBF}" type="presParOf" srcId="{8B82EA68-B59A-424E-9756-C221A13DB47F}" destId="{EB1C3899-7B42-47CD-912B-DD035472498D}" srcOrd="12" destOrd="0" presId="urn:microsoft.com/office/officeart/2005/8/layout/radial5"/>
    <dgm:cxn modelId="{402E6BD2-4A51-4693-8A1A-4B3ED3CB1A6B}" type="presParOf" srcId="{8B82EA68-B59A-424E-9756-C221A13DB47F}" destId="{2F5553CB-2478-4421-B002-5FA728364A78}" srcOrd="13" destOrd="0" presId="urn:microsoft.com/office/officeart/2005/8/layout/radial5"/>
    <dgm:cxn modelId="{0411F09F-36B0-4691-9FC9-4E7A0DD80D02}" type="presParOf" srcId="{2F5553CB-2478-4421-B002-5FA728364A78}" destId="{881BA4B6-6173-4BE7-ACB0-127409627ABA}" srcOrd="0" destOrd="0" presId="urn:microsoft.com/office/officeart/2005/8/layout/radial5"/>
    <dgm:cxn modelId="{10D79DC9-B53E-4F90-9F1B-0E51D78E7BA7}" type="presParOf" srcId="{8B82EA68-B59A-424E-9756-C221A13DB47F}" destId="{FED909B6-8F19-4D98-AAC2-EBEEF4830C2B}" srcOrd="14" destOrd="0" presId="urn:microsoft.com/office/officeart/2005/8/layout/radial5"/>
    <dgm:cxn modelId="{BDA87685-E7A1-4910-9403-7CC5EF73E2A7}" type="presParOf" srcId="{8B82EA68-B59A-424E-9756-C221A13DB47F}" destId="{7A035AEB-3A20-4DC3-9A60-032AB2743B03}" srcOrd="15" destOrd="0" presId="urn:microsoft.com/office/officeart/2005/8/layout/radial5"/>
    <dgm:cxn modelId="{3B06FBB2-84C0-4E13-96CA-2806C7D74E3B}" type="presParOf" srcId="{7A035AEB-3A20-4DC3-9A60-032AB2743B03}" destId="{4273F29E-B93C-44D6-A671-FCDC77ED9BA3}" srcOrd="0" destOrd="0" presId="urn:microsoft.com/office/officeart/2005/8/layout/radial5"/>
    <dgm:cxn modelId="{CF7C90A6-80FE-44C1-A1E6-23F41B5E0524}" type="presParOf" srcId="{8B82EA68-B59A-424E-9756-C221A13DB47F}" destId="{83F11675-07D9-406F-853D-13FD28BBB805}" srcOrd="16" destOrd="0" presId="urn:microsoft.com/office/officeart/2005/8/layout/radial5"/>
    <dgm:cxn modelId="{3E712AE5-CCD4-4819-B5F4-E893CE193F7D}" type="presParOf" srcId="{8B82EA68-B59A-424E-9756-C221A13DB47F}" destId="{DF27FC25-052B-426A-9E06-117E992234F6}" srcOrd="17" destOrd="0" presId="urn:microsoft.com/office/officeart/2005/8/layout/radial5"/>
    <dgm:cxn modelId="{0E735B7F-3681-42B2-8402-792DC8C79C0A}" type="presParOf" srcId="{DF27FC25-052B-426A-9E06-117E992234F6}" destId="{53D78D63-5F88-4163-9535-46A64127BD3A}" srcOrd="0" destOrd="0" presId="urn:microsoft.com/office/officeart/2005/8/layout/radial5"/>
    <dgm:cxn modelId="{423ABACA-E95C-49A8-A048-9C38F05F7922}" type="presParOf" srcId="{8B82EA68-B59A-424E-9756-C221A13DB47F}" destId="{EDA34655-9131-4731-957F-5382F53A0660}" srcOrd="18" destOrd="0" presId="urn:microsoft.com/office/officeart/2005/8/layout/radial5"/>
    <dgm:cxn modelId="{7F1AAEF3-6166-4868-815E-A7E002FE92C1}" type="presParOf" srcId="{8B82EA68-B59A-424E-9756-C221A13DB47F}" destId="{805C1585-4E61-4F5A-9BFC-54208B923515}" srcOrd="19" destOrd="0" presId="urn:microsoft.com/office/officeart/2005/8/layout/radial5"/>
    <dgm:cxn modelId="{1AAE6224-05C7-4AE2-B907-EF324FC27851}" type="presParOf" srcId="{805C1585-4E61-4F5A-9BFC-54208B923515}" destId="{FF7680E8-690C-4DDB-A561-55CE1BA8CED6}" srcOrd="0" destOrd="0" presId="urn:microsoft.com/office/officeart/2005/8/layout/radial5"/>
    <dgm:cxn modelId="{6179BAA5-1754-4855-9549-C2D7090C23C4}" type="presParOf" srcId="{8B82EA68-B59A-424E-9756-C221A13DB47F}" destId="{06523326-C046-41B9-890C-9456FACCE40B}" srcOrd="20" destOrd="0" presId="urn:microsoft.com/office/officeart/2005/8/layout/radial5"/>
    <dgm:cxn modelId="{BEE74E1C-2532-4B30-AFEE-27877923A921}" type="presParOf" srcId="{8B82EA68-B59A-424E-9756-C221A13DB47F}" destId="{553B84E4-4A31-43DB-B3BF-8E8EF2B79F2D}" srcOrd="21" destOrd="0" presId="urn:microsoft.com/office/officeart/2005/8/layout/radial5"/>
    <dgm:cxn modelId="{DEBA4C38-E38B-46CA-9A47-0585FCE025D0}" type="presParOf" srcId="{553B84E4-4A31-43DB-B3BF-8E8EF2B79F2D}" destId="{C47D9E4B-AD47-4E79-B529-9B264E8F4F6B}" srcOrd="0" destOrd="0" presId="urn:microsoft.com/office/officeart/2005/8/layout/radial5"/>
    <dgm:cxn modelId="{47E2E74D-5B20-40AE-8325-94DB9D979A31}" type="presParOf" srcId="{8B82EA68-B59A-424E-9756-C221A13DB47F}" destId="{E0AC84DD-2093-416F-85DE-E547FE520660}" srcOrd="2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D6F78-58A4-461A-BD07-0B55A292539C}" type="doc">
      <dgm:prSet loTypeId="urn:microsoft.com/office/officeart/2005/8/layout/hList6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A1FB40-BE9F-49D2-B5D5-864B314BEDF3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Расход</a:t>
          </a:r>
        </a:p>
      </dgm:t>
    </dgm:pt>
    <dgm:pt modelId="{525A1791-E7B7-4D25-829E-65D203515422}" type="parTrans" cxnId="{ECB8E00C-DB28-4622-AEE8-88BA1F49E9AD}">
      <dgm:prSet/>
      <dgm:spPr/>
      <dgm:t>
        <a:bodyPr/>
        <a:lstStyle/>
        <a:p>
          <a:endParaRPr lang="ru-RU"/>
        </a:p>
      </dgm:t>
    </dgm:pt>
    <dgm:pt modelId="{216B778D-3E9B-42A2-BC6A-3279BE1BDF9F}" type="sibTrans" cxnId="{ECB8E00C-DB28-4622-AEE8-88BA1F49E9AD}">
      <dgm:prSet/>
      <dgm:spPr/>
      <dgm:t>
        <a:bodyPr/>
        <a:lstStyle/>
        <a:p>
          <a:endParaRPr lang="ru-RU"/>
        </a:p>
      </dgm:t>
    </dgm:pt>
    <dgm:pt modelId="{BC23EC8A-3B1D-422A-A398-9AA913CD8988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Доход</a:t>
          </a:r>
        </a:p>
      </dgm:t>
    </dgm:pt>
    <dgm:pt modelId="{D51B1C88-9AA3-4C32-A3FB-EB556EB81B2A}" type="parTrans" cxnId="{39B6982E-2110-49C3-B2CC-6B60BEE73FF9}">
      <dgm:prSet/>
      <dgm:spPr/>
      <dgm:t>
        <a:bodyPr/>
        <a:lstStyle/>
        <a:p>
          <a:endParaRPr lang="ru-RU"/>
        </a:p>
      </dgm:t>
    </dgm:pt>
    <dgm:pt modelId="{B6713B69-3E84-4D5E-BB0E-F49A7D26D4DE}" type="sibTrans" cxnId="{39B6982E-2110-49C3-B2CC-6B60BEE73FF9}">
      <dgm:prSet/>
      <dgm:spPr/>
      <dgm:t>
        <a:bodyPr/>
        <a:lstStyle/>
        <a:p>
          <a:endParaRPr lang="ru-RU"/>
        </a:p>
      </dgm:t>
    </dgm:pt>
    <dgm:pt modelId="{1DA9F830-BF5F-4713-82CD-DB3FF95B7A90}" type="pres">
      <dgm:prSet presAssocID="{0A1D6F78-58A4-461A-BD07-0B55A292539C}" presName="Name0" presStyleCnt="0">
        <dgm:presLayoutVars>
          <dgm:dir/>
          <dgm:resizeHandles val="exact"/>
        </dgm:presLayoutVars>
      </dgm:prSet>
      <dgm:spPr/>
    </dgm:pt>
    <dgm:pt modelId="{F1E7F3A7-1A57-40AF-AF17-D890D9683D68}" type="pres">
      <dgm:prSet presAssocID="{43A1FB40-BE9F-49D2-B5D5-864B314BEDF3}" presName="node" presStyleLbl="node1" presStyleIdx="0" presStyleCnt="2" custFlipVert="1" custFlipHor="1" custLinFactX="100000" custLinFactNeighborX="195278" custLinFactNeighborY="0">
        <dgm:presLayoutVars>
          <dgm:bulletEnabled val="1"/>
        </dgm:presLayoutVars>
      </dgm:prSet>
      <dgm:spPr/>
    </dgm:pt>
    <dgm:pt modelId="{0D941501-709D-412F-8E16-F5C9BB2B0F5C}" type="pres">
      <dgm:prSet presAssocID="{216B778D-3E9B-42A2-BC6A-3279BE1BDF9F}" presName="sibTrans" presStyleCnt="0"/>
      <dgm:spPr/>
    </dgm:pt>
    <dgm:pt modelId="{3A146C52-AD2B-489C-BF10-3AA4F8CAFD67}" type="pres">
      <dgm:prSet presAssocID="{BC23EC8A-3B1D-422A-A398-9AA913CD8988}" presName="node" presStyleLbl="node1" presStyleIdx="1" presStyleCnt="2" custFlipVert="1" custFlipHor="1" custScaleY="42230" custLinFactX="-100000" custLinFactNeighborX="-184634" custLinFactNeighborY="1095">
        <dgm:presLayoutVars>
          <dgm:bulletEnabled val="1"/>
        </dgm:presLayoutVars>
      </dgm:prSet>
      <dgm:spPr/>
    </dgm:pt>
  </dgm:ptLst>
  <dgm:cxnLst>
    <dgm:cxn modelId="{E2E35101-B5AE-4C00-BA5E-865F1C8A982D}" type="presOf" srcId="{43A1FB40-BE9F-49D2-B5D5-864B314BEDF3}" destId="{F1E7F3A7-1A57-40AF-AF17-D890D9683D68}" srcOrd="0" destOrd="0" presId="urn:microsoft.com/office/officeart/2005/8/layout/hList6"/>
    <dgm:cxn modelId="{ECB8E00C-DB28-4622-AEE8-88BA1F49E9AD}" srcId="{0A1D6F78-58A4-461A-BD07-0B55A292539C}" destId="{43A1FB40-BE9F-49D2-B5D5-864B314BEDF3}" srcOrd="0" destOrd="0" parTransId="{525A1791-E7B7-4D25-829E-65D203515422}" sibTransId="{216B778D-3E9B-42A2-BC6A-3279BE1BDF9F}"/>
    <dgm:cxn modelId="{39B6982E-2110-49C3-B2CC-6B60BEE73FF9}" srcId="{0A1D6F78-58A4-461A-BD07-0B55A292539C}" destId="{BC23EC8A-3B1D-422A-A398-9AA913CD8988}" srcOrd="1" destOrd="0" parTransId="{D51B1C88-9AA3-4C32-A3FB-EB556EB81B2A}" sibTransId="{B6713B69-3E84-4D5E-BB0E-F49A7D26D4DE}"/>
    <dgm:cxn modelId="{39A88AA9-FCF5-46AE-A788-DC53A7729343}" type="presOf" srcId="{0A1D6F78-58A4-461A-BD07-0B55A292539C}" destId="{1DA9F830-BF5F-4713-82CD-DB3FF95B7A90}" srcOrd="0" destOrd="0" presId="urn:microsoft.com/office/officeart/2005/8/layout/hList6"/>
    <dgm:cxn modelId="{107068F3-494B-45DD-BD46-4E109AD73C75}" type="presOf" srcId="{BC23EC8A-3B1D-422A-A398-9AA913CD8988}" destId="{3A146C52-AD2B-489C-BF10-3AA4F8CAFD67}" srcOrd="0" destOrd="0" presId="urn:microsoft.com/office/officeart/2005/8/layout/hList6"/>
    <dgm:cxn modelId="{1975F940-4677-4D10-AA9D-2610C002C165}" type="presParOf" srcId="{1DA9F830-BF5F-4713-82CD-DB3FF95B7A90}" destId="{F1E7F3A7-1A57-40AF-AF17-D890D9683D68}" srcOrd="0" destOrd="0" presId="urn:microsoft.com/office/officeart/2005/8/layout/hList6"/>
    <dgm:cxn modelId="{15F5C6B2-4943-4518-984C-152B75478A37}" type="presParOf" srcId="{1DA9F830-BF5F-4713-82CD-DB3FF95B7A90}" destId="{0D941501-709D-412F-8E16-F5C9BB2B0F5C}" srcOrd="1" destOrd="0" presId="urn:microsoft.com/office/officeart/2005/8/layout/hList6"/>
    <dgm:cxn modelId="{40643657-EADC-4FDF-8D66-C19077C01591}" type="presParOf" srcId="{1DA9F830-BF5F-4713-82CD-DB3FF95B7A90}" destId="{3A146C52-AD2B-489C-BF10-3AA4F8CAFD67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606B49-2BC0-4633-A609-6144CC96F5F4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7EE0D7EF-F49A-4AB9-8F2A-F6B7A1F26BE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НАЛОГОВЫЕ ДОХОДЫ</a:t>
          </a:r>
        </a:p>
        <a:p>
          <a:r>
            <a:rPr lang="ru-RU" sz="1600" dirty="0">
              <a:solidFill>
                <a:schemeClr val="tx1"/>
              </a:solidFill>
            </a:rPr>
            <a:t>Установленные законом платежи, которые граждане и организации обязаны вносить в бюджет государства</a:t>
          </a:r>
        </a:p>
      </dgm:t>
    </dgm:pt>
    <dgm:pt modelId="{7B8CCF30-CB19-4373-835C-C627AEFEDDC2}" type="parTrans" cxnId="{CAC55876-E11A-49D8-830B-C8B36FB69F4C}">
      <dgm:prSet/>
      <dgm:spPr/>
      <dgm:t>
        <a:bodyPr/>
        <a:lstStyle/>
        <a:p>
          <a:endParaRPr lang="ru-RU"/>
        </a:p>
      </dgm:t>
    </dgm:pt>
    <dgm:pt modelId="{E2F5115D-3685-46A7-8C0F-57BC8DCDEF23}" type="sibTrans" cxnId="{CAC55876-E11A-49D8-830B-C8B36FB69F4C}">
      <dgm:prSet/>
      <dgm:spPr/>
      <dgm:t>
        <a:bodyPr/>
        <a:lstStyle/>
        <a:p>
          <a:endParaRPr lang="ru-RU"/>
        </a:p>
      </dgm:t>
    </dgm:pt>
    <dgm:pt modelId="{C1C0B77B-5BE6-452A-AD66-A880DB6A3E4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l"/>
          <a:r>
            <a:rPr lang="ru-RU" sz="1800" b="1" dirty="0">
              <a:solidFill>
                <a:schemeClr val="tx1"/>
              </a:solidFill>
            </a:rPr>
            <a:t>БЕЗВОЗМЕЗДНЫЕ ПОСТУПЛЕНИЯ</a:t>
          </a:r>
        </a:p>
        <a:p>
          <a:pPr algn="ctr"/>
          <a:r>
            <a:rPr lang="ru-RU" sz="1600" dirty="0">
              <a:solidFill>
                <a:schemeClr val="tx1"/>
              </a:solidFill>
            </a:rPr>
            <a:t>Поступления в бюджет на безвозмездной и безвозвратной основе из федерального либо из областного бюджета (дотации, субсидии, субвенции), а также перечисления от физических и юридических лиц</a:t>
          </a:r>
        </a:p>
        <a:p>
          <a:pPr algn="ctr"/>
          <a:endParaRPr lang="ru-RU" sz="1600" dirty="0">
            <a:solidFill>
              <a:schemeClr val="tx1"/>
            </a:solidFill>
          </a:endParaRPr>
        </a:p>
      </dgm:t>
    </dgm:pt>
    <dgm:pt modelId="{8C0F4C37-1403-49F5-82A4-6785BA8A9D29}" type="parTrans" cxnId="{44CD2FA8-454A-4052-8E7C-1B689990424D}">
      <dgm:prSet/>
      <dgm:spPr/>
      <dgm:t>
        <a:bodyPr/>
        <a:lstStyle/>
        <a:p>
          <a:endParaRPr lang="ru-RU"/>
        </a:p>
      </dgm:t>
    </dgm:pt>
    <dgm:pt modelId="{CBAD3506-B911-4A7A-AB38-DCF36635E148}" type="sibTrans" cxnId="{44CD2FA8-454A-4052-8E7C-1B689990424D}">
      <dgm:prSet/>
      <dgm:spPr/>
      <dgm:t>
        <a:bodyPr/>
        <a:lstStyle/>
        <a:p>
          <a:endParaRPr lang="ru-RU"/>
        </a:p>
      </dgm:t>
    </dgm:pt>
    <dgm:pt modelId="{085B5655-BBE6-4975-BC4D-30C4ED8B579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r"/>
          <a:r>
            <a:rPr lang="ru-RU" sz="1800" b="1" dirty="0">
              <a:solidFill>
                <a:schemeClr val="tx1"/>
              </a:solidFill>
            </a:rPr>
            <a:t>НЕНАЛОГОВЫЕ ДОХОДЫ</a:t>
          </a:r>
        </a:p>
        <a:p>
          <a:pPr algn="r"/>
          <a:r>
            <a:rPr lang="ru-RU" sz="1800" dirty="0">
              <a:solidFill>
                <a:schemeClr val="tx1"/>
              </a:solidFill>
            </a:rPr>
            <a:t>Платежи за пользование государственным (муниципальным) имуществом, а также штрафы, санкции за нарушение законодательства</a:t>
          </a:r>
        </a:p>
      </dgm:t>
    </dgm:pt>
    <dgm:pt modelId="{49BDF1C7-7E28-475F-BD3D-E2F492473E28}" type="parTrans" cxnId="{1FF360C4-3FCB-473A-B973-E1C965B260D5}">
      <dgm:prSet/>
      <dgm:spPr/>
      <dgm:t>
        <a:bodyPr/>
        <a:lstStyle/>
        <a:p>
          <a:endParaRPr lang="ru-RU"/>
        </a:p>
      </dgm:t>
    </dgm:pt>
    <dgm:pt modelId="{C4B85506-03EF-4178-9C38-37299D1DE9D9}" type="sibTrans" cxnId="{1FF360C4-3FCB-473A-B973-E1C965B260D5}">
      <dgm:prSet/>
      <dgm:spPr/>
      <dgm:t>
        <a:bodyPr/>
        <a:lstStyle/>
        <a:p>
          <a:endParaRPr lang="ru-RU"/>
        </a:p>
      </dgm:t>
    </dgm:pt>
    <dgm:pt modelId="{13F5272B-AAF2-44DD-9D7A-AF399C6136B7}" type="pres">
      <dgm:prSet presAssocID="{09606B49-2BC0-4633-A609-6144CC96F5F4}" presName="compositeShape" presStyleCnt="0">
        <dgm:presLayoutVars>
          <dgm:chMax val="7"/>
          <dgm:dir/>
          <dgm:resizeHandles val="exact"/>
        </dgm:presLayoutVars>
      </dgm:prSet>
      <dgm:spPr/>
    </dgm:pt>
    <dgm:pt modelId="{3BE460B6-A018-48F9-80FA-D5A7F85E18BB}" type="pres">
      <dgm:prSet presAssocID="{7EE0D7EF-F49A-4AB9-8F2A-F6B7A1F26BED}" presName="circ1" presStyleLbl="vennNode1" presStyleIdx="0" presStyleCnt="3" custScaleX="114548" custScaleY="110047" custLinFactNeighborX="-529" custLinFactNeighborY="-13735"/>
      <dgm:spPr/>
    </dgm:pt>
    <dgm:pt modelId="{2F31F59B-CD8E-4F8C-AC1F-7E74F0498C70}" type="pres">
      <dgm:prSet presAssocID="{7EE0D7EF-F49A-4AB9-8F2A-F6B7A1F26B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42676C9-DA6E-4933-A7FD-B3F9A0783CA3}" type="pres">
      <dgm:prSet presAssocID="{C1C0B77B-5BE6-452A-AD66-A880DB6A3E4A}" presName="circ2" presStyleLbl="vennNode1" presStyleIdx="1" presStyleCnt="3" custScaleX="124842" custScaleY="119642" custLinFactNeighborX="19796" custLinFactNeighborY="158"/>
      <dgm:spPr/>
    </dgm:pt>
    <dgm:pt modelId="{5E908DB7-61D5-4BDE-8011-A4A1755C296E}" type="pres">
      <dgm:prSet presAssocID="{C1C0B77B-5BE6-452A-AD66-A880DB6A3E4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472D127-C6CD-4E15-888A-C31FF7002ABD}" type="pres">
      <dgm:prSet presAssocID="{085B5655-BBE6-4975-BC4D-30C4ED8B5793}" presName="circ3" presStyleLbl="vennNode1" presStyleIdx="2" presStyleCnt="3" custScaleX="114047" custScaleY="111782" custLinFactNeighborX="-12895" custLinFactNeighborY="-743"/>
      <dgm:spPr/>
    </dgm:pt>
    <dgm:pt modelId="{B55341CB-8CA0-4F8B-B7BF-1704B7AD16CD}" type="pres">
      <dgm:prSet presAssocID="{085B5655-BBE6-4975-BC4D-30C4ED8B579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E91F821-06D8-4876-BAC0-55F64C73578E}" type="presOf" srcId="{7EE0D7EF-F49A-4AB9-8F2A-F6B7A1F26BED}" destId="{2F31F59B-CD8E-4F8C-AC1F-7E74F0498C70}" srcOrd="1" destOrd="0" presId="urn:microsoft.com/office/officeart/2005/8/layout/venn1"/>
    <dgm:cxn modelId="{63B4785E-B750-4BAF-B5E6-BC747386EB56}" type="presOf" srcId="{085B5655-BBE6-4975-BC4D-30C4ED8B5793}" destId="{A472D127-C6CD-4E15-888A-C31FF7002ABD}" srcOrd="0" destOrd="0" presId="urn:microsoft.com/office/officeart/2005/8/layout/venn1"/>
    <dgm:cxn modelId="{A427BB47-DAAA-45C0-AE9E-480CA9369471}" type="presOf" srcId="{7EE0D7EF-F49A-4AB9-8F2A-F6B7A1F26BED}" destId="{3BE460B6-A018-48F9-80FA-D5A7F85E18BB}" srcOrd="0" destOrd="0" presId="urn:microsoft.com/office/officeart/2005/8/layout/venn1"/>
    <dgm:cxn modelId="{09768E6E-3342-4070-91F7-77228C6C879B}" type="presOf" srcId="{C1C0B77B-5BE6-452A-AD66-A880DB6A3E4A}" destId="{442676C9-DA6E-4933-A7FD-B3F9A0783CA3}" srcOrd="0" destOrd="0" presId="urn:microsoft.com/office/officeart/2005/8/layout/venn1"/>
    <dgm:cxn modelId="{CAC55876-E11A-49D8-830B-C8B36FB69F4C}" srcId="{09606B49-2BC0-4633-A609-6144CC96F5F4}" destId="{7EE0D7EF-F49A-4AB9-8F2A-F6B7A1F26BED}" srcOrd="0" destOrd="0" parTransId="{7B8CCF30-CB19-4373-835C-C627AEFEDDC2}" sibTransId="{E2F5115D-3685-46A7-8C0F-57BC8DCDEF23}"/>
    <dgm:cxn modelId="{6E5E8D96-F5C5-49A0-B3BA-E2F421CFF1CE}" type="presOf" srcId="{C1C0B77B-5BE6-452A-AD66-A880DB6A3E4A}" destId="{5E908DB7-61D5-4BDE-8011-A4A1755C296E}" srcOrd="1" destOrd="0" presId="urn:microsoft.com/office/officeart/2005/8/layout/venn1"/>
    <dgm:cxn modelId="{44CD2FA8-454A-4052-8E7C-1B689990424D}" srcId="{09606B49-2BC0-4633-A609-6144CC96F5F4}" destId="{C1C0B77B-5BE6-452A-AD66-A880DB6A3E4A}" srcOrd="1" destOrd="0" parTransId="{8C0F4C37-1403-49F5-82A4-6785BA8A9D29}" sibTransId="{CBAD3506-B911-4A7A-AB38-DCF36635E148}"/>
    <dgm:cxn modelId="{3142B4B0-2D9A-4C02-97AD-D3368A9E1C23}" type="presOf" srcId="{085B5655-BBE6-4975-BC4D-30C4ED8B5793}" destId="{B55341CB-8CA0-4F8B-B7BF-1704B7AD16CD}" srcOrd="1" destOrd="0" presId="urn:microsoft.com/office/officeart/2005/8/layout/venn1"/>
    <dgm:cxn modelId="{1FF360C4-3FCB-473A-B973-E1C965B260D5}" srcId="{09606B49-2BC0-4633-A609-6144CC96F5F4}" destId="{085B5655-BBE6-4975-BC4D-30C4ED8B5793}" srcOrd="2" destOrd="0" parTransId="{49BDF1C7-7E28-475F-BD3D-E2F492473E28}" sibTransId="{C4B85506-03EF-4178-9C38-37299D1DE9D9}"/>
    <dgm:cxn modelId="{8449F2FE-5B8D-4877-9D2F-A093D439235A}" type="presOf" srcId="{09606B49-2BC0-4633-A609-6144CC96F5F4}" destId="{13F5272B-AAF2-44DD-9D7A-AF399C6136B7}" srcOrd="0" destOrd="0" presId="urn:microsoft.com/office/officeart/2005/8/layout/venn1"/>
    <dgm:cxn modelId="{D0AA167B-E0EC-4A97-AB1C-76CEF93EC48B}" type="presParOf" srcId="{13F5272B-AAF2-44DD-9D7A-AF399C6136B7}" destId="{3BE460B6-A018-48F9-80FA-D5A7F85E18BB}" srcOrd="0" destOrd="0" presId="urn:microsoft.com/office/officeart/2005/8/layout/venn1"/>
    <dgm:cxn modelId="{5B534F1F-EDB1-4711-8F65-03F8F657768D}" type="presParOf" srcId="{13F5272B-AAF2-44DD-9D7A-AF399C6136B7}" destId="{2F31F59B-CD8E-4F8C-AC1F-7E74F0498C70}" srcOrd="1" destOrd="0" presId="urn:microsoft.com/office/officeart/2005/8/layout/venn1"/>
    <dgm:cxn modelId="{B4444B91-8EF4-46A4-86BE-572217CE9FE3}" type="presParOf" srcId="{13F5272B-AAF2-44DD-9D7A-AF399C6136B7}" destId="{442676C9-DA6E-4933-A7FD-B3F9A0783CA3}" srcOrd="2" destOrd="0" presId="urn:microsoft.com/office/officeart/2005/8/layout/venn1"/>
    <dgm:cxn modelId="{717C7EAA-2DB3-436E-A509-51251D1A8917}" type="presParOf" srcId="{13F5272B-AAF2-44DD-9D7A-AF399C6136B7}" destId="{5E908DB7-61D5-4BDE-8011-A4A1755C296E}" srcOrd="3" destOrd="0" presId="urn:microsoft.com/office/officeart/2005/8/layout/venn1"/>
    <dgm:cxn modelId="{1362290C-173C-4B05-AC46-55387BFD8E97}" type="presParOf" srcId="{13F5272B-AAF2-44DD-9D7A-AF399C6136B7}" destId="{A472D127-C6CD-4E15-888A-C31FF7002ABD}" srcOrd="4" destOrd="0" presId="urn:microsoft.com/office/officeart/2005/8/layout/venn1"/>
    <dgm:cxn modelId="{CB533F0E-C2AE-4A35-932A-7F8D60C264FA}" type="presParOf" srcId="{13F5272B-AAF2-44DD-9D7A-AF399C6136B7}" destId="{B55341CB-8CA0-4F8B-B7BF-1704B7AD16C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BC5C5E-9410-4482-8921-074701C68D4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BE9884-F559-4149-9861-7D0F3C124B6D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СОСТАВЛЕНИЕ</a:t>
          </a:r>
          <a:endParaRPr lang="ru-RU" sz="1400" dirty="0">
            <a:solidFill>
              <a:schemeClr val="tx1"/>
            </a:solidFill>
          </a:endParaRPr>
        </a:p>
      </dgm:t>
    </dgm:pt>
    <dgm:pt modelId="{A219F588-4AF3-44BF-989A-4092CDD6CF35}" type="parTrans" cxnId="{D74138C9-B1AC-480E-8AC7-3B8BC1048E59}">
      <dgm:prSet/>
      <dgm:spPr/>
      <dgm:t>
        <a:bodyPr/>
        <a:lstStyle/>
        <a:p>
          <a:endParaRPr lang="ru-RU"/>
        </a:p>
      </dgm:t>
    </dgm:pt>
    <dgm:pt modelId="{B222EB6F-A1BC-4D11-A85B-B68657468A67}" type="sibTrans" cxnId="{D74138C9-B1AC-480E-8AC7-3B8BC1048E59}">
      <dgm:prSet/>
      <dgm:spPr/>
      <dgm:t>
        <a:bodyPr/>
        <a:lstStyle/>
        <a:p>
          <a:endParaRPr lang="ru-RU"/>
        </a:p>
      </dgm:t>
    </dgm:pt>
    <dgm:pt modelId="{651B11ED-E196-4F9A-B754-C1D1E85A1B19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gm:t>
    </dgm:pt>
    <dgm:pt modelId="{91379500-B9E0-4342-A709-5625331EC12D}" type="parTrans" cxnId="{1FD70668-AB65-4447-8489-FEF580F6704B}">
      <dgm:prSet/>
      <dgm:spPr/>
      <dgm:t>
        <a:bodyPr/>
        <a:lstStyle/>
        <a:p>
          <a:endParaRPr lang="ru-RU"/>
        </a:p>
      </dgm:t>
    </dgm:pt>
    <dgm:pt modelId="{4A1F27D1-33CF-40A6-BF44-35BBDBC8F830}" type="sibTrans" cxnId="{1FD70668-AB65-4447-8489-FEF580F6704B}">
      <dgm:prSet/>
      <dgm:spPr/>
      <dgm:t>
        <a:bodyPr/>
        <a:lstStyle/>
        <a:p>
          <a:endParaRPr lang="ru-RU"/>
        </a:p>
      </dgm:t>
    </dgm:pt>
    <dgm:pt modelId="{FF7AFC6A-9EB4-4D8D-876F-F2DE161AC7FB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РАССМОТРЕНИЕ</a:t>
          </a:r>
          <a:endParaRPr lang="ru-RU" dirty="0">
            <a:solidFill>
              <a:schemeClr val="tx1"/>
            </a:solidFill>
          </a:endParaRPr>
        </a:p>
      </dgm:t>
    </dgm:pt>
    <dgm:pt modelId="{4777750B-09B4-4F8D-A3C3-F6DE15AD776C}" type="parTrans" cxnId="{B61A3D48-75DB-4A59-8B28-019C16732607}">
      <dgm:prSet/>
      <dgm:spPr/>
      <dgm:t>
        <a:bodyPr/>
        <a:lstStyle/>
        <a:p>
          <a:endParaRPr lang="ru-RU"/>
        </a:p>
      </dgm:t>
    </dgm:pt>
    <dgm:pt modelId="{B4FBC87B-5CC6-4CB3-BF10-20AB9009C066}" type="sibTrans" cxnId="{B61A3D48-75DB-4A59-8B28-019C16732607}">
      <dgm:prSet/>
      <dgm:spPr/>
      <dgm:t>
        <a:bodyPr/>
        <a:lstStyle/>
        <a:p>
          <a:endParaRPr lang="ru-RU"/>
        </a:p>
      </dgm:t>
    </dgm:pt>
    <dgm:pt modelId="{300D4B02-8E35-4535-82DF-6E87BC78D10B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gm:t>
    </dgm:pt>
    <dgm:pt modelId="{924ED416-9D5B-4C5D-900A-857E888D301B}" type="parTrans" cxnId="{CD8A9B40-6542-4B69-A175-629C164D92E9}">
      <dgm:prSet/>
      <dgm:spPr/>
      <dgm:t>
        <a:bodyPr/>
        <a:lstStyle/>
        <a:p>
          <a:endParaRPr lang="ru-RU"/>
        </a:p>
      </dgm:t>
    </dgm:pt>
    <dgm:pt modelId="{BCE98794-86FB-4DBC-902B-1BC1B359980C}" type="sibTrans" cxnId="{CD8A9B40-6542-4B69-A175-629C164D92E9}">
      <dgm:prSet/>
      <dgm:spPr/>
      <dgm:t>
        <a:bodyPr/>
        <a:lstStyle/>
        <a:p>
          <a:endParaRPr lang="ru-RU"/>
        </a:p>
      </dgm:t>
    </dgm:pt>
    <dgm:pt modelId="{2BC80238-7698-4A31-BF82-08C97E9CF3E5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УТВЕРЖДЕНИЕ</a:t>
          </a:r>
          <a:endParaRPr lang="ru-RU" dirty="0">
            <a:solidFill>
              <a:schemeClr val="tx1"/>
            </a:solidFill>
          </a:endParaRPr>
        </a:p>
      </dgm:t>
    </dgm:pt>
    <dgm:pt modelId="{98AD1655-6BE5-480B-9A1D-B140B76B9C42}" type="parTrans" cxnId="{530EA76E-5084-4931-BD2F-39DF488A904D}">
      <dgm:prSet/>
      <dgm:spPr/>
      <dgm:t>
        <a:bodyPr/>
        <a:lstStyle/>
        <a:p>
          <a:endParaRPr lang="ru-RU"/>
        </a:p>
      </dgm:t>
    </dgm:pt>
    <dgm:pt modelId="{85070C78-831E-44AA-89BD-CFA94B0E018A}" type="sibTrans" cxnId="{530EA76E-5084-4931-BD2F-39DF488A904D}">
      <dgm:prSet/>
      <dgm:spPr/>
      <dgm:t>
        <a:bodyPr/>
        <a:lstStyle/>
        <a:p>
          <a:endParaRPr lang="ru-RU"/>
        </a:p>
      </dgm:t>
    </dgm:pt>
    <dgm:pt modelId="{C60F0301-0F85-4473-B463-BD53873F7274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gm:t>
    </dgm:pt>
    <dgm:pt modelId="{A9A3DFC7-12AF-49A7-A2C4-A77E4CA6CCA4}" type="parTrans" cxnId="{96F3C2A5-FA03-4F66-9C01-C874D227BA2D}">
      <dgm:prSet/>
      <dgm:spPr/>
      <dgm:t>
        <a:bodyPr/>
        <a:lstStyle/>
        <a:p>
          <a:endParaRPr lang="ru-RU"/>
        </a:p>
      </dgm:t>
    </dgm:pt>
    <dgm:pt modelId="{A989E410-350E-44CA-84F4-B5599FDE7F64}" type="sibTrans" cxnId="{96F3C2A5-FA03-4F66-9C01-C874D227BA2D}">
      <dgm:prSet/>
      <dgm:spPr/>
      <dgm:t>
        <a:bodyPr/>
        <a:lstStyle/>
        <a:p>
          <a:endParaRPr lang="ru-RU"/>
        </a:p>
      </dgm:t>
    </dgm:pt>
    <dgm:pt modelId="{0155F3FC-9ECB-49F5-8EE6-A6130305B825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ФОРМИРОВАНИЕ</a:t>
          </a:r>
        </a:p>
      </dgm:t>
    </dgm:pt>
    <dgm:pt modelId="{32D443FD-B2E9-4996-B8BD-4AD70C96FAD8}" type="parTrans" cxnId="{A3F3152D-E1E7-4321-9CED-FF9FEC106F10}">
      <dgm:prSet/>
      <dgm:spPr/>
      <dgm:t>
        <a:bodyPr/>
        <a:lstStyle/>
        <a:p>
          <a:endParaRPr lang="ru-RU"/>
        </a:p>
      </dgm:t>
    </dgm:pt>
    <dgm:pt modelId="{6552ACA1-42AD-4D42-839F-86B0907E0FBC}" type="sibTrans" cxnId="{A3F3152D-E1E7-4321-9CED-FF9FEC106F10}">
      <dgm:prSet/>
      <dgm:spPr/>
      <dgm:t>
        <a:bodyPr/>
        <a:lstStyle/>
        <a:p>
          <a:endParaRPr lang="ru-RU"/>
        </a:p>
      </dgm:t>
    </dgm:pt>
    <dgm:pt modelId="{C0C65DFA-4F33-4235-9193-8C30025AFD92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УТВЕРЖДЕНИЕ</a:t>
          </a:r>
        </a:p>
      </dgm:t>
    </dgm:pt>
    <dgm:pt modelId="{FA21399A-5C70-4181-B695-C4E829D80A06}" type="parTrans" cxnId="{FC19BEE1-330C-4D73-8DF6-3C99DADC07B1}">
      <dgm:prSet/>
      <dgm:spPr/>
      <dgm:t>
        <a:bodyPr/>
        <a:lstStyle/>
        <a:p>
          <a:endParaRPr lang="ru-RU"/>
        </a:p>
      </dgm:t>
    </dgm:pt>
    <dgm:pt modelId="{B9957BFC-668E-4A64-B599-09941162BC6E}" type="sibTrans" cxnId="{FC19BEE1-330C-4D73-8DF6-3C99DADC07B1}">
      <dgm:prSet/>
      <dgm:spPr/>
      <dgm:t>
        <a:bodyPr/>
        <a:lstStyle/>
        <a:p>
          <a:endParaRPr lang="ru-RU"/>
        </a:p>
      </dgm:t>
    </dgm:pt>
    <dgm:pt modelId="{205BA1EC-2D5C-4475-9A89-A90BA56A28CF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ИСПОЛНЕНИЕ</a:t>
          </a:r>
        </a:p>
      </dgm:t>
    </dgm:pt>
    <dgm:pt modelId="{53114A7F-9164-44C1-BE8C-DE5CA783B731}" type="parTrans" cxnId="{230A0845-5E67-45AF-AF28-9CE190667828}">
      <dgm:prSet/>
      <dgm:spPr/>
      <dgm:t>
        <a:bodyPr/>
        <a:lstStyle/>
        <a:p>
          <a:endParaRPr lang="ru-RU"/>
        </a:p>
      </dgm:t>
    </dgm:pt>
    <dgm:pt modelId="{C8DF228D-75AB-4CAA-8271-7A6777F48936}" type="sibTrans" cxnId="{230A0845-5E67-45AF-AF28-9CE190667828}">
      <dgm:prSet/>
      <dgm:spPr/>
      <dgm:t>
        <a:bodyPr/>
        <a:lstStyle/>
        <a:p>
          <a:endParaRPr lang="ru-RU"/>
        </a:p>
      </dgm:t>
    </dgm:pt>
    <dgm:pt modelId="{D5C953CF-B141-4ACA-AFA7-8370DBBF2AB1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бюджета в текущем году</a:t>
          </a:r>
        </a:p>
      </dgm:t>
    </dgm:pt>
    <dgm:pt modelId="{45A56DCC-7F0D-445A-9097-713745C221B8}" type="parTrans" cxnId="{3E751B30-ED08-4D9C-BBD2-EA77A8C11BD4}">
      <dgm:prSet/>
      <dgm:spPr/>
      <dgm:t>
        <a:bodyPr/>
        <a:lstStyle/>
        <a:p>
          <a:endParaRPr lang="ru-RU"/>
        </a:p>
      </dgm:t>
    </dgm:pt>
    <dgm:pt modelId="{1270C17D-6732-411C-96A5-B1DF6D56F80F}" type="sibTrans" cxnId="{3E751B30-ED08-4D9C-BBD2-EA77A8C11BD4}">
      <dgm:prSet/>
      <dgm:spPr/>
      <dgm:t>
        <a:bodyPr/>
        <a:lstStyle/>
        <a:p>
          <a:endParaRPr lang="ru-RU"/>
        </a:p>
      </dgm:t>
    </dgm:pt>
    <dgm:pt modelId="{561029B3-C24C-4210-BD06-A673103DBB60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отчета об исполнении бюджета  за год</a:t>
          </a:r>
        </a:p>
      </dgm:t>
    </dgm:pt>
    <dgm:pt modelId="{B98E97B5-5DD1-4C94-B50A-73D0FE3A859F}" type="parTrans" cxnId="{543F3DAA-C1B0-4B2A-94EF-89AACEA7ADC5}">
      <dgm:prSet/>
      <dgm:spPr/>
      <dgm:t>
        <a:bodyPr/>
        <a:lstStyle/>
        <a:p>
          <a:endParaRPr lang="ru-RU"/>
        </a:p>
      </dgm:t>
    </dgm:pt>
    <dgm:pt modelId="{2256B857-18C4-46BA-A896-40E3B5899161}" type="sibTrans" cxnId="{543F3DAA-C1B0-4B2A-94EF-89AACEA7ADC5}">
      <dgm:prSet/>
      <dgm:spPr/>
      <dgm:t>
        <a:bodyPr/>
        <a:lstStyle/>
        <a:p>
          <a:endParaRPr lang="ru-RU"/>
        </a:p>
      </dgm:t>
    </dgm:pt>
    <dgm:pt modelId="{26D831DE-A84E-413D-AA3F-85DCAC69FFAA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отчета об исполнении бюджета за год           </a:t>
          </a:r>
        </a:p>
      </dgm:t>
    </dgm:pt>
    <dgm:pt modelId="{0D13F799-7D76-49A4-9567-B7223D373A98}" type="parTrans" cxnId="{95FB123E-B92B-4247-A286-AC298DD22582}">
      <dgm:prSet/>
      <dgm:spPr/>
      <dgm:t>
        <a:bodyPr/>
        <a:lstStyle/>
        <a:p>
          <a:endParaRPr lang="ru-RU"/>
        </a:p>
      </dgm:t>
    </dgm:pt>
    <dgm:pt modelId="{C1FA27E2-184F-456A-9FE9-79F659028047}" type="sibTrans" cxnId="{95FB123E-B92B-4247-A286-AC298DD22582}">
      <dgm:prSet/>
      <dgm:spPr/>
      <dgm:t>
        <a:bodyPr/>
        <a:lstStyle/>
        <a:p>
          <a:endParaRPr lang="ru-RU"/>
        </a:p>
      </dgm:t>
    </dgm:pt>
    <dgm:pt modelId="{07D36921-F715-40FD-A567-2C31CB69ECF8}" type="pres">
      <dgm:prSet presAssocID="{74BC5C5E-9410-4482-8921-074701C68D45}" presName="rootnode" presStyleCnt="0">
        <dgm:presLayoutVars>
          <dgm:chMax/>
          <dgm:chPref/>
          <dgm:dir/>
          <dgm:animLvl val="lvl"/>
        </dgm:presLayoutVars>
      </dgm:prSet>
      <dgm:spPr/>
    </dgm:pt>
    <dgm:pt modelId="{A2E7291A-09FD-4DAD-B6A7-AFAEED297E4B}" type="pres">
      <dgm:prSet presAssocID="{87BE9884-F559-4149-9861-7D0F3C124B6D}" presName="composite" presStyleCnt="0"/>
      <dgm:spPr/>
    </dgm:pt>
    <dgm:pt modelId="{257D8616-1D19-4853-8F53-02880170197F}" type="pres">
      <dgm:prSet presAssocID="{87BE9884-F559-4149-9861-7D0F3C124B6D}" presName="bentUpArrow1" presStyleLbl="alignImgPlace1" presStyleIdx="0" presStyleCnt="5" custScaleX="90757" custLinFactNeighborX="-71136" custLinFactNeighborY="22524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</dgm:pt>
    <dgm:pt modelId="{52A3CAFF-D8D0-4F11-BADC-652227AFC512}" type="pres">
      <dgm:prSet presAssocID="{87BE9884-F559-4149-9861-7D0F3C124B6D}" presName="ParentText" presStyleLbl="node1" presStyleIdx="0" presStyleCnt="6" custScaleX="187680" custScaleY="136047" custLinFactNeighborX="-75595" custLinFactNeighborY="4002">
        <dgm:presLayoutVars>
          <dgm:chMax val="1"/>
          <dgm:chPref val="1"/>
          <dgm:bulletEnabled val="1"/>
        </dgm:presLayoutVars>
      </dgm:prSet>
      <dgm:spPr/>
    </dgm:pt>
    <dgm:pt modelId="{D808DA94-161E-4A32-B259-FEE5F6E776A8}" type="pres">
      <dgm:prSet presAssocID="{87BE9884-F559-4149-9861-7D0F3C124B6D}" presName="ChildText" presStyleLbl="revTx" presStyleIdx="0" presStyleCnt="6" custScaleX="289051" custLinFactX="32452" custLinFactNeighborX="100000" custLinFactNeighborY="-3560">
        <dgm:presLayoutVars>
          <dgm:chMax val="0"/>
          <dgm:chPref val="0"/>
          <dgm:bulletEnabled val="1"/>
        </dgm:presLayoutVars>
      </dgm:prSet>
      <dgm:spPr/>
    </dgm:pt>
    <dgm:pt modelId="{E2278D82-0879-4116-85B7-239EDF507AF0}" type="pres">
      <dgm:prSet presAssocID="{B222EB6F-A1BC-4D11-A85B-B68657468A67}" presName="sibTrans" presStyleCnt="0"/>
      <dgm:spPr/>
    </dgm:pt>
    <dgm:pt modelId="{CBDEE50F-FDB9-4DA1-9465-968D7E0A8E4B}" type="pres">
      <dgm:prSet presAssocID="{FF7AFC6A-9EB4-4D8D-876F-F2DE161AC7FB}" presName="composite" presStyleCnt="0"/>
      <dgm:spPr/>
    </dgm:pt>
    <dgm:pt modelId="{99D553C2-A4AE-459F-BAAA-88A3890F9585}" type="pres">
      <dgm:prSet presAssocID="{FF7AFC6A-9EB4-4D8D-876F-F2DE161AC7FB}" presName="bentUpArrow1" presStyleLbl="alignImgPlace1" presStyleIdx="1" presStyleCnt="5" custScaleX="137203" custLinFactX="-10349" custLinFactNeighborX="-100000" custLinFactNeighborY="11383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</dgm:pt>
    <dgm:pt modelId="{CEE91D4F-5150-4F05-8214-19BF582CF0ED}" type="pres">
      <dgm:prSet presAssocID="{FF7AFC6A-9EB4-4D8D-876F-F2DE161AC7FB}" presName="ParentText" presStyleLbl="node1" presStyleIdx="1" presStyleCnt="6" custScaleX="157419" custScaleY="139711" custLinFactNeighborX="-59212" custLinFactNeighborY="-11565">
        <dgm:presLayoutVars>
          <dgm:chMax val="1"/>
          <dgm:chPref val="1"/>
          <dgm:bulletEnabled val="1"/>
        </dgm:presLayoutVars>
      </dgm:prSet>
      <dgm:spPr/>
    </dgm:pt>
    <dgm:pt modelId="{758734CC-EA54-4056-BB97-597414A2A29A}" type="pres">
      <dgm:prSet presAssocID="{FF7AFC6A-9EB4-4D8D-876F-F2DE161AC7FB}" presName="ChildText" presStyleLbl="revTx" presStyleIdx="1" presStyleCnt="6" custScaleX="289463" custLinFactNeighborX="48445" custLinFactNeighborY="-24104">
        <dgm:presLayoutVars>
          <dgm:chMax val="0"/>
          <dgm:chPref val="0"/>
          <dgm:bulletEnabled val="1"/>
        </dgm:presLayoutVars>
      </dgm:prSet>
      <dgm:spPr/>
    </dgm:pt>
    <dgm:pt modelId="{D9D9A3C4-7515-4B3E-8012-98D88E9C94C3}" type="pres">
      <dgm:prSet presAssocID="{B4FBC87B-5CC6-4CB3-BF10-20AB9009C066}" presName="sibTrans" presStyleCnt="0"/>
      <dgm:spPr/>
    </dgm:pt>
    <dgm:pt modelId="{F0A84D79-4C11-435D-9C23-96BE3428665F}" type="pres">
      <dgm:prSet presAssocID="{2BC80238-7698-4A31-BF82-08C97E9CF3E5}" presName="composite" presStyleCnt="0"/>
      <dgm:spPr/>
    </dgm:pt>
    <dgm:pt modelId="{0DCE211A-FF09-4664-8BEE-C9E4375B4C0C}" type="pres">
      <dgm:prSet presAssocID="{2BC80238-7698-4A31-BF82-08C97E9CF3E5}" presName="bentUpArrow1" presStyleLbl="alignImgPlace1" presStyleIdx="2" presStyleCnt="5" custLinFactX="-25050" custLinFactNeighborX="-100000" custLinFactNeighborY="-25554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</dgm:pt>
    <dgm:pt modelId="{6BEC97C9-236D-4A8A-BD61-D943752C62BF}" type="pres">
      <dgm:prSet presAssocID="{2BC80238-7698-4A31-BF82-08C97E9CF3E5}" presName="ParentText" presStyleLbl="node1" presStyleIdx="2" presStyleCnt="6" custScaleX="166649" custScaleY="131946" custLinFactNeighborX="-55452" custLinFactNeighborY="-44058">
        <dgm:presLayoutVars>
          <dgm:chMax val="1"/>
          <dgm:chPref val="1"/>
          <dgm:bulletEnabled val="1"/>
        </dgm:presLayoutVars>
      </dgm:prSet>
      <dgm:spPr/>
    </dgm:pt>
    <dgm:pt modelId="{5222E2DC-A9C4-44FB-AD3A-6A7A8EE19CF7}" type="pres">
      <dgm:prSet presAssocID="{2BC80238-7698-4A31-BF82-08C97E9CF3E5}" presName="ChildText" presStyleLbl="revTx" presStyleIdx="2" presStyleCnt="6" custScaleX="341018" custLinFactNeighborX="92202" custLinFactNeighborY="-51762">
        <dgm:presLayoutVars>
          <dgm:chMax val="0"/>
          <dgm:chPref val="0"/>
          <dgm:bulletEnabled val="1"/>
        </dgm:presLayoutVars>
      </dgm:prSet>
      <dgm:spPr/>
    </dgm:pt>
    <dgm:pt modelId="{5F3B7C71-0560-4532-9BE4-4BC90D375163}" type="pres">
      <dgm:prSet presAssocID="{85070C78-831E-44AA-89BD-CFA94B0E018A}" presName="sibTrans" presStyleCnt="0"/>
      <dgm:spPr/>
    </dgm:pt>
    <dgm:pt modelId="{506D91A7-776A-4B3E-87DD-B7AF5A9BF4C1}" type="pres">
      <dgm:prSet presAssocID="{205BA1EC-2D5C-4475-9A89-A90BA56A28CF}" presName="composite" presStyleCnt="0"/>
      <dgm:spPr/>
    </dgm:pt>
    <dgm:pt modelId="{96F8D70B-607F-4361-BF60-C259C09EA1BA}" type="pres">
      <dgm:prSet presAssocID="{205BA1EC-2D5C-4475-9A89-A90BA56A28CF}" presName="bentUpArrow1" presStyleLbl="alignImgPlace1" presStyleIdx="3" presStyleCnt="5" custLinFactX="-67535" custLinFactNeighborX="-100000" custLinFactNeighborY="-48328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</dgm:pt>
    <dgm:pt modelId="{C1144B75-C0F9-4C85-8F1E-463440588597}" type="pres">
      <dgm:prSet presAssocID="{205BA1EC-2D5C-4475-9A89-A90BA56A28CF}" presName="ParentText" presStyleLbl="node1" presStyleIdx="3" presStyleCnt="6" custScaleX="167413" custScaleY="133696" custLinFactNeighborX="-69091" custLinFactNeighborY="-62256">
        <dgm:presLayoutVars>
          <dgm:chMax val="1"/>
          <dgm:chPref val="1"/>
          <dgm:bulletEnabled val="1"/>
        </dgm:presLayoutVars>
      </dgm:prSet>
      <dgm:spPr/>
    </dgm:pt>
    <dgm:pt modelId="{51BBF6E4-A086-4073-A981-5BA211FDC0E1}" type="pres">
      <dgm:prSet presAssocID="{205BA1EC-2D5C-4475-9A89-A90BA56A28CF}" presName="ChildText" presStyleLbl="revTx" presStyleIdx="3" presStyleCnt="6" custScaleX="286120" custLinFactNeighborX="35738" custLinFactNeighborY="-72378">
        <dgm:presLayoutVars>
          <dgm:chMax val="0"/>
          <dgm:chPref val="0"/>
          <dgm:bulletEnabled val="1"/>
        </dgm:presLayoutVars>
      </dgm:prSet>
      <dgm:spPr/>
    </dgm:pt>
    <dgm:pt modelId="{CCE499DD-0162-4B3B-BF10-A340DAD6CED3}" type="pres">
      <dgm:prSet presAssocID="{C8DF228D-75AB-4CAA-8271-7A6777F48936}" presName="sibTrans" presStyleCnt="0"/>
      <dgm:spPr/>
    </dgm:pt>
    <dgm:pt modelId="{7935F85D-DED9-4ECD-9438-6A10BED82FD0}" type="pres">
      <dgm:prSet presAssocID="{0155F3FC-9ECB-49F5-8EE6-A6130305B825}" presName="composite" presStyleCnt="0"/>
      <dgm:spPr/>
    </dgm:pt>
    <dgm:pt modelId="{28EB015A-0FA4-48B7-960B-C9BAA8D016F3}" type="pres">
      <dgm:prSet presAssocID="{0155F3FC-9ECB-49F5-8EE6-A6130305B825}" presName="bentUpArrow1" presStyleLbl="alignImgPlace1" presStyleIdx="4" presStyleCnt="5" custLinFactX="-100000" custLinFactNeighborX="-103359" custLinFactNeighborY="-66808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</dgm:pt>
    <dgm:pt modelId="{51ACE228-B4DF-4530-9FDE-231396F29948}" type="pres">
      <dgm:prSet presAssocID="{0155F3FC-9ECB-49F5-8EE6-A6130305B825}" presName="ParentText" presStyleLbl="node1" presStyleIdx="4" presStyleCnt="6" custScaleX="165434" custScaleY="149947" custLinFactX="-4581" custLinFactNeighborX="-100000" custLinFactNeighborY="-79550">
        <dgm:presLayoutVars>
          <dgm:chMax val="1"/>
          <dgm:chPref val="1"/>
          <dgm:bulletEnabled val="1"/>
        </dgm:presLayoutVars>
      </dgm:prSet>
      <dgm:spPr/>
    </dgm:pt>
    <dgm:pt modelId="{427CC36A-9F5F-40D3-8821-4CE7B85E5562}" type="pres">
      <dgm:prSet presAssocID="{0155F3FC-9ECB-49F5-8EE6-A6130305B825}" presName="ChildText" presStyleLbl="revTx" presStyleIdx="4" presStyleCnt="6" custScaleX="302888" custLinFactNeighborX="-2037" custLinFactNeighborY="-72445">
        <dgm:presLayoutVars>
          <dgm:chMax val="0"/>
          <dgm:chPref val="0"/>
          <dgm:bulletEnabled val="1"/>
        </dgm:presLayoutVars>
      </dgm:prSet>
      <dgm:spPr/>
    </dgm:pt>
    <dgm:pt modelId="{D3D0FBF8-E114-4E1A-8FDB-721106A613F5}" type="pres">
      <dgm:prSet presAssocID="{6552ACA1-42AD-4D42-839F-86B0907E0FBC}" presName="sibTrans" presStyleCnt="0"/>
      <dgm:spPr/>
    </dgm:pt>
    <dgm:pt modelId="{29A4A17D-B778-4FAF-A134-FD486E3F9CD9}" type="pres">
      <dgm:prSet presAssocID="{C0C65DFA-4F33-4235-9193-8C30025AFD92}" presName="composite" presStyleCnt="0"/>
      <dgm:spPr/>
    </dgm:pt>
    <dgm:pt modelId="{44466C57-3D5C-4116-93B2-06C7348B6099}" type="pres">
      <dgm:prSet presAssocID="{C0C65DFA-4F33-4235-9193-8C30025AFD92}" presName="ParentText" presStyleLbl="node1" presStyleIdx="5" presStyleCnt="6" custScaleX="207805" custScaleY="130026" custLinFactX="-23451" custLinFactNeighborX="-100000" custLinFactNeighborY="-82755">
        <dgm:presLayoutVars>
          <dgm:chMax val="1"/>
          <dgm:chPref val="1"/>
          <dgm:bulletEnabled val="1"/>
        </dgm:presLayoutVars>
      </dgm:prSet>
      <dgm:spPr/>
    </dgm:pt>
    <dgm:pt modelId="{B4CCDA7C-1790-422B-A3A8-2FF17385DA90}" type="pres">
      <dgm:prSet presAssocID="{C0C65DFA-4F33-4235-9193-8C30025AFD92}" presName="FinalChildText" presStyleLbl="revTx" presStyleIdx="5" presStyleCnt="6" custScaleX="280624" custLinFactNeighborX="40767" custLinFactNeighborY="-65862">
        <dgm:presLayoutVars>
          <dgm:chMax val="0"/>
          <dgm:chPref val="0"/>
          <dgm:bulletEnabled val="1"/>
        </dgm:presLayoutVars>
      </dgm:prSet>
      <dgm:spPr/>
    </dgm:pt>
  </dgm:ptLst>
  <dgm:cxnLst>
    <dgm:cxn modelId="{0FCEAB06-A8F5-45AB-BF3C-CD4C9C1C44A6}" type="presOf" srcId="{FF7AFC6A-9EB4-4D8D-876F-F2DE161AC7FB}" destId="{CEE91D4F-5150-4F05-8214-19BF582CF0ED}" srcOrd="0" destOrd="0" presId="urn:microsoft.com/office/officeart/2005/8/layout/StepDownProcess"/>
    <dgm:cxn modelId="{A3F3152D-E1E7-4321-9CED-FF9FEC106F10}" srcId="{74BC5C5E-9410-4482-8921-074701C68D45}" destId="{0155F3FC-9ECB-49F5-8EE6-A6130305B825}" srcOrd="4" destOrd="0" parTransId="{32D443FD-B2E9-4996-B8BD-4AD70C96FAD8}" sibTransId="{6552ACA1-42AD-4D42-839F-86B0907E0FBC}"/>
    <dgm:cxn modelId="{3E751B30-ED08-4D9C-BBD2-EA77A8C11BD4}" srcId="{205BA1EC-2D5C-4475-9A89-A90BA56A28CF}" destId="{D5C953CF-B141-4ACA-AFA7-8370DBBF2AB1}" srcOrd="0" destOrd="0" parTransId="{45A56DCC-7F0D-445A-9097-713745C221B8}" sibTransId="{1270C17D-6732-411C-96A5-B1DF6D56F80F}"/>
    <dgm:cxn modelId="{E6AE9B34-3413-4616-B6F3-38D4AE0288E6}" type="presOf" srcId="{300D4B02-8E35-4535-82DF-6E87BC78D10B}" destId="{758734CC-EA54-4056-BB97-597414A2A29A}" srcOrd="0" destOrd="0" presId="urn:microsoft.com/office/officeart/2005/8/layout/StepDownProcess"/>
    <dgm:cxn modelId="{95FB123E-B92B-4247-A286-AC298DD22582}" srcId="{C0C65DFA-4F33-4235-9193-8C30025AFD92}" destId="{26D831DE-A84E-413D-AA3F-85DCAC69FFAA}" srcOrd="0" destOrd="0" parTransId="{0D13F799-7D76-49A4-9567-B7223D373A98}" sibTransId="{C1FA27E2-184F-456A-9FE9-79F659028047}"/>
    <dgm:cxn modelId="{CD8A9B40-6542-4B69-A175-629C164D92E9}" srcId="{FF7AFC6A-9EB4-4D8D-876F-F2DE161AC7FB}" destId="{300D4B02-8E35-4535-82DF-6E87BC78D10B}" srcOrd="0" destOrd="0" parTransId="{924ED416-9D5B-4C5D-900A-857E888D301B}" sibTransId="{BCE98794-86FB-4DBC-902B-1BC1B359980C}"/>
    <dgm:cxn modelId="{4A477261-FDB9-4373-971D-582D68F2A615}" type="presOf" srcId="{651B11ED-E196-4F9A-B754-C1D1E85A1B19}" destId="{D808DA94-161E-4A32-B259-FEE5F6E776A8}" srcOrd="0" destOrd="0" presId="urn:microsoft.com/office/officeart/2005/8/layout/StepDownProcess"/>
    <dgm:cxn modelId="{230A0845-5E67-45AF-AF28-9CE190667828}" srcId="{74BC5C5E-9410-4482-8921-074701C68D45}" destId="{205BA1EC-2D5C-4475-9A89-A90BA56A28CF}" srcOrd="3" destOrd="0" parTransId="{53114A7F-9164-44C1-BE8C-DE5CA783B731}" sibTransId="{C8DF228D-75AB-4CAA-8271-7A6777F48936}"/>
    <dgm:cxn modelId="{1FD70668-AB65-4447-8489-FEF580F6704B}" srcId="{87BE9884-F559-4149-9861-7D0F3C124B6D}" destId="{651B11ED-E196-4F9A-B754-C1D1E85A1B19}" srcOrd="0" destOrd="0" parTransId="{91379500-B9E0-4342-A709-5625331EC12D}" sibTransId="{4A1F27D1-33CF-40A6-BF44-35BBDBC8F830}"/>
    <dgm:cxn modelId="{B61A3D48-75DB-4A59-8B28-019C16732607}" srcId="{74BC5C5E-9410-4482-8921-074701C68D45}" destId="{FF7AFC6A-9EB4-4D8D-876F-F2DE161AC7FB}" srcOrd="1" destOrd="0" parTransId="{4777750B-09B4-4F8D-A3C3-F6DE15AD776C}" sibTransId="{B4FBC87B-5CC6-4CB3-BF10-20AB9009C066}"/>
    <dgm:cxn modelId="{2F3F966D-D24C-434C-BE8D-86C7C694EFBA}" type="presOf" srcId="{561029B3-C24C-4210-BD06-A673103DBB60}" destId="{427CC36A-9F5F-40D3-8821-4CE7B85E5562}" srcOrd="0" destOrd="0" presId="urn:microsoft.com/office/officeart/2005/8/layout/StepDownProcess"/>
    <dgm:cxn modelId="{DDE2D24D-D2EF-4253-9682-669EBB4B5A45}" type="presOf" srcId="{205BA1EC-2D5C-4475-9A89-A90BA56A28CF}" destId="{C1144B75-C0F9-4C85-8F1E-463440588597}" srcOrd="0" destOrd="0" presId="urn:microsoft.com/office/officeart/2005/8/layout/StepDownProcess"/>
    <dgm:cxn modelId="{530EA76E-5084-4931-BD2F-39DF488A904D}" srcId="{74BC5C5E-9410-4482-8921-074701C68D45}" destId="{2BC80238-7698-4A31-BF82-08C97E9CF3E5}" srcOrd="2" destOrd="0" parTransId="{98AD1655-6BE5-480B-9A1D-B140B76B9C42}" sibTransId="{85070C78-831E-44AA-89BD-CFA94B0E018A}"/>
    <dgm:cxn modelId="{C3978273-0E04-4AF4-8335-8E3AB9DA5E3A}" type="presOf" srcId="{0155F3FC-9ECB-49F5-8EE6-A6130305B825}" destId="{51ACE228-B4DF-4530-9FDE-231396F29948}" srcOrd="0" destOrd="0" presId="urn:microsoft.com/office/officeart/2005/8/layout/StepDownProcess"/>
    <dgm:cxn modelId="{FC405197-9BE5-43C7-97C0-8AAF5C09031E}" type="presOf" srcId="{87BE9884-F559-4149-9861-7D0F3C124B6D}" destId="{52A3CAFF-D8D0-4F11-BADC-652227AFC512}" srcOrd="0" destOrd="0" presId="urn:microsoft.com/office/officeart/2005/8/layout/StepDownProcess"/>
    <dgm:cxn modelId="{96F3C2A5-FA03-4F66-9C01-C874D227BA2D}" srcId="{2BC80238-7698-4A31-BF82-08C97E9CF3E5}" destId="{C60F0301-0F85-4473-B463-BD53873F7274}" srcOrd="0" destOrd="0" parTransId="{A9A3DFC7-12AF-49A7-A2C4-A77E4CA6CCA4}" sibTransId="{A989E410-350E-44CA-84F4-B5599FDE7F64}"/>
    <dgm:cxn modelId="{543F3DAA-C1B0-4B2A-94EF-89AACEA7ADC5}" srcId="{0155F3FC-9ECB-49F5-8EE6-A6130305B825}" destId="{561029B3-C24C-4210-BD06-A673103DBB60}" srcOrd="0" destOrd="0" parTransId="{B98E97B5-5DD1-4C94-B50A-73D0FE3A859F}" sibTransId="{2256B857-18C4-46BA-A896-40E3B5899161}"/>
    <dgm:cxn modelId="{647899B0-17EB-4960-9BB6-FA5BB7BA1D2D}" type="presOf" srcId="{C60F0301-0F85-4473-B463-BD53873F7274}" destId="{5222E2DC-A9C4-44FB-AD3A-6A7A8EE19CF7}" srcOrd="0" destOrd="0" presId="urn:microsoft.com/office/officeart/2005/8/layout/StepDownProcess"/>
    <dgm:cxn modelId="{D74138C9-B1AC-480E-8AC7-3B8BC1048E59}" srcId="{74BC5C5E-9410-4482-8921-074701C68D45}" destId="{87BE9884-F559-4149-9861-7D0F3C124B6D}" srcOrd="0" destOrd="0" parTransId="{A219F588-4AF3-44BF-989A-4092CDD6CF35}" sibTransId="{B222EB6F-A1BC-4D11-A85B-B68657468A67}"/>
    <dgm:cxn modelId="{F01C42CC-2514-4CB8-8CDC-A6153E31FBB4}" type="presOf" srcId="{D5C953CF-B141-4ACA-AFA7-8370DBBF2AB1}" destId="{51BBF6E4-A086-4073-A981-5BA211FDC0E1}" srcOrd="0" destOrd="0" presId="urn:microsoft.com/office/officeart/2005/8/layout/StepDownProcess"/>
    <dgm:cxn modelId="{EEEF7ED0-2483-4841-9DE4-9FA744244769}" type="presOf" srcId="{74BC5C5E-9410-4482-8921-074701C68D45}" destId="{07D36921-F715-40FD-A567-2C31CB69ECF8}" srcOrd="0" destOrd="0" presId="urn:microsoft.com/office/officeart/2005/8/layout/StepDownProcess"/>
    <dgm:cxn modelId="{690533D2-EDC8-4334-A38D-46C27052B69F}" type="presOf" srcId="{26D831DE-A84E-413D-AA3F-85DCAC69FFAA}" destId="{B4CCDA7C-1790-422B-A3A8-2FF17385DA90}" srcOrd="0" destOrd="0" presId="urn:microsoft.com/office/officeart/2005/8/layout/StepDownProcess"/>
    <dgm:cxn modelId="{3C9E59DA-2CE1-4CBF-9F26-57E51ED60708}" type="presOf" srcId="{2BC80238-7698-4A31-BF82-08C97E9CF3E5}" destId="{6BEC97C9-236D-4A8A-BD61-D943752C62BF}" srcOrd="0" destOrd="0" presId="urn:microsoft.com/office/officeart/2005/8/layout/StepDownProcess"/>
    <dgm:cxn modelId="{FC19BEE1-330C-4D73-8DF6-3C99DADC07B1}" srcId="{74BC5C5E-9410-4482-8921-074701C68D45}" destId="{C0C65DFA-4F33-4235-9193-8C30025AFD92}" srcOrd="5" destOrd="0" parTransId="{FA21399A-5C70-4181-B695-C4E829D80A06}" sibTransId="{B9957BFC-668E-4A64-B599-09941162BC6E}"/>
    <dgm:cxn modelId="{8924B5FA-0AC6-4DA8-B1FB-F6F799356829}" type="presOf" srcId="{C0C65DFA-4F33-4235-9193-8C30025AFD92}" destId="{44466C57-3D5C-4116-93B2-06C7348B6099}" srcOrd="0" destOrd="0" presId="urn:microsoft.com/office/officeart/2005/8/layout/StepDownProcess"/>
    <dgm:cxn modelId="{867A9A49-92C9-4AE5-A09F-0F30A06F1C08}" type="presParOf" srcId="{07D36921-F715-40FD-A567-2C31CB69ECF8}" destId="{A2E7291A-09FD-4DAD-B6A7-AFAEED297E4B}" srcOrd="0" destOrd="0" presId="urn:microsoft.com/office/officeart/2005/8/layout/StepDownProcess"/>
    <dgm:cxn modelId="{D4CABAF9-0F13-49B0-B447-0DC873478269}" type="presParOf" srcId="{A2E7291A-09FD-4DAD-B6A7-AFAEED297E4B}" destId="{257D8616-1D19-4853-8F53-02880170197F}" srcOrd="0" destOrd="0" presId="urn:microsoft.com/office/officeart/2005/8/layout/StepDownProcess"/>
    <dgm:cxn modelId="{3C7ECAB1-CE82-41DF-BB8E-47C519759C0B}" type="presParOf" srcId="{A2E7291A-09FD-4DAD-B6A7-AFAEED297E4B}" destId="{52A3CAFF-D8D0-4F11-BADC-652227AFC512}" srcOrd="1" destOrd="0" presId="urn:microsoft.com/office/officeart/2005/8/layout/StepDownProcess"/>
    <dgm:cxn modelId="{8B515294-A233-4072-AE51-6DEFAA156B53}" type="presParOf" srcId="{A2E7291A-09FD-4DAD-B6A7-AFAEED297E4B}" destId="{D808DA94-161E-4A32-B259-FEE5F6E776A8}" srcOrd="2" destOrd="0" presId="urn:microsoft.com/office/officeart/2005/8/layout/StepDownProcess"/>
    <dgm:cxn modelId="{06CDBA7E-850A-45E1-974C-88F253A2FFC8}" type="presParOf" srcId="{07D36921-F715-40FD-A567-2C31CB69ECF8}" destId="{E2278D82-0879-4116-85B7-239EDF507AF0}" srcOrd="1" destOrd="0" presId="urn:microsoft.com/office/officeart/2005/8/layout/StepDownProcess"/>
    <dgm:cxn modelId="{64CFE75C-633D-42D8-B716-1276881FD54A}" type="presParOf" srcId="{07D36921-F715-40FD-A567-2C31CB69ECF8}" destId="{CBDEE50F-FDB9-4DA1-9465-968D7E0A8E4B}" srcOrd="2" destOrd="0" presId="urn:microsoft.com/office/officeart/2005/8/layout/StepDownProcess"/>
    <dgm:cxn modelId="{AAB769BB-2ACC-41B0-BBEB-A481EAC539DA}" type="presParOf" srcId="{CBDEE50F-FDB9-4DA1-9465-968D7E0A8E4B}" destId="{99D553C2-A4AE-459F-BAAA-88A3890F9585}" srcOrd="0" destOrd="0" presId="urn:microsoft.com/office/officeart/2005/8/layout/StepDownProcess"/>
    <dgm:cxn modelId="{8CA670B4-6043-4697-A660-1268A308A8F5}" type="presParOf" srcId="{CBDEE50F-FDB9-4DA1-9465-968D7E0A8E4B}" destId="{CEE91D4F-5150-4F05-8214-19BF582CF0ED}" srcOrd="1" destOrd="0" presId="urn:microsoft.com/office/officeart/2005/8/layout/StepDownProcess"/>
    <dgm:cxn modelId="{BF3F3942-4A44-4EB4-9482-FB25102A91B1}" type="presParOf" srcId="{CBDEE50F-FDB9-4DA1-9465-968D7E0A8E4B}" destId="{758734CC-EA54-4056-BB97-597414A2A29A}" srcOrd="2" destOrd="0" presId="urn:microsoft.com/office/officeart/2005/8/layout/StepDownProcess"/>
    <dgm:cxn modelId="{E1CFB96F-A2C5-46E6-882B-15080CB7028B}" type="presParOf" srcId="{07D36921-F715-40FD-A567-2C31CB69ECF8}" destId="{D9D9A3C4-7515-4B3E-8012-98D88E9C94C3}" srcOrd="3" destOrd="0" presId="urn:microsoft.com/office/officeart/2005/8/layout/StepDownProcess"/>
    <dgm:cxn modelId="{CB7E5017-7CC2-4B02-9F10-70827A214BD3}" type="presParOf" srcId="{07D36921-F715-40FD-A567-2C31CB69ECF8}" destId="{F0A84D79-4C11-435D-9C23-96BE3428665F}" srcOrd="4" destOrd="0" presId="urn:microsoft.com/office/officeart/2005/8/layout/StepDownProcess"/>
    <dgm:cxn modelId="{77E20B74-AEC6-42EE-B9DE-72E5093D79D0}" type="presParOf" srcId="{F0A84D79-4C11-435D-9C23-96BE3428665F}" destId="{0DCE211A-FF09-4664-8BEE-C9E4375B4C0C}" srcOrd="0" destOrd="0" presId="urn:microsoft.com/office/officeart/2005/8/layout/StepDownProcess"/>
    <dgm:cxn modelId="{9BF2D49E-2303-4F72-A2D8-3C948DC01D48}" type="presParOf" srcId="{F0A84D79-4C11-435D-9C23-96BE3428665F}" destId="{6BEC97C9-236D-4A8A-BD61-D943752C62BF}" srcOrd="1" destOrd="0" presId="urn:microsoft.com/office/officeart/2005/8/layout/StepDownProcess"/>
    <dgm:cxn modelId="{8A0793FE-1200-4C3D-AF60-453C17421F7E}" type="presParOf" srcId="{F0A84D79-4C11-435D-9C23-96BE3428665F}" destId="{5222E2DC-A9C4-44FB-AD3A-6A7A8EE19CF7}" srcOrd="2" destOrd="0" presId="urn:microsoft.com/office/officeart/2005/8/layout/StepDownProcess"/>
    <dgm:cxn modelId="{4E0C63AF-A5BE-4304-95D6-74BA638BEC87}" type="presParOf" srcId="{07D36921-F715-40FD-A567-2C31CB69ECF8}" destId="{5F3B7C71-0560-4532-9BE4-4BC90D375163}" srcOrd="5" destOrd="0" presId="urn:microsoft.com/office/officeart/2005/8/layout/StepDownProcess"/>
    <dgm:cxn modelId="{7B1F80EA-02C2-4D34-868D-4AE37FAAFD1F}" type="presParOf" srcId="{07D36921-F715-40FD-A567-2C31CB69ECF8}" destId="{506D91A7-776A-4B3E-87DD-B7AF5A9BF4C1}" srcOrd="6" destOrd="0" presId="urn:microsoft.com/office/officeart/2005/8/layout/StepDownProcess"/>
    <dgm:cxn modelId="{01EBAEBD-E071-4971-AF9E-F09241FA5C49}" type="presParOf" srcId="{506D91A7-776A-4B3E-87DD-B7AF5A9BF4C1}" destId="{96F8D70B-607F-4361-BF60-C259C09EA1BA}" srcOrd="0" destOrd="0" presId="urn:microsoft.com/office/officeart/2005/8/layout/StepDownProcess"/>
    <dgm:cxn modelId="{9CF9F5A2-F29A-4853-8F44-02DEBAB5DB9A}" type="presParOf" srcId="{506D91A7-776A-4B3E-87DD-B7AF5A9BF4C1}" destId="{C1144B75-C0F9-4C85-8F1E-463440588597}" srcOrd="1" destOrd="0" presId="urn:microsoft.com/office/officeart/2005/8/layout/StepDownProcess"/>
    <dgm:cxn modelId="{7B254E01-72BF-487D-B9DE-1D76C82F38A3}" type="presParOf" srcId="{506D91A7-776A-4B3E-87DD-B7AF5A9BF4C1}" destId="{51BBF6E4-A086-4073-A981-5BA211FDC0E1}" srcOrd="2" destOrd="0" presId="urn:microsoft.com/office/officeart/2005/8/layout/StepDownProcess"/>
    <dgm:cxn modelId="{E981C326-5887-414E-AF77-4852EA7808B5}" type="presParOf" srcId="{07D36921-F715-40FD-A567-2C31CB69ECF8}" destId="{CCE499DD-0162-4B3B-BF10-A340DAD6CED3}" srcOrd="7" destOrd="0" presId="urn:microsoft.com/office/officeart/2005/8/layout/StepDownProcess"/>
    <dgm:cxn modelId="{F4F80024-B7BB-4A9D-A180-542ADA37BB77}" type="presParOf" srcId="{07D36921-F715-40FD-A567-2C31CB69ECF8}" destId="{7935F85D-DED9-4ECD-9438-6A10BED82FD0}" srcOrd="8" destOrd="0" presId="urn:microsoft.com/office/officeart/2005/8/layout/StepDownProcess"/>
    <dgm:cxn modelId="{83AE462A-CD5D-46FE-91B0-18FFBFBF65E6}" type="presParOf" srcId="{7935F85D-DED9-4ECD-9438-6A10BED82FD0}" destId="{28EB015A-0FA4-48B7-960B-C9BAA8D016F3}" srcOrd="0" destOrd="0" presId="urn:microsoft.com/office/officeart/2005/8/layout/StepDownProcess"/>
    <dgm:cxn modelId="{E846202C-9510-449F-90B7-750AE1041349}" type="presParOf" srcId="{7935F85D-DED9-4ECD-9438-6A10BED82FD0}" destId="{51ACE228-B4DF-4530-9FDE-231396F29948}" srcOrd="1" destOrd="0" presId="urn:microsoft.com/office/officeart/2005/8/layout/StepDownProcess"/>
    <dgm:cxn modelId="{BF02F53C-899B-4317-9630-8680CCE791DF}" type="presParOf" srcId="{7935F85D-DED9-4ECD-9438-6A10BED82FD0}" destId="{427CC36A-9F5F-40D3-8821-4CE7B85E5562}" srcOrd="2" destOrd="0" presId="urn:microsoft.com/office/officeart/2005/8/layout/StepDownProcess"/>
    <dgm:cxn modelId="{E50E521C-B6AC-40E2-9E32-A34D571597C6}" type="presParOf" srcId="{07D36921-F715-40FD-A567-2C31CB69ECF8}" destId="{D3D0FBF8-E114-4E1A-8FDB-721106A613F5}" srcOrd="9" destOrd="0" presId="urn:microsoft.com/office/officeart/2005/8/layout/StepDownProcess"/>
    <dgm:cxn modelId="{0527B19A-1A5F-40DE-B3CB-EDA062BE5B2C}" type="presParOf" srcId="{07D36921-F715-40FD-A567-2C31CB69ECF8}" destId="{29A4A17D-B778-4FAF-A134-FD486E3F9CD9}" srcOrd="10" destOrd="0" presId="urn:microsoft.com/office/officeart/2005/8/layout/StepDownProcess"/>
    <dgm:cxn modelId="{C73E19E9-7B8B-4C87-BF9D-C208363339A4}" type="presParOf" srcId="{29A4A17D-B778-4FAF-A134-FD486E3F9CD9}" destId="{44466C57-3D5C-4116-93B2-06C7348B6099}" srcOrd="0" destOrd="0" presId="urn:microsoft.com/office/officeart/2005/8/layout/StepDownProcess"/>
    <dgm:cxn modelId="{29EBA3A3-CE78-4709-AC78-4D1223169DB0}" type="presParOf" srcId="{29A4A17D-B778-4FAF-A134-FD486E3F9CD9}" destId="{B4CCDA7C-1790-422B-A3A8-2FF17385DA9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A08604-984E-4F6C-8327-A72E885C5153}" type="doc">
      <dgm:prSet loTypeId="urn:microsoft.com/office/officeart/2008/layout/VerticalCurvedList" loCatId="list" qsTypeId="urn:microsoft.com/office/officeart/2009/2/quickstyle/3d8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CE9B4AE-DE5B-4B33-9F51-BBEE44B2038A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cs typeface="Times New Roman" panose="02020603050405020304" pitchFamily="18" charset="0"/>
            </a:rPr>
            <a:t>Основные направления бюджетной </a:t>
          </a:r>
          <a:r>
            <a:rPr lang="en-US" b="1" dirty="0">
              <a:solidFill>
                <a:schemeClr val="tx1"/>
              </a:solidFill>
              <a:cs typeface="Times New Roman" panose="02020603050405020304" pitchFamily="18" charset="0"/>
            </a:rPr>
            <a:t> и </a:t>
          </a:r>
          <a:r>
            <a:rPr lang="ru-RU" b="1" dirty="0">
              <a:solidFill>
                <a:schemeClr val="tx1"/>
              </a:solidFill>
              <a:cs typeface="Times New Roman" panose="02020603050405020304" pitchFamily="18" charset="0"/>
            </a:rPr>
            <a:t>налоговой политики</a:t>
          </a:r>
          <a:r>
            <a:rPr lang="en-US" b="1" dirty="0">
              <a:solidFill>
                <a:schemeClr val="tx1"/>
              </a:solidFill>
              <a:cs typeface="Times New Roman" panose="02020603050405020304" pitchFamily="18" charset="0"/>
            </a:rPr>
            <a:t> </a:t>
          </a:r>
          <a:r>
            <a:rPr lang="ru-RU" b="1" dirty="0">
              <a:solidFill>
                <a:schemeClr val="tx1"/>
              </a:solidFill>
              <a:cs typeface="Times New Roman" panose="02020603050405020304" pitchFamily="18" charset="0"/>
            </a:rPr>
            <a:t>городского округа Щёлково</a:t>
          </a:r>
          <a:endParaRPr lang="ru-RU" dirty="0">
            <a:solidFill>
              <a:schemeClr val="tx1"/>
            </a:solidFill>
          </a:endParaRPr>
        </a:p>
      </dgm:t>
    </dgm:pt>
    <dgm:pt modelId="{D6CCF44E-C565-4F8E-8FFD-AC8589B0D2D5}" type="parTrans" cxnId="{0020FD7D-0615-4451-ABB5-4C9E633A7579}">
      <dgm:prSet/>
      <dgm:spPr/>
      <dgm:t>
        <a:bodyPr/>
        <a:lstStyle/>
        <a:p>
          <a:endParaRPr lang="ru-RU"/>
        </a:p>
      </dgm:t>
    </dgm:pt>
    <dgm:pt modelId="{E53D34E9-B8A7-49B6-AD4C-24A254D10053}" type="sibTrans" cxnId="{0020FD7D-0615-4451-ABB5-4C9E633A7579}">
      <dgm:prSet/>
      <dgm:spPr/>
      <dgm:t>
        <a:bodyPr/>
        <a:lstStyle/>
        <a:p>
          <a:endParaRPr lang="ru-RU"/>
        </a:p>
      </dgm:t>
    </dgm:pt>
    <dgm:pt modelId="{009BD694-B19B-4D41-8349-BBB13DFB2E5C}">
      <dgm:prSet phldrT="[Текст]"/>
      <dgm:spPr/>
      <dgm:t>
        <a:bodyPr/>
        <a:lstStyle/>
        <a:p>
          <a:r>
            <a:rPr lang="ru-RU" b="1">
              <a:solidFill>
                <a:schemeClr val="tx1"/>
              </a:solidFill>
              <a:cs typeface="Times New Roman" panose="02020603050405020304" pitchFamily="18" charset="0"/>
            </a:rPr>
            <a:t>Основные показатели прогноза социально-экономического развития</a:t>
          </a:r>
          <a:r>
            <a:rPr lang="en-US" b="1">
              <a:solidFill>
                <a:schemeClr val="tx1"/>
              </a:solidFill>
              <a:cs typeface="Times New Roman" panose="02020603050405020304" pitchFamily="18" charset="0"/>
            </a:rPr>
            <a:t> </a:t>
          </a:r>
          <a:r>
            <a:rPr lang="ru-RU" b="1">
              <a:solidFill>
                <a:schemeClr val="tx1"/>
              </a:solidFill>
              <a:cs typeface="Times New Roman" panose="02020603050405020304" pitchFamily="18" charset="0"/>
            </a:rPr>
            <a:t>городского округа Щёлково</a:t>
          </a:r>
          <a:endParaRPr lang="ru-RU" dirty="0">
            <a:solidFill>
              <a:schemeClr val="tx1"/>
            </a:solidFill>
          </a:endParaRPr>
        </a:p>
      </dgm:t>
    </dgm:pt>
    <dgm:pt modelId="{1A3B6E09-5E76-4E1F-B7BA-9DF516A3E5A2}" type="parTrans" cxnId="{5037593D-FC23-4656-AC71-C7793B773D30}">
      <dgm:prSet/>
      <dgm:spPr/>
      <dgm:t>
        <a:bodyPr/>
        <a:lstStyle/>
        <a:p>
          <a:endParaRPr lang="ru-RU"/>
        </a:p>
      </dgm:t>
    </dgm:pt>
    <dgm:pt modelId="{181218F3-184E-4855-BD3C-7DF7082AA639}" type="sibTrans" cxnId="{5037593D-FC23-4656-AC71-C7793B773D30}">
      <dgm:prSet/>
      <dgm:spPr/>
      <dgm:t>
        <a:bodyPr/>
        <a:lstStyle/>
        <a:p>
          <a:endParaRPr lang="ru-RU"/>
        </a:p>
      </dgm:t>
    </dgm:pt>
    <dgm:pt modelId="{CDB90EEA-3911-4369-8CA2-2343FC53C125}">
      <dgm:prSet phldrT="[Текст]"/>
      <dgm:spPr/>
      <dgm:t>
        <a:bodyPr/>
        <a:lstStyle/>
        <a:p>
          <a:r>
            <a:rPr lang="ru-RU" b="1">
              <a:solidFill>
                <a:schemeClr val="tx1"/>
              </a:solidFill>
              <a:cs typeface="Times New Roman" panose="02020603050405020304" pitchFamily="18" charset="0"/>
            </a:rPr>
            <a:t>Муниципальные программ</a:t>
          </a:r>
          <a:r>
            <a:rPr lang="en-US" b="1">
              <a:solidFill>
                <a:schemeClr val="tx1"/>
              </a:solidFill>
              <a:cs typeface="Times New Roman" panose="02020603050405020304" pitchFamily="18" charset="0"/>
            </a:rPr>
            <a:t>ы</a:t>
          </a:r>
          <a:r>
            <a:rPr lang="ru-RU" b="1">
              <a:solidFill>
                <a:schemeClr val="tx1"/>
              </a:solidFill>
              <a:cs typeface="Times New Roman" panose="02020603050405020304" pitchFamily="18" charset="0"/>
            </a:rPr>
            <a:t> (проект</a:t>
          </a:r>
          <a:r>
            <a:rPr lang="en-US" b="1">
              <a:solidFill>
                <a:schemeClr val="tx1"/>
              </a:solidFill>
              <a:cs typeface="Times New Roman" panose="02020603050405020304" pitchFamily="18" charset="0"/>
            </a:rPr>
            <a:t>ы</a:t>
          </a:r>
          <a:r>
            <a:rPr lang="ru-RU" b="1">
              <a:solidFill>
                <a:schemeClr val="tx1"/>
              </a:solidFill>
              <a:cs typeface="Times New Roman" panose="02020603050405020304" pitchFamily="18" charset="0"/>
            </a:rPr>
            <a:t> муниципальных программ)</a:t>
          </a:r>
          <a:r>
            <a:rPr lang="en-US" b="1">
              <a:solidFill>
                <a:schemeClr val="tx1"/>
              </a:solidFill>
              <a:cs typeface="Times New Roman" panose="02020603050405020304" pitchFamily="18" charset="0"/>
            </a:rPr>
            <a:t> </a:t>
          </a:r>
          <a:r>
            <a:rPr lang="ru-RU" b="1">
              <a:solidFill>
                <a:schemeClr val="tx1"/>
              </a:solidFill>
              <a:cs typeface="Times New Roman" panose="02020603050405020304" pitchFamily="18" charset="0"/>
            </a:rPr>
            <a:t>городского округа Щёлково</a:t>
          </a:r>
          <a:endParaRPr lang="ru-RU" dirty="0">
            <a:solidFill>
              <a:schemeClr val="tx1"/>
            </a:solidFill>
          </a:endParaRPr>
        </a:p>
      </dgm:t>
    </dgm:pt>
    <dgm:pt modelId="{459F4B3E-6041-4CDD-8B4A-74E7CC8CBB38}" type="parTrans" cxnId="{67EB0EEB-D831-4013-BF40-705CA087DEBB}">
      <dgm:prSet/>
      <dgm:spPr/>
      <dgm:t>
        <a:bodyPr/>
        <a:lstStyle/>
        <a:p>
          <a:endParaRPr lang="ru-RU"/>
        </a:p>
      </dgm:t>
    </dgm:pt>
    <dgm:pt modelId="{B16ABB71-F8B7-4C14-BA07-B6ADCF8F36DF}" type="sibTrans" cxnId="{67EB0EEB-D831-4013-BF40-705CA087DEBB}">
      <dgm:prSet/>
      <dgm:spPr/>
      <dgm:t>
        <a:bodyPr/>
        <a:lstStyle/>
        <a:p>
          <a:endParaRPr lang="ru-RU"/>
        </a:p>
      </dgm:t>
    </dgm:pt>
    <dgm:pt modelId="{9E946A4A-E2EC-44CF-A43B-46B799AAD22B}" type="pres">
      <dgm:prSet presAssocID="{35A08604-984E-4F6C-8327-A72E885C5153}" presName="Name0" presStyleCnt="0">
        <dgm:presLayoutVars>
          <dgm:chMax val="7"/>
          <dgm:chPref val="7"/>
          <dgm:dir/>
        </dgm:presLayoutVars>
      </dgm:prSet>
      <dgm:spPr/>
    </dgm:pt>
    <dgm:pt modelId="{30DD98BB-6232-44B8-84DF-541DDD5D783E}" type="pres">
      <dgm:prSet presAssocID="{35A08604-984E-4F6C-8327-A72E885C5153}" presName="Name1" presStyleCnt="0"/>
      <dgm:spPr/>
    </dgm:pt>
    <dgm:pt modelId="{4FAA250B-EA89-4D7F-B3C4-AD6D1A25CC6E}" type="pres">
      <dgm:prSet presAssocID="{35A08604-984E-4F6C-8327-A72E885C5153}" presName="cycle" presStyleCnt="0"/>
      <dgm:spPr/>
    </dgm:pt>
    <dgm:pt modelId="{AAAAE953-8807-4BCC-8388-3FF436C34F95}" type="pres">
      <dgm:prSet presAssocID="{35A08604-984E-4F6C-8327-A72E885C5153}" presName="srcNode" presStyleLbl="node1" presStyleIdx="0" presStyleCnt="3"/>
      <dgm:spPr/>
    </dgm:pt>
    <dgm:pt modelId="{78C72B69-34BE-4432-93E8-CF53F7F842CC}" type="pres">
      <dgm:prSet presAssocID="{35A08604-984E-4F6C-8327-A72E885C5153}" presName="conn" presStyleLbl="parChTrans1D2" presStyleIdx="0" presStyleCnt="1" custScaleX="44731" custScaleY="57897" custLinFactNeighborX="29999" custLinFactNeighborY="1030"/>
      <dgm:spPr/>
    </dgm:pt>
    <dgm:pt modelId="{718A5870-938F-47B5-9BCA-BF4560A12F26}" type="pres">
      <dgm:prSet presAssocID="{35A08604-984E-4F6C-8327-A72E885C5153}" presName="extraNode" presStyleLbl="node1" presStyleIdx="0" presStyleCnt="3"/>
      <dgm:spPr/>
    </dgm:pt>
    <dgm:pt modelId="{DE681451-55BA-44A6-AE42-4C6129FFB67D}" type="pres">
      <dgm:prSet presAssocID="{35A08604-984E-4F6C-8327-A72E885C5153}" presName="dstNode" presStyleLbl="node1" presStyleIdx="0" presStyleCnt="3"/>
      <dgm:spPr/>
    </dgm:pt>
    <dgm:pt modelId="{1B72DCA1-7526-4921-85FA-56E761B5D8CF}" type="pres">
      <dgm:prSet presAssocID="{6CE9B4AE-DE5B-4B33-9F51-BBEE44B2038A}" presName="text_1" presStyleLbl="node1" presStyleIdx="0" presStyleCnt="3">
        <dgm:presLayoutVars>
          <dgm:bulletEnabled val="1"/>
        </dgm:presLayoutVars>
      </dgm:prSet>
      <dgm:spPr/>
    </dgm:pt>
    <dgm:pt modelId="{FF693FFA-4BD1-4B6F-AEAD-A9DE6CBA47EB}" type="pres">
      <dgm:prSet presAssocID="{6CE9B4AE-DE5B-4B33-9F51-BBEE44B2038A}" presName="accent_1" presStyleCnt="0"/>
      <dgm:spPr/>
    </dgm:pt>
    <dgm:pt modelId="{243C6FA6-780B-4D70-9CCC-7B675B8B9B3C}" type="pres">
      <dgm:prSet presAssocID="{6CE9B4AE-DE5B-4B33-9F51-BBEE44B2038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46A347F-E960-448A-BD64-1F0DA48DE8ED}" type="pres">
      <dgm:prSet presAssocID="{009BD694-B19B-4D41-8349-BBB13DFB2E5C}" presName="text_2" presStyleLbl="node1" presStyleIdx="1" presStyleCnt="3">
        <dgm:presLayoutVars>
          <dgm:bulletEnabled val="1"/>
        </dgm:presLayoutVars>
      </dgm:prSet>
      <dgm:spPr/>
    </dgm:pt>
    <dgm:pt modelId="{38F22257-1B70-4145-BF71-644E401E7CB9}" type="pres">
      <dgm:prSet presAssocID="{009BD694-B19B-4D41-8349-BBB13DFB2E5C}" presName="accent_2" presStyleCnt="0"/>
      <dgm:spPr/>
    </dgm:pt>
    <dgm:pt modelId="{C4DCF48F-7986-49CB-84E4-205382CCB41C}" type="pres">
      <dgm:prSet presAssocID="{009BD694-B19B-4D41-8349-BBB13DFB2E5C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C8AA636-F3DE-4AD6-A83E-072099DA6D0B}" type="pres">
      <dgm:prSet presAssocID="{CDB90EEA-3911-4369-8CA2-2343FC53C125}" presName="text_3" presStyleLbl="node1" presStyleIdx="2" presStyleCnt="3">
        <dgm:presLayoutVars>
          <dgm:bulletEnabled val="1"/>
        </dgm:presLayoutVars>
      </dgm:prSet>
      <dgm:spPr/>
    </dgm:pt>
    <dgm:pt modelId="{DAE1D79B-D031-4059-8BB0-C5DE705E028D}" type="pres">
      <dgm:prSet presAssocID="{CDB90EEA-3911-4369-8CA2-2343FC53C125}" presName="accent_3" presStyleCnt="0"/>
      <dgm:spPr/>
    </dgm:pt>
    <dgm:pt modelId="{3B83CBA6-F246-4132-A1D9-A7654169BCCC}" type="pres">
      <dgm:prSet presAssocID="{CDB90EEA-3911-4369-8CA2-2343FC53C125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D71BE0D-2C8A-4F0C-9BCD-B009B7831479}" type="presOf" srcId="{E53D34E9-B8A7-49B6-AD4C-24A254D10053}" destId="{78C72B69-34BE-4432-93E8-CF53F7F842CC}" srcOrd="0" destOrd="0" presId="urn:microsoft.com/office/officeart/2008/layout/VerticalCurvedList"/>
    <dgm:cxn modelId="{5E16D931-C175-45B0-B44C-363663837CAE}" type="presOf" srcId="{CDB90EEA-3911-4369-8CA2-2343FC53C125}" destId="{DC8AA636-F3DE-4AD6-A83E-072099DA6D0B}" srcOrd="0" destOrd="0" presId="urn:microsoft.com/office/officeart/2008/layout/VerticalCurvedList"/>
    <dgm:cxn modelId="{5037593D-FC23-4656-AC71-C7793B773D30}" srcId="{35A08604-984E-4F6C-8327-A72E885C5153}" destId="{009BD694-B19B-4D41-8349-BBB13DFB2E5C}" srcOrd="1" destOrd="0" parTransId="{1A3B6E09-5E76-4E1F-B7BA-9DF516A3E5A2}" sibTransId="{181218F3-184E-4855-BD3C-7DF7082AA639}"/>
    <dgm:cxn modelId="{0020FD7D-0615-4451-ABB5-4C9E633A7579}" srcId="{35A08604-984E-4F6C-8327-A72E885C5153}" destId="{6CE9B4AE-DE5B-4B33-9F51-BBEE44B2038A}" srcOrd="0" destOrd="0" parTransId="{D6CCF44E-C565-4F8E-8FFD-AC8589B0D2D5}" sibTransId="{E53D34E9-B8A7-49B6-AD4C-24A254D10053}"/>
    <dgm:cxn modelId="{262F0E89-C4D0-467E-A76F-AD2C990CFFF4}" type="presOf" srcId="{009BD694-B19B-4D41-8349-BBB13DFB2E5C}" destId="{746A347F-E960-448A-BD64-1F0DA48DE8ED}" srcOrd="0" destOrd="0" presId="urn:microsoft.com/office/officeart/2008/layout/VerticalCurvedList"/>
    <dgm:cxn modelId="{02030191-F147-4FCA-97FC-F23EA1286AA7}" type="presOf" srcId="{6CE9B4AE-DE5B-4B33-9F51-BBEE44B2038A}" destId="{1B72DCA1-7526-4921-85FA-56E761B5D8CF}" srcOrd="0" destOrd="0" presId="urn:microsoft.com/office/officeart/2008/layout/VerticalCurvedList"/>
    <dgm:cxn modelId="{67EB0EEB-D831-4013-BF40-705CA087DEBB}" srcId="{35A08604-984E-4F6C-8327-A72E885C5153}" destId="{CDB90EEA-3911-4369-8CA2-2343FC53C125}" srcOrd="2" destOrd="0" parTransId="{459F4B3E-6041-4CDD-8B4A-74E7CC8CBB38}" sibTransId="{B16ABB71-F8B7-4C14-BA07-B6ADCF8F36DF}"/>
    <dgm:cxn modelId="{6B716EEF-3087-4ED0-993E-2981DCD263EE}" type="presOf" srcId="{35A08604-984E-4F6C-8327-A72E885C5153}" destId="{9E946A4A-E2EC-44CF-A43B-46B799AAD22B}" srcOrd="0" destOrd="0" presId="urn:microsoft.com/office/officeart/2008/layout/VerticalCurvedList"/>
    <dgm:cxn modelId="{5ECBC716-D692-495C-97EF-134985015B6B}" type="presParOf" srcId="{9E946A4A-E2EC-44CF-A43B-46B799AAD22B}" destId="{30DD98BB-6232-44B8-84DF-541DDD5D783E}" srcOrd="0" destOrd="0" presId="urn:microsoft.com/office/officeart/2008/layout/VerticalCurvedList"/>
    <dgm:cxn modelId="{A84F6CBB-BF3E-4326-80F8-6876FDE26BC0}" type="presParOf" srcId="{30DD98BB-6232-44B8-84DF-541DDD5D783E}" destId="{4FAA250B-EA89-4D7F-B3C4-AD6D1A25CC6E}" srcOrd="0" destOrd="0" presId="urn:microsoft.com/office/officeart/2008/layout/VerticalCurvedList"/>
    <dgm:cxn modelId="{7F3DD400-1EAE-4576-89AD-C44F77C0C4B7}" type="presParOf" srcId="{4FAA250B-EA89-4D7F-B3C4-AD6D1A25CC6E}" destId="{AAAAE953-8807-4BCC-8388-3FF436C34F95}" srcOrd="0" destOrd="0" presId="urn:microsoft.com/office/officeart/2008/layout/VerticalCurvedList"/>
    <dgm:cxn modelId="{82E00A40-7C14-4EF2-85E6-EECC2FD8AA7B}" type="presParOf" srcId="{4FAA250B-EA89-4D7F-B3C4-AD6D1A25CC6E}" destId="{78C72B69-34BE-4432-93E8-CF53F7F842CC}" srcOrd="1" destOrd="0" presId="urn:microsoft.com/office/officeart/2008/layout/VerticalCurvedList"/>
    <dgm:cxn modelId="{AE08D0E8-66CB-45A4-938F-8EE810EDAF09}" type="presParOf" srcId="{4FAA250B-EA89-4D7F-B3C4-AD6D1A25CC6E}" destId="{718A5870-938F-47B5-9BCA-BF4560A12F26}" srcOrd="2" destOrd="0" presId="urn:microsoft.com/office/officeart/2008/layout/VerticalCurvedList"/>
    <dgm:cxn modelId="{C6B98D4F-2CA6-49F2-B3EB-14960FC77753}" type="presParOf" srcId="{4FAA250B-EA89-4D7F-B3C4-AD6D1A25CC6E}" destId="{DE681451-55BA-44A6-AE42-4C6129FFB67D}" srcOrd="3" destOrd="0" presId="urn:microsoft.com/office/officeart/2008/layout/VerticalCurvedList"/>
    <dgm:cxn modelId="{61C9477B-0BCE-4DFC-BD4C-D594064457F0}" type="presParOf" srcId="{30DD98BB-6232-44B8-84DF-541DDD5D783E}" destId="{1B72DCA1-7526-4921-85FA-56E761B5D8CF}" srcOrd="1" destOrd="0" presId="urn:microsoft.com/office/officeart/2008/layout/VerticalCurvedList"/>
    <dgm:cxn modelId="{88883733-7DD9-4652-BEF9-0AA277CA1B21}" type="presParOf" srcId="{30DD98BB-6232-44B8-84DF-541DDD5D783E}" destId="{FF693FFA-4BD1-4B6F-AEAD-A9DE6CBA47EB}" srcOrd="2" destOrd="0" presId="urn:microsoft.com/office/officeart/2008/layout/VerticalCurvedList"/>
    <dgm:cxn modelId="{AF4B8EAF-F4EF-4B7E-A5F1-27532631F59D}" type="presParOf" srcId="{FF693FFA-4BD1-4B6F-AEAD-A9DE6CBA47EB}" destId="{243C6FA6-780B-4D70-9CCC-7B675B8B9B3C}" srcOrd="0" destOrd="0" presId="urn:microsoft.com/office/officeart/2008/layout/VerticalCurvedList"/>
    <dgm:cxn modelId="{FF3C893D-60EE-418B-8D1A-B7D3914E8729}" type="presParOf" srcId="{30DD98BB-6232-44B8-84DF-541DDD5D783E}" destId="{746A347F-E960-448A-BD64-1F0DA48DE8ED}" srcOrd="3" destOrd="0" presId="urn:microsoft.com/office/officeart/2008/layout/VerticalCurvedList"/>
    <dgm:cxn modelId="{81BD0E5A-43A3-47DC-A272-5C844404CC1E}" type="presParOf" srcId="{30DD98BB-6232-44B8-84DF-541DDD5D783E}" destId="{38F22257-1B70-4145-BF71-644E401E7CB9}" srcOrd="4" destOrd="0" presId="urn:microsoft.com/office/officeart/2008/layout/VerticalCurvedList"/>
    <dgm:cxn modelId="{2C6E9010-DD3E-4D9E-B50F-84FC3BBCB157}" type="presParOf" srcId="{38F22257-1B70-4145-BF71-644E401E7CB9}" destId="{C4DCF48F-7986-49CB-84E4-205382CCB41C}" srcOrd="0" destOrd="0" presId="urn:microsoft.com/office/officeart/2008/layout/VerticalCurvedList"/>
    <dgm:cxn modelId="{BF464AF0-A153-4942-8675-8E1DC9D50700}" type="presParOf" srcId="{30DD98BB-6232-44B8-84DF-541DDD5D783E}" destId="{DC8AA636-F3DE-4AD6-A83E-072099DA6D0B}" srcOrd="5" destOrd="0" presId="urn:microsoft.com/office/officeart/2008/layout/VerticalCurvedList"/>
    <dgm:cxn modelId="{D12ED781-6D58-4364-9248-B3BC6F984992}" type="presParOf" srcId="{30DD98BB-6232-44B8-84DF-541DDD5D783E}" destId="{DAE1D79B-D031-4059-8BB0-C5DE705E028D}" srcOrd="6" destOrd="0" presId="urn:microsoft.com/office/officeart/2008/layout/VerticalCurvedList"/>
    <dgm:cxn modelId="{62E58E2D-E1BA-4BA6-9EA1-53274CC312E5}" type="presParOf" srcId="{DAE1D79B-D031-4059-8BB0-C5DE705E028D}" destId="{3B83CBA6-F246-4132-A1D9-A7654169BC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50A008-FB24-4CB6-9D05-E0B792B378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A73987-EC24-427F-AF84-523205A19A28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endParaRPr lang="ru-RU" sz="1800" b="0" dirty="0"/>
        </a:p>
      </dgm:t>
    </dgm:pt>
    <dgm:pt modelId="{BAFB72AA-6F7C-41BD-8BDE-B20AAD43CE1E}" type="parTrans" cxnId="{9970CC0F-64C4-43FC-9306-A86101500EC0}">
      <dgm:prSet/>
      <dgm:spPr/>
      <dgm:t>
        <a:bodyPr/>
        <a:lstStyle/>
        <a:p>
          <a:endParaRPr lang="ru-RU"/>
        </a:p>
      </dgm:t>
    </dgm:pt>
    <dgm:pt modelId="{A8BF974F-1FCC-4E1E-90BA-D0D142C92620}" type="sibTrans" cxnId="{9970CC0F-64C4-43FC-9306-A86101500EC0}">
      <dgm:prSet/>
      <dgm:spPr/>
      <dgm:t>
        <a:bodyPr/>
        <a:lstStyle/>
        <a:p>
          <a:endParaRPr lang="ru-RU"/>
        </a:p>
      </dgm:t>
    </dgm:pt>
    <dgm:pt modelId="{1661713D-AB28-467B-9889-506053EDB1CA}">
      <dgm:prSet/>
      <dgm:spPr/>
      <dgm:t>
        <a:bodyPr/>
        <a:lstStyle/>
        <a:p>
          <a:endParaRPr lang="ru-RU" dirty="0"/>
        </a:p>
      </dgm:t>
    </dgm:pt>
    <dgm:pt modelId="{A3B2255B-A3FB-4845-8E37-E2898C2B1A75}" type="parTrans" cxnId="{02D06502-FF09-42C0-9F9A-F619E7F3F269}">
      <dgm:prSet/>
      <dgm:spPr/>
      <dgm:t>
        <a:bodyPr/>
        <a:lstStyle/>
        <a:p>
          <a:endParaRPr lang="ru-RU"/>
        </a:p>
      </dgm:t>
    </dgm:pt>
    <dgm:pt modelId="{76B8AD83-9BF4-4E29-921A-026F4E770859}" type="sibTrans" cxnId="{02D06502-FF09-42C0-9F9A-F619E7F3F269}">
      <dgm:prSet/>
      <dgm:spPr/>
      <dgm:t>
        <a:bodyPr/>
        <a:lstStyle/>
        <a:p>
          <a:endParaRPr lang="ru-RU"/>
        </a:p>
      </dgm:t>
    </dgm:pt>
    <dgm:pt modelId="{FB403179-B544-4FD1-82A5-F1945AB62DDC}">
      <dgm:prSet/>
      <dgm:spPr/>
      <dgm:t>
        <a:bodyPr/>
        <a:lstStyle/>
        <a:p>
          <a:endParaRPr lang="ru-RU"/>
        </a:p>
      </dgm:t>
    </dgm:pt>
    <dgm:pt modelId="{50A167ED-8C9F-427D-B8A6-D6E21F860633}" type="parTrans" cxnId="{F016D305-7B0D-4D0E-ACC6-67B6B602C548}">
      <dgm:prSet/>
      <dgm:spPr/>
      <dgm:t>
        <a:bodyPr/>
        <a:lstStyle/>
        <a:p>
          <a:endParaRPr lang="ru-RU"/>
        </a:p>
      </dgm:t>
    </dgm:pt>
    <dgm:pt modelId="{437A18A4-8443-495A-87AF-C6F65958549D}" type="sibTrans" cxnId="{F016D305-7B0D-4D0E-ACC6-67B6B602C548}">
      <dgm:prSet/>
      <dgm:spPr/>
      <dgm:t>
        <a:bodyPr/>
        <a:lstStyle/>
        <a:p>
          <a:endParaRPr lang="ru-RU"/>
        </a:p>
      </dgm:t>
    </dgm:pt>
    <dgm:pt modelId="{610E9D4B-59FA-41AB-BF13-61D805361CDD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/>
            <a:t>Обеспечение эффективности управления бюджетными расходами</a:t>
          </a:r>
        </a:p>
      </dgm:t>
    </dgm:pt>
    <dgm:pt modelId="{79E1440E-B029-4967-B8D5-C8E5506082C3}" type="parTrans" cxnId="{96C5F24A-1373-4245-910C-01C9E3753B2B}">
      <dgm:prSet/>
      <dgm:spPr/>
      <dgm:t>
        <a:bodyPr/>
        <a:lstStyle/>
        <a:p>
          <a:endParaRPr lang="ru-RU"/>
        </a:p>
      </dgm:t>
    </dgm:pt>
    <dgm:pt modelId="{FFF2EE13-BC46-46D3-95CA-65945DDF7280}" type="sibTrans" cxnId="{96C5F24A-1373-4245-910C-01C9E3753B2B}">
      <dgm:prSet/>
      <dgm:spPr/>
      <dgm:t>
        <a:bodyPr/>
        <a:lstStyle/>
        <a:p>
          <a:endParaRPr lang="ru-RU"/>
        </a:p>
      </dgm:t>
    </dgm:pt>
    <dgm:pt modelId="{CD42B7F2-034A-4DFB-9B7B-8ADBAA58B0DD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/>
            <a:t>Безусловное исполнение принятых социальных обязательств</a:t>
          </a:r>
        </a:p>
      </dgm:t>
    </dgm:pt>
    <dgm:pt modelId="{C99ACC6E-386D-45A5-BC42-2D8D17715852}" type="parTrans" cxnId="{D5B15D64-61C9-4B04-BE63-762C83B913A3}">
      <dgm:prSet/>
      <dgm:spPr/>
      <dgm:t>
        <a:bodyPr/>
        <a:lstStyle/>
        <a:p>
          <a:endParaRPr lang="ru-RU"/>
        </a:p>
      </dgm:t>
    </dgm:pt>
    <dgm:pt modelId="{8998CC9E-1CC6-448C-B607-91C5B42F6215}" type="sibTrans" cxnId="{D5B15D64-61C9-4B04-BE63-762C83B913A3}">
      <dgm:prSet/>
      <dgm:spPr/>
      <dgm:t>
        <a:bodyPr/>
        <a:lstStyle/>
        <a:p>
          <a:endParaRPr lang="ru-RU"/>
        </a:p>
      </dgm:t>
    </dgm:pt>
    <dgm:pt modelId="{8276B871-D1BF-4D86-8437-5612A485D2E3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/>
            <a:t>Обеспечение долгосрочной сбалансированности бюджета городского округа</a:t>
          </a:r>
        </a:p>
      </dgm:t>
    </dgm:pt>
    <dgm:pt modelId="{301F56AD-931E-4E42-BBF0-9DB39ED96B61}" type="parTrans" cxnId="{9CE9BB5C-6897-4088-A23C-7D646677409F}">
      <dgm:prSet/>
      <dgm:spPr/>
      <dgm:t>
        <a:bodyPr/>
        <a:lstStyle/>
        <a:p>
          <a:endParaRPr lang="ru-RU"/>
        </a:p>
      </dgm:t>
    </dgm:pt>
    <dgm:pt modelId="{59767804-4C65-4628-96B2-D1D20ABE6735}" type="sibTrans" cxnId="{9CE9BB5C-6897-4088-A23C-7D646677409F}">
      <dgm:prSet/>
      <dgm:spPr/>
      <dgm:t>
        <a:bodyPr/>
        <a:lstStyle/>
        <a:p>
          <a:endParaRPr lang="ru-RU"/>
        </a:p>
      </dgm:t>
    </dgm:pt>
    <dgm:pt modelId="{23037F07-B559-4FEB-BCD0-DA504E964FE5}">
      <dgm:prSet phldrT="[Текст]"/>
      <dgm:spPr/>
      <dgm:t>
        <a:bodyPr/>
        <a:lstStyle/>
        <a:p>
          <a:endParaRPr lang="ru-RU" dirty="0"/>
        </a:p>
      </dgm:t>
    </dgm:pt>
    <dgm:pt modelId="{ECBD3642-8F34-4050-91D9-C58A798FA633}" type="sibTrans" cxnId="{197ACAA7-B29F-4E14-99E6-683670E53721}">
      <dgm:prSet/>
      <dgm:spPr/>
      <dgm:t>
        <a:bodyPr/>
        <a:lstStyle/>
        <a:p>
          <a:endParaRPr lang="ru-RU"/>
        </a:p>
      </dgm:t>
    </dgm:pt>
    <dgm:pt modelId="{41CFE5C5-5289-4847-9347-6CBCB493E892}" type="parTrans" cxnId="{197ACAA7-B29F-4E14-99E6-683670E53721}">
      <dgm:prSet/>
      <dgm:spPr/>
      <dgm:t>
        <a:bodyPr/>
        <a:lstStyle/>
        <a:p>
          <a:endParaRPr lang="ru-RU"/>
        </a:p>
      </dgm:t>
    </dgm:pt>
    <dgm:pt modelId="{F7E1BB28-54FC-40FB-AAB8-ABF06C5D87FC}">
      <dgm:prSet phldrT="[Текст]"/>
      <dgm:spPr/>
      <dgm:t>
        <a:bodyPr/>
        <a:lstStyle/>
        <a:p>
          <a:endParaRPr lang="ru-RU" dirty="0"/>
        </a:p>
      </dgm:t>
    </dgm:pt>
    <dgm:pt modelId="{1FA77A63-0614-40C0-BC0A-E8918D47872B}" type="sibTrans" cxnId="{6A38D3C3-2F8E-4760-9525-CACF5494193A}">
      <dgm:prSet/>
      <dgm:spPr/>
      <dgm:t>
        <a:bodyPr/>
        <a:lstStyle/>
        <a:p>
          <a:endParaRPr lang="ru-RU"/>
        </a:p>
      </dgm:t>
    </dgm:pt>
    <dgm:pt modelId="{E8C2A831-A3ED-4B0E-9EFC-443FC144964D}" type="parTrans" cxnId="{6A38D3C3-2F8E-4760-9525-CACF5494193A}">
      <dgm:prSet/>
      <dgm:spPr/>
      <dgm:t>
        <a:bodyPr/>
        <a:lstStyle/>
        <a:p>
          <a:endParaRPr lang="ru-RU"/>
        </a:p>
      </dgm:t>
    </dgm:pt>
    <dgm:pt modelId="{C7C7EF8E-573D-4B30-8BA6-832F92BADBF6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/>
            <a:t>Повышение эффективности использования доходного потенциала</a:t>
          </a:r>
        </a:p>
      </dgm:t>
    </dgm:pt>
    <dgm:pt modelId="{ED5B976A-D040-4660-BAE2-332F4C10B803}" type="sibTrans" cxnId="{F527B1C4-08D8-42A7-A0F3-E5510F3B6C51}">
      <dgm:prSet/>
      <dgm:spPr/>
      <dgm:t>
        <a:bodyPr/>
        <a:lstStyle/>
        <a:p>
          <a:endParaRPr lang="ru-RU"/>
        </a:p>
      </dgm:t>
    </dgm:pt>
    <dgm:pt modelId="{F2EBA439-56C7-44F0-A87A-54C993311628}" type="parTrans" cxnId="{F527B1C4-08D8-42A7-A0F3-E5510F3B6C51}">
      <dgm:prSet/>
      <dgm:spPr/>
      <dgm:t>
        <a:bodyPr/>
        <a:lstStyle/>
        <a:p>
          <a:endParaRPr lang="ru-RU"/>
        </a:p>
      </dgm:t>
    </dgm:pt>
    <dgm:pt modelId="{79A54571-03D7-4D36-971D-87C4C564C48D}" type="pres">
      <dgm:prSet presAssocID="{F450A008-FB24-4CB6-9D05-E0B792B37800}" presName="Name0" presStyleCnt="0">
        <dgm:presLayoutVars>
          <dgm:dir/>
          <dgm:animLvl val="lvl"/>
          <dgm:resizeHandles/>
        </dgm:presLayoutVars>
      </dgm:prSet>
      <dgm:spPr/>
    </dgm:pt>
    <dgm:pt modelId="{CEE919B1-8470-4379-9317-CA3EE9C917B4}" type="pres">
      <dgm:prSet presAssocID="{F7E1BB28-54FC-40FB-AAB8-ABF06C5D87FC}" presName="linNode" presStyleCnt="0"/>
      <dgm:spPr/>
    </dgm:pt>
    <dgm:pt modelId="{0FD6EB6E-2304-4D9A-BFC4-7CEFCEF0E9B5}" type="pres">
      <dgm:prSet presAssocID="{F7E1BB28-54FC-40FB-AAB8-ABF06C5D87FC}" presName="parentShp" presStyleLbl="node1" presStyleIdx="0" presStyleCnt="4" custScaleX="71875" custLinFactNeighborY="-7749">
        <dgm:presLayoutVars>
          <dgm:bulletEnabled val="1"/>
        </dgm:presLayoutVars>
      </dgm:prSet>
      <dgm:spPr/>
    </dgm:pt>
    <dgm:pt modelId="{066D9D6E-FD1A-45D2-B7FA-F68F0F205323}" type="pres">
      <dgm:prSet presAssocID="{F7E1BB28-54FC-40FB-AAB8-ABF06C5D87FC}" presName="childShp" presStyleLbl="bgAccFollowNode1" presStyleIdx="0" presStyleCnt="4" custScaleX="100000" custScaleY="110890" custLinFactNeighborX="5208" custLinFactNeighborY="-126">
        <dgm:presLayoutVars>
          <dgm:bulletEnabled val="1"/>
        </dgm:presLayoutVars>
      </dgm:prSet>
      <dgm:spPr/>
    </dgm:pt>
    <dgm:pt modelId="{B9CE9FDD-A1E9-4D18-8F60-A5458DF5F9FF}" type="pres">
      <dgm:prSet presAssocID="{1FA77A63-0614-40C0-BC0A-E8918D47872B}" presName="spacing" presStyleCnt="0"/>
      <dgm:spPr/>
    </dgm:pt>
    <dgm:pt modelId="{8D305EC2-BAB5-48CC-A77B-407EC6FB53AB}" type="pres">
      <dgm:prSet presAssocID="{23037F07-B559-4FEB-BCD0-DA504E964FE5}" presName="linNode" presStyleCnt="0"/>
      <dgm:spPr/>
    </dgm:pt>
    <dgm:pt modelId="{B43D015E-F579-4834-AE1F-E82F854AFFA6}" type="pres">
      <dgm:prSet presAssocID="{23037F07-B559-4FEB-BCD0-DA504E964FE5}" presName="parentShp" presStyleLbl="node1" presStyleIdx="1" presStyleCnt="4" custScaleX="77083">
        <dgm:presLayoutVars>
          <dgm:bulletEnabled val="1"/>
        </dgm:presLayoutVars>
      </dgm:prSet>
      <dgm:spPr/>
    </dgm:pt>
    <dgm:pt modelId="{59D5A973-14A0-4A23-938F-AB4FB7A69264}" type="pres">
      <dgm:prSet presAssocID="{23037F07-B559-4FEB-BCD0-DA504E964FE5}" presName="childShp" presStyleLbl="bgAccFollowNode1" presStyleIdx="1" presStyleCnt="4" custLinFactNeighborX="2604" custLinFactNeighborY="-1267">
        <dgm:presLayoutVars>
          <dgm:bulletEnabled val="1"/>
        </dgm:presLayoutVars>
      </dgm:prSet>
      <dgm:spPr/>
    </dgm:pt>
    <dgm:pt modelId="{7E7BF4FB-9164-48E5-9955-6CB3B4670746}" type="pres">
      <dgm:prSet presAssocID="{ECBD3642-8F34-4050-91D9-C58A798FA633}" presName="spacing" presStyleCnt="0"/>
      <dgm:spPr/>
    </dgm:pt>
    <dgm:pt modelId="{C0294927-1E3B-4F34-B6FB-C71A73B99033}" type="pres">
      <dgm:prSet presAssocID="{1661713D-AB28-467B-9889-506053EDB1CA}" presName="linNode" presStyleCnt="0"/>
      <dgm:spPr/>
    </dgm:pt>
    <dgm:pt modelId="{49F173BD-D155-4F0A-875C-E54F844B9AE0}" type="pres">
      <dgm:prSet presAssocID="{1661713D-AB28-467B-9889-506053EDB1CA}" presName="parentShp" presStyleLbl="node1" presStyleIdx="2" presStyleCnt="4" custScaleX="77083">
        <dgm:presLayoutVars>
          <dgm:bulletEnabled val="1"/>
        </dgm:presLayoutVars>
      </dgm:prSet>
      <dgm:spPr/>
    </dgm:pt>
    <dgm:pt modelId="{77B08773-D08A-4389-A2DB-9058295C14F0}" type="pres">
      <dgm:prSet presAssocID="{1661713D-AB28-467B-9889-506053EDB1CA}" presName="childShp" presStyleLbl="bgAccFollowNode1" presStyleIdx="2" presStyleCnt="4" custLinFactNeighborX="2604" custLinFactNeighborY="2776">
        <dgm:presLayoutVars>
          <dgm:bulletEnabled val="1"/>
        </dgm:presLayoutVars>
      </dgm:prSet>
      <dgm:spPr/>
    </dgm:pt>
    <dgm:pt modelId="{CB161D33-BA98-4417-875C-FEC6FC7A9E3D}" type="pres">
      <dgm:prSet presAssocID="{76B8AD83-9BF4-4E29-921A-026F4E770859}" presName="spacing" presStyleCnt="0"/>
      <dgm:spPr/>
    </dgm:pt>
    <dgm:pt modelId="{4BEE1615-F1CC-4A18-B96C-ABBE71D0CCAE}" type="pres">
      <dgm:prSet presAssocID="{FB403179-B544-4FD1-82A5-F1945AB62DDC}" presName="linNode" presStyleCnt="0"/>
      <dgm:spPr/>
    </dgm:pt>
    <dgm:pt modelId="{30F4DFDC-98CB-4B67-AAC6-34B2E83C93D0}" type="pres">
      <dgm:prSet presAssocID="{FB403179-B544-4FD1-82A5-F1945AB62DDC}" presName="parentShp" presStyleLbl="node1" presStyleIdx="3" presStyleCnt="4" custScaleX="71875">
        <dgm:presLayoutVars>
          <dgm:bulletEnabled val="1"/>
        </dgm:presLayoutVars>
      </dgm:prSet>
      <dgm:spPr/>
    </dgm:pt>
    <dgm:pt modelId="{73F90396-DD44-47AD-B3A4-9827EED05946}" type="pres">
      <dgm:prSet presAssocID="{FB403179-B544-4FD1-82A5-F1945AB62DDC}" presName="childShp" presStyleLbl="bgAccFollowNode1" presStyleIdx="3" presStyleCnt="4" custScaleY="107350" custLinFactNeighborX="2604" custLinFactNeighborY="-3549">
        <dgm:presLayoutVars>
          <dgm:bulletEnabled val="1"/>
        </dgm:presLayoutVars>
      </dgm:prSet>
      <dgm:spPr/>
    </dgm:pt>
  </dgm:ptLst>
  <dgm:cxnLst>
    <dgm:cxn modelId="{02D06502-FF09-42C0-9F9A-F619E7F3F269}" srcId="{F450A008-FB24-4CB6-9D05-E0B792B37800}" destId="{1661713D-AB28-467B-9889-506053EDB1CA}" srcOrd="2" destOrd="0" parTransId="{A3B2255B-A3FB-4845-8E37-E2898C2B1A75}" sibTransId="{76B8AD83-9BF4-4E29-921A-026F4E770859}"/>
    <dgm:cxn modelId="{F016D305-7B0D-4D0E-ACC6-67B6B602C548}" srcId="{F450A008-FB24-4CB6-9D05-E0B792B37800}" destId="{FB403179-B544-4FD1-82A5-F1945AB62DDC}" srcOrd="3" destOrd="0" parTransId="{50A167ED-8C9F-427D-B8A6-D6E21F860633}" sibTransId="{437A18A4-8443-495A-87AF-C6F65958549D}"/>
    <dgm:cxn modelId="{9970CC0F-64C4-43FC-9306-A86101500EC0}" srcId="{23037F07-B559-4FEB-BCD0-DA504E964FE5}" destId="{13A73987-EC24-427F-AF84-523205A19A28}" srcOrd="1" destOrd="0" parTransId="{BAFB72AA-6F7C-41BD-8BDE-B20AAD43CE1E}" sibTransId="{A8BF974F-1FCC-4E1E-90BA-D0D142C92620}"/>
    <dgm:cxn modelId="{AC73CB2E-B6A0-47D3-A883-4F257E1B8C17}" type="presOf" srcId="{23037F07-B559-4FEB-BCD0-DA504E964FE5}" destId="{B43D015E-F579-4834-AE1F-E82F854AFFA6}" srcOrd="0" destOrd="0" presId="urn:microsoft.com/office/officeart/2005/8/layout/vList6"/>
    <dgm:cxn modelId="{AA379F40-FCA9-4642-8926-55D48C91C76F}" type="presOf" srcId="{CD42B7F2-034A-4DFB-9B7B-8ADBAA58B0DD}" destId="{77B08773-D08A-4389-A2DB-9058295C14F0}" srcOrd="0" destOrd="0" presId="urn:microsoft.com/office/officeart/2005/8/layout/vList6"/>
    <dgm:cxn modelId="{205EA75B-8EB4-4AF4-88B1-3A9D1E8A2BCE}" type="presOf" srcId="{1661713D-AB28-467B-9889-506053EDB1CA}" destId="{49F173BD-D155-4F0A-875C-E54F844B9AE0}" srcOrd="0" destOrd="0" presId="urn:microsoft.com/office/officeart/2005/8/layout/vList6"/>
    <dgm:cxn modelId="{9CE9BB5C-6897-4088-A23C-7D646677409F}" srcId="{FB403179-B544-4FD1-82A5-F1945AB62DDC}" destId="{8276B871-D1BF-4D86-8437-5612A485D2E3}" srcOrd="0" destOrd="0" parTransId="{301F56AD-931E-4E42-BBF0-9DB39ED96B61}" sibTransId="{59767804-4C65-4628-96B2-D1D20ABE6735}"/>
    <dgm:cxn modelId="{D5B15D64-61C9-4B04-BE63-762C83B913A3}" srcId="{1661713D-AB28-467B-9889-506053EDB1CA}" destId="{CD42B7F2-034A-4DFB-9B7B-8ADBAA58B0DD}" srcOrd="0" destOrd="0" parTransId="{C99ACC6E-386D-45A5-BC42-2D8D17715852}" sibTransId="{8998CC9E-1CC6-448C-B607-91C5B42F6215}"/>
    <dgm:cxn modelId="{96C5F24A-1373-4245-910C-01C9E3753B2B}" srcId="{23037F07-B559-4FEB-BCD0-DA504E964FE5}" destId="{610E9D4B-59FA-41AB-BF13-61D805361CDD}" srcOrd="0" destOrd="0" parTransId="{79E1440E-B029-4967-B8D5-C8E5506082C3}" sibTransId="{FFF2EE13-BC46-46D3-95CA-65945DDF7280}"/>
    <dgm:cxn modelId="{6AE2B687-5BE0-4938-9E30-95ABC6D4FCF8}" type="presOf" srcId="{13A73987-EC24-427F-AF84-523205A19A28}" destId="{59D5A973-14A0-4A23-938F-AB4FB7A69264}" srcOrd="0" destOrd="1" presId="urn:microsoft.com/office/officeart/2005/8/layout/vList6"/>
    <dgm:cxn modelId="{66064A98-3AF7-4B0F-BF5D-26CBCE3FA9AC}" type="presOf" srcId="{8276B871-D1BF-4D86-8437-5612A485D2E3}" destId="{73F90396-DD44-47AD-B3A4-9827EED05946}" srcOrd="0" destOrd="0" presId="urn:microsoft.com/office/officeart/2005/8/layout/vList6"/>
    <dgm:cxn modelId="{5221C5A4-EDE5-4050-A425-5DF4FAF096A3}" type="presOf" srcId="{C7C7EF8E-573D-4B30-8BA6-832F92BADBF6}" destId="{066D9D6E-FD1A-45D2-B7FA-F68F0F205323}" srcOrd="0" destOrd="0" presId="urn:microsoft.com/office/officeart/2005/8/layout/vList6"/>
    <dgm:cxn modelId="{197ACAA7-B29F-4E14-99E6-683670E53721}" srcId="{F450A008-FB24-4CB6-9D05-E0B792B37800}" destId="{23037F07-B559-4FEB-BCD0-DA504E964FE5}" srcOrd="1" destOrd="0" parTransId="{41CFE5C5-5289-4847-9347-6CBCB493E892}" sibTransId="{ECBD3642-8F34-4050-91D9-C58A798FA633}"/>
    <dgm:cxn modelId="{2B5CE1BB-690E-41E8-9FE7-5D5F263AFEB5}" type="presOf" srcId="{FB403179-B544-4FD1-82A5-F1945AB62DDC}" destId="{30F4DFDC-98CB-4B67-AAC6-34B2E83C93D0}" srcOrd="0" destOrd="0" presId="urn:microsoft.com/office/officeart/2005/8/layout/vList6"/>
    <dgm:cxn modelId="{6A38D3C3-2F8E-4760-9525-CACF5494193A}" srcId="{F450A008-FB24-4CB6-9D05-E0B792B37800}" destId="{F7E1BB28-54FC-40FB-AAB8-ABF06C5D87FC}" srcOrd="0" destOrd="0" parTransId="{E8C2A831-A3ED-4B0E-9EFC-443FC144964D}" sibTransId="{1FA77A63-0614-40C0-BC0A-E8918D47872B}"/>
    <dgm:cxn modelId="{F527B1C4-08D8-42A7-A0F3-E5510F3B6C51}" srcId="{F7E1BB28-54FC-40FB-AAB8-ABF06C5D87FC}" destId="{C7C7EF8E-573D-4B30-8BA6-832F92BADBF6}" srcOrd="0" destOrd="0" parTransId="{F2EBA439-56C7-44F0-A87A-54C993311628}" sibTransId="{ED5B976A-D040-4660-BAE2-332F4C10B803}"/>
    <dgm:cxn modelId="{E547B9DD-D5F4-443B-ABF9-40C4E498AAC8}" type="presOf" srcId="{F450A008-FB24-4CB6-9D05-E0B792B37800}" destId="{79A54571-03D7-4D36-971D-87C4C564C48D}" srcOrd="0" destOrd="0" presId="urn:microsoft.com/office/officeart/2005/8/layout/vList6"/>
    <dgm:cxn modelId="{A249B7FA-59A1-4C06-8E05-35D491A40706}" type="presOf" srcId="{610E9D4B-59FA-41AB-BF13-61D805361CDD}" destId="{59D5A973-14A0-4A23-938F-AB4FB7A69264}" srcOrd="0" destOrd="0" presId="urn:microsoft.com/office/officeart/2005/8/layout/vList6"/>
    <dgm:cxn modelId="{293DD5FF-C28D-4C5E-AA94-E11E0A0330C4}" type="presOf" srcId="{F7E1BB28-54FC-40FB-AAB8-ABF06C5D87FC}" destId="{0FD6EB6E-2304-4D9A-BFC4-7CEFCEF0E9B5}" srcOrd="0" destOrd="0" presId="urn:microsoft.com/office/officeart/2005/8/layout/vList6"/>
    <dgm:cxn modelId="{71BF9F2C-28F0-4378-B0EF-E3A420F49ABF}" type="presParOf" srcId="{79A54571-03D7-4D36-971D-87C4C564C48D}" destId="{CEE919B1-8470-4379-9317-CA3EE9C917B4}" srcOrd="0" destOrd="0" presId="urn:microsoft.com/office/officeart/2005/8/layout/vList6"/>
    <dgm:cxn modelId="{6FA63D30-2C88-415C-A28A-140DAE791A23}" type="presParOf" srcId="{CEE919B1-8470-4379-9317-CA3EE9C917B4}" destId="{0FD6EB6E-2304-4D9A-BFC4-7CEFCEF0E9B5}" srcOrd="0" destOrd="0" presId="urn:microsoft.com/office/officeart/2005/8/layout/vList6"/>
    <dgm:cxn modelId="{65663C3F-B33B-4A66-9E9F-912B5BFCD488}" type="presParOf" srcId="{CEE919B1-8470-4379-9317-CA3EE9C917B4}" destId="{066D9D6E-FD1A-45D2-B7FA-F68F0F205323}" srcOrd="1" destOrd="0" presId="urn:microsoft.com/office/officeart/2005/8/layout/vList6"/>
    <dgm:cxn modelId="{B33985A1-A33C-4B70-B965-0D803114CF6D}" type="presParOf" srcId="{79A54571-03D7-4D36-971D-87C4C564C48D}" destId="{B9CE9FDD-A1E9-4D18-8F60-A5458DF5F9FF}" srcOrd="1" destOrd="0" presId="urn:microsoft.com/office/officeart/2005/8/layout/vList6"/>
    <dgm:cxn modelId="{A2496743-0D5E-40D6-BD8A-3E006CA79399}" type="presParOf" srcId="{79A54571-03D7-4D36-971D-87C4C564C48D}" destId="{8D305EC2-BAB5-48CC-A77B-407EC6FB53AB}" srcOrd="2" destOrd="0" presId="urn:microsoft.com/office/officeart/2005/8/layout/vList6"/>
    <dgm:cxn modelId="{1D779E7B-F803-47B1-A2A6-76A97047F626}" type="presParOf" srcId="{8D305EC2-BAB5-48CC-A77B-407EC6FB53AB}" destId="{B43D015E-F579-4834-AE1F-E82F854AFFA6}" srcOrd="0" destOrd="0" presId="urn:microsoft.com/office/officeart/2005/8/layout/vList6"/>
    <dgm:cxn modelId="{29F2B9A1-FB0A-4B75-8791-5FE4B1C3DBA9}" type="presParOf" srcId="{8D305EC2-BAB5-48CC-A77B-407EC6FB53AB}" destId="{59D5A973-14A0-4A23-938F-AB4FB7A69264}" srcOrd="1" destOrd="0" presId="urn:microsoft.com/office/officeart/2005/8/layout/vList6"/>
    <dgm:cxn modelId="{7664CAF7-6F0F-455B-BC5C-813196CA5547}" type="presParOf" srcId="{79A54571-03D7-4D36-971D-87C4C564C48D}" destId="{7E7BF4FB-9164-48E5-9955-6CB3B4670746}" srcOrd="3" destOrd="0" presId="urn:microsoft.com/office/officeart/2005/8/layout/vList6"/>
    <dgm:cxn modelId="{6331BAEE-00E0-461E-AC4D-73CC366346FB}" type="presParOf" srcId="{79A54571-03D7-4D36-971D-87C4C564C48D}" destId="{C0294927-1E3B-4F34-B6FB-C71A73B99033}" srcOrd="4" destOrd="0" presId="urn:microsoft.com/office/officeart/2005/8/layout/vList6"/>
    <dgm:cxn modelId="{EA9A0905-F176-42A8-BAB4-A20B764536C0}" type="presParOf" srcId="{C0294927-1E3B-4F34-B6FB-C71A73B99033}" destId="{49F173BD-D155-4F0A-875C-E54F844B9AE0}" srcOrd="0" destOrd="0" presId="urn:microsoft.com/office/officeart/2005/8/layout/vList6"/>
    <dgm:cxn modelId="{4EE42FA5-18DE-47C6-97BC-73558F867F7E}" type="presParOf" srcId="{C0294927-1E3B-4F34-B6FB-C71A73B99033}" destId="{77B08773-D08A-4389-A2DB-9058295C14F0}" srcOrd="1" destOrd="0" presId="urn:microsoft.com/office/officeart/2005/8/layout/vList6"/>
    <dgm:cxn modelId="{994F175F-138F-4F4F-8164-D5BA0D201E5E}" type="presParOf" srcId="{79A54571-03D7-4D36-971D-87C4C564C48D}" destId="{CB161D33-BA98-4417-875C-FEC6FC7A9E3D}" srcOrd="5" destOrd="0" presId="urn:microsoft.com/office/officeart/2005/8/layout/vList6"/>
    <dgm:cxn modelId="{D13A07BF-87E0-4260-9C36-9156F2949702}" type="presParOf" srcId="{79A54571-03D7-4D36-971D-87C4C564C48D}" destId="{4BEE1615-F1CC-4A18-B96C-ABBE71D0CCAE}" srcOrd="6" destOrd="0" presId="urn:microsoft.com/office/officeart/2005/8/layout/vList6"/>
    <dgm:cxn modelId="{624EF32C-C091-4CE1-9F4C-8DA662BAF81D}" type="presParOf" srcId="{4BEE1615-F1CC-4A18-B96C-ABBE71D0CCAE}" destId="{30F4DFDC-98CB-4B67-AAC6-34B2E83C93D0}" srcOrd="0" destOrd="0" presId="urn:microsoft.com/office/officeart/2005/8/layout/vList6"/>
    <dgm:cxn modelId="{61941481-D8F3-4869-AFAD-18ACCD4FC9D2}" type="presParOf" srcId="{4BEE1615-F1CC-4A18-B96C-ABBE71D0CCAE}" destId="{73F90396-DD44-47AD-B3A4-9827EED0594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6F8EBA-C50E-4CCD-ADBE-EE599EA44E9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60E2EB-0D3D-464F-8C94-89644CE6EC35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приоритетных проектов, обеспечивающих максимальный вклад в достижение ключевых показателей по соответствующим направлениям</a:t>
          </a:r>
        </a:p>
      </dgm:t>
    </dgm:pt>
    <dgm:pt modelId="{5A40BD74-909A-45A3-A81A-4A6C669FA23D}" type="parTrans" cxnId="{58C3AC69-C2CE-4623-8253-ECE0961F204F}">
      <dgm:prSet/>
      <dgm:spPr/>
      <dgm:t>
        <a:bodyPr/>
        <a:lstStyle/>
        <a:p>
          <a:endParaRPr lang="ru-RU"/>
        </a:p>
      </dgm:t>
    </dgm:pt>
    <dgm:pt modelId="{77A0819F-8EA8-44CF-B288-63ED038FE9BA}" type="sibTrans" cxnId="{58C3AC69-C2CE-4623-8253-ECE0961F204F}">
      <dgm:prSet/>
      <dgm:spPr/>
      <dgm:t>
        <a:bodyPr/>
        <a:lstStyle/>
        <a:p>
          <a:endParaRPr lang="ru-RU"/>
        </a:p>
      </dgm:t>
    </dgm:pt>
    <dgm:pt modelId="{986585C4-F28D-4488-A8EE-797D9AD80927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Укреплении базиса развития городского округа за счет капитальных вложений и инвестиций в инфраструктуру, приоритизация расходов: ориентирование на формирование комфортной городской среды, развитие инвестиционной привлекательности городского округа</a:t>
          </a:r>
        </a:p>
      </dgm:t>
    </dgm:pt>
    <dgm:pt modelId="{46E52288-FA6A-4801-9B68-3A0A9EB9EB72}" type="parTrans" cxnId="{8073AA27-637D-483C-BFD2-A088E8C4C40C}">
      <dgm:prSet/>
      <dgm:spPr/>
      <dgm:t>
        <a:bodyPr/>
        <a:lstStyle/>
        <a:p>
          <a:endParaRPr lang="ru-RU"/>
        </a:p>
      </dgm:t>
    </dgm:pt>
    <dgm:pt modelId="{6949747F-C927-450C-9FDC-AA293A7FC151}" type="sibTrans" cxnId="{8073AA27-637D-483C-BFD2-A088E8C4C40C}">
      <dgm:prSet/>
      <dgm:spPr/>
      <dgm:t>
        <a:bodyPr/>
        <a:lstStyle/>
        <a:p>
          <a:endParaRPr lang="ru-RU"/>
        </a:p>
      </dgm:t>
    </dgm:pt>
    <dgm:pt modelId="{F7821A3E-54DF-46AB-8A22-94A387322739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 prst="angle"/>
        </a:sp3d>
      </dgm:spPr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Бережливость и максимальная отдача, снижение неэффективных трат бюджета городского округа, обеспечение исполнения гарантированных расходных обязательств городского округа</a:t>
          </a:r>
        </a:p>
      </dgm:t>
    </dgm:pt>
    <dgm:pt modelId="{73424FB0-300E-4943-B9EA-77C819442C72}" type="parTrans" cxnId="{E8D11CE5-57AE-42EF-9139-3EB2E2749E72}">
      <dgm:prSet/>
      <dgm:spPr/>
      <dgm:t>
        <a:bodyPr/>
        <a:lstStyle/>
        <a:p>
          <a:endParaRPr lang="ru-RU"/>
        </a:p>
      </dgm:t>
    </dgm:pt>
    <dgm:pt modelId="{F0B811D6-9DA2-4F7F-AA67-7BC6B7E4F755}" type="sibTrans" cxnId="{E8D11CE5-57AE-42EF-9139-3EB2E2749E72}">
      <dgm:prSet/>
      <dgm:spPr/>
      <dgm:t>
        <a:bodyPr/>
        <a:lstStyle/>
        <a:p>
          <a:endParaRPr lang="ru-RU"/>
        </a:p>
      </dgm:t>
    </dgm:pt>
    <dgm:pt modelId="{3B835BAC-899D-4B95-A58F-5C1BFE1CE06A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совершенствование программно-целевых инструментов управления, своевременная актуализация и анализ качества выполнения муниципальных программ</a:t>
          </a:r>
        </a:p>
      </dgm:t>
    </dgm:pt>
    <dgm:pt modelId="{F6CB4102-C00A-484C-814F-615558542068}" type="parTrans" cxnId="{CE8EB142-BFFD-42C1-BC52-AF1B7B2EEC64}">
      <dgm:prSet/>
      <dgm:spPr/>
      <dgm:t>
        <a:bodyPr/>
        <a:lstStyle/>
        <a:p>
          <a:endParaRPr lang="ru-RU"/>
        </a:p>
      </dgm:t>
    </dgm:pt>
    <dgm:pt modelId="{A0F353F5-4183-4FD4-9F63-2A1BC830479A}" type="sibTrans" cxnId="{CE8EB142-BFFD-42C1-BC52-AF1B7B2EEC64}">
      <dgm:prSet/>
      <dgm:spPr/>
      <dgm:t>
        <a:bodyPr/>
        <a:lstStyle/>
        <a:p>
          <a:endParaRPr lang="ru-RU"/>
        </a:p>
      </dgm:t>
    </dgm:pt>
    <dgm:pt modelId="{5C81EC76-358F-4D32-B272-3FDAA9FE186F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Дальнейшее развитие практик реализации проектов, основанных на местных инициативах, которые предусматривают участие жителей в определении наиболее актуальных вопросов местного значения</a:t>
          </a:r>
        </a:p>
      </dgm:t>
    </dgm:pt>
    <dgm:pt modelId="{665DD8B7-96D2-4194-9F08-B879E7577CDF}" type="parTrans" cxnId="{0315788A-A149-43B8-9B82-3D001D1FDC4D}">
      <dgm:prSet/>
      <dgm:spPr/>
      <dgm:t>
        <a:bodyPr/>
        <a:lstStyle/>
        <a:p>
          <a:endParaRPr lang="ru-RU"/>
        </a:p>
      </dgm:t>
    </dgm:pt>
    <dgm:pt modelId="{CB65F710-3EAF-4FC8-8E52-01AC3D9F696A}" type="sibTrans" cxnId="{0315788A-A149-43B8-9B82-3D001D1FDC4D}">
      <dgm:prSet/>
      <dgm:spPr/>
      <dgm:t>
        <a:bodyPr/>
        <a:lstStyle/>
        <a:p>
          <a:endParaRPr lang="ru-RU"/>
        </a:p>
      </dgm:t>
    </dgm:pt>
    <dgm:pt modelId="{44764190-5ADA-49CF-B86E-B6C9335D2BFF}" type="pres">
      <dgm:prSet presAssocID="{F56F8EBA-C50E-4CCD-ADBE-EE599EA44E90}" presName="compositeShape" presStyleCnt="0">
        <dgm:presLayoutVars>
          <dgm:dir/>
          <dgm:resizeHandles/>
        </dgm:presLayoutVars>
      </dgm:prSet>
      <dgm:spPr/>
    </dgm:pt>
    <dgm:pt modelId="{9E4AE428-8838-4DDC-AF0C-82A8EACE376F}" type="pres">
      <dgm:prSet presAssocID="{F56F8EBA-C50E-4CCD-ADBE-EE599EA44E90}" presName="pyramid" presStyleLbl="node1" presStyleIdx="0" presStyleCnt="1" custScaleX="92639" custScaleY="90362" custLinFactNeighborX="-18091" custLinFactNeighborY="-2544"/>
      <dgm:spPr>
        <a:prstGeom prst="upArrow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>
          <a:solidFill>
            <a:schemeClr val="accent4">
              <a:lumMod val="75000"/>
            </a:schemeClr>
          </a:solidFill>
        </a:ln>
        <a:scene3d>
          <a:camera prst="isometricOffAxis1Right"/>
          <a:lightRig rig="threePt" dir="t"/>
        </a:scene3d>
        <a:sp3d>
          <a:bevelT prst="angle"/>
        </a:sp3d>
      </dgm:spPr>
    </dgm:pt>
    <dgm:pt modelId="{C5A6C4D4-14A8-4C23-ACAE-D43E4BFB36D6}" type="pres">
      <dgm:prSet presAssocID="{F56F8EBA-C50E-4CCD-ADBE-EE599EA44E90}" presName="theList" presStyleCnt="0"/>
      <dgm:spPr/>
    </dgm:pt>
    <dgm:pt modelId="{979589FB-BCA5-41DC-82CC-CFFD875B3104}" type="pres">
      <dgm:prSet presAssocID="{3B835BAC-899D-4B95-A58F-5C1BFE1CE06A}" presName="aNode" presStyleLbl="fgAcc1" presStyleIdx="0" presStyleCnt="5" custScaleX="149273" custScaleY="127175" custLinFactNeighborX="12726" custLinFactNeighborY="-82326">
        <dgm:presLayoutVars>
          <dgm:bulletEnabled val="1"/>
        </dgm:presLayoutVars>
      </dgm:prSet>
      <dgm:spPr/>
    </dgm:pt>
    <dgm:pt modelId="{CCB208BC-9D5A-4BD2-822F-250702015F30}" type="pres">
      <dgm:prSet presAssocID="{3B835BAC-899D-4B95-A58F-5C1BFE1CE06A}" presName="aSpace" presStyleCnt="0"/>
      <dgm:spPr/>
    </dgm:pt>
    <dgm:pt modelId="{50EB058C-E5D8-404B-820D-B90EC713D495}" type="pres">
      <dgm:prSet presAssocID="{8160E2EB-0D3D-464F-8C94-89644CE6EC35}" presName="aNode" presStyleLbl="fgAcc1" presStyleIdx="1" presStyleCnt="5" custScaleX="150138" custScaleY="132585" custLinFactNeighborX="13159" custLinFactNeighborY="77826">
        <dgm:presLayoutVars>
          <dgm:bulletEnabled val="1"/>
        </dgm:presLayoutVars>
      </dgm:prSet>
      <dgm:spPr/>
    </dgm:pt>
    <dgm:pt modelId="{25E504FD-0E96-433F-9BBB-FC551CEE153B}" type="pres">
      <dgm:prSet presAssocID="{8160E2EB-0D3D-464F-8C94-89644CE6EC35}" presName="aSpace" presStyleCnt="0"/>
      <dgm:spPr/>
    </dgm:pt>
    <dgm:pt modelId="{56417D84-8EF6-4CFC-9AAA-FC7BECA36D6D}" type="pres">
      <dgm:prSet presAssocID="{986585C4-F28D-4488-A8EE-797D9AD80927}" presName="aNode" presStyleLbl="fgAcc1" presStyleIdx="2" presStyleCnt="5" custScaleX="150398" custScaleY="187445" custLinFactY="22525" custLinFactNeighborX="13289" custLinFactNeighborY="100000">
        <dgm:presLayoutVars>
          <dgm:bulletEnabled val="1"/>
        </dgm:presLayoutVars>
      </dgm:prSet>
      <dgm:spPr/>
    </dgm:pt>
    <dgm:pt modelId="{6DD98EB0-CF5D-4D3F-9D0D-2681ABD46A50}" type="pres">
      <dgm:prSet presAssocID="{986585C4-F28D-4488-A8EE-797D9AD80927}" presName="aSpace" presStyleCnt="0"/>
      <dgm:spPr/>
    </dgm:pt>
    <dgm:pt modelId="{0619360F-CDB8-4C87-AFF7-EE2DEA9583D4}" type="pres">
      <dgm:prSet presAssocID="{F7821A3E-54DF-46AB-8A22-94A387322739}" presName="aNode" presStyleLbl="fgAcc1" presStyleIdx="3" presStyleCnt="5" custScaleX="150327" custLinFactY="33078" custLinFactNeighborX="13253" custLinFactNeighborY="100000">
        <dgm:presLayoutVars>
          <dgm:bulletEnabled val="1"/>
        </dgm:presLayoutVars>
      </dgm:prSet>
      <dgm:spPr/>
    </dgm:pt>
    <dgm:pt modelId="{1A3A7EF8-E34B-43D1-A62C-0B2D17B211B2}" type="pres">
      <dgm:prSet presAssocID="{F7821A3E-54DF-46AB-8A22-94A387322739}" presName="aSpace" presStyleCnt="0"/>
      <dgm:spPr/>
    </dgm:pt>
    <dgm:pt modelId="{EFA4AB38-960A-4408-BBE8-DFEE1526FDBE}" type="pres">
      <dgm:prSet presAssocID="{5C81EC76-358F-4D32-B272-3FDAA9FE186F}" presName="aNode" presStyleLbl="fgAcc1" presStyleIdx="4" presStyleCnt="5" custScaleX="150868" custScaleY="157593" custLinFactY="53097" custLinFactNeighborX="13524" custLinFactNeighborY="100000">
        <dgm:presLayoutVars>
          <dgm:bulletEnabled val="1"/>
        </dgm:presLayoutVars>
      </dgm:prSet>
      <dgm:spPr/>
    </dgm:pt>
    <dgm:pt modelId="{BD31FDCD-162B-4E07-88C2-3FBFFEED3860}" type="pres">
      <dgm:prSet presAssocID="{5C81EC76-358F-4D32-B272-3FDAA9FE186F}" presName="aSpace" presStyleCnt="0"/>
      <dgm:spPr/>
    </dgm:pt>
  </dgm:ptLst>
  <dgm:cxnLst>
    <dgm:cxn modelId="{8073AA27-637D-483C-BFD2-A088E8C4C40C}" srcId="{F56F8EBA-C50E-4CCD-ADBE-EE599EA44E90}" destId="{986585C4-F28D-4488-A8EE-797D9AD80927}" srcOrd="2" destOrd="0" parTransId="{46E52288-FA6A-4801-9B68-3A0A9EB9EB72}" sibTransId="{6949747F-C927-450C-9FDC-AA293A7FC151}"/>
    <dgm:cxn modelId="{CE8EB142-BFFD-42C1-BC52-AF1B7B2EEC64}" srcId="{F56F8EBA-C50E-4CCD-ADBE-EE599EA44E90}" destId="{3B835BAC-899D-4B95-A58F-5C1BFE1CE06A}" srcOrd="0" destOrd="0" parTransId="{F6CB4102-C00A-484C-814F-615558542068}" sibTransId="{A0F353F5-4183-4FD4-9F63-2A1BC830479A}"/>
    <dgm:cxn modelId="{58C3AC69-C2CE-4623-8253-ECE0961F204F}" srcId="{F56F8EBA-C50E-4CCD-ADBE-EE599EA44E90}" destId="{8160E2EB-0D3D-464F-8C94-89644CE6EC35}" srcOrd="1" destOrd="0" parTransId="{5A40BD74-909A-45A3-A81A-4A6C669FA23D}" sibTransId="{77A0819F-8EA8-44CF-B288-63ED038FE9BA}"/>
    <dgm:cxn modelId="{0315788A-A149-43B8-9B82-3D001D1FDC4D}" srcId="{F56F8EBA-C50E-4CCD-ADBE-EE599EA44E90}" destId="{5C81EC76-358F-4D32-B272-3FDAA9FE186F}" srcOrd="4" destOrd="0" parTransId="{665DD8B7-96D2-4194-9F08-B879E7577CDF}" sibTransId="{CB65F710-3EAF-4FC8-8E52-01AC3D9F696A}"/>
    <dgm:cxn modelId="{C7B4D9A0-6427-4740-A3BF-653B82DA5F88}" type="presOf" srcId="{F56F8EBA-C50E-4CCD-ADBE-EE599EA44E90}" destId="{44764190-5ADA-49CF-B86E-B6C9335D2BFF}" srcOrd="0" destOrd="0" presId="urn:microsoft.com/office/officeart/2005/8/layout/pyramid2"/>
    <dgm:cxn modelId="{B8C964BF-23AA-4009-9800-8E87DF531B63}" type="presOf" srcId="{3B835BAC-899D-4B95-A58F-5C1BFE1CE06A}" destId="{979589FB-BCA5-41DC-82CC-CFFD875B3104}" srcOrd="0" destOrd="0" presId="urn:microsoft.com/office/officeart/2005/8/layout/pyramid2"/>
    <dgm:cxn modelId="{080B75C2-A36C-43B3-B5E7-C370358C4EC6}" type="presOf" srcId="{986585C4-F28D-4488-A8EE-797D9AD80927}" destId="{56417D84-8EF6-4CFC-9AAA-FC7BECA36D6D}" srcOrd="0" destOrd="0" presId="urn:microsoft.com/office/officeart/2005/8/layout/pyramid2"/>
    <dgm:cxn modelId="{8E0FC9CD-C268-4963-91C8-7088C8C87D7C}" type="presOf" srcId="{F7821A3E-54DF-46AB-8A22-94A387322739}" destId="{0619360F-CDB8-4C87-AFF7-EE2DEA9583D4}" srcOrd="0" destOrd="0" presId="urn:microsoft.com/office/officeart/2005/8/layout/pyramid2"/>
    <dgm:cxn modelId="{7F2DD8DB-6841-4AB3-A595-B9353ACDB10B}" type="presOf" srcId="{5C81EC76-358F-4D32-B272-3FDAA9FE186F}" destId="{EFA4AB38-960A-4408-BBE8-DFEE1526FDBE}" srcOrd="0" destOrd="0" presId="urn:microsoft.com/office/officeart/2005/8/layout/pyramid2"/>
    <dgm:cxn modelId="{E8D11CE5-57AE-42EF-9139-3EB2E2749E72}" srcId="{F56F8EBA-C50E-4CCD-ADBE-EE599EA44E90}" destId="{F7821A3E-54DF-46AB-8A22-94A387322739}" srcOrd="3" destOrd="0" parTransId="{73424FB0-300E-4943-B9EA-77C819442C72}" sibTransId="{F0B811D6-9DA2-4F7F-AA67-7BC6B7E4F755}"/>
    <dgm:cxn modelId="{BCF3B2E9-EC3C-44B8-8731-98D522D562AE}" type="presOf" srcId="{8160E2EB-0D3D-464F-8C94-89644CE6EC35}" destId="{50EB058C-E5D8-404B-820D-B90EC713D495}" srcOrd="0" destOrd="0" presId="urn:microsoft.com/office/officeart/2005/8/layout/pyramid2"/>
    <dgm:cxn modelId="{6707544E-D21E-436B-A550-EC9D842FCDFB}" type="presParOf" srcId="{44764190-5ADA-49CF-B86E-B6C9335D2BFF}" destId="{9E4AE428-8838-4DDC-AF0C-82A8EACE376F}" srcOrd="0" destOrd="0" presId="urn:microsoft.com/office/officeart/2005/8/layout/pyramid2"/>
    <dgm:cxn modelId="{6C65DAEE-1D68-4F3D-BF64-40A1F42D46D0}" type="presParOf" srcId="{44764190-5ADA-49CF-B86E-B6C9335D2BFF}" destId="{C5A6C4D4-14A8-4C23-ACAE-D43E4BFB36D6}" srcOrd="1" destOrd="0" presId="urn:microsoft.com/office/officeart/2005/8/layout/pyramid2"/>
    <dgm:cxn modelId="{61111B21-4F14-4221-9785-CBAC5A63000A}" type="presParOf" srcId="{C5A6C4D4-14A8-4C23-ACAE-D43E4BFB36D6}" destId="{979589FB-BCA5-41DC-82CC-CFFD875B3104}" srcOrd="0" destOrd="0" presId="urn:microsoft.com/office/officeart/2005/8/layout/pyramid2"/>
    <dgm:cxn modelId="{9BCE8D23-2A99-4C06-A96C-E889615D1669}" type="presParOf" srcId="{C5A6C4D4-14A8-4C23-ACAE-D43E4BFB36D6}" destId="{CCB208BC-9D5A-4BD2-822F-250702015F30}" srcOrd="1" destOrd="0" presId="urn:microsoft.com/office/officeart/2005/8/layout/pyramid2"/>
    <dgm:cxn modelId="{89BAF554-932F-4695-80F1-22C4008D8F86}" type="presParOf" srcId="{C5A6C4D4-14A8-4C23-ACAE-D43E4BFB36D6}" destId="{50EB058C-E5D8-404B-820D-B90EC713D495}" srcOrd="2" destOrd="0" presId="urn:microsoft.com/office/officeart/2005/8/layout/pyramid2"/>
    <dgm:cxn modelId="{D679F691-2A4F-4BC7-8D98-D708964AA969}" type="presParOf" srcId="{C5A6C4D4-14A8-4C23-ACAE-D43E4BFB36D6}" destId="{25E504FD-0E96-433F-9BBB-FC551CEE153B}" srcOrd="3" destOrd="0" presId="urn:microsoft.com/office/officeart/2005/8/layout/pyramid2"/>
    <dgm:cxn modelId="{42604072-A8AD-405E-93D0-6DDF2D6CC741}" type="presParOf" srcId="{C5A6C4D4-14A8-4C23-ACAE-D43E4BFB36D6}" destId="{56417D84-8EF6-4CFC-9AAA-FC7BECA36D6D}" srcOrd="4" destOrd="0" presId="urn:microsoft.com/office/officeart/2005/8/layout/pyramid2"/>
    <dgm:cxn modelId="{7CDEAEA9-A9D7-4FDD-ADE1-685987E63FFB}" type="presParOf" srcId="{C5A6C4D4-14A8-4C23-ACAE-D43E4BFB36D6}" destId="{6DD98EB0-CF5D-4D3F-9D0D-2681ABD46A50}" srcOrd="5" destOrd="0" presId="urn:microsoft.com/office/officeart/2005/8/layout/pyramid2"/>
    <dgm:cxn modelId="{B05C3DAB-6D7B-4B2F-8E03-111BC3CE9258}" type="presParOf" srcId="{C5A6C4D4-14A8-4C23-ACAE-D43E4BFB36D6}" destId="{0619360F-CDB8-4C87-AFF7-EE2DEA9583D4}" srcOrd="6" destOrd="0" presId="urn:microsoft.com/office/officeart/2005/8/layout/pyramid2"/>
    <dgm:cxn modelId="{A95D279B-3C0F-4B41-9F97-460325E54FB2}" type="presParOf" srcId="{C5A6C4D4-14A8-4C23-ACAE-D43E4BFB36D6}" destId="{1A3A7EF8-E34B-43D1-A62C-0B2D17B211B2}" srcOrd="7" destOrd="0" presId="urn:microsoft.com/office/officeart/2005/8/layout/pyramid2"/>
    <dgm:cxn modelId="{43406F88-F8EA-4DB7-953A-6769C67DB838}" type="presParOf" srcId="{C5A6C4D4-14A8-4C23-ACAE-D43E4BFB36D6}" destId="{EFA4AB38-960A-4408-BBE8-DFEE1526FDBE}" srcOrd="8" destOrd="0" presId="urn:microsoft.com/office/officeart/2005/8/layout/pyramid2"/>
    <dgm:cxn modelId="{83201AFE-88D3-488D-A87A-0727531E051B}" type="presParOf" srcId="{C5A6C4D4-14A8-4C23-ACAE-D43E4BFB36D6}" destId="{BD31FDCD-162B-4E07-88C2-3FBFFEED386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CBBA82-5525-4416-B7E1-3ADBF5592AD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BC2204-A8F6-4115-A91A-6F627D760D9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ru-RU" sz="1800" b="1" dirty="0"/>
            <a:t>0,25%</a:t>
          </a:r>
        </a:p>
      </dgm:t>
    </dgm:pt>
    <dgm:pt modelId="{FB831307-3895-4D73-8D20-DDCD8B19113F}" type="parTrans" cxnId="{8FC3E597-6186-4489-830B-C54D33543373}">
      <dgm:prSet/>
      <dgm:spPr/>
      <dgm:t>
        <a:bodyPr/>
        <a:lstStyle/>
        <a:p>
          <a:endParaRPr lang="ru-RU"/>
        </a:p>
      </dgm:t>
    </dgm:pt>
    <dgm:pt modelId="{1EC4242F-A22A-4A04-9D5D-25F0C0A49A16}" type="sibTrans" cxnId="{8FC3E597-6186-4489-830B-C54D33543373}">
      <dgm:prSet/>
      <dgm:spPr/>
      <dgm:t>
        <a:bodyPr/>
        <a:lstStyle/>
        <a:p>
          <a:endParaRPr lang="ru-RU"/>
        </a:p>
      </dgm:t>
    </dgm:pt>
    <dgm:pt modelId="{7516EE8B-FABF-484D-B781-3A554BE46CC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600" dirty="0"/>
            <a:t>Земли не используемые в предпринимательской деятельности и приобретенные физическими лицами для ведения личного подсобного хозяйства, а также земельные участки общего назначения, предусмотренные Федеральным законом от 29.07.2017 № 217-ФЗ.</a:t>
          </a:r>
        </a:p>
      </dgm:t>
    </dgm:pt>
    <dgm:pt modelId="{DB965958-7A33-402A-8788-989771F2B063}" type="parTrans" cxnId="{8042CB45-B0A9-4644-B6BE-80907AB734EE}">
      <dgm:prSet/>
      <dgm:spPr/>
      <dgm:t>
        <a:bodyPr/>
        <a:lstStyle/>
        <a:p>
          <a:endParaRPr lang="ru-RU"/>
        </a:p>
      </dgm:t>
    </dgm:pt>
    <dgm:pt modelId="{667581BE-E702-465F-963C-9AC423975630}" type="sibTrans" cxnId="{8042CB45-B0A9-4644-B6BE-80907AB734EE}">
      <dgm:prSet/>
      <dgm:spPr/>
      <dgm:t>
        <a:bodyPr/>
        <a:lstStyle/>
        <a:p>
          <a:endParaRPr lang="ru-RU"/>
        </a:p>
      </dgm:t>
    </dgm:pt>
    <dgm:pt modelId="{01F7092C-FD88-4982-AE0E-16A74243867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ru-RU" sz="1800" b="1" dirty="0"/>
            <a:t>0,3%</a:t>
          </a:r>
        </a:p>
      </dgm:t>
    </dgm:pt>
    <dgm:pt modelId="{FA2091A4-7C44-491C-94CC-240266E995E8}" type="parTrans" cxnId="{1505D68C-244A-4A05-8050-BE8531FFB6A8}">
      <dgm:prSet/>
      <dgm:spPr/>
      <dgm:t>
        <a:bodyPr/>
        <a:lstStyle/>
        <a:p>
          <a:endParaRPr lang="ru-RU"/>
        </a:p>
      </dgm:t>
    </dgm:pt>
    <dgm:pt modelId="{6A547237-CBC8-41FC-A7D6-234ACF98F63D}" type="sibTrans" cxnId="{1505D68C-244A-4A05-8050-BE8531FFB6A8}">
      <dgm:prSet/>
      <dgm:spPr/>
      <dgm:t>
        <a:bodyPr/>
        <a:lstStyle/>
        <a:p>
          <a:endParaRPr lang="ru-RU"/>
        </a:p>
      </dgm:t>
    </dgm:pt>
    <dgm:pt modelId="{605CFA21-D70F-4094-AFC5-EF269861F4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400" dirty="0"/>
            <a:t>Земли занятые жилищным фондом и объектами инженерной инфраструктуры жилищно-коммунального комплекса или приобретенные для жилищного строительства.</a:t>
          </a:r>
        </a:p>
      </dgm:t>
    </dgm:pt>
    <dgm:pt modelId="{3BE28C5B-09E0-4CB2-93F2-B42B37EC4955}" type="parTrans" cxnId="{44FB9569-A57C-41A8-B44B-744BDD83FA82}">
      <dgm:prSet/>
      <dgm:spPr/>
      <dgm:t>
        <a:bodyPr/>
        <a:lstStyle/>
        <a:p>
          <a:endParaRPr lang="ru-RU"/>
        </a:p>
      </dgm:t>
    </dgm:pt>
    <dgm:pt modelId="{18708106-057E-4D08-B859-A3036BFA5B87}" type="sibTrans" cxnId="{44FB9569-A57C-41A8-B44B-744BDD83FA82}">
      <dgm:prSet/>
      <dgm:spPr/>
      <dgm:t>
        <a:bodyPr/>
        <a:lstStyle/>
        <a:p>
          <a:endParaRPr lang="ru-RU"/>
        </a:p>
      </dgm:t>
    </dgm:pt>
    <dgm:pt modelId="{959A32F8-8B22-496A-A08A-2789B148A57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ru-RU" sz="1800" b="1" dirty="0"/>
            <a:t>1,5 %</a:t>
          </a:r>
        </a:p>
      </dgm:t>
    </dgm:pt>
    <dgm:pt modelId="{55C9B4D1-5CA9-4C83-A77D-7880825035C6}" type="parTrans" cxnId="{955378D2-5C07-423A-805B-65355D5FB861}">
      <dgm:prSet/>
      <dgm:spPr/>
      <dgm:t>
        <a:bodyPr/>
        <a:lstStyle/>
        <a:p>
          <a:endParaRPr lang="ru-RU"/>
        </a:p>
      </dgm:t>
    </dgm:pt>
    <dgm:pt modelId="{31B47420-16B2-4136-8B71-AC8CFCDDBFC9}" type="sibTrans" cxnId="{955378D2-5C07-423A-805B-65355D5FB861}">
      <dgm:prSet/>
      <dgm:spPr/>
      <dgm:t>
        <a:bodyPr/>
        <a:lstStyle/>
        <a:p>
          <a:endParaRPr lang="ru-RU"/>
        </a:p>
      </dgm:t>
    </dgm:pt>
    <dgm:pt modelId="{109C9C76-0A75-4151-96BA-2F5897FF045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600" dirty="0"/>
            <a:t>Прочие земельные участки, в том числе земельные участки, отнесенные к землям сельскохозяйственного назначения или к землям в составе зон сельскохозяйственного использования в населенных пунктах, не используемых по целевому назначению</a:t>
          </a:r>
        </a:p>
      </dgm:t>
    </dgm:pt>
    <dgm:pt modelId="{49FCD245-35F4-4BF5-A9D3-5AFDADD186DD}" type="parTrans" cxnId="{DE531D49-A731-4F5E-B404-26B4182BB8EF}">
      <dgm:prSet/>
      <dgm:spPr/>
      <dgm:t>
        <a:bodyPr/>
        <a:lstStyle/>
        <a:p>
          <a:endParaRPr lang="ru-RU"/>
        </a:p>
      </dgm:t>
    </dgm:pt>
    <dgm:pt modelId="{DBCC14BA-7F99-4244-BC37-8246BCBFAE3A}" type="sibTrans" cxnId="{DE531D49-A731-4F5E-B404-26B4182BB8EF}">
      <dgm:prSet/>
      <dgm:spPr/>
      <dgm:t>
        <a:bodyPr/>
        <a:lstStyle/>
        <a:p>
          <a:endParaRPr lang="ru-RU"/>
        </a:p>
      </dgm:t>
    </dgm:pt>
    <dgm:pt modelId="{2D4087AD-BEEE-4B73-82E6-70840ECA666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400" dirty="0"/>
            <a:t>Земли сельскохозяйственного назначения и используемых для сельхозпроизводства</a:t>
          </a:r>
        </a:p>
      </dgm:t>
    </dgm:pt>
    <dgm:pt modelId="{ACFB95CF-16AA-44AF-B72F-DBB6A8946C68}" type="parTrans" cxnId="{1391E749-EE86-4203-BCF7-D5A3A19BC5F5}">
      <dgm:prSet/>
      <dgm:spPr/>
      <dgm:t>
        <a:bodyPr/>
        <a:lstStyle/>
        <a:p>
          <a:endParaRPr lang="ru-RU"/>
        </a:p>
      </dgm:t>
    </dgm:pt>
    <dgm:pt modelId="{4B8A6153-EC12-4246-8CBD-ED675D07A23B}" type="sibTrans" cxnId="{1391E749-EE86-4203-BCF7-D5A3A19BC5F5}">
      <dgm:prSet/>
      <dgm:spPr/>
      <dgm:t>
        <a:bodyPr/>
        <a:lstStyle/>
        <a:p>
          <a:endParaRPr lang="ru-RU"/>
        </a:p>
      </dgm:t>
    </dgm:pt>
    <dgm:pt modelId="{D2B119E0-6052-444B-B693-9F915828F0F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400" dirty="0"/>
            <a:t>Земли ограниченные в обороте  в соответствии с законодательством РФ, предоставленные для обеспечения обороны и таможенных нужд.</a:t>
          </a:r>
        </a:p>
      </dgm:t>
    </dgm:pt>
    <dgm:pt modelId="{1598D340-1346-4C21-89AF-20FF3B32FEF7}" type="parTrans" cxnId="{E5247833-154F-4B2B-92D9-BE99CFB291BB}">
      <dgm:prSet/>
      <dgm:spPr/>
      <dgm:t>
        <a:bodyPr/>
        <a:lstStyle/>
        <a:p>
          <a:endParaRPr lang="ru-RU"/>
        </a:p>
      </dgm:t>
    </dgm:pt>
    <dgm:pt modelId="{6BA58E3F-B191-4485-8CC0-65A0F49DF128}" type="sibTrans" cxnId="{E5247833-154F-4B2B-92D9-BE99CFB291BB}">
      <dgm:prSet/>
      <dgm:spPr/>
      <dgm:t>
        <a:bodyPr/>
        <a:lstStyle/>
        <a:p>
          <a:endParaRPr lang="ru-RU"/>
        </a:p>
      </dgm:t>
    </dgm:pt>
    <dgm:pt modelId="{6759304A-25F7-4074-80CE-E1442B222762}" type="pres">
      <dgm:prSet presAssocID="{08CBBA82-5525-4416-B7E1-3ADBF5592ADB}" presName="Name0" presStyleCnt="0">
        <dgm:presLayoutVars>
          <dgm:dir/>
          <dgm:resizeHandles val="exact"/>
        </dgm:presLayoutVars>
      </dgm:prSet>
      <dgm:spPr/>
    </dgm:pt>
    <dgm:pt modelId="{8661AEE5-E419-4B3D-A94A-C57B00314FB8}" type="pres">
      <dgm:prSet presAssocID="{95BC2204-A8F6-4115-A91A-6F627D760D95}" presName="node" presStyleLbl="node1" presStyleIdx="0" presStyleCnt="3">
        <dgm:presLayoutVars>
          <dgm:bulletEnabled val="1"/>
        </dgm:presLayoutVars>
      </dgm:prSet>
      <dgm:spPr/>
    </dgm:pt>
    <dgm:pt modelId="{7530B6D8-2211-422B-A8D8-DD1790309A96}" type="pres">
      <dgm:prSet presAssocID="{1EC4242F-A22A-4A04-9D5D-25F0C0A49A16}" presName="sibTrans" presStyleCnt="0"/>
      <dgm:spPr/>
    </dgm:pt>
    <dgm:pt modelId="{826D55A2-566D-456C-BD8A-52BAB995F71C}" type="pres">
      <dgm:prSet presAssocID="{01F7092C-FD88-4982-AE0E-16A742438672}" presName="node" presStyleLbl="node1" presStyleIdx="1" presStyleCnt="3" custLinFactNeighborX="5015" custLinFactNeighborY="607">
        <dgm:presLayoutVars>
          <dgm:bulletEnabled val="1"/>
        </dgm:presLayoutVars>
      </dgm:prSet>
      <dgm:spPr/>
    </dgm:pt>
    <dgm:pt modelId="{4D619335-B4BD-46FC-BA9D-69DD72881D8F}" type="pres">
      <dgm:prSet presAssocID="{6A547237-CBC8-41FC-A7D6-234ACF98F63D}" presName="sibTrans" presStyleCnt="0"/>
      <dgm:spPr/>
    </dgm:pt>
    <dgm:pt modelId="{C8991D5C-A825-410D-B6C5-DD78F0E73CB1}" type="pres">
      <dgm:prSet presAssocID="{959A32F8-8B22-496A-A08A-2789B148A570}" presName="node" presStyleLbl="node1" presStyleIdx="2" presStyleCnt="3" custScaleX="107503">
        <dgm:presLayoutVars>
          <dgm:bulletEnabled val="1"/>
        </dgm:presLayoutVars>
      </dgm:prSet>
      <dgm:spPr/>
    </dgm:pt>
  </dgm:ptLst>
  <dgm:cxnLst>
    <dgm:cxn modelId="{166FEC26-46C7-4246-952C-D009C6C645C6}" type="presOf" srcId="{2D4087AD-BEEE-4B73-82E6-70840ECA666D}" destId="{826D55A2-566D-456C-BD8A-52BAB995F71C}" srcOrd="0" destOrd="2" presId="urn:microsoft.com/office/officeart/2005/8/layout/hList6"/>
    <dgm:cxn modelId="{E5247833-154F-4B2B-92D9-BE99CFB291BB}" srcId="{01F7092C-FD88-4982-AE0E-16A742438672}" destId="{D2B119E0-6052-444B-B693-9F915828F0FB}" srcOrd="2" destOrd="0" parTransId="{1598D340-1346-4C21-89AF-20FF3B32FEF7}" sibTransId="{6BA58E3F-B191-4485-8CC0-65A0F49DF128}"/>
    <dgm:cxn modelId="{EF405238-F35D-4378-A9AC-7C7B1824F7B5}" type="presOf" srcId="{08CBBA82-5525-4416-B7E1-3ADBF5592ADB}" destId="{6759304A-25F7-4074-80CE-E1442B222762}" srcOrd="0" destOrd="0" presId="urn:microsoft.com/office/officeart/2005/8/layout/hList6"/>
    <dgm:cxn modelId="{8042CB45-B0A9-4644-B6BE-80907AB734EE}" srcId="{95BC2204-A8F6-4115-A91A-6F627D760D95}" destId="{7516EE8B-FABF-484D-B781-3A554BE46CC8}" srcOrd="0" destOrd="0" parTransId="{DB965958-7A33-402A-8788-989771F2B063}" sibTransId="{667581BE-E702-465F-963C-9AC423975630}"/>
    <dgm:cxn modelId="{E057B266-4B9C-4E20-BE4C-B67E8D2A3F09}" type="presOf" srcId="{109C9C76-0A75-4151-96BA-2F5897FF045D}" destId="{C8991D5C-A825-410D-B6C5-DD78F0E73CB1}" srcOrd="0" destOrd="1" presId="urn:microsoft.com/office/officeart/2005/8/layout/hList6"/>
    <dgm:cxn modelId="{DE531D49-A731-4F5E-B404-26B4182BB8EF}" srcId="{959A32F8-8B22-496A-A08A-2789B148A570}" destId="{109C9C76-0A75-4151-96BA-2F5897FF045D}" srcOrd="0" destOrd="0" parTransId="{49FCD245-35F4-4BF5-A9D3-5AFDADD186DD}" sibTransId="{DBCC14BA-7F99-4244-BC37-8246BCBFAE3A}"/>
    <dgm:cxn modelId="{44FB9569-A57C-41A8-B44B-744BDD83FA82}" srcId="{01F7092C-FD88-4982-AE0E-16A742438672}" destId="{605CFA21-D70F-4094-AFC5-EF269861F4B9}" srcOrd="0" destOrd="0" parTransId="{3BE28C5B-09E0-4CB2-93F2-B42B37EC4955}" sibTransId="{18708106-057E-4D08-B859-A3036BFA5B87}"/>
    <dgm:cxn modelId="{1391E749-EE86-4203-BCF7-D5A3A19BC5F5}" srcId="{01F7092C-FD88-4982-AE0E-16A742438672}" destId="{2D4087AD-BEEE-4B73-82E6-70840ECA666D}" srcOrd="1" destOrd="0" parTransId="{ACFB95CF-16AA-44AF-B72F-DBB6A8946C68}" sibTransId="{4B8A6153-EC12-4246-8CBD-ED675D07A23B}"/>
    <dgm:cxn modelId="{5A800177-CE9C-4A73-9667-6DB26297566B}" type="presOf" srcId="{605CFA21-D70F-4094-AFC5-EF269861F4B9}" destId="{826D55A2-566D-456C-BD8A-52BAB995F71C}" srcOrd="0" destOrd="1" presId="urn:microsoft.com/office/officeart/2005/8/layout/hList6"/>
    <dgm:cxn modelId="{4ECEF65A-7975-4D7D-B25E-8B4BD1A87387}" type="presOf" srcId="{959A32F8-8B22-496A-A08A-2789B148A570}" destId="{C8991D5C-A825-410D-B6C5-DD78F0E73CB1}" srcOrd="0" destOrd="0" presId="urn:microsoft.com/office/officeart/2005/8/layout/hList6"/>
    <dgm:cxn modelId="{1505D68C-244A-4A05-8050-BE8531FFB6A8}" srcId="{08CBBA82-5525-4416-B7E1-3ADBF5592ADB}" destId="{01F7092C-FD88-4982-AE0E-16A742438672}" srcOrd="1" destOrd="0" parTransId="{FA2091A4-7C44-491C-94CC-240266E995E8}" sibTransId="{6A547237-CBC8-41FC-A7D6-234ACF98F63D}"/>
    <dgm:cxn modelId="{05C49C94-B9D1-4CE8-9213-5814A42D95F2}" type="presOf" srcId="{01F7092C-FD88-4982-AE0E-16A742438672}" destId="{826D55A2-566D-456C-BD8A-52BAB995F71C}" srcOrd="0" destOrd="0" presId="urn:microsoft.com/office/officeart/2005/8/layout/hList6"/>
    <dgm:cxn modelId="{8FC3E597-6186-4489-830B-C54D33543373}" srcId="{08CBBA82-5525-4416-B7E1-3ADBF5592ADB}" destId="{95BC2204-A8F6-4115-A91A-6F627D760D95}" srcOrd="0" destOrd="0" parTransId="{FB831307-3895-4D73-8D20-DDCD8B19113F}" sibTransId="{1EC4242F-A22A-4A04-9D5D-25F0C0A49A16}"/>
    <dgm:cxn modelId="{4EEF06B2-28BC-428C-BB8D-D576700057CF}" type="presOf" srcId="{95BC2204-A8F6-4115-A91A-6F627D760D95}" destId="{8661AEE5-E419-4B3D-A94A-C57B00314FB8}" srcOrd="0" destOrd="0" presId="urn:microsoft.com/office/officeart/2005/8/layout/hList6"/>
    <dgm:cxn modelId="{A40BBFB2-85D2-41F9-B79E-589F60F151B6}" type="presOf" srcId="{7516EE8B-FABF-484D-B781-3A554BE46CC8}" destId="{8661AEE5-E419-4B3D-A94A-C57B00314FB8}" srcOrd="0" destOrd="1" presId="urn:microsoft.com/office/officeart/2005/8/layout/hList6"/>
    <dgm:cxn modelId="{955378D2-5C07-423A-805B-65355D5FB861}" srcId="{08CBBA82-5525-4416-B7E1-3ADBF5592ADB}" destId="{959A32F8-8B22-496A-A08A-2789B148A570}" srcOrd="2" destOrd="0" parTransId="{55C9B4D1-5CA9-4C83-A77D-7880825035C6}" sibTransId="{31B47420-16B2-4136-8B71-AC8CFCDDBFC9}"/>
    <dgm:cxn modelId="{E8FC05EA-8A84-41D0-A115-C68C1143F989}" type="presOf" srcId="{D2B119E0-6052-444B-B693-9F915828F0FB}" destId="{826D55A2-566D-456C-BD8A-52BAB995F71C}" srcOrd="0" destOrd="3" presId="urn:microsoft.com/office/officeart/2005/8/layout/hList6"/>
    <dgm:cxn modelId="{ADC672A3-FF82-43CF-89DB-B96169469D96}" type="presParOf" srcId="{6759304A-25F7-4074-80CE-E1442B222762}" destId="{8661AEE5-E419-4B3D-A94A-C57B00314FB8}" srcOrd="0" destOrd="0" presId="urn:microsoft.com/office/officeart/2005/8/layout/hList6"/>
    <dgm:cxn modelId="{DF8CB289-FDC3-4EF6-A2FF-3D5A8594FFE8}" type="presParOf" srcId="{6759304A-25F7-4074-80CE-E1442B222762}" destId="{7530B6D8-2211-422B-A8D8-DD1790309A96}" srcOrd="1" destOrd="0" presId="urn:microsoft.com/office/officeart/2005/8/layout/hList6"/>
    <dgm:cxn modelId="{4BDA1B90-6FCA-43F1-B131-C59EBB7FC13D}" type="presParOf" srcId="{6759304A-25F7-4074-80CE-E1442B222762}" destId="{826D55A2-566D-456C-BD8A-52BAB995F71C}" srcOrd="2" destOrd="0" presId="urn:microsoft.com/office/officeart/2005/8/layout/hList6"/>
    <dgm:cxn modelId="{AF4FB83B-9072-48B2-AFE4-C9F54A6E0D12}" type="presParOf" srcId="{6759304A-25F7-4074-80CE-E1442B222762}" destId="{4D619335-B4BD-46FC-BA9D-69DD72881D8F}" srcOrd="3" destOrd="0" presId="urn:microsoft.com/office/officeart/2005/8/layout/hList6"/>
    <dgm:cxn modelId="{CA141F28-8620-430F-B09F-F4242E37FFF9}" type="presParOf" srcId="{6759304A-25F7-4074-80CE-E1442B222762}" destId="{C8991D5C-A825-410D-B6C5-DD78F0E73CB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5C1A7B-1BF2-4825-BB92-A197713C87A8}" type="doc">
      <dgm:prSet loTypeId="urn:microsoft.com/office/officeart/2005/8/layout/venn3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05D3707-35C1-4E4D-BD6A-1C1D9C1043FC}">
      <dgm:prSet phldrT="[Текст]" custT="1"/>
      <dgm:spPr/>
      <dgm:t>
        <a:bodyPr lIns="144000" rIns="216000"/>
        <a:lstStyle/>
        <a:p>
          <a:pPr algn="ctr"/>
          <a:r>
            <a:rPr lang="ru-RU" sz="1600" b="1"/>
            <a:t>Доходы от уплаты акцизов на дизельное топливо</a:t>
          </a:r>
          <a:endParaRPr lang="ru-RU" sz="1600" b="1" dirty="0"/>
        </a:p>
      </dgm:t>
    </dgm:pt>
    <dgm:pt modelId="{96686670-3B1E-4A2D-ABD3-5FB4635E9CFB}" type="parTrans" cxnId="{31DB22C3-669E-4F88-8B8D-16D30800CF3B}">
      <dgm:prSet/>
      <dgm:spPr/>
      <dgm:t>
        <a:bodyPr/>
        <a:lstStyle/>
        <a:p>
          <a:endParaRPr lang="ru-RU"/>
        </a:p>
      </dgm:t>
    </dgm:pt>
    <dgm:pt modelId="{50206E2B-7B8A-403C-8092-E1EFFA7E0766}" type="sibTrans" cxnId="{31DB22C3-669E-4F88-8B8D-16D30800CF3B}">
      <dgm:prSet/>
      <dgm:spPr/>
      <dgm:t>
        <a:bodyPr/>
        <a:lstStyle/>
        <a:p>
          <a:endParaRPr lang="ru-RU"/>
        </a:p>
      </dgm:t>
    </dgm:pt>
    <dgm:pt modelId="{B95747A5-0110-4185-9C63-7CC3D4E61A3C}">
      <dgm:prSet phldrT="[Текст]"/>
      <dgm:spPr/>
      <dgm:t>
        <a:bodyPr/>
        <a:lstStyle/>
        <a:p>
          <a:pPr algn="l"/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BF2FB207-3120-40D3-8B3A-BAE5EE7BD576}" type="parTrans" cxnId="{BFB9C797-9D85-4410-B992-1796C0C58BEC}">
      <dgm:prSet/>
      <dgm:spPr/>
      <dgm:t>
        <a:bodyPr/>
        <a:lstStyle/>
        <a:p>
          <a:endParaRPr lang="ru-RU"/>
        </a:p>
      </dgm:t>
    </dgm:pt>
    <dgm:pt modelId="{3CBD2F92-1A99-453D-90E3-C561E228B37E}" type="sibTrans" cxnId="{BFB9C797-9D85-4410-B992-1796C0C58BEC}">
      <dgm:prSet/>
      <dgm:spPr/>
      <dgm:t>
        <a:bodyPr/>
        <a:lstStyle/>
        <a:p>
          <a:endParaRPr lang="ru-RU"/>
        </a:p>
      </dgm:t>
    </dgm:pt>
    <dgm:pt modelId="{BF4240FF-7678-4E2E-88C4-71CA7B98128D}">
      <dgm:prSet phldrT="[Текст]" custT="1"/>
      <dgm:spPr/>
      <dgm:t>
        <a:bodyPr/>
        <a:lstStyle/>
        <a:p>
          <a:r>
            <a:rPr lang="ru-RU" sz="1400" b="1"/>
            <a:t>Доходы от уплаты акцизов на автомобильный бензин</a:t>
          </a:r>
          <a:endParaRPr lang="ru-RU" sz="1400" b="1" dirty="0"/>
        </a:p>
      </dgm:t>
    </dgm:pt>
    <dgm:pt modelId="{332F6E97-64D0-416A-BD81-2639AB212BC2}" type="parTrans" cxnId="{C1CB11E2-E382-4B3C-A0A4-CF66E7F45837}">
      <dgm:prSet/>
      <dgm:spPr/>
      <dgm:t>
        <a:bodyPr/>
        <a:lstStyle/>
        <a:p>
          <a:endParaRPr lang="ru-RU"/>
        </a:p>
      </dgm:t>
    </dgm:pt>
    <dgm:pt modelId="{36D7F869-29D6-4197-804D-62F251A72AA3}" type="sibTrans" cxnId="{C1CB11E2-E382-4B3C-A0A4-CF66E7F45837}">
      <dgm:prSet/>
      <dgm:spPr/>
      <dgm:t>
        <a:bodyPr/>
        <a:lstStyle/>
        <a:p>
          <a:endParaRPr lang="ru-RU"/>
        </a:p>
      </dgm:t>
    </dgm:pt>
    <dgm:pt modelId="{183A5389-B56C-499B-91B0-629D1614ABD0}">
      <dgm:prSet phldrT="[Текст]" custT="1"/>
      <dgm:spPr/>
      <dgm:t>
        <a:bodyPr/>
        <a:lstStyle/>
        <a:p>
          <a:r>
            <a:rPr lang="ru-RU" sz="1600" b="1"/>
            <a:t>Доходы от уплаты акцизов на прямогонный бензин</a:t>
          </a:r>
          <a:endParaRPr lang="ru-RU" sz="1600" b="1" dirty="0"/>
        </a:p>
      </dgm:t>
    </dgm:pt>
    <dgm:pt modelId="{ABC47587-E378-4E8B-B872-C8E05960AFF1}" type="parTrans" cxnId="{39B4B48C-664E-4114-BC4B-E5568A84AB3D}">
      <dgm:prSet/>
      <dgm:spPr/>
      <dgm:t>
        <a:bodyPr/>
        <a:lstStyle/>
        <a:p>
          <a:endParaRPr lang="ru-RU"/>
        </a:p>
      </dgm:t>
    </dgm:pt>
    <dgm:pt modelId="{30F7C979-99A3-4FCD-910D-AB0016DACA41}" type="sibTrans" cxnId="{39B4B48C-664E-4114-BC4B-E5568A84AB3D}">
      <dgm:prSet/>
      <dgm:spPr/>
      <dgm:t>
        <a:bodyPr/>
        <a:lstStyle/>
        <a:p>
          <a:endParaRPr lang="ru-RU"/>
        </a:p>
      </dgm:t>
    </dgm:pt>
    <dgm:pt modelId="{45BAB4C5-2EFD-4B1B-918D-DEEBA68B6D06}">
      <dgm:prSet/>
      <dgm:spPr/>
      <dgm:t>
        <a:bodyPr anchor="ctr" anchorCtr="1"/>
        <a:lstStyle/>
        <a:p>
          <a:r>
            <a:rPr lang="ru-RU" b="1" dirty="0"/>
            <a:t>Доходы от уплаты акцизов на моторные масла для дизельных и карбюраторных двигателей</a:t>
          </a:r>
        </a:p>
      </dgm:t>
    </dgm:pt>
    <dgm:pt modelId="{495897B4-FDFF-4DB3-9A2D-D74099F7F2DB}" type="parTrans" cxnId="{E0293B6B-A23B-4EC7-88DD-8ED5F1E26810}">
      <dgm:prSet/>
      <dgm:spPr/>
      <dgm:t>
        <a:bodyPr/>
        <a:lstStyle/>
        <a:p>
          <a:endParaRPr lang="ru-RU"/>
        </a:p>
      </dgm:t>
    </dgm:pt>
    <dgm:pt modelId="{A3BEB112-CE17-4650-AB86-097C09A53F5E}" type="sibTrans" cxnId="{E0293B6B-A23B-4EC7-88DD-8ED5F1E26810}">
      <dgm:prSet/>
      <dgm:spPr/>
      <dgm:t>
        <a:bodyPr/>
        <a:lstStyle/>
        <a:p>
          <a:endParaRPr lang="ru-RU"/>
        </a:p>
      </dgm:t>
    </dgm:pt>
    <dgm:pt modelId="{C5496E16-B37F-4BC1-8ABB-31503449D761}" type="pres">
      <dgm:prSet presAssocID="{4E5C1A7B-1BF2-4825-BB92-A197713C87A8}" presName="Name0" presStyleCnt="0">
        <dgm:presLayoutVars>
          <dgm:dir/>
          <dgm:resizeHandles val="exact"/>
        </dgm:presLayoutVars>
      </dgm:prSet>
      <dgm:spPr/>
    </dgm:pt>
    <dgm:pt modelId="{0314F355-9C6A-420A-8FCE-993A0FCE6FE0}" type="pres">
      <dgm:prSet presAssocID="{205D3707-35C1-4E4D-BD6A-1C1D9C1043FC}" presName="Name5" presStyleLbl="vennNode1" presStyleIdx="0" presStyleCnt="4">
        <dgm:presLayoutVars>
          <dgm:bulletEnabled val="1"/>
        </dgm:presLayoutVars>
      </dgm:prSet>
      <dgm:spPr/>
    </dgm:pt>
    <dgm:pt modelId="{685BFD75-B1B8-462F-9863-69FFB8965CA1}" type="pres">
      <dgm:prSet presAssocID="{50206E2B-7B8A-403C-8092-E1EFFA7E0766}" presName="space" presStyleCnt="0"/>
      <dgm:spPr/>
    </dgm:pt>
    <dgm:pt modelId="{AB67A56F-645A-4BE9-B57D-6981E152BF5E}" type="pres">
      <dgm:prSet presAssocID="{45BAB4C5-2EFD-4B1B-918D-DEEBA68B6D06}" presName="Name5" presStyleLbl="vennNode1" presStyleIdx="1" presStyleCnt="4">
        <dgm:presLayoutVars>
          <dgm:bulletEnabled val="1"/>
        </dgm:presLayoutVars>
      </dgm:prSet>
      <dgm:spPr/>
    </dgm:pt>
    <dgm:pt modelId="{E484AA63-98CB-41F2-898B-7321F45BB378}" type="pres">
      <dgm:prSet presAssocID="{A3BEB112-CE17-4650-AB86-097C09A53F5E}" presName="space" presStyleCnt="0"/>
      <dgm:spPr/>
    </dgm:pt>
    <dgm:pt modelId="{D2BE723F-D84D-479E-9584-7D1AF2FB08E3}" type="pres">
      <dgm:prSet presAssocID="{BF4240FF-7678-4E2E-88C4-71CA7B98128D}" presName="Name5" presStyleLbl="vennNode1" presStyleIdx="2" presStyleCnt="4">
        <dgm:presLayoutVars>
          <dgm:bulletEnabled val="1"/>
        </dgm:presLayoutVars>
      </dgm:prSet>
      <dgm:spPr/>
    </dgm:pt>
    <dgm:pt modelId="{CD8B9553-B4A0-482B-9F95-71137C5CC95A}" type="pres">
      <dgm:prSet presAssocID="{36D7F869-29D6-4197-804D-62F251A72AA3}" presName="space" presStyleCnt="0"/>
      <dgm:spPr/>
    </dgm:pt>
    <dgm:pt modelId="{9C7961AB-B8B5-4B35-A190-A21F9429F0D6}" type="pres">
      <dgm:prSet presAssocID="{183A5389-B56C-499B-91B0-629D1614ABD0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E0293B6B-A23B-4EC7-88DD-8ED5F1E26810}" srcId="{4E5C1A7B-1BF2-4825-BB92-A197713C87A8}" destId="{45BAB4C5-2EFD-4B1B-918D-DEEBA68B6D06}" srcOrd="1" destOrd="0" parTransId="{495897B4-FDFF-4DB3-9A2D-D74099F7F2DB}" sibTransId="{A3BEB112-CE17-4650-AB86-097C09A53F5E}"/>
    <dgm:cxn modelId="{9FE59B58-52B5-49DE-88F9-123D27E9DF50}" type="presOf" srcId="{B95747A5-0110-4185-9C63-7CC3D4E61A3C}" destId="{0314F355-9C6A-420A-8FCE-993A0FCE6FE0}" srcOrd="0" destOrd="1" presId="urn:microsoft.com/office/officeart/2005/8/layout/venn3"/>
    <dgm:cxn modelId="{99C7727D-48B3-42B6-8BC5-22EA57A00EDB}" type="presOf" srcId="{BF4240FF-7678-4E2E-88C4-71CA7B98128D}" destId="{D2BE723F-D84D-479E-9584-7D1AF2FB08E3}" srcOrd="0" destOrd="0" presId="urn:microsoft.com/office/officeart/2005/8/layout/venn3"/>
    <dgm:cxn modelId="{39B4B48C-664E-4114-BC4B-E5568A84AB3D}" srcId="{4E5C1A7B-1BF2-4825-BB92-A197713C87A8}" destId="{183A5389-B56C-499B-91B0-629D1614ABD0}" srcOrd="3" destOrd="0" parTransId="{ABC47587-E378-4E8B-B872-C8E05960AFF1}" sibTransId="{30F7C979-99A3-4FCD-910D-AB0016DACA41}"/>
    <dgm:cxn modelId="{BFB9C797-9D85-4410-B992-1796C0C58BEC}" srcId="{205D3707-35C1-4E4D-BD6A-1C1D9C1043FC}" destId="{B95747A5-0110-4185-9C63-7CC3D4E61A3C}" srcOrd="0" destOrd="0" parTransId="{BF2FB207-3120-40D3-8B3A-BAE5EE7BD576}" sibTransId="{3CBD2F92-1A99-453D-90E3-C561E228B37E}"/>
    <dgm:cxn modelId="{E6D27BA8-EB94-45F0-B82D-01A9901BD70B}" type="presOf" srcId="{45BAB4C5-2EFD-4B1B-918D-DEEBA68B6D06}" destId="{AB67A56F-645A-4BE9-B57D-6981E152BF5E}" srcOrd="0" destOrd="0" presId="urn:microsoft.com/office/officeart/2005/8/layout/venn3"/>
    <dgm:cxn modelId="{C9E3A6BE-0A41-4379-90C6-91251FCEC82C}" type="presOf" srcId="{205D3707-35C1-4E4D-BD6A-1C1D9C1043FC}" destId="{0314F355-9C6A-420A-8FCE-993A0FCE6FE0}" srcOrd="0" destOrd="0" presId="urn:microsoft.com/office/officeart/2005/8/layout/venn3"/>
    <dgm:cxn modelId="{31DB22C3-669E-4F88-8B8D-16D30800CF3B}" srcId="{4E5C1A7B-1BF2-4825-BB92-A197713C87A8}" destId="{205D3707-35C1-4E4D-BD6A-1C1D9C1043FC}" srcOrd="0" destOrd="0" parTransId="{96686670-3B1E-4A2D-ABD3-5FB4635E9CFB}" sibTransId="{50206E2B-7B8A-403C-8092-E1EFFA7E0766}"/>
    <dgm:cxn modelId="{8B4045CF-2DAC-415E-B1D6-4C022911FF82}" type="presOf" srcId="{183A5389-B56C-499B-91B0-629D1614ABD0}" destId="{9C7961AB-B8B5-4B35-A190-A21F9429F0D6}" srcOrd="0" destOrd="0" presId="urn:microsoft.com/office/officeart/2005/8/layout/venn3"/>
    <dgm:cxn modelId="{C1CB11E2-E382-4B3C-A0A4-CF66E7F45837}" srcId="{4E5C1A7B-1BF2-4825-BB92-A197713C87A8}" destId="{BF4240FF-7678-4E2E-88C4-71CA7B98128D}" srcOrd="2" destOrd="0" parTransId="{332F6E97-64D0-416A-BD81-2639AB212BC2}" sibTransId="{36D7F869-29D6-4197-804D-62F251A72AA3}"/>
    <dgm:cxn modelId="{4C9BB3FF-2F15-4F20-94B1-E2D21BA436DE}" type="presOf" srcId="{4E5C1A7B-1BF2-4825-BB92-A197713C87A8}" destId="{C5496E16-B37F-4BC1-8ABB-31503449D761}" srcOrd="0" destOrd="0" presId="urn:microsoft.com/office/officeart/2005/8/layout/venn3"/>
    <dgm:cxn modelId="{E6E0AFA7-33E7-4909-8257-5D11AF538787}" type="presParOf" srcId="{C5496E16-B37F-4BC1-8ABB-31503449D761}" destId="{0314F355-9C6A-420A-8FCE-993A0FCE6FE0}" srcOrd="0" destOrd="0" presId="urn:microsoft.com/office/officeart/2005/8/layout/venn3"/>
    <dgm:cxn modelId="{BFC25D23-AA49-4396-862B-38B2C6D3F152}" type="presParOf" srcId="{C5496E16-B37F-4BC1-8ABB-31503449D761}" destId="{685BFD75-B1B8-462F-9863-69FFB8965CA1}" srcOrd="1" destOrd="0" presId="urn:microsoft.com/office/officeart/2005/8/layout/venn3"/>
    <dgm:cxn modelId="{EAF05A62-949C-4E73-9E7E-B869571BB2E9}" type="presParOf" srcId="{C5496E16-B37F-4BC1-8ABB-31503449D761}" destId="{AB67A56F-645A-4BE9-B57D-6981E152BF5E}" srcOrd="2" destOrd="0" presId="urn:microsoft.com/office/officeart/2005/8/layout/venn3"/>
    <dgm:cxn modelId="{E007A26A-C7BC-49F4-A273-8FEFF2C2299F}" type="presParOf" srcId="{C5496E16-B37F-4BC1-8ABB-31503449D761}" destId="{E484AA63-98CB-41F2-898B-7321F45BB378}" srcOrd="3" destOrd="0" presId="urn:microsoft.com/office/officeart/2005/8/layout/venn3"/>
    <dgm:cxn modelId="{93AE681F-22B0-474B-8F5A-CDF73BB30ED8}" type="presParOf" srcId="{C5496E16-B37F-4BC1-8ABB-31503449D761}" destId="{D2BE723F-D84D-479E-9584-7D1AF2FB08E3}" srcOrd="4" destOrd="0" presId="urn:microsoft.com/office/officeart/2005/8/layout/venn3"/>
    <dgm:cxn modelId="{F3BA6929-BD51-43A8-AA05-153B7947FC6D}" type="presParOf" srcId="{C5496E16-B37F-4BC1-8ABB-31503449D761}" destId="{CD8B9553-B4A0-482B-9F95-71137C5CC95A}" srcOrd="5" destOrd="0" presId="urn:microsoft.com/office/officeart/2005/8/layout/venn3"/>
    <dgm:cxn modelId="{FF2B22A0-7A37-4803-BA31-4730E58217D3}" type="presParOf" srcId="{C5496E16-B37F-4BC1-8ABB-31503449D761}" destId="{9C7961AB-B8B5-4B35-A190-A21F9429F0D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7F3A7-1A57-40AF-AF17-D890D9683D68}">
      <dsp:nvSpPr>
        <dsp:cNvPr id="0" name=""/>
        <dsp:cNvSpPr/>
      </dsp:nvSpPr>
      <dsp:spPr>
        <a:xfrm rot="16200000">
          <a:off x="-448340" y="448340"/>
          <a:ext cx="2676293" cy="1779612"/>
        </a:xfrm>
        <a:prstGeom prst="flowChartManualOperation">
          <a:avLst/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extrusionH="50600" prstMaterial="powder">
          <a:bevelT w="25400" h="381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34950" tIns="0" rIns="234156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>
              <a:solidFill>
                <a:schemeClr val="tx1"/>
              </a:solidFill>
            </a:rPr>
            <a:t>Доход</a:t>
          </a:r>
        </a:p>
      </dsp:txBody>
      <dsp:txXfrm rot="5400000">
        <a:off x="1" y="535258"/>
        <a:ext cx="1779612" cy="1605775"/>
      </dsp:txXfrm>
    </dsp:sp>
    <dsp:sp modelId="{3A146C52-AD2B-489C-BF10-3AA4F8CAFD67}">
      <dsp:nvSpPr>
        <dsp:cNvPr id="0" name=""/>
        <dsp:cNvSpPr/>
      </dsp:nvSpPr>
      <dsp:spPr>
        <a:xfrm rot="16200000">
          <a:off x="2335721" y="471436"/>
          <a:ext cx="941733" cy="1779612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outerShdw blurRad="57150" dist="38100" dir="5400000" algn="ctr" rotWithShape="0">
            <a:schemeClr val="accent3">
              <a:shade val="9000"/>
              <a:alpha val="48000"/>
              <a:satMod val="105000"/>
            </a:scheme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 extrusionH="50600">
          <a:bevelT w="50800" h="50800" prst="divot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Расход</a:t>
          </a:r>
        </a:p>
      </dsp:txBody>
      <dsp:txXfrm rot="5400000">
        <a:off x="1916782" y="1078722"/>
        <a:ext cx="1779612" cy="5650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142373" y="1670794"/>
          <a:ext cx="2465072" cy="1540684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dirty="0"/>
        </a:p>
      </dsp:txBody>
      <dsp:txXfrm>
        <a:off x="3503374" y="1896422"/>
        <a:ext cx="1743070" cy="1089428"/>
      </dsp:txXfrm>
    </dsp:sp>
    <dsp:sp modelId="{4731EA70-1FA8-49F5-A6BF-4AE9CB97C303}">
      <dsp:nvSpPr>
        <dsp:cNvPr id="0" name=""/>
        <dsp:cNvSpPr/>
      </dsp:nvSpPr>
      <dsp:spPr>
        <a:xfrm rot="15938361">
          <a:off x="4112371" y="1102764"/>
          <a:ext cx="357919" cy="484644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4170141" y="1253226"/>
        <a:ext cx="250543" cy="290786"/>
      </dsp:txXfrm>
    </dsp:sp>
    <dsp:sp modelId="{E2EC1D87-F728-458A-8AB1-7A3D78F9D25E}">
      <dsp:nvSpPr>
        <dsp:cNvPr id="0" name=""/>
        <dsp:cNvSpPr/>
      </dsp:nvSpPr>
      <dsp:spPr>
        <a:xfrm>
          <a:off x="3728054" y="1950"/>
          <a:ext cx="997797" cy="99779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3874178" y="148074"/>
        <a:ext cx="705549" cy="705549"/>
      </dsp:txXfrm>
    </dsp:sp>
    <dsp:sp modelId="{A0E222DD-64BD-4A89-BBB9-2B80D8318D4A}">
      <dsp:nvSpPr>
        <dsp:cNvPr id="0" name=""/>
        <dsp:cNvSpPr/>
      </dsp:nvSpPr>
      <dsp:spPr>
        <a:xfrm rot="18437506">
          <a:off x="4923179" y="1255174"/>
          <a:ext cx="340753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4943324" y="1392766"/>
        <a:ext cx="238527" cy="290786"/>
      </dsp:txXfrm>
    </dsp:sp>
    <dsp:sp modelId="{73BC26A8-8D0F-45E6-9E3B-37EADD227262}">
      <dsp:nvSpPr>
        <dsp:cNvPr id="0" name=""/>
        <dsp:cNvSpPr/>
      </dsp:nvSpPr>
      <dsp:spPr>
        <a:xfrm>
          <a:off x="5097538" y="338276"/>
          <a:ext cx="997797" cy="99779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5243662" y="484400"/>
        <a:ext cx="705549" cy="705549"/>
      </dsp:txXfrm>
    </dsp:sp>
    <dsp:sp modelId="{06F93DE9-E67A-4CE1-BC6B-5C458B1137B0}">
      <dsp:nvSpPr>
        <dsp:cNvPr id="0" name=""/>
        <dsp:cNvSpPr/>
      </dsp:nvSpPr>
      <dsp:spPr>
        <a:xfrm rot="20449599">
          <a:off x="5537436" y="1753807"/>
          <a:ext cx="234551" cy="484644"/>
        </a:xfrm>
        <a:prstGeom prst="rightArrow">
          <a:avLst>
            <a:gd name="adj1" fmla="val 60000"/>
            <a:gd name="adj2" fmla="val 50000"/>
          </a:avLst>
        </a:prstGeom>
        <a:solidFill>
          <a:srgbClr val="FFFF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5539388" y="1862291"/>
        <a:ext cx="164186" cy="290786"/>
      </dsp:txXfrm>
    </dsp:sp>
    <dsp:sp modelId="{D8B200F5-4D07-49B2-A587-C2FE6CEC49F8}">
      <dsp:nvSpPr>
        <dsp:cNvPr id="0" name=""/>
        <dsp:cNvSpPr/>
      </dsp:nvSpPr>
      <dsp:spPr>
        <a:xfrm>
          <a:off x="5842309" y="1258526"/>
          <a:ext cx="997797" cy="997797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5988433" y="1404650"/>
        <a:ext cx="705549" cy="705549"/>
      </dsp:txXfrm>
    </dsp:sp>
    <dsp:sp modelId="{E7EAB10C-E176-4610-B2C6-BE8F83AD0F9B}">
      <dsp:nvSpPr>
        <dsp:cNvPr id="0" name=""/>
        <dsp:cNvSpPr/>
      </dsp:nvSpPr>
      <dsp:spPr>
        <a:xfrm rot="594652">
          <a:off x="5673805" y="2453093"/>
          <a:ext cx="267071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5674403" y="2543127"/>
        <a:ext cx="186950" cy="290786"/>
      </dsp:txXfrm>
    </dsp:sp>
    <dsp:sp modelId="{FFE63D16-C443-42C8-BB30-4CA61876A647}">
      <dsp:nvSpPr>
        <dsp:cNvPr id="0" name=""/>
        <dsp:cNvSpPr/>
      </dsp:nvSpPr>
      <dsp:spPr>
        <a:xfrm>
          <a:off x="6050878" y="2322238"/>
          <a:ext cx="997797" cy="997797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6197002" y="2468362"/>
        <a:ext cx="705549" cy="705549"/>
      </dsp:txXfrm>
    </dsp:sp>
    <dsp:sp modelId="{C481485E-E38C-4518-A609-8D1D62CF917B}">
      <dsp:nvSpPr>
        <dsp:cNvPr id="0" name=""/>
        <dsp:cNvSpPr/>
      </dsp:nvSpPr>
      <dsp:spPr>
        <a:xfrm rot="2246020">
          <a:off x="5230083" y="2952403"/>
          <a:ext cx="410127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  <a:lumOff val="75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5242752" y="3011938"/>
        <a:ext cx="287089" cy="290786"/>
      </dsp:txXfrm>
    </dsp:sp>
    <dsp:sp modelId="{0A6C1809-69AA-4BA6-8257-5A11C3557B45}">
      <dsp:nvSpPr>
        <dsp:cNvPr id="0" name=""/>
        <dsp:cNvSpPr/>
      </dsp:nvSpPr>
      <dsp:spPr>
        <a:xfrm>
          <a:off x="5666142" y="3312564"/>
          <a:ext cx="997797" cy="997797"/>
        </a:xfrm>
        <a:prstGeom prst="ellipse">
          <a:avLst/>
        </a:prstGeom>
        <a:solidFill>
          <a:schemeClr val="tx1">
            <a:lumMod val="75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5812266" y="3458688"/>
        <a:ext cx="705549" cy="705549"/>
      </dsp:txXfrm>
    </dsp:sp>
    <dsp:sp modelId="{FA950D33-9BD9-4D37-A533-789F5554AFB5}">
      <dsp:nvSpPr>
        <dsp:cNvPr id="0" name=""/>
        <dsp:cNvSpPr/>
      </dsp:nvSpPr>
      <dsp:spPr>
        <a:xfrm rot="3955268">
          <a:off x="4634313" y="3416765"/>
          <a:ext cx="569746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4677350" y="3447323"/>
        <a:ext cx="424353" cy="290786"/>
      </dsp:txXfrm>
    </dsp:sp>
    <dsp:sp modelId="{EB1C3899-7B42-47CD-912B-DD035472498D}">
      <dsp:nvSpPr>
        <dsp:cNvPr id="0" name=""/>
        <dsp:cNvSpPr/>
      </dsp:nvSpPr>
      <dsp:spPr>
        <a:xfrm>
          <a:off x="4849709" y="4121123"/>
          <a:ext cx="997797" cy="99779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4995833" y="4267247"/>
        <a:ext cx="705549" cy="705549"/>
      </dsp:txXfrm>
    </dsp:sp>
    <dsp:sp modelId="{2F5553CB-2478-4421-B002-5FA728364A78}">
      <dsp:nvSpPr>
        <dsp:cNvPr id="0" name=""/>
        <dsp:cNvSpPr/>
      </dsp:nvSpPr>
      <dsp:spPr>
        <a:xfrm rot="6414901">
          <a:off x="3956264" y="3399609"/>
          <a:ext cx="474256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4048100" y="3428477"/>
        <a:ext cx="331979" cy="290786"/>
      </dsp:txXfrm>
    </dsp:sp>
    <dsp:sp modelId="{FED909B6-8F19-4D98-AAC2-EBEEF4830C2B}">
      <dsp:nvSpPr>
        <dsp:cNvPr id="0" name=""/>
        <dsp:cNvSpPr/>
      </dsp:nvSpPr>
      <dsp:spPr>
        <a:xfrm>
          <a:off x="3240356" y="4032457"/>
          <a:ext cx="997797" cy="997797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3386480" y="4178581"/>
        <a:ext cx="705549" cy="705549"/>
      </dsp:txXfrm>
    </dsp:sp>
    <dsp:sp modelId="{7A035AEB-3A20-4DC3-9A60-032AB2743B03}">
      <dsp:nvSpPr>
        <dsp:cNvPr id="0" name=""/>
        <dsp:cNvSpPr/>
      </dsp:nvSpPr>
      <dsp:spPr>
        <a:xfrm rot="8453979">
          <a:off x="3048620" y="3083633"/>
          <a:ext cx="475066" cy="484644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3175181" y="3135620"/>
        <a:ext cx="332546" cy="290786"/>
      </dsp:txXfrm>
    </dsp:sp>
    <dsp:sp modelId="{83F11675-07D9-406F-853D-13FD28BBB805}">
      <dsp:nvSpPr>
        <dsp:cNvPr id="0" name=""/>
        <dsp:cNvSpPr/>
      </dsp:nvSpPr>
      <dsp:spPr>
        <a:xfrm>
          <a:off x="2041851" y="3432838"/>
          <a:ext cx="997797" cy="997797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2187975" y="3578962"/>
        <a:ext cx="705549" cy="705549"/>
      </dsp:txXfrm>
    </dsp:sp>
    <dsp:sp modelId="{DF27FC25-052B-426A-9E06-117E992234F6}">
      <dsp:nvSpPr>
        <dsp:cNvPr id="0" name=""/>
        <dsp:cNvSpPr/>
      </dsp:nvSpPr>
      <dsp:spPr>
        <a:xfrm rot="10063638">
          <a:off x="2850726" y="2502283"/>
          <a:ext cx="258316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2927336" y="2590976"/>
        <a:ext cx="180821" cy="290786"/>
      </dsp:txXfrm>
    </dsp:sp>
    <dsp:sp modelId="{EDA34655-9131-4731-957F-5382F53A0660}">
      <dsp:nvSpPr>
        <dsp:cNvPr id="0" name=""/>
        <dsp:cNvSpPr/>
      </dsp:nvSpPr>
      <dsp:spPr>
        <a:xfrm>
          <a:off x="1748219" y="2405110"/>
          <a:ext cx="997797" cy="997797"/>
        </a:xfrm>
        <a:prstGeom prst="ellipse">
          <a:avLst/>
        </a:prstGeom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1894343" y="2551234"/>
        <a:ext cx="705549" cy="705549"/>
      </dsp:txXfrm>
    </dsp:sp>
    <dsp:sp modelId="{805C1585-4E61-4F5A-9BFC-54208B923515}">
      <dsp:nvSpPr>
        <dsp:cNvPr id="0" name=""/>
        <dsp:cNvSpPr/>
      </dsp:nvSpPr>
      <dsp:spPr>
        <a:xfrm rot="11623369">
          <a:off x="2925310" y="1875552"/>
          <a:ext cx="219883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2990334" y="1980305"/>
        <a:ext cx="153918" cy="290786"/>
      </dsp:txXfrm>
    </dsp:sp>
    <dsp:sp modelId="{06523326-C046-41B9-890C-9456FACCE40B}">
      <dsp:nvSpPr>
        <dsp:cNvPr id="0" name=""/>
        <dsp:cNvSpPr/>
      </dsp:nvSpPr>
      <dsp:spPr>
        <a:xfrm>
          <a:off x="1840300" y="1445126"/>
          <a:ext cx="997797" cy="997797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00" kern="1200"/>
        </a:p>
      </dsp:txBody>
      <dsp:txXfrm>
        <a:off x="1986424" y="1591250"/>
        <a:ext cx="705549" cy="705549"/>
      </dsp:txXfrm>
    </dsp:sp>
    <dsp:sp modelId="{553B84E4-4A31-43DB-B3BF-8E8EF2B79F2D}">
      <dsp:nvSpPr>
        <dsp:cNvPr id="0" name=""/>
        <dsp:cNvSpPr/>
      </dsp:nvSpPr>
      <dsp:spPr>
        <a:xfrm rot="13444216">
          <a:off x="3283617" y="1319165"/>
          <a:ext cx="365241" cy="4846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3377766" y="1454200"/>
        <a:ext cx="255669" cy="290786"/>
      </dsp:txXfrm>
    </dsp:sp>
    <dsp:sp modelId="{E0AC84DD-2093-416F-85DE-E547FE520660}">
      <dsp:nvSpPr>
        <dsp:cNvPr id="0" name=""/>
        <dsp:cNvSpPr/>
      </dsp:nvSpPr>
      <dsp:spPr>
        <a:xfrm>
          <a:off x="2353893" y="468734"/>
          <a:ext cx="997797" cy="99779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2500017" y="614858"/>
        <a:ext cx="705549" cy="705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7F3A7-1A57-40AF-AF17-D890D9683D68}">
      <dsp:nvSpPr>
        <dsp:cNvPr id="0" name=""/>
        <dsp:cNvSpPr/>
      </dsp:nvSpPr>
      <dsp:spPr>
        <a:xfrm rot="16200000" flipH="1" flipV="1">
          <a:off x="1421487" y="495295"/>
          <a:ext cx="2770203" cy="1779612"/>
        </a:xfrm>
        <a:prstGeom prst="flowChartManualOperation">
          <a:avLst/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extrusionH="50600" prstMaterial="powder">
          <a:bevelT w="25400" h="381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15900" tIns="0" rIns="214809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>
              <a:solidFill>
                <a:schemeClr val="tx1"/>
              </a:solidFill>
            </a:rPr>
            <a:t>Расход</a:t>
          </a:r>
        </a:p>
      </dsp:txBody>
      <dsp:txXfrm rot="5400000">
        <a:off x="1916783" y="554040"/>
        <a:ext cx="1779612" cy="1662121"/>
      </dsp:txXfrm>
    </dsp:sp>
    <dsp:sp modelId="{3A146C52-AD2B-489C-BF10-3AA4F8CAFD67}">
      <dsp:nvSpPr>
        <dsp:cNvPr id="0" name=""/>
        <dsp:cNvSpPr/>
      </dsp:nvSpPr>
      <dsp:spPr>
        <a:xfrm rot="16200000" flipH="1" flipV="1">
          <a:off x="304877" y="525629"/>
          <a:ext cx="1169856" cy="1779612"/>
        </a:xfrm>
        <a:prstGeom prst="flowChartManualOperation">
          <a:avLst/>
        </a:prstGeom>
        <a:gradFill rotWithShape="1">
          <a:gsLst>
            <a:gs pos="0">
              <a:schemeClr val="accent2">
                <a:tint val="98000"/>
                <a:shade val="25000"/>
                <a:satMod val="250000"/>
              </a:schemeClr>
            </a:gs>
            <a:gs pos="68000">
              <a:schemeClr val="accent2">
                <a:tint val="86000"/>
                <a:satMod val="115000"/>
              </a:schemeClr>
            </a:gs>
            <a:gs pos="100000">
              <a:schemeClr val="accent2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extrusionH="50600" prstMaterial="powder">
          <a:bevelT w="25400" h="381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15900" tIns="0" rIns="214809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>
              <a:solidFill>
                <a:schemeClr val="tx1"/>
              </a:solidFill>
            </a:rPr>
            <a:t>Доход</a:t>
          </a:r>
        </a:p>
      </dsp:txBody>
      <dsp:txXfrm rot="5400000">
        <a:off x="-1" y="1064478"/>
        <a:ext cx="1779612" cy="7019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460B6-A018-48F9-80FA-D5A7F85E18BB}">
      <dsp:nvSpPr>
        <dsp:cNvPr id="0" name=""/>
        <dsp:cNvSpPr/>
      </dsp:nvSpPr>
      <dsp:spPr>
        <a:xfrm>
          <a:off x="1708379" y="-79939"/>
          <a:ext cx="3536981" cy="3398001"/>
        </a:xfrm>
        <a:prstGeom prst="ellipse">
          <a:avLst/>
        </a:prstGeom>
        <a:gradFill rotWithShape="1">
          <a:gsLst>
            <a:gs pos="0">
              <a:schemeClr val="accent3">
                <a:tint val="70000"/>
                <a:satMod val="130000"/>
              </a:schemeClr>
            </a:gs>
            <a:gs pos="43000">
              <a:schemeClr val="accent3">
                <a:tint val="44000"/>
                <a:satMod val="165000"/>
              </a:schemeClr>
            </a:gs>
            <a:gs pos="93000">
              <a:schemeClr val="accent3">
                <a:tint val="15000"/>
                <a:satMod val="165000"/>
              </a:schemeClr>
            </a:gs>
            <a:gs pos="100000">
              <a:schemeClr val="accent3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НАЛОГОВЫЕ ДОХОДЫ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Установленные законом платежи, которые граждане и организации обязаны вносить в бюджет государства</a:t>
          </a:r>
        </a:p>
      </dsp:txBody>
      <dsp:txXfrm>
        <a:off x="2179976" y="514710"/>
        <a:ext cx="2593786" cy="1529100"/>
      </dsp:txXfrm>
    </dsp:sp>
    <dsp:sp modelId="{442676C9-DA6E-4933-A7FD-B3F9A0783CA3}">
      <dsp:nvSpPr>
        <dsp:cNvPr id="0" name=""/>
        <dsp:cNvSpPr/>
      </dsp:nvSpPr>
      <dsp:spPr>
        <a:xfrm>
          <a:off x="3291212" y="1701782"/>
          <a:ext cx="3854836" cy="3694272"/>
        </a:xfrm>
        <a:prstGeom prst="ellipse">
          <a:avLst/>
        </a:prstGeom>
        <a:gradFill rotWithShape="1">
          <a:gsLst>
            <a:gs pos="0">
              <a:schemeClr val="accent4">
                <a:tint val="70000"/>
                <a:satMod val="130000"/>
              </a:schemeClr>
            </a:gs>
            <a:gs pos="43000">
              <a:schemeClr val="accent4">
                <a:tint val="44000"/>
                <a:satMod val="165000"/>
              </a:schemeClr>
            </a:gs>
            <a:gs pos="93000">
              <a:schemeClr val="accent4">
                <a:tint val="15000"/>
                <a:satMod val="165000"/>
              </a:schemeClr>
            </a:gs>
            <a:gs pos="100000">
              <a:schemeClr val="accent4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4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БЕЗВОЗМЕЗДНЫЕ ПОСТУПЛЕНИЯ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Поступления в бюджет на безвозмездной и безвозвратной основе из федерального либо из областного бюджета (дотации, субсидии, субвенции), а также перечисления от физических и юридических лиц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chemeClr val="tx1"/>
            </a:solidFill>
          </a:endParaRPr>
        </a:p>
      </dsp:txBody>
      <dsp:txXfrm>
        <a:off x="4470150" y="2656135"/>
        <a:ext cx="2312902" cy="2031850"/>
      </dsp:txXfrm>
    </dsp:sp>
    <dsp:sp modelId="{A472D127-C6CD-4E15-888A-C31FF7002ABD}">
      <dsp:nvSpPr>
        <dsp:cNvPr id="0" name=""/>
        <dsp:cNvSpPr/>
      </dsp:nvSpPr>
      <dsp:spPr>
        <a:xfrm>
          <a:off x="220108" y="1800189"/>
          <a:ext cx="3521511" cy="3451573"/>
        </a:xfrm>
        <a:prstGeom prst="ellipse">
          <a:avLst/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НЕНАЛОГОВЫЕ ДОХОДЫ</a:t>
          </a: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Платежи за пользование государственным (муниципальным) имуществом, а также штрафы, санкции за нарушение законодательства</a:t>
          </a:r>
        </a:p>
      </dsp:txBody>
      <dsp:txXfrm>
        <a:off x="551717" y="2691845"/>
        <a:ext cx="2112907" cy="18983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D8616-1D19-4853-8F53-02880170197F}">
      <dsp:nvSpPr>
        <dsp:cNvPr id="0" name=""/>
        <dsp:cNvSpPr/>
      </dsp:nvSpPr>
      <dsp:spPr>
        <a:xfrm rot="5400000">
          <a:off x="111574" y="1388058"/>
          <a:ext cx="555004" cy="5734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52A3CAFF-D8D0-4F11-BADC-652227AFC512}">
      <dsp:nvSpPr>
        <dsp:cNvPr id="0" name=""/>
        <dsp:cNvSpPr/>
      </dsp:nvSpPr>
      <dsp:spPr>
        <a:xfrm>
          <a:off x="0" y="526917"/>
          <a:ext cx="1753494" cy="889719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СОСТАВЛЕНИЕ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3440" y="570357"/>
        <a:ext cx="1666614" cy="802839"/>
      </dsp:txXfrm>
    </dsp:sp>
    <dsp:sp modelId="{D808DA94-161E-4A32-B259-FEE5F6E776A8}">
      <dsp:nvSpPr>
        <dsp:cNvPr id="0" name=""/>
        <dsp:cNvSpPr/>
      </dsp:nvSpPr>
      <dsp:spPr>
        <a:xfrm>
          <a:off x="1606024" y="662169"/>
          <a:ext cx="1964161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sp:txBody>
      <dsp:txXfrm>
        <a:off x="1606024" y="662169"/>
        <a:ext cx="1964161" cy="528575"/>
      </dsp:txXfrm>
    </dsp:sp>
    <dsp:sp modelId="{99D553C2-A4AE-459F-BAAA-88A3890F9585}">
      <dsp:nvSpPr>
        <dsp:cNvPr id="0" name=""/>
        <dsp:cNvSpPr/>
      </dsp:nvSpPr>
      <dsp:spPr>
        <a:xfrm rot="5400000">
          <a:off x="1001996" y="2043976"/>
          <a:ext cx="555004" cy="8669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CEE91D4F-5150-4F05-8214-19BF582CF0ED}">
      <dsp:nvSpPr>
        <dsp:cNvPr id="0" name=""/>
        <dsp:cNvSpPr/>
      </dsp:nvSpPr>
      <dsp:spPr>
        <a:xfrm>
          <a:off x="730746" y="1277617"/>
          <a:ext cx="1470765" cy="913681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</a:rPr>
            <a:t>РАССМОТРЕНИЕ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775356" y="1322227"/>
        <a:ext cx="1381545" cy="824461"/>
      </dsp:txXfrm>
    </dsp:sp>
    <dsp:sp modelId="{758734CC-EA54-4056-BB97-597414A2A29A}">
      <dsp:nvSpPr>
        <dsp:cNvPr id="0" name=""/>
        <dsp:cNvSpPr/>
      </dsp:nvSpPr>
      <dsp:spPr>
        <a:xfrm>
          <a:off x="2171970" y="1418065"/>
          <a:ext cx="1966961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sp:txBody>
      <dsp:txXfrm>
        <a:off x="2171970" y="1418065"/>
        <a:ext cx="1966961" cy="528575"/>
      </dsp:txXfrm>
    </dsp:sp>
    <dsp:sp modelId="{0DCE211A-FF09-4664-8BEE-C9E4375B4C0C}">
      <dsp:nvSpPr>
        <dsp:cNvPr id="0" name=""/>
        <dsp:cNvSpPr/>
      </dsp:nvSpPr>
      <dsp:spPr>
        <a:xfrm rot="5400000">
          <a:off x="2231779" y="2795603"/>
          <a:ext cx="555004" cy="6318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6BEC97C9-236D-4A8A-BD61-D943752C62BF}">
      <dsp:nvSpPr>
        <dsp:cNvPr id="0" name=""/>
        <dsp:cNvSpPr/>
      </dsp:nvSpPr>
      <dsp:spPr>
        <a:xfrm>
          <a:off x="2045430" y="1929605"/>
          <a:ext cx="1557001" cy="862900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</a:rPr>
            <a:t>УТВЕРЖДЕНИЕ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087561" y="1971736"/>
        <a:ext cx="1472739" cy="778638"/>
      </dsp:txXfrm>
    </dsp:sp>
    <dsp:sp modelId="{5222E2DC-A9C4-44FB-AD3A-6A7A8EE19CF7}">
      <dsp:nvSpPr>
        <dsp:cNvPr id="0" name=""/>
        <dsp:cNvSpPr/>
      </dsp:nvSpPr>
      <dsp:spPr>
        <a:xfrm>
          <a:off x="3616817" y="2110966"/>
          <a:ext cx="2317288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sp:txBody>
      <dsp:txXfrm>
        <a:off x="3616817" y="2110966"/>
        <a:ext cx="2317288" cy="528575"/>
      </dsp:txXfrm>
    </dsp:sp>
    <dsp:sp modelId="{96F8D70B-607F-4361-BF60-C259C09EA1BA}">
      <dsp:nvSpPr>
        <dsp:cNvPr id="0" name=""/>
        <dsp:cNvSpPr/>
      </dsp:nvSpPr>
      <dsp:spPr>
        <a:xfrm rot="5400000">
          <a:off x="3246460" y="3514024"/>
          <a:ext cx="555004" cy="6318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C1144B75-C0F9-4C85-8F1E-463440588597}">
      <dsp:nvSpPr>
        <dsp:cNvPr id="0" name=""/>
        <dsp:cNvSpPr/>
      </dsp:nvSpPr>
      <dsp:spPr>
        <a:xfrm>
          <a:off x="3197555" y="2649689"/>
          <a:ext cx="1564139" cy="874344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ИСПОЛНЕНИЕ</a:t>
          </a:r>
        </a:p>
      </dsp:txBody>
      <dsp:txXfrm>
        <a:off x="3240245" y="2692379"/>
        <a:ext cx="1478759" cy="788964"/>
      </dsp:txXfrm>
    </dsp:sp>
    <dsp:sp modelId="{51BBF6E4-A086-4073-A981-5BA211FDC0E1}">
      <dsp:nvSpPr>
        <dsp:cNvPr id="0" name=""/>
        <dsp:cNvSpPr/>
      </dsp:nvSpPr>
      <dsp:spPr>
        <a:xfrm>
          <a:off x="4702777" y="2846813"/>
          <a:ext cx="1944245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бюджета в текущем году</a:t>
          </a:r>
        </a:p>
      </dsp:txBody>
      <dsp:txXfrm>
        <a:off x="4702777" y="2846813"/>
        <a:ext cx="1944245" cy="528575"/>
      </dsp:txXfrm>
    </dsp:sp>
    <dsp:sp modelId="{28EB015A-0FA4-48B7-960B-C9BAA8D016F3}">
      <dsp:nvSpPr>
        <dsp:cNvPr id="0" name=""/>
        <dsp:cNvSpPr/>
      </dsp:nvSpPr>
      <dsp:spPr>
        <a:xfrm rot="5400000">
          <a:off x="4290415" y="4309416"/>
          <a:ext cx="555004" cy="6318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51ACE228-B4DF-4530-9FDE-231396F29948}">
      <dsp:nvSpPr>
        <dsp:cNvPr id="0" name=""/>
        <dsp:cNvSpPr/>
      </dsp:nvSpPr>
      <dsp:spPr>
        <a:xfrm>
          <a:off x="4145526" y="3381407"/>
          <a:ext cx="1545649" cy="980623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ФОРМИРОВАНИЕ</a:t>
          </a:r>
        </a:p>
      </dsp:txBody>
      <dsp:txXfrm>
        <a:off x="4193405" y="3429286"/>
        <a:ext cx="1449891" cy="884865"/>
      </dsp:txXfrm>
    </dsp:sp>
    <dsp:sp modelId="{427CC36A-9F5F-40D3-8821-4CE7B85E5562}">
      <dsp:nvSpPr>
        <dsp:cNvPr id="0" name=""/>
        <dsp:cNvSpPr/>
      </dsp:nvSpPr>
      <dsp:spPr>
        <a:xfrm>
          <a:off x="5659427" y="3744415"/>
          <a:ext cx="2058187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отчета об исполнении бюджета  за год</a:t>
          </a:r>
        </a:p>
      </dsp:txBody>
      <dsp:txXfrm>
        <a:off x="5659427" y="3744415"/>
        <a:ext cx="2058187" cy="528575"/>
      </dsp:txXfrm>
    </dsp:sp>
    <dsp:sp modelId="{44466C57-3D5C-4116-93B2-06C7348B6099}">
      <dsp:nvSpPr>
        <dsp:cNvPr id="0" name=""/>
        <dsp:cNvSpPr/>
      </dsp:nvSpPr>
      <dsp:spPr>
        <a:xfrm>
          <a:off x="5248779" y="4258404"/>
          <a:ext cx="1941522" cy="850343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УТВЕРЖДЕНИЕ</a:t>
          </a:r>
        </a:p>
      </dsp:txBody>
      <dsp:txXfrm>
        <a:off x="5290297" y="4299922"/>
        <a:ext cx="1858486" cy="767307"/>
      </dsp:txXfrm>
    </dsp:sp>
    <dsp:sp modelId="{B4CCDA7C-1790-422B-A3A8-2FF17385DA90}">
      <dsp:nvSpPr>
        <dsp:cNvPr id="0" name=""/>
        <dsp:cNvSpPr/>
      </dsp:nvSpPr>
      <dsp:spPr>
        <a:xfrm>
          <a:off x="7230813" y="4612029"/>
          <a:ext cx="1906898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отчета об исполнении бюджета за год           </a:t>
          </a:r>
        </a:p>
      </dsp:txBody>
      <dsp:txXfrm>
        <a:off x="7230813" y="4612029"/>
        <a:ext cx="1906898" cy="5285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72B69-34BE-4432-93E8-CF53F7F842CC}">
      <dsp:nvSpPr>
        <dsp:cNvPr id="0" name=""/>
        <dsp:cNvSpPr/>
      </dsp:nvSpPr>
      <dsp:spPr>
        <a:xfrm>
          <a:off x="-1770300" y="619861"/>
          <a:ext cx="3005935" cy="3890694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2DCA1-7526-4921-85FA-56E761B5D8CF}">
      <dsp:nvSpPr>
        <dsp:cNvPr id="0" name=""/>
        <dsp:cNvSpPr/>
      </dsp:nvSpPr>
      <dsp:spPr>
        <a:xfrm>
          <a:off x="692887" y="499198"/>
          <a:ext cx="5622255" cy="9983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247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cs typeface="Times New Roman" panose="02020603050405020304" pitchFamily="18" charset="0"/>
            </a:rPr>
            <a:t>Основные направления бюджетной </a:t>
          </a:r>
          <a:r>
            <a:rPr lang="en-US" sz="1800" b="1" kern="1200" dirty="0">
              <a:solidFill>
                <a:schemeClr val="tx1"/>
              </a:solidFill>
              <a:cs typeface="Times New Roman" panose="02020603050405020304" pitchFamily="18" charset="0"/>
            </a:rPr>
            <a:t> и </a:t>
          </a:r>
          <a:r>
            <a:rPr lang="ru-RU" sz="1800" b="1" kern="1200" dirty="0">
              <a:solidFill>
                <a:schemeClr val="tx1"/>
              </a:solidFill>
              <a:cs typeface="Times New Roman" panose="02020603050405020304" pitchFamily="18" charset="0"/>
            </a:rPr>
            <a:t>налоговой политики</a:t>
          </a:r>
          <a:r>
            <a:rPr lang="en-US" sz="1800" b="1" kern="1200" dirty="0">
              <a:solidFill>
                <a:schemeClr val="tx1"/>
              </a:solidFill>
              <a:cs typeface="Times New Roman" panose="02020603050405020304" pitchFamily="18" charset="0"/>
            </a:rPr>
            <a:t> </a:t>
          </a:r>
          <a:r>
            <a:rPr lang="ru-RU" sz="1800" b="1" kern="1200" dirty="0">
              <a:solidFill>
                <a:schemeClr val="tx1"/>
              </a:solidFill>
              <a:cs typeface="Times New Roman" panose="02020603050405020304" pitchFamily="18" charset="0"/>
            </a:rPr>
            <a:t>городского округа Щёлково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92887" y="499198"/>
        <a:ext cx="5622255" cy="998397"/>
      </dsp:txXfrm>
    </dsp:sp>
    <dsp:sp modelId="{243C6FA6-780B-4D70-9CCC-7B675B8B9B3C}">
      <dsp:nvSpPr>
        <dsp:cNvPr id="0" name=""/>
        <dsp:cNvSpPr/>
      </dsp:nvSpPr>
      <dsp:spPr>
        <a:xfrm>
          <a:off x="68889" y="374398"/>
          <a:ext cx="1247996" cy="12479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6A347F-E960-448A-BD64-1F0DA48DE8ED}">
      <dsp:nvSpPr>
        <dsp:cNvPr id="0" name=""/>
        <dsp:cNvSpPr/>
      </dsp:nvSpPr>
      <dsp:spPr>
        <a:xfrm>
          <a:off x="1055804" y="1996794"/>
          <a:ext cx="5259337" cy="998397"/>
        </a:xfrm>
        <a:prstGeom prst="rect">
          <a:avLst/>
        </a:prstGeom>
        <a:solidFill>
          <a:schemeClr val="accent3">
            <a:hueOff val="-568678"/>
            <a:satOff val="-2344"/>
            <a:lumOff val="-491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-568678"/>
              <a:satOff val="-2344"/>
              <a:lumOff val="-491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247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solidFill>
                <a:schemeClr val="tx1"/>
              </a:solidFill>
              <a:cs typeface="Times New Roman" panose="02020603050405020304" pitchFamily="18" charset="0"/>
            </a:rPr>
            <a:t>Основные показатели прогноза социально-экономического развития</a:t>
          </a:r>
          <a:r>
            <a:rPr lang="en-US" sz="1800" b="1" kern="1200">
              <a:solidFill>
                <a:schemeClr val="tx1"/>
              </a:solidFill>
              <a:cs typeface="Times New Roman" panose="02020603050405020304" pitchFamily="18" charset="0"/>
            </a:rPr>
            <a:t> </a:t>
          </a:r>
          <a:r>
            <a:rPr lang="ru-RU" sz="1800" b="1" kern="1200">
              <a:solidFill>
                <a:schemeClr val="tx1"/>
              </a:solidFill>
              <a:cs typeface="Times New Roman" panose="02020603050405020304" pitchFamily="18" charset="0"/>
            </a:rPr>
            <a:t>городского округа Щёлково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055804" y="1996794"/>
        <a:ext cx="5259337" cy="998397"/>
      </dsp:txXfrm>
    </dsp:sp>
    <dsp:sp modelId="{C4DCF48F-7986-49CB-84E4-205382CCB41C}">
      <dsp:nvSpPr>
        <dsp:cNvPr id="0" name=""/>
        <dsp:cNvSpPr/>
      </dsp:nvSpPr>
      <dsp:spPr>
        <a:xfrm>
          <a:off x="431806" y="1871994"/>
          <a:ext cx="1247996" cy="12479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8AA636-F3DE-4AD6-A83E-072099DA6D0B}">
      <dsp:nvSpPr>
        <dsp:cNvPr id="0" name=""/>
        <dsp:cNvSpPr/>
      </dsp:nvSpPr>
      <dsp:spPr>
        <a:xfrm>
          <a:off x="692887" y="3494389"/>
          <a:ext cx="5622255" cy="998397"/>
        </a:xfrm>
        <a:prstGeom prst="rect">
          <a:avLst/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-1137357"/>
              <a:satOff val="-4689"/>
              <a:lumOff val="-983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247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solidFill>
                <a:schemeClr val="tx1"/>
              </a:solidFill>
              <a:cs typeface="Times New Roman" panose="02020603050405020304" pitchFamily="18" charset="0"/>
            </a:rPr>
            <a:t>Муниципальные программ</a:t>
          </a:r>
          <a:r>
            <a:rPr lang="en-US" sz="1800" b="1" kern="1200">
              <a:solidFill>
                <a:schemeClr val="tx1"/>
              </a:solidFill>
              <a:cs typeface="Times New Roman" panose="02020603050405020304" pitchFamily="18" charset="0"/>
            </a:rPr>
            <a:t>ы</a:t>
          </a:r>
          <a:r>
            <a:rPr lang="ru-RU" sz="1800" b="1" kern="1200">
              <a:solidFill>
                <a:schemeClr val="tx1"/>
              </a:solidFill>
              <a:cs typeface="Times New Roman" panose="02020603050405020304" pitchFamily="18" charset="0"/>
            </a:rPr>
            <a:t> (проект</a:t>
          </a:r>
          <a:r>
            <a:rPr lang="en-US" sz="1800" b="1" kern="1200">
              <a:solidFill>
                <a:schemeClr val="tx1"/>
              </a:solidFill>
              <a:cs typeface="Times New Roman" panose="02020603050405020304" pitchFamily="18" charset="0"/>
            </a:rPr>
            <a:t>ы</a:t>
          </a:r>
          <a:r>
            <a:rPr lang="ru-RU" sz="1800" b="1" kern="1200">
              <a:solidFill>
                <a:schemeClr val="tx1"/>
              </a:solidFill>
              <a:cs typeface="Times New Roman" panose="02020603050405020304" pitchFamily="18" charset="0"/>
            </a:rPr>
            <a:t> муниципальных программ)</a:t>
          </a:r>
          <a:r>
            <a:rPr lang="en-US" sz="1800" b="1" kern="1200">
              <a:solidFill>
                <a:schemeClr val="tx1"/>
              </a:solidFill>
              <a:cs typeface="Times New Roman" panose="02020603050405020304" pitchFamily="18" charset="0"/>
            </a:rPr>
            <a:t> </a:t>
          </a:r>
          <a:r>
            <a:rPr lang="ru-RU" sz="1800" b="1" kern="1200">
              <a:solidFill>
                <a:schemeClr val="tx1"/>
              </a:solidFill>
              <a:cs typeface="Times New Roman" panose="02020603050405020304" pitchFamily="18" charset="0"/>
            </a:rPr>
            <a:t>городского округа Щёлково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92887" y="3494389"/>
        <a:ext cx="5622255" cy="998397"/>
      </dsp:txXfrm>
    </dsp:sp>
    <dsp:sp modelId="{3B83CBA6-F246-4132-A1D9-A7654169BCCC}">
      <dsp:nvSpPr>
        <dsp:cNvPr id="0" name=""/>
        <dsp:cNvSpPr/>
      </dsp:nvSpPr>
      <dsp:spPr>
        <a:xfrm>
          <a:off x="68889" y="3369589"/>
          <a:ext cx="1247996" cy="12479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D9D6E-FD1A-45D2-B7FA-F68F0F205323}">
      <dsp:nvSpPr>
        <dsp:cNvPr id="0" name=""/>
        <dsp:cNvSpPr/>
      </dsp:nvSpPr>
      <dsp:spPr>
        <a:xfrm>
          <a:off x="2521184" y="925"/>
          <a:ext cx="4143610" cy="147727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Повышение эффективности использования доходного потенциала</a:t>
          </a:r>
        </a:p>
      </dsp:txBody>
      <dsp:txXfrm>
        <a:off x="2521184" y="185585"/>
        <a:ext cx="3589631" cy="1107957"/>
      </dsp:txXfrm>
    </dsp:sp>
    <dsp:sp modelId="{0FD6EB6E-2304-4D9A-BFC4-7CEFCEF0E9B5}">
      <dsp:nvSpPr>
        <dsp:cNvPr id="0" name=""/>
        <dsp:cNvSpPr/>
      </dsp:nvSpPr>
      <dsp:spPr>
        <a:xfrm>
          <a:off x="391838" y="0"/>
          <a:ext cx="1985479" cy="133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456871" y="65033"/>
        <a:ext cx="1855413" cy="1202134"/>
      </dsp:txXfrm>
    </dsp:sp>
    <dsp:sp modelId="{59D5A973-14A0-4A23-938F-AB4FB7A69264}">
      <dsp:nvSpPr>
        <dsp:cNvPr id="0" name=""/>
        <dsp:cNvSpPr/>
      </dsp:nvSpPr>
      <dsp:spPr>
        <a:xfrm>
          <a:off x="2520270" y="1596222"/>
          <a:ext cx="4147660" cy="1332200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Обеспечение эффективности управления бюджетными расходами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b="0" kern="1200" dirty="0"/>
        </a:p>
      </dsp:txBody>
      <dsp:txXfrm>
        <a:off x="2520270" y="1762747"/>
        <a:ext cx="3648085" cy="999150"/>
      </dsp:txXfrm>
    </dsp:sp>
    <dsp:sp modelId="{B43D015E-F579-4834-AE1F-E82F854AFFA6}">
      <dsp:nvSpPr>
        <dsp:cNvPr id="0" name=""/>
        <dsp:cNvSpPr/>
      </dsp:nvSpPr>
      <dsp:spPr>
        <a:xfrm>
          <a:off x="316839" y="1613101"/>
          <a:ext cx="2131427" cy="133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381872" y="1678134"/>
        <a:ext cx="2001361" cy="1202134"/>
      </dsp:txXfrm>
    </dsp:sp>
    <dsp:sp modelId="{77B08773-D08A-4389-A2DB-9058295C14F0}">
      <dsp:nvSpPr>
        <dsp:cNvPr id="0" name=""/>
        <dsp:cNvSpPr/>
      </dsp:nvSpPr>
      <dsp:spPr>
        <a:xfrm>
          <a:off x="2520270" y="3115503"/>
          <a:ext cx="4147660" cy="1332200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Безусловное исполнение принятых социальных обязательств</a:t>
          </a:r>
        </a:p>
      </dsp:txBody>
      <dsp:txXfrm>
        <a:off x="2520270" y="3282028"/>
        <a:ext cx="3648085" cy="999150"/>
      </dsp:txXfrm>
    </dsp:sp>
    <dsp:sp modelId="{49F173BD-D155-4F0A-875C-E54F844B9AE0}">
      <dsp:nvSpPr>
        <dsp:cNvPr id="0" name=""/>
        <dsp:cNvSpPr/>
      </dsp:nvSpPr>
      <dsp:spPr>
        <a:xfrm>
          <a:off x="316839" y="3078521"/>
          <a:ext cx="2131427" cy="133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381872" y="3143554"/>
        <a:ext cx="2001361" cy="1202134"/>
      </dsp:txXfrm>
    </dsp:sp>
    <dsp:sp modelId="{73F90396-DD44-47AD-B3A4-9827EED05946}">
      <dsp:nvSpPr>
        <dsp:cNvPr id="0" name=""/>
        <dsp:cNvSpPr/>
      </dsp:nvSpPr>
      <dsp:spPr>
        <a:xfrm>
          <a:off x="2449251" y="4496663"/>
          <a:ext cx="4143610" cy="143011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Обеспечение долгосрочной сбалансированности бюджета городского округа</a:t>
          </a:r>
        </a:p>
      </dsp:txBody>
      <dsp:txXfrm>
        <a:off x="2449251" y="4675428"/>
        <a:ext cx="3607316" cy="1072587"/>
      </dsp:txXfrm>
    </dsp:sp>
    <dsp:sp modelId="{30F4DFDC-98CB-4B67-AAC6-34B2E83C93D0}">
      <dsp:nvSpPr>
        <dsp:cNvPr id="0" name=""/>
        <dsp:cNvSpPr/>
      </dsp:nvSpPr>
      <dsp:spPr>
        <a:xfrm>
          <a:off x="391838" y="4592901"/>
          <a:ext cx="1985479" cy="133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456871" y="4657934"/>
        <a:ext cx="1855413" cy="12021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AE428-8838-4DDC-AF0C-82A8EACE376F}">
      <dsp:nvSpPr>
        <dsp:cNvPr id="0" name=""/>
        <dsp:cNvSpPr/>
      </dsp:nvSpPr>
      <dsp:spPr>
        <a:xfrm>
          <a:off x="0" y="128793"/>
          <a:ext cx="5244523" cy="5115616"/>
        </a:xfrm>
        <a:prstGeom prst="upArrow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589FB-BCA5-41DC-82CC-CFFD875B3104}">
      <dsp:nvSpPr>
        <dsp:cNvPr id="0" name=""/>
        <dsp:cNvSpPr/>
      </dsp:nvSpPr>
      <dsp:spPr>
        <a:xfrm>
          <a:off x="3127649" y="508960"/>
          <a:ext cx="5492964" cy="749499"/>
        </a:xfrm>
        <a:prstGeom prst="roundRect">
          <a:avLst/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совершенствование программно-целевых инструментов управления, своевременная актуализация и анализ качества выполнения муниципальных программ</a:t>
          </a:r>
        </a:p>
      </dsp:txBody>
      <dsp:txXfrm>
        <a:off x="3164237" y="545548"/>
        <a:ext cx="5419788" cy="676323"/>
      </dsp:txXfrm>
    </dsp:sp>
    <dsp:sp modelId="{50EB058C-E5D8-404B-820D-B90EC713D495}">
      <dsp:nvSpPr>
        <dsp:cNvPr id="0" name=""/>
        <dsp:cNvSpPr/>
      </dsp:nvSpPr>
      <dsp:spPr>
        <a:xfrm>
          <a:off x="3127667" y="1450108"/>
          <a:ext cx="5524794" cy="781382"/>
        </a:xfrm>
        <a:prstGeom prst="roundRect">
          <a:avLst/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приоритетных проектов, обеспечивающих максимальный вклад в достижение ключевых показателей по соответствующим направлениям</a:t>
          </a:r>
        </a:p>
      </dsp:txBody>
      <dsp:txXfrm>
        <a:off x="3165811" y="1488252"/>
        <a:ext cx="5448506" cy="705094"/>
      </dsp:txXfrm>
    </dsp:sp>
    <dsp:sp modelId="{56417D84-8EF6-4CFC-9AAA-FC7BECA36D6D}">
      <dsp:nvSpPr>
        <dsp:cNvPr id="0" name=""/>
        <dsp:cNvSpPr/>
      </dsp:nvSpPr>
      <dsp:spPr>
        <a:xfrm>
          <a:off x="3127667" y="2454244"/>
          <a:ext cx="5534362" cy="1104697"/>
        </a:xfrm>
        <a:prstGeom prst="roundRect">
          <a:avLst/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Укреплении базиса развития городского округа за счет капитальных вложений и инвестиций в инфраструктуру, приоритизация расходов: ориентирование на формирование комфортной городской среды, развитие инвестиционной привлекательности городского округа</a:t>
          </a:r>
        </a:p>
      </dsp:txBody>
      <dsp:txXfrm>
        <a:off x="3181594" y="2508171"/>
        <a:ext cx="5426508" cy="996843"/>
      </dsp:txXfrm>
    </dsp:sp>
    <dsp:sp modelId="{0619360F-CDB8-4C87-AFF7-EE2DEA9583D4}">
      <dsp:nvSpPr>
        <dsp:cNvPr id="0" name=""/>
        <dsp:cNvSpPr/>
      </dsp:nvSpPr>
      <dsp:spPr>
        <a:xfrm>
          <a:off x="3127649" y="3694803"/>
          <a:ext cx="5531749" cy="589344"/>
        </a:xfrm>
        <a:prstGeom prst="roundRect">
          <a:avLst/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 prst="angle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Бережливость и максимальная отдача, снижение неэффективных трат бюджета городского округа, обеспечение исполнения гарантированных расходных обязательств городского округа</a:t>
          </a:r>
        </a:p>
      </dsp:txBody>
      <dsp:txXfrm>
        <a:off x="3156418" y="3723572"/>
        <a:ext cx="5474211" cy="531806"/>
      </dsp:txXfrm>
    </dsp:sp>
    <dsp:sp modelId="{EFA4AB38-960A-4408-BBE8-DFEE1526FDBE}">
      <dsp:nvSpPr>
        <dsp:cNvPr id="0" name=""/>
        <dsp:cNvSpPr/>
      </dsp:nvSpPr>
      <dsp:spPr>
        <a:xfrm>
          <a:off x="3127667" y="4475797"/>
          <a:ext cx="5551657" cy="928766"/>
        </a:xfrm>
        <a:prstGeom prst="roundRect">
          <a:avLst/>
        </a:prstGeom>
        <a:gradFill rotWithShape="1">
          <a:gsLst>
            <a:gs pos="0">
              <a:schemeClr val="accent6">
                <a:tint val="98000"/>
                <a:shade val="25000"/>
                <a:satMod val="250000"/>
              </a:schemeClr>
            </a:gs>
            <a:gs pos="68000">
              <a:schemeClr val="accent6">
                <a:tint val="86000"/>
                <a:satMod val="115000"/>
              </a:schemeClr>
            </a:gs>
            <a:gs pos="100000">
              <a:schemeClr val="accent6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6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Дальнейшее развитие практик реализации проектов, основанных на местных инициативах, которые предусматривают участие жителей в определении наиболее актуальных вопросов местного значения</a:t>
          </a:r>
        </a:p>
      </dsp:txBody>
      <dsp:txXfrm>
        <a:off x="3173006" y="4521136"/>
        <a:ext cx="5460979" cy="8380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1AEE5-E419-4B3D-A94A-C57B00314FB8}">
      <dsp:nvSpPr>
        <dsp:cNvPr id="0" name=""/>
        <dsp:cNvSpPr/>
      </dsp:nvSpPr>
      <dsp:spPr>
        <a:xfrm rot="16200000">
          <a:off x="-1135433" y="1135651"/>
          <a:ext cx="4878089" cy="2606786"/>
        </a:xfrm>
        <a:prstGeom prst="flowChartManualOperation">
          <a:avLst/>
        </a:prstGeom>
        <a:gradFill rotWithShape="1">
          <a:gsLst>
            <a:gs pos="0">
              <a:schemeClr val="accent2">
                <a:tint val="70000"/>
                <a:satMod val="130000"/>
              </a:schemeClr>
            </a:gs>
            <a:gs pos="43000">
              <a:schemeClr val="accent2">
                <a:tint val="44000"/>
                <a:satMod val="165000"/>
              </a:schemeClr>
            </a:gs>
            <a:gs pos="93000">
              <a:schemeClr val="accent2">
                <a:tint val="15000"/>
                <a:satMod val="165000"/>
              </a:schemeClr>
            </a:gs>
            <a:gs pos="100000">
              <a:schemeClr val="accent2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0,25%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Земли не используемые в предпринимательской деятельности и приобретенные физическими лицами для ведения личного подсобного хозяйства, а также земельные участки общего назначения, предусмотренные Федеральным законом от 29.07.2017 № 217-ФЗ.</a:t>
          </a:r>
        </a:p>
      </dsp:txBody>
      <dsp:txXfrm rot="5400000">
        <a:off x="218" y="975618"/>
        <a:ext cx="2606786" cy="2926853"/>
      </dsp:txXfrm>
    </dsp:sp>
    <dsp:sp modelId="{826D55A2-566D-456C-BD8A-52BAB995F71C}">
      <dsp:nvSpPr>
        <dsp:cNvPr id="0" name=""/>
        <dsp:cNvSpPr/>
      </dsp:nvSpPr>
      <dsp:spPr>
        <a:xfrm rot="16200000">
          <a:off x="1676666" y="1135651"/>
          <a:ext cx="4878089" cy="2606786"/>
        </a:xfrm>
        <a:prstGeom prst="flowChartManualOperation">
          <a:avLst/>
        </a:prstGeom>
        <a:gradFill rotWithShape="1">
          <a:gsLst>
            <a:gs pos="0">
              <a:schemeClr val="accent3">
                <a:tint val="70000"/>
                <a:satMod val="130000"/>
              </a:schemeClr>
            </a:gs>
            <a:gs pos="43000">
              <a:schemeClr val="accent3">
                <a:tint val="44000"/>
                <a:satMod val="165000"/>
              </a:schemeClr>
            </a:gs>
            <a:gs pos="93000">
              <a:schemeClr val="accent3">
                <a:tint val="15000"/>
                <a:satMod val="165000"/>
              </a:schemeClr>
            </a:gs>
            <a:gs pos="100000">
              <a:schemeClr val="accent3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0,3%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Земли занятые жилищным фондом и объектами инженерной инфраструктуры жилищно-коммунального комплекса или приобретенные для жилищного строительства.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Земли сельскохозяйственного назначения и используемых для сельхозпроизводства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Земли ограниченные в обороте  в соответствии с законодательством РФ, предоставленные для обеспечения обороны и таможенных нужд.</a:t>
          </a:r>
        </a:p>
      </dsp:txBody>
      <dsp:txXfrm rot="5400000">
        <a:off x="2812317" y="975618"/>
        <a:ext cx="2606786" cy="2926853"/>
      </dsp:txXfrm>
    </dsp:sp>
    <dsp:sp modelId="{C8991D5C-A825-410D-B6C5-DD78F0E73CB1}">
      <dsp:nvSpPr>
        <dsp:cNvPr id="0" name=""/>
        <dsp:cNvSpPr/>
      </dsp:nvSpPr>
      <dsp:spPr>
        <a:xfrm rot="16200000">
          <a:off x="4566951" y="1037857"/>
          <a:ext cx="4878089" cy="2802373"/>
        </a:xfrm>
        <a:prstGeom prst="flowChartManualOperation">
          <a:avLst/>
        </a:prstGeom>
        <a:gradFill rotWithShape="1">
          <a:gsLst>
            <a:gs pos="0">
              <a:schemeClr val="accent1">
                <a:tint val="70000"/>
                <a:satMod val="130000"/>
              </a:schemeClr>
            </a:gs>
            <a:gs pos="43000">
              <a:schemeClr val="accent1">
                <a:tint val="44000"/>
                <a:satMod val="165000"/>
              </a:schemeClr>
            </a:gs>
            <a:gs pos="93000">
              <a:schemeClr val="accent1">
                <a:tint val="15000"/>
                <a:satMod val="165000"/>
              </a:schemeClr>
            </a:gs>
            <a:gs pos="100000">
              <a:schemeClr val="accent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1,5 %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Прочие земельные участки, в том числе земельные участки, отнесенные к землям сельскохозяйственного назначения или к землям в составе зон сельскохозяйственного использования в населенных пунктах, не используемых по целевому назначению</a:t>
          </a:r>
        </a:p>
      </dsp:txBody>
      <dsp:txXfrm rot="5400000">
        <a:off x="5604809" y="975617"/>
        <a:ext cx="2802373" cy="29268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4F355-9C6A-420A-8FCE-993A0FCE6FE0}">
      <dsp:nvSpPr>
        <dsp:cNvPr id="0" name=""/>
        <dsp:cNvSpPr/>
      </dsp:nvSpPr>
      <dsp:spPr>
        <a:xfrm>
          <a:off x="2219" y="1053396"/>
          <a:ext cx="2227288" cy="22272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alpha val="5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alpha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44000" tIns="20320" rIns="216000" bIns="20320" numCol="1" spcCol="1270" anchor="ctr" anchorCtr="1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Доходы от уплаты акцизов на дизельное топливо</a:t>
          </a:r>
          <a:endParaRPr lang="ru-RU" sz="1600" b="1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6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28398" y="1379575"/>
        <a:ext cx="1574930" cy="1574930"/>
      </dsp:txXfrm>
    </dsp:sp>
    <dsp:sp modelId="{AB67A56F-645A-4BE9-B57D-6981E152BF5E}">
      <dsp:nvSpPr>
        <dsp:cNvPr id="0" name=""/>
        <dsp:cNvSpPr/>
      </dsp:nvSpPr>
      <dsp:spPr>
        <a:xfrm>
          <a:off x="1784050" y="1053396"/>
          <a:ext cx="2227288" cy="22272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173315"/>
                <a:satOff val="-12043"/>
                <a:lumOff val="5033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alpha val="50000"/>
                <a:hueOff val="-1173315"/>
                <a:satOff val="-12043"/>
                <a:lumOff val="5033"/>
                <a:alphaOff val="0"/>
                <a:tint val="86000"/>
                <a:satMod val="115000"/>
              </a:schemeClr>
            </a:gs>
            <a:gs pos="100000">
              <a:schemeClr val="accent4">
                <a:alpha val="50000"/>
                <a:hueOff val="-1173315"/>
                <a:satOff val="-12043"/>
                <a:lumOff val="5033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alpha val="50000"/>
              <a:hueOff val="-1173315"/>
              <a:satOff val="-12043"/>
              <a:lumOff val="5033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2575" tIns="16510" rIns="122575" bIns="16510" numCol="1" spcCol="1270" anchor="ctr" anchorCtr="1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Доходы от уплаты акцизов на моторные масла для дизельных и карбюраторных двигателей</a:t>
          </a:r>
        </a:p>
      </dsp:txBody>
      <dsp:txXfrm>
        <a:off x="2110229" y="1379575"/>
        <a:ext cx="1574930" cy="1574930"/>
      </dsp:txXfrm>
    </dsp:sp>
    <dsp:sp modelId="{D2BE723F-D84D-479E-9584-7D1AF2FB08E3}">
      <dsp:nvSpPr>
        <dsp:cNvPr id="0" name=""/>
        <dsp:cNvSpPr/>
      </dsp:nvSpPr>
      <dsp:spPr>
        <a:xfrm>
          <a:off x="3565881" y="1053396"/>
          <a:ext cx="2227288" cy="22272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346630"/>
                <a:satOff val="-24086"/>
                <a:lumOff val="10066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alpha val="50000"/>
                <a:hueOff val="-2346630"/>
                <a:satOff val="-24086"/>
                <a:lumOff val="10066"/>
                <a:alphaOff val="0"/>
                <a:tint val="86000"/>
                <a:satMod val="115000"/>
              </a:schemeClr>
            </a:gs>
            <a:gs pos="100000">
              <a:schemeClr val="accent4">
                <a:alpha val="50000"/>
                <a:hueOff val="-2346630"/>
                <a:satOff val="-24086"/>
                <a:lumOff val="10066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alpha val="50000"/>
              <a:hueOff val="-2346630"/>
              <a:satOff val="-24086"/>
              <a:lumOff val="10066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2575" tIns="17780" rIns="12257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/>
            <a:t>Доходы от уплаты акцизов на автомобильный бензин</a:t>
          </a:r>
          <a:endParaRPr lang="ru-RU" sz="1400" b="1" kern="1200" dirty="0"/>
        </a:p>
      </dsp:txBody>
      <dsp:txXfrm>
        <a:off x="3892060" y="1379575"/>
        <a:ext cx="1574930" cy="1574930"/>
      </dsp:txXfrm>
    </dsp:sp>
    <dsp:sp modelId="{9C7961AB-B8B5-4B35-A190-A21F9429F0D6}">
      <dsp:nvSpPr>
        <dsp:cNvPr id="0" name=""/>
        <dsp:cNvSpPr/>
      </dsp:nvSpPr>
      <dsp:spPr>
        <a:xfrm>
          <a:off x="5347712" y="1053396"/>
          <a:ext cx="2227288" cy="22272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3519944"/>
                <a:satOff val="-36129"/>
                <a:lumOff val="15099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alpha val="50000"/>
                <a:hueOff val="-3519944"/>
                <a:satOff val="-36129"/>
                <a:lumOff val="15099"/>
                <a:alphaOff val="0"/>
                <a:tint val="86000"/>
                <a:satMod val="115000"/>
              </a:schemeClr>
            </a:gs>
            <a:gs pos="100000">
              <a:schemeClr val="accent4">
                <a:alpha val="50000"/>
                <a:hueOff val="-3519944"/>
                <a:satOff val="-36129"/>
                <a:lumOff val="15099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alpha val="50000"/>
              <a:hueOff val="-3519944"/>
              <a:satOff val="-36129"/>
              <a:lumOff val="15099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2575" tIns="20320" rIns="122575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Доходы от уплаты акцизов на прямогонный бензин</a:t>
          </a:r>
          <a:endParaRPr lang="ru-RU" sz="1600" b="1" kern="1200" dirty="0"/>
        </a:p>
      </dsp:txBody>
      <dsp:txXfrm>
        <a:off x="5673891" y="1379575"/>
        <a:ext cx="1574930" cy="1574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0.27439</cdr:x>
      <cdr:y>0.36844</cdr:y>
    </cdr:from>
    <cdr:to>
      <cdr:x>0.36761</cdr:x>
      <cdr:y>0.48017</cdr:y>
    </cdr:to>
    <cdr:sp macro="" textlink="">
      <cdr:nvSpPr>
        <cdr:cNvPr id="26" name="TextBox 25"/>
        <cdr:cNvSpPr txBox="1"/>
      </cdr:nvSpPr>
      <cdr:spPr>
        <a:xfrm xmlns:a="http://schemas.openxmlformats.org/drawingml/2006/main" rot="1308882">
          <a:off x="2509064" y="2085819"/>
          <a:ext cx="852404" cy="632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</a:rPr>
            <a:t>- 169,3</a:t>
          </a:r>
        </a:p>
      </cdr:txBody>
    </cdr:sp>
  </cdr:relSizeAnchor>
  <cdr:relSizeAnchor xmlns:cdr="http://schemas.openxmlformats.org/drawingml/2006/chartDrawing">
    <cdr:from>
      <cdr:x>0.5989</cdr:x>
      <cdr:y>0.39633</cdr:y>
    </cdr:from>
    <cdr:to>
      <cdr:x>0.67203</cdr:x>
      <cdr:y>0.46797</cdr:y>
    </cdr:to>
    <cdr:sp macro="" textlink="">
      <cdr:nvSpPr>
        <cdr:cNvPr id="27" name="TextBox 26"/>
        <cdr:cNvSpPr txBox="1"/>
      </cdr:nvSpPr>
      <cdr:spPr>
        <a:xfrm xmlns:a="http://schemas.openxmlformats.org/drawingml/2006/main" rot="1089636">
          <a:off x="5476323" y="2243707"/>
          <a:ext cx="668701" cy="4055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</a:rPr>
            <a:t>- </a:t>
          </a:r>
          <a:r>
            <a:rPr lang="ru-RU" sz="1400" b="1" dirty="0">
              <a:solidFill>
                <a:schemeClr val="tx1"/>
              </a:solidFill>
            </a:rPr>
            <a:t>551,2</a:t>
          </a:r>
        </a:p>
      </cdr:txBody>
    </cdr:sp>
  </cdr:relSizeAnchor>
  <cdr:relSizeAnchor xmlns:cdr="http://schemas.openxmlformats.org/drawingml/2006/chartDrawing">
    <cdr:from>
      <cdr:x>0.75199</cdr:x>
      <cdr:y>0.5</cdr:y>
    </cdr:from>
    <cdr:to>
      <cdr:x>0.83075</cdr:x>
      <cdr:y>0.55088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E2F59CF8-51A9-471D-AA10-F2638BF5DE14}"/>
            </a:ext>
          </a:extLst>
        </cdr:cNvPr>
        <cdr:cNvCxnSpPr/>
      </cdr:nvCxnSpPr>
      <cdr:spPr>
        <a:xfrm xmlns:a="http://schemas.openxmlformats.org/drawingml/2006/main">
          <a:off x="6876237" y="2830623"/>
          <a:ext cx="720099" cy="288028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0.72947</cdr:x>
      <cdr:y>0.33295</cdr:y>
    </cdr:from>
    <cdr:to>
      <cdr:x>0.79399</cdr:x>
      <cdr:y>0.40648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98294" y="1630300"/>
          <a:ext cx="548222" cy="360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0.75197</cdr:x>
      <cdr:y>0.4569</cdr:y>
    </cdr:from>
    <cdr:to>
      <cdr:x>0.8298</cdr:x>
      <cdr:y>0.54309</cdr:y>
    </cdr:to>
    <cdr:sp macro="" textlink="">
      <cdr:nvSpPr>
        <cdr:cNvPr id="6" name="TextBox 5"/>
        <cdr:cNvSpPr txBox="1"/>
      </cdr:nvSpPr>
      <cdr:spPr>
        <a:xfrm xmlns:a="http://schemas.openxmlformats.org/drawingml/2006/main" rot="1186968" flipH="1">
          <a:off x="6876028" y="2586652"/>
          <a:ext cx="711678" cy="487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>
              <a:solidFill>
                <a:schemeClr val="tx1"/>
              </a:solidFill>
            </a:rPr>
            <a:t>- </a:t>
          </a:r>
          <a:r>
            <a:rPr lang="ru-RU" sz="1400" b="1" dirty="0">
              <a:solidFill>
                <a:schemeClr val="tx1"/>
              </a:solidFill>
            </a:rPr>
            <a:t>244,5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0.29139</cdr:x>
      <cdr:y>0.50704</cdr:y>
    </cdr:from>
    <cdr:to>
      <cdr:x>0.46999</cdr:x>
      <cdr:y>0.69362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0141" y="3053034"/>
          <a:ext cx="1630465" cy="1123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0.29411</cdr:x>
      <cdr:y>0.00844</cdr:y>
    </cdr:from>
    <cdr:to>
      <cdr:x>0.66483</cdr:x>
      <cdr:y>0.15272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684988" y="50800"/>
          <a:ext cx="3384356" cy="868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</cdr:x>
      <cdr:y>0.94021</cdr:y>
    </cdr:from>
    <cdr:to>
      <cdr:x>0.56791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6447960"/>
          <a:ext cx="5192979" cy="4100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b="1" dirty="0"/>
            <a:t>ПРОГРАММНЫЕ РАСХОДЫ ВСЕГО: 11 548,4 млн. руб.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0.61538</cdr:x>
      <cdr:y>0.67949</cdr:y>
    </cdr:from>
    <cdr:to>
      <cdr:x>0.79487</cdr:x>
      <cdr:y>0.80768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192" y="1938536"/>
          <a:ext cx="504056" cy="365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0.88636</cdr:x>
      <cdr:y>0.40323</cdr:y>
    </cdr:from>
    <cdr:to>
      <cdr:x>0.97275</cdr:x>
      <cdr:y>0.50633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839538" y="2293826"/>
          <a:ext cx="569174" cy="586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dirty="0">
            <a:solidFill>
              <a:schemeClr val="accent4">
                <a:lumMod val="7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0.21564</cdr:x>
      <cdr:y>0.31445</cdr:y>
    </cdr:from>
    <cdr:to>
      <cdr:x>0.30742</cdr:x>
      <cdr:y>0.3606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83670E19-39DC-4783-B2A6-00269B58569F}"/>
            </a:ext>
          </a:extLst>
        </cdr:cNvPr>
        <cdr:cNvCxnSpPr/>
      </cdr:nvCxnSpPr>
      <cdr:spPr>
        <a:xfrm xmlns:a="http://schemas.openxmlformats.org/drawingml/2006/main" flipV="1">
          <a:off x="1971806" y="1757528"/>
          <a:ext cx="839240" cy="25793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3300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0.375</cdr:x>
      <cdr:y>0.28868</cdr:y>
    </cdr:from>
    <cdr:to>
      <cdr:x>0.48339</cdr:x>
      <cdr:y>0.33333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9DD33CDE-4977-4758-8F42-32CBA84707D7}"/>
            </a:ext>
          </a:extLst>
        </cdr:cNvPr>
        <cdr:cNvCxnSpPr/>
      </cdr:nvCxnSpPr>
      <cdr:spPr>
        <a:xfrm xmlns:a="http://schemas.openxmlformats.org/drawingml/2006/main" flipV="1">
          <a:off x="3429000" y="1613512"/>
          <a:ext cx="991078" cy="249549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3300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0.53937</cdr:x>
      <cdr:y>0.31646</cdr:y>
    </cdr:from>
    <cdr:to>
      <cdr:x>0.63937</cdr:x>
      <cdr:y>0.38219</cdr:y>
    </cdr:to>
    <cdr:cxnSp macro="">
      <cdr:nvCxnSpPr>
        <cdr:cNvPr id="21" name="Прямая со стрелкой 20">
          <a:extLst xmlns:a="http://schemas.openxmlformats.org/drawingml/2006/main">
            <a:ext uri="{FF2B5EF4-FFF2-40B4-BE49-F238E27FC236}">
              <a16:creationId xmlns:a16="http://schemas.microsoft.com/office/drawing/2014/main" id="{81000130-87C5-4577-9B77-C9F195E5736B}"/>
            </a:ext>
          </a:extLst>
        </cdr:cNvPr>
        <cdr:cNvCxnSpPr/>
      </cdr:nvCxnSpPr>
      <cdr:spPr>
        <a:xfrm xmlns:a="http://schemas.openxmlformats.org/drawingml/2006/main">
          <a:off x="4932040" y="1800200"/>
          <a:ext cx="914400" cy="37391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3300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0.70833</cdr:x>
      <cdr:y>0.4</cdr:y>
    </cdr:from>
    <cdr:to>
      <cdr:x>0.8</cdr:x>
      <cdr:y>0.44</cdr:y>
    </cdr:to>
    <cdr:cxnSp macro="">
      <cdr:nvCxnSpPr>
        <cdr:cNvPr id="24" name="Прямая со стрелкой 23">
          <a:extLst xmlns:a="http://schemas.openxmlformats.org/drawingml/2006/main">
            <a:ext uri="{FF2B5EF4-FFF2-40B4-BE49-F238E27FC236}">
              <a16:creationId xmlns:a16="http://schemas.microsoft.com/office/drawing/2014/main" id="{CAA8E2AD-EFE7-44F4-8340-EC950CD96B6D}"/>
            </a:ext>
          </a:extLst>
        </cdr:cNvPr>
        <cdr:cNvCxnSpPr/>
      </cdr:nvCxnSpPr>
      <cdr:spPr>
        <a:xfrm xmlns:a="http://schemas.openxmlformats.org/drawingml/2006/main">
          <a:off x="6120680" y="2160240"/>
          <a:ext cx="792117" cy="21602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3300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0.20439</cdr:x>
      <cdr:y>0.27283</cdr:y>
    </cdr:from>
    <cdr:to>
      <cdr:x>0.29761</cdr:x>
      <cdr:y>0.3437</cdr:y>
    </cdr:to>
    <cdr:sp macro="" textlink="">
      <cdr:nvSpPr>
        <cdr:cNvPr id="26" name="TextBox 25"/>
        <cdr:cNvSpPr txBox="1"/>
      </cdr:nvSpPr>
      <cdr:spPr>
        <a:xfrm xmlns:a="http://schemas.openxmlformats.org/drawingml/2006/main" rot="20465557">
          <a:off x="1868972" y="1524908"/>
          <a:ext cx="852403" cy="396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rgbClr val="FF0000"/>
              </a:solidFill>
            </a:rPr>
            <a:t>+ 96,7</a:t>
          </a:r>
        </a:p>
      </cdr:txBody>
    </cdr:sp>
  </cdr:relSizeAnchor>
  <cdr:relSizeAnchor xmlns:cdr="http://schemas.openxmlformats.org/drawingml/2006/chartDrawing">
    <cdr:from>
      <cdr:x>0.37702</cdr:x>
      <cdr:y>0.24377</cdr:y>
    </cdr:from>
    <cdr:to>
      <cdr:x>0.47625</cdr:x>
      <cdr:y>0.31464</cdr:y>
    </cdr:to>
    <cdr:sp macro="" textlink="">
      <cdr:nvSpPr>
        <cdr:cNvPr id="27" name="TextBox 26"/>
        <cdr:cNvSpPr txBox="1"/>
      </cdr:nvSpPr>
      <cdr:spPr>
        <a:xfrm xmlns:a="http://schemas.openxmlformats.org/drawingml/2006/main" rot="20714466">
          <a:off x="3447453" y="1362513"/>
          <a:ext cx="907359" cy="396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rgbClr val="FF0000"/>
              </a:solidFill>
            </a:rPr>
            <a:t>+ 61,2</a:t>
          </a:r>
        </a:p>
      </cdr:txBody>
    </cdr:sp>
  </cdr:relSizeAnchor>
  <cdr:relSizeAnchor xmlns:cdr="http://schemas.openxmlformats.org/drawingml/2006/chartDrawing">
    <cdr:from>
      <cdr:x>0.54967</cdr:x>
      <cdr:y>0.28705</cdr:y>
    </cdr:from>
    <cdr:to>
      <cdr:x>0.63461</cdr:x>
      <cdr:y>0.38196</cdr:y>
    </cdr:to>
    <cdr:sp macro="" textlink="">
      <cdr:nvSpPr>
        <cdr:cNvPr id="28" name="TextBox 27"/>
        <cdr:cNvSpPr txBox="1"/>
      </cdr:nvSpPr>
      <cdr:spPr>
        <a:xfrm xmlns:a="http://schemas.openxmlformats.org/drawingml/2006/main" rot="1253977">
          <a:off x="5026221" y="1632938"/>
          <a:ext cx="776660" cy="539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rgbClr val="FF0000"/>
              </a:solidFill>
            </a:rPr>
            <a:t>- 758,5</a:t>
          </a:r>
        </a:p>
      </cdr:txBody>
    </cdr:sp>
  </cdr:relSizeAnchor>
  <cdr:relSizeAnchor xmlns:cdr="http://schemas.openxmlformats.org/drawingml/2006/chartDrawing">
    <cdr:from>
      <cdr:x>0.69765</cdr:x>
      <cdr:y>0.35683</cdr:y>
    </cdr:from>
    <cdr:to>
      <cdr:x>0.80949</cdr:x>
      <cdr:y>0.45016</cdr:y>
    </cdr:to>
    <cdr:sp macro="" textlink="">
      <cdr:nvSpPr>
        <cdr:cNvPr id="29" name="TextBox 28"/>
        <cdr:cNvSpPr txBox="1"/>
      </cdr:nvSpPr>
      <cdr:spPr>
        <a:xfrm xmlns:a="http://schemas.openxmlformats.org/drawingml/2006/main" rot="990504">
          <a:off x="6028358" y="1927117"/>
          <a:ext cx="966405" cy="504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rgbClr val="FF0000"/>
              </a:solidFill>
            </a:rPr>
            <a:t>- 506,3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0.1575</cdr:x>
      <cdr:y>0.29057</cdr:y>
    </cdr:from>
    <cdr:to>
      <cdr:x>0.26861</cdr:x>
      <cdr:y>0.36703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96144" y="1368152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0.18375</cdr:x>
      <cdr:y>0.29057</cdr:y>
    </cdr:from>
    <cdr:to>
      <cdr:x>0.29486</cdr:x>
      <cdr:y>0.36703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12168" y="1368152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0.34125</cdr:x>
      <cdr:y>0.27528</cdr:y>
    </cdr:from>
    <cdr:to>
      <cdr:x>0.45236</cdr:x>
      <cdr:y>0.46948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08312" y="12961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0.33375</cdr:x>
      <cdr:y>0.1743</cdr:y>
    </cdr:from>
    <cdr:to>
      <cdr:x>0.4475</cdr:x>
      <cdr:y>0.23547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46648" y="820688"/>
          <a:ext cx="9361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0.14774</cdr:x>
      <cdr:y>0.2481</cdr:y>
    </cdr:from>
    <cdr:to>
      <cdr:x>0.22681</cdr:x>
      <cdr:y>0.33081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0779" y="1080120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0.7459</cdr:x>
      <cdr:y>0.20968</cdr:y>
    </cdr:from>
    <cdr:to>
      <cdr:x>1</cdr:x>
      <cdr:y>0.6129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552714" y="936104"/>
          <a:ext cx="2232262" cy="180017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scene3d xmlns:a="http://schemas.openxmlformats.org/drawingml/2006/main">
          <a:camera prst="perspectiveHeroicExtremeLeftFacing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-УСН</a:t>
          </a:r>
        </a:p>
        <a:p xmlns:a="http://schemas.openxmlformats.org/drawingml/2006/main">
          <a:r>
            <a:rPr lang="ru-RU" sz="1600" b="1" dirty="0"/>
            <a:t>-ЕНВД</a:t>
          </a:r>
        </a:p>
        <a:p xmlns:a="http://schemas.openxmlformats.org/drawingml/2006/main">
          <a:r>
            <a:rPr lang="ru-RU" sz="1600" b="1" dirty="0"/>
            <a:t>-ЕСХ</a:t>
          </a:r>
        </a:p>
        <a:p xmlns:a="http://schemas.openxmlformats.org/drawingml/2006/main">
          <a:pPr algn="ctr"/>
          <a:r>
            <a:rPr lang="ru-RU" sz="1600" b="1" dirty="0"/>
            <a:t>-Патентная система </a:t>
          </a:r>
        </a:p>
        <a:p xmlns:a="http://schemas.openxmlformats.org/drawingml/2006/main">
          <a:r>
            <a:rPr lang="ru-RU" sz="1600" b="1" dirty="0"/>
            <a:t>налогообложения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0.73387</cdr:x>
      <cdr:y>0.10946</cdr:y>
    </cdr:from>
    <cdr:to>
      <cdr:x>0.80679</cdr:x>
      <cdr:y>0.2183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552728" y="557610"/>
          <a:ext cx="651103" cy="55444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lnSpc>
              <a:spcPct val="150000"/>
            </a:lnSpc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457,6 </a:t>
          </a:r>
        </a:p>
      </cdr:txBody>
    </cdr:sp>
  </cdr:relSizeAnchor>
  <cdr:relSizeAnchor xmlns:cdr="http://schemas.openxmlformats.org/drawingml/2006/chartDrawing">
    <cdr:from>
      <cdr:x>0.72761</cdr:x>
      <cdr:y>0.26495</cdr:y>
    </cdr:from>
    <cdr:to>
      <cdr:x>0.80019</cdr:x>
      <cdr:y>0.37804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96786" y="1349698"/>
          <a:ext cx="648067" cy="57609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451,1 </a:t>
          </a:r>
        </a:p>
      </cdr:txBody>
    </cdr:sp>
  </cdr:relSizeAnchor>
  <cdr:relSizeAnchor xmlns:cdr="http://schemas.openxmlformats.org/drawingml/2006/chartDrawing">
    <cdr:from>
      <cdr:x>0.72334</cdr:x>
      <cdr:y>0.44346</cdr:y>
    </cdr:from>
    <cdr:to>
      <cdr:x>0.79592</cdr:x>
      <cdr:y>0.55654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458655" y="2259034"/>
          <a:ext cx="648067" cy="57604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442,0</a:t>
          </a:r>
          <a:r>
            <a:rPr lang="ru-RU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cdr:txBody>
    </cdr:sp>
  </cdr:relSizeAnchor>
  <cdr:relSizeAnchor xmlns:cdr="http://schemas.openxmlformats.org/drawingml/2006/chartDrawing">
    <cdr:from>
      <cdr:x>0.68489</cdr:x>
      <cdr:y>0.61638</cdr:y>
    </cdr:from>
    <cdr:to>
      <cdr:x>0.75747</cdr:x>
      <cdr:y>0.72946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115405" y="3139884"/>
          <a:ext cx="648067" cy="57604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532,1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0.65408</cdr:x>
      <cdr:y>0.76562</cdr:y>
    </cdr:from>
    <cdr:to>
      <cdr:x>0.68463</cdr:x>
      <cdr:y>0.92422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>
          <a:off x="5840273" y="3900164"/>
          <a:ext cx="272781" cy="807926"/>
        </a:xfrm>
        <a:prstGeom xmlns:a="http://schemas.openxmlformats.org/drawingml/2006/main" prst="rightBrac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0.70301</cdr:x>
      <cdr:y>0.42918</cdr:y>
    </cdr:from>
    <cdr:to>
      <cdr:x>0.72097</cdr:x>
      <cdr:y>0.59201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>
          <a:off x="6277194" y="2186299"/>
          <a:ext cx="160365" cy="829474"/>
        </a:xfrm>
        <a:prstGeom xmlns:a="http://schemas.openxmlformats.org/drawingml/2006/main" prst="rightBrac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0.70968</cdr:x>
      <cdr:y>0.23668</cdr:y>
    </cdr:from>
    <cdr:to>
      <cdr:x>0.72764</cdr:x>
      <cdr:y>0.3995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6336704" y="1205682"/>
          <a:ext cx="160365" cy="829423"/>
        </a:xfrm>
        <a:prstGeom xmlns:a="http://schemas.openxmlformats.org/drawingml/2006/main" prst="rightBrac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0.71591</cdr:x>
      <cdr:y>0.05531</cdr:y>
    </cdr:from>
    <cdr:to>
      <cdr:x>0.73387</cdr:x>
      <cdr:y>0.21814</cdr:y>
    </cdr:to>
    <cdr:sp macro="" textlink="">
      <cdr:nvSpPr>
        <cdr:cNvPr id="5" name="Правая фигурная скобка 4"/>
        <cdr:cNvSpPr/>
      </cdr:nvSpPr>
      <cdr:spPr>
        <a:xfrm xmlns:a="http://schemas.openxmlformats.org/drawingml/2006/main">
          <a:off x="6392363" y="281775"/>
          <a:ext cx="160365" cy="829474"/>
        </a:xfrm>
        <a:prstGeom xmlns:a="http://schemas.openxmlformats.org/drawingml/2006/main" prst="rightBrac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0.01886</cdr:x>
      <cdr:y>0.76474</cdr:y>
    </cdr:from>
    <cdr:to>
      <cdr:x>0.15817</cdr:x>
      <cdr:y>0.88371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58552" y="3370129"/>
          <a:ext cx="1171233" cy="52428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Отчет</a:t>
          </a:r>
        </a:p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 за 2020 год</a:t>
          </a:r>
        </a:p>
      </cdr:txBody>
    </cdr:sp>
  </cdr:relSizeAnchor>
  <cdr:relSizeAnchor xmlns:cdr="http://schemas.openxmlformats.org/drawingml/2006/chartDrawing">
    <cdr:from>
      <cdr:x>0.01886</cdr:x>
      <cdr:y>0.01215</cdr:y>
    </cdr:from>
    <cdr:to>
      <cdr:x>0.15817</cdr:x>
      <cdr:y>0.17321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58552" y="53553"/>
          <a:ext cx="1171233" cy="7097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Утверждено на</a:t>
          </a:r>
        </a:p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  <cdr:relSizeAnchor xmlns:cdr="http://schemas.openxmlformats.org/drawingml/2006/chartDrawing">
    <cdr:from>
      <cdr:x>0.01886</cdr:x>
      <cdr:y>0.58405</cdr:y>
    </cdr:from>
    <cdr:to>
      <cdr:x>0.15817</cdr:x>
      <cdr:y>0.70302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58552" y="2573833"/>
          <a:ext cx="1171233" cy="52428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План </a:t>
          </a:r>
        </a:p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на 2021 год</a:t>
          </a:r>
        </a:p>
      </cdr:txBody>
    </cdr:sp>
  </cdr:relSizeAnchor>
  <cdr:relSizeAnchor xmlns:cdr="http://schemas.openxmlformats.org/drawingml/2006/chartDrawing">
    <cdr:from>
      <cdr:x>0.01886</cdr:x>
      <cdr:y>0.20823</cdr:y>
    </cdr:from>
    <cdr:to>
      <cdr:x>0.15817</cdr:x>
      <cdr:y>0.37145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158552" y="917649"/>
          <a:ext cx="1171233" cy="71930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Утверждено на</a:t>
          </a:r>
        </a:p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  <cdr:relSizeAnchor xmlns:cdr="http://schemas.openxmlformats.org/drawingml/2006/chartDrawing">
    <cdr:from>
      <cdr:x>0.01613</cdr:x>
      <cdr:y>0.39217</cdr:y>
    </cdr:from>
    <cdr:to>
      <cdr:x>0.15544</cdr:x>
      <cdr:y>0.5501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144016" y="1997770"/>
          <a:ext cx="1243898" cy="80451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Утверждено</a:t>
          </a:r>
          <a:r>
            <a:rPr lang="en-US" sz="1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>
              <a:latin typeface="Times New Roman" pitchFamily="18" charset="0"/>
              <a:cs typeface="Times New Roman" pitchFamily="18" charset="0"/>
            </a:rPr>
            <a:t> на</a:t>
          </a:r>
        </a:p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 2022 год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0.57143</cdr:x>
      <cdr:y>0.79269</cdr:y>
    </cdr:from>
    <cdr:to>
      <cdr:x>0.73635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8352" y="42667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0.46753</cdr:x>
      <cdr:y>0.45712</cdr:y>
    </cdr:from>
    <cdr:to>
      <cdr:x>1</cdr:x>
      <cdr:y>0.5714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2274" y="2016224"/>
          <a:ext cx="2952342" cy="504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0.22853</cdr:x>
      <cdr:y>0.35252</cdr:y>
    </cdr:from>
    <cdr:to>
      <cdr:x>0.3048</cdr:x>
      <cdr:y>0.42339</cdr:y>
    </cdr:to>
    <cdr:sp macro="" textlink="">
      <cdr:nvSpPr>
        <cdr:cNvPr id="27" name="TextBox 26"/>
        <cdr:cNvSpPr txBox="1"/>
      </cdr:nvSpPr>
      <cdr:spPr>
        <a:xfrm xmlns:a="http://schemas.openxmlformats.org/drawingml/2006/main" rot="20684821">
          <a:off x="2089656" y="1899025"/>
          <a:ext cx="697413" cy="381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</a:rPr>
            <a:t>+ 48,4</a:t>
          </a:r>
        </a:p>
      </cdr:txBody>
    </cdr:sp>
  </cdr:relSizeAnchor>
  <cdr:relSizeAnchor xmlns:cdr="http://schemas.openxmlformats.org/drawingml/2006/chartDrawing">
    <cdr:from>
      <cdr:x>0.39098</cdr:x>
      <cdr:y>0.36876</cdr:y>
    </cdr:from>
    <cdr:to>
      <cdr:x>0.45342</cdr:x>
      <cdr:y>0.47507</cdr:y>
    </cdr:to>
    <cdr:sp macro="" textlink="">
      <cdr:nvSpPr>
        <cdr:cNvPr id="28" name="TextBox 27"/>
        <cdr:cNvSpPr txBox="1"/>
      </cdr:nvSpPr>
      <cdr:spPr>
        <a:xfrm xmlns:a="http://schemas.openxmlformats.org/drawingml/2006/main" rot="20348081">
          <a:off x="3575148" y="1986507"/>
          <a:ext cx="570952" cy="572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</a:rPr>
            <a:t>+ 537,7</a:t>
          </a:r>
        </a:p>
      </cdr:txBody>
    </cdr:sp>
  </cdr:relSizeAnchor>
  <cdr:relSizeAnchor xmlns:cdr="http://schemas.openxmlformats.org/drawingml/2006/chartDrawing">
    <cdr:from>
      <cdr:x>0.5684</cdr:x>
      <cdr:y>0.32571</cdr:y>
    </cdr:from>
    <cdr:to>
      <cdr:x>0.64668</cdr:x>
      <cdr:y>0.40678</cdr:y>
    </cdr:to>
    <cdr:sp macro="" textlink="">
      <cdr:nvSpPr>
        <cdr:cNvPr id="29" name="TextBox 28"/>
        <cdr:cNvSpPr txBox="1"/>
      </cdr:nvSpPr>
      <cdr:spPr>
        <a:xfrm xmlns:a="http://schemas.openxmlformats.org/drawingml/2006/main" rot="1061160">
          <a:off x="5197489" y="1754592"/>
          <a:ext cx="715792" cy="436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-791,8</a:t>
          </a:r>
        </a:p>
      </cdr:txBody>
    </cdr:sp>
  </cdr:relSizeAnchor>
  <cdr:relSizeAnchor xmlns:cdr="http://schemas.openxmlformats.org/drawingml/2006/chartDrawing">
    <cdr:from>
      <cdr:x>0.24013</cdr:x>
      <cdr:y>0.42378</cdr:y>
    </cdr:from>
    <cdr:to>
      <cdr:x>0.31044</cdr:x>
      <cdr:y>0.46372</cdr:y>
    </cdr:to>
    <cdr:sp macro="" textlink="">
      <cdr:nvSpPr>
        <cdr:cNvPr id="17" name="Прямая со стрелкой 16"/>
        <cdr:cNvSpPr/>
      </cdr:nvSpPr>
      <cdr:spPr>
        <a:xfrm xmlns:a="http://schemas.openxmlformats.org/drawingml/2006/main" flipV="1">
          <a:off x="2195735" y="2282912"/>
          <a:ext cx="642927" cy="21517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0.39763</cdr:x>
      <cdr:y>0.40357</cdr:y>
    </cdr:from>
    <cdr:to>
      <cdr:x>0.47638</cdr:x>
      <cdr:y>0.45704</cdr:y>
    </cdr:to>
    <cdr:sp macro="" textlink="">
      <cdr:nvSpPr>
        <cdr:cNvPr id="19" name="Прямая со стрелкой 18"/>
        <cdr:cNvSpPr/>
      </cdr:nvSpPr>
      <cdr:spPr>
        <a:xfrm xmlns:a="http://schemas.openxmlformats.org/drawingml/2006/main" flipV="1">
          <a:off x="3635896" y="2174050"/>
          <a:ext cx="720080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0.563</cdr:x>
      <cdr:y>0.37684</cdr:y>
    </cdr:from>
    <cdr:to>
      <cdr:x>0.63743</cdr:x>
      <cdr:y>0.43093</cdr:y>
    </cdr:to>
    <cdr:sp macro="" textlink="">
      <cdr:nvSpPr>
        <cdr:cNvPr id="22" name="Прямая со стрелкой 21"/>
        <cdr:cNvSpPr/>
      </cdr:nvSpPr>
      <cdr:spPr>
        <a:xfrm xmlns:a="http://schemas.openxmlformats.org/drawingml/2006/main">
          <a:off x="5148064" y="2030033"/>
          <a:ext cx="680551" cy="29140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0.84362</cdr:x>
      <cdr:y>0.08182</cdr:y>
    </cdr:from>
    <cdr:to>
      <cdr:x>0.94814</cdr:x>
      <cdr:y>0.30682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80820" y="3324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0.81698</cdr:x>
      <cdr:y>0.13165</cdr:y>
    </cdr:from>
    <cdr:to>
      <cdr:x>0.92149</cdr:x>
      <cdr:y>0.30349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147764" y="661882"/>
          <a:ext cx="914355" cy="8639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(млн. руб.)</a:t>
          </a:r>
        </a:p>
      </cdr:txBody>
    </cdr:sp>
  </cdr:relSizeAnchor>
  <cdr:relSizeAnchor xmlns:cdr="http://schemas.openxmlformats.org/drawingml/2006/chartDrawing">
    <cdr:from>
      <cdr:x>0.73194</cdr:x>
      <cdr:y>0.37368</cdr:y>
    </cdr:from>
    <cdr:to>
      <cdr:x>0.82416</cdr:x>
      <cdr:y>0.43653</cdr:y>
    </cdr:to>
    <cdr:sp macro="" textlink="">
      <cdr:nvSpPr>
        <cdr:cNvPr id="4" name="TextBox 3"/>
        <cdr:cNvSpPr txBox="1"/>
      </cdr:nvSpPr>
      <cdr:spPr>
        <a:xfrm xmlns:a="http://schemas.openxmlformats.org/drawingml/2006/main" rot="1372895">
          <a:off x="6692878" y="2012998"/>
          <a:ext cx="843259" cy="338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-419,8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351" cy="493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1" y="0"/>
            <a:ext cx="2946351" cy="493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25982-90D3-493F-A9DF-23A4EF9B0AD1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1" y="4689635"/>
            <a:ext cx="5437821" cy="44421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694"/>
            <a:ext cx="2946351" cy="493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1" y="9377694"/>
            <a:ext cx="2946351" cy="493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BA7C1-B8E3-4786-A338-F1ED0EB156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58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BA7C1-B8E3-4786-A338-F1ED0EB156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46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C95F-143F-4820-A79A-3984C29E39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74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C95F-143F-4820-A79A-3984C29E39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77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1765D-8766-4872-9B99-41E23A7EDE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15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b="1" dirty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185" indent="-2873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515" indent="-2299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321" indent="-2299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127" indent="-2299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8933" indent="-2299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8739" indent="-2299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8545" indent="-2299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351" indent="-2299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2A4A2-FB87-4C08-A3D5-E0757478F3D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9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BA7C1-B8E3-4786-A338-F1ED0EB156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01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01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8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C95F-143F-4820-A79A-3984C29E39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86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72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1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062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8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36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53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65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8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48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95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51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28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3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24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88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17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8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05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7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58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7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9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3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98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0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30.03.2022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Relationship Id="rId4" Type="http://schemas.openxmlformats.org/officeDocument/2006/relationships/hyperlink" Target="mailto:fuashr@mail.r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57.png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7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1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8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83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8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8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86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87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88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89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90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91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9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93.emf"/><Relationship Id="rId4" Type="http://schemas.openxmlformats.org/officeDocument/2006/relationships/oleObject" Target="../embeddings/oleObject3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95.emf"/><Relationship Id="rId4" Type="http://schemas.openxmlformats.org/officeDocument/2006/relationships/oleObject" Target="../embeddings/oleObject3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32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97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98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99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00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0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02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03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04.emf"/><Relationship Id="rId4" Type="http://schemas.openxmlformats.org/officeDocument/2006/relationships/oleObject" Target="../embeddings/oleObject40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06.emf"/><Relationship Id="rId4" Type="http://schemas.openxmlformats.org/officeDocument/2006/relationships/oleObject" Target="../embeddings/oleObject41.bin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07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5184576" cy="2554545"/>
          </a:xfrm>
          <a:prstGeom prst="rect">
            <a:avLst/>
          </a:prstGeom>
          <a:ln/>
          <a:scene3d>
            <a:camera prst="orthographicFront"/>
            <a:lightRig rig="flat" dir="tl">
              <a:rot lat="0" lon="0" rev="6600000"/>
            </a:lightRig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2000" b="1" dirty="0">
                <a:ln w="50800"/>
                <a:solidFill>
                  <a:schemeClr val="tx1"/>
                </a:solidFill>
                <a:latin typeface="Cambria" pitchFamily="18" charset="0"/>
              </a:rPr>
              <a:t>Бюджет для граждан подготовлен на основе Решения Совета депутатов городского округа  </a:t>
            </a:r>
          </a:p>
          <a:p>
            <a:pPr algn="ctr"/>
            <a:r>
              <a:rPr lang="ru-RU" altLang="ru-RU" sz="2000" b="1" dirty="0">
                <a:ln w="50800"/>
                <a:solidFill>
                  <a:schemeClr val="tx1"/>
                </a:solidFill>
                <a:latin typeface="Cambria" pitchFamily="18" charset="0"/>
              </a:rPr>
              <a:t>от 15.12.2021 № 300/39-77-НПА </a:t>
            </a:r>
          </a:p>
          <a:p>
            <a:pPr algn="ctr"/>
            <a:r>
              <a:rPr lang="ru-RU" altLang="ru-RU" sz="2000" b="1" dirty="0">
                <a:ln w="50800"/>
                <a:solidFill>
                  <a:schemeClr val="tx1"/>
                </a:solidFill>
                <a:latin typeface="Cambria" pitchFamily="18" charset="0"/>
              </a:rPr>
              <a:t>«О бюджете городского округа Щёлково Московской области на 2022 год </a:t>
            </a:r>
          </a:p>
          <a:p>
            <a:pPr algn="ctr"/>
            <a:r>
              <a:rPr lang="ru-RU" altLang="ru-RU" sz="2000" b="1" dirty="0">
                <a:ln w="50800"/>
                <a:solidFill>
                  <a:schemeClr val="tx1"/>
                </a:solidFill>
                <a:latin typeface="Cambria" pitchFamily="18" charset="0"/>
              </a:rPr>
              <a:t>и на плановый период</a:t>
            </a:r>
          </a:p>
          <a:p>
            <a:pPr algn="ctr"/>
            <a:r>
              <a:rPr lang="ru-RU" altLang="ru-RU" sz="2000" b="1" dirty="0">
                <a:ln w="50800"/>
                <a:solidFill>
                  <a:schemeClr val="tx1"/>
                </a:solidFill>
                <a:latin typeface="Cambria" pitchFamily="18" charset="0"/>
              </a:rPr>
              <a:t> 2023 и 2024 годов»</a:t>
            </a:r>
          </a:p>
        </p:txBody>
      </p:sp>
    </p:spTree>
    <p:extLst>
      <p:ext uri="{BB962C8B-B14F-4D97-AF65-F5344CB8AC3E}">
        <p14:creationId xmlns:p14="http://schemas.microsoft.com/office/powerpoint/2010/main" val="4508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3151552" y="476672"/>
            <a:ext cx="5162007" cy="889893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каких поступлений формируются доходы бюджета?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34330302"/>
              </p:ext>
            </p:extLst>
          </p:nvPr>
        </p:nvGraphicFramePr>
        <p:xfrm>
          <a:off x="1990929" y="1484784"/>
          <a:ext cx="7153071" cy="531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 rot="1217145">
            <a:off x="310061" y="223631"/>
            <a:ext cx="3888946" cy="4356539"/>
          </a:xfrm>
          <a:prstGeom prst="rightArrow">
            <a:avLst/>
          </a:prstGeom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ДОХОДЫ БЮДЖЕТА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Объем денежных средств, которые поступают в казну государства на безвозмездной и безвозвратной основе (налоги юридических и физических лиц, административные платежи и сборы, безвозмездные поступления)</a:t>
            </a:r>
          </a:p>
        </p:txBody>
      </p:sp>
    </p:spTree>
    <p:extLst>
      <p:ext uri="{BB962C8B-B14F-4D97-AF65-F5344CB8AC3E}">
        <p14:creationId xmlns:p14="http://schemas.microsoft.com/office/powerpoint/2010/main" val="28372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4860032" y="1772816"/>
            <a:ext cx="1728192" cy="864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5 356,3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 в месяц</a:t>
            </a:r>
          </a:p>
        </p:txBody>
      </p:sp>
      <p:sp>
        <p:nvSpPr>
          <p:cNvPr id="6" name="Овал 5"/>
          <p:cNvSpPr/>
          <p:nvPr/>
        </p:nvSpPr>
        <p:spPr>
          <a:xfrm>
            <a:off x="107504" y="1772816"/>
            <a:ext cx="1728192" cy="864096"/>
          </a:xfrm>
          <a:prstGeom prst="ellipse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64 275,7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в год</a:t>
            </a:r>
          </a:p>
        </p:txBody>
      </p:sp>
      <p:sp>
        <p:nvSpPr>
          <p:cNvPr id="7" name="Овал 6"/>
          <p:cNvSpPr/>
          <p:nvPr/>
        </p:nvSpPr>
        <p:spPr>
          <a:xfrm>
            <a:off x="4860032" y="2996952"/>
            <a:ext cx="1728192" cy="864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114,9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в месяц</a:t>
            </a:r>
          </a:p>
        </p:txBody>
      </p:sp>
      <p:sp>
        <p:nvSpPr>
          <p:cNvPr id="8" name="Овал 7"/>
          <p:cNvSpPr/>
          <p:nvPr/>
        </p:nvSpPr>
        <p:spPr>
          <a:xfrm>
            <a:off x="13590" y="2996952"/>
            <a:ext cx="1728192" cy="864096"/>
          </a:xfrm>
          <a:prstGeom prst="ellipse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1 378,4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в год</a:t>
            </a:r>
          </a:p>
        </p:txBody>
      </p:sp>
      <p:sp>
        <p:nvSpPr>
          <p:cNvPr id="9" name="Овал 8"/>
          <p:cNvSpPr/>
          <p:nvPr/>
        </p:nvSpPr>
        <p:spPr>
          <a:xfrm>
            <a:off x="4860032" y="4221088"/>
            <a:ext cx="1728192" cy="864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1 669,8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руб. в месяц</a:t>
            </a:r>
          </a:p>
        </p:txBody>
      </p:sp>
      <p:sp>
        <p:nvSpPr>
          <p:cNvPr id="10" name="Овал 9"/>
          <p:cNvSpPr/>
          <p:nvPr/>
        </p:nvSpPr>
        <p:spPr>
          <a:xfrm>
            <a:off x="35496" y="4221088"/>
            <a:ext cx="1728192" cy="864096"/>
          </a:xfrm>
          <a:prstGeom prst="ellipse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20 037,7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в год</a:t>
            </a:r>
          </a:p>
        </p:txBody>
      </p:sp>
      <p:sp>
        <p:nvSpPr>
          <p:cNvPr id="12" name="Овал 11"/>
          <p:cNvSpPr/>
          <p:nvPr/>
        </p:nvSpPr>
        <p:spPr>
          <a:xfrm>
            <a:off x="4932040" y="5445224"/>
            <a:ext cx="1728192" cy="9686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805,3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руб. в месяц</a:t>
            </a:r>
          </a:p>
        </p:txBody>
      </p:sp>
      <p:sp>
        <p:nvSpPr>
          <p:cNvPr id="11" name="Овал 10"/>
          <p:cNvSpPr/>
          <p:nvPr/>
        </p:nvSpPr>
        <p:spPr>
          <a:xfrm>
            <a:off x="0" y="5373216"/>
            <a:ext cx="1900353" cy="1046261"/>
          </a:xfrm>
          <a:prstGeom prst="ellipse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9 664,1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 в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60195" y="692696"/>
            <a:ext cx="5667375" cy="790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населения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городского округа Щёлково 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190 409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человек*</a:t>
            </a:r>
          </a:p>
        </p:txBody>
      </p:sp>
      <p:pic>
        <p:nvPicPr>
          <p:cNvPr id="42012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28800"/>
            <a:ext cx="2109409" cy="1104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013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109409" cy="106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014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45224"/>
            <a:ext cx="2109409" cy="1106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Скругленный прямоугольник 20"/>
          <p:cNvSpPr/>
          <p:nvPr/>
        </p:nvSpPr>
        <p:spPr>
          <a:xfrm>
            <a:off x="1835696" y="1556792"/>
            <a:ext cx="2994773" cy="11521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Расходов бюджета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 приходится на 1 гражданина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907704" y="5301208"/>
            <a:ext cx="2985386" cy="1106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Расходов бюджета округа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приходится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дошкольное образование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1 гражданина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35696" y="4077072"/>
            <a:ext cx="2971999" cy="10655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Расходов бюджета округа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приходится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общее образование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гражданина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35696" y="2924944"/>
            <a:ext cx="2994773" cy="9361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Расходов бюджета округа приходится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социальную политику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гражданина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nord-news.ru/img/newsimages/20160729/1_f5a337b46d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24944"/>
            <a:ext cx="2109457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0" y="6525344"/>
            <a:ext cx="914400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*По состоянию на 1 января 2021 года по данным ФЕДЕРАЛЬНОЙ СЛУЖБЫ ГОСУДАРСТВЕННОЙ СТАТИСТИКИ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(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РОССТАТ)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7100" y="-23529"/>
            <a:ext cx="6811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БЮДЖЕТА ГОРОДСКОГО ОКРУГА ЩЁЛКОВО В РАСЧЕТЕ НА ДУШУ НАСЕЛЕНИЯ В 2022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E854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293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3" y="0"/>
            <a:ext cx="919430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5877272"/>
            <a:ext cx="5152121" cy="83671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en-US" sz="1600" b="1" dirty="0">
                <a:solidFill>
                  <a:schemeClr val="tx1"/>
                </a:solidFill>
                <a:latin typeface="Constantia" pitchFamily="18" charset="0"/>
              </a:rPr>
              <a:t>«Бюджет для граждан» </a:t>
            </a:r>
          </a:p>
          <a:p>
            <a:pPr algn="ctr">
              <a:defRPr/>
            </a:pPr>
            <a:r>
              <a:rPr lang="ru-RU" altLang="en-US" sz="1600" b="1" dirty="0">
                <a:solidFill>
                  <a:schemeClr val="tx1"/>
                </a:solidFill>
                <a:latin typeface="Constantia" pitchFamily="18" charset="0"/>
              </a:rPr>
              <a:t>Подготовлен  </a:t>
            </a:r>
            <a:r>
              <a:rPr lang="en-US" altLang="en-US" sz="1600" b="1" dirty="0" err="1">
                <a:solidFill>
                  <a:schemeClr val="tx1"/>
                </a:solidFill>
                <a:latin typeface="Constantia" pitchFamily="18" charset="0"/>
              </a:rPr>
              <a:t>Финансовым</a:t>
            </a:r>
            <a:r>
              <a:rPr lang="en-US" altLang="en-US" sz="1600" b="1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altLang="en-US" sz="1600" b="1" dirty="0">
                <a:solidFill>
                  <a:schemeClr val="tx1"/>
                </a:solidFill>
                <a:latin typeface="Constantia" pitchFamily="18" charset="0"/>
              </a:rPr>
              <a:t> управлением</a:t>
            </a:r>
          </a:p>
          <a:p>
            <a:pPr algn="ctr">
              <a:defRPr/>
            </a:pPr>
            <a:r>
              <a:rPr lang="en-US" altLang="en-US" sz="1600" b="1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altLang="en-US" sz="1600" b="1" dirty="0">
                <a:solidFill>
                  <a:schemeClr val="tx1"/>
                </a:solidFill>
                <a:latin typeface="Constantia" pitchFamily="18" charset="0"/>
              </a:rPr>
              <a:t>Администрации</a:t>
            </a:r>
            <a:r>
              <a:rPr lang="en-US" altLang="en-US" sz="1600" b="1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altLang="en-US" sz="1600" b="1" dirty="0">
                <a:solidFill>
                  <a:schemeClr val="tx1"/>
                </a:solidFill>
                <a:latin typeface="Constantia" pitchFamily="18" charset="0"/>
              </a:rPr>
              <a:t>городского округа Щёлково</a:t>
            </a:r>
            <a:endParaRPr lang="en-US" sz="1600" b="1" dirty="0">
              <a:solidFill>
                <a:schemeClr val="tx1"/>
              </a:solidFill>
              <a:latin typeface="Antique Olive Compac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7380312" cy="23083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Адрес: Пролетарский проспект, д. 1-1а, г. Щёлково, Московская область, 141100.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Телефон/факс: 8 496 566-94-19.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Эл. почта: </a:t>
            </a:r>
            <a:r>
              <a:rPr lang="ru-RU" sz="16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fuashr@mail.ru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График работы: понедельник—четверг с 9:00 до 18:00, пятница — с 9:00 до 16:45, обед — с 13:00 до 13:45.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Начальник финансового управления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дминистрации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городского округа Щёлково — Александр Владимирович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Фрыгин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Время приёма граждан: понедельник с 9:00 до 18:00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Обеденный перерыв с 13:00 до 13:45</a:t>
            </a:r>
          </a:p>
        </p:txBody>
      </p:sp>
    </p:spTree>
    <p:extLst>
      <p:ext uri="{BB962C8B-B14F-4D97-AF65-F5344CB8AC3E}">
        <p14:creationId xmlns:p14="http://schemas.microsoft.com/office/powerpoint/2010/main" val="23536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000" y1="23377" x2="48000" y2="23377"/>
                        <a14:foregroundMark x1="64000" y1="34416" x2="67000" y2="31818"/>
                        <a14:foregroundMark x1="67500" y1="31818" x2="67500" y2="40260"/>
                        <a14:foregroundMark x1="68000" y1="42857" x2="64000" y2="42857"/>
                        <a14:foregroundMark x1="65500" y1="43506" x2="69000" y2="43506"/>
                        <a14:foregroundMark x1="69500" y1="43506" x2="67000" y2="42857"/>
                        <a14:foregroundMark x1="69500" y1="42857" x2="63500" y2="44156"/>
                        <a14:foregroundMark x1="67500" y1="44156" x2="70000" y2="44156"/>
                        <a14:foregroundMark x1="67000" y1="39610" x2="64500" y2="35714"/>
                        <a14:foregroundMark x1="66000" y1="37013" x2="66000" y2="41558"/>
                        <a14:foregroundMark x1="73500" y1="32468" x2="79000" y2="32468"/>
                        <a14:foregroundMark x1="79000" y1="33766" x2="79000" y2="38961"/>
                        <a14:foregroundMark x1="83500" y1="34416" x2="83500" y2="37662"/>
                        <a14:foregroundMark x1="90000" y1="37013" x2="90000" y2="37013"/>
                        <a14:foregroundMark x1="93000" y1="38961" x2="93000" y2="38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64" y="799550"/>
            <a:ext cx="2411761" cy="1889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9" y="4599727"/>
            <a:ext cx="2442227" cy="2156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99" y="1988841"/>
            <a:ext cx="2635984" cy="1739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35" y="4993388"/>
            <a:ext cx="2939325" cy="1964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579968" y="1694330"/>
            <a:ext cx="2375846" cy="2011382"/>
          </a:xfrm>
          <a:prstGeom prst="wedgeEllipseCallout">
            <a:avLst>
              <a:gd name="adj1" fmla="val 54050"/>
              <a:gd name="adj2" fmla="val 49931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 на доходы физических лиц 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1691680" y="4472265"/>
            <a:ext cx="2409444" cy="1912477"/>
          </a:xfrm>
          <a:prstGeom prst="wedgeEllipseCallout">
            <a:avLst>
              <a:gd name="adj1" fmla="val 55396"/>
              <a:gd name="adj2" fmla="val -45559"/>
            </a:avLst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 на имущество физических лиц 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5076056" y="1040488"/>
            <a:ext cx="2736304" cy="2054175"/>
          </a:xfrm>
          <a:prstGeom prst="wedgeEllipseCallout">
            <a:avLst>
              <a:gd name="adj1" fmla="val -58677"/>
              <a:gd name="adj2" fmla="val 42514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Транспортный налог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203701" y="4112743"/>
            <a:ext cx="439869" cy="31638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ьная выноска 7"/>
          <p:cNvSpPr/>
          <p:nvPr/>
        </p:nvSpPr>
        <p:spPr>
          <a:xfrm>
            <a:off x="6012160" y="3614021"/>
            <a:ext cx="2586538" cy="1914798"/>
          </a:xfrm>
          <a:prstGeom prst="wedgeEllipseCallout">
            <a:avLst>
              <a:gd name="adj1" fmla="val -70128"/>
              <a:gd name="adj2" fmla="val -44153"/>
            </a:avLst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Земельный налог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320011" y="116729"/>
            <a:ext cx="4392488" cy="8640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налоги платят жители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Щёлково 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3214678" y="2985296"/>
            <a:ext cx="2365433" cy="1486969"/>
          </a:xfrm>
          <a:prstGeom prst="wedgeEllipseCallout">
            <a:avLst>
              <a:gd name="adj1" fmla="val 4482"/>
              <a:gd name="adj2" fmla="val -3045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978" y="2972329"/>
            <a:ext cx="2512133" cy="15990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10"/>
          <p:cNvSpPr/>
          <p:nvPr/>
        </p:nvSpPr>
        <p:spPr>
          <a:xfrm>
            <a:off x="2575127" y="2366418"/>
            <a:ext cx="923298" cy="574666"/>
          </a:xfrm>
          <a:prstGeom prst="rightArrow">
            <a:avLst/>
          </a:prstGeom>
          <a:ln/>
          <a:scene3d>
            <a:camera prst="isometricOffAxis1Right"/>
            <a:lightRig rig="soft" dir="tl">
              <a:rot lat="0" lon="0" rev="20100000"/>
            </a:lightRig>
          </a:scene3d>
          <a:sp3d>
            <a:bevelT w="50800"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856205" y="5564652"/>
            <a:ext cx="955399" cy="576064"/>
          </a:xfrm>
          <a:prstGeom prst="rightArrow">
            <a:avLst/>
          </a:prstGeom>
          <a:ln/>
          <a:scene3d>
            <a:camera prst="isometricOffAxis1Right"/>
            <a:lightRig rig="soft" dir="tl">
              <a:rot lat="0" lon="0" rev="20100000"/>
            </a:lightRig>
          </a:scene3d>
          <a:sp3d>
            <a:bevelT w="50800"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2771800" y="4005064"/>
            <a:ext cx="882719" cy="577025"/>
          </a:xfrm>
          <a:prstGeom prst="rightArrow">
            <a:avLst/>
          </a:prstGeom>
          <a:ln/>
          <a:scene3d>
            <a:camera prst="isometricOffAxis1Right"/>
            <a:lightRig rig="soft" dir="tl">
              <a:rot lat="0" lon="0" rev="20100000"/>
            </a:lightRig>
          </a:scene3d>
          <a:sp3d>
            <a:bevelT w="50800"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2060848"/>
            <a:ext cx="2229843" cy="13060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Предоставляются на безвозмездной и безвозвратной основе без определения конкретной цели их использования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02661" y="3724509"/>
            <a:ext cx="2261891" cy="1365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Предоставляются бюджетам в целях финансового обеспечения расходных обязательств публично-правовым образованиям</a:t>
            </a:r>
            <a:b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604" y="5348628"/>
            <a:ext cx="2351495" cy="12961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Предоставляются бюджету в целях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необходимых расходов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6372200" y="2029301"/>
            <a:ext cx="2532418" cy="1248900"/>
          </a:xfrm>
          <a:prstGeom prst="wedgeEllipseCallout">
            <a:avLst>
              <a:gd name="adj1" fmla="val -67085"/>
              <a:gd name="adj2" fmla="val 4039"/>
            </a:avLst>
          </a:prstGeom>
          <a:ln/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Выдаете своему ребенку «карманные деньги»</a:t>
            </a:r>
          </a:p>
        </p:txBody>
      </p:sp>
      <p:sp>
        <p:nvSpPr>
          <p:cNvPr id="18" name="Овальная выноска 17"/>
          <p:cNvSpPr/>
          <p:nvPr/>
        </p:nvSpPr>
        <p:spPr>
          <a:xfrm>
            <a:off x="6372200" y="3274210"/>
            <a:ext cx="2625837" cy="1728192"/>
          </a:xfrm>
          <a:prstGeom prst="wedgeEllipseCallout">
            <a:avLst>
              <a:gd name="adj1" fmla="val -72513"/>
              <a:gd name="adj2" fmla="val 1124"/>
            </a:avLst>
          </a:prstGeom>
          <a:ln/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Выдаете своему ребенку деньги и посылаете его в магазин купить продукты (по списку)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6372200" y="5089890"/>
            <a:ext cx="2771801" cy="1554882"/>
          </a:xfrm>
          <a:prstGeom prst="wedgeEllipseCallout">
            <a:avLst>
              <a:gd name="adj1" fmla="val -66959"/>
              <a:gd name="adj2" fmla="val -16394"/>
            </a:avLst>
          </a:prstGeom>
          <a:ln/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 «добавляете» денег для того, чтобы ваш ребенок купил себе новый телефон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(а остальные он накопил сам)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27584" y="-406"/>
            <a:ext cx="7344816" cy="8640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чего складываются межбюджетные трансферты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(безвозмездные поступления)?</a:t>
            </a: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6300192" y="838406"/>
            <a:ext cx="2131062" cy="1164628"/>
          </a:xfrm>
          <a:prstGeom prst="downArrowCallout">
            <a:avLst/>
          </a:prstGeom>
          <a:ln/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Аналогия в семейном бюджете</a:t>
            </a: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3674353" y="956957"/>
            <a:ext cx="1800200" cy="1130202"/>
          </a:xfrm>
          <a:prstGeom prst="downArrowCallou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Определение</a:t>
            </a: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534115" y="838406"/>
            <a:ext cx="1939380" cy="1367305"/>
          </a:xfrm>
          <a:prstGeom prst="downArrowCallou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межбюджетных трансфертов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539552" y="2205711"/>
            <a:ext cx="2232248" cy="1223289"/>
          </a:xfrm>
          <a:prstGeom prst="homePlat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дар,пожертвование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539552" y="3793501"/>
            <a:ext cx="2414889" cy="1227395"/>
          </a:xfrm>
          <a:prstGeom prst="homePlat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Субвенции(от лат.&lt;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- приходить на помощь)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552909" y="5373216"/>
            <a:ext cx="2483867" cy="1224136"/>
          </a:xfrm>
          <a:prstGeom prst="homePlat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Субсидии(от лат.&lt;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&gt;-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поддержка)</a:t>
            </a:r>
          </a:p>
        </p:txBody>
      </p:sp>
    </p:spTree>
    <p:extLst>
      <p:ext uri="{BB962C8B-B14F-4D97-AF65-F5344CB8AC3E}">
        <p14:creationId xmlns:p14="http://schemas.microsoft.com/office/powerpoint/2010/main" val="30484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62" y="548680"/>
            <a:ext cx="2056294" cy="483196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65838115"/>
              </p:ext>
            </p:extLst>
          </p:nvPr>
        </p:nvGraphicFramePr>
        <p:xfrm>
          <a:off x="6288" y="923330"/>
          <a:ext cx="9137712" cy="615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43808" y="548680"/>
            <a:ext cx="5004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БЮДЖЕТНЫЙ ПРОЦЕСС: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этапы формирования и исполнения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25884199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" y="967908"/>
            <a:ext cx="405070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99564757"/>
              </p:ext>
            </p:extLst>
          </p:nvPr>
        </p:nvGraphicFramePr>
        <p:xfrm>
          <a:off x="3036879" y="1317674"/>
          <a:ext cx="6384032" cy="4991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024087" y="499856"/>
            <a:ext cx="8388424" cy="93610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чём основывается проект бюджета?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10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6372200" y="872716"/>
            <a:ext cx="2771800" cy="5544616"/>
          </a:xfrm>
          <a:prstGeom prst="flowChartAlternateProcess">
            <a:avLst/>
          </a:prstGeom>
          <a:ln/>
          <a:scene3d>
            <a:camera prst="isometricOffAxis1Righ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Развитие доходной базы городского округа, концентрация ресурсов на приоритетных направлениях социально-экономического развития городского округа, продолжение взвешенной долговой политики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0" y="-9331"/>
            <a:ext cx="8460432" cy="646113"/>
          </a:xfrm>
          <a:prstGeom prst="rect">
            <a:avLst/>
          </a:prstGeom>
          <a:noFill/>
          <a:ln w="57150"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Cambria" pitchFamily="18" charset="0"/>
              </a:rPr>
              <a:t>Бюджетная политика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97291057"/>
              </p:ext>
            </p:extLst>
          </p:nvPr>
        </p:nvGraphicFramePr>
        <p:xfrm>
          <a:off x="179512" y="764704"/>
          <a:ext cx="691276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2448272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 prst="angle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0" y="2276872"/>
            <a:ext cx="2418023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 prst="angle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0" y="3789040"/>
            <a:ext cx="2418023" cy="1440160"/>
          </a:xfrm>
          <a:prstGeom prst="roundRect">
            <a:avLst>
              <a:gd name="adj" fmla="val 4167"/>
            </a:avLst>
          </a:prstGeom>
          <a:solidFill>
            <a:schemeClr val="accent3">
              <a:lumMod val="40000"/>
              <a:lumOff val="60000"/>
            </a:schemeClr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73216"/>
            <a:ext cx="2343975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25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23728" y="476672"/>
            <a:ext cx="5328593" cy="1121499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Cambria" pitchFamily="18" charset="0"/>
              </a:rPr>
              <a:t>Основные задачи и приоритеты бюджетной политики на очередной 2022 год и на плановый период 2023 и 2024 годов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79024804"/>
              </p:ext>
            </p:extLst>
          </p:nvPr>
        </p:nvGraphicFramePr>
        <p:xfrm>
          <a:off x="-27992" y="1211965"/>
          <a:ext cx="9125339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5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ПОКАЗАТЕЛИ ПЛАНА СОЦИАЛЬНО-ЭКОНОМИЧЕСКОГО РАЗВИТИЯ ГОРОДСКОГО ОКРУГА ЩЁЛКОВО НА 2022-2024 ГОДЫ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198141"/>
              </p:ext>
            </p:extLst>
          </p:nvPr>
        </p:nvGraphicFramePr>
        <p:xfrm>
          <a:off x="0" y="620713"/>
          <a:ext cx="9144000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" name="Лист" r:id="rId3" imgW="17659401" imgH="7953390" progId="Excel.Sheet.12">
                  <p:embed/>
                </p:oleObj>
              </mc:Choice>
              <mc:Fallback>
                <p:oleObj name="Лист" r:id="rId3" imgW="17659401" imgH="79533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20713"/>
                        <a:ext cx="9144000" cy="6237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882984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224988"/>
              </p:ext>
            </p:extLst>
          </p:nvPr>
        </p:nvGraphicFramePr>
        <p:xfrm>
          <a:off x="0" y="0"/>
          <a:ext cx="9144000" cy="681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" name="Лист" r:id="rId3" imgW="17659401" imgH="6724620" progId="Excel.Sheet.12">
                  <p:embed/>
                </p:oleObj>
              </mc:Choice>
              <mc:Fallback>
                <p:oleObj name="Лист" r:id="rId3" imgW="17659401" imgH="67246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13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0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55827"/>
              </p:ext>
            </p:extLst>
          </p:nvPr>
        </p:nvGraphicFramePr>
        <p:xfrm>
          <a:off x="8878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6" name="Лист" r:id="rId3" imgW="17659401" imgH="10267830" progId="Excel.Sheet.12">
                  <p:embed/>
                </p:oleObj>
              </mc:Choice>
              <mc:Fallback>
                <p:oleObj name="Лист" r:id="rId3" imgW="17659401" imgH="102678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78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86" y="1196752"/>
            <a:ext cx="9036496" cy="53553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Административно - территориальное расположение………...................................................................3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Глоссарий…………..……………………………………….……………………………………………………….4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Основные понятия......................................................................................................................................6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Бюджетная политика на 2022-2024 годы.................................................................................................15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Основные показатели прогноза социально-экономического развития на 2022-2024 годов................17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Основные характеристики бюджета городского округа Щёлково на 2022 год и на плановый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 период 2023 и 2024 годов........................................................................................................... …................21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Динамика поступления налоговых и неналоговых доходов....................................................................22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Удельный объем налоговых и неналоговых налогов на душу населения.............................................40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Динамика  безвозмездных  поступлений  в бюджет в 2020-2024 годах.................................................41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Расходы бюджета городского округа Щёлково на 2022 год.....................................................................43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Сведения о расходах бюджета по муниципальным программам...........................................................45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Целевые показатели муниципальных программ......................................................................................47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Общественно значимые проекты городского округа Щёлково................................................................96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Расходы бюджета в расчете на душу населения......................................................................................100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/>
              <a:t>Контактная информация.............................................................................................................................101</a:t>
            </a:r>
            <a:r>
              <a:rPr lang="ru-RU" dirty="0"/>
              <a:t>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9912" y="59007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7596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533963"/>
              </p:ext>
            </p:extLst>
          </p:nvPr>
        </p:nvGraphicFramePr>
        <p:xfrm>
          <a:off x="0" y="0"/>
          <a:ext cx="9144000" cy="6309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9" name="Лист" r:id="rId3" imgW="17659401" imgH="6486480" progId="Excel.Sheet.12">
                  <p:embed/>
                </p:oleObj>
              </mc:Choice>
              <mc:Fallback>
                <p:oleObj name="Лист" r:id="rId3" imgW="17659401" imgH="6486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309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66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673560"/>
              </p:ext>
            </p:extLst>
          </p:nvPr>
        </p:nvGraphicFramePr>
        <p:xfrm>
          <a:off x="683568" y="1484784"/>
          <a:ext cx="7776864" cy="50246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28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0311">
                <a:tc rowSpan="2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Факт 2020г.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/>
                        <a:t>План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kern="1200" dirty="0"/>
                        <a:t>2021г.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Утверждено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/>
                        <a:t>2022 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/>
                        <a:t>2023 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/>
                        <a:t>2024 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857328"/>
                  </a:ext>
                </a:extLst>
              </a:tr>
              <a:tr h="801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/>
                        <a:t>ДОХОДЫ,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/>
                        <a:t>всего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10 523,9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10 403,0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11 400,0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10 217,1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9 442,9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5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/>
                        <a:t>Налоговые и неналоговые доходы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5 399,5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5 230,2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5 759,4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5 208,2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4 963,7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5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/>
                        <a:t>Безвозмездные поступления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5 124,4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5 172,8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5 640,6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5 008,9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/>
                        <a:t>4 479,2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3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РАСХОДЫ, всего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10 121,3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10 618,1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12 238,7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10 746,8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10 346,9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47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 том числе, условно утверждённые расходы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dirty="0"/>
                    </a:p>
                    <a:p>
                      <a:pPr marL="0" algn="ctr" defTabSz="914400" rtl="0" eaLnBrk="1" latinLnBrk="0" hangingPunct="1"/>
                      <a:r>
                        <a:rPr lang="ru-RU" sz="1400" kern="1200" dirty="0"/>
                        <a:t>0,0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dirty="0"/>
                    </a:p>
                    <a:p>
                      <a:pPr marL="0" algn="ctr" defTabSz="914400" rtl="0" eaLnBrk="1" latinLnBrk="0" hangingPunct="1"/>
                      <a:r>
                        <a:rPr lang="ru-RU" sz="1400" kern="1200" dirty="0"/>
                        <a:t>0,0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143,6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293,7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5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ДЕФИЦИТ(-)/</a:t>
                      </a:r>
                    </a:p>
                    <a:p>
                      <a:pPr algn="ctr"/>
                      <a:r>
                        <a:rPr lang="ru-RU" sz="1400" dirty="0"/>
                        <a:t>ПРОФИЦИТ(+)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402,6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-215,1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-838,7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-529,8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-904,0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7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Прогноз объёма муниципального долга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/>
                    </a:p>
                    <a:p>
                      <a:pPr marL="0" algn="ctr" rtl="0" eaLnBrk="1" latinLnBrk="0" hangingPunct="1"/>
                      <a:r>
                        <a:rPr kumimoji="0" lang="ru-RU" sz="1400" kern="1200" dirty="0"/>
                        <a:t>0,0</a:t>
                      </a:r>
                      <a:endParaRPr kumimoji="0"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370,0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780,0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792088"/>
          </a:xfrm>
        </p:spPr>
        <p:txBody>
          <a:bodyPr>
            <a:noAutofit/>
          </a:bodyPr>
          <a:lstStyle/>
          <a:p>
            <a:pPr lvl="0" font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характеристики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бюджета городского округа Щёлково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2022 год и на плановый период 2023 и 2024 годов (млн. руб.)</a:t>
            </a:r>
            <a:endParaRPr lang="ru-RU" sz="2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2920" y="0"/>
            <a:ext cx="8941567" cy="1196752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поступления 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налоговых и неналоговых доходов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в бюджет городского округа Щёлково в 2020-2024 годах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7769757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>
            <a:off x="5429773" y="3747304"/>
            <a:ext cx="720080" cy="21602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943761" y="3598837"/>
            <a:ext cx="741502" cy="29802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24251" y="3635835"/>
            <a:ext cx="671939" cy="26102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"/>
          <p:cNvSpPr txBox="1"/>
          <p:nvPr/>
        </p:nvSpPr>
        <p:spPr>
          <a:xfrm rot="20092985" flipH="1">
            <a:off x="3918469" y="3381945"/>
            <a:ext cx="792085" cy="43378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/>
              <a:t>+ 529,2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96336" y="1484784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18078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90" y="4985792"/>
            <a:ext cx="329061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614778"/>
              </p:ext>
            </p:extLst>
          </p:nvPr>
        </p:nvGraphicFramePr>
        <p:xfrm>
          <a:off x="2555776" y="836712"/>
          <a:ext cx="6588224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34517798"/>
              </p:ext>
            </p:extLst>
          </p:nvPr>
        </p:nvGraphicFramePr>
        <p:xfrm>
          <a:off x="0" y="0"/>
          <a:ext cx="3347864" cy="6840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-22051"/>
            <a:ext cx="9144000" cy="87464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бюджета городского округа Щёлково на 2022 год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2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39645341"/>
              </p:ext>
            </p:extLst>
          </p:nvPr>
        </p:nvGraphicFramePr>
        <p:xfrm>
          <a:off x="2555776" y="1196752"/>
          <a:ext cx="417646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57248146"/>
              </p:ext>
            </p:extLst>
          </p:nvPr>
        </p:nvGraphicFramePr>
        <p:xfrm>
          <a:off x="5508104" y="3068960"/>
          <a:ext cx="3744416" cy="408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91179177"/>
              </p:ext>
            </p:extLst>
          </p:nvPr>
        </p:nvGraphicFramePr>
        <p:xfrm>
          <a:off x="0" y="260648"/>
          <a:ext cx="2843808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619887" y="448561"/>
            <a:ext cx="5688632" cy="93610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бюджета городского округа Щёлково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плановый период 2023-2024 годов.</a:t>
            </a:r>
            <a:endParaRPr lang="ru-RU" sz="1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97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46959543"/>
              </p:ext>
            </p:extLst>
          </p:nvPr>
        </p:nvGraphicFramePr>
        <p:xfrm>
          <a:off x="7906" y="1239424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7906" y="404664"/>
            <a:ext cx="9144000" cy="939958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 на доходы физических лиц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бюджет городского округа Щёлково в 2020-2024 года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4288" y="1196752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9013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778413"/>
              </p:ext>
            </p:extLst>
          </p:nvPr>
        </p:nvGraphicFramePr>
        <p:xfrm>
          <a:off x="0" y="577161"/>
          <a:ext cx="9144000" cy="668688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427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9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5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7817">
                <a:tc rowSpan="2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Показатель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Отчёт за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2020 год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на        2021 год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Оценка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2021 года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Утверждено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Constantia" panose="02030602050306030303" pitchFamily="18" charset="0"/>
                          <a:cs typeface="Times New Roman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Constantia" panose="02030602050306030303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2023 год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2024 </a:t>
                      </a:r>
                    </a:p>
                    <a:p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Налог на доходы физических лиц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3 207,3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3 304,0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3 558,2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3 365,2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2 606,7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2 100,4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Доходы от уплаты акцизов на нефтепродукты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56,1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59,9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59,9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61,4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60,0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63,4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Налог, взимаемый в связи с применением упрощенной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</a:rPr>
                        <a:t> системы налогообложения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479,9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544,5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629,2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741,4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898,2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</a:rPr>
                        <a:t> 106,4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74,3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88,1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105,9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114,6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124,9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Единый налог на вмененный доход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53,1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16,6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85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Единый сельскохозяйственный налог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-0,3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185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Налог на имущество физических лиц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139,7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145,9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151,5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168,8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177,4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186,5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Земельный налог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842,0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661,6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721,8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782,4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805,8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830,0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8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Государственная пошлина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42,8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41,9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47,6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49,5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51,5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185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Плата за негативное воздействие на окружающую среду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3,3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1,7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2,1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2,1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2,1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185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Доходы, получаемые в виде арендной платы за земельные участки 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287,2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258,1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329,2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359,1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371,3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378,8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Доходы от сдачи в аренду и прочие поступления от использования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имущества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82,4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aseline="0" dirty="0">
                          <a:solidFill>
                            <a:schemeClr val="bg1"/>
                          </a:solidFill>
                        </a:rPr>
                        <a:t>65,6</a:t>
                      </a:r>
                      <a:endParaRPr lang="ru-RU" sz="12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aseline="0" dirty="0">
                          <a:solidFill>
                            <a:schemeClr val="bg1"/>
                          </a:solidFill>
                        </a:rPr>
                        <a:t>110,7</a:t>
                      </a:r>
                      <a:endParaRPr lang="ru-RU" sz="12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81,9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79,8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78,5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Доходы от продажи земельных участков и плата за увеличение площади при перераспределении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44,9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28,9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59,0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21,3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18,5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16,8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Доходы от реализации имущества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10,8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9,2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5,9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8,4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Доходы от оказания платных услуг и  компенсации затрат государства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17,7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8,3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26,7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Штрафы , санкции , возмещение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</a:rPr>
                        <a:t> ущерба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15,6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4,5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18,8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9,6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9,9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9,9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Прочие неналоговые доходы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15,3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-1"/>
            <a:ext cx="9144000" cy="62068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и структура налоговых и неналоговых  доходов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бюджета городского округа Щёлково в 2020-2024 годах  (млн. руб.)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466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92" y="3933056"/>
            <a:ext cx="9252520" cy="29146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28621"/>
              </p:ext>
            </p:extLst>
          </p:nvPr>
        </p:nvGraphicFramePr>
        <p:xfrm>
          <a:off x="0" y="0"/>
          <a:ext cx="9144000" cy="4005065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4579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7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Нормативно-правовые  акты  об установлении налога на имущество физических лиц и земельного налога на территории городского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effectLst/>
                        </a:rPr>
                        <a:t> округа Щёлково Московской области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Налог на имущество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Земельный налог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442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-Решение Совета депутатов городского округа  Щелково от</a:t>
                      </a:r>
                      <a:r>
                        <a:rPr lang="ru-RU" sz="1400" u="none" baseline="0" dirty="0">
                          <a:solidFill>
                            <a:schemeClr val="tx1"/>
                          </a:solidFill>
                          <a:effectLst/>
                        </a:rPr>
                        <a:t> 14.10.2019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 г. N 28/3-7-НПА "О налоге на имущество физических лиц на территории городского округа Щёлково Московской области»</a:t>
                      </a: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-Решение Совета депутатов городского округа Щелково от 14.10.2019 г. </a:t>
                      </a:r>
                      <a:r>
                        <a:rPr lang="en-US" sz="1400" u="none" dirty="0">
                          <a:solidFill>
                            <a:schemeClr val="tx1"/>
                          </a:solidFill>
                          <a:effectLst/>
                        </a:rPr>
                        <a:t>N 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29/3-8-НПА "О земельном налоге на территории городского округа Щёлково Московской области»</a:t>
                      </a: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40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6" y="0"/>
            <a:ext cx="8944001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поступлений земельного налога 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бюджет городского округа Щёлково в 2020-2024 годах 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502611"/>
              </p:ext>
            </p:extLst>
          </p:nvPr>
        </p:nvGraphicFramePr>
        <p:xfrm>
          <a:off x="0" y="1268760"/>
          <a:ext cx="9108504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01" y="3356992"/>
            <a:ext cx="2684640" cy="1958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932040" y="1412776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4028129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18" y="-137176"/>
            <a:ext cx="3923928" cy="3099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4982953" cy="8501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Ставки по уплате</a:t>
            </a:r>
            <a:b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земельного налога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94227"/>
              </p:ext>
            </p:extLst>
          </p:nvPr>
        </p:nvGraphicFramePr>
        <p:xfrm>
          <a:off x="381000" y="1719262"/>
          <a:ext cx="8407400" cy="487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8571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94077"/>
            <a:ext cx="4032448" cy="5096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56520" y="759028"/>
            <a:ext cx="3240360" cy="535531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 Городской округ Щёлково Московской области — это российский регион с богатым культурным наследием, хорошо развитой промышленностью и сельским хозяйством, с мощной научной базой и квалифицированными кадрами.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Округ расположен на северо-востоке Московской области в 25 км от Москвы. Общая площадь — 62 149 га.</a:t>
            </a:r>
          </a:p>
          <a:p>
            <a:r>
              <a:rPr lang="ru-RU" dirty="0">
                <a:solidFill>
                  <a:schemeClr val="tx1"/>
                </a:solidFill>
              </a:rPr>
              <a:t>Население округа — 189,5 тыс. чел., плотность населения 305 чел. на 1 км²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9216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499586" cy="76003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Льготы по уплате </a:t>
            </a:r>
            <a:b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земельного налога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107504" y="1340768"/>
            <a:ext cx="4536796" cy="5328591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  <a:p>
            <a:pPr algn="ctr"/>
            <a:r>
              <a:rPr lang="ru-RU" sz="1400" dirty="0"/>
              <a:t>В соответствии с пунктом 5 статьи 391 НК РФ налоговая база уменьшается на величину кадастровой стоимости </a:t>
            </a:r>
            <a:r>
              <a:rPr lang="ru-RU" sz="1400" b="1" u="sng" dirty="0"/>
              <a:t>600 м</a:t>
            </a:r>
            <a:r>
              <a:rPr lang="ru-RU" sz="1400" b="1" u="sng" baseline="50000" dirty="0"/>
              <a:t> 2</a:t>
            </a:r>
            <a:r>
              <a:rPr lang="ru-RU" sz="1400" dirty="0"/>
              <a:t> площади земельного участка: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Героям СССР, РФ, полным кавалерам ордена Славы и их вдовам;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Инвалидам 1 и 2 групп, инвалидам с детства, детям-инвалидам;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Ветеранам и инвалидам ВОВ, ветеранам боевых действий и их вдовам;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Физическим лицам, имеющим право на получение социальной поддержки в соответствии с Законодательством Российской Федерации;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Физическим лицам, принимавшим участие в составе подразделений особого риска;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Пенсионерам;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Физическим лицам, имеющих трех и более несовершеннолетних детей.</a:t>
            </a:r>
          </a:p>
          <a:p>
            <a:pPr marL="285750" indent="-285750">
              <a:buFontTx/>
              <a:buChar char="-"/>
            </a:pPr>
            <a:endParaRPr lang="ru-RU" sz="1400" dirty="0"/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4139952" y="1772816"/>
            <a:ext cx="5256584" cy="4518659"/>
          </a:xfrm>
          <a:prstGeom prst="verticalScroll">
            <a:avLst/>
          </a:prstGeom>
          <a:ln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/>
              <a:t>Освобождены от налогообложения:</a:t>
            </a:r>
          </a:p>
          <a:p>
            <a:endParaRPr lang="ru-RU" sz="1500" dirty="0"/>
          </a:p>
          <a:p>
            <a:r>
              <a:rPr lang="ru-RU" sz="1500" dirty="0"/>
              <a:t>Органы местного самоуправления городского округа Щёлково, муниципальные учреждения городского округа Щёлково в отношении земельных участков, предоставленных и используемых ими для непосредственного выполнения возложенных на них функций (выпадающие доходы</a:t>
            </a:r>
            <a:r>
              <a:rPr lang="ru-RU" sz="1500" dirty="0">
                <a:solidFill>
                  <a:schemeClr val="tx1"/>
                </a:solidFill>
              </a:rPr>
              <a:t> 69,0 </a:t>
            </a:r>
            <a:r>
              <a:rPr lang="ru-RU" sz="1500" dirty="0"/>
              <a:t>млн. руб. численность налогоплательщиков 71 ед.).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35996" y="764704"/>
            <a:ext cx="4464496" cy="738664"/>
          </a:xfrm>
          <a:prstGeom prst="rect">
            <a:avLst/>
          </a:prstGeom>
          <a:ln/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Льготы оцениваются в</a:t>
            </a:r>
            <a:r>
              <a:rPr lang="ru-RU" sz="2400" b="1" dirty="0">
                <a:solidFill>
                  <a:schemeClr val="tx1"/>
                </a:solidFill>
              </a:rPr>
              <a:t> 69,0 </a:t>
            </a:r>
            <a:r>
              <a:rPr lang="ru-RU" b="1" dirty="0">
                <a:solidFill>
                  <a:schemeClr val="tx1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528030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08" y="476672"/>
            <a:ext cx="8961039" cy="128701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поступлений налога на имущество физических лиц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в бюджет городского округа Щёлково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2020-2024 годах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516172"/>
              </p:ext>
            </p:extLst>
          </p:nvPr>
        </p:nvGraphicFramePr>
        <p:xfrm>
          <a:off x="107504" y="1566084"/>
          <a:ext cx="7200800" cy="4913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6296" y="1844824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224" y="3501008"/>
            <a:ext cx="2586826" cy="2115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744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171400"/>
            <a:ext cx="7271964" cy="606751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Ставки по уплате налога на имущество физических лиц</a:t>
            </a:r>
          </a:p>
        </p:txBody>
      </p:sp>
      <p:sp>
        <p:nvSpPr>
          <p:cNvPr id="4" name="Загнутый угол 3"/>
          <p:cNvSpPr/>
          <p:nvPr/>
        </p:nvSpPr>
        <p:spPr>
          <a:xfrm>
            <a:off x="0" y="620688"/>
            <a:ext cx="3540157" cy="5112568"/>
          </a:xfrm>
          <a:prstGeom prst="foldedCorner">
            <a:avLst/>
          </a:prstGeom>
          <a:scene3d>
            <a:camera prst="perspective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1600" dirty="0"/>
              <a:t>Объекты налогообложения, кадастровая </a:t>
            </a:r>
            <a:r>
              <a:rPr lang="ru-RU" sz="1600" b="1" u="sng" dirty="0"/>
              <a:t>стоимость каждого </a:t>
            </a:r>
            <a:r>
              <a:rPr lang="ru-RU" sz="1600" dirty="0"/>
              <a:t>из которых </a:t>
            </a:r>
            <a:r>
              <a:rPr lang="ru-RU" sz="1600" b="1" u="sng" dirty="0"/>
              <a:t>не превышает 300 млн. рублей</a:t>
            </a:r>
            <a:r>
              <a:rPr lang="ru-RU" sz="1600" dirty="0"/>
              <a:t>:</a:t>
            </a:r>
          </a:p>
          <a:p>
            <a:r>
              <a:rPr lang="ru-RU" sz="1400" dirty="0"/>
              <a:t>0,1 % в отношении квартир, частей квартир, комнат;</a:t>
            </a:r>
          </a:p>
          <a:p>
            <a:r>
              <a:rPr lang="ru-RU" sz="1400" dirty="0"/>
              <a:t>0,3 % в отношении жилых домов, частей жилых домов;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объектов незавершенного строительства;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 единых недвижимых комплексов, в состав которых входят хотя бы один жилой дом;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гаражей и </a:t>
            </a:r>
            <a:r>
              <a:rPr lang="ru-RU" sz="1400" dirty="0" err="1"/>
              <a:t>машино</a:t>
            </a:r>
            <a:r>
              <a:rPr lang="ru-RU" sz="1400" dirty="0"/>
              <a:t>-мест;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хозяйственных строений или сооружений,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ИЖС;</a:t>
            </a:r>
          </a:p>
          <a:p>
            <a:pPr marL="285750" indent="-285750" algn="ctr">
              <a:buFontTx/>
              <a:buChar char="-"/>
            </a:pPr>
            <a:endParaRPr lang="ru-RU" sz="1400" dirty="0"/>
          </a:p>
          <a:p>
            <a:pPr marL="285750" indent="-285750" algn="ctr">
              <a:buFontTx/>
              <a:buChar char="-"/>
            </a:pPr>
            <a:endParaRPr lang="ru-RU" sz="1400" dirty="0"/>
          </a:p>
        </p:txBody>
      </p:sp>
      <p:sp>
        <p:nvSpPr>
          <p:cNvPr id="5" name="Загнутый угол 4"/>
          <p:cNvSpPr/>
          <p:nvPr/>
        </p:nvSpPr>
        <p:spPr>
          <a:xfrm>
            <a:off x="6732240" y="764704"/>
            <a:ext cx="2376264" cy="2232248"/>
          </a:xfrm>
          <a:prstGeom prst="foldedCorner">
            <a:avLst/>
          </a:prstGeom>
          <a:scene3d>
            <a:camera prst="perspectiveRigh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Объекты налогообложения, кадастровая </a:t>
            </a:r>
            <a:r>
              <a:rPr lang="ru-RU" sz="1600" b="1" u="sng" dirty="0"/>
              <a:t>стоимость каждого </a:t>
            </a:r>
            <a:r>
              <a:rPr lang="ru-RU" sz="1600" b="1" dirty="0"/>
              <a:t>из которых </a:t>
            </a:r>
            <a:r>
              <a:rPr lang="ru-RU" sz="1600" b="1" u="sng" dirty="0"/>
              <a:t>превышает 300 млн</a:t>
            </a:r>
            <a:r>
              <a:rPr lang="ru-RU" sz="1600" dirty="0"/>
              <a:t>. рублей  -  </a:t>
            </a:r>
            <a:r>
              <a:rPr lang="ru-RU" sz="1600" b="1" dirty="0"/>
              <a:t>2,0%</a:t>
            </a:r>
          </a:p>
          <a:p>
            <a:pPr algn="ctr"/>
            <a:endParaRPr lang="ru-RU" dirty="0"/>
          </a:p>
        </p:txBody>
      </p:sp>
      <p:sp>
        <p:nvSpPr>
          <p:cNvPr id="6" name="Загнутый угол 5"/>
          <p:cNvSpPr/>
          <p:nvPr/>
        </p:nvSpPr>
        <p:spPr>
          <a:xfrm>
            <a:off x="3491880" y="692696"/>
            <a:ext cx="3312368" cy="3024336"/>
          </a:xfrm>
          <a:prstGeom prst="foldedCorner">
            <a:avLst/>
          </a:prstGeom>
          <a:scene3d>
            <a:camera prst="perspective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Объекты налогообложения, включенные в перечень, определяемый в соответствии с пунктом 7 статьи 378.2  Налогового кодекса РФ, в отношении объектов налогообложения, предусмотренных абзацем вторым пункта 10 статьи 378.2 Налогового кодекса РФ, в 2020 году - 1,7%, </a:t>
            </a:r>
          </a:p>
          <a:p>
            <a:pPr algn="ctr"/>
            <a:r>
              <a:rPr lang="ru-RU" sz="1400" dirty="0"/>
              <a:t>2021 году - 1,8% , в</a:t>
            </a:r>
          </a:p>
          <a:p>
            <a:pPr algn="ctr"/>
            <a:r>
              <a:rPr lang="ru-RU" sz="1400" dirty="0"/>
              <a:t> 2022 году - 1,9%, в 2023 году и последующие годы – 2,0%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5733256"/>
            <a:ext cx="5472608" cy="9541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Льготы, установленные статьей 407 Налогового кодекса РФ, действуют в полном объеме. Для случаев, когда налогоплательщик относится к нескольким категориям, льготу предоставлять по одному из оснований.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4128" y="3933056"/>
            <a:ext cx="331236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Льготы не установлены  нормативным правовым актом представительного органа местного самоуправления от 14.10.2019  N </a:t>
            </a:r>
            <a:r>
              <a:rPr lang="ru-RU" b="1">
                <a:solidFill>
                  <a:schemeClr val="tx1"/>
                </a:solidFill>
              </a:rPr>
              <a:t>28/3-7-НПА  (Решение </a:t>
            </a:r>
            <a:r>
              <a:rPr lang="ru-RU" b="1" dirty="0">
                <a:solidFill>
                  <a:schemeClr val="tx1"/>
                </a:solidFill>
              </a:rPr>
              <a:t>Совета депутатов городского округа  </a:t>
            </a:r>
            <a:r>
              <a:rPr lang="ru-RU" b="1">
                <a:solidFill>
                  <a:schemeClr val="tx1"/>
                </a:solidFill>
              </a:rPr>
              <a:t>Щёлково )                 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3491880" y="3933056"/>
            <a:ext cx="2158552" cy="1681894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0,5 %</a:t>
            </a:r>
            <a:r>
              <a:rPr lang="ru-RU" dirty="0"/>
              <a:t> в отношении прочих объектов налогообложения</a:t>
            </a:r>
          </a:p>
        </p:txBody>
      </p:sp>
    </p:spTree>
    <p:extLst>
      <p:ext uri="{BB962C8B-B14F-4D97-AF65-F5344CB8AC3E}">
        <p14:creationId xmlns:p14="http://schemas.microsoft.com/office/powerpoint/2010/main" val="3883564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04856" cy="69269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2384836"/>
              </p:ext>
            </p:extLst>
          </p:nvPr>
        </p:nvGraphicFramePr>
        <p:xfrm>
          <a:off x="251520" y="1196752"/>
          <a:ext cx="878497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5792" y="139022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38140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836712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48416900"/>
              </p:ext>
            </p:extLst>
          </p:nvPr>
        </p:nvGraphicFramePr>
        <p:xfrm>
          <a:off x="515888" y="1359932"/>
          <a:ext cx="6288360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04248" y="1700808"/>
            <a:ext cx="2232248" cy="1477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 по делам, 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рассматриваемым в судах общей юрисдикции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4248" y="3789040"/>
            <a:ext cx="2232248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 за выдачу разрешения 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установку рекламной конструкции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88" y="146804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3958259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25368"/>
            <a:ext cx="3059832" cy="22948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4053700" y="4277518"/>
            <a:ext cx="1051167" cy="55346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i="1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0" y="597234"/>
            <a:ext cx="8892480" cy="96120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уплаты акцизов на нефтепродукты</a:t>
            </a:r>
          </a:p>
          <a:p>
            <a:pPr algn="ctr"/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26324416"/>
              </p:ext>
            </p:extLst>
          </p:nvPr>
        </p:nvGraphicFramePr>
        <p:xfrm>
          <a:off x="1259632" y="332656"/>
          <a:ext cx="7577221" cy="433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978892"/>
              </p:ext>
            </p:extLst>
          </p:nvPr>
        </p:nvGraphicFramePr>
        <p:xfrm>
          <a:off x="467543" y="5445224"/>
          <a:ext cx="8280920" cy="130083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48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Отчет за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2020 год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на 2021 год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Утверждено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2022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2023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2024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353042"/>
                  </a:ext>
                </a:extLst>
              </a:tr>
              <a:tr h="47787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56,1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dk1"/>
                          </a:solidFill>
                        </a:rPr>
                        <a:t>59,9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dk1"/>
                          </a:solidFill>
                        </a:rPr>
                        <a:t>61,4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dk1"/>
                          </a:solidFill>
                        </a:rPr>
                        <a:t>60,0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dk1"/>
                          </a:solidFill>
                        </a:rPr>
                        <a:t>63,4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20272" y="5075572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19101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5576674"/>
              </p:ext>
            </p:extLst>
          </p:nvPr>
        </p:nvGraphicFramePr>
        <p:xfrm>
          <a:off x="18458" y="1313384"/>
          <a:ext cx="9045217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476672"/>
            <a:ext cx="9001000" cy="129614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доходов от продажи материальных и нематериальных активов в бюджет городского округа Щёлково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2020-2024 годах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76056" y="1844824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406824169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201775"/>
              </p:ext>
            </p:extLst>
          </p:nvPr>
        </p:nvGraphicFramePr>
        <p:xfrm>
          <a:off x="107504" y="1719262"/>
          <a:ext cx="8928992" cy="509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6214891" y="5733256"/>
            <a:ext cx="660344" cy="5718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415,2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084168" y="4764852"/>
            <a:ext cx="131744" cy="72008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91680" y="573427"/>
            <a:ext cx="6624736" cy="110263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поступления доходов от использования муниципального имущества за период 2020-2024 годов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9687" y="177087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31993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8380181"/>
              </p:ext>
            </p:extLst>
          </p:nvPr>
        </p:nvGraphicFramePr>
        <p:xfrm>
          <a:off x="683568" y="1772816"/>
          <a:ext cx="612068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1367644" y="560913"/>
            <a:ext cx="6696744" cy="1036940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Щёлково штрафов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2020-2024 годах</a:t>
            </a:r>
          </a:p>
          <a:p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40" y="2358172"/>
            <a:ext cx="1368152" cy="190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33056"/>
            <a:ext cx="165618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1580340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4070107401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1556792"/>
            <a:ext cx="3682752" cy="4421088"/>
          </a:xfrm>
          <a:effectLst>
            <a:reflection blurRad="6350" stA="50000" endA="300" endPos="90000" dist="508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tx1"/>
                </a:solidFill>
              </a:rPr>
              <a:t>В бюджеты субъектов РФ – 50% и местные  бюджеты -50 %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pPr marL="13716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Штрафы, установленные КоАП РФ, наложенные мировыми судьями, комиссиями по делам несовершеннолетних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628800"/>
            <a:ext cx="3240360" cy="4421088"/>
          </a:xfrm>
          <a:effectLst>
            <a:reflection blurRad="6350" stA="50000" endA="300" endPos="90000" dist="508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137160" indent="0" algn="ctr">
              <a:buNone/>
            </a:pPr>
            <a:endParaRPr lang="ru-RU" b="1" u="sng" dirty="0">
              <a:solidFill>
                <a:schemeClr val="accent4">
                  <a:lumMod val="50000"/>
                </a:schemeClr>
              </a:solidFill>
            </a:endParaRPr>
          </a:p>
          <a:p>
            <a:pPr marL="137160" indent="0" algn="ctr">
              <a:buNone/>
            </a:pPr>
            <a:r>
              <a:rPr lang="ru-RU" b="1" u="sng" dirty="0">
                <a:solidFill>
                  <a:schemeClr val="tx1"/>
                </a:solidFill>
              </a:rPr>
              <a:t>В местные бюджеты 100%</a:t>
            </a:r>
          </a:p>
          <a:p>
            <a:pPr marL="137160" indent="0"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marL="137160" indent="0"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marL="13716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Штрафы за правонарушения, выявленные органами муниципального контроля, штрафы за нарушение муниципальных правовых актов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2" y="-1826"/>
            <a:ext cx="8803839" cy="141763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 распределения сумм штрафов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1 января 2020 года 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согласно ст.46 БК РФ</a:t>
            </a:r>
          </a:p>
        </p:txBody>
      </p:sp>
    </p:spTree>
    <p:extLst>
      <p:ext uri="{BB962C8B-B14F-4D97-AF65-F5344CB8AC3E}">
        <p14:creationId xmlns:p14="http://schemas.microsoft.com/office/powerpoint/2010/main" val="3050111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260648"/>
            <a:ext cx="288032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ГЛОССАРИЙ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725535"/>
            <a:ext cx="76328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Бюджет </a:t>
            </a:r>
          </a:p>
          <a:p>
            <a:r>
              <a:rPr lang="ru-RU" sz="1400" dirty="0"/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Представляет собой главный финансовый документ страны (региона, муниципального образования), утверждаемый органом законодательной власти соответствующего уровня управления. 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/>
              <a:t>Бюджетная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/>
              <a:t>классификация </a:t>
            </a:r>
          </a:p>
          <a:p>
            <a:r>
              <a:rPr lang="ru-RU" sz="1400" dirty="0"/>
              <a:t>Группировка доходов, расходов и источников финансирования дефицитов бюджетов бюджетной системы РФ, используемая для составления и исполнения бюджетов, составления бюджетной отчётности. </a:t>
            </a:r>
            <a:endParaRPr lang="ru-RU" sz="1400" b="1" dirty="0"/>
          </a:p>
          <a:p>
            <a:r>
              <a:rPr lang="ru-RU" sz="1400" b="1" dirty="0"/>
              <a:t>Бюджетная система Российской Федерации </a:t>
            </a:r>
          </a:p>
          <a:p>
            <a:r>
              <a:rPr lang="ru-RU" sz="1400" dirty="0"/>
              <a:t>Совокупность федерального бюджета, бюджетов субъектов Российской Федерации, местных бюджетов и бюджетов государственных внебюджетных фондов. </a:t>
            </a:r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400" b="1" dirty="0"/>
              <a:t>Бюджетный процесс </a:t>
            </a:r>
          </a:p>
          <a:p>
            <a:r>
              <a:rPr lang="ru-RU" sz="1400" dirty="0"/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365104"/>
            <a:ext cx="74888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Бюджетная политика</a:t>
            </a:r>
          </a:p>
          <a:p>
            <a:r>
              <a:rPr lang="ru-RU" sz="1400" dirty="0"/>
              <a:t>Многосторонний процесс, включающий действия органов власти всех уровней не только в бюджетной сфере, но в налоговой, ценовой, кредитной и в целом в финансовой.</a:t>
            </a:r>
          </a:p>
          <a:p>
            <a:r>
              <a:rPr lang="ru-RU" sz="1400" i="1" dirty="0"/>
              <a:t>С точки зрения бюджетной сферы,</a:t>
            </a:r>
            <a:r>
              <a:rPr lang="ru-RU" sz="1400" dirty="0"/>
              <a:t> </a:t>
            </a:r>
            <a:r>
              <a:rPr lang="ru-RU" sz="1400" b="1" dirty="0"/>
              <a:t>бюджетная политика</a:t>
            </a:r>
            <a:r>
              <a:rPr lang="ru-RU" sz="1400" dirty="0"/>
              <a:t> представляет собой совокупность действий и мероприятий, проводимых органами власти в сфере управления формированием и исполнением бюджета по выполнению ими функций перед обществом и государством.</a:t>
            </a:r>
          </a:p>
        </p:txBody>
      </p:sp>
      <p:sp>
        <p:nvSpPr>
          <p:cNvPr id="11" name="4-конечная звезда 10"/>
          <p:cNvSpPr/>
          <p:nvPr/>
        </p:nvSpPr>
        <p:spPr>
          <a:xfrm>
            <a:off x="251520" y="836712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251520" y="2060848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251520" y="3789040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251520" y="2924944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251520" y="4869160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021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24936" cy="1412776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Удельный объём налоговых и неналоговых доходов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душу населения в сравнении с другими муниципальными образованиями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(источник информации: Открытый бюджет Московской области https://budget.mosreg.ru/dokumenty/byudzhetnaya-politika/pokazateli-ispolneniya-byudzhetov-municipalnyx-obrazovanij-moskovskoj-oblasti/)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992462"/>
              </p:ext>
            </p:extLst>
          </p:nvPr>
        </p:nvGraphicFramePr>
        <p:xfrm>
          <a:off x="251520" y="1556792"/>
          <a:ext cx="8784976" cy="495405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5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5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38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Муниципальное образование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Доход на 1 человека </a:t>
                      </a:r>
                    </a:p>
                    <a:p>
                      <a:pPr algn="ctr"/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на 01.10.2020</a:t>
                      </a:r>
                    </a:p>
                    <a:p>
                      <a:pPr algn="ctr"/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 (тыс. руб. на чел.)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Численность населения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 01.01.2021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(чел.)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Доходы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 01.10.2021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 (млн. руб.)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Доход на 1 человека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 01.10.2021 (тыс. руб. на чел.)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12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Городской округ Щёлково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36,18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189 546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3 490,39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18,41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645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Городской округ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</a:rPr>
                        <a:t>Сергеево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-Посадский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29,79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212 125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3 183,03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15,00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12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Городской округ Королёв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28,13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225 858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2 434,28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10,77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2645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Городской округ Пушкино 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31,15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178 536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2 283,91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12,79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2645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Городской округ Воскресенск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28,68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154 223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2 253,23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14,61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5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99732758"/>
              </p:ext>
            </p:extLst>
          </p:nvPr>
        </p:nvGraphicFramePr>
        <p:xfrm>
          <a:off x="0" y="1470974"/>
          <a:ext cx="9144000" cy="5387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ая со стрелкой 4"/>
          <p:cNvSpPr/>
          <p:nvPr/>
        </p:nvSpPr>
        <p:spPr>
          <a:xfrm>
            <a:off x="6660232" y="3645024"/>
            <a:ext cx="665430" cy="32403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600" y="476672"/>
            <a:ext cx="7128792" cy="165618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безвозмездных поступлений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бюджет городского округа Щёлково в 2020-2024 годах с учетом изменения бюджетного и налогового законодательства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6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41246"/>
              </p:ext>
            </p:extLst>
          </p:nvPr>
        </p:nvGraphicFramePr>
        <p:xfrm>
          <a:off x="2227308" y="1493974"/>
          <a:ext cx="6809187" cy="1199572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192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2020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2021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Оценка 2021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4798912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5 124,4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5 172,8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5 027,6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5 640,6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5 008,9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4 479,2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827584" y="377280"/>
            <a:ext cx="7344816" cy="10354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ru-RU" sz="15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и структура безвозмездных поступлений из бюджетов другого уровня в 2020-2024 годах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185143" y="1517696"/>
            <a:ext cx="2016224" cy="1152128"/>
          </a:xfrm>
          <a:prstGeom prst="bevel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ВСЕГО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40352" y="1165040"/>
            <a:ext cx="1264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(млн. руб.)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97593"/>
              </p:ext>
            </p:extLst>
          </p:nvPr>
        </p:nvGraphicFramePr>
        <p:xfrm>
          <a:off x="179512" y="2708920"/>
          <a:ext cx="8856984" cy="3820383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026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7221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221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1 988,6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2 008,0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1 875,1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2 361,6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1 772,8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1 236,0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221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3 130,2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3 077,2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3 077,2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3 274,7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3 228,5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3 235,7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583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9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/>
          </p:nvPr>
        </p:nvGraphicFramePr>
        <p:xfrm>
          <a:off x="179512" y="1340768"/>
          <a:ext cx="8900212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5940152" y="6021288"/>
            <a:ext cx="2016224" cy="5760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0700  Образование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                            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6 315 682,3 тыс. руб.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76256" y="2492896"/>
            <a:ext cx="2006579" cy="662202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0400  Национальная экономика 676 346,4 тыс. руб.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732240" y="5013176"/>
            <a:ext cx="1786058" cy="726529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38100">
            <a:solidFill>
              <a:schemeClr val="bg2">
                <a:lumMod val="50000"/>
                <a:lumOff val="50000"/>
              </a:schemeClr>
            </a:solidFill>
          </a:ln>
          <a:effectLst>
            <a:glow rad="101600">
              <a:schemeClr val="tx1">
                <a:lumMod val="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0600  Охрана окружающей среды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40 329,2 тыс. руб.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4221088"/>
            <a:ext cx="1800200" cy="65846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1100  Физическая культура и спорт 451 000,7 тыс. руб.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691680" y="6093296"/>
            <a:ext cx="2016224" cy="5544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0000CC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0800  Культура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                                     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668 986,1 тыс. руб.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56176" y="1556792"/>
            <a:ext cx="2605156" cy="7099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0300  Национальная безопасность и правоохранительная деятельность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            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130 124,0 тыс. руб.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5301208"/>
            <a:ext cx="2031745" cy="582994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1000  Социальная политика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                     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262 451,3 тыс. руб.</a:t>
            </a:r>
          </a:p>
        </p:txBody>
      </p:sp>
      <p:pic>
        <p:nvPicPr>
          <p:cNvPr id="358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89240"/>
            <a:ext cx="846158" cy="8111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959680" cy="94411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587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373216"/>
            <a:ext cx="963629" cy="9913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4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1979712" y="3789040"/>
            <a:ext cx="918761" cy="8533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5875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945091" cy="80137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587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979545" cy="780614"/>
          </a:xfrm>
          <a:prstGeom prst="ellipse">
            <a:avLst/>
          </a:prstGeom>
          <a:solidFill>
            <a:srgbClr val="FFFFCC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588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888287" cy="907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1" name="Рисунок 75" descr="sz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69160"/>
            <a:ext cx="761204" cy="8182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11960" y="764704"/>
            <a:ext cx="2088232" cy="621241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0200 Национальная оборона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207,0 тыс. руб.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39552" y="1268760"/>
            <a:ext cx="2428444" cy="6064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0100  Общегосударственные вопросы 2 052 413,6 тыс. руб.</a:t>
            </a:r>
          </a:p>
        </p:txBody>
      </p:sp>
      <p:pic>
        <p:nvPicPr>
          <p:cNvPr id="35888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89040"/>
            <a:ext cx="876138" cy="7671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164288" y="3429000"/>
            <a:ext cx="1794266" cy="7098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0500  Жилищно-коммунальное хозяйство     1 617 724,4 тыс. руб.</a:t>
            </a:r>
          </a:p>
        </p:txBody>
      </p:sp>
      <p:pic>
        <p:nvPicPr>
          <p:cNvPr id="1026" name="Picture 2" descr="Картинки по запросу средства массовой информаци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1011299" cy="913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79512" y="2636912"/>
            <a:ext cx="1956196" cy="4613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12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00  Средства массовой информации 23 400,0 тыс. руб.</a:t>
            </a: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864393" cy="850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91880" y="3284984"/>
            <a:ext cx="21422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РАСХОДЫ БЮДЖЕТА           </a:t>
            </a:r>
            <a:r>
              <a:rPr kumimoji="0" lang="ru-RU" sz="1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12 238,7 млн. руб</a:t>
            </a:r>
            <a:r>
              <a:rPr kumimoji="0" lang="ru-RU" sz="17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0" y="0"/>
            <a:ext cx="9144000" cy="6844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бюджета городского округа Щёлково по разделам бюджетной классификации расходов на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E854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025409"/>
      </p:ext>
    </p:extLst>
  </p:cSld>
  <p:clrMapOvr>
    <a:masterClrMapping/>
  </p:clrMapOvr>
  <p:transition advClick="0" advTm="1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effectLst/>
              </a:rPr>
              <a:t>Расходы бюджета городского округа Щёлково на 2022 год в разрезе муниципальных программ</a:t>
            </a:r>
            <a:r>
              <a:rPr lang="en-US" sz="240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dirty="0">
                <a:solidFill>
                  <a:schemeClr val="bg1"/>
                </a:solidFill>
                <a:effectLst/>
              </a:rPr>
              <a:t>(%</a:t>
            </a:r>
            <a:r>
              <a:rPr lang="en-US" sz="2400" dirty="0">
                <a:solidFill>
                  <a:schemeClr val="bg1"/>
                </a:solidFill>
                <a:effectLst/>
              </a:rPr>
              <a:t>)</a:t>
            </a:r>
            <a:endParaRPr lang="ru-RU" sz="2400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040113"/>
              </p:ext>
            </p:extLst>
          </p:nvPr>
        </p:nvGraphicFramePr>
        <p:xfrm>
          <a:off x="0" y="764704"/>
          <a:ext cx="9143999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1931007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0216" y="0"/>
            <a:ext cx="9123784" cy="3326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50" b="1" dirty="0">
                <a:solidFill>
                  <a:schemeClr val="bg1"/>
                </a:solidFill>
              </a:rPr>
              <a:t>Информация о расходах бюджета городского округа Щёлково в разрезе муниципальных программ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05848"/>
              </p:ext>
            </p:extLst>
          </p:nvPr>
        </p:nvGraphicFramePr>
        <p:xfrm>
          <a:off x="0" y="536936"/>
          <a:ext cx="9144000" cy="6520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5856">
                  <a:extLst>
                    <a:ext uri="{9D8B030D-6E8A-4147-A177-3AD203B41FA5}">
                      <a16:colId xmlns:a16="http://schemas.microsoft.com/office/drawing/2014/main" val="412772676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959702043"/>
                    </a:ext>
                  </a:extLst>
                </a:gridCol>
                <a:gridCol w="784471">
                  <a:extLst>
                    <a:ext uri="{9D8B030D-6E8A-4147-A177-3AD203B41FA5}">
                      <a16:colId xmlns:a16="http://schemas.microsoft.com/office/drawing/2014/main" val="3788142475"/>
                    </a:ext>
                  </a:extLst>
                </a:gridCol>
                <a:gridCol w="943721">
                  <a:extLst>
                    <a:ext uri="{9D8B030D-6E8A-4147-A177-3AD203B41FA5}">
                      <a16:colId xmlns:a16="http://schemas.microsoft.com/office/drawing/2014/main" val="1154883811"/>
                    </a:ext>
                  </a:extLst>
                </a:gridCol>
                <a:gridCol w="908283">
                  <a:extLst>
                    <a:ext uri="{9D8B030D-6E8A-4147-A177-3AD203B41FA5}">
                      <a16:colId xmlns:a16="http://schemas.microsoft.com/office/drawing/2014/main" val="731361719"/>
                    </a:ext>
                  </a:extLst>
                </a:gridCol>
                <a:gridCol w="1211549">
                  <a:extLst>
                    <a:ext uri="{9D8B030D-6E8A-4147-A177-3AD203B41FA5}">
                      <a16:colId xmlns:a16="http://schemas.microsoft.com/office/drawing/2014/main" val="2459655716"/>
                    </a:ext>
                  </a:extLst>
                </a:gridCol>
                <a:gridCol w="1084016">
                  <a:extLst>
                    <a:ext uri="{9D8B030D-6E8A-4147-A177-3AD203B41FA5}">
                      <a16:colId xmlns:a16="http://schemas.microsoft.com/office/drawing/2014/main" val="21068500"/>
                    </a:ext>
                  </a:extLst>
                </a:gridCol>
              </a:tblGrid>
              <a:tr h="21444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Наименование муниципальной 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Фактическое исполнение за 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 на                 2021 год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</a:rPr>
                        <a:t>Ожидаемое исполнение                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Утверждено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60619"/>
                  </a:ext>
                </a:extLst>
              </a:tr>
              <a:tr h="323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2023 год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2024 год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746235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"Здравоохранение"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11 760,0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16 000,0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284381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"Культура"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553 867,2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623 338,9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623 189,7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559 285,8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559 261,7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559 307,2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945752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"Образование"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4 526 700,2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4 712 231,8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4 693 350,9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5 127 695,8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4 957 467,4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4 910 475,4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126717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"Социальная защита населения"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95 070,3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112 038,0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109 471,0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118 123,5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118 913,2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120 745,5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84360"/>
                  </a:ext>
                </a:extLst>
              </a:tr>
              <a:tr h="426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"Спорт"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383 188,0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456 619,4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456 619,4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371 155,8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369 359,0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369 359,0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609299"/>
                  </a:ext>
                </a:extLst>
              </a:tr>
              <a:tr h="426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"Развитие сельского хозяйства"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6 695,6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10 631,0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9 040,0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9 854,0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9 926,0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10 007,0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343653"/>
                  </a:ext>
                </a:extLst>
              </a:tr>
              <a:tr h="426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"Экология и окружающая среда"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6 793,1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38 217,2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20 943,5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49 579,0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51 913,0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26 851,0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60213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"Безопасность и обеспечение безопасности жизнедеятельности населения"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130 668,2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243 485,1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213 914,5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162 047,0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135 665,7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135 665,7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555737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"Жилище"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80 467,3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72 596,1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59 210,4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121 709,3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96 224,0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103 714,0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95380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 Муниципальная программа "Развитие инженерной инфраструктуры и энергоэффективности"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827 168,7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653 202,4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526 010,8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568 958,3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152 646,2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341 159,7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602547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60,8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393,0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157,0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2 000,0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2 000,0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2 000,0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722540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929 954,1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1 204 260,9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1 201 142,1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1 249 356,1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1 177 794,6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1 177 794,6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537817"/>
                  </a:ext>
                </a:extLst>
              </a:tr>
              <a:tr h="40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57 529,8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87 970,8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73 373,9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52 702,0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48 173,0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48 113,0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45878"/>
                  </a:ext>
                </a:extLst>
              </a:tr>
              <a:tr h="4948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311 377,1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693 242,7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689 242,7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576 166,7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480 730,0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395 760,0</a:t>
                      </a: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61015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1922" y="260648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85420298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72661"/>
              </p:ext>
            </p:extLst>
          </p:nvPr>
        </p:nvGraphicFramePr>
        <p:xfrm>
          <a:off x="5680" y="0"/>
          <a:ext cx="9138319" cy="5116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4112">
                  <a:extLst>
                    <a:ext uri="{9D8B030D-6E8A-4147-A177-3AD203B41FA5}">
                      <a16:colId xmlns:a16="http://schemas.microsoft.com/office/drawing/2014/main" val="53194257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5381721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724430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16587754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29339846"/>
                    </a:ext>
                  </a:extLst>
                </a:gridCol>
                <a:gridCol w="950327">
                  <a:extLst>
                    <a:ext uri="{9D8B030D-6E8A-4147-A177-3AD203B41FA5}">
                      <a16:colId xmlns:a16="http://schemas.microsoft.com/office/drawing/2014/main" val="1701312001"/>
                    </a:ext>
                  </a:extLst>
                </a:gridCol>
                <a:gridCol w="1101392">
                  <a:extLst>
                    <a:ext uri="{9D8B030D-6E8A-4147-A177-3AD203B41FA5}">
                      <a16:colId xmlns:a16="http://schemas.microsoft.com/office/drawing/2014/main" val="4086596831"/>
                    </a:ext>
                  </a:extLst>
                </a:gridCol>
              </a:tblGrid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147 900,9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138 073,4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138 073,4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161 263,1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129 610,0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137 783,2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331101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Муниципальная программа "Архитектура и градостроительство"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2 845,0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2 867,0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2 867,0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2 964,0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2 964,0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2 964,0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4046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336 734,9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985 399,3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952 711,2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1 129 079,8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1 110 555,3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1 018 164,7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342276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Муниципальная программа "Строительство объектов социальной инфраструктуры"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1 517 978,8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851 782,6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718 879,4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1 276 444,9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1 154 124,6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647 435,6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68719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119 411,3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17 543,3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17 052,9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920960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ВСЕГО ПО МУНИЦИПАЛЬНЫМ ПРОГРАММАМ: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10 046 171,3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10 919 892,9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10 521 249,8</a:t>
                      </a: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11 548 385,3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10 557 327,8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10 007 299,7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93015"/>
                  </a:ext>
                </a:extLst>
              </a:tr>
              <a:tr h="442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 Руководство и управление в сфере установленных функций органов местного самоуправления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38 145,1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42 826,0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42 826,0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44 539,5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44 539,5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44 539,5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808926"/>
                  </a:ext>
                </a:extLst>
              </a:tr>
              <a:tr h="269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 Непрограммные расходы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36 938,0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173 989,9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53 989,9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645 740,1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1 350,0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68729"/>
                  </a:ext>
                </a:extLst>
              </a:tr>
              <a:tr h="2792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НЕПРОГРАММНЫЕ РАСХОДЫ ВСЕГО: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75 083,1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216 815,9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96 815,9</a:t>
                      </a: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690</a:t>
                      </a:r>
                      <a:r>
                        <a:rPr lang="ru-RU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279,6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45 889,5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45 889,5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32260"/>
                  </a:ext>
                </a:extLst>
              </a:tr>
              <a:tr h="29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В С Е Г О   Р А С Х О Д Ы 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10 121 254,4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11 136 708,8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10 618 065,7</a:t>
                      </a: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12 238 664,9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10 603 217,3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10 053 189,2</a:t>
                      </a: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19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871854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624"/>
            <a:ext cx="8460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Планируемые результаты реализации муниципальных программ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-1" y="764704"/>
          <a:ext cx="9144001" cy="525658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86994">
                  <a:extLst>
                    <a:ext uri="{9D8B030D-6E8A-4147-A177-3AD203B41FA5}">
                      <a16:colId xmlns:a16="http://schemas.microsoft.com/office/drawing/2014/main" val="2225769319"/>
                    </a:ext>
                  </a:extLst>
                </a:gridCol>
                <a:gridCol w="1586759">
                  <a:extLst>
                    <a:ext uri="{9D8B030D-6E8A-4147-A177-3AD203B41FA5}">
                      <a16:colId xmlns:a16="http://schemas.microsoft.com/office/drawing/2014/main" val="1462507642"/>
                    </a:ext>
                  </a:extLst>
                </a:gridCol>
                <a:gridCol w="774774">
                  <a:extLst>
                    <a:ext uri="{9D8B030D-6E8A-4147-A177-3AD203B41FA5}">
                      <a16:colId xmlns:a16="http://schemas.microsoft.com/office/drawing/2014/main" val="76028110"/>
                    </a:ext>
                  </a:extLst>
                </a:gridCol>
                <a:gridCol w="633149">
                  <a:extLst>
                    <a:ext uri="{9D8B030D-6E8A-4147-A177-3AD203B41FA5}">
                      <a16:colId xmlns:a16="http://schemas.microsoft.com/office/drawing/2014/main" val="3130543453"/>
                    </a:ext>
                  </a:extLst>
                </a:gridCol>
                <a:gridCol w="866413">
                  <a:extLst>
                    <a:ext uri="{9D8B030D-6E8A-4147-A177-3AD203B41FA5}">
                      <a16:colId xmlns:a16="http://schemas.microsoft.com/office/drawing/2014/main" val="1156723960"/>
                    </a:ext>
                  </a:extLst>
                </a:gridCol>
                <a:gridCol w="786994">
                  <a:extLst>
                    <a:ext uri="{9D8B030D-6E8A-4147-A177-3AD203B41FA5}">
                      <a16:colId xmlns:a16="http://schemas.microsoft.com/office/drawing/2014/main" val="760629375"/>
                    </a:ext>
                  </a:extLst>
                </a:gridCol>
                <a:gridCol w="633149">
                  <a:extLst>
                    <a:ext uri="{9D8B030D-6E8A-4147-A177-3AD203B41FA5}">
                      <a16:colId xmlns:a16="http://schemas.microsoft.com/office/drawing/2014/main" val="3460049129"/>
                    </a:ext>
                  </a:extLst>
                </a:gridCol>
                <a:gridCol w="633149">
                  <a:extLst>
                    <a:ext uri="{9D8B030D-6E8A-4147-A177-3AD203B41FA5}">
                      <a16:colId xmlns:a16="http://schemas.microsoft.com/office/drawing/2014/main" val="1020150324"/>
                    </a:ext>
                  </a:extLst>
                </a:gridCol>
                <a:gridCol w="551506">
                  <a:extLst>
                    <a:ext uri="{9D8B030D-6E8A-4147-A177-3AD203B41FA5}">
                      <a16:colId xmlns:a16="http://schemas.microsoft.com/office/drawing/2014/main" val="3981491685"/>
                    </a:ext>
                  </a:extLst>
                </a:gridCol>
                <a:gridCol w="1891114">
                  <a:extLst>
                    <a:ext uri="{9D8B030D-6E8A-4147-A177-3AD203B41FA5}">
                      <a16:colId xmlns:a16="http://schemas.microsoft.com/office/drawing/2014/main" val="413573269"/>
                    </a:ext>
                  </a:extLst>
                </a:gridCol>
              </a:tblGrid>
              <a:tr h="25040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реализации муниципальной программы «Здравоохранение»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89325"/>
                  </a:ext>
                </a:extLst>
              </a:tr>
              <a:tr h="17504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Показатели реализации муниципальной программы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 годам реализации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основного мероприятия в перечне мероприятий подпрограммы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973391"/>
                  </a:ext>
                </a:extLst>
              </a:tr>
              <a:tr h="402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247295"/>
                  </a:ext>
                </a:extLst>
              </a:tr>
              <a:tr h="385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«Профилактика заболеваний и формирование здорового образа жизни. Развитие первичной медико-санитарной помощи»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544242"/>
                  </a:ext>
                </a:extLst>
              </a:tr>
              <a:tr h="1540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прошедшего профилактические медицинские осмотры и диспансеризацию («Профилактические медицинские осмотры и диспансеризацию»)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Приоритетно-целевой (Рейтинг-45)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 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 Московской области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693155"/>
                  </a:ext>
                </a:extLst>
              </a:tr>
              <a:tr h="1155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прикрепленного населения к медицинским организациям на территории округа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Приоритетно-целевой (Рейтинг-45)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095830"/>
                  </a:ext>
                </a:extLst>
              </a:tr>
              <a:tr h="192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5 «Финансовое обеспечение системы организации медицинской помощи»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047860"/>
                  </a:ext>
                </a:extLst>
              </a:tr>
              <a:tr h="1155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 - медикам первичного звена и узкого профиля, обеспеченных жильем, из числа привлеченных и нуждающихся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Приоритетно-целевой (Рейтинг-45)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 Развитие мер социальной поддержки медицинских работников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168941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33077" y="808704"/>
            <a:ext cx="2044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67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8" name="Лист" r:id="rId3" imgW="11182423" imgH="11048940" progId="Excel.Sheet.12">
                  <p:embed/>
                </p:oleObj>
              </mc:Choice>
              <mc:Fallback>
                <p:oleObj name="Лист" r:id="rId3" imgW="11182423" imgH="1104894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694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-36512" y="0"/>
          <a:ext cx="91805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2" name="Лист" r:id="rId3" imgW="11182423" imgH="10887210" progId="Excel.Sheet.12">
                  <p:embed/>
                </p:oleObj>
              </mc:Choice>
              <mc:Fallback>
                <p:oleObj name="Лист" r:id="rId3" imgW="11182423" imgH="10887210" progId="Excel.Sheet.12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6512" y="0"/>
                        <a:ext cx="91805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05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7" y="188640"/>
            <a:ext cx="72728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Доходы бюджета</a:t>
            </a:r>
          </a:p>
          <a:p>
            <a:r>
              <a:rPr lang="ru-RU" sz="1400" dirty="0"/>
              <a:t>Поступающие от населения, организаций, учреждений в бюджет денежные средства в виде налогов, неналоговых поступлений (пошлины, доходы от продажи имущества, штрафы и т.п.), безвозмездных поступлений. Кредиты, остатки средств на начало периода не включаются в состав доходов.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916832"/>
            <a:ext cx="7536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Дефицит бюджета </a:t>
            </a:r>
          </a:p>
          <a:p>
            <a:r>
              <a:rPr lang="ru-RU" sz="1400" dirty="0"/>
              <a:t>Превышение расходов бюджета над его доходами.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249289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b="1" dirty="0"/>
              <a:t>Профицит бюджета </a:t>
            </a:r>
          </a:p>
          <a:p>
            <a:r>
              <a:rPr lang="ru-RU" sz="1400" dirty="0"/>
              <a:t>  Превышение доходов бюджета над его расходами.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1340768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Расходы бюджета </a:t>
            </a:r>
          </a:p>
          <a:p>
            <a:r>
              <a:rPr lang="ru-RU" sz="1400" dirty="0"/>
              <a:t> Выплачиваемые из бюджета денежные средства.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3140968"/>
            <a:ext cx="7381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Межбюджетные отношения </a:t>
            </a:r>
          </a:p>
          <a:p>
            <a:r>
              <a:rPr lang="ru-RU" sz="1400" dirty="0"/>
              <a:t>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17" name="4-конечная звезда 16"/>
          <p:cNvSpPr/>
          <p:nvPr/>
        </p:nvSpPr>
        <p:spPr>
          <a:xfrm>
            <a:off x="395536" y="188640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4-конечная звезда 17"/>
          <p:cNvSpPr/>
          <p:nvPr/>
        </p:nvSpPr>
        <p:spPr>
          <a:xfrm>
            <a:off x="467544" y="1124744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4-конечная звезда 18"/>
          <p:cNvSpPr/>
          <p:nvPr/>
        </p:nvSpPr>
        <p:spPr>
          <a:xfrm>
            <a:off x="467544" y="1916832"/>
            <a:ext cx="576064" cy="576064"/>
          </a:xfrm>
          <a:prstGeom prst="star4">
            <a:avLst>
              <a:gd name="adj" fmla="val 1746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-конечная звезда 19"/>
          <p:cNvSpPr/>
          <p:nvPr/>
        </p:nvSpPr>
        <p:spPr>
          <a:xfrm>
            <a:off x="467544" y="5013176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-конечная звезда 20"/>
          <p:cNvSpPr/>
          <p:nvPr/>
        </p:nvSpPr>
        <p:spPr>
          <a:xfrm>
            <a:off x="467544" y="3356992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-конечная звезда 21"/>
          <p:cNvSpPr/>
          <p:nvPr/>
        </p:nvSpPr>
        <p:spPr>
          <a:xfrm>
            <a:off x="467544" y="2636912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149080"/>
            <a:ext cx="701101" cy="69500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43608" y="4149080"/>
            <a:ext cx="7381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Межбюджетные трансферты</a:t>
            </a:r>
            <a:r>
              <a:rPr lang="ru-RU" sz="1400" b="1" dirty="0">
                <a:solidFill>
                  <a:schemeClr val="bg1"/>
                </a:solidFill>
              </a:rPr>
              <a:t> трансферты </a:t>
            </a:r>
          </a:p>
          <a:p>
            <a:r>
              <a:rPr lang="ru-RU" sz="1400" dirty="0"/>
              <a:t>Средства, предоставляемые одним бюджетом бюджетной системы Российской Федерации другому бюджету бюджетной системы Российской Федерации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71600" y="5661248"/>
            <a:ext cx="741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Непрограммные расходы</a:t>
            </a:r>
          </a:p>
          <a:p>
            <a:r>
              <a:rPr lang="ru-RU" sz="1400" dirty="0"/>
              <a:t>Расходы, не включенные в государственные и муниципальные программы</a:t>
            </a:r>
            <a:r>
              <a:rPr lang="ru-RU" sz="1400" b="1" dirty="0"/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71600" y="4941168"/>
            <a:ext cx="7381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Программные расходы</a:t>
            </a:r>
            <a:r>
              <a:rPr lang="ru-RU" sz="1400" b="1" dirty="0">
                <a:solidFill>
                  <a:schemeClr val="bg1"/>
                </a:solidFill>
              </a:rPr>
              <a:t> расходы</a:t>
            </a:r>
          </a:p>
          <a:p>
            <a:r>
              <a:rPr lang="ru-RU" sz="1400" dirty="0"/>
              <a:t>Расходы, включенные в государственные и муниципальные программы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589240"/>
            <a:ext cx="69500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95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26" name="Лист" r:id="rId4" imgW="11182423" imgH="9858510" progId="Excel.Sheet.12">
                  <p:embed/>
                </p:oleObj>
              </mc:Choice>
              <mc:Fallback>
                <p:oleObj name="Лист" r:id="rId4" imgW="11182423" imgH="985851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046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0" name="Лист" r:id="rId3" imgW="15144733" imgH="9601200" progId="Excel.Sheet.8">
                  <p:embed/>
                </p:oleObj>
              </mc:Choice>
              <mc:Fallback>
                <p:oleObj name="Лист" r:id="rId3" imgW="15144733" imgH="9601200" progId="Excel.Sheet.8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16376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74" name="Лист" r:id="rId3" imgW="15144733" imgH="9229680" progId="Excel.Sheet.8">
                  <p:embed/>
                </p:oleObj>
              </mc:Choice>
              <mc:Fallback>
                <p:oleObj name="Лист" r:id="rId3" imgW="15144733" imgH="922968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6103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98" name="Лист" r:id="rId3" imgW="15144733" imgH="9839340" progId="Excel.Sheet.8">
                  <p:embed/>
                </p:oleObj>
              </mc:Choice>
              <mc:Fallback>
                <p:oleObj name="Лист" r:id="rId3" imgW="15144733" imgH="9839340" progId="Excel.Sheet.8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90512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22" name="Лист" r:id="rId3" imgW="15144733" imgH="10449000" progId="Excel.Sheet.8">
                  <p:embed/>
                </p:oleObj>
              </mc:Choice>
              <mc:Fallback>
                <p:oleObj name="Лист" r:id="rId3" imgW="15144733" imgH="1044900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183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46" name="Лист" r:id="rId3" imgW="15144733" imgH="10734660" progId="Excel.Sheet.8">
                  <p:embed/>
                </p:oleObj>
              </mc:Choice>
              <mc:Fallback>
                <p:oleObj name="Лист" r:id="rId3" imgW="15144733" imgH="10734660" progId="Excel.Sheet.8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095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70" name="Лист" r:id="rId3" imgW="15144733" imgH="9534510" progId="Excel.Sheet.8">
                  <p:embed/>
                </p:oleObj>
              </mc:Choice>
              <mc:Fallback>
                <p:oleObj name="Лист" r:id="rId3" imgW="15144733" imgH="953451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91682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2739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4" name="Лист" r:id="rId3" imgW="15144733" imgH="3952800" progId="Excel.Sheet.8">
                  <p:embed/>
                </p:oleObj>
              </mc:Choice>
              <mc:Fallback>
                <p:oleObj name="Лист" r:id="rId3" imgW="15144733" imgH="3952800" progId="Excel.Sheet.8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2739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3592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8" name="Лист" r:id="rId3" imgW="9686967" imgH="6143580" progId="Excel.Sheet.8">
                  <p:embed/>
                </p:oleObj>
              </mc:Choice>
              <mc:Fallback>
                <p:oleObj name="Лист" r:id="rId3" imgW="9686967" imgH="614358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420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42" name="Лист" r:id="rId3" imgW="9686967" imgH="5972130" progId="Excel.Sheet.8">
                  <p:embed/>
                </p:oleObj>
              </mc:Choice>
              <mc:Fallback>
                <p:oleObj name="Лист" r:id="rId3" imgW="9686967" imgH="597213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8139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19" y="2060848"/>
            <a:ext cx="639045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204863" y="40287"/>
            <a:ext cx="4788024" cy="6926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0" y="764704"/>
            <a:ext cx="5004048" cy="1944216"/>
          </a:xfrm>
          <a:prstGeom prst="horizontalScroll">
            <a:avLst/>
          </a:prstGeom>
          <a:ln/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>
                <a:solidFill>
                  <a:schemeClr val="tx1"/>
                </a:solidFill>
              </a:rPr>
              <a:t>Бюджет</a:t>
            </a:r>
            <a:r>
              <a:rPr lang="ru-RU" dirty="0">
                <a:solidFill>
                  <a:schemeClr val="tx1"/>
                </a:solidFill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571998" y="4653136"/>
            <a:ext cx="4554759" cy="1755574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*Бюджет </a:t>
            </a:r>
            <a:r>
              <a:rPr lang="ru-RU" dirty="0">
                <a:solidFill>
                  <a:schemeClr val="tx1"/>
                </a:solidFill>
              </a:rPr>
              <a:t>(от </a:t>
            </a:r>
            <a:r>
              <a:rPr lang="ru-RU" dirty="0" err="1">
                <a:solidFill>
                  <a:schemeClr val="tx1"/>
                </a:solidFill>
              </a:rPr>
              <a:t>старонорманского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bougette</a:t>
            </a:r>
            <a:r>
              <a:rPr lang="ru-RU" dirty="0">
                <a:solidFill>
                  <a:schemeClr val="tx1"/>
                </a:solidFill>
              </a:rPr>
              <a:t> — кошелек, сумка, мешок с деньгами)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79512" y="5128592"/>
            <a:ext cx="3444951" cy="1512168"/>
          </a:xfrm>
          <a:prstGeom prst="bevel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Бюджет, можно сравнить с кошельком.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Деньги, которые в него кладут - это доходы. Деньги, которые тратят – это расходы.</a:t>
            </a:r>
          </a:p>
        </p:txBody>
      </p:sp>
    </p:spTree>
    <p:extLst>
      <p:ext uri="{BB962C8B-B14F-4D97-AF65-F5344CB8AC3E}">
        <p14:creationId xmlns:p14="http://schemas.microsoft.com/office/powerpoint/2010/main" val="41133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6" name="Лист" r:id="rId3" imgW="9686967" imgH="5800680" progId="Excel.Sheet.8">
                  <p:embed/>
                </p:oleObj>
              </mc:Choice>
              <mc:Fallback>
                <p:oleObj name="Лист" r:id="rId3" imgW="9686967" imgH="580068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950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483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90" name="Лист" r:id="rId3" imgW="9686967" imgH="4476870" progId="Excel.Sheet.8">
                  <p:embed/>
                </p:oleObj>
              </mc:Choice>
              <mc:Fallback>
                <p:oleObj name="Лист" r:id="rId3" imgW="9686967" imgH="447687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4837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7643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-1" y="0"/>
          <a:ext cx="9144002" cy="686910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35764">
                  <a:extLst>
                    <a:ext uri="{9D8B030D-6E8A-4147-A177-3AD203B41FA5}">
                      <a16:colId xmlns:a16="http://schemas.microsoft.com/office/drawing/2014/main" val="1925899992"/>
                    </a:ext>
                  </a:extLst>
                </a:gridCol>
                <a:gridCol w="2041802">
                  <a:extLst>
                    <a:ext uri="{9D8B030D-6E8A-4147-A177-3AD203B41FA5}">
                      <a16:colId xmlns:a16="http://schemas.microsoft.com/office/drawing/2014/main" val="2873741770"/>
                    </a:ext>
                  </a:extLst>
                </a:gridCol>
                <a:gridCol w="817068">
                  <a:extLst>
                    <a:ext uri="{9D8B030D-6E8A-4147-A177-3AD203B41FA5}">
                      <a16:colId xmlns:a16="http://schemas.microsoft.com/office/drawing/2014/main" val="3488440032"/>
                    </a:ext>
                  </a:extLst>
                </a:gridCol>
                <a:gridCol w="758251">
                  <a:extLst>
                    <a:ext uri="{9D8B030D-6E8A-4147-A177-3AD203B41FA5}">
                      <a16:colId xmlns:a16="http://schemas.microsoft.com/office/drawing/2014/main" val="3596370789"/>
                    </a:ext>
                  </a:extLst>
                </a:gridCol>
                <a:gridCol w="704628">
                  <a:extLst>
                    <a:ext uri="{9D8B030D-6E8A-4147-A177-3AD203B41FA5}">
                      <a16:colId xmlns:a16="http://schemas.microsoft.com/office/drawing/2014/main" val="2815300064"/>
                    </a:ext>
                  </a:extLst>
                </a:gridCol>
                <a:gridCol w="735764">
                  <a:extLst>
                    <a:ext uri="{9D8B030D-6E8A-4147-A177-3AD203B41FA5}">
                      <a16:colId xmlns:a16="http://schemas.microsoft.com/office/drawing/2014/main" val="1967853027"/>
                    </a:ext>
                  </a:extLst>
                </a:gridCol>
                <a:gridCol w="735764">
                  <a:extLst>
                    <a:ext uri="{9D8B030D-6E8A-4147-A177-3AD203B41FA5}">
                      <a16:colId xmlns:a16="http://schemas.microsoft.com/office/drawing/2014/main" val="16998712"/>
                    </a:ext>
                  </a:extLst>
                </a:gridCol>
                <a:gridCol w="735187">
                  <a:extLst>
                    <a:ext uri="{9D8B030D-6E8A-4147-A177-3AD203B41FA5}">
                      <a16:colId xmlns:a16="http://schemas.microsoft.com/office/drawing/2014/main" val="2803576407"/>
                    </a:ext>
                  </a:extLst>
                </a:gridCol>
                <a:gridCol w="615828">
                  <a:extLst>
                    <a:ext uri="{9D8B030D-6E8A-4147-A177-3AD203B41FA5}">
                      <a16:colId xmlns:a16="http://schemas.microsoft.com/office/drawing/2014/main" val="2927079021"/>
                    </a:ext>
                  </a:extLst>
                </a:gridCol>
                <a:gridCol w="1263946">
                  <a:extLst>
                    <a:ext uri="{9D8B030D-6E8A-4147-A177-3AD203B41FA5}">
                      <a16:colId xmlns:a16="http://schemas.microsoft.com/office/drawing/2014/main" val="3167498865"/>
                    </a:ext>
                  </a:extLst>
                </a:gridCol>
              </a:tblGrid>
              <a:tr h="22007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реализации муниципальной программы «Спорт»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93559"/>
                  </a:ext>
                </a:extLst>
              </a:tr>
              <a:tr h="2603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Показатели реализации муниципальной программы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 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2020 год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по годам реализации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основного мероприятия в перечне мероприятий подпрограммы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189136"/>
                  </a:ext>
                </a:extLst>
              </a:tr>
              <a:tr h="260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38401"/>
                  </a:ext>
                </a:extLst>
              </a:tr>
              <a:tr h="130154"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Подпрограмма </a:t>
                      </a: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894898"/>
                  </a:ext>
                </a:extLst>
              </a:tr>
              <a:tr h="1041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- Доля жителей муниципального образования Московской области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показатель, 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204,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Регионального проекта «Спорт – норма жизни» 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51,7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770004"/>
                  </a:ext>
                </a:extLst>
              </a:tr>
              <a:tr h="692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204,  показатель Регионального проекта «Спорт – норма жизни»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24,06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761346"/>
                  </a:ext>
                </a:extLst>
              </a:tr>
              <a:tr h="65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показатель, Рейтинг-45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82,06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972369"/>
                  </a:ext>
                </a:extLst>
              </a:tr>
              <a:tr h="1041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365252"/>
                  </a:ext>
                </a:extLst>
              </a:tr>
              <a:tr h="780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Доля обучающихся и студентов, систематически занимающихся физической культурой и спортом, в общей численности обучающихся и студентов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923823"/>
                  </a:ext>
                </a:extLst>
              </a:tr>
              <a:tr h="781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Доля населения муниципального образования Московской области, занятого в экономике, занимающегося физической культурой и спортом, в общей численности населения, занятого в экономике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904279"/>
                  </a:ext>
                </a:extLst>
              </a:tr>
              <a:tr h="780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к ежегодному обращению Губернатора Московской области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29061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224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754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55675" y="159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8" cy="684834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23981">
                  <a:extLst>
                    <a:ext uri="{9D8B030D-6E8A-4147-A177-3AD203B41FA5}">
                      <a16:colId xmlns:a16="http://schemas.microsoft.com/office/drawing/2014/main" val="4153751576"/>
                    </a:ext>
                  </a:extLst>
                </a:gridCol>
                <a:gridCol w="2117515">
                  <a:extLst>
                    <a:ext uri="{9D8B030D-6E8A-4147-A177-3AD203B41FA5}">
                      <a16:colId xmlns:a16="http://schemas.microsoft.com/office/drawing/2014/main" val="160789447"/>
                    </a:ext>
                  </a:extLst>
                </a:gridCol>
                <a:gridCol w="847365">
                  <a:extLst>
                    <a:ext uri="{9D8B030D-6E8A-4147-A177-3AD203B41FA5}">
                      <a16:colId xmlns:a16="http://schemas.microsoft.com/office/drawing/2014/main" val="3566851115"/>
                    </a:ext>
                  </a:extLst>
                </a:gridCol>
                <a:gridCol w="786367">
                  <a:extLst>
                    <a:ext uri="{9D8B030D-6E8A-4147-A177-3AD203B41FA5}">
                      <a16:colId xmlns:a16="http://schemas.microsoft.com/office/drawing/2014/main" val="711413184"/>
                    </a:ext>
                  </a:extLst>
                </a:gridCol>
                <a:gridCol w="730755">
                  <a:extLst>
                    <a:ext uri="{9D8B030D-6E8A-4147-A177-3AD203B41FA5}">
                      <a16:colId xmlns:a16="http://schemas.microsoft.com/office/drawing/2014/main" val="2667364749"/>
                    </a:ext>
                  </a:extLst>
                </a:gridCol>
                <a:gridCol w="763045">
                  <a:extLst>
                    <a:ext uri="{9D8B030D-6E8A-4147-A177-3AD203B41FA5}">
                      <a16:colId xmlns:a16="http://schemas.microsoft.com/office/drawing/2014/main" val="2903877589"/>
                    </a:ext>
                  </a:extLst>
                </a:gridCol>
                <a:gridCol w="763045">
                  <a:extLst>
                    <a:ext uri="{9D8B030D-6E8A-4147-A177-3AD203B41FA5}">
                      <a16:colId xmlns:a16="http://schemas.microsoft.com/office/drawing/2014/main" val="1142254013"/>
                    </a:ext>
                  </a:extLst>
                </a:gridCol>
                <a:gridCol w="762449">
                  <a:extLst>
                    <a:ext uri="{9D8B030D-6E8A-4147-A177-3AD203B41FA5}">
                      <a16:colId xmlns:a16="http://schemas.microsoft.com/office/drawing/2014/main" val="3790663856"/>
                    </a:ext>
                  </a:extLst>
                </a:gridCol>
                <a:gridCol w="638662">
                  <a:extLst>
                    <a:ext uri="{9D8B030D-6E8A-4147-A177-3AD203B41FA5}">
                      <a16:colId xmlns:a16="http://schemas.microsoft.com/office/drawing/2014/main" val="2966638252"/>
                    </a:ext>
                  </a:extLst>
                </a:gridCol>
                <a:gridCol w="1310814">
                  <a:extLst>
                    <a:ext uri="{9D8B030D-6E8A-4147-A177-3AD203B41FA5}">
                      <a16:colId xmlns:a16="http://schemas.microsoft.com/office/drawing/2014/main" val="1211793869"/>
                    </a:ext>
                  </a:extLst>
                </a:gridCol>
              </a:tblGrid>
              <a:tr h="390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Доля жителей муниципального образования Московской области, занимающихся в спортивных организациях, в общей численности детей и молодежи в возрасте 6-15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693858"/>
                  </a:ext>
                </a:extLst>
              </a:tr>
              <a:tr h="195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835275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30,9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31,4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881991"/>
                  </a:ext>
                </a:extLst>
              </a:tr>
              <a:tr h="716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50,9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51,4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927079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(отремонтированных, модернизированных) плоскостных спортивных сооружений в муниципальных образованиях Московской области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показатель, показатель Регионального проекта «Спорт – норма жизни»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325706"/>
                  </a:ext>
                </a:extLst>
              </a:tr>
              <a:tr h="65119"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2. Подпрограмма </a:t>
                      </a:r>
                      <a:r>
                        <a:rPr lang="en-US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«Подготовка спортивного резерва»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588921"/>
                  </a:ext>
                </a:extLst>
              </a:tr>
              <a:tr h="520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- 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204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«Подготовка спортивного резерва»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411075"/>
                  </a:ext>
                </a:extLst>
              </a:tr>
              <a:tr h="671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3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организаций, оказывающих услуги по спортивной подготовке в соответствии с федеральными стандартами спортивной подготовки, в общем количестве организаций в сфере физической культуры и спорта Московской области, в том числе для лиц с ограниченными возможностями здоровья и инвалидов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к соглашению, заключенному с федеральным органом исполнительной власти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889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2398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9" cy="257988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23981">
                  <a:extLst>
                    <a:ext uri="{9D8B030D-6E8A-4147-A177-3AD203B41FA5}">
                      <a16:colId xmlns:a16="http://schemas.microsoft.com/office/drawing/2014/main" val="3231332613"/>
                    </a:ext>
                  </a:extLst>
                </a:gridCol>
                <a:gridCol w="2117514">
                  <a:extLst>
                    <a:ext uri="{9D8B030D-6E8A-4147-A177-3AD203B41FA5}">
                      <a16:colId xmlns:a16="http://schemas.microsoft.com/office/drawing/2014/main" val="2088008445"/>
                    </a:ext>
                  </a:extLst>
                </a:gridCol>
                <a:gridCol w="847364">
                  <a:extLst>
                    <a:ext uri="{9D8B030D-6E8A-4147-A177-3AD203B41FA5}">
                      <a16:colId xmlns:a16="http://schemas.microsoft.com/office/drawing/2014/main" val="732497906"/>
                    </a:ext>
                  </a:extLst>
                </a:gridCol>
                <a:gridCol w="786368">
                  <a:extLst>
                    <a:ext uri="{9D8B030D-6E8A-4147-A177-3AD203B41FA5}">
                      <a16:colId xmlns:a16="http://schemas.microsoft.com/office/drawing/2014/main" val="2270178473"/>
                    </a:ext>
                  </a:extLst>
                </a:gridCol>
                <a:gridCol w="730754">
                  <a:extLst>
                    <a:ext uri="{9D8B030D-6E8A-4147-A177-3AD203B41FA5}">
                      <a16:colId xmlns:a16="http://schemas.microsoft.com/office/drawing/2014/main" val="2510806360"/>
                    </a:ext>
                  </a:extLst>
                </a:gridCol>
                <a:gridCol w="763047">
                  <a:extLst>
                    <a:ext uri="{9D8B030D-6E8A-4147-A177-3AD203B41FA5}">
                      <a16:colId xmlns:a16="http://schemas.microsoft.com/office/drawing/2014/main" val="543410471"/>
                    </a:ext>
                  </a:extLst>
                </a:gridCol>
                <a:gridCol w="763047">
                  <a:extLst>
                    <a:ext uri="{9D8B030D-6E8A-4147-A177-3AD203B41FA5}">
                      <a16:colId xmlns:a16="http://schemas.microsoft.com/office/drawing/2014/main" val="2496579111"/>
                    </a:ext>
                  </a:extLst>
                </a:gridCol>
                <a:gridCol w="762448">
                  <a:extLst>
                    <a:ext uri="{9D8B030D-6E8A-4147-A177-3AD203B41FA5}">
                      <a16:colId xmlns:a16="http://schemas.microsoft.com/office/drawing/2014/main" val="3523175115"/>
                    </a:ext>
                  </a:extLst>
                </a:gridCol>
                <a:gridCol w="638663">
                  <a:extLst>
                    <a:ext uri="{9D8B030D-6E8A-4147-A177-3AD203B41FA5}">
                      <a16:colId xmlns:a16="http://schemas.microsoft.com/office/drawing/2014/main" val="4123889155"/>
                    </a:ext>
                  </a:extLst>
                </a:gridCol>
                <a:gridCol w="1310813">
                  <a:extLst>
                    <a:ext uri="{9D8B030D-6E8A-4147-A177-3AD203B41FA5}">
                      <a16:colId xmlns:a16="http://schemas.microsoft.com/office/drawing/2014/main" val="4055865528"/>
                    </a:ext>
                  </a:extLst>
                </a:gridCol>
              </a:tblGrid>
              <a:tr h="1203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Доля занимающихся на этапе высшего спортивного мастерства в организациях, осуществляющих спортивную подготовку, в общем количестве занимающихся на этапе совершенствования спортивного мастерства в организациях, осуществляющих спортивную подготовку муниципальном образовании Московской области 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к соглашению, заключенному с федеральным органом исполнительной власти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848831"/>
                  </a:ext>
                </a:extLst>
              </a:tr>
              <a:tr h="534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спортсменов-разрядников в общем количестве лиц, занимающихся в системе спортивных школ олимпийского резерва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«Подготовка спортивного резерва»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336482"/>
                  </a:ext>
                </a:extLst>
              </a:tr>
              <a:tr h="802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спортсменов-разрядников, имеющих разряды и звания (от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разряда до спортивного звания «Заслуженный мастер спорта»), в общем количестве спортсменов-разрядников в системе спортивных школ олимпийского резерва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«Подготовка спортивного резерва»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09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905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-1" y="0"/>
          <a:ext cx="9144002" cy="6874252"/>
        </p:xfrm>
        <a:graphic>
          <a:graphicData uri="http://schemas.openxmlformats.org/drawingml/2006/table">
            <a:tbl>
              <a:tblPr/>
              <a:tblGrid>
                <a:gridCol w="593343">
                  <a:extLst>
                    <a:ext uri="{9D8B030D-6E8A-4147-A177-3AD203B41FA5}">
                      <a16:colId xmlns:a16="http://schemas.microsoft.com/office/drawing/2014/main" val="333901355"/>
                    </a:ext>
                  </a:extLst>
                </a:gridCol>
                <a:gridCol w="1803253">
                  <a:extLst>
                    <a:ext uri="{9D8B030D-6E8A-4147-A177-3AD203B41FA5}">
                      <a16:colId xmlns:a16="http://schemas.microsoft.com/office/drawing/2014/main" val="2622062694"/>
                    </a:ext>
                  </a:extLst>
                </a:gridCol>
                <a:gridCol w="1097103">
                  <a:extLst>
                    <a:ext uri="{9D8B030D-6E8A-4147-A177-3AD203B41FA5}">
                      <a16:colId xmlns:a16="http://schemas.microsoft.com/office/drawing/2014/main" val="1241690360"/>
                    </a:ext>
                  </a:extLst>
                </a:gridCol>
                <a:gridCol w="593343">
                  <a:extLst>
                    <a:ext uri="{9D8B030D-6E8A-4147-A177-3AD203B41FA5}">
                      <a16:colId xmlns:a16="http://schemas.microsoft.com/office/drawing/2014/main" val="3833478386"/>
                    </a:ext>
                  </a:extLst>
                </a:gridCol>
                <a:gridCol w="660806">
                  <a:extLst>
                    <a:ext uri="{9D8B030D-6E8A-4147-A177-3AD203B41FA5}">
                      <a16:colId xmlns:a16="http://schemas.microsoft.com/office/drawing/2014/main" val="3491450136"/>
                    </a:ext>
                  </a:extLst>
                </a:gridCol>
                <a:gridCol w="630392">
                  <a:extLst>
                    <a:ext uri="{9D8B030D-6E8A-4147-A177-3AD203B41FA5}">
                      <a16:colId xmlns:a16="http://schemas.microsoft.com/office/drawing/2014/main" val="1516551056"/>
                    </a:ext>
                  </a:extLst>
                </a:gridCol>
                <a:gridCol w="705043">
                  <a:extLst>
                    <a:ext uri="{9D8B030D-6E8A-4147-A177-3AD203B41FA5}">
                      <a16:colId xmlns:a16="http://schemas.microsoft.com/office/drawing/2014/main" val="2818301664"/>
                    </a:ext>
                  </a:extLst>
                </a:gridCol>
                <a:gridCol w="705043">
                  <a:extLst>
                    <a:ext uri="{9D8B030D-6E8A-4147-A177-3AD203B41FA5}">
                      <a16:colId xmlns:a16="http://schemas.microsoft.com/office/drawing/2014/main" val="2536466784"/>
                    </a:ext>
                  </a:extLst>
                </a:gridCol>
                <a:gridCol w="630392">
                  <a:extLst>
                    <a:ext uri="{9D8B030D-6E8A-4147-A177-3AD203B41FA5}">
                      <a16:colId xmlns:a16="http://schemas.microsoft.com/office/drawing/2014/main" val="80152892"/>
                    </a:ext>
                  </a:extLst>
                </a:gridCol>
                <a:gridCol w="1725284">
                  <a:extLst>
                    <a:ext uri="{9D8B030D-6E8A-4147-A177-3AD203B41FA5}">
                      <a16:colId xmlns:a16="http://schemas.microsoft.com/office/drawing/2014/main" val="4284825617"/>
                    </a:ext>
                  </a:extLst>
                </a:gridCol>
              </a:tblGrid>
              <a:tr h="19169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Планируемые результаты реализации муниципальной программы «Развитие сельского хозяйства»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21079"/>
                  </a:ext>
                </a:extLst>
              </a:tr>
              <a:tr h="25456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  </a:t>
                      </a:r>
                      <a:b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Планируемые результаты реализации муниципальной программы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Тип показателя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Единица  </a:t>
                      </a:r>
                      <a:b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Отчетный 2020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Планируемое значение показателя по годам           </a:t>
                      </a:r>
                      <a:b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реализации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Наименование основного мероприятия в перечне мероприятий подпрограммы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820657"/>
                  </a:ext>
                </a:extLst>
              </a:tr>
              <a:tr h="127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761083"/>
                  </a:ext>
                </a:extLst>
              </a:tr>
              <a:tr h="136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Подпрограмма I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«Развитие отраслей сельского хозяйства и перерабатывающей промышленности»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218283"/>
                  </a:ext>
                </a:extLst>
              </a:tr>
              <a:tr h="597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отраслевой показатель (показатель программы)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Основное мероприятие 10 Создание условий для развития сельскохозяйственного производства, расширения рынка сельскохозяйственной продукции, сырья и продовольствия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771456"/>
                  </a:ext>
                </a:extLst>
              </a:tr>
              <a:tr h="358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Производство молока в хозяйствах всех категорий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обращение Губернатора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105592"/>
                  </a:ext>
                </a:extLst>
              </a:tr>
              <a:tr h="1074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Инвестиции в основной капитал по видам экономической деятельности: 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обращение Губернатора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50701"/>
                  </a:ext>
                </a:extLst>
              </a:tr>
              <a:tr h="477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Ввод мощностей животноводческих комплексов молочного направления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обращение Губернатора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18085"/>
                  </a:ext>
                </a:extLst>
              </a:tr>
              <a:tr h="138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Подпрограмма II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«Развитие мелиорации земель сельскохозяйственного назначения»    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456941"/>
                  </a:ext>
                </a:extLst>
              </a:tr>
              <a:tr h="716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Вовлечение в оборот выбывших сельскохозяйственных угодий за счёт проведения культуртехнических работ сельскохозяйственными товаропроизводителями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соглашение с ЦИОГВ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тыс. га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0,34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Основное мероприятие 1. Предотвращение выбытия из оборота земель сельскохозяйственного назначения и развитие мелиоративных систем и гидротехнических сооружений сельскохозяйственного назначения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361514"/>
                  </a:ext>
                </a:extLst>
              </a:tr>
              <a:tr h="716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Площадь земельных участков, находящихся в муниципальной собственности и государственная собственность на которые не разграничена, предоставленная сельхозтоваропроизводителям, га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отраслевой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852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812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379473"/>
                  </a:ext>
                </a:extLst>
              </a:tr>
              <a:tr h="358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Рейтинг - 45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140,6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177,8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452937"/>
                  </a:ext>
                </a:extLst>
              </a:tr>
              <a:tr h="138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Подпрограмма IV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«Обеспечение эпизоотического и ветеринарно-санитарного благополучия»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403938"/>
                  </a:ext>
                </a:extLst>
              </a:tr>
              <a:tr h="238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отраслевой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259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Основное мероприятие 1. Обеспечение эпизоотического благополучия территории от заноса и распространения заразных, в том числе особо опасных болезней животных, включая африканскую чуму свиней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958089"/>
                  </a:ext>
                </a:extLst>
              </a:tr>
              <a:tr h="716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Отраслевой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026540"/>
                  </a:ext>
                </a:extLst>
              </a:tr>
              <a:tr h="138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Подпрограмма VII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«Экспорт продукции агропромышленного комплекса Московской области»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406040"/>
                  </a:ext>
                </a:extLst>
              </a:tr>
              <a:tr h="477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Объём экспорта АПК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ПриоритетныйУказ Президента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№ 204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тыс. долл. США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3867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4351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5921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6881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7351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Основное мероприятие T2. Федеральный проект «Экспорт продукции агропромышленного комплекса»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043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0297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14" name="Лист" r:id="rId4" imgW="8886833" imgH="10496520" progId="Excel.Sheet.8">
                  <p:embed/>
                </p:oleObj>
              </mc:Choice>
              <mc:Fallback>
                <p:oleObj name="Лист" r:id="rId4" imgW="8886833" imgH="10496520" progId="Excel.Sheet.8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47244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37162" y="0"/>
          <a:ext cx="91811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38" name="Лист" r:id="rId3" imgW="9315534" imgH="5819850" progId="Excel.Sheet.8">
                  <p:embed/>
                </p:oleObj>
              </mc:Choice>
              <mc:Fallback>
                <p:oleObj name="Лист" r:id="rId3" imgW="9315534" imgH="581985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7162" y="0"/>
                        <a:ext cx="918116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8172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35496" y="0"/>
          <a:ext cx="910850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62" name="Лист" r:id="rId3" imgW="9315534" imgH="5724540" progId="Excel.Sheet.8">
                  <p:embed/>
                </p:oleObj>
              </mc:Choice>
              <mc:Fallback>
                <p:oleObj name="Лист" r:id="rId3" imgW="9315534" imgH="572454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6" y="0"/>
                        <a:ext cx="910850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7564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86" name="Лист" r:id="rId3" imgW="9315534" imgH="5495850" progId="Excel.Sheet.8">
                  <p:embed/>
                </p:oleObj>
              </mc:Choice>
              <mc:Fallback>
                <p:oleObj name="Лист" r:id="rId3" imgW="9315534" imgH="549585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3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71" y="1364221"/>
            <a:ext cx="2586460" cy="1725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6500874" y="764704"/>
            <a:ext cx="2448657" cy="430212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организаций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99173"/>
            <a:ext cx="2295147" cy="1848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-6460"/>
            <a:ext cx="5036300" cy="697971"/>
          </a:xfr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Какие бывают бюджеты?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890483" y="764704"/>
            <a:ext cx="1584176" cy="358775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семьи</a:t>
            </a: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-6288" y="4869160"/>
            <a:ext cx="2555776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58145" y="5156657"/>
            <a:ext cx="2807566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субъектов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6516216" y="5013176"/>
            <a:ext cx="2627784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муниципальных образований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(бюджеты городских и сельских поселений, бюджеты муниципальных районов, </a:t>
            </a: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бюджеты городских округов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4" name="Picture 6" descr="http://www.mosgubernia.ru/www/images/2015/01/280215MO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2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40" y="3356992"/>
            <a:ext cx="2614802" cy="1610168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6" name="Picture 8" descr="https://ds02.infourok.ru/uploads/ex/0c72/00085d59-5cf4bfea/im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92" y="3140968"/>
            <a:ext cx="2448272" cy="1728192"/>
          </a:xfrm>
          <a:prstGeom prst="rect">
            <a:avLst/>
          </a:prstGeom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8" name="Picture 10" descr="http://www.rfembassy.ru/uploads/images/kar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" y="3356992"/>
            <a:ext cx="2504808" cy="143024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6" name="Загнутый угол 15"/>
          <p:cNvSpPr/>
          <p:nvPr/>
        </p:nvSpPr>
        <p:spPr>
          <a:xfrm>
            <a:off x="3371238" y="1412776"/>
            <a:ext cx="2520280" cy="1541621"/>
          </a:xfrm>
          <a:prstGeom prst="foldedCorner">
            <a:avLst/>
          </a:prstGeom>
          <a:ln>
            <a:solidFill>
              <a:schemeClr val="tx1"/>
            </a:solidFill>
          </a:ln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Бюджеты публично-правовых образований</a:t>
            </a:r>
          </a:p>
        </p:txBody>
      </p:sp>
    </p:spTree>
    <p:extLst>
      <p:ext uri="{BB962C8B-B14F-4D97-AF65-F5344CB8AC3E}">
        <p14:creationId xmlns:p14="http://schemas.microsoft.com/office/powerpoint/2010/main" val="783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0" grpId="0"/>
      <p:bldP spid="37893" grpId="0" animBg="1"/>
      <p:bldP spid="37907" grpId="0" animBg="1"/>
      <p:bldP spid="37908" grpId="0" animBg="1"/>
      <p:bldP spid="3790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10" name="Лист" r:id="rId3" imgW="9315534" imgH="6191370" progId="Excel.Sheet.8">
                  <p:embed/>
                </p:oleObj>
              </mc:Choice>
              <mc:Fallback>
                <p:oleObj name="Лист" r:id="rId3" imgW="9315534" imgH="619137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538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4" name="Лист" r:id="rId3" imgW="9315534" imgH="5524470" progId="Excel.Sheet.8">
                  <p:embed/>
                </p:oleObj>
              </mc:Choice>
              <mc:Fallback>
                <p:oleObj name="Лист" r:id="rId3" imgW="9315534" imgH="552447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2136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1"/>
          <a:ext cx="9144000" cy="4005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58" name="Лист" r:id="rId3" imgW="9315534" imgH="4000590" progId="Excel.Sheet.8">
                  <p:embed/>
                </p:oleObj>
              </mc:Choice>
              <mc:Fallback>
                <p:oleObj name="Лист" r:id="rId3" imgW="9315534" imgH="400059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9144000" cy="4005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9821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999935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82" name="Лист" r:id="rId3" imgW="9401167" imgH="6019920" progId="Excel.Sheet.8">
                  <p:embed/>
                </p:oleObj>
              </mc:Choice>
              <mc:Fallback>
                <p:oleObj name="Лист" r:id="rId3" imgW="9401167" imgH="6019920" progId="Excel.Sheet.8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712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06" name="Лист" r:id="rId3" imgW="9401167" imgH="4038660" progId="Excel.Sheet.8">
                  <p:embed/>
                </p:oleObj>
              </mc:Choice>
              <mc:Fallback>
                <p:oleObj name="Лист" r:id="rId3" imgW="9401167" imgH="4038660" progId="Excel.Sheet.8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77411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30" name="Лист" r:id="rId3" imgW="9401167" imgH="5419710" progId="Excel.Sheet.8">
                  <p:embed/>
                </p:oleObj>
              </mc:Choice>
              <mc:Fallback>
                <p:oleObj name="Лист" r:id="rId3" imgW="9401167" imgH="541971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17603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54" name="Лист" r:id="rId3" imgW="9401167" imgH="5410260" progId="Excel.Sheet.8">
                  <p:embed/>
                </p:oleObj>
              </mc:Choice>
              <mc:Fallback>
                <p:oleObj name="Лист" r:id="rId3" imgW="9401167" imgH="541026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06360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8" name="Лист" r:id="rId3" imgW="9401167" imgH="5210190" progId="Excel.Sheet.8">
                  <p:embed/>
                </p:oleObj>
              </mc:Choice>
              <mc:Fallback>
                <p:oleObj name="Лист" r:id="rId3" imgW="9401167" imgH="521019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29488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02" name="Лист" r:id="rId3" imgW="9677513" imgH="6305580" progId="Excel.Sheet.12">
                  <p:embed/>
                </p:oleObj>
              </mc:Choice>
              <mc:Fallback>
                <p:oleObj name="Лист" r:id="rId3" imgW="9677513" imgH="6305580" progId="Excel.Shee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28923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26" name="Лист" r:id="rId3" imgW="9677513" imgH="6296130" progId="Excel.Sheet.12">
                  <p:embed/>
                </p:oleObj>
              </mc:Choice>
              <mc:Fallback>
                <p:oleObj name="Лист" r:id="rId3" imgW="9677513" imgH="629613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559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787593" y="4225013"/>
            <a:ext cx="7705725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36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36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130" name="Прямоугольник 10"/>
          <p:cNvSpPr>
            <a:spLocks noChangeArrowheads="1"/>
          </p:cNvSpPr>
          <p:nvPr/>
        </p:nvSpPr>
        <p:spPr bwMode="auto">
          <a:xfrm>
            <a:off x="6508508" y="836712"/>
            <a:ext cx="2654560" cy="738664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latin typeface="Palatino Linotype" pitchFamily="18" charset="0"/>
                <a:cs typeface="Times New Roman" pitchFamily="18" charset="0"/>
              </a:rPr>
              <a:t>Расходы бюджета </a:t>
            </a: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– это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выплачиваемые из бюджета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денежные средства</a:t>
            </a:r>
          </a:p>
        </p:txBody>
      </p:sp>
      <p:sp>
        <p:nvSpPr>
          <p:cNvPr id="5129" name="Прямоугольник 1"/>
          <p:cNvSpPr>
            <a:spLocks noChangeArrowheads="1"/>
          </p:cNvSpPr>
          <p:nvPr/>
        </p:nvSpPr>
        <p:spPr bwMode="auto">
          <a:xfrm>
            <a:off x="19800" y="669627"/>
            <a:ext cx="2678113" cy="738664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latin typeface="Palatino Linotype" pitchFamily="18" charset="0"/>
                <a:cs typeface="Times New Roman" pitchFamily="18" charset="0"/>
              </a:rPr>
              <a:t>Доходы бюджета </a:t>
            </a: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– это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поступающие в бюджет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денежные средства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66994"/>
            <a:ext cx="3312368" cy="28017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351848" y="4232570"/>
            <a:ext cx="1080120" cy="3077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РАСХОДЫ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17" y="1408291"/>
            <a:ext cx="2664296" cy="2308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НАЛОГОВЫЕ ДОХОДЫ: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-Налог на доходы физических лиц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-Земельный налог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-Налог на имущество физических лиц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-Налоги на совокупный доход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-Акцизы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-Государственная пошлина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50" y="3716615"/>
            <a:ext cx="2650263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НЕНАЛОГОВЫЕ ДОХОДЫ: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-Доходы от использования муниципального имущества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-Доходы от продажи материальных и нематериальных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-Прочие доходы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781" y="5470941"/>
            <a:ext cx="2650262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Межбюджетные трансферты: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Дотации, субсидии, субвенции, иные межбюджетные трансферты (помощь из другого бюджета)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5728" y="1700808"/>
            <a:ext cx="2448272" cy="39395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РАСХОДЫ на решение вопросов местного значения:</a:t>
            </a:r>
          </a:p>
          <a:p>
            <a:r>
              <a:rPr lang="ru-RU" sz="1400" dirty="0">
                <a:solidFill>
                  <a:schemeClr val="tx1"/>
                </a:solidFill>
              </a:rPr>
              <a:t>-Образование</a:t>
            </a:r>
          </a:p>
          <a:p>
            <a:r>
              <a:rPr lang="ru-RU" sz="1400" dirty="0">
                <a:solidFill>
                  <a:schemeClr val="tx1"/>
                </a:solidFill>
              </a:rPr>
              <a:t>-Культура</a:t>
            </a:r>
          </a:p>
          <a:p>
            <a:r>
              <a:rPr lang="ru-RU" sz="1400" dirty="0">
                <a:solidFill>
                  <a:schemeClr val="tx1"/>
                </a:solidFill>
              </a:rPr>
              <a:t>-Физическая культура и спорт</a:t>
            </a:r>
          </a:p>
          <a:p>
            <a:r>
              <a:rPr lang="ru-RU" sz="1400" dirty="0">
                <a:solidFill>
                  <a:schemeClr val="tx1"/>
                </a:solidFill>
              </a:rPr>
              <a:t>-Дорожная деятельность</a:t>
            </a:r>
          </a:p>
          <a:p>
            <a:r>
              <a:rPr lang="ru-RU" sz="1400" dirty="0">
                <a:solidFill>
                  <a:schemeClr val="tx1"/>
                </a:solidFill>
              </a:rPr>
              <a:t>-Транспорт</a:t>
            </a:r>
          </a:p>
          <a:p>
            <a:r>
              <a:rPr lang="ru-RU" sz="1400" dirty="0">
                <a:solidFill>
                  <a:schemeClr val="tx1"/>
                </a:solidFill>
              </a:rPr>
              <a:t>-Градостроительство и развитие территории  городского округа</a:t>
            </a:r>
          </a:p>
          <a:p>
            <a:r>
              <a:rPr lang="ru-RU" sz="1400" dirty="0">
                <a:solidFill>
                  <a:schemeClr val="tx1"/>
                </a:solidFill>
              </a:rPr>
              <a:t>-Национальная безопасность</a:t>
            </a:r>
          </a:p>
          <a:p>
            <a:r>
              <a:rPr lang="ru-RU" sz="1400" dirty="0">
                <a:solidFill>
                  <a:schemeClr val="tx1"/>
                </a:solidFill>
              </a:rPr>
              <a:t>-Управление</a:t>
            </a:r>
          </a:p>
          <a:p>
            <a:r>
              <a:rPr lang="ru-RU" sz="1400" dirty="0">
                <a:solidFill>
                  <a:schemeClr val="tx1"/>
                </a:solidFill>
              </a:rPr>
              <a:t>-Социальная политика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7093" y="4060928"/>
            <a:ext cx="1252737" cy="30777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ДОХОДЫ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7093" y="5517107"/>
            <a:ext cx="33843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ДОХОДЫ –РАСХОДЫ = ДЕФИЦИТ(ПРОФИЦИТ)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11043" y="160411"/>
            <a:ext cx="551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Бюджет городского округа– это план доходов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расходов на трехлетний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29391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50" name="Лист" r:id="rId4" imgW="9458435" imgH="6372270" progId="Excel.Sheet.8">
                  <p:embed/>
                </p:oleObj>
              </mc:Choice>
              <mc:Fallback>
                <p:oleObj name="Лист" r:id="rId4" imgW="9458435" imgH="637227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5756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4" name="Лист" r:id="rId4" imgW="9458435" imgH="5972130" progId="Excel.Sheet.8">
                  <p:embed/>
                </p:oleObj>
              </mc:Choice>
              <mc:Fallback>
                <p:oleObj name="Лист" r:id="rId4" imgW="9458435" imgH="597213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6325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8" name="Лист" r:id="rId4" imgW="9458435" imgH="5962680" progId="Excel.Sheet.8">
                  <p:embed/>
                </p:oleObj>
              </mc:Choice>
              <mc:Fallback>
                <p:oleObj name="Лист" r:id="rId4" imgW="9458435" imgH="596268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8686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22" name="Лист" r:id="rId3" imgW="9229632" imgH="5962680" progId="Excel.Sheet.8">
                  <p:embed/>
                </p:oleObj>
              </mc:Choice>
              <mc:Fallback>
                <p:oleObj name="Лист" r:id="rId3" imgW="9229632" imgH="596268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2423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535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46" name="Лист" r:id="rId3" imgW="9229632" imgH="5848470" progId="Excel.Sheet.8">
                  <p:embed/>
                </p:oleObj>
              </mc:Choice>
              <mc:Fallback>
                <p:oleObj name="Лист" r:id="rId3" imgW="9229632" imgH="584847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35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37794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70" name="Лист" r:id="rId3" imgW="8705844" imgH="6534270" progId="Excel.Sheet.8">
                  <p:embed/>
                </p:oleObj>
              </mc:Choice>
              <mc:Fallback>
                <p:oleObj name="Лист" r:id="rId3" imgW="8705844" imgH="653427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79141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0" y="260647"/>
          <a:ext cx="9143999" cy="6661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141">
                  <a:extLst>
                    <a:ext uri="{9D8B030D-6E8A-4147-A177-3AD203B41FA5}">
                      <a16:colId xmlns:a16="http://schemas.microsoft.com/office/drawing/2014/main" val="943390198"/>
                    </a:ext>
                  </a:extLst>
                </a:gridCol>
                <a:gridCol w="1513571">
                  <a:extLst>
                    <a:ext uri="{9D8B030D-6E8A-4147-A177-3AD203B41FA5}">
                      <a16:colId xmlns:a16="http://schemas.microsoft.com/office/drawing/2014/main" val="376534674"/>
                    </a:ext>
                  </a:extLst>
                </a:gridCol>
                <a:gridCol w="643566">
                  <a:extLst>
                    <a:ext uri="{9D8B030D-6E8A-4147-A177-3AD203B41FA5}">
                      <a16:colId xmlns:a16="http://schemas.microsoft.com/office/drawing/2014/main" val="262116679"/>
                    </a:ext>
                  </a:extLst>
                </a:gridCol>
                <a:gridCol w="870005">
                  <a:extLst>
                    <a:ext uri="{9D8B030D-6E8A-4147-A177-3AD203B41FA5}">
                      <a16:colId xmlns:a16="http://schemas.microsoft.com/office/drawing/2014/main" val="372060706"/>
                    </a:ext>
                  </a:extLst>
                </a:gridCol>
                <a:gridCol w="762745">
                  <a:extLst>
                    <a:ext uri="{9D8B030D-6E8A-4147-A177-3AD203B41FA5}">
                      <a16:colId xmlns:a16="http://schemas.microsoft.com/office/drawing/2014/main" val="3581585367"/>
                    </a:ext>
                  </a:extLst>
                </a:gridCol>
                <a:gridCol w="607811">
                  <a:extLst>
                    <a:ext uri="{9D8B030D-6E8A-4147-A177-3AD203B41FA5}">
                      <a16:colId xmlns:a16="http://schemas.microsoft.com/office/drawing/2014/main" val="2546492771"/>
                    </a:ext>
                  </a:extLst>
                </a:gridCol>
                <a:gridCol w="619731">
                  <a:extLst>
                    <a:ext uri="{9D8B030D-6E8A-4147-A177-3AD203B41FA5}">
                      <a16:colId xmlns:a16="http://schemas.microsoft.com/office/drawing/2014/main" val="3760076020"/>
                    </a:ext>
                  </a:extLst>
                </a:gridCol>
                <a:gridCol w="655485">
                  <a:extLst>
                    <a:ext uri="{9D8B030D-6E8A-4147-A177-3AD203B41FA5}">
                      <a16:colId xmlns:a16="http://schemas.microsoft.com/office/drawing/2014/main" val="207804463"/>
                    </a:ext>
                  </a:extLst>
                </a:gridCol>
                <a:gridCol w="655485">
                  <a:extLst>
                    <a:ext uri="{9D8B030D-6E8A-4147-A177-3AD203B41FA5}">
                      <a16:colId xmlns:a16="http://schemas.microsoft.com/office/drawing/2014/main" val="485760836"/>
                    </a:ext>
                  </a:extLst>
                </a:gridCol>
                <a:gridCol w="598873">
                  <a:extLst>
                    <a:ext uri="{9D8B030D-6E8A-4147-A177-3AD203B41FA5}">
                      <a16:colId xmlns:a16="http://schemas.microsoft.com/office/drawing/2014/main" val="884660353"/>
                    </a:ext>
                  </a:extLst>
                </a:gridCol>
                <a:gridCol w="1656586">
                  <a:extLst>
                    <a:ext uri="{9D8B030D-6E8A-4147-A177-3AD203B41FA5}">
                      <a16:colId xmlns:a16="http://schemas.microsoft.com/office/drawing/2014/main" val="1814571286"/>
                    </a:ext>
                  </a:extLst>
                </a:gridCol>
              </a:tblGrid>
              <a:tr h="31410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Планируемые результаты реализации муниципальной программы "Развитие и функционирование дорожно-транспортного комплекса"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28682"/>
                  </a:ext>
                </a:extLst>
              </a:tr>
              <a:tr h="4262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Планируемые результаты реализации муниципальной 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Тип показателя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Отчетный 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Планируемое значение показателя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Наименование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51717"/>
                  </a:ext>
                </a:extLst>
              </a:tr>
              <a:tr h="2804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2021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270549"/>
                  </a:ext>
                </a:extLst>
              </a:tr>
              <a:tr h="336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  "Пассажирский транспорт общего пользования"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378063"/>
                  </a:ext>
                </a:extLst>
              </a:tr>
              <a:tr h="12348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поездок, оплаченных посредством безналичных расчетов,в общем количестве оплаченных пассажирами поездок на конец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82482"/>
                  </a:ext>
                </a:extLst>
              </a:tr>
              <a:tr h="1182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Соблюдение расписания на автобусных маршрутах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590865"/>
                  </a:ext>
                </a:extLst>
              </a:tr>
              <a:tr h="18318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населения, проживающего в населённых пунктах, не имеющих регулярного автобусного и (или) железнодорожного сообщения с  административным центром городского округа (муниципального района), в общей численности населения городского округа (муниципального района)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796971"/>
                  </a:ext>
                </a:extLst>
              </a:tr>
              <a:tr h="235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 "Дороги Подмосковья"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93540"/>
                  </a:ext>
                </a:extLst>
              </a:tr>
              <a:tr h="818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 Ремонт (капитальный ремонт) сети автомобильных дорог общего пользования местного значения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км/тыс.кв.м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23,808/166,6682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23,699/165,8896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30/160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30/160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30/160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30/160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Ремонт ,капитальный </a:t>
                      </a:r>
                      <a:r>
                        <a:rPr lang="ru-RU" sz="900" u="none" strike="noStrike" dirty="0" err="1">
                          <a:effectLst/>
                        </a:rPr>
                        <a:t>ремон</a:t>
                      </a:r>
                      <a:r>
                        <a:rPr lang="ru-RU" sz="900" u="none" strike="noStrike" dirty="0">
                          <a:effectLst/>
                        </a:rPr>
                        <a:t> сети автомобильных </a:t>
                      </a:r>
                      <a:r>
                        <a:rPr lang="ru-RU" sz="900" u="none" strike="noStrike" dirty="0" err="1">
                          <a:effectLst/>
                        </a:rPr>
                        <a:t>дорог,мостов</a:t>
                      </a:r>
                      <a:r>
                        <a:rPr lang="ru-RU" sz="900" u="none" strike="noStrike" dirty="0">
                          <a:effectLst/>
                        </a:rPr>
                        <a:t> и путепроводов местного значения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7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6897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2" y="1"/>
          <a:ext cx="9144003" cy="5186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938">
                  <a:extLst>
                    <a:ext uri="{9D8B030D-6E8A-4147-A177-3AD203B41FA5}">
                      <a16:colId xmlns:a16="http://schemas.microsoft.com/office/drawing/2014/main" val="3487094419"/>
                    </a:ext>
                  </a:extLst>
                </a:gridCol>
                <a:gridCol w="1552006">
                  <a:extLst>
                    <a:ext uri="{9D8B030D-6E8A-4147-A177-3AD203B41FA5}">
                      <a16:colId xmlns:a16="http://schemas.microsoft.com/office/drawing/2014/main" val="3861223886"/>
                    </a:ext>
                  </a:extLst>
                </a:gridCol>
                <a:gridCol w="659908">
                  <a:extLst>
                    <a:ext uri="{9D8B030D-6E8A-4147-A177-3AD203B41FA5}">
                      <a16:colId xmlns:a16="http://schemas.microsoft.com/office/drawing/2014/main" val="3997931365"/>
                    </a:ext>
                  </a:extLst>
                </a:gridCol>
                <a:gridCol w="892098">
                  <a:extLst>
                    <a:ext uri="{9D8B030D-6E8A-4147-A177-3AD203B41FA5}">
                      <a16:colId xmlns:a16="http://schemas.microsoft.com/office/drawing/2014/main" val="4198112196"/>
                    </a:ext>
                  </a:extLst>
                </a:gridCol>
                <a:gridCol w="782113">
                  <a:extLst>
                    <a:ext uri="{9D8B030D-6E8A-4147-A177-3AD203B41FA5}">
                      <a16:colId xmlns:a16="http://schemas.microsoft.com/office/drawing/2014/main" val="1301350306"/>
                    </a:ext>
                  </a:extLst>
                </a:gridCol>
                <a:gridCol w="574364">
                  <a:extLst>
                    <a:ext uri="{9D8B030D-6E8A-4147-A177-3AD203B41FA5}">
                      <a16:colId xmlns:a16="http://schemas.microsoft.com/office/drawing/2014/main" val="4069032935"/>
                    </a:ext>
                  </a:extLst>
                </a:gridCol>
                <a:gridCol w="623247">
                  <a:extLst>
                    <a:ext uri="{9D8B030D-6E8A-4147-A177-3AD203B41FA5}">
                      <a16:colId xmlns:a16="http://schemas.microsoft.com/office/drawing/2014/main" val="3457511490"/>
                    </a:ext>
                  </a:extLst>
                </a:gridCol>
                <a:gridCol w="635467">
                  <a:extLst>
                    <a:ext uri="{9D8B030D-6E8A-4147-A177-3AD203B41FA5}">
                      <a16:colId xmlns:a16="http://schemas.microsoft.com/office/drawing/2014/main" val="3545518545"/>
                    </a:ext>
                  </a:extLst>
                </a:gridCol>
                <a:gridCol w="672128">
                  <a:extLst>
                    <a:ext uri="{9D8B030D-6E8A-4147-A177-3AD203B41FA5}">
                      <a16:colId xmlns:a16="http://schemas.microsoft.com/office/drawing/2014/main" val="1076907108"/>
                    </a:ext>
                  </a:extLst>
                </a:gridCol>
                <a:gridCol w="614082">
                  <a:extLst>
                    <a:ext uri="{9D8B030D-6E8A-4147-A177-3AD203B41FA5}">
                      <a16:colId xmlns:a16="http://schemas.microsoft.com/office/drawing/2014/main" val="1487015553"/>
                    </a:ext>
                  </a:extLst>
                </a:gridCol>
                <a:gridCol w="1698652">
                  <a:extLst>
                    <a:ext uri="{9D8B030D-6E8A-4147-A177-3AD203B41FA5}">
                      <a16:colId xmlns:a16="http://schemas.microsoft.com/office/drawing/2014/main" val="65582098"/>
                    </a:ext>
                  </a:extLst>
                </a:gridCol>
              </a:tblGrid>
              <a:tr h="484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Создание парковочного пространства на улично-дорожной сети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место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Создание и обеспечение функционирования парковок (парковочных мест)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225005"/>
                  </a:ext>
                </a:extLst>
              </a:tr>
              <a:tr h="6073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муниципальных дорог, не отвечающих нормативным требованиям в общей протяженности дорог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30,11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Содержание объектов дорожного хозяйства, в том числе ливневых канализаций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775953"/>
                  </a:ext>
                </a:extLst>
              </a:tr>
              <a:tr h="1186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Общая протяженность автомобильных дорог общего пользования местного значения, не соответствующих нормативным требованиям к транспортно-эксплуатационным показателям на 31 декабря отчётного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175,86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145,8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130,86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125,86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Ремонт, капитальный ремон сети автомобильных дорог,мостов и путепроводов местного значения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611068"/>
                  </a:ext>
                </a:extLst>
              </a:tr>
              <a:tr h="793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Протяженность сети автомобильных дорог общего пользования местного значения на территории субъекта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630,5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635,5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638,0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588,0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Паспортизация и оформление прав собственности объектов дорожного хозяйства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704601"/>
                  </a:ext>
                </a:extLst>
              </a:tr>
              <a:tr h="685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 на погонный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1,475/5,129/0,3/1,31/0,377/0,325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Проектирование, строительство (реконструкция) автомобильных дорог общего пользования и объектов дорожного хозяйства местного значения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384649"/>
                  </a:ext>
                </a:extLst>
              </a:tr>
              <a:tr h="1328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ДТП Снижение смертности от дорожно-транспортных происшествий на дорогах федерального </a:t>
                      </a:r>
                      <a:r>
                        <a:rPr lang="ru-RU" sz="900" u="none" strike="noStrike" dirty="0" err="1">
                          <a:effectLst/>
                        </a:rPr>
                        <a:t>значения,на</a:t>
                      </a:r>
                      <a:r>
                        <a:rPr lang="ru-RU" sz="900" u="none" strike="noStrike" dirty="0">
                          <a:effectLst/>
                        </a:rPr>
                        <a:t> дорогах регионального значения, на дорогах муниципального значения, на частных дорогах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чел. на 100 </a:t>
                      </a:r>
                      <a:r>
                        <a:rPr lang="ru-RU" sz="900" u="none" strike="noStrike" dirty="0" err="1">
                          <a:effectLst/>
                        </a:rPr>
                        <a:t>тыс.чел</a:t>
                      </a:r>
                      <a:r>
                        <a:rPr lang="ru-RU" sz="900" u="none" strike="noStrike" dirty="0">
                          <a:effectLst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Мероприятия по обеспечению безопасности дорожного движения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47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1211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94" name="Лист" r:id="rId3" imgW="9420346" imgH="6324480" progId="Excel.Sheet.12">
                  <p:embed/>
                </p:oleObj>
              </mc:Choice>
              <mc:Fallback>
                <p:oleObj name="Лист" r:id="rId3" imgW="9420346" imgH="6324480" progId="Excel.Shee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9603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18" name="Лист" r:id="rId3" imgW="9420346" imgH="5810130" progId="Excel.Sheet.12">
                  <p:embed/>
                </p:oleObj>
              </mc:Choice>
              <mc:Fallback>
                <p:oleObj name="Лист" r:id="rId3" imgW="9420346" imgH="581013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12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988839"/>
            <a:ext cx="3839348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5769" y="16322"/>
            <a:ext cx="4502832" cy="748382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Дефицит и профицит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6829" y="2718746"/>
            <a:ext cx="216024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НЕДОСТАКЕ СРЕДСТВ -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БЕРУТ  КРЕДИТ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975" y="2674602"/>
            <a:ext cx="2491185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ИЗЛИШКИ СРЕДСТВ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НАПРАВЛЯЮТ В НАКОПЛЕНИЯ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475656" y="1988840"/>
            <a:ext cx="330653" cy="72008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236296" y="1988840"/>
            <a:ext cx="330653" cy="72008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9016" y="764704"/>
            <a:ext cx="348498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случае, если доходов </a:t>
            </a: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меньше, чем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расходов,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возникает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 бюджета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6" y="764704"/>
            <a:ext cx="347930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случае, если доходов </a:t>
            </a: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больше, чем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расходов,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возникает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 бюджета</a:t>
            </a:r>
          </a:p>
        </p:txBody>
      </p:sp>
      <p:sp>
        <p:nvSpPr>
          <p:cNvPr id="15" name="AutoShape 2" descr="https://www.syl.ru/misc/i/ai/177805/7066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507077270"/>
              </p:ext>
            </p:extLst>
          </p:nvPr>
        </p:nvGraphicFramePr>
        <p:xfrm>
          <a:off x="-197879" y="3792819"/>
          <a:ext cx="3696395" cy="2676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1109651707"/>
              </p:ext>
            </p:extLst>
          </p:nvPr>
        </p:nvGraphicFramePr>
        <p:xfrm>
          <a:off x="5447605" y="3792819"/>
          <a:ext cx="3696395" cy="2770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9" name="Скругленный прямоугольник 38"/>
          <p:cNvSpPr/>
          <p:nvPr/>
        </p:nvSpPr>
        <p:spPr>
          <a:xfrm>
            <a:off x="5991859" y="6093296"/>
            <a:ext cx="1882047" cy="5040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</a:t>
            </a:r>
          </a:p>
        </p:txBody>
      </p:sp>
      <p:sp>
        <p:nvSpPr>
          <p:cNvPr id="4" name="Крест 3"/>
          <p:cNvSpPr/>
          <p:nvPr/>
        </p:nvSpPr>
        <p:spPr>
          <a:xfrm>
            <a:off x="1619672" y="5551714"/>
            <a:ext cx="1594873" cy="1306286"/>
          </a:xfrm>
          <a:prstGeom prst="plu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ПРОФИЦИТ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4806444"/>
            <a:ext cx="125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39" y="4621778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33463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431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42" name="Лист" r:id="rId3" imgW="9420346" imgH="2724030" progId="Excel.Sheet.12">
                  <p:embed/>
                </p:oleObj>
              </mc:Choice>
              <mc:Fallback>
                <p:oleObj name="Лист" r:id="rId3" imgW="9420346" imgH="272403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431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57689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66" name="Лист" r:id="rId3" imgW="10325021" imgH="6715170" progId="Excel.Sheet.12">
                  <p:embed/>
                </p:oleObj>
              </mc:Choice>
              <mc:Fallback>
                <p:oleObj name="Лист" r:id="rId3" imgW="10325021" imgH="6715170" progId="Excel.Shee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28715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90" name="Лист" r:id="rId4" imgW="9705877" imgH="6296130" progId="Excel.Sheet.12">
                  <p:embed/>
                </p:oleObj>
              </mc:Choice>
              <mc:Fallback>
                <p:oleObj name="Лист" r:id="rId4" imgW="9705877" imgH="6296130" progId="Excel.Shee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86149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4" name="Лист" r:id="rId4" imgW="9705877" imgH="5200740" progId="Excel.Sheet.12">
                  <p:embed/>
                </p:oleObj>
              </mc:Choice>
              <mc:Fallback>
                <p:oleObj name="Лист" r:id="rId4" imgW="9705877" imgH="520074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0462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" y="0"/>
          <a:ext cx="9143996" cy="635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982">
                  <a:extLst>
                    <a:ext uri="{9D8B030D-6E8A-4147-A177-3AD203B41FA5}">
                      <a16:colId xmlns:a16="http://schemas.microsoft.com/office/drawing/2014/main" val="560037879"/>
                    </a:ext>
                  </a:extLst>
                </a:gridCol>
                <a:gridCol w="2371823">
                  <a:extLst>
                    <a:ext uri="{9D8B030D-6E8A-4147-A177-3AD203B41FA5}">
                      <a16:colId xmlns:a16="http://schemas.microsoft.com/office/drawing/2014/main" val="599458979"/>
                    </a:ext>
                  </a:extLst>
                </a:gridCol>
                <a:gridCol w="646859">
                  <a:extLst>
                    <a:ext uri="{9D8B030D-6E8A-4147-A177-3AD203B41FA5}">
                      <a16:colId xmlns:a16="http://schemas.microsoft.com/office/drawing/2014/main" val="2768568536"/>
                    </a:ext>
                  </a:extLst>
                </a:gridCol>
                <a:gridCol w="638349">
                  <a:extLst>
                    <a:ext uri="{9D8B030D-6E8A-4147-A177-3AD203B41FA5}">
                      <a16:colId xmlns:a16="http://schemas.microsoft.com/office/drawing/2014/main" val="3553500576"/>
                    </a:ext>
                  </a:extLst>
                </a:gridCol>
                <a:gridCol w="570258">
                  <a:extLst>
                    <a:ext uri="{9D8B030D-6E8A-4147-A177-3AD203B41FA5}">
                      <a16:colId xmlns:a16="http://schemas.microsoft.com/office/drawing/2014/main" val="3166816327"/>
                    </a:ext>
                  </a:extLst>
                </a:gridCol>
                <a:gridCol w="487982">
                  <a:extLst>
                    <a:ext uri="{9D8B030D-6E8A-4147-A177-3AD203B41FA5}">
                      <a16:colId xmlns:a16="http://schemas.microsoft.com/office/drawing/2014/main" val="728012824"/>
                    </a:ext>
                  </a:extLst>
                </a:gridCol>
                <a:gridCol w="487982">
                  <a:extLst>
                    <a:ext uri="{9D8B030D-6E8A-4147-A177-3AD203B41FA5}">
                      <a16:colId xmlns:a16="http://schemas.microsoft.com/office/drawing/2014/main" val="887206122"/>
                    </a:ext>
                  </a:extLst>
                </a:gridCol>
                <a:gridCol w="487982">
                  <a:extLst>
                    <a:ext uri="{9D8B030D-6E8A-4147-A177-3AD203B41FA5}">
                      <a16:colId xmlns:a16="http://schemas.microsoft.com/office/drawing/2014/main" val="3873481905"/>
                    </a:ext>
                  </a:extLst>
                </a:gridCol>
                <a:gridCol w="487982">
                  <a:extLst>
                    <a:ext uri="{9D8B030D-6E8A-4147-A177-3AD203B41FA5}">
                      <a16:colId xmlns:a16="http://schemas.microsoft.com/office/drawing/2014/main" val="2883962078"/>
                    </a:ext>
                  </a:extLst>
                </a:gridCol>
                <a:gridCol w="2476797">
                  <a:extLst>
                    <a:ext uri="{9D8B030D-6E8A-4147-A177-3AD203B41FA5}">
                      <a16:colId xmlns:a16="http://schemas.microsoft.com/office/drawing/2014/main" val="1720338568"/>
                    </a:ext>
                  </a:extLst>
                </a:gridCol>
              </a:tblGrid>
              <a:tr h="46465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Планируемые результаты реализации муниципальной программы городского округа Щёлково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«Строительство объектов социальной инфраструктуры»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517324"/>
                  </a:ext>
                </a:extLst>
              </a:tr>
              <a:tr h="596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Показатель реализации муниципальной программы (подпрограммы)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Тип показателея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 измерения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Отчетный 2020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Планируемое значение показателя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по годам реализации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Наименование основного мероприятия                 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в перечне мероприятий подпрограммы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689241"/>
                  </a:ext>
                </a:extLst>
              </a:tr>
              <a:tr h="753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2021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2022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2023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2024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61960"/>
                  </a:ext>
                </a:extLst>
              </a:tr>
              <a:tr h="219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Подпрограмма 3 "Строительство (реконструкция) объектов образования"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245093"/>
                  </a:ext>
                </a:extLst>
              </a:tr>
              <a:tr h="5347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1.1.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дошкольного образования за счет бюджетных средств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Обращение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Основное мероприятие 01.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"Организация строительства (реконструкции) объектов дошкольного образования"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176075"/>
                  </a:ext>
                </a:extLst>
              </a:tr>
              <a:tr h="7539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Создание в субъектах Российской Федерации дополнительных (новых) мест в общеобразовательных организациях в связи с ростом числа обучающихся, вызванным демографическим фактором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Федеральный проект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"Современная школа"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Е1.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Федеральный проект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"Современная школа"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644342"/>
                  </a:ext>
                </a:extLst>
              </a:tr>
              <a:tr h="5137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1.3.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общего образования за счет бюджетных средств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Региональный проект "Современная школа"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Е1.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Федеральный проект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"Современная школа"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804165"/>
                  </a:ext>
                </a:extLst>
              </a:tr>
              <a:tr h="5698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1.4.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дошкольного образования за счет внебюджетных источников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Обращение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05.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Организация строительства (реконструкции) объектов дошкольного образования за счет внебюджетных источников финансирования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182227"/>
                  </a:ext>
                </a:extLst>
              </a:tr>
              <a:tr h="5698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1.5.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общего образования за счет внебюджетных источников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Обращение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06.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Организация строительства (реконструкции) объектов общего образования за счет внебюджетных источников финансирования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29447"/>
                  </a:ext>
                </a:extLst>
              </a:tr>
              <a:tr h="28054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Итого: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767623"/>
                  </a:ext>
                </a:extLst>
              </a:tr>
              <a:tr h="219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Подпрограмма 5 "Строительство (реконструкция) объектов физической культуры и спорта"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834098"/>
                  </a:ext>
                </a:extLst>
              </a:tr>
              <a:tr h="5523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2.1.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физической культуры и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отраслевой показатель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Р5.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Федеральный проект "Спорт - норма жизни""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485796"/>
                  </a:ext>
                </a:extLst>
              </a:tr>
              <a:tr h="28054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Итого: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914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3948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  <a:lumOff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23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38" name="Лист" r:id="rId3" imgW="8267689" imgH="4495770" progId="Excel.Sheet.8">
                  <p:embed/>
                </p:oleObj>
              </mc:Choice>
              <mc:Fallback>
                <p:oleObj name="Лист" r:id="rId3" imgW="8267689" imgH="449577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23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1976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949" y="0"/>
            <a:ext cx="9170949" cy="548680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</a:rPr>
              <a:t>Общественно значимые проекты, </a:t>
            </a:r>
            <a:r>
              <a:rPr lang="ru-RU" sz="1800" dirty="0">
                <a:solidFill>
                  <a:schemeClr val="bg1"/>
                </a:solidFill>
                <a:effectLst/>
              </a:rPr>
              <a:t>реализуемые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на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территории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городского округа Щёлково</a:t>
            </a:r>
            <a:r>
              <a:rPr lang="en-US" sz="1800" dirty="0">
                <a:solidFill>
                  <a:schemeClr val="bg1"/>
                </a:solidFill>
                <a:effectLst/>
              </a:rPr>
              <a:t> в </a:t>
            </a:r>
            <a:r>
              <a:rPr lang="ru-RU" sz="1800" dirty="0">
                <a:solidFill>
                  <a:schemeClr val="bg1"/>
                </a:solidFill>
                <a:effectLst/>
              </a:rPr>
              <a:t>2022- 2024 годах (тыс. руб.)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204864"/>
            <a:ext cx="9144000" cy="1015663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Реконструкция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ВНС №6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с установкой станции водоподготовки по адресу: Московская области, г. Щёлково,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Фряновское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шоссе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(в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т.ч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ПИР)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          Результат – улучшение качества, предоставляемых коммунальных услуг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19 415,0 тыс. руб.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19 415,0 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2023 году – 5 615,54 тыс. руб.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5 615,54 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2024 году – 10 452,3 тыс. руб.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10 452,3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3284984"/>
            <a:ext cx="9144000" cy="1200329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Реконструкция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канализационной напорной сети от КНС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Кустовская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» до КНС «Соколовская»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 адресу: Московская области,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Щёлково, д. Медвежьи Озёра – г. Щёлково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 – улучшение качества, предоставляемых коммунальных услуг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11 746,5 тыс. руб.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11 746,5 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2023 году – 6 256,5 тыс. руб.      </a:t>
            </a:r>
            <a:r>
              <a:rPr kumimoji="0" lang="ru-RU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6 256,5тыс.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2024 году – 11 256,5 тыс. руб.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11 256,5 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gradFill>
            <a:gsLst>
              <a:gs pos="20000">
                <a:schemeClr val="tx1">
                  <a:lumMod val="85000"/>
                </a:schemeClr>
              </a:gs>
              <a:gs pos="100000">
                <a:schemeClr val="tx1">
                  <a:lumMod val="5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Проектирование, строительство: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участка автомобильной дороги от Восточной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промзоны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до выхода на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Фряновское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шоссее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моста через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р.Дубёнка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д.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Маврино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в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р.п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Фряново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наземного (подземного) пешеходного перехода на автомобильной дороге Пролетарский проспект, в районе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ул.Заречная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участка автомобильной дороги д. Медвежьи Озёра, ул. Садовая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 – улучшение качества дорожно-транспортной инфраструктуры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40 000,0 тыс. руб.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40 000,0тыс.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268760"/>
            <a:ext cx="9137898" cy="830997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Котельная мощностью 25 МВт по адресу: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г.п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Щелково, Щелково-4, ул. Беляева, в том числе: техническое присоединение и проектно-изыскательские работы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Результат – улучшение качества, предоставляемых коммунальных услуг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80 060,0 тыс. руб.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8 006,7 тыс. руб., Бюджет Московской области  - 72 053,3 тыс. руб.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Модернизация КНС «Соколовская», г. Щелково, в том числе проектно-изыскательские работы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 – улучшение качества, предоставляемых коммунальных услуг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265 879,8 тыс. руб.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13 294,0 тыс. руб., Бюджет Московской области  - 252 585,8 тыс. руб.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581128"/>
            <a:ext cx="9144000" cy="830997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Выкуп сетей и КНС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мкр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Богородский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Щёлково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Результат – улучшение качества, предоставляемых коммунальных услуг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25 000,0 тыс. руб.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1 250,0 тыс. руб., Бюджет Московской области  - 23 750,0 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2023 году – 25 000,0 тыс. руб.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1 250,0 тыс. руб., Бюджет Московской области  - 23 750,0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667739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noFill/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</a:rPr>
              <a:t>Общественно значимые проекты, </a:t>
            </a:r>
            <a:r>
              <a:rPr lang="ru-RU" sz="1800" dirty="0">
                <a:solidFill>
                  <a:schemeClr val="bg1"/>
                </a:solidFill>
                <a:effectLst/>
              </a:rPr>
              <a:t>реализуемые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на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территории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городского округа Щёлково</a:t>
            </a:r>
            <a:r>
              <a:rPr lang="en-US" sz="1800" dirty="0">
                <a:solidFill>
                  <a:schemeClr val="bg1"/>
                </a:solidFill>
                <a:effectLst/>
              </a:rPr>
              <a:t> в </a:t>
            </a:r>
            <a:r>
              <a:rPr lang="ru-RU" sz="1800" dirty="0">
                <a:solidFill>
                  <a:schemeClr val="bg1"/>
                </a:solidFill>
                <a:effectLst/>
              </a:rPr>
              <a:t>2022-2024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годах (тыс. руб.)</a:t>
            </a:r>
            <a:endParaRPr lang="ru-RU" sz="1800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52936"/>
            <a:ext cx="9147293" cy="646331"/>
          </a:xfrm>
          <a:prstGeom prst="rect">
            <a:avLst/>
          </a:prstGeom>
          <a:gradFill>
            <a:gsLst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Школа на 275 мест по адресу: Московская область, г. Щелково, ул. Шмидта, д. 11 (ПИР и строительство)                                                        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Ликвидация второй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390 257,5 тыс. руб.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24 135,9 тыс. руб., Бюджет Московской области  - 366 121,7 тыс. руб.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3293" y="3645024"/>
            <a:ext cx="9147293" cy="646331"/>
          </a:xfrm>
          <a:prstGeom prst="rect">
            <a:avLst/>
          </a:prstGeom>
          <a:gradFill>
            <a:gsLst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Общеобразовательная школа на 550 мест по адресу: Московская область,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Щёлково, пос. Новый городок  (в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т.ч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ПИР)                                                        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Ликвидация второй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2024 году – 529 654,5 тыс. руб.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27 153,6 тыс. руб., Бюджет Московской области  - 502 501,0 тыс. руб.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509120"/>
            <a:ext cx="9138174" cy="830997"/>
          </a:xfrm>
          <a:prstGeom prst="rect">
            <a:avLst/>
          </a:prstGeom>
          <a:gradFill>
            <a:gsLst>
              <a:gs pos="2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-15000" t="-15000" r="115000" b="115000"/>
            </a:path>
          </a:gra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Плавательный бассейн по адресу: городской округ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Щёлково,п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Монино(в том числе ПИР)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             Результат – увеличение доли населения, занимающихся спортом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79 500,9 тыс. руб.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 округа – 4 134,0 тыс. руб., Бюджет Московской области – 75 366,8 тыс. руб.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2023 году – 291 627,7 тыс. руб.    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 округа – 15 491,0 тыс. руб., Бюджет Московской области – 276 136,7 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517232"/>
            <a:ext cx="9144000" cy="1015663"/>
          </a:xfrm>
          <a:prstGeom prst="rect">
            <a:avLst/>
          </a:prstGeom>
          <a:gradFill>
            <a:gsLst>
              <a:gs pos="4600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Приобретение жилых помещений для обеспечения жильем детей-сирот и детей, оставшихся без попечения родителей, лиц из числа детей-сирот и детей, оставшихся без попечения родителе                    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Результат - улучшение жилищных условий отдельных категорий граждан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78 891,0 тыс. рублей    (23  кв.)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Московской области – 78 891,0 тыс. руб.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2023 году – 34 301,0 тыс. рублей    (10 кв. )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Московской области – 34 301,0 тыс. руб.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2024 году – 37 731,0 тыс. рублей    (11 кв. )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Московской области – 37 731,0 тыс. руб.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844824"/>
            <a:ext cx="9140014" cy="830997"/>
          </a:xfrm>
          <a:prstGeom prst="rect">
            <a:avLst/>
          </a:prstGeom>
          <a:gradFill>
            <a:gsLst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Школа на 825 мест по адресу: Московская область, г. Щелково, микрорайон «Потапово-3А» (ПИР и строительство)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Ликвидация второй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363 997,4 тыс. руб.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Бюджет округа – 18 199,9 тыс. руб., Бюджет Московской области – 345 797,6 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2023 году – 605 486,4 тыс. руб.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Бюджет округа – 30 274,4 тыс. руб., Бюджет Московской области – 575 212,4 тыс.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836712"/>
            <a:ext cx="9144000" cy="830997"/>
          </a:xfrm>
          <a:prstGeom prst="rect">
            <a:avLst/>
          </a:prstGeom>
          <a:gradFill>
            <a:gsLst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Новый корпус на 550 учащихся МБОУ СОШ № 11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им.Титова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по адресу: Московская область, г. Щелково,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ул.Институтская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д. 5 (ПИР и строительство) (в том числе кредиторская задолженность прошлых лет)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Ликвидация второй смены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368 689,0 тыс. руб.    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116 516,8 тыс. руб., Бюджет Московской области – 252 172,3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370710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</a:rPr>
              <a:t>Общественно значимые проекты, </a:t>
            </a:r>
            <a:r>
              <a:rPr lang="ru-RU" sz="1800" dirty="0">
                <a:solidFill>
                  <a:schemeClr val="bg1"/>
                </a:solidFill>
                <a:effectLst/>
              </a:rPr>
              <a:t>реализуемые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на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территории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городского округа Щёлково</a:t>
            </a:r>
            <a:r>
              <a:rPr lang="en-US" sz="1800" dirty="0">
                <a:solidFill>
                  <a:schemeClr val="bg1"/>
                </a:solidFill>
                <a:effectLst/>
              </a:rPr>
              <a:t> в </a:t>
            </a:r>
            <a:r>
              <a:rPr lang="ru-RU" sz="1800" dirty="0">
                <a:solidFill>
                  <a:schemeClr val="bg1"/>
                </a:solidFill>
                <a:effectLst/>
              </a:rPr>
              <a:t>2022-2024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годах (тыс. руб.)</a:t>
            </a:r>
            <a:endParaRPr lang="ru-RU" sz="1800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980728"/>
            <a:ext cx="9144000" cy="1015663"/>
          </a:xfrm>
          <a:prstGeom prst="rect">
            <a:avLst/>
          </a:prstGeom>
          <a:gradFill>
            <a:gsLst>
              <a:gs pos="2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Детский сад на 220 мест по адресу: Московская область, г. Щелково, ул. Школьная, вблизи МБОУ СОШ № 1 (ПИР и строительство)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           Результат-снижение очередности в ДДУ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Объем средств в 2022 год – 50 000,0 тыс. руб.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Бюджет округа – 2 500,0 тыс. руб., Бюджет Московской области – 47 500,0 тыс. руб.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Объем средств в 2023 год – 233 010,2 тыс. руб.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Бюджет округа – 11 651,2 тыс. руб., Бюджет Московской области – 221 359,0 тыс. руб.</a:t>
            </a:r>
          </a:p>
          <a:p>
            <a:pPr lvl="0" algn="just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средств в 2024 год – 43 781,1 тыс. руб.</a:t>
            </a:r>
            <a:r>
              <a:rPr lang="ru-RU" sz="1200" dirty="0">
                <a:solidFill>
                  <a:prstClr val="black"/>
                </a:solidFill>
              </a:rPr>
              <a:t>       Бюджет округа – 2 189,1 тыс. руб., Бюджет Московской области – 41 592,0 тыс. руб.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132856"/>
            <a:ext cx="9140014" cy="646331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Детский сад на 240 мест по адресу: Московская область, г. Щелково,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мкр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«Щёлково-7», вблизи ул.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Неделина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(ПИР и строительство)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объекта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Результат-снижение очередности в ДДУ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2024 году – 50 000,0 тыс. руб.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2 500,0 тыс. руб., Бюджет Московской области – 47 500,0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41865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362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Расходы</a:t>
            </a:r>
            <a:r>
              <a:rPr lang="en-US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бюджета</a:t>
            </a:r>
            <a:r>
              <a:rPr lang="en-US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городского округа Щёлково</a:t>
            </a:r>
            <a:r>
              <a:rPr lang="en-US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с учетом интересов целевых групп пользователей (тыс. рублей)</a:t>
            </a:r>
            <a:endParaRPr lang="ru-RU" sz="18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B58A379-CE0B-4F95-97EA-04A21415A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824803"/>
              </p:ext>
            </p:extLst>
          </p:nvPr>
        </p:nvGraphicFramePr>
        <p:xfrm>
          <a:off x="16743" y="922090"/>
          <a:ext cx="9144000" cy="594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082">
                  <a:extLst>
                    <a:ext uri="{9D8B030D-6E8A-4147-A177-3AD203B41FA5}">
                      <a16:colId xmlns:a16="http://schemas.microsoft.com/office/drawing/2014/main" val="4003242067"/>
                    </a:ext>
                  </a:extLst>
                </a:gridCol>
                <a:gridCol w="935262">
                  <a:extLst>
                    <a:ext uri="{9D8B030D-6E8A-4147-A177-3AD203B41FA5}">
                      <a16:colId xmlns:a16="http://schemas.microsoft.com/office/drawing/2014/main" val="109330072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296654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433721685"/>
                    </a:ext>
                  </a:extLst>
                </a:gridCol>
                <a:gridCol w="1175517">
                  <a:extLst>
                    <a:ext uri="{9D8B030D-6E8A-4147-A177-3AD203B41FA5}">
                      <a16:colId xmlns:a16="http://schemas.microsoft.com/office/drawing/2014/main" val="2557621665"/>
                    </a:ext>
                  </a:extLst>
                </a:gridCol>
                <a:gridCol w="3615979">
                  <a:extLst>
                    <a:ext uri="{9D8B030D-6E8A-4147-A177-3AD203B41FA5}">
                      <a16:colId xmlns:a16="http://schemas.microsoft.com/office/drawing/2014/main" val="2443830240"/>
                    </a:ext>
                  </a:extLst>
                </a:gridCol>
              </a:tblGrid>
              <a:tr h="551288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Мера поддержки на которую направлены </a:t>
                      </a:r>
                      <a:r>
                        <a:rPr lang="ru-RU" sz="1000" kern="1200">
                          <a:solidFill>
                            <a:schemeClr val="bg1"/>
                          </a:solidFill>
                          <a:effectLst/>
                        </a:rPr>
                        <a:t>расходы бюджета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 на 2022  год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 н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а 2023 год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 на 2024 год 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Численность представителей целевой группы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Нормативно-правовой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 акт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554094"/>
                  </a:ext>
                </a:extLst>
              </a:tr>
              <a:tr h="123227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Обеспечение подвоза обучающихся к месту обучения в муниципальные общеобразовательные организации, расположенные в сельских населенных пунктах (с</a:t>
                      </a:r>
                      <a:r>
                        <a:rPr lang="ru-RU" sz="1000" kern="1200" baseline="0" dirty="0">
                          <a:effectLst/>
                        </a:rPr>
                        <a:t> учетом областных средств)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5 932,0</a:t>
                      </a:r>
                      <a:endParaRPr lang="ru-RU" b="1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6 170,0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6 416,0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687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Приказ министра образования Московской области от 16.01.2017 года № 53 «Об организации работы по использованию средств, предусмотренных в бюджете Московской области на очередной финансовый год на обеспечение подвоза обучающихся к месту обучения в муниципальные общеобразовательные организации в Московской области, расположенные в сельских населенных пунктах»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878791"/>
                  </a:ext>
                </a:extLst>
              </a:tr>
              <a:tr h="1386306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78 891,0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301,0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37 731,0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2022 – 23</a:t>
                      </a: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2023 – 10</a:t>
                      </a:r>
                      <a:r>
                        <a:rPr lang="ru-RU" sz="1200" b="1" kern="1200" baseline="0" dirty="0">
                          <a:effectLst/>
                        </a:rPr>
                        <a:t>     </a:t>
                      </a: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2024 – 11</a:t>
                      </a:r>
                      <a:endParaRPr lang="ru-RU" sz="1200" b="1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Постановление Правительства РФ от 10 февраля 2017 года №1203 «Об утверждении Правил предоставления и распределения субсидий из федерального бюджета бюджетам субъектов Российской Федерации на обеспечение жилыми помещениями детей-сирот, детей, оставшихся без попечения родителей, а также детей, находящихся под опекой (попечительством), не имеющих закрепленного жилого помещения"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191310"/>
                  </a:ext>
                </a:extLst>
              </a:tr>
              <a:tr h="1079607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Компенсация проезда к месту учебы и обратно отдельным категориям обучающихся по очной форме обучения муниципальных общеобразовательных организаций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91,0</a:t>
                      </a: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91,0</a:t>
                      </a: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91,0</a:t>
                      </a: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Постановление Правительства Московской области от 10.02.2017 года № 91/5 "О Порядке расходования субвенций из бюджета Московской области бюджетам муниципальных образований Московской области на обеспечение переданных муниципальным образованиям Московской области государственных полномочий по мерам социальной поддержки в сфере образования"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676163"/>
                  </a:ext>
                </a:extLst>
              </a:tr>
              <a:tr h="1699807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Компенсация</a:t>
                      </a:r>
                      <a:r>
                        <a:rPr lang="ru-RU" sz="1000" kern="1200" baseline="0" dirty="0">
                          <a:effectLst/>
                        </a:rPr>
                        <a:t> части</a:t>
                      </a:r>
                      <a:r>
                        <a:rPr lang="ru-RU" sz="1000" kern="1200" dirty="0">
                          <a:effectLst/>
                        </a:rPr>
                        <a:t> родительской платы за присмотр и уход за детьми, осваивающими образовательные программы дошкольного образования</a:t>
                      </a:r>
                      <a:r>
                        <a:rPr lang="ru-RU" sz="1000" kern="1200" baseline="0" dirty="0">
                          <a:effectLst/>
                        </a:rPr>
                        <a:t> в организациях</a:t>
                      </a:r>
                      <a:r>
                        <a:rPr lang="ru-RU" sz="1000" kern="1200" dirty="0">
                          <a:effectLst/>
                        </a:rPr>
                        <a:t> Московской области, осуществляющих образовательную деятельность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67 790,0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67 790,0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67 790,0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12 554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Постановление</a:t>
                      </a:r>
                      <a:r>
                        <a:rPr lang="ru-RU" sz="900" kern="1200" baseline="0" dirty="0">
                          <a:effectLst/>
                        </a:rPr>
                        <a:t> </a:t>
                      </a:r>
                      <a:r>
                        <a:rPr lang="ru-RU" sz="900" kern="1200" dirty="0">
                          <a:effectLst/>
                        </a:rPr>
                        <a:t> Правительства Московской области от 26 мая 2014 года №378/17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деятельность, и порядка ее выплаты, Порядка расходования субвенций бюджетам муниципальных образований Московской области на выплату компенсации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деятельность» </a:t>
                      </a:r>
                      <a:endParaRPr lang="ru-RU" sz="9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982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056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Апекс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6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41509</TotalTime>
  <Words>7916</Words>
  <Application>Microsoft Office PowerPoint</Application>
  <PresentationFormat>Экран (4:3)</PresentationFormat>
  <Paragraphs>1556</Paragraphs>
  <Slides>101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20" baseType="lpstr">
      <vt:lpstr>Antique Olive Compact</vt:lpstr>
      <vt:lpstr>Arial</vt:lpstr>
      <vt:lpstr>Book Antiqua</vt:lpstr>
      <vt:lpstr>Brush Script MT</vt:lpstr>
      <vt:lpstr>Calibri</vt:lpstr>
      <vt:lpstr>Cambria</vt:lpstr>
      <vt:lpstr>Constantia</vt:lpstr>
      <vt:lpstr>Franklin Gothic Book</vt:lpstr>
      <vt:lpstr>Lucida Sans</vt:lpstr>
      <vt:lpstr>Palatino Linotype</vt:lpstr>
      <vt:lpstr>Rage Italic</vt:lpstr>
      <vt:lpstr>Times New Roman</vt:lpstr>
      <vt:lpstr>Wingdings</vt:lpstr>
      <vt:lpstr>Wingdings 2</vt:lpstr>
      <vt:lpstr>Wingdings 3</vt:lpstr>
      <vt:lpstr>1_Апекс</vt:lpstr>
      <vt:lpstr>1_Кнопка</vt:lpstr>
      <vt:lpstr>Поток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бывают бюджеты?</vt:lpstr>
      <vt:lpstr>Презентация PowerPoint</vt:lpstr>
      <vt:lpstr>Дефицит и профицит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задачи и приоритеты бюджетной политики на очередной 2022 год и на плановый период 2023 и 2024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характеристики  бюджета городского округа Щёлково  на 2022 год и на плановый период 2023 и 2024 годов (млн. руб.)</vt:lpstr>
      <vt:lpstr>Динамика поступления  налоговых и неналоговых доходов  в бюджет городского округа Щёлково в 2020-2024 годах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поступлений земельного налога  в бюджет городского округа Щёлково в 2020-2024 годах  </vt:lpstr>
      <vt:lpstr>Ставки по уплате земельного налога</vt:lpstr>
      <vt:lpstr>Льготы по уплате  земельного налога</vt:lpstr>
      <vt:lpstr>Динамика поступлений налога на имущество физических лиц  в бюджет городского округа Щёлково в 2020-2024 годах </vt:lpstr>
      <vt:lpstr>Ставки по уплате налога на имущество физических лиц</vt:lpstr>
      <vt:lpstr>Налоги на совокупный доход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распределения сумм штрафов  с 1 января 2020 года  согласно ст.46 БК РФ</vt:lpstr>
      <vt:lpstr>Удельный объём налоговых и неналоговых доходов  на душу населения в сравнении с другими муниципальными образованиями (источник информации: Открытый бюджет Московской области https://budget.mosreg.ru/dokumenty/byudzhetnaya-politika/pokazateli-ispolneniya-byudzhetov-municipalnyx-obrazovanij-moskovskoj-oblasti/)</vt:lpstr>
      <vt:lpstr>Презентация PowerPoint</vt:lpstr>
      <vt:lpstr>Презентация PowerPoint</vt:lpstr>
      <vt:lpstr>Презентация PowerPoint</vt:lpstr>
      <vt:lpstr>Расходы бюджета городского округа Щёлково на 2022 год в разрезе муниципальных программ (%)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 значимые проекты, реализуемые на территории городского округа Щёлково в 2022- 2024 годах (тыс. руб.)</vt:lpstr>
      <vt:lpstr>Общественно значимые проекты, реализуемые на территории городского округа Щёлково в 2022-2024 годах (тыс. руб.)</vt:lpstr>
      <vt:lpstr>Общественно значимые проекты, реализуемые на территории городского округа Щёлково в 2022-2024 годах (тыс. руб.)</vt:lpstr>
      <vt:lpstr>Расходы бюджета городского округа Щёлково с учетом интересов целевых групп пользователей (тыс. рублей)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Е.У. Силаева</cp:lastModifiedBy>
  <cp:revision>2584</cp:revision>
  <cp:lastPrinted>2022-01-26T13:47:05Z</cp:lastPrinted>
  <dcterms:created xsi:type="dcterms:W3CDTF">2014-11-07T09:30:42Z</dcterms:created>
  <dcterms:modified xsi:type="dcterms:W3CDTF">2022-03-30T14:44:10Z</dcterms:modified>
</cp:coreProperties>
</file>