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0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heme/themeOverride13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theme/themeOverride14.xml" ContentType="application/vnd.openxmlformats-officedocument.themeOverride+xml"/>
  <Override PartName="/ppt/charts/chart3.xml" ContentType="application/vnd.openxmlformats-officedocument.drawingml.chart+xml"/>
  <Override PartName="/ppt/theme/themeOverride15.xml" ContentType="application/vnd.openxmlformats-officedocument.themeOverr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charts/chart5.xml" ContentType="application/vnd.openxmlformats-officedocument.drawingml.chart+xml"/>
  <Override PartName="/ppt/theme/themeOverride17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3" r:id="rId1"/>
    <p:sldMasterId id="2147484051" r:id="rId2"/>
  </p:sldMasterIdLst>
  <p:notesMasterIdLst>
    <p:notesMasterId r:id="rId30"/>
  </p:notesMasterIdLst>
  <p:sldIdLst>
    <p:sldId id="599" r:id="rId3"/>
    <p:sldId id="683" r:id="rId4"/>
    <p:sldId id="601" r:id="rId5"/>
    <p:sldId id="602" r:id="rId6"/>
    <p:sldId id="603" r:id="rId7"/>
    <p:sldId id="644" r:id="rId8"/>
    <p:sldId id="605" r:id="rId9"/>
    <p:sldId id="606" r:id="rId10"/>
    <p:sldId id="607" r:id="rId11"/>
    <p:sldId id="608" r:id="rId12"/>
    <p:sldId id="609" r:id="rId13"/>
    <p:sldId id="744" r:id="rId14"/>
    <p:sldId id="620" r:id="rId15"/>
    <p:sldId id="621" r:id="rId16"/>
    <p:sldId id="622" r:id="rId17"/>
    <p:sldId id="742" r:id="rId18"/>
    <p:sldId id="743" r:id="rId19"/>
    <p:sldId id="690" r:id="rId20"/>
    <p:sldId id="738" r:id="rId21"/>
    <p:sldId id="739" r:id="rId22"/>
    <p:sldId id="692" r:id="rId23"/>
    <p:sldId id="693" r:id="rId24"/>
    <p:sldId id="642" r:id="rId25"/>
    <p:sldId id="698" r:id="rId26"/>
    <p:sldId id="699" r:id="rId27"/>
    <p:sldId id="730" r:id="rId28"/>
    <p:sldId id="681" r:id="rId29"/>
  </p:sldIdLst>
  <p:sldSz cx="9144000" cy="6858000" type="screen4x3"/>
  <p:notesSz cx="6742113" cy="9875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900CC"/>
    <a:srgbClr val="FF3300"/>
    <a:srgbClr val="000000"/>
    <a:srgbClr val="FF00FF"/>
    <a:srgbClr val="0000CC"/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5908" autoAdjust="0"/>
  </p:normalViewPr>
  <p:slideViewPr>
    <p:cSldViewPr>
      <p:cViewPr varScale="1">
        <p:scale>
          <a:sx n="72" d="100"/>
          <a:sy n="72" d="100"/>
        </p:scale>
        <p:origin x="17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5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6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814392562784977E-2"/>
          <c:y val="4.2328001968503975E-2"/>
          <c:w val="0.94077647210573645"/>
          <c:h val="0.761069644222537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dLbl>
              <c:idx val="0"/>
              <c:layout>
                <c:manualLayout>
                  <c:x val="1.0674103237095363E-2"/>
                  <c:y val="-0.286794890455249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B6-4399-923F-89601B56151F}"/>
                </c:ext>
              </c:extLst>
            </c:dLbl>
            <c:dLbl>
              <c:idx val="1"/>
              <c:layout>
                <c:manualLayout>
                  <c:x val="1.3557633420822397E-2"/>
                  <c:y val="-0.37204111178312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B6-4399-923F-89601B56151F}"/>
                </c:ext>
              </c:extLst>
            </c:dLbl>
            <c:dLbl>
              <c:idx val="2"/>
              <c:layout>
                <c:manualLayout>
                  <c:x val="1.046259842519685E-2"/>
                  <c:y val="-0.368605473563426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B6-4399-923F-89601B56151F}"/>
                </c:ext>
              </c:extLst>
            </c:dLbl>
            <c:dLbl>
              <c:idx val="3"/>
              <c:layout>
                <c:manualLayout>
                  <c:x val="1.4840769903762029E-2"/>
                  <c:y val="-0.377578760018992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B6-4399-923F-89601B56151F}"/>
                </c:ext>
              </c:extLst>
            </c:dLbl>
            <c:dLbl>
              <c:idx val="4"/>
              <c:layout>
                <c:manualLayout>
                  <c:x val="1.0885608048993876E-2"/>
                  <c:y val="-0.35255176950382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B6-4399-923F-89601B5615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2024 год</c:v>
                </c:pt>
                <c:pt idx="1">
                  <c:v>План 2025 год</c:v>
                </c:pt>
                <c:pt idx="2">
                  <c:v>Прогноз на 2026 год</c:v>
                </c:pt>
                <c:pt idx="3">
                  <c:v>Плановый период 2027 год</c:v>
                </c:pt>
                <c:pt idx="4">
                  <c:v>Плановый период 2028год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8118.3</c:v>
                </c:pt>
                <c:pt idx="1">
                  <c:v>10473.9</c:v>
                </c:pt>
                <c:pt idx="2">
                  <c:v>10928.8</c:v>
                </c:pt>
                <c:pt idx="3">
                  <c:v>9574.2000000000007</c:v>
                </c:pt>
                <c:pt idx="4">
                  <c:v>9971.7000000000007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1C-4C0C-A8BB-CE06E650E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0184704"/>
        <c:axId val="240399488"/>
        <c:axId val="0"/>
      </c:bar3DChart>
      <c:catAx>
        <c:axId val="240184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399488"/>
        <c:crosses val="autoZero"/>
        <c:auto val="1"/>
        <c:lblAlgn val="ctr"/>
        <c:lblOffset val="100"/>
        <c:noMultiLvlLbl val="0"/>
      </c:catAx>
      <c:valAx>
        <c:axId val="24039948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18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9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930290662064328E-2"/>
          <c:w val="0.96527777777777779"/>
          <c:h val="0.818208330177862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42"/>
          <c:dPt>
            <c:idx val="0"/>
            <c:bubble3D val="0"/>
            <c:explosion val="2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6275-4BD3-B24F-020815F96BC3}"/>
              </c:ext>
            </c:extLst>
          </c:dPt>
          <c:dPt>
            <c:idx val="1"/>
            <c:bubble3D val="0"/>
            <c:explosion val="18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275-4BD3-B24F-020815F96BC3}"/>
              </c:ext>
            </c:extLst>
          </c:dPt>
          <c:dPt>
            <c:idx val="2"/>
            <c:bubble3D val="0"/>
            <c:explosion val="21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275-4BD3-B24F-020815F96BC3}"/>
              </c:ext>
            </c:extLst>
          </c:dPt>
          <c:dPt>
            <c:idx val="3"/>
            <c:bubble3D val="0"/>
            <c:explosion val="18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275-4BD3-B24F-020815F96BC3}"/>
              </c:ext>
            </c:extLst>
          </c:dPt>
          <c:dPt>
            <c:idx val="4"/>
            <c:bubble3D val="0"/>
            <c:explosion val="19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6275-4BD3-B24F-020815F96BC3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943-4619-9B2E-A0741016A4B2}"/>
              </c:ext>
            </c:extLst>
          </c:dPt>
          <c:dPt>
            <c:idx val="6"/>
            <c:bubble3D val="0"/>
            <c:explosion val="27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275-4BD3-B24F-020815F96BC3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8687-4048-943D-560CDA85AB3C}"/>
              </c:ext>
            </c:extLst>
          </c:dPt>
          <c:dPt>
            <c:idx val="8"/>
            <c:bubble3D val="0"/>
            <c:explosion val="27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275-4BD3-B24F-020815F96BC3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687-4048-943D-560CDA85AB3C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0943-4619-9B2E-A0741016A4B2}"/>
              </c:ext>
            </c:extLst>
          </c:dPt>
          <c:dLbls>
            <c:dLbl>
              <c:idx val="0"/>
              <c:layout>
                <c:manualLayout>
                  <c:x val="0.18965835520559929"/>
                  <c:y val="-0.256862983467988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chemeClr val="tx1"/>
                        </a:solidFill>
                      </a:rPr>
                      <a:t>НДФЛ 61%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75-4BD3-B24F-020815F96BC3}"/>
                </c:ext>
              </c:extLst>
            </c:dLbl>
            <c:dLbl>
              <c:idx val="2"/>
              <c:layout>
                <c:manualLayout>
                  <c:x val="2.8828330669995433E-2"/>
                  <c:y val="-2.4902472158508406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75-4BD3-B24F-020815F96BC3}"/>
                </c:ext>
              </c:extLst>
            </c:dLbl>
            <c:dLbl>
              <c:idx val="3"/>
              <c:layout>
                <c:manualLayout>
                  <c:x val="1.1201334208223971E-2"/>
                  <c:y val="-1.3598585551795562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75-4BD3-B24F-020815F96BC3}"/>
                </c:ext>
              </c:extLst>
            </c:dLbl>
            <c:dLbl>
              <c:idx val="4"/>
              <c:layout>
                <c:manualLayout>
                  <c:x val="2.1744858705472065E-2"/>
                  <c:y val="-2.163929746202602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75-4BD3-B24F-020815F96BC3}"/>
                </c:ext>
              </c:extLst>
            </c:dLbl>
            <c:dLbl>
              <c:idx val="6"/>
              <c:layout>
                <c:manualLayout>
                  <c:x val="1.3349737532808399E-2"/>
                  <c:y val="-2.935916700878614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75-4BD3-B24F-020815F96BC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687-4048-943D-560CDA85AB3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75-4BD3-B24F-020815F96BC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943-4619-9B2E-A0741016A4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 по подакциизным товарам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Налоги на совокупный доход</c:v>
                </c:pt>
                <c:pt idx="5">
                  <c:v>Государственная пошлина</c:v>
                </c:pt>
                <c:pt idx="6">
                  <c:v>Доходы от использования имущества</c:v>
                </c:pt>
                <c:pt idx="7">
                  <c:v>Платежи при пользовании природными ресурсами</c:v>
                </c:pt>
                <c:pt idx="8">
                  <c:v>Доходы от оказания платных услуг</c:v>
                </c:pt>
                <c:pt idx="9">
                  <c:v>Доходы от продажи материальных и нематериальных активов</c:v>
                </c:pt>
                <c:pt idx="10">
                  <c:v>Штрафы, санкции, возмещение ущерба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6716.1</c:v>
                </c:pt>
                <c:pt idx="1">
                  <c:v>104</c:v>
                </c:pt>
                <c:pt idx="2">
                  <c:v>1115.7</c:v>
                </c:pt>
                <c:pt idx="3">
                  <c:v>334.3</c:v>
                </c:pt>
                <c:pt idx="4">
                  <c:v>1536.8</c:v>
                </c:pt>
                <c:pt idx="5">
                  <c:v>224.4</c:v>
                </c:pt>
                <c:pt idx="6">
                  <c:v>692.9</c:v>
                </c:pt>
                <c:pt idx="7">
                  <c:v>2.2999999999999998</c:v>
                </c:pt>
                <c:pt idx="8">
                  <c:v>14</c:v>
                </c:pt>
                <c:pt idx="9">
                  <c:v>165.2</c:v>
                </c:pt>
                <c:pt idx="10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275-4BD3-B24F-020815F96B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0943-4619-9B2E-A0741016A4B2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0943-4619-9B2E-A0741016A4B2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0943-4619-9B2E-A0741016A4B2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0943-4619-9B2E-A0741016A4B2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0943-4619-9B2E-A0741016A4B2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0943-4619-9B2E-A0741016A4B2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0943-4619-9B2E-A0741016A4B2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0943-4619-9B2E-A0741016A4B2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0943-4619-9B2E-A0741016A4B2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9-0943-4619-9B2E-A0741016A4B2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B-0943-4619-9B2E-A0741016A4B2}"/>
              </c:ext>
            </c:extLst>
          </c:dPt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 по подакциизным товарам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Налоги на совокупный доход</c:v>
                </c:pt>
                <c:pt idx="5">
                  <c:v>Государственная пошлина</c:v>
                </c:pt>
                <c:pt idx="6">
                  <c:v>Доходы от использования имущества</c:v>
                </c:pt>
                <c:pt idx="7">
                  <c:v>Платежи при пользовании природными ресурсами</c:v>
                </c:pt>
                <c:pt idx="8">
                  <c:v>Доходы от оказания платных услуг</c:v>
                </c:pt>
                <c:pt idx="9">
                  <c:v>Доходы от продажи материальных и нематериальных активов</c:v>
                </c:pt>
                <c:pt idx="10">
                  <c:v>Штрафы, санкции, возмещение ущерба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61.452662207541472</c:v>
                </c:pt>
                <c:pt idx="1">
                  <c:v>0.95160537657037769</c:v>
                </c:pt>
                <c:pt idx="2">
                  <c:v>10.208712679226638</c:v>
                </c:pt>
                <c:pt idx="3">
                  <c:v>3.058862282571897</c:v>
                </c:pt>
                <c:pt idx="4">
                  <c:v>14.061799449166887</c:v>
                </c:pt>
                <c:pt idx="5">
                  <c:v>2.0532716009845458</c:v>
                </c:pt>
                <c:pt idx="6">
                  <c:v>6.3400708214001416</c:v>
                </c:pt>
                <c:pt idx="7">
                  <c:v>2.1045118904921813E-2</c:v>
                </c:pt>
                <c:pt idx="8">
                  <c:v>0.12810072376908929</c:v>
                </c:pt>
                <c:pt idx="9">
                  <c:v>1.5115885404752536</c:v>
                </c:pt>
                <c:pt idx="10">
                  <c:v>0.21228119938877654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275-4BD3-B24F-020815F96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824584426946429E-4"/>
          <c:y val="0.77649067774203795"/>
          <c:w val="0.99829451006124215"/>
          <c:h val="0.22350932225796208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pPr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2027 год</a:t>
            </a:r>
          </a:p>
        </c:rich>
      </c:tx>
      <c:layout>
        <c:manualLayout>
          <c:xMode val="edge"/>
          <c:yMode val="edge"/>
          <c:x val="2.1495456443536926E-2"/>
          <c:y val="5.6223987932964715E-2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</c:spPr>
    </c:title>
    <c:autoTitleDeleted val="0"/>
    <c:view3D>
      <c:rotX val="50"/>
      <c:rotY val="21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880505773237907E-2"/>
          <c:y val="0.10234281417229787"/>
          <c:w val="0.8370189102920188"/>
          <c:h val="0.686751163450974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1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BF72-45B1-822E-70AE26D0B7F9}"/>
              </c:ext>
            </c:extLst>
          </c:dPt>
          <c:dPt>
            <c:idx val="8"/>
            <c:bubble3D val="0"/>
            <c:spPr>
              <a:solidFill>
                <a:srgbClr val="FF33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BF72-45B1-822E-70AE26D0B7F9}"/>
              </c:ext>
            </c:extLst>
          </c:dPt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72-45B1-822E-70AE26D0B7F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72-45B1-822E-70AE26D0B7F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72-45B1-822E-70AE26D0B7F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72-45B1-822E-70AE26D0B7F9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физ. лиц</c:v>
                </c:pt>
                <c:pt idx="4">
                  <c:v>совокуп дох</c:v>
                </c:pt>
                <c:pt idx="5">
                  <c:v>госпошлина</c:v>
                </c:pt>
                <c:pt idx="6">
                  <c:v>дох от использ имущ</c:v>
                </c:pt>
                <c:pt idx="7">
                  <c:v>негативка</c:v>
                </c:pt>
                <c:pt idx="8">
                  <c:v>платные услуги</c:v>
                </c:pt>
                <c:pt idx="9">
                  <c:v>продажа</c:v>
                </c:pt>
                <c:pt idx="10">
                  <c:v>штрафы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4957.8</c:v>
                </c:pt>
                <c:pt idx="1">
                  <c:v>115.3</c:v>
                </c:pt>
                <c:pt idx="2">
                  <c:v>1171.4000000000001</c:v>
                </c:pt>
                <c:pt idx="3">
                  <c:v>375.3</c:v>
                </c:pt>
                <c:pt idx="4">
                  <c:v>1828.1</c:v>
                </c:pt>
                <c:pt idx="5">
                  <c:v>236</c:v>
                </c:pt>
                <c:pt idx="6">
                  <c:v>699.1</c:v>
                </c:pt>
                <c:pt idx="7">
                  <c:v>2.2999999999999998</c:v>
                </c:pt>
                <c:pt idx="8">
                  <c:v>14</c:v>
                </c:pt>
                <c:pt idx="9">
                  <c:v>151.80000000000001</c:v>
                </c:pt>
                <c:pt idx="10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F72-45B1-822E-70AE26D0B7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физ. лиц</c:v>
                </c:pt>
                <c:pt idx="4">
                  <c:v>совокуп дох</c:v>
                </c:pt>
                <c:pt idx="5">
                  <c:v>госпошлина</c:v>
                </c:pt>
                <c:pt idx="6">
                  <c:v>дох от использ имущ</c:v>
                </c:pt>
                <c:pt idx="7">
                  <c:v>негативка</c:v>
                </c:pt>
                <c:pt idx="8">
                  <c:v>платные услуги</c:v>
                </c:pt>
                <c:pt idx="9">
                  <c:v>продажа</c:v>
                </c:pt>
                <c:pt idx="10">
                  <c:v>штрафы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51.782375735040688</c:v>
                </c:pt>
                <c:pt idx="1">
                  <c:v>1.2042655859958431</c:v>
                </c:pt>
                <c:pt idx="2">
                  <c:v>12.234837011583094</c:v>
                </c:pt>
                <c:pt idx="3">
                  <c:v>3.9198688154747612</c:v>
                </c:pt>
                <c:pt idx="4">
                  <c:v>19.093824091578497</c:v>
                </c:pt>
                <c:pt idx="5">
                  <c:v>2.4649321621424023</c:v>
                </c:pt>
                <c:pt idx="6">
                  <c:v>7.3018392989565823</c:v>
                </c:pt>
                <c:pt idx="7">
                  <c:v>2.4022643953082734E-2</c:v>
                </c:pt>
                <c:pt idx="8">
                  <c:v>0.14622478927963403</c:v>
                </c:pt>
                <c:pt idx="9">
                  <c:v>1.5854945009034604</c:v>
                </c:pt>
                <c:pt idx="10">
                  <c:v>0.24231536509196497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72-45B1-822E-70AE26D0B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dirty="0">
                <a:solidFill>
                  <a:srgbClr val="002060"/>
                </a:solidFill>
              </a:rPr>
              <a:t>2028 год</a:t>
            </a:r>
          </a:p>
        </c:rich>
      </c:tx>
      <c:layout>
        <c:manualLayout>
          <c:xMode val="edge"/>
          <c:yMode val="edge"/>
          <c:x val="0.61324703238101752"/>
          <c:y val="3.7318951502227478E-2"/>
        </c:manualLayout>
      </c:layout>
      <c:overlay val="0"/>
      <c:spPr>
        <a:solidFill>
          <a:srgbClr val="14967C">
            <a:lumMod val="20000"/>
            <a:lumOff val="80000"/>
          </a:srgbClr>
        </a:solidFill>
        <a:ln>
          <a:solidFill>
            <a:sysClr val="windowText" lastClr="000000"/>
          </a:solidFill>
        </a:ln>
      </c:spPr>
    </c:title>
    <c:autoTitleDeleted val="0"/>
    <c:view3D>
      <c:rotX val="60"/>
      <c:rotY val="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833333333333498E-2"/>
          <c:y val="0.20408100650315339"/>
          <c:w val="0.8355665921379094"/>
          <c:h val="0.717186785447610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19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6D8-468A-9B45-2E3D013F6B6D}"/>
              </c:ext>
            </c:extLst>
          </c:dPt>
          <c:dPt>
            <c:idx val="7"/>
            <c:bubble3D val="0"/>
            <c:explosion val="12"/>
            <c:extLst>
              <c:ext xmlns:c16="http://schemas.microsoft.com/office/drawing/2014/chart" uri="{C3380CC4-5D6E-409C-BE32-E72D297353CC}">
                <c16:uniqueId val="{00000002-C6D8-468A-9B45-2E3D013F6B6D}"/>
              </c:ext>
            </c:extLst>
          </c:dPt>
          <c:dPt>
            <c:idx val="8"/>
            <c:bubble3D val="0"/>
            <c:spPr>
              <a:solidFill>
                <a:srgbClr val="FF33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C6D8-468A-9B45-2E3D013F6B6D}"/>
              </c:ext>
            </c:extLst>
          </c:dPt>
          <c:dLbls>
            <c:dLbl>
              <c:idx val="6"/>
              <c:layout>
                <c:manualLayout>
                  <c:x val="-9.9868978233187772E-2"/>
                  <c:y val="6.21388394376682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84-4A88-B4A8-B729A8362D0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D8-468A-9B45-2E3D013F6B6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D8-468A-9B45-2E3D013F6B6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D8-468A-9B45-2E3D013F6B6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D8-468A-9B45-2E3D013F6B6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D8-468A-9B45-2E3D013F6B6D}"/>
                </c:ext>
              </c:extLst>
            </c:dLbl>
            <c:spPr>
              <a:solidFill>
                <a:srgbClr val="14967C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физ. лиц</c:v>
                </c:pt>
                <c:pt idx="4">
                  <c:v>совокуп доход</c:v>
                </c:pt>
                <c:pt idx="5">
                  <c:v>госпошлина</c:v>
                </c:pt>
                <c:pt idx="6">
                  <c:v>дох от использ имущ</c:v>
                </c:pt>
                <c:pt idx="7">
                  <c:v>негативка</c:v>
                </c:pt>
                <c:pt idx="8">
                  <c:v>платные услуги</c:v>
                </c:pt>
                <c:pt idx="9">
                  <c:v>продажа</c:v>
                </c:pt>
                <c:pt idx="10">
                  <c:v>штрафы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4947.5</c:v>
                </c:pt>
                <c:pt idx="1">
                  <c:v>120.1</c:v>
                </c:pt>
                <c:pt idx="2">
                  <c:v>1198.8</c:v>
                </c:pt>
                <c:pt idx="3">
                  <c:v>390.9</c:v>
                </c:pt>
                <c:pt idx="4">
                  <c:v>2162.3000000000002</c:v>
                </c:pt>
                <c:pt idx="5">
                  <c:v>248.3</c:v>
                </c:pt>
                <c:pt idx="6">
                  <c:v>711.7</c:v>
                </c:pt>
                <c:pt idx="7">
                  <c:v>2.2999999999999998</c:v>
                </c:pt>
                <c:pt idx="8">
                  <c:v>14</c:v>
                </c:pt>
                <c:pt idx="9">
                  <c:v>152.6</c:v>
                </c:pt>
                <c:pt idx="10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D8-468A-9B45-2E3D013F6B6D}"/>
            </c:ext>
          </c:extLst>
        </c:ser>
        <c:ser>
          <c:idx val="1"/>
          <c:order val="1"/>
          <c:tx>
            <c:strRef>
              <c:f>Лист1!$E:$E</c:f>
              <c:strCache>
                <c:ptCount val="1048576"/>
                <c:pt idx="0">
                  <c:v>проц</c:v>
                </c:pt>
                <c:pt idx="1">
                  <c:v>67,6</c:v>
                </c:pt>
                <c:pt idx="2">
                  <c:v>0,7</c:v>
                </c:pt>
                <c:pt idx="3">
                  <c:v>12,74745223</c:v>
                </c:pt>
                <c:pt idx="4">
                  <c:v>4,223491159</c:v>
                </c:pt>
                <c:pt idx="5">
                  <c:v>18,3</c:v>
                </c:pt>
                <c:pt idx="6">
                  <c:v>1,1</c:v>
                </c:pt>
                <c:pt idx="7">
                  <c:v>6,2</c:v>
                </c:pt>
                <c:pt idx="8">
                  <c:v>0,4</c:v>
                </c:pt>
                <c:pt idx="9">
                  <c:v>0,1</c:v>
                </c:pt>
                <c:pt idx="10">
                  <c:v>0,6</c:v>
                </c:pt>
                <c:pt idx="11">
                  <c:v>0,7</c:v>
                </c:pt>
                <c:pt idx="13">
                  <c:v>95,7</c:v>
                </c:pt>
              </c:strCache>
            </c:strRef>
          </c:tx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9-C6D8-468A-9B45-2E3D013F6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16666666666672E-2"/>
          <c:y val="0.14489074803149643"/>
          <c:w val="0.47726558398950197"/>
          <c:h val="0.483234251968503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5C97-4AFB-A98D-57E7E9CB4019}"/>
              </c:ext>
            </c:extLst>
          </c:dPt>
          <c:dPt>
            <c:idx val="8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3-5C97-4AFB-A98D-57E7E9CB4019}"/>
              </c:ext>
            </c:extLst>
          </c:dPt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Налоги на совокупный доход</c:v>
                </c:pt>
                <c:pt idx="5">
                  <c:v>Государственная пошлина</c:v>
                </c:pt>
                <c:pt idx="6">
                  <c:v>Доходы от  использования имущества, находящегося в государственной и муниципальной собственности </c:v>
                </c:pt>
                <c:pt idx="7">
                  <c:v>Плата за негативное воздействие на окружающую среду </c:v>
                </c:pt>
                <c:pt idx="8">
                  <c:v>Доходы от  оказания платных услуг (работ) и компенсации затрат государства</c:v>
                </c:pt>
                <c:pt idx="9">
                  <c:v>Доходы от продажи материальных и нематериальных активов</c:v>
                </c:pt>
                <c:pt idx="10">
                  <c:v> Штрафы, санкции, возмещение ущерба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4-5C97-4AFB-A98D-57E7E9CB4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0583449665013068E-2"/>
          <c:y val="4.3802220901153092E-2"/>
          <c:w val="0.89573893963472662"/>
          <c:h val="0.94062781084656089"/>
        </c:manualLayout>
      </c:layout>
      <c:overlay val="0"/>
      <c:spPr>
        <a:solidFill>
          <a:srgbClr val="76DBF4">
            <a:lumMod val="40000"/>
            <a:lumOff val="60000"/>
            <a:alpha val="62000"/>
          </a:srgbClr>
        </a:solidFill>
        <a:ln w="9525" cap="flat" cmpd="sng" algn="ctr">
          <a:solidFill>
            <a:srgbClr val="1B587C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 rtl="0">
            <a:defRPr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833333333333332E-2"/>
          <c:y val="0"/>
          <c:w val="0.6412697551694832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1"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E56-4CE8-BBDF-59EE7A39BBC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2"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2BE-4E59-B682-02214A7F4C8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3"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8E56-4CE8-BBDF-59EE7A39BBC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4"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E56-4CE8-BBDF-59EE7A39BBC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5"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8E56-4CE8-BBDF-59EE7A39BBC5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6"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E56-4CE8-BBDF-59EE7A39BBC5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1">
                      <a:lumMod val="6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E56-4CE8-BBDF-59EE7A39BBC5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2">
                      <a:lumMod val="6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E56-4CE8-BBDF-59EE7A39BBC5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3">
                      <a:lumMod val="6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E56-4CE8-BBDF-59EE7A39BBC5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4">
                      <a:lumMod val="6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8E56-4CE8-BBDF-59EE7A39BBC5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5">
                      <a:lumMod val="6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42BE-4E59-B682-02214A7F4C86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6">
                      <a:lumMod val="6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E56-4CE8-BBDF-59EE7A39BBC5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8E56-4CE8-BBDF-59EE7A39BBC5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42BE-4E59-B682-02214A7F4C86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42BE-4E59-B682-02214A7F4C86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66FA-447D-8B31-1A2017CD875E}"/>
              </c:ext>
            </c:extLst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5">
                      <a:lumMod val="80000"/>
                      <a:lumOff val="2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42BE-4E59-B682-02214A7F4C86}"/>
              </c:ext>
            </c:extLst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6">
                      <a:lumMod val="80000"/>
                      <a:lumOff val="2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42BE-4E59-B682-02214A7F4C86}"/>
              </c:ext>
            </c:extLst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1">
                      <a:lumMod val="8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21A4-43F7-9C9E-8347E7694E06}"/>
              </c:ext>
            </c:extLst>
          </c:dPt>
          <c:dLbls>
            <c:dLbl>
              <c:idx val="2"/>
              <c:layout>
                <c:manualLayout>
                  <c:x val="-0.19972495625546807"/>
                  <c:y val="-0.1410141099242750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56-4CE8-BBDF-59EE7A39BBC5}"/>
                </c:ext>
              </c:extLst>
            </c:dLbl>
            <c:dLbl>
              <c:idx val="15"/>
              <c:layout>
                <c:manualLayout>
                  <c:x val="-5.208333333333333E-3"/>
                  <c:y val="-0.1504373999569044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250000000000003E-2"/>
                      <c:h val="3.66504032506310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66FA-447D-8B31-1A2017CD87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accent1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Лист1!$A$2:$A$20</c:f>
              <c:strCache>
                <c:ptCount val="19"/>
                <c:pt idx="0">
                  <c:v>Муниципальная программа "Здравоохранение"</c:v>
                </c:pt>
                <c:pt idx="1">
                  <c:v>Муниципальная программа "Культура  и туризм"</c:v>
                </c:pt>
                <c:pt idx="2">
                  <c:v>Муниципальная программа "Образование"</c:v>
                </c:pt>
                <c:pt idx="3">
                  <c:v>Муниципальная программа "Социальная защита населения"</c:v>
                </c:pt>
                <c:pt idx="4">
                  <c:v>Муниципальная программа "Спорт"</c:v>
                </c:pt>
                <c:pt idx="5">
                  <c:v>Муниципальная программа "Развитие сельского хозяйства"</c:v>
                </c:pt>
                <c:pt idx="6">
                  <c:v>Муниципальная программа "Экология и окружающая среда"</c:v>
                </c:pt>
                <c:pt idx="7">
                  <c:v>Муниципальная программа "Безопасность и обеспечение безопасности жизнедеятельности населения"   </c:v>
                </c:pt>
                <c:pt idx="8">
                  <c:v> Муниципальная программа "Жилище"</c:v>
                </c:pt>
                <c:pt idx="9">
                  <c:v> Муниципальная программа "Развитие инженерной инфраструктуры и энергоэффективности и отрасли обращения с отходами"</c:v>
                </c:pt>
                <c:pt idx="10">
                  <c:v>Муниципальная программа "Предпринимательство"</c:v>
                </c:pt>
                <c:pt idx="11">
                  <c:v>Муниципальная программа "Управление имуществом и муниципальными финансами"</c:v>
                </c:pt>
                <c:pt idx="12">
                  <c:v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c:v>
                </c:pt>
                <c:pt idx="13">
                  <c:v>Муниципальная программа "Развитие и функционирование дорожно-транспортного комплекса"</c:v>
                </c:pt>
                <c:pt idx="14">
                  <c:v>Муниципальная программа "Цифровое муниципальное образование"</c:v>
                </c:pt>
                <c:pt idx="15">
                  <c:v>Муниципальная программа "Архитектура и градостроительство"</c:v>
                </c:pt>
                <c:pt idx="16">
                  <c:v>Муниципальная программа "Формирование современной комфортной городской среды"</c:v>
                </c:pt>
                <c:pt idx="17">
                  <c:v>Муниципальная программа "Переселение граждан из аварийного жилищного фонда"</c:v>
                </c:pt>
                <c:pt idx="18">
                  <c:v>Муниципальная программа "Чистый округ"</c:v>
                </c:pt>
              </c:strCache>
            </c:strRef>
          </c:cat>
          <c:val>
            <c:numRef>
              <c:f>Лист1!$B$2:$B$20</c:f>
              <c:numCache>
                <c:formatCode>#,##0.0</c:formatCode>
                <c:ptCount val="19"/>
                <c:pt idx="0" formatCode="#,##0.00">
                  <c:v>1.8980251466665272E-2</c:v>
                </c:pt>
                <c:pt idx="1">
                  <c:v>7.3021932852586904</c:v>
                </c:pt>
                <c:pt idx="2">
                  <c:v>33.967184362042993</c:v>
                </c:pt>
                <c:pt idx="3">
                  <c:v>0.30180997952171179</c:v>
                </c:pt>
                <c:pt idx="4">
                  <c:v>4.8665971238877406</c:v>
                </c:pt>
                <c:pt idx="5">
                  <c:v>5.6708444030481947E-2</c:v>
                </c:pt>
                <c:pt idx="6">
                  <c:v>0.36383496117915454</c:v>
                </c:pt>
                <c:pt idx="7">
                  <c:v>1.1341540522881806</c:v>
                </c:pt>
                <c:pt idx="8">
                  <c:v>0.34255391374415245</c:v>
                </c:pt>
                <c:pt idx="9">
                  <c:v>4.5944865510249411</c:v>
                </c:pt>
                <c:pt idx="10" formatCode="#,##0.000">
                  <c:v>4.9427738194440813E-3</c:v>
                </c:pt>
                <c:pt idx="11">
                  <c:v>8.63185323939455</c:v>
                </c:pt>
                <c:pt idx="12">
                  <c:v>1.1774390792341261</c:v>
                </c:pt>
                <c:pt idx="13">
                  <c:v>5.3146285794284989</c:v>
                </c:pt>
                <c:pt idx="14">
                  <c:v>0.92489675357263923</c:v>
                </c:pt>
                <c:pt idx="15" formatCode="#,##0.00">
                  <c:v>9.3912702569437546E-3</c:v>
                </c:pt>
                <c:pt idx="16">
                  <c:v>7.7397657482106226</c:v>
                </c:pt>
                <c:pt idx="17">
                  <c:v>13.950430852908868</c:v>
                </c:pt>
                <c:pt idx="18">
                  <c:v>9.2981487787295833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E56-4CE8-BBDF-59EE7A39BBC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56293810148731405"/>
          <c:y val="3.3863144893184753E-2"/>
          <c:w val="0.43662368766404197"/>
          <c:h val="0.966136855106815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D6F78-58A4-461A-BD07-0B55A292539C}" type="doc">
      <dgm:prSet loTypeId="urn:microsoft.com/office/officeart/2005/8/layout/hList6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A1FB40-BE9F-49D2-B5D5-864B314BEDF3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Доход</a:t>
          </a:r>
        </a:p>
      </dgm:t>
    </dgm:pt>
    <dgm:pt modelId="{525A1791-E7B7-4D25-829E-65D203515422}" type="parTrans" cxnId="{ECB8E00C-DB28-4622-AEE8-88BA1F49E9AD}">
      <dgm:prSet/>
      <dgm:spPr/>
      <dgm:t>
        <a:bodyPr/>
        <a:lstStyle/>
        <a:p>
          <a:endParaRPr lang="ru-RU"/>
        </a:p>
      </dgm:t>
    </dgm:pt>
    <dgm:pt modelId="{216B778D-3E9B-42A2-BC6A-3279BE1BDF9F}" type="sibTrans" cxnId="{ECB8E00C-DB28-4622-AEE8-88BA1F49E9AD}">
      <dgm:prSet/>
      <dgm:spPr/>
      <dgm:t>
        <a:bodyPr/>
        <a:lstStyle/>
        <a:p>
          <a:endParaRPr lang="ru-RU"/>
        </a:p>
      </dgm:t>
    </dgm:pt>
    <dgm:pt modelId="{BC23EC8A-3B1D-422A-A398-9AA913CD898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Расход</a:t>
          </a:r>
        </a:p>
      </dgm:t>
    </dgm:pt>
    <dgm:pt modelId="{D51B1C88-9AA3-4C32-A3FB-EB556EB81B2A}" type="parTrans" cxnId="{39B6982E-2110-49C3-B2CC-6B60BEE73FF9}">
      <dgm:prSet/>
      <dgm:spPr/>
      <dgm:t>
        <a:bodyPr/>
        <a:lstStyle/>
        <a:p>
          <a:endParaRPr lang="ru-RU"/>
        </a:p>
      </dgm:t>
    </dgm:pt>
    <dgm:pt modelId="{B6713B69-3E84-4D5E-BB0E-F49A7D26D4DE}" type="sibTrans" cxnId="{39B6982E-2110-49C3-B2CC-6B60BEE73FF9}">
      <dgm:prSet/>
      <dgm:spPr/>
      <dgm:t>
        <a:bodyPr/>
        <a:lstStyle/>
        <a:p>
          <a:endParaRPr lang="ru-RU"/>
        </a:p>
      </dgm:t>
    </dgm:pt>
    <dgm:pt modelId="{1DA9F830-BF5F-4713-82CD-DB3FF95B7A90}" type="pres">
      <dgm:prSet presAssocID="{0A1D6F78-58A4-461A-BD07-0B55A292539C}" presName="Name0" presStyleCnt="0">
        <dgm:presLayoutVars>
          <dgm:dir/>
          <dgm:resizeHandles val="exact"/>
        </dgm:presLayoutVars>
      </dgm:prSet>
      <dgm:spPr/>
    </dgm:pt>
    <dgm:pt modelId="{F1E7F3A7-1A57-40AF-AF17-D890D9683D68}" type="pres">
      <dgm:prSet presAssocID="{43A1FB40-BE9F-49D2-B5D5-864B314BEDF3}" presName="node" presStyleLbl="node1" presStyleIdx="0" presStyleCnt="2" custLinFactNeighborX="-42336" custLinFactNeighborY="-2832">
        <dgm:presLayoutVars>
          <dgm:bulletEnabled val="1"/>
        </dgm:presLayoutVars>
      </dgm:prSet>
      <dgm:spPr/>
    </dgm:pt>
    <dgm:pt modelId="{0D941501-709D-412F-8E16-F5C9BB2B0F5C}" type="pres">
      <dgm:prSet presAssocID="{216B778D-3E9B-42A2-BC6A-3279BE1BDF9F}" presName="sibTrans" presStyleCnt="0"/>
      <dgm:spPr/>
    </dgm:pt>
    <dgm:pt modelId="{3A146C52-AD2B-489C-BF10-3AA4F8CAFD67}" type="pres">
      <dgm:prSet presAssocID="{BC23EC8A-3B1D-422A-A398-9AA913CD8988}" presName="node" presStyleLbl="node1" presStyleIdx="1" presStyleCnt="2" custScaleY="35188" custLinFactNeighborX="-88574" custLinFactNeighborY="1506">
        <dgm:presLayoutVars>
          <dgm:bulletEnabled val="1"/>
        </dgm:presLayoutVars>
      </dgm:prSet>
      <dgm:spPr/>
    </dgm:pt>
  </dgm:ptLst>
  <dgm:cxnLst>
    <dgm:cxn modelId="{ECB8E00C-DB28-4622-AEE8-88BA1F49E9AD}" srcId="{0A1D6F78-58A4-461A-BD07-0B55A292539C}" destId="{43A1FB40-BE9F-49D2-B5D5-864B314BEDF3}" srcOrd="0" destOrd="0" parTransId="{525A1791-E7B7-4D25-829E-65D203515422}" sibTransId="{216B778D-3E9B-42A2-BC6A-3279BE1BDF9F}"/>
    <dgm:cxn modelId="{39B6982E-2110-49C3-B2CC-6B60BEE73FF9}" srcId="{0A1D6F78-58A4-461A-BD07-0B55A292539C}" destId="{BC23EC8A-3B1D-422A-A398-9AA913CD8988}" srcOrd="1" destOrd="0" parTransId="{D51B1C88-9AA3-4C32-A3FB-EB556EB81B2A}" sibTransId="{B6713B69-3E84-4D5E-BB0E-F49A7D26D4DE}"/>
    <dgm:cxn modelId="{A1A90A42-E6D9-40C3-A82F-15BB6D9AFCE4}" type="presOf" srcId="{0A1D6F78-58A4-461A-BD07-0B55A292539C}" destId="{1DA9F830-BF5F-4713-82CD-DB3FF95B7A90}" srcOrd="0" destOrd="0" presId="urn:microsoft.com/office/officeart/2005/8/layout/hList6"/>
    <dgm:cxn modelId="{D808996C-7516-4591-A3D9-62D10461DEB1}" type="presOf" srcId="{BC23EC8A-3B1D-422A-A398-9AA913CD8988}" destId="{3A146C52-AD2B-489C-BF10-3AA4F8CAFD67}" srcOrd="0" destOrd="0" presId="urn:microsoft.com/office/officeart/2005/8/layout/hList6"/>
    <dgm:cxn modelId="{097655DF-6836-4958-8907-9210755BCE62}" type="presOf" srcId="{43A1FB40-BE9F-49D2-B5D5-864B314BEDF3}" destId="{F1E7F3A7-1A57-40AF-AF17-D890D9683D68}" srcOrd="0" destOrd="0" presId="urn:microsoft.com/office/officeart/2005/8/layout/hList6"/>
    <dgm:cxn modelId="{AF82A025-9FFC-4F7F-AACD-06622CF7850B}" type="presParOf" srcId="{1DA9F830-BF5F-4713-82CD-DB3FF95B7A90}" destId="{F1E7F3A7-1A57-40AF-AF17-D890D9683D68}" srcOrd="0" destOrd="0" presId="urn:microsoft.com/office/officeart/2005/8/layout/hList6"/>
    <dgm:cxn modelId="{0432A9B6-64CA-406E-84AB-4E64B2E84247}" type="presParOf" srcId="{1DA9F830-BF5F-4713-82CD-DB3FF95B7A90}" destId="{0D941501-709D-412F-8E16-F5C9BB2B0F5C}" srcOrd="1" destOrd="0" presId="urn:microsoft.com/office/officeart/2005/8/layout/hList6"/>
    <dgm:cxn modelId="{E6FCABDC-445F-4C6C-BA20-B9F97820C563}" type="presParOf" srcId="{1DA9F830-BF5F-4713-82CD-DB3FF95B7A90}" destId="{3A146C52-AD2B-489C-BF10-3AA4F8CAFD6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1D6F78-58A4-461A-BD07-0B55A292539C}" type="doc">
      <dgm:prSet loTypeId="urn:microsoft.com/office/officeart/2005/8/layout/hList6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A1FB40-BE9F-49D2-B5D5-864B314BEDF3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Расход</a:t>
          </a:r>
        </a:p>
      </dgm:t>
    </dgm:pt>
    <dgm:pt modelId="{525A1791-E7B7-4D25-829E-65D203515422}" type="parTrans" cxnId="{ECB8E00C-DB28-4622-AEE8-88BA1F49E9AD}">
      <dgm:prSet/>
      <dgm:spPr/>
      <dgm:t>
        <a:bodyPr/>
        <a:lstStyle/>
        <a:p>
          <a:endParaRPr lang="ru-RU"/>
        </a:p>
      </dgm:t>
    </dgm:pt>
    <dgm:pt modelId="{216B778D-3E9B-42A2-BC6A-3279BE1BDF9F}" type="sibTrans" cxnId="{ECB8E00C-DB28-4622-AEE8-88BA1F49E9AD}">
      <dgm:prSet/>
      <dgm:spPr/>
      <dgm:t>
        <a:bodyPr/>
        <a:lstStyle/>
        <a:p>
          <a:endParaRPr lang="ru-RU"/>
        </a:p>
      </dgm:t>
    </dgm:pt>
    <dgm:pt modelId="{BC23EC8A-3B1D-422A-A398-9AA913CD8988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Доход</a:t>
          </a:r>
        </a:p>
      </dgm:t>
    </dgm:pt>
    <dgm:pt modelId="{D51B1C88-9AA3-4C32-A3FB-EB556EB81B2A}" type="parTrans" cxnId="{39B6982E-2110-49C3-B2CC-6B60BEE73FF9}">
      <dgm:prSet/>
      <dgm:spPr/>
      <dgm:t>
        <a:bodyPr/>
        <a:lstStyle/>
        <a:p>
          <a:endParaRPr lang="ru-RU"/>
        </a:p>
      </dgm:t>
    </dgm:pt>
    <dgm:pt modelId="{B6713B69-3E84-4D5E-BB0E-F49A7D26D4DE}" type="sibTrans" cxnId="{39B6982E-2110-49C3-B2CC-6B60BEE73FF9}">
      <dgm:prSet/>
      <dgm:spPr/>
      <dgm:t>
        <a:bodyPr/>
        <a:lstStyle/>
        <a:p>
          <a:endParaRPr lang="ru-RU"/>
        </a:p>
      </dgm:t>
    </dgm:pt>
    <dgm:pt modelId="{1DA9F830-BF5F-4713-82CD-DB3FF95B7A90}" type="pres">
      <dgm:prSet presAssocID="{0A1D6F78-58A4-461A-BD07-0B55A292539C}" presName="Name0" presStyleCnt="0">
        <dgm:presLayoutVars>
          <dgm:dir/>
          <dgm:resizeHandles val="exact"/>
        </dgm:presLayoutVars>
      </dgm:prSet>
      <dgm:spPr/>
    </dgm:pt>
    <dgm:pt modelId="{F1E7F3A7-1A57-40AF-AF17-D890D9683D68}" type="pres">
      <dgm:prSet presAssocID="{43A1FB40-BE9F-49D2-B5D5-864B314BEDF3}" presName="node" presStyleLbl="node1" presStyleIdx="0" presStyleCnt="2" custFlipVert="1" custFlipHor="1" custLinFactX="100000" custLinFactNeighborX="195278" custLinFactNeighborY="0">
        <dgm:presLayoutVars>
          <dgm:bulletEnabled val="1"/>
        </dgm:presLayoutVars>
      </dgm:prSet>
      <dgm:spPr/>
    </dgm:pt>
    <dgm:pt modelId="{0D941501-709D-412F-8E16-F5C9BB2B0F5C}" type="pres">
      <dgm:prSet presAssocID="{216B778D-3E9B-42A2-BC6A-3279BE1BDF9F}" presName="sibTrans" presStyleCnt="0"/>
      <dgm:spPr/>
    </dgm:pt>
    <dgm:pt modelId="{3A146C52-AD2B-489C-BF10-3AA4F8CAFD67}" type="pres">
      <dgm:prSet presAssocID="{BC23EC8A-3B1D-422A-A398-9AA913CD8988}" presName="node" presStyleLbl="node1" presStyleIdx="1" presStyleCnt="2" custFlipVert="1" custFlipHor="1" custScaleY="42230" custLinFactX="-100000" custLinFactNeighborX="-184634" custLinFactNeighborY="1095">
        <dgm:presLayoutVars>
          <dgm:bulletEnabled val="1"/>
        </dgm:presLayoutVars>
      </dgm:prSet>
      <dgm:spPr/>
    </dgm:pt>
  </dgm:ptLst>
  <dgm:cxnLst>
    <dgm:cxn modelId="{E2E35101-B5AE-4C00-BA5E-865F1C8A982D}" type="presOf" srcId="{43A1FB40-BE9F-49D2-B5D5-864B314BEDF3}" destId="{F1E7F3A7-1A57-40AF-AF17-D890D9683D68}" srcOrd="0" destOrd="0" presId="urn:microsoft.com/office/officeart/2005/8/layout/hList6"/>
    <dgm:cxn modelId="{ECB8E00C-DB28-4622-AEE8-88BA1F49E9AD}" srcId="{0A1D6F78-58A4-461A-BD07-0B55A292539C}" destId="{43A1FB40-BE9F-49D2-B5D5-864B314BEDF3}" srcOrd="0" destOrd="0" parTransId="{525A1791-E7B7-4D25-829E-65D203515422}" sibTransId="{216B778D-3E9B-42A2-BC6A-3279BE1BDF9F}"/>
    <dgm:cxn modelId="{39B6982E-2110-49C3-B2CC-6B60BEE73FF9}" srcId="{0A1D6F78-58A4-461A-BD07-0B55A292539C}" destId="{BC23EC8A-3B1D-422A-A398-9AA913CD8988}" srcOrd="1" destOrd="0" parTransId="{D51B1C88-9AA3-4C32-A3FB-EB556EB81B2A}" sibTransId="{B6713B69-3E84-4D5E-BB0E-F49A7D26D4DE}"/>
    <dgm:cxn modelId="{39A88AA9-FCF5-46AE-A788-DC53A7729343}" type="presOf" srcId="{0A1D6F78-58A4-461A-BD07-0B55A292539C}" destId="{1DA9F830-BF5F-4713-82CD-DB3FF95B7A90}" srcOrd="0" destOrd="0" presId="urn:microsoft.com/office/officeart/2005/8/layout/hList6"/>
    <dgm:cxn modelId="{107068F3-494B-45DD-BD46-4E109AD73C75}" type="presOf" srcId="{BC23EC8A-3B1D-422A-A398-9AA913CD8988}" destId="{3A146C52-AD2B-489C-BF10-3AA4F8CAFD67}" srcOrd="0" destOrd="0" presId="urn:microsoft.com/office/officeart/2005/8/layout/hList6"/>
    <dgm:cxn modelId="{1975F940-4677-4D10-AA9D-2610C002C165}" type="presParOf" srcId="{1DA9F830-BF5F-4713-82CD-DB3FF95B7A90}" destId="{F1E7F3A7-1A57-40AF-AF17-D890D9683D68}" srcOrd="0" destOrd="0" presId="urn:microsoft.com/office/officeart/2005/8/layout/hList6"/>
    <dgm:cxn modelId="{15F5C6B2-4943-4518-984C-152B75478A37}" type="presParOf" srcId="{1DA9F830-BF5F-4713-82CD-DB3FF95B7A90}" destId="{0D941501-709D-412F-8E16-F5C9BB2B0F5C}" srcOrd="1" destOrd="0" presId="urn:microsoft.com/office/officeart/2005/8/layout/hList6"/>
    <dgm:cxn modelId="{40643657-EADC-4FDF-8D66-C19077C01591}" type="presParOf" srcId="{1DA9F830-BF5F-4713-82CD-DB3FF95B7A90}" destId="{3A146C52-AD2B-489C-BF10-3AA4F8CAFD6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606B49-2BC0-4633-A609-6144CC96F5F4}" type="doc">
      <dgm:prSet loTypeId="urn:microsoft.com/office/officeart/2005/8/layout/venn1" loCatId="relationship" qsTypeId="urn:microsoft.com/office/officeart/2005/8/quickstyle/3d3" qsCatId="3D" csTypeId="urn:microsoft.com/office/officeart/2005/8/colors/colorful3" csCatId="colorful" phldr="1"/>
      <dgm:spPr/>
    </dgm:pt>
    <dgm:pt modelId="{7EE0D7EF-F49A-4AB9-8F2A-F6B7A1F26BED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НАЛОГОВЫЕ ДОХОДЫ</a:t>
          </a:r>
        </a:p>
        <a:p>
          <a:r>
            <a:rPr lang="ru-RU" sz="1200" dirty="0">
              <a:solidFill>
                <a:schemeClr val="bg1"/>
              </a:solidFill>
            </a:rPr>
            <a:t>Установленные законом платежи, которые граждане и организации обязаны вносить в бюджет государства</a:t>
          </a:r>
        </a:p>
      </dgm:t>
    </dgm:pt>
    <dgm:pt modelId="{7B8CCF30-CB19-4373-835C-C627AEFEDDC2}" type="parTrans" cxnId="{CAC55876-E11A-49D8-830B-C8B36FB69F4C}">
      <dgm:prSet/>
      <dgm:spPr/>
      <dgm:t>
        <a:bodyPr/>
        <a:lstStyle/>
        <a:p>
          <a:endParaRPr lang="ru-RU"/>
        </a:p>
      </dgm:t>
    </dgm:pt>
    <dgm:pt modelId="{E2F5115D-3685-46A7-8C0F-57BC8DCDEF23}" type="sibTrans" cxnId="{CAC55876-E11A-49D8-830B-C8B36FB69F4C}">
      <dgm:prSet/>
      <dgm:spPr/>
      <dgm:t>
        <a:bodyPr/>
        <a:lstStyle/>
        <a:p>
          <a:endParaRPr lang="ru-RU"/>
        </a:p>
      </dgm:t>
    </dgm:pt>
    <dgm:pt modelId="{C1C0B77B-5BE6-452A-AD66-A880DB6A3E4A}">
      <dgm:prSet phldrT="[Текст]" custT="1"/>
      <dgm:spPr/>
      <dgm:t>
        <a:bodyPr/>
        <a:lstStyle/>
        <a:p>
          <a:pPr algn="l"/>
          <a:r>
            <a:rPr lang="ru-RU" sz="1800" b="1" dirty="0">
              <a:solidFill>
                <a:schemeClr val="bg1"/>
              </a:solidFill>
            </a:rPr>
            <a:t>БЕЗВОЗМЕЗДНЫЕ ПОСТУПЛЕНИЯ</a:t>
          </a:r>
        </a:p>
        <a:p>
          <a:pPr algn="ctr"/>
          <a:r>
            <a:rPr lang="ru-RU" sz="1200" dirty="0">
              <a:solidFill>
                <a:schemeClr val="bg1"/>
              </a:solidFill>
            </a:rPr>
            <a:t>Поступления в бюджет на безвозмездной и безвозвратной основе из федерального либо из областного бюджета (дотации, субсидии, субвенции), а также перечисления от физических и юридических лиц</a:t>
          </a:r>
        </a:p>
        <a:p>
          <a:pPr algn="ctr"/>
          <a:endParaRPr lang="ru-RU" sz="1600" dirty="0"/>
        </a:p>
      </dgm:t>
    </dgm:pt>
    <dgm:pt modelId="{8C0F4C37-1403-49F5-82A4-6785BA8A9D29}" type="parTrans" cxnId="{44CD2FA8-454A-4052-8E7C-1B689990424D}">
      <dgm:prSet/>
      <dgm:spPr/>
      <dgm:t>
        <a:bodyPr/>
        <a:lstStyle/>
        <a:p>
          <a:endParaRPr lang="ru-RU"/>
        </a:p>
      </dgm:t>
    </dgm:pt>
    <dgm:pt modelId="{CBAD3506-B911-4A7A-AB38-DCF36635E148}" type="sibTrans" cxnId="{44CD2FA8-454A-4052-8E7C-1B689990424D}">
      <dgm:prSet/>
      <dgm:spPr/>
      <dgm:t>
        <a:bodyPr/>
        <a:lstStyle/>
        <a:p>
          <a:endParaRPr lang="ru-RU"/>
        </a:p>
      </dgm:t>
    </dgm:pt>
    <dgm:pt modelId="{085B5655-BBE6-4975-BC4D-30C4ED8B5793}">
      <dgm:prSet phldrT="[Текст]" custT="1"/>
      <dgm:spPr/>
      <dgm:t>
        <a:bodyPr/>
        <a:lstStyle/>
        <a:p>
          <a:pPr algn="ctr"/>
          <a:r>
            <a:rPr lang="ru-RU" sz="1800" b="1" dirty="0">
              <a:solidFill>
                <a:schemeClr val="bg1"/>
              </a:solidFill>
            </a:rPr>
            <a:t>НЕНАЛОГОВЫЕ ДОХОДЫ</a:t>
          </a:r>
        </a:p>
        <a:p>
          <a:pPr algn="ctr"/>
          <a:r>
            <a:rPr lang="ru-RU" sz="1200" dirty="0">
              <a:solidFill>
                <a:schemeClr val="bg1"/>
              </a:solidFill>
            </a:rPr>
            <a:t>Платежи за пользование государственным (муниципальным) имуществом, а также штрафы, санкции за нарушение законодательства</a:t>
          </a:r>
        </a:p>
      </dgm:t>
    </dgm:pt>
    <dgm:pt modelId="{49BDF1C7-7E28-475F-BD3D-E2F492473E28}" type="parTrans" cxnId="{1FF360C4-3FCB-473A-B973-E1C965B260D5}">
      <dgm:prSet/>
      <dgm:spPr/>
      <dgm:t>
        <a:bodyPr/>
        <a:lstStyle/>
        <a:p>
          <a:endParaRPr lang="ru-RU"/>
        </a:p>
      </dgm:t>
    </dgm:pt>
    <dgm:pt modelId="{C4B85506-03EF-4178-9C38-37299D1DE9D9}" type="sibTrans" cxnId="{1FF360C4-3FCB-473A-B973-E1C965B260D5}">
      <dgm:prSet/>
      <dgm:spPr/>
      <dgm:t>
        <a:bodyPr/>
        <a:lstStyle/>
        <a:p>
          <a:endParaRPr lang="ru-RU"/>
        </a:p>
      </dgm:t>
    </dgm:pt>
    <dgm:pt modelId="{13F5272B-AAF2-44DD-9D7A-AF399C6136B7}" type="pres">
      <dgm:prSet presAssocID="{09606B49-2BC0-4633-A609-6144CC96F5F4}" presName="compositeShape" presStyleCnt="0">
        <dgm:presLayoutVars>
          <dgm:chMax val="7"/>
          <dgm:dir/>
          <dgm:resizeHandles val="exact"/>
        </dgm:presLayoutVars>
      </dgm:prSet>
      <dgm:spPr/>
    </dgm:pt>
    <dgm:pt modelId="{3BE460B6-A018-48F9-80FA-D5A7F85E18BB}" type="pres">
      <dgm:prSet presAssocID="{7EE0D7EF-F49A-4AB9-8F2A-F6B7A1F26BED}" presName="circ1" presStyleLbl="vennNode1" presStyleIdx="0" presStyleCnt="3" custScaleX="114548" custScaleY="110047" custLinFactNeighborX="-529" custLinFactNeighborY="-13735"/>
      <dgm:spPr/>
    </dgm:pt>
    <dgm:pt modelId="{2F31F59B-CD8E-4F8C-AC1F-7E74F0498C70}" type="pres">
      <dgm:prSet presAssocID="{7EE0D7EF-F49A-4AB9-8F2A-F6B7A1F26B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42676C9-DA6E-4933-A7FD-B3F9A0783CA3}" type="pres">
      <dgm:prSet presAssocID="{C1C0B77B-5BE6-452A-AD66-A880DB6A3E4A}" presName="circ2" presStyleLbl="vennNode1" presStyleIdx="1" presStyleCnt="3" custScaleX="124842" custScaleY="119642" custLinFactNeighborX="19796" custLinFactNeighborY="158"/>
      <dgm:spPr/>
    </dgm:pt>
    <dgm:pt modelId="{5E908DB7-61D5-4BDE-8011-A4A1755C296E}" type="pres">
      <dgm:prSet presAssocID="{C1C0B77B-5BE6-452A-AD66-A880DB6A3E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472D127-C6CD-4E15-888A-C31FF7002ABD}" type="pres">
      <dgm:prSet presAssocID="{085B5655-BBE6-4975-BC4D-30C4ED8B5793}" presName="circ3" presStyleLbl="vennNode1" presStyleIdx="2" presStyleCnt="3" custScaleX="114047" custScaleY="111782" custLinFactNeighborX="-13452" custLinFactNeighborY="-10"/>
      <dgm:spPr/>
    </dgm:pt>
    <dgm:pt modelId="{B55341CB-8CA0-4F8B-B7BF-1704B7AD16CD}" type="pres">
      <dgm:prSet presAssocID="{085B5655-BBE6-4975-BC4D-30C4ED8B579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E91F821-06D8-4876-BAC0-55F64C73578E}" type="presOf" srcId="{7EE0D7EF-F49A-4AB9-8F2A-F6B7A1F26BED}" destId="{2F31F59B-CD8E-4F8C-AC1F-7E74F0498C70}" srcOrd="1" destOrd="0" presId="urn:microsoft.com/office/officeart/2005/8/layout/venn1"/>
    <dgm:cxn modelId="{63B4785E-B750-4BAF-B5E6-BC747386EB56}" type="presOf" srcId="{085B5655-BBE6-4975-BC4D-30C4ED8B5793}" destId="{A472D127-C6CD-4E15-888A-C31FF7002ABD}" srcOrd="0" destOrd="0" presId="urn:microsoft.com/office/officeart/2005/8/layout/venn1"/>
    <dgm:cxn modelId="{A427BB47-DAAA-45C0-AE9E-480CA9369471}" type="presOf" srcId="{7EE0D7EF-F49A-4AB9-8F2A-F6B7A1F26BED}" destId="{3BE460B6-A018-48F9-80FA-D5A7F85E18BB}" srcOrd="0" destOrd="0" presId="urn:microsoft.com/office/officeart/2005/8/layout/venn1"/>
    <dgm:cxn modelId="{09768E6E-3342-4070-91F7-77228C6C879B}" type="presOf" srcId="{C1C0B77B-5BE6-452A-AD66-A880DB6A3E4A}" destId="{442676C9-DA6E-4933-A7FD-B3F9A0783CA3}" srcOrd="0" destOrd="0" presId="urn:microsoft.com/office/officeart/2005/8/layout/venn1"/>
    <dgm:cxn modelId="{CAC55876-E11A-49D8-830B-C8B36FB69F4C}" srcId="{09606B49-2BC0-4633-A609-6144CC96F5F4}" destId="{7EE0D7EF-F49A-4AB9-8F2A-F6B7A1F26BED}" srcOrd="0" destOrd="0" parTransId="{7B8CCF30-CB19-4373-835C-C627AEFEDDC2}" sibTransId="{E2F5115D-3685-46A7-8C0F-57BC8DCDEF23}"/>
    <dgm:cxn modelId="{6E5E8D96-F5C5-49A0-B3BA-E2F421CFF1CE}" type="presOf" srcId="{C1C0B77B-5BE6-452A-AD66-A880DB6A3E4A}" destId="{5E908DB7-61D5-4BDE-8011-A4A1755C296E}" srcOrd="1" destOrd="0" presId="urn:microsoft.com/office/officeart/2005/8/layout/venn1"/>
    <dgm:cxn modelId="{44CD2FA8-454A-4052-8E7C-1B689990424D}" srcId="{09606B49-2BC0-4633-A609-6144CC96F5F4}" destId="{C1C0B77B-5BE6-452A-AD66-A880DB6A3E4A}" srcOrd="1" destOrd="0" parTransId="{8C0F4C37-1403-49F5-82A4-6785BA8A9D29}" sibTransId="{CBAD3506-B911-4A7A-AB38-DCF36635E148}"/>
    <dgm:cxn modelId="{3142B4B0-2D9A-4C02-97AD-D3368A9E1C23}" type="presOf" srcId="{085B5655-BBE6-4975-BC4D-30C4ED8B5793}" destId="{B55341CB-8CA0-4F8B-B7BF-1704B7AD16CD}" srcOrd="1" destOrd="0" presId="urn:microsoft.com/office/officeart/2005/8/layout/venn1"/>
    <dgm:cxn modelId="{1FF360C4-3FCB-473A-B973-E1C965B260D5}" srcId="{09606B49-2BC0-4633-A609-6144CC96F5F4}" destId="{085B5655-BBE6-4975-BC4D-30C4ED8B5793}" srcOrd="2" destOrd="0" parTransId="{49BDF1C7-7E28-475F-BD3D-E2F492473E28}" sibTransId="{C4B85506-03EF-4178-9C38-37299D1DE9D9}"/>
    <dgm:cxn modelId="{8449F2FE-5B8D-4877-9D2F-A093D439235A}" type="presOf" srcId="{09606B49-2BC0-4633-A609-6144CC96F5F4}" destId="{13F5272B-AAF2-44DD-9D7A-AF399C6136B7}" srcOrd="0" destOrd="0" presId="urn:microsoft.com/office/officeart/2005/8/layout/venn1"/>
    <dgm:cxn modelId="{D0AA167B-E0EC-4A97-AB1C-76CEF93EC48B}" type="presParOf" srcId="{13F5272B-AAF2-44DD-9D7A-AF399C6136B7}" destId="{3BE460B6-A018-48F9-80FA-D5A7F85E18BB}" srcOrd="0" destOrd="0" presId="urn:microsoft.com/office/officeart/2005/8/layout/venn1"/>
    <dgm:cxn modelId="{5B534F1F-EDB1-4711-8F65-03F8F657768D}" type="presParOf" srcId="{13F5272B-AAF2-44DD-9D7A-AF399C6136B7}" destId="{2F31F59B-CD8E-4F8C-AC1F-7E74F0498C70}" srcOrd="1" destOrd="0" presId="urn:microsoft.com/office/officeart/2005/8/layout/venn1"/>
    <dgm:cxn modelId="{B4444B91-8EF4-46A4-86BE-572217CE9FE3}" type="presParOf" srcId="{13F5272B-AAF2-44DD-9D7A-AF399C6136B7}" destId="{442676C9-DA6E-4933-A7FD-B3F9A0783CA3}" srcOrd="2" destOrd="0" presId="urn:microsoft.com/office/officeart/2005/8/layout/venn1"/>
    <dgm:cxn modelId="{717C7EAA-2DB3-436E-A509-51251D1A8917}" type="presParOf" srcId="{13F5272B-AAF2-44DD-9D7A-AF399C6136B7}" destId="{5E908DB7-61D5-4BDE-8011-A4A1755C296E}" srcOrd="3" destOrd="0" presId="urn:microsoft.com/office/officeart/2005/8/layout/venn1"/>
    <dgm:cxn modelId="{1362290C-173C-4B05-AC46-55387BFD8E97}" type="presParOf" srcId="{13F5272B-AAF2-44DD-9D7A-AF399C6136B7}" destId="{A472D127-C6CD-4E15-888A-C31FF7002ABD}" srcOrd="4" destOrd="0" presId="urn:microsoft.com/office/officeart/2005/8/layout/venn1"/>
    <dgm:cxn modelId="{CB533F0E-C2AE-4A35-932A-7F8D60C264FA}" type="presParOf" srcId="{13F5272B-AAF2-44DD-9D7A-AF399C6136B7}" destId="{B55341CB-8CA0-4F8B-B7BF-1704B7AD16C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olidFill>
          <a:schemeClr val="accent5">
            <a:lumMod val="40000"/>
            <a:lumOff val="6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A8FC0520-4E1C-47C9-9459-5A566E2A3269}" type="parTrans" cxnId="{420E5929-73A4-4A38-8264-96367E09F888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0B43A1C-85AB-40E4-9687-2313E85E0399}">
      <dgm:prSet phldrT="[Текст]"/>
      <dgm:spPr>
        <a:solidFill>
          <a:schemeClr val="tx1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CCCDC2A1-B573-48DB-AE6D-1F76901F1671}" type="parTrans" cxnId="{E3209E33-E5E7-49D7-A614-E18C032857AF}">
      <dgm:prSet/>
      <dgm:spPr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A0A2BD5-A368-4F17-8E9D-23F1FC377812}">
      <dgm:prSet phldrT="[Текст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6598F354-400C-439C-BDD5-729D663E252E}" type="parTrans" cxnId="{48ECD170-E6C5-489E-A263-20CC615C17AB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2A69AB7-A0A6-4501-95CD-2902A3384DE3}">
      <dgm:prSet phldrT="[Текст]"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DEE7B50-C1CB-48D2-999B-DF1098A88396}" type="parTrans" cxnId="{BDBC8127-C9A5-4636-AF0A-79E42F53D923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37E412C-91EE-486E-8354-15F2384BE3EA}">
      <dgm:prSet phldrT="[Текст]"/>
      <dgm:spPr>
        <a:solidFill>
          <a:srgbClr val="FFFFCC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C021BE46-16AF-4372-B2A0-67875E2C82CF}" type="parTrans" cxnId="{EA60BD94-54CE-450D-A117-19A3057D3DE3}">
      <dgm:prSet/>
      <dgm:spPr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63A74EC-A1EC-4823-AB28-835C2DE63D58}">
      <dgm:prSet phldrT="[Текст]"/>
      <dgm:spPr>
        <a:solidFill>
          <a:srgbClr val="92D05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8D513BD1-7137-4BB2-A1F4-1B02EFB0F34F}" type="parTrans" cxnId="{A5BC18A6-1C74-45AC-A35E-DB57538BF8E8}">
      <dgm:prSet/>
      <dgm:spPr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B1A8440-411B-4A5D-AFC7-3583C59ADD0E}">
      <dgm:prSet phldrT="[Текст]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082CE592-953F-441B-B0C2-F864433A8493}" type="parTrans" cxnId="{C76B1FDD-1515-4548-A84A-CDE5C2B70761}">
      <dgm:prSet/>
      <dgm:spPr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2E153EB-408C-4CB3-B6CA-2A439518E14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7DF95E1-3397-43CE-99EF-E82D1E9B2066}" type="parTrans" cxnId="{54059384-7D56-4783-9E6B-CB7051B26B45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BA0FA79-0F0A-4F39-8C6F-85BF113366C3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6E51CD7-05D6-4658-BDAA-92C6F3E19708}" type="parTrans" cxnId="{4A189105-0239-4451-ACE0-D31E9CBF66B8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971851C-223B-4401-8505-0F79EF9DF2FE}">
      <dgm:prSet custRadScaleRad="103129" custRadScaleInc="23989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7BB7D12E-7788-481F-9A34-9DDD1920EEE6}" type="sibTrans" cxnId="{2B0D6A0C-F289-4FC7-8D98-5FE873E92EB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6777798-C242-4B14-BDDC-39BE21847441}" type="parTrans" cxnId="{2B0D6A0C-F289-4FC7-8D98-5FE873E92EB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BD5A0E1-1493-490D-98B0-ADA84F7E4845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E8D3D680-2231-483C-A0CE-8C5A83FACC1B}" type="parTrans" cxnId="{18873E3E-F8C2-403A-BE5B-64CD5EDA496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B4C73F0-844C-48D3-B2E1-9CDAF8D00DD5}" type="sibTrans" cxnId="{18873E3E-F8C2-403A-BE5B-64CD5EDA496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D686B62-2944-4F6B-9429-7FB7FCC0B616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8DBED263-E631-4288-81FA-CEA08FED5D80}" type="parTrans" cxnId="{3E6897AC-BF8F-432C-AB59-7F3017CC83B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7EE604A-587C-4CAB-8203-F1E0B96D3A89}" type="sibTrans" cxnId="{3E6897AC-BF8F-432C-AB59-7F3017CC83B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F647F05-65E5-443B-9310-4AF895EEC1B0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endParaRPr lang="ru-RU" sz="1400" b="0" dirty="0">
            <a:solidFill>
              <a:schemeClr val="bg1"/>
            </a:solidFill>
          </a:endParaRPr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A623EE8-6B7F-4F8F-BC9C-3FC1A4DEFB6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A1D8946-ADEF-4A4B-877B-9843024D5017}" type="parTrans" cxnId="{2FF1BB23-CDE1-4A3D-A7E0-C258B6B5C61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FF09574-86F8-42B2-87E9-4329738349C8}" type="sibTrans" cxnId="{2FF1BB23-CDE1-4A3D-A7E0-C258B6B5C61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C769545-F18B-4ED9-96FC-B7C20BE2D935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165EDEC-8B31-4D52-822B-3298A53B46D0}" type="sibTrans" cxnId="{BECC4F1E-8D80-4514-9658-CE8A04B3422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DD6B0C2-F3F0-46CC-A77D-508B9729B98A}" type="parTrans" cxnId="{BECC4F1E-8D80-4514-9658-CE8A04B34228}">
      <dgm:prSet/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83F8C23-6E1E-4B2E-B56F-BC64BA52F064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2906CE3-990E-495B-868B-3628F3311B01}" type="sibTrans" cxnId="{1BE95901-2684-415C-BBC0-5A64D37781C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7DDAF68-339A-4777-8472-CCF21B811B34}" type="parTrans" cxnId="{1BE95901-2684-415C-BBC0-5A64D37781C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FA3D5F7-C26B-4720-B919-D235026D6C9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061FC08-4343-48CD-A74B-8F3BDB46DF51}" type="parTrans" cxnId="{EBDA73B6-59B4-41F2-AE9E-252D07A54C6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F536B84-F3E0-4334-98AB-5D4EA7BD8913}" type="sibTrans" cxnId="{EBDA73B6-59B4-41F2-AE9E-252D07A54C6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2796EB4-5621-49F4-A08C-45637B404DF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0F423B35-8AFF-4E08-A3FD-FE0925A538C5}" type="parTrans" cxnId="{116C32D4-C855-4453-A968-1437B832BAB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3442FA1-22F3-47C6-8ACB-43124429D880}" type="sibTrans" cxnId="{116C32D4-C855-4453-A968-1437B832BAB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21B7C5A-570A-4F2B-9DB3-1EB6078A0ADA}">
      <dgm:prSet custRadScaleRad="100601" custRadScaleInc="-76228"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1BBADC7-653C-4974-9086-6286235D0AF4}" type="parTrans" cxnId="{B7CD167D-978F-495D-9AC1-22DA04C4738B}">
      <dgm:prSet custLinFactNeighborX="1744" custLinFactNeighborY="993"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170BF8B-1878-4742-8D99-08F70263B044}" type="sibTrans" cxnId="{B7CD167D-978F-495D-9AC1-22DA04C4738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A6029D1-BCE5-45F1-BFCE-8AE0F2F7CF09}">
      <dgm:prSet custRadScaleRad="100601" custRadScaleInc="-76228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276BABF7-9995-42DB-824E-4AEE026251CD}" type="parTrans" cxnId="{2E09FCAE-47E0-4406-BDBB-C5A6EBE01DA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8B182DC-DCE7-450D-B223-F2B4F405F2E3}" type="sibTrans" cxnId="{2E09FCAE-47E0-4406-BDBB-C5A6EBE01DA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8228F42-2738-409F-ADB5-B5375ACBBE60}">
      <dgm:prSet custRadScaleRad="100252" custRadScaleInc="13850"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4553B93-021A-4E1D-A76E-7891E9133F2F}" type="parTrans" cxnId="{ECEDA028-08AF-4B25-8994-78C38069475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5315701-38DC-4F4D-A758-6E81BC644831}" type="sibTrans" cxnId="{ECEDA028-08AF-4B25-8994-78C38069475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2896DF7-04DF-4B4C-8CA2-26A894BF879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3E6A9101-39FA-4AF2-8AB9-33408F17FE65}" type="parTrans" cxnId="{48A32C94-C697-4F53-9E4D-22466A6C0086}">
      <dgm:prSet/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4ACDA86-0819-4AF2-9AD9-4C4C50F2CF18}" type="sibTrans" cxnId="{48A32C94-C697-4F53-9E4D-22466A6C008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CEB0971-A137-4561-8985-831593D9495C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A0AD6A06-2F76-4711-9379-7597DA08E2FB}" type="parTrans" cxnId="{B4DB93CA-BCE0-4428-8E30-BADDE897A9A9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9E4B997-A0E3-461B-84EB-0BF9EDDDC896}" type="sibTrans" cxnId="{B4DB93CA-BCE0-4428-8E30-BADDE897A9A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78F1D4C-A2EF-4C56-940B-FB3F18A7298D}">
      <dgm:prSet phldrT="[Текст]"/>
      <dgm:spPr>
        <a:gradFill rotWithShape="0">
          <a:gsLst>
            <a:gs pos="0">
              <a:schemeClr val="accent1"/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8170AFC-8E89-4179-A96D-636AFFD8C3F3}" type="parTrans" cxnId="{A00878C0-A87A-42B9-83D7-EE8880E34935}">
      <dgm:prSet/>
      <dgm:spPr>
        <a:solidFill>
          <a:srgbClr val="FFFFCC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72E44C-8498-48F8-9652-E5DD6AC5818D}" type="pres">
      <dgm:prSet presAssocID="{6F647F05-65E5-443B-9310-4AF895EEC1B0}" presName="centerShape" presStyleLbl="node0" presStyleIdx="0" presStyleCnt="1" custScaleX="172936" custScaleY="108086" custLinFactNeighborX="-1632" custLinFactNeighborY="-7903"/>
      <dgm:spPr/>
    </dgm:pt>
    <dgm:pt modelId="{4731EA70-1FA8-49F5-A6BF-4AE9CB97C303}" type="pres">
      <dgm:prSet presAssocID="{8D513BD1-7137-4BB2-A1F4-1B02EFB0F34F}" presName="parTrans" presStyleLbl="sibTrans2D1" presStyleIdx="0" presStyleCnt="13"/>
      <dgm:spPr/>
    </dgm:pt>
    <dgm:pt modelId="{8D15C70B-27DC-4BC4-8B54-1A6B8CC1DBC1}" type="pres">
      <dgm:prSet presAssocID="{8D513BD1-7137-4BB2-A1F4-1B02EFB0F34F}" presName="connectorText" presStyleLbl="sibTrans2D1" presStyleIdx="0" presStyleCnt="13"/>
      <dgm:spPr/>
    </dgm:pt>
    <dgm:pt modelId="{E2EC1D87-F728-458A-8AB1-7A3D78F9D25E}" type="pres">
      <dgm:prSet presAssocID="{D63A74EC-A1EC-4823-AB28-835C2DE63D58}" presName="node" presStyleLbl="node1" presStyleIdx="0" presStyleCnt="13" custRadScaleRad="100495" custRadScaleInc="-33801">
        <dgm:presLayoutVars>
          <dgm:bulletEnabled val="1"/>
        </dgm:presLayoutVars>
      </dgm:prSet>
      <dgm:spPr/>
    </dgm:pt>
    <dgm:pt modelId="{A0E222DD-64BD-4A89-BBB9-2B80D8318D4A}" type="pres">
      <dgm:prSet presAssocID="{082CE592-953F-441B-B0C2-F864433A8493}" presName="parTrans" presStyleLbl="sibTrans2D1" presStyleIdx="1" presStyleCnt="13"/>
      <dgm:spPr/>
    </dgm:pt>
    <dgm:pt modelId="{839DF450-14DD-4280-9AEE-DA73938E9B9D}" type="pres">
      <dgm:prSet presAssocID="{082CE592-953F-441B-B0C2-F864433A8493}" presName="connectorText" presStyleLbl="sibTrans2D1" presStyleIdx="1" presStyleCnt="13"/>
      <dgm:spPr/>
    </dgm:pt>
    <dgm:pt modelId="{73BC26A8-8D0F-45E6-9E3B-37EADD227262}" type="pres">
      <dgm:prSet presAssocID="{4B1A8440-411B-4A5D-AFC7-3583C59ADD0E}" presName="node" presStyleLbl="node1" presStyleIdx="1" presStyleCnt="13" custRadScaleRad="98863" custRadScaleInc="-15329">
        <dgm:presLayoutVars>
          <dgm:bulletEnabled val="1"/>
        </dgm:presLayoutVars>
      </dgm:prSet>
      <dgm:spPr/>
    </dgm:pt>
    <dgm:pt modelId="{06F93DE9-E67A-4CE1-BC6B-5C458B1137B0}" type="pres">
      <dgm:prSet presAssocID="{C021BE46-16AF-4372-B2A0-67875E2C82CF}" presName="parTrans" presStyleLbl="sibTrans2D1" presStyleIdx="2" presStyleCnt="13"/>
      <dgm:spPr/>
    </dgm:pt>
    <dgm:pt modelId="{DA660ED5-C4B7-4208-928A-B8DD66837486}" type="pres">
      <dgm:prSet presAssocID="{C021BE46-16AF-4372-B2A0-67875E2C82CF}" presName="connectorText" presStyleLbl="sibTrans2D1" presStyleIdx="2" presStyleCnt="13"/>
      <dgm:spPr/>
    </dgm:pt>
    <dgm:pt modelId="{D8B200F5-4D07-49B2-A587-C2FE6CEC49F8}" type="pres">
      <dgm:prSet presAssocID="{637E412C-91EE-486E-8354-15F2384BE3EA}" presName="node" presStyleLbl="node1" presStyleIdx="2" presStyleCnt="13" custRadScaleRad="93845" custRadScaleInc="-27165">
        <dgm:presLayoutVars>
          <dgm:bulletEnabled val="1"/>
        </dgm:presLayoutVars>
      </dgm:prSet>
      <dgm:spPr/>
    </dgm:pt>
    <dgm:pt modelId="{E7EAB10C-E176-4610-B2C6-BE8F83AD0F9B}" type="pres">
      <dgm:prSet presAssocID="{A8FC0520-4E1C-47C9-9459-5A566E2A3269}" presName="parTrans" presStyleLbl="sibTrans2D1" presStyleIdx="3" presStyleCnt="13" custLinFactNeighborX="1744" custLinFactNeighborY="993"/>
      <dgm:spPr/>
    </dgm:pt>
    <dgm:pt modelId="{47F0322C-5978-482D-A409-1280E22C6D82}" type="pres">
      <dgm:prSet presAssocID="{A8FC0520-4E1C-47C9-9459-5A566E2A3269}" presName="connectorText" presStyleLbl="sibTrans2D1" presStyleIdx="3" presStyleCnt="13"/>
      <dgm:spPr/>
    </dgm:pt>
    <dgm:pt modelId="{FFE63D16-C443-42C8-BB30-4CA61876A647}" type="pres">
      <dgm:prSet presAssocID="{420BA717-63F2-4ED1-9193-BDF0AD7BC7EB}" presName="node" presStyleLbl="node1" presStyleIdx="3" presStyleCnt="13" custRadScaleRad="91142" custRadScaleInc="-47355">
        <dgm:presLayoutVars>
          <dgm:bulletEnabled val="1"/>
        </dgm:presLayoutVars>
      </dgm:prSet>
      <dgm:spPr/>
    </dgm:pt>
    <dgm:pt modelId="{C481485E-E38C-4518-A609-8D1D62CF917B}" type="pres">
      <dgm:prSet presAssocID="{CCCDC2A1-B573-48DB-AE6D-1F76901F1671}" presName="parTrans" presStyleLbl="sibTrans2D1" presStyleIdx="4" presStyleCnt="13" custLinFactNeighborX="-4216" custLinFactNeighborY="-14701"/>
      <dgm:spPr/>
    </dgm:pt>
    <dgm:pt modelId="{DB024BEC-8C88-4F07-BCA5-811E266A083B}" type="pres">
      <dgm:prSet presAssocID="{CCCDC2A1-B573-48DB-AE6D-1F76901F1671}" presName="connectorText" presStyleLbl="sibTrans2D1" presStyleIdx="4" presStyleCnt="13"/>
      <dgm:spPr/>
    </dgm:pt>
    <dgm:pt modelId="{0A6C1809-69AA-4BA6-8257-5A11C3557B45}" type="pres">
      <dgm:prSet presAssocID="{90B43A1C-85AB-40E4-9687-2313E85E0399}" presName="node" presStyleLbl="node1" presStyleIdx="4" presStyleCnt="13" custRadScaleRad="86306" custRadScaleInc="-64216">
        <dgm:presLayoutVars>
          <dgm:bulletEnabled val="1"/>
        </dgm:presLayoutVars>
      </dgm:prSet>
      <dgm:spPr/>
    </dgm:pt>
    <dgm:pt modelId="{FA950D33-9BD9-4D37-A533-789F5554AFB5}" type="pres">
      <dgm:prSet presAssocID="{6598F354-400C-439C-BDD5-729D663E252E}" presName="parTrans" presStyleLbl="sibTrans2D1" presStyleIdx="5" presStyleCnt="13" custScaleX="94972"/>
      <dgm:spPr/>
    </dgm:pt>
    <dgm:pt modelId="{F326903B-AF5C-41D9-A950-9DE60C069BDF}" type="pres">
      <dgm:prSet presAssocID="{6598F354-400C-439C-BDD5-729D663E252E}" presName="connectorText" presStyleLbl="sibTrans2D1" presStyleIdx="5" presStyleCnt="13"/>
      <dgm:spPr/>
    </dgm:pt>
    <dgm:pt modelId="{EB1C3899-7B42-47CD-912B-DD035472498D}" type="pres">
      <dgm:prSet presAssocID="{AA0A2BD5-A368-4F17-8E9D-23F1FC377812}" presName="node" presStyleLbl="node1" presStyleIdx="5" presStyleCnt="13" custRadScaleRad="87898" custRadScaleInc="-60970">
        <dgm:presLayoutVars>
          <dgm:bulletEnabled val="1"/>
        </dgm:presLayoutVars>
      </dgm:prSet>
      <dgm:spPr/>
    </dgm:pt>
    <dgm:pt modelId="{2F5553CB-2478-4421-B002-5FA728364A78}" type="pres">
      <dgm:prSet presAssocID="{9DEE7B50-C1CB-48D2-999B-DF1098A88396}" presName="parTrans" presStyleLbl="sibTrans2D1" presStyleIdx="6" presStyleCnt="13" custScaleX="106082" custLinFactNeighborX="-1012" custLinFactNeighborY="28036"/>
      <dgm:spPr/>
    </dgm:pt>
    <dgm:pt modelId="{881BA4B6-6173-4BE7-ACB0-127409627ABA}" type="pres">
      <dgm:prSet presAssocID="{9DEE7B50-C1CB-48D2-999B-DF1098A88396}" presName="connectorText" presStyleLbl="sibTrans2D1" presStyleIdx="6" presStyleCnt="13"/>
      <dgm:spPr/>
    </dgm:pt>
    <dgm:pt modelId="{FED909B6-8F19-4D98-AAC2-EBEEF4830C2B}" type="pres">
      <dgm:prSet presAssocID="{D2A69AB7-A0A6-4501-95CD-2902A3384DE3}" presName="node" presStyleLbl="node1" presStyleIdx="6" presStyleCnt="13" custRadScaleRad="72680" custRadScaleInc="-38300">
        <dgm:presLayoutVars>
          <dgm:bulletEnabled val="1"/>
        </dgm:presLayoutVars>
      </dgm:prSet>
      <dgm:spPr/>
    </dgm:pt>
    <dgm:pt modelId="{7A035AEB-3A20-4DC3-9A60-032AB2743B03}" type="pres">
      <dgm:prSet presAssocID="{77DF95E1-3397-43CE-99EF-E82D1E9B2066}" presName="parTrans" presStyleLbl="sibTrans2D1" presStyleIdx="7" presStyleCnt="13" custLinFactNeighborX="-2066" custLinFactNeighborY="15308"/>
      <dgm:spPr/>
    </dgm:pt>
    <dgm:pt modelId="{4273F29E-B93C-44D6-A671-FCDC77ED9BA3}" type="pres">
      <dgm:prSet presAssocID="{77DF95E1-3397-43CE-99EF-E82D1E9B2066}" presName="connectorText" presStyleLbl="sibTrans2D1" presStyleIdx="7" presStyleCnt="13"/>
      <dgm:spPr/>
    </dgm:pt>
    <dgm:pt modelId="{83F11675-07D9-406F-853D-13FD28BBB805}" type="pres">
      <dgm:prSet presAssocID="{62E153EB-408C-4CB3-B6CA-2A439518E14B}" presName="node" presStyleLbl="node1" presStyleIdx="7" presStyleCnt="13" custRadScaleRad="78747" custRadScaleInc="41552">
        <dgm:presLayoutVars>
          <dgm:bulletEnabled val="1"/>
        </dgm:presLayoutVars>
      </dgm:prSet>
      <dgm:spPr/>
    </dgm:pt>
    <dgm:pt modelId="{DF27FC25-052B-426A-9E06-117E992234F6}" type="pres">
      <dgm:prSet presAssocID="{08170AFC-8E89-4179-A96D-636AFFD8C3F3}" presName="parTrans" presStyleLbl="sibTrans2D1" presStyleIdx="8" presStyleCnt="13" custLinFactNeighborX="6134" custLinFactNeighborY="3495"/>
      <dgm:spPr/>
    </dgm:pt>
    <dgm:pt modelId="{53D78D63-5F88-4163-9535-46A64127BD3A}" type="pres">
      <dgm:prSet presAssocID="{08170AFC-8E89-4179-A96D-636AFFD8C3F3}" presName="connectorText" presStyleLbl="sibTrans2D1" presStyleIdx="8" presStyleCnt="13"/>
      <dgm:spPr/>
    </dgm:pt>
    <dgm:pt modelId="{EDA34655-9131-4731-957F-5382F53A0660}" type="pres">
      <dgm:prSet presAssocID="{D78F1D4C-A2EF-4C56-940B-FB3F18A7298D}" presName="node" presStyleLbl="node1" presStyleIdx="8" presStyleCnt="13" custRadScaleRad="93317" custRadScaleInc="73704">
        <dgm:presLayoutVars>
          <dgm:bulletEnabled val="1"/>
        </dgm:presLayoutVars>
      </dgm:prSet>
      <dgm:spPr/>
    </dgm:pt>
    <dgm:pt modelId="{805C1585-4E61-4F5A-9BFC-54208B923515}" type="pres">
      <dgm:prSet presAssocID="{2DD6B0C2-F3F0-46CC-A77D-508B9729B98A}" presName="parTrans" presStyleLbl="sibTrans2D1" presStyleIdx="9" presStyleCnt="13" custLinFactNeighborX="1744" custLinFactNeighborY="993"/>
      <dgm:spPr/>
    </dgm:pt>
    <dgm:pt modelId="{FF7680E8-690C-4DDB-A561-55CE1BA8CED6}" type="pres">
      <dgm:prSet presAssocID="{2DD6B0C2-F3F0-46CC-A77D-508B9729B98A}" presName="connectorText" presStyleLbl="sibTrans2D1" presStyleIdx="9" presStyleCnt="13"/>
      <dgm:spPr/>
    </dgm:pt>
    <dgm:pt modelId="{06523326-C046-41B9-890C-9456FACCE40B}" type="pres">
      <dgm:prSet presAssocID="{AC769545-F18B-4ED9-96FC-B7C20BE2D935}" presName="node" presStyleLbl="node1" presStyleIdx="9" presStyleCnt="13" custRadScaleRad="97858" custRadScaleInc="51974">
        <dgm:presLayoutVars>
          <dgm:bulletEnabled val="1"/>
        </dgm:presLayoutVars>
      </dgm:prSet>
      <dgm:spPr/>
    </dgm:pt>
    <dgm:pt modelId="{5BCE66FD-35CE-4EEA-9A7E-A50A57E69A24}" type="pres">
      <dgm:prSet presAssocID="{3E6A9101-39FA-4AF2-8AB9-33408F17FE65}" presName="parTrans" presStyleLbl="sibTrans2D1" presStyleIdx="10" presStyleCnt="13"/>
      <dgm:spPr/>
    </dgm:pt>
    <dgm:pt modelId="{947CF7F1-0B12-484E-A28A-4DAB5019B271}" type="pres">
      <dgm:prSet presAssocID="{3E6A9101-39FA-4AF2-8AB9-33408F17FE65}" presName="connectorText" presStyleLbl="sibTrans2D1" presStyleIdx="10" presStyleCnt="13"/>
      <dgm:spPr/>
    </dgm:pt>
    <dgm:pt modelId="{9EEB0020-A1D5-4ED6-BC75-3E42CEE784EC}" type="pres">
      <dgm:prSet presAssocID="{D2896DF7-04DF-4B4C-8CA2-26A894BF8792}" presName="node" presStyleLbl="node1" presStyleIdx="10" presStyleCnt="13" custRadScaleRad="99473" custRadScaleInc="23645">
        <dgm:presLayoutVars>
          <dgm:bulletEnabled val="1"/>
        </dgm:presLayoutVars>
      </dgm:prSet>
      <dgm:spPr/>
    </dgm:pt>
    <dgm:pt modelId="{67725448-DD84-4C87-A2E0-F0AA6B883D0E}" type="pres">
      <dgm:prSet presAssocID="{A0AD6A06-2F76-4711-9379-7597DA08E2FB}" presName="parTrans" presStyleLbl="sibTrans2D1" presStyleIdx="11" presStyleCnt="13"/>
      <dgm:spPr/>
    </dgm:pt>
    <dgm:pt modelId="{123048F4-EB06-4489-8D15-0A3B4FBF7CDB}" type="pres">
      <dgm:prSet presAssocID="{A0AD6A06-2F76-4711-9379-7597DA08E2FB}" presName="connectorText" presStyleLbl="sibTrans2D1" presStyleIdx="11" presStyleCnt="13"/>
      <dgm:spPr/>
    </dgm:pt>
    <dgm:pt modelId="{93AF7DD9-4C45-4A38-82EE-60486FDDB38F}" type="pres">
      <dgm:prSet presAssocID="{4CEB0971-A137-4561-8985-831593D9495C}" presName="node" presStyleLbl="node1" presStyleIdx="11" presStyleCnt="13">
        <dgm:presLayoutVars>
          <dgm:bulletEnabled val="1"/>
        </dgm:presLayoutVars>
      </dgm:prSet>
      <dgm:spPr/>
    </dgm:pt>
    <dgm:pt modelId="{553B84E4-4A31-43DB-B3BF-8E8EF2B79F2D}" type="pres">
      <dgm:prSet presAssocID="{66E51CD7-05D6-4658-BDAA-92C6F3E19708}" presName="parTrans" presStyleLbl="sibTrans2D1" presStyleIdx="12" presStyleCnt="13" custAng="741592" custLinFactNeighborX="-19564" custLinFactNeighborY="11892"/>
      <dgm:spPr/>
    </dgm:pt>
    <dgm:pt modelId="{C47D9E4B-AD47-4E79-B529-9B264E8F4F6B}" type="pres">
      <dgm:prSet presAssocID="{66E51CD7-05D6-4658-BDAA-92C6F3E19708}" presName="connectorText" presStyleLbl="sibTrans2D1" presStyleIdx="12" presStyleCnt="13"/>
      <dgm:spPr/>
    </dgm:pt>
    <dgm:pt modelId="{E0AC84DD-2093-416F-85DE-E547FE520660}" type="pres">
      <dgm:prSet presAssocID="{3BA0FA79-0F0A-4F39-8C6F-85BF113366C3}" presName="node" presStyleLbl="node1" presStyleIdx="12" presStyleCnt="13" custRadScaleRad="105342" custRadScaleInc="-7235">
        <dgm:presLayoutVars>
          <dgm:bulletEnabled val="1"/>
        </dgm:presLayoutVars>
      </dgm:prSet>
      <dgm:spPr/>
    </dgm:pt>
  </dgm:ptLst>
  <dgm:cxnLst>
    <dgm:cxn modelId="{1BE95901-2684-415C-BBC0-5A64D37781CD}" srcId="{AC769545-F18B-4ED9-96FC-B7C20BE2D935}" destId="{D83F8C23-6E1E-4B2E-B56F-BC64BA52F064}" srcOrd="0" destOrd="0" parTransId="{17DDAF68-339A-4777-8472-CCF21B811B34}" sibTransId="{02906CE3-990E-495B-868B-3628F3311B01}"/>
    <dgm:cxn modelId="{4A189105-0239-4451-ACE0-D31E9CBF66B8}" srcId="{6F647F05-65E5-443B-9310-4AF895EEC1B0}" destId="{3BA0FA79-0F0A-4F39-8C6F-85BF113366C3}" srcOrd="12" destOrd="0" parTransId="{66E51CD7-05D6-4658-BDAA-92C6F3E19708}" sibTransId="{3F86135B-3CC7-4CEB-B411-92453A9354E3}"/>
    <dgm:cxn modelId="{6CE1A705-C2EA-42FB-9988-EAFFE3593105}" type="presOf" srcId="{6598F354-400C-439C-BDD5-729D663E252E}" destId="{FA950D33-9BD9-4D37-A533-789F5554AFB5}" srcOrd="0" destOrd="0" presId="urn:microsoft.com/office/officeart/2005/8/layout/radial5"/>
    <dgm:cxn modelId="{35CFF805-6F79-42A9-B279-9A470889E6DF}" type="presOf" srcId="{CCCDC2A1-B573-48DB-AE6D-1F76901F1671}" destId="{DB024BEC-8C88-4F07-BCA5-811E266A083B}" srcOrd="1" destOrd="0" presId="urn:microsoft.com/office/officeart/2005/8/layout/radial5"/>
    <dgm:cxn modelId="{E97F6708-8DC3-4AEC-A884-ECC49AB0219F}" type="presOf" srcId="{AA0A2BD5-A368-4F17-8E9D-23F1FC377812}" destId="{EB1C3899-7B42-47CD-912B-DD035472498D}" srcOrd="0" destOrd="0" presId="urn:microsoft.com/office/officeart/2005/8/layout/radial5"/>
    <dgm:cxn modelId="{719FA50A-9A8A-4532-9070-DE6B4D909992}" type="presOf" srcId="{6598F354-400C-439C-BDD5-729D663E252E}" destId="{F326903B-AF5C-41D9-A950-9DE60C069BDF}" srcOrd="1" destOrd="0" presId="urn:microsoft.com/office/officeart/2005/8/layout/radial5"/>
    <dgm:cxn modelId="{2B0D6A0C-F289-4FC7-8D98-5FE873E92EBA}" srcId="{6B4A9C71-5243-4375-98C7-BA189146832B}" destId="{1971851C-223B-4401-8505-0F79EF9DF2FE}" srcOrd="3" destOrd="0" parTransId="{66777798-C242-4B14-BDDC-39BE21847441}" sibTransId="{7BB7D12E-7788-481F-9A34-9DDD1920EEE6}"/>
    <dgm:cxn modelId="{B2029A11-B947-415F-95F6-163CC654002F}" type="presOf" srcId="{D83F8C23-6E1E-4B2E-B56F-BC64BA52F064}" destId="{06523326-C046-41B9-890C-9456FACCE40B}" srcOrd="0" destOrd="1" presId="urn:microsoft.com/office/officeart/2005/8/layout/radial5"/>
    <dgm:cxn modelId="{82379A16-840E-4585-8E41-2A4070812B02}" type="presOf" srcId="{77DF95E1-3397-43CE-99EF-E82D1E9B2066}" destId="{4273F29E-B93C-44D6-A671-FCDC77ED9BA3}" srcOrd="1" destOrd="0" presId="urn:microsoft.com/office/officeart/2005/8/layout/radial5"/>
    <dgm:cxn modelId="{EB9D961C-3497-41F9-B829-98CD702539A2}" type="presOf" srcId="{082CE592-953F-441B-B0C2-F864433A8493}" destId="{A0E222DD-64BD-4A89-BBB9-2B80D8318D4A}" srcOrd="0" destOrd="0" presId="urn:microsoft.com/office/officeart/2005/8/layout/radial5"/>
    <dgm:cxn modelId="{BECC4F1E-8D80-4514-9658-CE8A04B34228}" srcId="{6F647F05-65E5-443B-9310-4AF895EEC1B0}" destId="{AC769545-F18B-4ED9-96FC-B7C20BE2D935}" srcOrd="9" destOrd="0" parTransId="{2DD6B0C2-F3F0-46CC-A77D-508B9729B98A}" sibTransId="{4165EDEC-8B31-4D52-822B-3298A53B46D0}"/>
    <dgm:cxn modelId="{2FF1BB23-CDE1-4A3D-A7E0-C258B6B5C617}" srcId="{6B4A9C71-5243-4375-98C7-BA189146832B}" destId="{3A623EE8-6B7F-4F8F-BC9C-3FC1A4DEFB6D}" srcOrd="4" destOrd="0" parTransId="{EA1D8946-ADEF-4A4B-877B-9843024D5017}" sibTransId="{FFF09574-86F8-42B2-87E9-4329738349C8}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ECEDA028-08AF-4B25-8994-78C380694752}" srcId="{6B4A9C71-5243-4375-98C7-BA189146832B}" destId="{58228F42-2738-409F-ADB5-B5375ACBBE60}" srcOrd="8" destOrd="0" parTransId="{14553B93-021A-4E1D-A76E-7891E9133F2F}" sibTransId="{B5315701-38DC-4F4D-A758-6E81BC644831}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37F61B2B-2312-40C1-8D53-B20BDF4352E2}" type="presOf" srcId="{6F647F05-65E5-443B-9310-4AF895EEC1B0}" destId="{ED72E44C-8498-48F8-9652-E5DD6AC5818D}" srcOrd="0" destOrd="0" presId="urn:microsoft.com/office/officeart/2005/8/layout/radial5"/>
    <dgm:cxn modelId="{02EAA92C-C9DC-4A53-92EC-5D7E6657EE97}" type="presOf" srcId="{2DD6B0C2-F3F0-46CC-A77D-508B9729B98A}" destId="{FF7680E8-690C-4DDB-A561-55CE1BA8CED6}" srcOrd="1" destOrd="0" presId="urn:microsoft.com/office/officeart/2005/8/layout/radial5"/>
    <dgm:cxn modelId="{C2390D2D-277F-42DC-9324-47EC3D4AFA9C}" type="presOf" srcId="{8D513BD1-7137-4BB2-A1F4-1B02EFB0F34F}" destId="{4731EA70-1FA8-49F5-A6BF-4AE9CB97C303}" srcOrd="0" destOrd="0" presId="urn:microsoft.com/office/officeart/2005/8/layout/radial5"/>
    <dgm:cxn modelId="{18986E2D-E3CA-48F1-BD9E-B69486A63AC7}" type="presOf" srcId="{3E6A9101-39FA-4AF2-8AB9-33408F17FE65}" destId="{5BCE66FD-35CE-4EEA-9A7E-A50A57E69A24}" srcOrd="0" destOrd="0" presId="urn:microsoft.com/office/officeart/2005/8/layout/radial5"/>
    <dgm:cxn modelId="{CA8DCA31-7932-4997-B90A-08C76B775BAB}" type="presOf" srcId="{4CEB0971-A137-4561-8985-831593D9495C}" destId="{93AF7DD9-4C45-4A38-82EE-60486FDDB38F}" srcOrd="0" destOrd="0" presId="urn:microsoft.com/office/officeart/2005/8/layout/radial5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0EAAE036-BC61-41E9-ADE4-BBB048DDE65B}" type="presOf" srcId="{637E412C-91EE-486E-8354-15F2384BE3EA}" destId="{D8B200F5-4D07-49B2-A587-C2FE6CEC49F8}" srcOrd="0" destOrd="0" presId="urn:microsoft.com/office/officeart/2005/8/layout/radial5"/>
    <dgm:cxn modelId="{18873E3E-F8C2-403A-BE5B-64CD5EDA4967}" srcId="{6B4A9C71-5243-4375-98C7-BA189146832B}" destId="{5BD5A0E1-1493-490D-98B0-ADA84F7E4845}" srcOrd="1" destOrd="0" parTransId="{E8D3D680-2231-483C-A0CE-8C5A83FACC1B}" sibTransId="{7B4C73F0-844C-48D3-B2E1-9CDAF8D00DD5}"/>
    <dgm:cxn modelId="{74156940-ED16-4710-97C6-33375B087B4E}" type="presOf" srcId="{66E51CD7-05D6-4658-BDAA-92C6F3E19708}" destId="{C47D9E4B-AD47-4E79-B529-9B264E8F4F6B}" srcOrd="1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18C7C85D-2211-4603-B310-3E9D338EFE43}" type="presOf" srcId="{AC769545-F18B-4ED9-96FC-B7C20BE2D935}" destId="{06523326-C046-41B9-890C-9456FACCE40B}" srcOrd="0" destOrd="0" presId="urn:microsoft.com/office/officeart/2005/8/layout/radial5"/>
    <dgm:cxn modelId="{BAE4FD41-324F-4CDE-A33E-54A3A7035938}" type="presOf" srcId="{2DD6B0C2-F3F0-46CC-A77D-508B9729B98A}" destId="{805C1585-4E61-4F5A-9BFC-54208B923515}" srcOrd="0" destOrd="0" presId="urn:microsoft.com/office/officeart/2005/8/layout/radial5"/>
    <dgm:cxn modelId="{BFE81362-0EF5-4D1D-A770-84F5626C6E4C}" type="presOf" srcId="{D78F1D4C-A2EF-4C56-940B-FB3F18A7298D}" destId="{EDA34655-9131-4731-957F-5382F53A0660}" srcOrd="0" destOrd="0" presId="urn:microsoft.com/office/officeart/2005/8/layout/radial5"/>
    <dgm:cxn modelId="{03F8A742-83BE-42ED-8767-D4D36B6BA30F}" type="presOf" srcId="{A8FC0520-4E1C-47C9-9459-5A566E2A3269}" destId="{47F0322C-5978-482D-A409-1280E22C6D82}" srcOrd="1" destOrd="0" presId="urn:microsoft.com/office/officeart/2005/8/layout/radial5"/>
    <dgm:cxn modelId="{1A037563-0232-4CBB-8B77-D3CA446B08FC}" type="presOf" srcId="{3BA0FA79-0F0A-4F39-8C6F-85BF113366C3}" destId="{E0AC84DD-2093-416F-85DE-E547FE520660}" srcOrd="0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E930C973-FF39-421D-AEF3-FA47D054A46D}" type="presOf" srcId="{420BA717-63F2-4ED1-9193-BDF0AD7BC7EB}" destId="{FFE63D16-C443-42C8-BB30-4CA61876A647}" srcOrd="0" destOrd="0" presId="urn:microsoft.com/office/officeart/2005/8/layout/radial5"/>
    <dgm:cxn modelId="{0FC87F54-2A2F-43E2-B5D6-AD9D0E1703D7}" type="presOf" srcId="{CCCDC2A1-B573-48DB-AE6D-1F76901F1671}" destId="{C481485E-E38C-4518-A609-8D1D62CF917B}" srcOrd="0" destOrd="0" presId="urn:microsoft.com/office/officeart/2005/8/layout/radial5"/>
    <dgm:cxn modelId="{B7CD167D-978F-495D-9AC1-22DA04C4738B}" srcId="{6B4A9C71-5243-4375-98C7-BA189146832B}" destId="{521B7C5A-570A-4F2B-9DB3-1EB6078A0ADA}" srcOrd="7" destOrd="0" parTransId="{81BBADC7-653C-4974-9086-6286235D0AF4}" sibTransId="{5170BF8B-1878-4742-8D99-08F70263B044}"/>
    <dgm:cxn modelId="{16543080-279C-4DD9-81F9-59A8EE06BFA9}" type="presOf" srcId="{9DEE7B50-C1CB-48D2-999B-DF1098A88396}" destId="{2F5553CB-2478-4421-B002-5FA728364A78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5CB75485-B749-42EB-9E74-F0DB8982A1BE}" type="presOf" srcId="{62E153EB-408C-4CB3-B6CA-2A439518E14B}" destId="{83F11675-07D9-406F-853D-13FD28BBB805}" srcOrd="0" destOrd="0" presId="urn:microsoft.com/office/officeart/2005/8/layout/radial5"/>
    <dgm:cxn modelId="{0065768A-F39C-49A0-8F44-E03A2CA4EB22}" type="presOf" srcId="{A0AD6A06-2F76-4711-9379-7597DA08E2FB}" destId="{67725448-DD84-4C87-A2E0-F0AA6B883D0E}" srcOrd="0" destOrd="0" presId="urn:microsoft.com/office/officeart/2005/8/layout/radial5"/>
    <dgm:cxn modelId="{107D698B-EC29-483E-9F7E-887A57DB83D5}" type="presOf" srcId="{D63A74EC-A1EC-4823-AB28-835C2DE63D58}" destId="{E2EC1D87-F728-458A-8AB1-7A3D78F9D25E}" srcOrd="0" destOrd="0" presId="urn:microsoft.com/office/officeart/2005/8/layout/radial5"/>
    <dgm:cxn modelId="{1B54B990-E30E-406D-B473-68A9993FE647}" type="presOf" srcId="{D2A69AB7-A0A6-4501-95CD-2902A3384DE3}" destId="{FED909B6-8F19-4D98-AAC2-EBEEF4830C2B}" srcOrd="0" destOrd="0" presId="urn:microsoft.com/office/officeart/2005/8/layout/radial5"/>
    <dgm:cxn modelId="{48A32C94-C697-4F53-9E4D-22466A6C0086}" srcId="{6F647F05-65E5-443B-9310-4AF895EEC1B0}" destId="{D2896DF7-04DF-4B4C-8CA2-26A894BF8792}" srcOrd="10" destOrd="0" parTransId="{3E6A9101-39FA-4AF2-8AB9-33408F17FE65}" sibTransId="{04ACDA86-0819-4AF2-9AD9-4C4C50F2CF18}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C9832B95-4955-4244-849C-719D7FC6393B}" type="presOf" srcId="{9DEE7B50-C1CB-48D2-999B-DF1098A88396}" destId="{881BA4B6-6173-4BE7-ACB0-127409627ABA}" srcOrd="1" destOrd="0" presId="urn:microsoft.com/office/officeart/2005/8/layout/radial5"/>
    <dgm:cxn modelId="{59A22E99-FA88-476D-B912-BE93FA5558F0}" type="presOf" srcId="{08170AFC-8E89-4179-A96D-636AFFD8C3F3}" destId="{53D78D63-5F88-4163-9535-46A64127BD3A}" srcOrd="1" destOrd="0" presId="urn:microsoft.com/office/officeart/2005/8/layout/radial5"/>
    <dgm:cxn modelId="{E287A0A3-783C-4A08-B4D7-ADA8B51C2A19}" type="presOf" srcId="{D2896DF7-04DF-4B4C-8CA2-26A894BF8792}" destId="{9EEB0020-A1D5-4ED6-BC75-3E42CEE784EC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3E6897AC-BF8F-432C-AB59-7F3017CC83B1}" srcId="{6B4A9C71-5243-4375-98C7-BA189146832B}" destId="{1D686B62-2944-4F6B-9429-7FB7FCC0B616}" srcOrd="2" destOrd="0" parTransId="{8DBED263-E631-4288-81FA-CEA08FED5D80}" sibTransId="{B7EE604A-587C-4CAB-8203-F1E0B96D3A89}"/>
    <dgm:cxn modelId="{2E09FCAE-47E0-4406-BDBB-C5A6EBE01DA3}" srcId="{521B7C5A-570A-4F2B-9DB3-1EB6078A0ADA}" destId="{0A6029D1-BCE5-45F1-BFCE-8AE0F2F7CF09}" srcOrd="0" destOrd="0" parTransId="{276BABF7-9995-42DB-824E-4AEE026251CD}" sibTransId="{B8B182DC-DCE7-450D-B223-F2B4F405F2E3}"/>
    <dgm:cxn modelId="{EBDA73B6-59B4-41F2-AE9E-252D07A54C63}" srcId="{6B4A9C71-5243-4375-98C7-BA189146832B}" destId="{2FA3D5F7-C26B-4720-B919-D235026D6C95}" srcOrd="5" destOrd="0" parTransId="{6061FC08-4343-48CD-A74B-8F3BDB46DF51}" sibTransId="{6F536B84-F3E0-4334-98AB-5D4EA7BD8913}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193B7CC1-B05B-4BB8-B23E-89286DA4BA64}" type="presOf" srcId="{8D513BD1-7137-4BB2-A1F4-1B02EFB0F34F}" destId="{8D15C70B-27DC-4BC4-8B54-1A6B8CC1DBC1}" srcOrd="1" destOrd="0" presId="urn:microsoft.com/office/officeart/2005/8/layout/radial5"/>
    <dgm:cxn modelId="{903C6EC4-657E-400D-8604-7B3D8338CAC3}" type="presOf" srcId="{082CE592-953F-441B-B0C2-F864433A8493}" destId="{839DF450-14DD-4280-9AEE-DA73938E9B9D}" srcOrd="1" destOrd="0" presId="urn:microsoft.com/office/officeart/2005/8/layout/radial5"/>
    <dgm:cxn modelId="{B4DB93CA-BCE0-4428-8E30-BADDE897A9A9}" srcId="{6F647F05-65E5-443B-9310-4AF895EEC1B0}" destId="{4CEB0971-A137-4561-8985-831593D9495C}" srcOrd="11" destOrd="0" parTransId="{A0AD6A06-2F76-4711-9379-7597DA08E2FB}" sibTransId="{99E4B997-A0E3-461B-84EB-0BF9EDDDC896}"/>
    <dgm:cxn modelId="{116C32D4-C855-4453-A968-1437B832BAB1}" srcId="{6B4A9C71-5243-4375-98C7-BA189146832B}" destId="{02796EB4-5621-49F4-A08C-45637B404DFD}" srcOrd="6" destOrd="0" parTransId="{0F423B35-8AFF-4E08-A3FD-FE0925A538C5}" sibTransId="{93442FA1-22F3-47C6-8ACB-43124429D880}"/>
    <dgm:cxn modelId="{3D6512D7-2CA3-4693-80F5-2FA2FA9EE651}" type="presOf" srcId="{C021BE46-16AF-4372-B2A0-67875E2C82CF}" destId="{DA660ED5-C4B7-4208-928A-B8DD66837486}" srcOrd="1" destOrd="0" presId="urn:microsoft.com/office/officeart/2005/8/layout/radial5"/>
    <dgm:cxn modelId="{204F41DB-3118-48D0-9F9A-32F8D3C07E31}" type="presOf" srcId="{4B1A8440-411B-4A5D-AFC7-3583C59ADD0E}" destId="{73BC26A8-8D0F-45E6-9E3B-37EADD227262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9B05DDE0-EE44-4A19-88F5-BA1D352C0C31}" type="presOf" srcId="{77DF95E1-3397-43CE-99EF-E82D1E9B2066}" destId="{7A035AEB-3A20-4DC3-9A60-032AB2743B03}" srcOrd="0" destOrd="0" presId="urn:microsoft.com/office/officeart/2005/8/layout/radial5"/>
    <dgm:cxn modelId="{6DAB38E3-3EF1-45DE-8A43-C5903A89C24D}" type="presOf" srcId="{C021BE46-16AF-4372-B2A0-67875E2C82CF}" destId="{06F93DE9-E67A-4CE1-BC6B-5C458B1137B0}" srcOrd="0" destOrd="0" presId="urn:microsoft.com/office/officeart/2005/8/layout/radial5"/>
    <dgm:cxn modelId="{2D27C4E8-97ED-488E-BB25-36740745DB4B}" type="presOf" srcId="{A0AD6A06-2F76-4711-9379-7597DA08E2FB}" destId="{123048F4-EB06-4489-8D15-0A3B4FBF7CDB}" srcOrd="1" destOrd="0" presId="urn:microsoft.com/office/officeart/2005/8/layout/radial5"/>
    <dgm:cxn modelId="{D1DD75EA-23B7-406F-AC41-9B96FF0A77EA}" type="presOf" srcId="{08170AFC-8E89-4179-A96D-636AFFD8C3F3}" destId="{DF27FC25-052B-426A-9E06-117E992234F6}" srcOrd="0" destOrd="0" presId="urn:microsoft.com/office/officeart/2005/8/layout/radial5"/>
    <dgm:cxn modelId="{1324E4F0-46B7-4513-971B-19EDCA1D4262}" type="presOf" srcId="{3E6A9101-39FA-4AF2-8AB9-33408F17FE65}" destId="{947CF7F1-0B12-484E-A28A-4DAB5019B271}" srcOrd="1" destOrd="0" presId="urn:microsoft.com/office/officeart/2005/8/layout/radial5"/>
    <dgm:cxn modelId="{ACF32FF9-65E5-441D-B42B-D75A0FEF59F5}" type="presOf" srcId="{90B43A1C-85AB-40E4-9687-2313E85E0399}" destId="{0A6C1809-69AA-4BA6-8257-5A11C3557B45}" srcOrd="0" destOrd="0" presId="urn:microsoft.com/office/officeart/2005/8/layout/radial5"/>
    <dgm:cxn modelId="{517435FA-C6D2-44C5-BE88-C4EB6A99180B}" type="presOf" srcId="{66E51CD7-05D6-4658-BDAA-92C6F3E19708}" destId="{553B84E4-4A31-43DB-B3BF-8E8EF2B79F2D}" srcOrd="0" destOrd="0" presId="urn:microsoft.com/office/officeart/2005/8/layout/radial5"/>
    <dgm:cxn modelId="{5DEF9FFA-4A43-4E91-A6C5-6EB967EECB13}" type="presOf" srcId="{6B4A9C71-5243-4375-98C7-BA189146832B}" destId="{8B82EA68-B59A-424E-9756-C221A13DB47F}" srcOrd="0" destOrd="0" presId="urn:microsoft.com/office/officeart/2005/8/layout/radial5"/>
    <dgm:cxn modelId="{CE5E34FE-CB08-41B0-9D85-24E171672FBA}" type="presOf" srcId="{A8FC0520-4E1C-47C9-9459-5A566E2A3269}" destId="{E7EAB10C-E176-4610-B2C6-BE8F83AD0F9B}" srcOrd="0" destOrd="0" presId="urn:microsoft.com/office/officeart/2005/8/layout/radial5"/>
    <dgm:cxn modelId="{7654E3B2-5298-498D-B9B6-142FAC4B08E9}" type="presParOf" srcId="{8B82EA68-B59A-424E-9756-C221A13DB47F}" destId="{ED72E44C-8498-48F8-9652-E5DD6AC5818D}" srcOrd="0" destOrd="0" presId="urn:microsoft.com/office/officeart/2005/8/layout/radial5"/>
    <dgm:cxn modelId="{9725EA32-F3A0-48D0-9DE8-024B22BD6A5A}" type="presParOf" srcId="{8B82EA68-B59A-424E-9756-C221A13DB47F}" destId="{4731EA70-1FA8-49F5-A6BF-4AE9CB97C303}" srcOrd="1" destOrd="0" presId="urn:microsoft.com/office/officeart/2005/8/layout/radial5"/>
    <dgm:cxn modelId="{8DF9F768-386F-46EC-9DCB-5016BF512D29}" type="presParOf" srcId="{4731EA70-1FA8-49F5-A6BF-4AE9CB97C303}" destId="{8D15C70B-27DC-4BC4-8B54-1A6B8CC1DBC1}" srcOrd="0" destOrd="0" presId="urn:microsoft.com/office/officeart/2005/8/layout/radial5"/>
    <dgm:cxn modelId="{B99E9ADD-67EC-4CDC-8EC5-D23995B968D5}" type="presParOf" srcId="{8B82EA68-B59A-424E-9756-C221A13DB47F}" destId="{E2EC1D87-F728-458A-8AB1-7A3D78F9D25E}" srcOrd="2" destOrd="0" presId="urn:microsoft.com/office/officeart/2005/8/layout/radial5"/>
    <dgm:cxn modelId="{4EB6E53F-41DA-4145-94D0-BBE10583CE08}" type="presParOf" srcId="{8B82EA68-B59A-424E-9756-C221A13DB47F}" destId="{A0E222DD-64BD-4A89-BBB9-2B80D8318D4A}" srcOrd="3" destOrd="0" presId="urn:microsoft.com/office/officeart/2005/8/layout/radial5"/>
    <dgm:cxn modelId="{61A2F78B-2FEE-403F-83BF-E1F95368EA10}" type="presParOf" srcId="{A0E222DD-64BD-4A89-BBB9-2B80D8318D4A}" destId="{839DF450-14DD-4280-9AEE-DA73938E9B9D}" srcOrd="0" destOrd="0" presId="urn:microsoft.com/office/officeart/2005/8/layout/radial5"/>
    <dgm:cxn modelId="{F0A758B2-26FB-4211-AC00-B4EBC9060EB2}" type="presParOf" srcId="{8B82EA68-B59A-424E-9756-C221A13DB47F}" destId="{73BC26A8-8D0F-45E6-9E3B-37EADD227262}" srcOrd="4" destOrd="0" presId="urn:microsoft.com/office/officeart/2005/8/layout/radial5"/>
    <dgm:cxn modelId="{D57DA0BB-7CA5-4285-A538-3C69CA4F9F8D}" type="presParOf" srcId="{8B82EA68-B59A-424E-9756-C221A13DB47F}" destId="{06F93DE9-E67A-4CE1-BC6B-5C458B1137B0}" srcOrd="5" destOrd="0" presId="urn:microsoft.com/office/officeart/2005/8/layout/radial5"/>
    <dgm:cxn modelId="{CEA73FA1-0866-44EF-A9A6-DFAC4A20C2D6}" type="presParOf" srcId="{06F93DE9-E67A-4CE1-BC6B-5C458B1137B0}" destId="{DA660ED5-C4B7-4208-928A-B8DD66837486}" srcOrd="0" destOrd="0" presId="urn:microsoft.com/office/officeart/2005/8/layout/radial5"/>
    <dgm:cxn modelId="{0EBB9644-2862-4818-B20E-ACEFBA4C9EB2}" type="presParOf" srcId="{8B82EA68-B59A-424E-9756-C221A13DB47F}" destId="{D8B200F5-4D07-49B2-A587-C2FE6CEC49F8}" srcOrd="6" destOrd="0" presId="urn:microsoft.com/office/officeart/2005/8/layout/radial5"/>
    <dgm:cxn modelId="{5B4F1B86-F8B1-44DA-8B6E-061105169406}" type="presParOf" srcId="{8B82EA68-B59A-424E-9756-C221A13DB47F}" destId="{E7EAB10C-E176-4610-B2C6-BE8F83AD0F9B}" srcOrd="7" destOrd="0" presId="urn:microsoft.com/office/officeart/2005/8/layout/radial5"/>
    <dgm:cxn modelId="{C210AB67-ABBE-4CE7-9D7E-D9E41D174D54}" type="presParOf" srcId="{E7EAB10C-E176-4610-B2C6-BE8F83AD0F9B}" destId="{47F0322C-5978-482D-A409-1280E22C6D82}" srcOrd="0" destOrd="0" presId="urn:microsoft.com/office/officeart/2005/8/layout/radial5"/>
    <dgm:cxn modelId="{4C88E083-6DBC-4A7E-B13F-62B9E9D3C960}" type="presParOf" srcId="{8B82EA68-B59A-424E-9756-C221A13DB47F}" destId="{FFE63D16-C443-42C8-BB30-4CA61876A647}" srcOrd="8" destOrd="0" presId="urn:microsoft.com/office/officeart/2005/8/layout/radial5"/>
    <dgm:cxn modelId="{9CF19945-087D-4D61-93BB-F355B98031C9}" type="presParOf" srcId="{8B82EA68-B59A-424E-9756-C221A13DB47F}" destId="{C481485E-E38C-4518-A609-8D1D62CF917B}" srcOrd="9" destOrd="0" presId="urn:microsoft.com/office/officeart/2005/8/layout/radial5"/>
    <dgm:cxn modelId="{C8D2E5C2-ADB4-4CE2-8349-AA16E28117F4}" type="presParOf" srcId="{C481485E-E38C-4518-A609-8D1D62CF917B}" destId="{DB024BEC-8C88-4F07-BCA5-811E266A083B}" srcOrd="0" destOrd="0" presId="urn:microsoft.com/office/officeart/2005/8/layout/radial5"/>
    <dgm:cxn modelId="{D6DEA1EE-7EC5-4847-A772-1B28E8B07E14}" type="presParOf" srcId="{8B82EA68-B59A-424E-9756-C221A13DB47F}" destId="{0A6C1809-69AA-4BA6-8257-5A11C3557B45}" srcOrd="10" destOrd="0" presId="urn:microsoft.com/office/officeart/2005/8/layout/radial5"/>
    <dgm:cxn modelId="{022B9C22-5F8A-4DB1-A535-614B2B50E0A5}" type="presParOf" srcId="{8B82EA68-B59A-424E-9756-C221A13DB47F}" destId="{FA950D33-9BD9-4D37-A533-789F5554AFB5}" srcOrd="11" destOrd="0" presId="urn:microsoft.com/office/officeart/2005/8/layout/radial5"/>
    <dgm:cxn modelId="{074EB474-BB73-40FF-99CD-896B980CB37D}" type="presParOf" srcId="{FA950D33-9BD9-4D37-A533-789F5554AFB5}" destId="{F326903B-AF5C-41D9-A950-9DE60C069BDF}" srcOrd="0" destOrd="0" presId="urn:microsoft.com/office/officeart/2005/8/layout/radial5"/>
    <dgm:cxn modelId="{F8C6C17E-6864-455B-8187-7A7A415484E6}" type="presParOf" srcId="{8B82EA68-B59A-424E-9756-C221A13DB47F}" destId="{EB1C3899-7B42-47CD-912B-DD035472498D}" srcOrd="12" destOrd="0" presId="urn:microsoft.com/office/officeart/2005/8/layout/radial5"/>
    <dgm:cxn modelId="{9B422DD4-45B5-4633-AB72-CF171A15026F}" type="presParOf" srcId="{8B82EA68-B59A-424E-9756-C221A13DB47F}" destId="{2F5553CB-2478-4421-B002-5FA728364A78}" srcOrd="13" destOrd="0" presId="urn:microsoft.com/office/officeart/2005/8/layout/radial5"/>
    <dgm:cxn modelId="{F049BD2D-7D3A-4BBB-A8B4-D69050613BFE}" type="presParOf" srcId="{2F5553CB-2478-4421-B002-5FA728364A78}" destId="{881BA4B6-6173-4BE7-ACB0-127409627ABA}" srcOrd="0" destOrd="0" presId="urn:microsoft.com/office/officeart/2005/8/layout/radial5"/>
    <dgm:cxn modelId="{850D4EAB-855D-4592-BBE3-FC2C748F2449}" type="presParOf" srcId="{8B82EA68-B59A-424E-9756-C221A13DB47F}" destId="{FED909B6-8F19-4D98-AAC2-EBEEF4830C2B}" srcOrd="14" destOrd="0" presId="urn:microsoft.com/office/officeart/2005/8/layout/radial5"/>
    <dgm:cxn modelId="{3C390EBC-7A04-483B-B853-44EDD0635511}" type="presParOf" srcId="{8B82EA68-B59A-424E-9756-C221A13DB47F}" destId="{7A035AEB-3A20-4DC3-9A60-032AB2743B03}" srcOrd="15" destOrd="0" presId="urn:microsoft.com/office/officeart/2005/8/layout/radial5"/>
    <dgm:cxn modelId="{D7068487-ED91-4126-8838-E04D950BEA7F}" type="presParOf" srcId="{7A035AEB-3A20-4DC3-9A60-032AB2743B03}" destId="{4273F29E-B93C-44D6-A671-FCDC77ED9BA3}" srcOrd="0" destOrd="0" presId="urn:microsoft.com/office/officeart/2005/8/layout/radial5"/>
    <dgm:cxn modelId="{2EFA7A51-BC18-4FEE-BC86-E0C724202C73}" type="presParOf" srcId="{8B82EA68-B59A-424E-9756-C221A13DB47F}" destId="{83F11675-07D9-406F-853D-13FD28BBB805}" srcOrd="16" destOrd="0" presId="urn:microsoft.com/office/officeart/2005/8/layout/radial5"/>
    <dgm:cxn modelId="{277B7B99-4734-489D-BB03-C297C513797D}" type="presParOf" srcId="{8B82EA68-B59A-424E-9756-C221A13DB47F}" destId="{DF27FC25-052B-426A-9E06-117E992234F6}" srcOrd="17" destOrd="0" presId="urn:microsoft.com/office/officeart/2005/8/layout/radial5"/>
    <dgm:cxn modelId="{002A31E7-24F4-4930-91CD-B1837B6A8AC6}" type="presParOf" srcId="{DF27FC25-052B-426A-9E06-117E992234F6}" destId="{53D78D63-5F88-4163-9535-46A64127BD3A}" srcOrd="0" destOrd="0" presId="urn:microsoft.com/office/officeart/2005/8/layout/radial5"/>
    <dgm:cxn modelId="{A0AB982E-DEB1-4845-9D15-73C443E6F81F}" type="presParOf" srcId="{8B82EA68-B59A-424E-9756-C221A13DB47F}" destId="{EDA34655-9131-4731-957F-5382F53A0660}" srcOrd="18" destOrd="0" presId="urn:microsoft.com/office/officeart/2005/8/layout/radial5"/>
    <dgm:cxn modelId="{ADC6304D-4A62-42C8-B736-D19F8BC7FE80}" type="presParOf" srcId="{8B82EA68-B59A-424E-9756-C221A13DB47F}" destId="{805C1585-4E61-4F5A-9BFC-54208B923515}" srcOrd="19" destOrd="0" presId="urn:microsoft.com/office/officeart/2005/8/layout/radial5"/>
    <dgm:cxn modelId="{E4D62743-A00A-4B74-B649-3B251F2B5EBF}" type="presParOf" srcId="{805C1585-4E61-4F5A-9BFC-54208B923515}" destId="{FF7680E8-690C-4DDB-A561-55CE1BA8CED6}" srcOrd="0" destOrd="0" presId="urn:microsoft.com/office/officeart/2005/8/layout/radial5"/>
    <dgm:cxn modelId="{6BB671E7-1E06-41D9-9E70-FCC06C04C966}" type="presParOf" srcId="{8B82EA68-B59A-424E-9756-C221A13DB47F}" destId="{06523326-C046-41B9-890C-9456FACCE40B}" srcOrd="20" destOrd="0" presId="urn:microsoft.com/office/officeart/2005/8/layout/radial5"/>
    <dgm:cxn modelId="{A65C640D-0912-4346-9ED0-637C38E7B862}" type="presParOf" srcId="{8B82EA68-B59A-424E-9756-C221A13DB47F}" destId="{5BCE66FD-35CE-4EEA-9A7E-A50A57E69A24}" srcOrd="21" destOrd="0" presId="urn:microsoft.com/office/officeart/2005/8/layout/radial5"/>
    <dgm:cxn modelId="{2D106C96-BF6A-4D42-A22E-F83DD5BD9E3B}" type="presParOf" srcId="{5BCE66FD-35CE-4EEA-9A7E-A50A57E69A24}" destId="{947CF7F1-0B12-484E-A28A-4DAB5019B271}" srcOrd="0" destOrd="0" presId="urn:microsoft.com/office/officeart/2005/8/layout/radial5"/>
    <dgm:cxn modelId="{67947C69-BEC8-449E-8814-7FA175C913E4}" type="presParOf" srcId="{8B82EA68-B59A-424E-9756-C221A13DB47F}" destId="{9EEB0020-A1D5-4ED6-BC75-3E42CEE784EC}" srcOrd="22" destOrd="0" presId="urn:microsoft.com/office/officeart/2005/8/layout/radial5"/>
    <dgm:cxn modelId="{045ED7CE-C89C-4090-9803-B6B9A39A5DCB}" type="presParOf" srcId="{8B82EA68-B59A-424E-9756-C221A13DB47F}" destId="{67725448-DD84-4C87-A2E0-F0AA6B883D0E}" srcOrd="23" destOrd="0" presId="urn:microsoft.com/office/officeart/2005/8/layout/radial5"/>
    <dgm:cxn modelId="{606F957B-09FF-4E0A-9AF4-B200487B042B}" type="presParOf" srcId="{67725448-DD84-4C87-A2E0-F0AA6B883D0E}" destId="{123048F4-EB06-4489-8D15-0A3B4FBF7CDB}" srcOrd="0" destOrd="0" presId="urn:microsoft.com/office/officeart/2005/8/layout/radial5"/>
    <dgm:cxn modelId="{F07C9752-157C-4CCE-9058-90B3EA6835C8}" type="presParOf" srcId="{8B82EA68-B59A-424E-9756-C221A13DB47F}" destId="{93AF7DD9-4C45-4A38-82EE-60486FDDB38F}" srcOrd="24" destOrd="0" presId="urn:microsoft.com/office/officeart/2005/8/layout/radial5"/>
    <dgm:cxn modelId="{71E3026E-2CC9-408B-9C9D-F9B95D661C4C}" type="presParOf" srcId="{8B82EA68-B59A-424E-9756-C221A13DB47F}" destId="{553B84E4-4A31-43DB-B3BF-8E8EF2B79F2D}" srcOrd="25" destOrd="0" presId="urn:microsoft.com/office/officeart/2005/8/layout/radial5"/>
    <dgm:cxn modelId="{AC6C6D94-0510-4DB5-AD6F-330FE946BB85}" type="presParOf" srcId="{553B84E4-4A31-43DB-B3BF-8E8EF2B79F2D}" destId="{C47D9E4B-AD47-4E79-B529-9B264E8F4F6B}" srcOrd="0" destOrd="0" presId="urn:microsoft.com/office/officeart/2005/8/layout/radial5"/>
    <dgm:cxn modelId="{53A584E5-9B82-4457-8FE9-82902839F31B}" type="presParOf" srcId="{8B82EA68-B59A-424E-9756-C221A13DB47F}" destId="{E0AC84DD-2093-416F-85DE-E547FE520660}" srcOrd="2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7F3A7-1A57-40AF-AF17-D890D9683D68}">
      <dsp:nvSpPr>
        <dsp:cNvPr id="0" name=""/>
        <dsp:cNvSpPr/>
      </dsp:nvSpPr>
      <dsp:spPr>
        <a:xfrm rot="16200000">
          <a:off x="-328258" y="328258"/>
          <a:ext cx="2340260" cy="1683743"/>
        </a:xfrm>
        <a:prstGeom prst="flowChartManualOperation">
          <a:avLst/>
        </a:prstGeom>
        <a:gradFill rotWithShape="1">
          <a:gsLst>
            <a:gs pos="0">
              <a:schemeClr val="accent6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6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extrusionH="50600" prstMaterial="plastic">
          <a:bevelT w="254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96850" tIns="0" rIns="198438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solidFill>
                <a:schemeClr val="tx1"/>
              </a:solidFill>
            </a:rPr>
            <a:t>Доход</a:t>
          </a:r>
        </a:p>
      </dsp:txBody>
      <dsp:txXfrm rot="5400000">
        <a:off x="1" y="468051"/>
        <a:ext cx="1683743" cy="1404156"/>
      </dsp:txXfrm>
    </dsp:sp>
    <dsp:sp modelId="{3A146C52-AD2B-489C-BF10-3AA4F8CAFD67}">
      <dsp:nvSpPr>
        <dsp:cNvPr id="0" name=""/>
        <dsp:cNvSpPr/>
      </dsp:nvSpPr>
      <dsp:spPr>
        <a:xfrm rot="16200000">
          <a:off x="2130049" y="363502"/>
          <a:ext cx="823490" cy="1683743"/>
        </a:xfrm>
        <a:prstGeom prst="flowChartManualOperation">
          <a:avLst/>
        </a:prstGeom>
        <a:gradFill rotWithShape="1">
          <a:gsLst>
            <a:gs pos="0">
              <a:schemeClr val="accent1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extrusionH="50600" prstMaterial="plastic">
          <a:bevelT w="254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Расход</a:t>
          </a:r>
        </a:p>
      </dsp:txBody>
      <dsp:txXfrm rot="5400000">
        <a:off x="1699923" y="958326"/>
        <a:ext cx="1683743" cy="494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7F3A7-1A57-40AF-AF17-D890D9683D68}">
      <dsp:nvSpPr>
        <dsp:cNvPr id="0" name=""/>
        <dsp:cNvSpPr/>
      </dsp:nvSpPr>
      <dsp:spPr>
        <a:xfrm rot="16200000" flipH="1" flipV="1">
          <a:off x="1343119" y="392930"/>
          <a:ext cx="2397675" cy="1611813"/>
        </a:xfrm>
        <a:prstGeom prst="flowChartManualOperation">
          <a:avLst/>
        </a:prstGeom>
        <a:gradFill rotWithShape="1">
          <a:gsLst>
            <a:gs pos="0">
              <a:schemeClr val="accent6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6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extrusionH="50600" prstMaterial="plastic">
          <a:bevelT w="254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71450" tIns="0" rIns="171137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tx1"/>
              </a:solidFill>
            </a:rPr>
            <a:t>Расход</a:t>
          </a:r>
        </a:p>
      </dsp:txBody>
      <dsp:txXfrm rot="5400000">
        <a:off x="1736050" y="479534"/>
        <a:ext cx="1611813" cy="1438605"/>
      </dsp:txXfrm>
    </dsp:sp>
    <dsp:sp modelId="{3A146C52-AD2B-489C-BF10-3AA4F8CAFD67}">
      <dsp:nvSpPr>
        <dsp:cNvPr id="0" name=""/>
        <dsp:cNvSpPr/>
      </dsp:nvSpPr>
      <dsp:spPr>
        <a:xfrm rot="16200000" flipH="1" flipV="1">
          <a:off x="299637" y="419185"/>
          <a:ext cx="1012538" cy="1611813"/>
        </a:xfrm>
        <a:prstGeom prst="flowChartManualOperation">
          <a:avLst/>
        </a:prstGeom>
        <a:gradFill rotWithShape="1">
          <a:gsLst>
            <a:gs pos="0">
              <a:schemeClr val="accent1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extrusionH="50600" prstMaterial="plastic">
          <a:bevelT w="254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1450" tIns="0" rIns="171137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tx1"/>
              </a:solidFill>
            </a:rPr>
            <a:t>Доход</a:t>
          </a:r>
        </a:p>
      </dsp:txBody>
      <dsp:txXfrm rot="5400000">
        <a:off x="0" y="921330"/>
        <a:ext cx="1611813" cy="607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460B6-A018-48F9-80FA-D5A7F85E18BB}">
      <dsp:nvSpPr>
        <dsp:cNvPr id="0" name=""/>
        <dsp:cNvSpPr/>
      </dsp:nvSpPr>
      <dsp:spPr>
        <a:xfrm>
          <a:off x="1708379" y="-79939"/>
          <a:ext cx="3536981" cy="339800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НАЛОГОВЫЕ ДОХОДЫ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</a:rPr>
            <a:t>Установленные законом платежи, которые граждане и организации обязаны вносить в бюджет государства</a:t>
          </a:r>
        </a:p>
      </dsp:txBody>
      <dsp:txXfrm>
        <a:off x="2179976" y="514710"/>
        <a:ext cx="2593786" cy="1529100"/>
      </dsp:txXfrm>
    </dsp:sp>
    <dsp:sp modelId="{442676C9-DA6E-4933-A7FD-B3F9A0783CA3}">
      <dsp:nvSpPr>
        <dsp:cNvPr id="0" name=""/>
        <dsp:cNvSpPr/>
      </dsp:nvSpPr>
      <dsp:spPr>
        <a:xfrm>
          <a:off x="3291212" y="1701782"/>
          <a:ext cx="3854836" cy="3694272"/>
        </a:xfrm>
        <a:prstGeom prst="ellipse">
          <a:avLst/>
        </a:prstGeom>
        <a:solidFill>
          <a:schemeClr val="accent3">
            <a:alpha val="50000"/>
            <a:hueOff val="-2503006"/>
            <a:satOff val="-4631"/>
            <a:lumOff val="18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БЕЗВОЗМЕЗДНЫЕ ПОСТУПЛЕНИЯ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</a:rPr>
            <a:t>Поступления в бюджет на безвозмездной и безвозвратной основе из федерального либо из областного бюджета (дотации, субсидии, субвенции), а также перечисления от физических и юридических лиц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4470150" y="2656135"/>
        <a:ext cx="2312902" cy="2031850"/>
      </dsp:txXfrm>
    </dsp:sp>
    <dsp:sp modelId="{A472D127-C6CD-4E15-888A-C31FF7002ABD}">
      <dsp:nvSpPr>
        <dsp:cNvPr id="0" name=""/>
        <dsp:cNvSpPr/>
      </dsp:nvSpPr>
      <dsp:spPr>
        <a:xfrm>
          <a:off x="202909" y="1822822"/>
          <a:ext cx="3521511" cy="3451573"/>
        </a:xfrm>
        <a:prstGeom prst="ellipse">
          <a:avLst/>
        </a:prstGeom>
        <a:solidFill>
          <a:schemeClr val="accent3">
            <a:alpha val="50000"/>
            <a:hueOff val="-5006012"/>
            <a:satOff val="-9263"/>
            <a:lumOff val="37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НЕНАЛОГОВЫЕ ДОХОДЫ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</a:rPr>
            <a:t>Платежи за пользование государственным (муниципальным) имуществом, а также штрафы, санкции за нарушение законодательства</a:t>
          </a:r>
        </a:p>
      </dsp:txBody>
      <dsp:txXfrm>
        <a:off x="534518" y="2714479"/>
        <a:ext cx="2112907" cy="18983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167681" y="1603685"/>
          <a:ext cx="2415986" cy="151000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kern="1200" dirty="0">
            <a:solidFill>
              <a:schemeClr val="bg1"/>
            </a:solidFill>
          </a:endParaRPr>
        </a:p>
      </dsp:txBody>
      <dsp:txXfrm>
        <a:off x="3521494" y="1824820"/>
        <a:ext cx="1708360" cy="1067735"/>
      </dsp:txXfrm>
    </dsp:sp>
    <dsp:sp modelId="{4731EA70-1FA8-49F5-A6BF-4AE9CB97C303}">
      <dsp:nvSpPr>
        <dsp:cNvPr id="0" name=""/>
        <dsp:cNvSpPr/>
      </dsp:nvSpPr>
      <dsp:spPr>
        <a:xfrm rot="15999081">
          <a:off x="4110950" y="1002607"/>
          <a:ext cx="398546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4174224" y="1157286"/>
        <a:ext cx="278982" cy="284995"/>
      </dsp:txXfrm>
    </dsp:sp>
    <dsp:sp modelId="{E2EC1D87-F728-458A-8AB1-7A3D78F9D25E}">
      <dsp:nvSpPr>
        <dsp:cNvPr id="0" name=""/>
        <dsp:cNvSpPr/>
      </dsp:nvSpPr>
      <dsp:spPr>
        <a:xfrm>
          <a:off x="3844009" y="15989"/>
          <a:ext cx="838224" cy="838224"/>
        </a:xfrm>
        <a:prstGeom prst="ellipse">
          <a:avLst/>
        </a:prstGeom>
        <a:solidFill>
          <a:srgbClr val="92D05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3966764" y="138744"/>
        <a:ext cx="592714" cy="592714"/>
      </dsp:txXfrm>
    </dsp:sp>
    <dsp:sp modelId="{A0E222DD-64BD-4A89-BBB9-2B80D8318D4A}">
      <dsp:nvSpPr>
        <dsp:cNvPr id="0" name=""/>
        <dsp:cNvSpPr/>
      </dsp:nvSpPr>
      <dsp:spPr>
        <a:xfrm rot="18122861">
          <a:off x="4810286" y="1119880"/>
          <a:ext cx="384471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>
        <a:off x="4837355" y="1263761"/>
        <a:ext cx="269130" cy="284995"/>
      </dsp:txXfrm>
    </dsp:sp>
    <dsp:sp modelId="{73BC26A8-8D0F-45E6-9E3B-37EADD227262}">
      <dsp:nvSpPr>
        <dsp:cNvPr id="0" name=""/>
        <dsp:cNvSpPr/>
      </dsp:nvSpPr>
      <dsp:spPr>
        <a:xfrm>
          <a:off x="5004037" y="266365"/>
          <a:ext cx="838224" cy="83822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5126792" y="389120"/>
        <a:ext cx="592714" cy="592714"/>
      </dsp:txXfrm>
    </dsp:sp>
    <dsp:sp modelId="{06F93DE9-E67A-4CE1-BC6B-5C458B1137B0}">
      <dsp:nvSpPr>
        <dsp:cNvPr id="0" name=""/>
        <dsp:cNvSpPr/>
      </dsp:nvSpPr>
      <dsp:spPr>
        <a:xfrm rot="19864582">
          <a:off x="5368205" y="1492406"/>
          <a:ext cx="290801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>
        <a:off x="5373646" y="1608502"/>
        <a:ext cx="203561" cy="284995"/>
      </dsp:txXfrm>
    </dsp:sp>
    <dsp:sp modelId="{D8B200F5-4D07-49B2-A587-C2FE6CEC49F8}">
      <dsp:nvSpPr>
        <dsp:cNvPr id="0" name=""/>
        <dsp:cNvSpPr/>
      </dsp:nvSpPr>
      <dsp:spPr>
        <a:xfrm>
          <a:off x="5708652" y="971426"/>
          <a:ext cx="838224" cy="838224"/>
        </a:xfrm>
        <a:prstGeom prst="ellipse">
          <a:avLst/>
        </a:prstGeom>
        <a:solidFill>
          <a:srgbClr val="FFFFCC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5831407" y="1094181"/>
        <a:ext cx="592714" cy="592714"/>
      </dsp:txXfrm>
    </dsp:sp>
    <dsp:sp modelId="{E7EAB10C-E176-4610-B2C6-BE8F83AD0F9B}">
      <dsp:nvSpPr>
        <dsp:cNvPr id="0" name=""/>
        <dsp:cNvSpPr/>
      </dsp:nvSpPr>
      <dsp:spPr>
        <a:xfrm rot="21396744">
          <a:off x="5686864" y="2041096"/>
          <a:ext cx="251958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>
        <a:off x="5686930" y="2138328"/>
        <a:ext cx="176371" cy="284995"/>
      </dsp:txXfrm>
    </dsp:sp>
    <dsp:sp modelId="{FFE63D16-C443-42C8-BB30-4CA61876A647}">
      <dsp:nvSpPr>
        <dsp:cNvPr id="0" name=""/>
        <dsp:cNvSpPr/>
      </dsp:nvSpPr>
      <dsp:spPr>
        <a:xfrm>
          <a:off x="6052117" y="1815532"/>
          <a:ext cx="838224" cy="838224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6174872" y="1938287"/>
        <a:ext cx="592714" cy="592714"/>
      </dsp:txXfrm>
    </dsp:sp>
    <dsp:sp modelId="{C481485E-E38C-4518-A609-8D1D62CF917B}">
      <dsp:nvSpPr>
        <dsp:cNvPr id="0" name=""/>
        <dsp:cNvSpPr/>
      </dsp:nvSpPr>
      <dsp:spPr>
        <a:xfrm rot="1256465">
          <a:off x="5508523" y="2553027"/>
          <a:ext cx="328428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>
        <a:off x="5511777" y="2630419"/>
        <a:ext cx="229900" cy="284995"/>
      </dsp:txXfrm>
    </dsp:sp>
    <dsp:sp modelId="{0A6C1809-69AA-4BA6-8257-5A11C3557B45}">
      <dsp:nvSpPr>
        <dsp:cNvPr id="0" name=""/>
        <dsp:cNvSpPr/>
      </dsp:nvSpPr>
      <dsp:spPr>
        <a:xfrm>
          <a:off x="5956955" y="2705095"/>
          <a:ext cx="838224" cy="838224"/>
        </a:xfrm>
        <a:prstGeom prst="ellipse">
          <a:avLst/>
        </a:prstGeom>
        <a:solidFill>
          <a:schemeClr val="tx1">
            <a:lumMod val="75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6079710" y="2827850"/>
        <a:ext cx="592714" cy="592714"/>
      </dsp:txXfrm>
    </dsp:sp>
    <dsp:sp modelId="{FA950D33-9BD9-4D37-A533-789F5554AFB5}">
      <dsp:nvSpPr>
        <dsp:cNvPr id="0" name=""/>
        <dsp:cNvSpPr/>
      </dsp:nvSpPr>
      <dsp:spPr>
        <a:xfrm rot="2742100">
          <a:off x="5090380" y="3107611"/>
          <a:ext cx="495690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>
        <a:off x="5111869" y="3151616"/>
        <a:ext cx="353192" cy="284995"/>
      </dsp:txXfrm>
    </dsp:sp>
    <dsp:sp modelId="{EB1C3899-7B42-47CD-912B-DD035472498D}">
      <dsp:nvSpPr>
        <dsp:cNvPr id="0" name=""/>
        <dsp:cNvSpPr/>
      </dsp:nvSpPr>
      <dsp:spPr>
        <a:xfrm>
          <a:off x="5566017" y="3588941"/>
          <a:ext cx="838224" cy="838224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5688772" y="3711696"/>
        <a:ext cx="592714" cy="592714"/>
      </dsp:txXfrm>
    </dsp:sp>
    <dsp:sp modelId="{2F5553CB-2478-4421-B002-5FA728364A78}">
      <dsp:nvSpPr>
        <dsp:cNvPr id="0" name=""/>
        <dsp:cNvSpPr/>
      </dsp:nvSpPr>
      <dsp:spPr>
        <a:xfrm rot="4332493">
          <a:off x="4498964" y="3376208"/>
          <a:ext cx="464573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>
        <a:off x="4547357" y="3404854"/>
        <a:ext cx="325201" cy="284995"/>
      </dsp:txXfrm>
    </dsp:sp>
    <dsp:sp modelId="{FED909B6-8F19-4D98-AAC2-EBEEF4830C2B}">
      <dsp:nvSpPr>
        <dsp:cNvPr id="0" name=""/>
        <dsp:cNvSpPr/>
      </dsp:nvSpPr>
      <dsp:spPr>
        <a:xfrm>
          <a:off x="4574662" y="3865682"/>
          <a:ext cx="838224" cy="83822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4697417" y="3988437"/>
        <a:ext cx="592714" cy="592714"/>
      </dsp:txXfrm>
    </dsp:sp>
    <dsp:sp modelId="{7A035AEB-3A20-4DC3-9A60-032AB2743B03}">
      <dsp:nvSpPr>
        <dsp:cNvPr id="0" name=""/>
        <dsp:cNvSpPr/>
      </dsp:nvSpPr>
      <dsp:spPr>
        <a:xfrm rot="6265632">
          <a:off x="3814840" y="3376217"/>
          <a:ext cx="492967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3903841" y="3402214"/>
        <a:ext cx="350469" cy="284995"/>
      </dsp:txXfrm>
    </dsp:sp>
    <dsp:sp modelId="{83F11675-07D9-406F-853D-13FD28BBB805}">
      <dsp:nvSpPr>
        <dsp:cNvPr id="0" name=""/>
        <dsp:cNvSpPr/>
      </dsp:nvSpPr>
      <dsp:spPr>
        <a:xfrm>
          <a:off x="3428628" y="3991695"/>
          <a:ext cx="838224" cy="8382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3551383" y="4114450"/>
        <a:ext cx="592714" cy="592714"/>
      </dsp:txXfrm>
    </dsp:sp>
    <dsp:sp modelId="{DF27FC25-052B-426A-9E06-117E992234F6}">
      <dsp:nvSpPr>
        <dsp:cNvPr id="0" name=""/>
        <dsp:cNvSpPr/>
      </dsp:nvSpPr>
      <dsp:spPr>
        <a:xfrm rot="8014477">
          <a:off x="3190675" y="3138578"/>
          <a:ext cx="530725" cy="474993"/>
        </a:xfrm>
        <a:prstGeom prst="rightArrow">
          <a:avLst>
            <a:gd name="adj1" fmla="val 60000"/>
            <a:gd name="adj2" fmla="val 50000"/>
          </a:avLst>
        </a:prstGeom>
        <a:solidFill>
          <a:srgbClr val="FFFFCC"/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3311036" y="3181959"/>
        <a:ext cx="388227" cy="284995"/>
      </dsp:txXfrm>
    </dsp:sp>
    <dsp:sp modelId="{EDA34655-9131-4731-957F-5382F53A0660}">
      <dsp:nvSpPr>
        <dsp:cNvPr id="0" name=""/>
        <dsp:cNvSpPr/>
      </dsp:nvSpPr>
      <dsp:spPr>
        <a:xfrm>
          <a:off x="2360002" y="3617616"/>
          <a:ext cx="838224" cy="838224"/>
        </a:xfrm>
        <a:prstGeom prst="ellipse">
          <a:avLst/>
        </a:prstGeom>
        <a:gradFill rotWithShape="0">
          <a:gsLst>
            <a:gs pos="0">
              <a:schemeClr val="accent1"/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2482757" y="3740371"/>
        <a:ext cx="592714" cy="592714"/>
      </dsp:txXfrm>
    </dsp:sp>
    <dsp:sp modelId="{805C1585-4E61-4F5A-9BFC-54208B923515}">
      <dsp:nvSpPr>
        <dsp:cNvPr id="0" name=""/>
        <dsp:cNvSpPr/>
      </dsp:nvSpPr>
      <dsp:spPr>
        <a:xfrm rot="9427023">
          <a:off x="2834994" y="2693275"/>
          <a:ext cx="407031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2952298" y="2764533"/>
        <a:ext cx="284922" cy="284995"/>
      </dsp:txXfrm>
    </dsp:sp>
    <dsp:sp modelId="{06523326-C046-41B9-890C-9456FACCE40B}">
      <dsp:nvSpPr>
        <dsp:cNvPr id="0" name=""/>
        <dsp:cNvSpPr/>
      </dsp:nvSpPr>
      <dsp:spPr>
        <a:xfrm>
          <a:off x="1861785" y="2823710"/>
          <a:ext cx="838224" cy="838224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>
            <a:solidFill>
              <a:schemeClr val="bg1"/>
            </a:solidFill>
          </a:endParaRPr>
        </a:p>
      </dsp:txBody>
      <dsp:txXfrm>
        <a:off x="1984540" y="2946465"/>
        <a:ext cx="592714" cy="592714"/>
      </dsp:txXfrm>
    </dsp:sp>
    <dsp:sp modelId="{5BCE66FD-35CE-4EEA-9A7E-A50A57E69A24}">
      <dsp:nvSpPr>
        <dsp:cNvPr id="0" name=""/>
        <dsp:cNvSpPr/>
      </dsp:nvSpPr>
      <dsp:spPr>
        <a:xfrm rot="10865524">
          <a:off x="2769494" y="2093259"/>
          <a:ext cx="281814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2854030" y="2189064"/>
        <a:ext cx="197270" cy="284995"/>
      </dsp:txXfrm>
    </dsp:sp>
    <dsp:sp modelId="{9EEB0020-A1D5-4ED6-BC75-3E42CEE784EC}">
      <dsp:nvSpPr>
        <dsp:cNvPr id="0" name=""/>
        <dsp:cNvSpPr/>
      </dsp:nvSpPr>
      <dsp:spPr>
        <a:xfrm>
          <a:off x="1798464" y="1898437"/>
          <a:ext cx="838224" cy="8382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1921219" y="2021192"/>
        <a:ext cx="592714" cy="592714"/>
      </dsp:txXfrm>
    </dsp:sp>
    <dsp:sp modelId="{67725448-DD84-4C87-A2E0-F0AA6B883D0E}">
      <dsp:nvSpPr>
        <dsp:cNvPr id="0" name=""/>
        <dsp:cNvSpPr/>
      </dsp:nvSpPr>
      <dsp:spPr>
        <a:xfrm rot="12445129">
          <a:off x="3053814" y="1513001"/>
          <a:ext cx="298972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3138468" y="1628651"/>
        <a:ext cx="209280" cy="284995"/>
      </dsp:txXfrm>
    </dsp:sp>
    <dsp:sp modelId="{93AF7DD9-4C45-4A38-82EE-60486FDDB38F}">
      <dsp:nvSpPr>
        <dsp:cNvPr id="0" name=""/>
        <dsp:cNvSpPr/>
      </dsp:nvSpPr>
      <dsp:spPr>
        <a:xfrm>
          <a:off x="2154281" y="1004610"/>
          <a:ext cx="838224" cy="83822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2277036" y="1127365"/>
        <a:ext cx="592714" cy="592714"/>
      </dsp:txXfrm>
    </dsp:sp>
    <dsp:sp modelId="{553B84E4-4A31-43DB-B3BF-8E8EF2B79F2D}">
      <dsp:nvSpPr>
        <dsp:cNvPr id="0" name=""/>
        <dsp:cNvSpPr/>
      </dsp:nvSpPr>
      <dsp:spPr>
        <a:xfrm rot="15039420">
          <a:off x="3437942" y="1140704"/>
          <a:ext cx="427249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3523257" y="1296173"/>
        <a:ext cx="299074" cy="284995"/>
      </dsp:txXfrm>
    </dsp:sp>
    <dsp:sp modelId="{E0AC84DD-2093-416F-85DE-E547FE520660}">
      <dsp:nvSpPr>
        <dsp:cNvPr id="0" name=""/>
        <dsp:cNvSpPr/>
      </dsp:nvSpPr>
      <dsp:spPr>
        <a:xfrm>
          <a:off x="2877621" y="192818"/>
          <a:ext cx="838224" cy="83822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3000376" y="315573"/>
        <a:ext cx="592714" cy="592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0.24191</cdr:x>
      <cdr:y>0.41039</cdr:y>
    </cdr:from>
    <cdr:to>
      <cdr:x>0.33513</cdr:x>
      <cdr:y>0.52212</cdr:y>
    </cdr:to>
    <cdr:sp macro="" textlink="">
      <cdr:nvSpPr>
        <cdr:cNvPr id="26" name="TextBox 25"/>
        <cdr:cNvSpPr txBox="1"/>
      </cdr:nvSpPr>
      <cdr:spPr>
        <a:xfrm xmlns:a="http://schemas.openxmlformats.org/drawingml/2006/main" rot="19830473">
          <a:off x="2212009" y="2323344"/>
          <a:ext cx="852404" cy="632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+ 2 355,6</a:t>
          </a:r>
        </a:p>
      </cdr:txBody>
    </cdr:sp>
  </cdr:relSizeAnchor>
  <cdr:relSizeAnchor xmlns:cdr="http://schemas.openxmlformats.org/drawingml/2006/chartDrawing">
    <cdr:from>
      <cdr:x>0.57281</cdr:x>
      <cdr:y>0.40239</cdr:y>
    </cdr:from>
    <cdr:to>
      <cdr:x>0.6609</cdr:x>
      <cdr:y>0.46431</cdr:y>
    </cdr:to>
    <cdr:sp macro="" textlink="">
      <cdr:nvSpPr>
        <cdr:cNvPr id="27" name="TextBox 26"/>
        <cdr:cNvSpPr txBox="1"/>
      </cdr:nvSpPr>
      <cdr:spPr>
        <a:xfrm xmlns:a="http://schemas.openxmlformats.org/drawingml/2006/main" rot="1810527">
          <a:off x="5237811" y="2278046"/>
          <a:ext cx="805495" cy="350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- 1 354,6</a:t>
          </a:r>
        </a:p>
      </cdr:txBody>
    </cdr:sp>
  </cdr:relSizeAnchor>
  <cdr:relSizeAnchor xmlns:cdr="http://schemas.openxmlformats.org/drawingml/2006/chartDrawing">
    <cdr:from>
      <cdr:x>0.74215</cdr:x>
      <cdr:y>0.42248</cdr:y>
    </cdr:from>
    <cdr:to>
      <cdr:x>0.83269</cdr:x>
      <cdr:y>0.50498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8280C78E-5820-46D2-902E-172811F86394}"/>
            </a:ext>
          </a:extLst>
        </cdr:cNvPr>
        <cdr:cNvCxnSpPr/>
      </cdr:nvCxnSpPr>
      <cdr:spPr>
        <a:xfrm xmlns:a="http://schemas.openxmlformats.org/drawingml/2006/main">
          <a:off x="6786186" y="2391768"/>
          <a:ext cx="827898" cy="467052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0.72947</cdr:x>
      <cdr:y>0.33295</cdr:y>
    </cdr:from>
    <cdr:to>
      <cdr:x>0.79399</cdr:x>
      <cdr:y>0.40648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98294" y="1630300"/>
          <a:ext cx="548222" cy="360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0.75128</cdr:x>
      <cdr:y>0.40714</cdr:y>
    </cdr:from>
    <cdr:to>
      <cdr:x>0.84339</cdr:x>
      <cdr:y>0.49333</cdr:y>
    </cdr:to>
    <cdr:sp macro="" textlink="">
      <cdr:nvSpPr>
        <cdr:cNvPr id="6" name="TextBox 5"/>
        <cdr:cNvSpPr txBox="1"/>
      </cdr:nvSpPr>
      <cdr:spPr>
        <a:xfrm xmlns:a="http://schemas.openxmlformats.org/drawingml/2006/main" rot="1733630" flipH="1">
          <a:off x="6869711" y="2304894"/>
          <a:ext cx="842204" cy="487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- 397,5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0.61538</cdr:x>
      <cdr:y>0.67949</cdr:y>
    </cdr:from>
    <cdr:to>
      <cdr:x>0.79487</cdr:x>
      <cdr:y>0.80768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8192" y="1938536"/>
          <a:ext cx="504056" cy="365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0.88636</cdr:x>
      <cdr:y>0.40323</cdr:y>
    </cdr:from>
    <cdr:to>
      <cdr:x>0.97275</cdr:x>
      <cdr:y>0.50633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839538" y="2293826"/>
          <a:ext cx="569174" cy="586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dirty="0">
            <a:solidFill>
              <a:schemeClr val="accent4">
                <a:lumMod val="7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0.29139</cdr:x>
      <cdr:y>0.50704</cdr:y>
    </cdr:from>
    <cdr:to>
      <cdr:x>0.46999</cdr:x>
      <cdr:y>0.69362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0141" y="3053034"/>
          <a:ext cx="1630465" cy="1123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0.29411</cdr:x>
      <cdr:y>0.00844</cdr:y>
    </cdr:from>
    <cdr:to>
      <cdr:x>0.66483</cdr:x>
      <cdr:y>0.15272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84988" y="50800"/>
          <a:ext cx="3384356" cy="868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22268" cy="493556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266" y="0"/>
            <a:ext cx="2922268" cy="493556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>
              <a:defRPr sz="1200"/>
            </a:lvl1pPr>
          </a:lstStyle>
          <a:p>
            <a:fld id="{A7725982-90D3-493F-A9DF-23A4EF9B0AD1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20" rIns="91438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375" y="4691144"/>
            <a:ext cx="5393374" cy="4443575"/>
          </a:xfrm>
          <a:prstGeom prst="rect">
            <a:avLst/>
          </a:prstGeom>
        </p:spPr>
        <p:txBody>
          <a:bodyPr vert="horz" lIns="91438" tIns="45720" rIns="91438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80710"/>
            <a:ext cx="2922268" cy="493555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266" y="9380710"/>
            <a:ext cx="2922268" cy="493555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r">
              <a:defRPr sz="1200"/>
            </a:lvl1pPr>
          </a:lstStyle>
          <a:p>
            <a:fld id="{0F2BA7C1-B8E3-4786-A338-F1ED0EB15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58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3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3266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83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90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973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CC95F-143F-4820-A79A-3984C29E395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389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b="1" dirty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173" indent="-2873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9496" indent="-2298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9294" indent="-2298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9093" indent="-2298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8890" indent="-2298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8689" indent="-2298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8487" indent="-2298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286" indent="-2298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A4A2-FB87-4C08-A3D5-E0757478F3D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59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25.11.2025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7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25.11.2025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6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25.11.2025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28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25.11.2025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0205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25.11.2025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38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25.11.2025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7356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25.11.2025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82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25.11.2025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47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25.11.2025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48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35D47E33-EA0F-4080-8982-BDC10D9F37DE}"/>
              </a:ext>
            </a:extLst>
          </p:cNvPr>
          <p:cNvSpPr/>
          <p:nvPr/>
        </p:nvSpPr>
        <p:spPr>
          <a:xfrm>
            <a:off x="334963" y="3086100"/>
            <a:ext cx="8447087" cy="3305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/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46"/>
            <a:ext cx="8245160" cy="590321"/>
          </a:xfrm>
        </p:spPr>
        <p:txBody>
          <a:bodyPr anchor="t"/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BFE8E1-2B64-4DE7-A3D1-13CC591C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424054-ECAE-46DF-93C8-CCEDC4C92FF7}" type="datetimeFigureOut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1A326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5A4399-4610-45C6-8D6A-D9B38B52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all" spc="0" normalizeH="0" baseline="0" noProof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68D3FA-49B7-468E-ACBF-0B138BC9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450" y="5956300"/>
            <a:ext cx="762000" cy="365125"/>
          </a:xfrm>
        </p:spPr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80B8BE-1060-4C2F-A4E3-5DEB5CB64F39}" type="slidenum">
              <a:rPr kumimoji="0" lang="en-US" altLang="ru-RU" sz="600" b="0" i="0" u="none" strike="noStrike" kern="1200" cap="none" spc="0" normalizeH="0" baseline="0" noProof="0">
                <a:ln>
                  <a:noFill/>
                </a:ln>
                <a:solidFill>
                  <a:srgbClr val="2F5AA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600" b="0" i="0" u="none" strike="noStrike" kern="1200" cap="none" spc="0" normalizeH="0" baseline="0" noProof="0">
              <a:ln>
                <a:noFill/>
              </a:ln>
              <a:solidFill>
                <a:srgbClr val="2F5AA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647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41F5F29-0F4B-47B3-8822-861C2C28A3BB}"/>
              </a:ext>
            </a:extLst>
          </p:cNvPr>
          <p:cNvSpPr>
            <a:spLocks noChangeAspect="1"/>
          </p:cNvSpPr>
          <p:nvPr/>
        </p:nvSpPr>
        <p:spPr>
          <a:xfrm>
            <a:off x="330200" y="614363"/>
            <a:ext cx="8482013" cy="1189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180497"/>
            <a:ext cx="8272211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085266-0321-428D-8781-8347632C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160E0A-E1BB-4CC9-83D6-201FB3D1781A}" type="datetimeFigureOut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219162-B3EE-4C67-8FE4-4393A20F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all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A919B5-CCC6-4581-920F-6FBE4E343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16245F-6F04-41DA-8FBE-A8F86FF84073}" type="slidenum">
              <a:rPr kumimoji="0" lang="en-US" altLang="ru-RU" sz="600" b="0" i="0" u="none" strike="noStrike" kern="1200" cap="none" spc="0" normalizeH="0" baseline="0" noProof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600" b="0" i="0" u="none" strike="noStrike" kern="1200" cap="none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31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25.11.2025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1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7D45E5E9-FEA7-4F93-8FEE-A395C4B566D7}"/>
              </a:ext>
            </a:extLst>
          </p:cNvPr>
          <p:cNvSpPr>
            <a:spLocks noChangeAspect="1"/>
          </p:cNvSpPr>
          <p:nvPr/>
        </p:nvSpPr>
        <p:spPr>
          <a:xfrm>
            <a:off x="336550" y="5141913"/>
            <a:ext cx="8467725" cy="1258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043911"/>
            <a:ext cx="8272211" cy="1497507"/>
          </a:xfrm>
        </p:spPr>
        <p:txBody>
          <a:bodyPr/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4541417"/>
            <a:ext cx="8272211" cy="600556"/>
          </a:xfrm>
        </p:spPr>
        <p:txBody>
          <a:bodyPr anchor="t"/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DCB70F-6340-4470-8F59-9FCDCDE91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5A44E4-29E3-4B2D-9B03-75B1075CF339}" type="datetimeFigureOut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1A326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41ABC9-8A00-42C2-80B0-A8B88AAC8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all" spc="0" normalizeH="0" baseline="0" noProof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BA56D6-63CB-4DA5-9E82-6033D292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FDB770-BE0D-44FF-8130-6935F8B18CB5}" type="slidenum">
              <a:rPr kumimoji="0" lang="en-US" altLang="ru-RU" sz="600" b="0" i="0" u="none" strike="noStrike" kern="1200" cap="none" spc="0" normalizeH="0" baseline="0" noProof="0">
                <a:ln>
                  <a:noFill/>
                </a:ln>
                <a:solidFill>
                  <a:srgbClr val="2F5AA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600" b="0" i="0" u="none" strike="noStrike" kern="1200" cap="none" spc="0" normalizeH="0" baseline="0" noProof="0">
              <a:ln>
                <a:noFill/>
              </a:ln>
              <a:solidFill>
                <a:srgbClr val="2F5AA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034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D05F2DA-99D7-4835-A9DB-1392CE73EA37}"/>
              </a:ext>
            </a:extLst>
          </p:cNvPr>
          <p:cNvSpPr>
            <a:spLocks noChangeAspect="1"/>
          </p:cNvSpPr>
          <p:nvPr/>
        </p:nvSpPr>
        <p:spPr>
          <a:xfrm>
            <a:off x="334963" y="606425"/>
            <a:ext cx="847407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2228004"/>
            <a:ext cx="4066793" cy="363304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2228004"/>
            <a:ext cx="4066794" cy="363304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E794F0B-2471-4B72-9F86-F27A87F1B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F1157-9511-45AA-99B8-7AC0F85162CC}" type="datetimeFigureOut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BE15A1F-18D9-4DE7-BADE-F95DC0A90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all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C650A6B-CEB0-446F-8BB3-8BA4E5E25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8FF5B-9989-430F-9BB8-DE15EA447795}" type="slidenum">
              <a:rPr kumimoji="0" lang="en-US" altLang="ru-RU" sz="600" b="0" i="0" u="none" strike="noStrike" kern="1200" cap="none" spc="0" normalizeH="0" baseline="0" noProof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600" b="0" i="0" u="none" strike="noStrike" kern="1200" cap="none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446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69EA2194-47E3-49C4-8260-E2042EBB659D}"/>
              </a:ext>
            </a:extLst>
          </p:cNvPr>
          <p:cNvSpPr>
            <a:spLocks noChangeAspect="1"/>
          </p:cNvSpPr>
          <p:nvPr/>
        </p:nvSpPr>
        <p:spPr>
          <a:xfrm>
            <a:off x="334963" y="606425"/>
            <a:ext cx="847407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2250893"/>
            <a:ext cx="3815306" cy="536005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53"/>
            <a:ext cx="4044825" cy="293499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2250893"/>
            <a:ext cx="3815305" cy="553373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3"/>
            <a:ext cx="4044825" cy="293499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BEA6D7AB-16CD-43FB-912E-07DBE17E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AF5D0D-BF86-4AFC-8746-71238FEAA544}" type="datetimeFigureOut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21D2FB68-E980-49C2-891E-A30B5FF3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all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1BC10E0C-DE83-4541-A95D-3BE11BC7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D3E904-4D73-4E13-908B-B9BC0125A54F}" type="slidenum">
              <a:rPr kumimoji="0" lang="en-US" altLang="ru-RU" sz="600" b="0" i="0" u="none" strike="noStrike" kern="1200" cap="none" spc="0" normalizeH="0" baseline="0" noProof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600" b="0" i="0" u="none" strike="noStrike" kern="1200" cap="none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254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3FE784C5-9CD1-4D8F-A505-A7AD1950ADE6}"/>
              </a:ext>
            </a:extLst>
          </p:cNvPr>
          <p:cNvSpPr>
            <a:spLocks noChangeAspect="1"/>
          </p:cNvSpPr>
          <p:nvPr/>
        </p:nvSpPr>
        <p:spPr>
          <a:xfrm>
            <a:off x="330200" y="606425"/>
            <a:ext cx="8475663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FDF57235-666C-4F1B-8FAF-80078421C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879FDC-39F2-44F8-B2EF-015EBB82A006}" type="datetimeFigureOut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E4BFD51-3F2B-4673-A653-79D46CF1A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all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6EE628A-F166-4F0A-8638-518275D6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BCA134-3D54-402D-82B4-46F6FACC6927}" type="slidenum">
              <a:rPr kumimoji="0" lang="en-US" altLang="ru-RU" sz="600" b="0" i="0" u="none" strike="noStrike" kern="1200" cap="none" spc="0" normalizeH="0" baseline="0" noProof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600" b="0" i="0" u="none" strike="noStrike" kern="1200" cap="none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541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C76EAE-69B6-411E-9E0A-29FA8DEC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38C316-8CA1-49AE-9478-75949217F4F7}" type="datetimeFigureOut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8B983B8-BA7C-4EE5-9980-801000613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all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8DD0B5-886F-487D-8F50-DD2A15D7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059083-EC4E-4042-97D2-7D42A45B3573}" type="slidenum">
              <a:rPr kumimoji="0" lang="en-US" altLang="ru-RU" sz="600" b="0" i="0" u="none" strike="noStrike" kern="1200" cap="none" spc="0" normalizeH="0" baseline="0" noProof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600" b="0" i="0" u="none" strike="noStrike" kern="1200" cap="none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04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DA863CDD-147A-416F-AD3B-82234DCAE6B8}"/>
              </a:ext>
            </a:extLst>
          </p:cNvPr>
          <p:cNvSpPr>
            <a:spLocks noChangeAspect="1"/>
          </p:cNvSpPr>
          <p:nvPr/>
        </p:nvSpPr>
        <p:spPr>
          <a:xfrm>
            <a:off x="336550" y="5141913"/>
            <a:ext cx="8472488" cy="12747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7"/>
            <a:ext cx="4402490" cy="689515"/>
          </a:xfrm>
        </p:spPr>
        <p:txBody>
          <a:bodyPr/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26ED497-B2BB-4413-80FF-D69C81D3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E25DE3-9CF1-4E7B-86D5-B34E724479F8}" type="datetimeFigureOut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1A326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2692704-CBCD-4A50-A765-3ED43B7E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all" spc="0" normalizeH="0" baseline="0" noProof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DBF4294-19EC-41AA-9448-9242B126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8CA7B1-DF08-4233-B9F8-1A2AEBA9486B}" type="slidenum">
              <a:rPr kumimoji="0" lang="en-US" altLang="ru-RU" sz="600" b="0" i="0" u="none" strike="noStrike" kern="1200" cap="none" spc="0" normalizeH="0" baseline="0" noProof="0">
                <a:ln>
                  <a:noFill/>
                </a:ln>
                <a:solidFill>
                  <a:srgbClr val="2F5AA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600" b="0" i="0" u="none" strike="noStrike" kern="1200" cap="none" spc="0" normalizeH="0" baseline="0" noProof="0">
              <a:ln>
                <a:noFill/>
              </a:ln>
              <a:solidFill>
                <a:srgbClr val="2F5AA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958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/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5260128"/>
            <a:ext cx="8272213" cy="598671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649EB4-F2B8-4ECE-A28A-67F92BDE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BD7E24-E89F-424D-A54D-E0B4F2D9FA1C}" type="datetimeFigureOut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124D8E-1F4A-439D-8BC3-32E27C0A9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all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8FD949-C86B-4D3B-AFE1-1245FA6B3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4855FC-FB63-4479-AAA2-A96D1F9300BD}" type="slidenum">
              <a:rPr kumimoji="0" lang="en-US" altLang="ru-RU" sz="600" b="0" i="0" u="none" strike="noStrike" kern="1200" cap="none" spc="0" normalizeH="0" baseline="0" noProof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600" b="0" i="0" u="none" strike="noStrike" kern="1200" cap="none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56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29FE5A5C-1787-4CCE-A875-47526026263C}"/>
              </a:ext>
            </a:extLst>
          </p:cNvPr>
          <p:cNvSpPr>
            <a:spLocks noChangeAspect="1"/>
          </p:cNvSpPr>
          <p:nvPr/>
        </p:nvSpPr>
        <p:spPr>
          <a:xfrm>
            <a:off x="330200" y="614363"/>
            <a:ext cx="8482013" cy="1189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5E1A3D-3D79-4ED4-BB79-ACEB8B9E9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5C387-FB8E-4EEC-8F04-281D049D19BA}" type="datetimeFigureOut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882C08-BD4B-45C7-9CD9-75FDADFC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all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C6317B-2FBF-4296-AEA3-5A6835D3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D2032C-D3C2-4DB2-A138-8C7CC6A9E4D7}" type="slidenum">
              <a:rPr kumimoji="0" lang="en-US" altLang="ru-RU" sz="600" b="0" i="0" u="none" strike="noStrike" kern="1200" cap="none" spc="0" normalizeH="0" baseline="0" noProof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600" b="0" i="0" u="none" strike="noStrike" kern="1200" cap="none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894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89ABC0A-C066-48F3-B84D-7F3F86DCF7F9}"/>
              </a:ext>
            </a:extLst>
          </p:cNvPr>
          <p:cNvSpPr>
            <a:spLocks noChangeAspect="1"/>
          </p:cNvSpPr>
          <p:nvPr/>
        </p:nvSpPr>
        <p:spPr>
          <a:xfrm>
            <a:off x="6629400" y="600075"/>
            <a:ext cx="2179638" cy="5816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0FCC8B-CB94-48FF-8171-DE682F252D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5288" y="5956300"/>
            <a:ext cx="99536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7852FB-BBD2-4191-961C-116EB79862C1}" type="datetimeFigureOut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1A326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1A326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9B80B3-D037-4FD0-BCE1-4CEB86385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025" y="5951538"/>
            <a:ext cx="5922963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all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C74A32-2E76-4874-B82C-9099572B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4313" y="5956300"/>
            <a:ext cx="873125" cy="365125"/>
          </a:xfrm>
        </p:spPr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BBEEC1-627B-4943-A4BC-6802ADACFD28}" type="slidenum">
              <a:rPr kumimoji="0" lang="en-US" altLang="ru-RU" sz="600" b="0" i="0" u="none" strike="noStrike" kern="1200" cap="none" spc="0" normalizeH="0" baseline="0" noProof="0">
                <a:ln>
                  <a:noFill/>
                </a:ln>
                <a:solidFill>
                  <a:srgbClr val="2F5AA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600" b="0" i="0" u="none" strike="noStrike" kern="1200" cap="none" spc="0" normalizeH="0" baseline="0" noProof="0">
              <a:ln>
                <a:noFill/>
              </a:ln>
              <a:solidFill>
                <a:srgbClr val="2F5AA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78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25.11.2025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1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25.11.2025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1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25.11.2025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0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25.11.2025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25.11.2025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6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25.11.2025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0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25.11.2025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25.11.2025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58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  <p:sldLayoutId id="2147484046" r:id="rId13"/>
    <p:sldLayoutId id="2147484047" r:id="rId14"/>
    <p:sldLayoutId id="2147484048" r:id="rId15"/>
    <p:sldLayoutId id="2147484049" r:id="rId16"/>
    <p:sldLayoutId id="21474840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6A952-17EC-4C4C-85D0-D1CB8817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3" y="704850"/>
            <a:ext cx="8270875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6563" y="2335213"/>
            <a:ext cx="82708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BD1B9-4D1C-41DD-AE80-A04DEFA34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03888" y="59563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44EB01-A6DC-4405-A780-7B59F0ACC42C}" type="datetimeFigureOut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11/25/2025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2A0CB-FFB8-4665-8475-4CFDFA22E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563" y="5951538"/>
            <a:ext cx="5187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all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3CD39-9C84-48F1-BB03-707E1BB59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8450" y="5956300"/>
            <a:ext cx="7889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BC6D0F-882B-45A5-B6E1-C057DD7F6F46}" type="slidenum">
              <a:rPr kumimoji="0" lang="en-US" altLang="ru-RU" sz="600" b="0" i="0" u="none" strike="noStrike" kern="1200" cap="none" spc="0" normalizeH="0" baseline="0" noProof="0">
                <a:ln>
                  <a:noFill/>
                </a:ln>
                <a:solidFill>
                  <a:srgbClr val="4590B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ru-RU" sz="600" b="0" i="0" u="none" strike="noStrike" kern="1200" cap="none" spc="0" normalizeH="0" baseline="0" noProof="0">
              <a:ln>
                <a:noFill/>
              </a:ln>
              <a:solidFill>
                <a:srgbClr val="4590B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FC69A-74B3-47BE-AE17-D263490EFF47}"/>
              </a:ext>
            </a:extLst>
          </p:cNvPr>
          <p:cNvSpPr/>
          <p:nvPr/>
        </p:nvSpPr>
        <p:spPr>
          <a:xfrm>
            <a:off x="334963" y="457200"/>
            <a:ext cx="2778125" cy="95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6D1422-57EE-43F2-A9F6-2D2A14CD9C4B}"/>
              </a:ext>
            </a:extLst>
          </p:cNvPr>
          <p:cNvSpPr/>
          <p:nvPr/>
        </p:nvSpPr>
        <p:spPr>
          <a:xfrm>
            <a:off x="6030913" y="454025"/>
            <a:ext cx="2778125" cy="984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2485FB-FAD5-4A77-A802-C20BF259ED38}"/>
              </a:ext>
            </a:extLst>
          </p:cNvPr>
          <p:cNvSpPr/>
          <p:nvPr/>
        </p:nvSpPr>
        <p:spPr>
          <a:xfrm>
            <a:off x="3181350" y="457200"/>
            <a:ext cx="2778125" cy="920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939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100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Corbel" panose="020B0503020204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Corbel" panose="020B0503020204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Corbel" panose="020B0503020204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342900" rtl="0" eaLnBrk="0" fontAlgn="base" hangingPunct="0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2"/>
          </a:solidFill>
          <a:latin typeface="+mn-lt"/>
          <a:ea typeface="+mn-ea"/>
          <a:cs typeface="+mn-cs"/>
        </a:defRPr>
      </a:lvl1pPr>
      <a:lvl2pPr marL="471488" indent="-228600" algn="l" defTabSz="342900" rtl="0" eaLnBrk="0" fontAlgn="base" hangingPunct="0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4688" indent="-2016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00" kern="1200">
          <a:solidFill>
            <a:schemeClr val="tx2"/>
          </a:solidFill>
          <a:latin typeface="+mn-lt"/>
          <a:ea typeface="+mn-ea"/>
          <a:cs typeface="+mn-cs"/>
        </a:defRPr>
      </a:lvl3pPr>
      <a:lvl4pPr marL="930275" indent="-174625" algn="l" defTabSz="342900" rtl="0" eaLnBrk="0" fontAlgn="base" hangingPunct="0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0150" indent="-174625" algn="l" defTabSz="342900" rtl="0" eaLnBrk="0" fontAlgn="base" hangingPunct="0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6.pn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fuashr@mail.ru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" y="-2178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4896544" cy="331236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граждан, разработан на основе проекта бюджета городского округа Щёлково Московской области на 2026 год</a:t>
            </a:r>
          </a:p>
          <a:p>
            <a:pPr algn="ctr"/>
            <a:r>
              <a:rPr lang="ru-RU" alt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и на плановый период 2027 и 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234575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79512" y="116633"/>
            <a:ext cx="8784976" cy="504056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каких поступлений формируются доходы бюджета?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48852311"/>
              </p:ext>
            </p:extLst>
          </p:nvPr>
        </p:nvGraphicFramePr>
        <p:xfrm>
          <a:off x="1990929" y="1484784"/>
          <a:ext cx="7153071" cy="5316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право 5"/>
          <p:cNvSpPr/>
          <p:nvPr/>
        </p:nvSpPr>
        <p:spPr>
          <a:xfrm rot="1217145">
            <a:off x="376689" y="295639"/>
            <a:ext cx="3888946" cy="4356539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ДОХОДЫ БЮДЖЕТА</a:t>
            </a:r>
          </a:p>
          <a:p>
            <a:pPr algn="ctr"/>
            <a:r>
              <a:rPr lang="ru-RU" sz="1200" dirty="0">
                <a:solidFill>
                  <a:srgbClr val="0000CC"/>
                </a:solidFill>
              </a:rPr>
              <a:t>Объем денежных средств, которые поступают в казну государства на безвозмездной и безвозвратной основе (налоги юридических и физических лиц, административные платежи и сборы, безвозмездные поступления)</a:t>
            </a:r>
          </a:p>
        </p:txBody>
      </p:sp>
    </p:spTree>
    <p:extLst>
      <p:ext uri="{BB962C8B-B14F-4D97-AF65-F5344CB8AC3E}">
        <p14:creationId xmlns:p14="http://schemas.microsoft.com/office/powerpoint/2010/main" val="3950546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7504" y="92604"/>
            <a:ext cx="8928992" cy="621094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чего складываются межбюджетные трансферты </a:t>
            </a:r>
          </a:p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(безвозмездные поступления)?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62786" y="958419"/>
            <a:ext cx="1937356" cy="1297420"/>
            <a:chOff x="576069" y="2232255"/>
            <a:chExt cx="1621775" cy="1297420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76069" y="2232255"/>
              <a:ext cx="1621775" cy="129742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614069" y="2270255"/>
              <a:ext cx="1519809" cy="122142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Дотации (от лат. &lt;</a:t>
              </a:r>
              <a:r>
                <a:rPr lang="en-US" sz="14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Dotatio</a:t>
              </a:r>
              <a:r>
                <a:rPr lang="ru-RU" sz="14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&gt; -дар, пожертвование)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948264" y="998232"/>
            <a:ext cx="1782573" cy="1297420"/>
            <a:chOff x="6544455" y="2232263"/>
            <a:chExt cx="1630038" cy="12974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552718" y="2232263"/>
              <a:ext cx="1621775" cy="129742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73467"/>
                <a:satOff val="-10587"/>
                <a:lumOff val="30288"/>
                <a:alphaOff val="0"/>
              </a:schemeClr>
            </a:fillRef>
            <a:effectRef idx="2">
              <a:schemeClr val="accent3">
                <a:shade val="50000"/>
                <a:hueOff val="73467"/>
                <a:satOff val="-10587"/>
                <a:lumOff val="302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6544456" y="2270263"/>
              <a:ext cx="1592038" cy="12214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Субсидии (от лат.&lt;</a:t>
              </a:r>
              <a:r>
                <a:rPr lang="en-US" sz="13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Subsidium</a:t>
              </a:r>
              <a:r>
                <a:rPr lang="ru-RU" sz="13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&gt;-поддержка)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563889" y="3204447"/>
            <a:ext cx="2232247" cy="1088649"/>
            <a:chOff x="3617604" y="860"/>
            <a:chExt cx="1621775" cy="12974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617604" y="860"/>
              <a:ext cx="1621775" cy="129742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73467"/>
                <a:satOff val="-10587"/>
                <a:lumOff val="30288"/>
                <a:alphaOff val="0"/>
              </a:schemeClr>
            </a:fillRef>
            <a:effectRef idx="2">
              <a:schemeClr val="accent3">
                <a:shade val="50000"/>
                <a:hueOff val="73467"/>
                <a:satOff val="-10587"/>
                <a:lumOff val="302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 txBox="1"/>
            <p:nvPr/>
          </p:nvSpPr>
          <p:spPr>
            <a:xfrm>
              <a:off x="3655604" y="38860"/>
              <a:ext cx="1545775" cy="10506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Субвенции (от лат.&lt;Subvenire&gt; - приходить на помощь)</a:t>
              </a:r>
            </a:p>
          </p:txBody>
        </p:sp>
      </p:grpSp>
      <p:sp>
        <p:nvSpPr>
          <p:cNvPr id="20" name="Стрелка влево 19"/>
          <p:cNvSpPr/>
          <p:nvPr/>
        </p:nvSpPr>
        <p:spPr>
          <a:xfrm>
            <a:off x="2169122" y="1368914"/>
            <a:ext cx="1720221" cy="486532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1" name="Стрелка влево 20"/>
          <p:cNvSpPr/>
          <p:nvPr/>
        </p:nvSpPr>
        <p:spPr>
          <a:xfrm rot="10800000">
            <a:off x="5557949" y="1401861"/>
            <a:ext cx="1390315" cy="48732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2" name="Стрелка влево 21"/>
          <p:cNvSpPr/>
          <p:nvPr/>
        </p:nvSpPr>
        <p:spPr>
          <a:xfrm rot="16200000">
            <a:off x="4344456" y="2605405"/>
            <a:ext cx="711550" cy="486532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3" name="Скругленный прямоугольник 22"/>
          <p:cNvSpPr/>
          <p:nvPr/>
        </p:nvSpPr>
        <p:spPr>
          <a:xfrm>
            <a:off x="262784" y="2440535"/>
            <a:ext cx="2153708" cy="172819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Предоставляются на безвозмездной и безвозвратной основе без определения конкретной цели их использования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9457" y="4583716"/>
            <a:ext cx="2060361" cy="14401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>
                <a:solidFill>
                  <a:schemeClr val="bg1"/>
                </a:solidFill>
              </a:rPr>
              <a:t>Аналогия в семейном бюджете: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Вы даете своему ребенку «карманные деньги»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44046" y="4578200"/>
            <a:ext cx="3312368" cy="76576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Предоставляются бюджетам в целях финансового обеспечения расходных обязательств публично-правовым образованиям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75856" y="5463971"/>
            <a:ext cx="2808312" cy="106137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u="sng" dirty="0">
                <a:solidFill>
                  <a:schemeClr val="bg1"/>
                </a:solidFill>
              </a:rPr>
              <a:t>Аналогия в семейном бюджете: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Вы даете своему ребенку деньги и посылаете его в магазин купить продукты (по списку)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690227" y="2457805"/>
            <a:ext cx="2040610" cy="171092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Предоставляются бюджету в целях софинансирования необходимых расходов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11022" y="4583716"/>
            <a:ext cx="1999019" cy="1692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u="sng" dirty="0">
                <a:solidFill>
                  <a:schemeClr val="bg1"/>
                </a:solidFill>
              </a:rPr>
              <a:t>Аналогия в семейном бюджете: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Вы «добавляете» денег для того, чтобы ваш ребенок купил себе новый телефон 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(а остальные он накопил сам) </a:t>
            </a:r>
            <a:endParaRPr lang="ru-RU" sz="1000" u="sng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877010" y="829327"/>
            <a:ext cx="1707131" cy="1707131"/>
            <a:chOff x="3574926" y="2036423"/>
            <a:chExt cx="1707131" cy="1707131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3574926" y="2036423"/>
              <a:ext cx="1707131" cy="1707131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 txBox="1"/>
            <p:nvPr/>
          </p:nvSpPr>
          <p:spPr>
            <a:xfrm>
              <a:off x="3824930" y="2286427"/>
              <a:ext cx="1207123" cy="120712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Безвозмездные поступления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6211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9DB31-C484-4AC1-A3C8-A8A3690B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0"/>
            <a:ext cx="8270875" cy="736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городского округа Щёлково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(млн. руб.)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7CD8A20-78DF-4C04-81DB-6B59B8C7B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882246"/>
              </p:ext>
            </p:extLst>
          </p:nvPr>
        </p:nvGraphicFramePr>
        <p:xfrm>
          <a:off x="0" y="736600"/>
          <a:ext cx="9143998" cy="6183315"/>
        </p:xfrm>
        <a:graphic>
          <a:graphicData uri="http://schemas.openxmlformats.org/drawingml/2006/table">
            <a:tbl>
              <a:tblPr/>
              <a:tblGrid>
                <a:gridCol w="2230572">
                  <a:extLst>
                    <a:ext uri="{9D8B030D-6E8A-4147-A177-3AD203B41FA5}">
                      <a16:colId xmlns:a16="http://schemas.microsoft.com/office/drawing/2014/main" val="3186733196"/>
                    </a:ext>
                  </a:extLst>
                </a:gridCol>
                <a:gridCol w="1333639">
                  <a:extLst>
                    <a:ext uri="{9D8B030D-6E8A-4147-A177-3AD203B41FA5}">
                      <a16:colId xmlns:a16="http://schemas.microsoft.com/office/drawing/2014/main" val="307123516"/>
                    </a:ext>
                  </a:extLst>
                </a:gridCol>
                <a:gridCol w="1331960">
                  <a:extLst>
                    <a:ext uri="{9D8B030D-6E8A-4147-A177-3AD203B41FA5}">
                      <a16:colId xmlns:a16="http://schemas.microsoft.com/office/drawing/2014/main" val="735400135"/>
                    </a:ext>
                  </a:extLst>
                </a:gridCol>
                <a:gridCol w="1738434">
                  <a:extLst>
                    <a:ext uri="{9D8B030D-6E8A-4147-A177-3AD203B41FA5}">
                      <a16:colId xmlns:a16="http://schemas.microsoft.com/office/drawing/2014/main" val="212333566"/>
                    </a:ext>
                  </a:extLst>
                </a:gridCol>
                <a:gridCol w="1289970">
                  <a:extLst>
                    <a:ext uri="{9D8B030D-6E8A-4147-A177-3AD203B41FA5}">
                      <a16:colId xmlns:a16="http://schemas.microsoft.com/office/drawing/2014/main" val="2928929304"/>
                    </a:ext>
                  </a:extLst>
                </a:gridCol>
                <a:gridCol w="1219423">
                  <a:extLst>
                    <a:ext uri="{9D8B030D-6E8A-4147-A177-3AD203B41FA5}">
                      <a16:colId xmlns:a16="http://schemas.microsoft.com/office/drawing/2014/main" val="3153614469"/>
                    </a:ext>
                  </a:extLst>
                </a:gridCol>
              </a:tblGrid>
              <a:tr h="344917">
                <a:tc rowSpan="2"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 2025 г.</a:t>
                      </a:r>
                      <a:endParaRPr kumimoji="0" lang="ru-RU" alt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   2025 г.</a:t>
                      </a:r>
                      <a:endParaRPr kumimoji="0" lang="ru-RU" alt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 gridSpan="3"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kumimoji="0" lang="ru-RU" alt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574384"/>
                  </a:ext>
                </a:extLst>
              </a:tr>
              <a:tr h="344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kumimoji="0" lang="ru-RU" alt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kumimoji="0" lang="ru-RU" alt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г.</a:t>
                      </a:r>
                      <a:endParaRPr kumimoji="0" lang="ru-RU" alt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909986"/>
                  </a:ext>
                </a:extLst>
              </a:tr>
              <a:tr h="595760"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</a:t>
                      </a:r>
                    </a:p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alt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18 535,1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18 239,5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18 899,9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16 587,7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16 488,7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903423"/>
                  </a:ext>
                </a:extLst>
              </a:tr>
              <a:tr h="595760"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E6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10 473,9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E6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10 860,9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E6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10 928,8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E6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9 574,2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E6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9 971,7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197700"/>
                  </a:ext>
                </a:extLst>
              </a:tr>
              <a:tr h="727406"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из них:</a:t>
                      </a:r>
                      <a:endParaRPr kumimoji="0" lang="ru-RU" alt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8 061,2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7 378,7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7 971,1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7 013,4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6 517,0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68451"/>
                  </a:ext>
                </a:extLst>
              </a:tr>
              <a:tr h="470338">
                <a:tc>
                  <a:txBody>
                    <a:bodyPr/>
                    <a:lstStyle/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3 836,0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3 317,3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3 742,6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2 825,2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2 338,6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674689"/>
                  </a:ext>
                </a:extLst>
              </a:tr>
              <a:tr h="470338">
                <a:tc>
                  <a:txBody>
                    <a:bodyPr/>
                    <a:lstStyle/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3 614,3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3 707,0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4 070,3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4 070,7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4 060,7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067738"/>
                  </a:ext>
                </a:extLst>
              </a:tr>
              <a:tr h="344917"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E6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19 714,7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E6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17 653,1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E6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20 651,3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E6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17 555,5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E6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17 374,5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507235"/>
                  </a:ext>
                </a:extLst>
              </a:tr>
              <a:tr h="846601"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числе, условно утверждённые расходы</a:t>
                      </a:r>
                      <a:endParaRPr kumimoji="0" lang="ru-RU" alt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263,6</a:t>
                      </a:r>
                    </a:p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542,9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4450"/>
                  </a:ext>
                </a:extLst>
              </a:tr>
              <a:tr h="595760"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ДЕФИЦИТ(-)/</a:t>
                      </a:r>
                    </a:p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ПРОФИЦИТ(+)</a:t>
                      </a: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E6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-1 179,6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E6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586,4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E6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-1 751,4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E6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-967,9</a:t>
                      </a:r>
                    </a:p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E6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-885,8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115145"/>
                  </a:ext>
                </a:extLst>
              </a:tr>
              <a:tr h="846601"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объёма муниципального долга</a:t>
                      </a:r>
                      <a:endParaRPr kumimoji="0" lang="ru-RU" altLang="ru-RU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635,0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1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1pPr>
                      <a:lvl2pPr marL="742950" indent="-28575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2pPr>
                      <a:lvl3pPr marL="11430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9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3pPr>
                      <a:lvl4pPr marL="16002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4pPr>
                      <a:lvl5pPr marL="2057400" indent="-228600" defTabSz="34290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ct val="20000"/>
                        </a:spcBef>
                        <a:spcAft>
                          <a:spcPts val="450"/>
                        </a:spcAft>
                        <a:buClr>
                          <a:schemeClr val="accent2"/>
                        </a:buClr>
                        <a:buSzPct val="92000"/>
                        <a:buFont typeface="Wingdings 2" panose="05020102010507070707" pitchFamily="18" charset="2"/>
                        <a:defRPr sz="800">
                          <a:solidFill>
                            <a:schemeClr val="tx2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690,0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041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22244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2920" y="0"/>
            <a:ext cx="8941567" cy="980728"/>
          </a:xfr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defTabSz="914400" fontAlgn="ctr">
              <a:defRPr/>
            </a:pP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</a:t>
            </a:r>
            <a:b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налоговых и неналоговых доходов</a:t>
            </a:r>
            <a:b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в бюджет городского округа Щёлково в 2024-2028 годах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41907706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5292080" y="3615842"/>
            <a:ext cx="792088" cy="44104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760741" y="3611267"/>
            <a:ext cx="786174" cy="47563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287225" y="3611267"/>
            <a:ext cx="792088" cy="450193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"/>
          <p:cNvSpPr txBox="1"/>
          <p:nvPr/>
        </p:nvSpPr>
        <p:spPr>
          <a:xfrm rot="19763219" flipH="1">
            <a:off x="3751302" y="3431275"/>
            <a:ext cx="976096" cy="4375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bg2">
                    <a:lumMod val="75000"/>
                  </a:schemeClr>
                </a:solidFill>
              </a:rPr>
              <a:t>+ 454,9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4328" y="1052736"/>
            <a:ext cx="1309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2867793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681519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11088"/>
            <a:ext cx="8972196" cy="65862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городского округа Щёлково на 2026 год</a:t>
            </a:r>
          </a:p>
        </p:txBody>
      </p:sp>
    </p:spTree>
    <p:extLst>
      <p:ext uri="{BB962C8B-B14F-4D97-AF65-F5344CB8AC3E}">
        <p14:creationId xmlns:p14="http://schemas.microsoft.com/office/powerpoint/2010/main" val="2043298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55967597"/>
              </p:ext>
            </p:extLst>
          </p:nvPr>
        </p:nvGraphicFramePr>
        <p:xfrm>
          <a:off x="3131840" y="836712"/>
          <a:ext cx="417646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44951248"/>
              </p:ext>
            </p:extLst>
          </p:nvPr>
        </p:nvGraphicFramePr>
        <p:xfrm>
          <a:off x="5508104" y="3068960"/>
          <a:ext cx="3744416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50111095"/>
              </p:ext>
            </p:extLst>
          </p:nvPr>
        </p:nvGraphicFramePr>
        <p:xfrm>
          <a:off x="-108520" y="479328"/>
          <a:ext cx="3312368" cy="637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51520" y="116632"/>
            <a:ext cx="8640960" cy="72008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городского округа Щёлково на плановый период 2027-2028 годов</a:t>
            </a:r>
          </a:p>
        </p:txBody>
      </p:sp>
    </p:spTree>
    <p:extLst>
      <p:ext uri="{BB962C8B-B14F-4D97-AF65-F5344CB8AC3E}">
        <p14:creationId xmlns:p14="http://schemas.microsoft.com/office/powerpoint/2010/main" val="1359339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41744"/>
              </p:ext>
            </p:extLst>
          </p:nvPr>
        </p:nvGraphicFramePr>
        <p:xfrm>
          <a:off x="1" y="760469"/>
          <a:ext cx="9143998" cy="63409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91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8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8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7968">
                <a:tc rowSpan="2">
                  <a:txBody>
                    <a:bodyPr/>
                    <a:lstStyle/>
                    <a:p>
                      <a:r>
                        <a:rPr lang="ru-RU" sz="1050" dirty="0">
                          <a:latin typeface="+mn-lt"/>
                        </a:rPr>
                        <a:t>Показатель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+mn-lt"/>
                        </a:rPr>
                        <a:t>Отчёт за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+mn-lt"/>
                        </a:rPr>
                        <a:t>2024 год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+mn-lt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+mn-lt"/>
                        </a:rPr>
                        <a:t> 2025 год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+mn-lt"/>
                        </a:rPr>
                        <a:t>Оценка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+mn-lt"/>
                        </a:rPr>
                        <a:t>2025 год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</a:rPr>
                        <a:t>Прогноз</a:t>
                      </a:r>
                      <a:r>
                        <a:rPr lang="en-US" sz="900" dirty="0">
                          <a:latin typeface="+mn-lt"/>
                        </a:rPr>
                        <a:t> </a:t>
                      </a:r>
                      <a:r>
                        <a:rPr lang="ru-RU" sz="900" dirty="0">
                          <a:latin typeface="+mn-lt"/>
                        </a:rPr>
                        <a:t>на </a:t>
                      </a:r>
                    </a:p>
                    <a:p>
                      <a:pPr algn="ctr"/>
                      <a:r>
                        <a:rPr lang="ru-RU" sz="900" dirty="0">
                          <a:latin typeface="+mn-lt"/>
                        </a:rPr>
                        <a:t>2026 год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</a:rPr>
                        <a:t>Плановый период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2027 год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+mn-lt"/>
                        </a:rPr>
                        <a:t>2028</a:t>
                      </a:r>
                    </a:p>
                    <a:p>
                      <a:pPr algn="ctr"/>
                      <a:r>
                        <a:rPr lang="ru-RU" sz="800" b="1" dirty="0">
                          <a:latin typeface="+mn-lt"/>
                        </a:rPr>
                        <a:t>год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779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7 020,9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9 474,5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9 785,6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10 031,2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8 683,9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9 067,9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65514941"/>
                  </a:ext>
                </a:extLst>
              </a:tr>
              <a:tr h="57796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Налог на доходы физических лиц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4 174,4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6 354,4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6 701,1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6 716,1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4 957,8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4 947,5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46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Доходы от уплаты акцизов на нефтепродукты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89,8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93,5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93,5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104,0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115,3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120,1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1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Налог, взимаемый в связи с применением упрощенной</a:t>
                      </a:r>
                      <a:r>
                        <a:rPr lang="ru-RU" sz="900" b="1" baseline="0" dirty="0">
                          <a:latin typeface="+mn-lt"/>
                        </a:rPr>
                        <a:t> системы налогообложения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1 253,0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1 358,4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1 296,5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1 416,1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1 685,6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1 995,9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72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Единый сельскохозяйственный налог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2,7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0,3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4,0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25171048"/>
                  </a:ext>
                </a:extLst>
              </a:tr>
              <a:tr h="60140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115,1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196,4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196,4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107,9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124,3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142,4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46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Единый налог на вмененный доход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0,1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0,1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46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Автоматизированная упрощенная</a:t>
                      </a:r>
                      <a:r>
                        <a:rPr lang="ru-RU" sz="900" b="1" baseline="0" dirty="0">
                          <a:latin typeface="+mn-lt"/>
                        </a:rPr>
                        <a:t> система налогообложения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5,6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9,1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9,1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12,8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14,2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15,5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80853926"/>
                  </a:ext>
                </a:extLst>
              </a:tr>
              <a:tr h="41346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Налог на имущество физических лиц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235,0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274,9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274,9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334,3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375,3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390,9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14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Земельный налог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1 061,0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1 004,7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1 018,7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1 115,7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1 171,4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1 198,8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46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Государственная пошлина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84,2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183,1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195,0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224,4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236,0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248,3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5606" y="33576"/>
            <a:ext cx="9144000" cy="657477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поступлений и структура налоговых доходов</a:t>
            </a:r>
          </a:p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бюджета городского округа Щёлково в 2024-2028 годах  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895816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226910"/>
              </p:ext>
            </p:extLst>
          </p:nvPr>
        </p:nvGraphicFramePr>
        <p:xfrm>
          <a:off x="0" y="685081"/>
          <a:ext cx="9144000" cy="61729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79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31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8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1921">
                <a:tc rowSpan="2">
                  <a:txBody>
                    <a:bodyPr/>
                    <a:lstStyle/>
                    <a:p>
                      <a:r>
                        <a:rPr lang="ru-RU" sz="1050" dirty="0">
                          <a:latin typeface="+mn-lt"/>
                        </a:rPr>
                        <a:t>Показатель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</a:rPr>
                        <a:t>Отчёт за</a:t>
                      </a:r>
                    </a:p>
                    <a:p>
                      <a:pPr algn="ctr"/>
                      <a:r>
                        <a:rPr lang="ru-RU" sz="900" dirty="0">
                          <a:latin typeface="+mn-lt"/>
                        </a:rPr>
                        <a:t>2024 год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dirty="0">
                          <a:latin typeface="+mn-lt"/>
                        </a:rPr>
                        <a:t>2025 год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</a:rPr>
                        <a:t>Оценка</a:t>
                      </a:r>
                    </a:p>
                    <a:p>
                      <a:pPr algn="ctr"/>
                      <a:r>
                        <a:rPr lang="ru-RU" sz="900" dirty="0">
                          <a:latin typeface="+mn-lt"/>
                        </a:rPr>
                        <a:t>2025 год</a:t>
                      </a:r>
                      <a:endParaRPr lang="ru-RU" sz="9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</a:rPr>
                        <a:t>Прогноз</a:t>
                      </a:r>
                      <a:r>
                        <a:rPr lang="en-US" sz="900" dirty="0">
                          <a:latin typeface="+mn-lt"/>
                        </a:rPr>
                        <a:t> </a:t>
                      </a:r>
                      <a:r>
                        <a:rPr lang="ru-RU" sz="900" dirty="0">
                          <a:latin typeface="+mn-lt"/>
                        </a:rPr>
                        <a:t>на </a:t>
                      </a:r>
                    </a:p>
                    <a:p>
                      <a:pPr algn="ctr"/>
                      <a:r>
                        <a:rPr lang="ru-RU" sz="900" dirty="0">
                          <a:latin typeface="+mn-lt"/>
                        </a:rPr>
                        <a:t>2026 год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</a:rPr>
                        <a:t>Плановый период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8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2027 год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+mn-lt"/>
                        </a:rPr>
                        <a:t>2028</a:t>
                      </a:r>
                    </a:p>
                    <a:p>
                      <a:pPr algn="ctr"/>
                      <a:r>
                        <a:rPr lang="ru-RU" sz="800" b="1" dirty="0">
                          <a:latin typeface="+mn-lt"/>
                        </a:rPr>
                        <a:t>год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7192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1 097,4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999,3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1 075,3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897,5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890,3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903,8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16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Доходы, получаемые в виде арендной платы за земельные участки 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528,4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573,7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554,1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578,2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590,9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604,1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29921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Доходы от сдачи в аренду имущества , плата по соглашениям об установлении сервитута,</a:t>
                      </a:r>
                      <a:r>
                        <a:rPr lang="ru-RU" sz="900" b="1" baseline="0" dirty="0">
                          <a:latin typeface="+mn-lt"/>
                        </a:rPr>
                        <a:t> </a:t>
                      </a:r>
                      <a:r>
                        <a:rPr lang="ru-RU" sz="900" b="1" dirty="0">
                          <a:latin typeface="+mn-lt"/>
                        </a:rPr>
                        <a:t>прочие поступления от использования</a:t>
                      </a:r>
                      <a:r>
                        <a:rPr lang="ru-RU" sz="900" b="1" baseline="0" dirty="0">
                          <a:latin typeface="+mn-lt"/>
                        </a:rPr>
                        <a:t> </a:t>
                      </a:r>
                      <a:r>
                        <a:rPr lang="ru-RU" sz="900" b="1" dirty="0">
                          <a:latin typeface="+mn-lt"/>
                        </a:rPr>
                        <a:t>имущества</a:t>
                      </a: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+mn-lt"/>
                        </a:rPr>
                        <a:t>и доходы в виде прибыли,</a:t>
                      </a:r>
                      <a:r>
                        <a:rPr lang="ru-RU" sz="9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приходящиеся на доли в уставных капиталах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137,2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112,1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120,4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114,7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108,3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107,7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745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Плата за негативное воздействие на окружающую среду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2,3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2,6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2,3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2,3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2,3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86268793"/>
                  </a:ext>
                </a:extLst>
              </a:tr>
              <a:tr h="41709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Доходы от оказания платных услуг и  компенсации затрат государства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56,7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37,0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39,6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14,0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14,0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14,0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56675240"/>
                  </a:ext>
                </a:extLst>
              </a:tr>
              <a:tr h="41709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Доходы от реализации муниципального имущества и доходы</a:t>
                      </a:r>
                      <a:r>
                        <a:rPr lang="ru-RU" sz="900" b="1" baseline="0" dirty="0">
                          <a:latin typeface="+mn-lt"/>
                        </a:rPr>
                        <a:t> от </a:t>
                      </a:r>
                      <a:r>
                        <a:rPr lang="ru-RU" sz="900" b="1" dirty="0">
                          <a:latin typeface="+mn-lt"/>
                        </a:rPr>
                        <a:t> продажи</a:t>
                      </a:r>
                      <a:r>
                        <a:rPr lang="ru-RU" sz="900" b="1" baseline="0" dirty="0">
                          <a:latin typeface="+mn-lt"/>
                        </a:rPr>
                        <a:t> квартир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27,0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13,0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15,3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11,3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10,1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9,1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96100309"/>
                  </a:ext>
                </a:extLst>
              </a:tr>
              <a:tr h="69916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Доходы от продажи земельных участков и плата за увеличение площади при перераспределении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280,1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201,4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272,4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153,9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141,6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143,5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8067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Штрафы , санкции , возмещение</a:t>
                      </a:r>
                      <a:r>
                        <a:rPr lang="ru-RU" sz="900" b="1" baseline="0" dirty="0">
                          <a:latin typeface="+mn-lt"/>
                        </a:rPr>
                        <a:t> ущерба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56,5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57,1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70,2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23,2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23,2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23,2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8067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Прочие неналоговые доходы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9,1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0,7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0,7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-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-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-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-7190"/>
            <a:ext cx="9144000" cy="657477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поступлений и структура неналоговых  доходов</a:t>
            </a:r>
          </a:p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бюджета городского округа Щёлково в 2024-2028 годах  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15297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7486"/>
            <a:ext cx="9142933" cy="2612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185762"/>
              </p:ext>
            </p:extLst>
          </p:nvPr>
        </p:nvGraphicFramePr>
        <p:xfrm>
          <a:off x="0" y="1268760"/>
          <a:ext cx="9144000" cy="382238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579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4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83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Налог на имущество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физических лиц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Земельный налог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982">
                <a:tc>
                  <a:txBody>
                    <a:bodyPr/>
                    <a:lstStyle/>
                    <a:p>
                      <a:pPr indent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Решение Совета депутатов городского округа  Щелково от</a:t>
                      </a:r>
                      <a:r>
                        <a:rPr lang="ru-RU" sz="1400" u="none" baseline="0" dirty="0">
                          <a:effectLst/>
                        </a:rPr>
                        <a:t> 14.10.2019</a:t>
                      </a:r>
                      <a:r>
                        <a:rPr lang="ru-RU" sz="1400" u="none" dirty="0">
                          <a:effectLst/>
                        </a:rPr>
                        <a:t> г. N 28/3-7-НПА «О налоге на имущество физических лиц на территории городского округа Щёлково Московской области»</a:t>
                      </a:r>
                    </a:p>
                    <a:p>
                      <a:pPr indent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(в ред. решения Совета депутатов городского округа Щелково МО от 10.06.2020 N 125/13-22-НПА,</a:t>
                      </a:r>
                    </a:p>
                    <a:p>
                      <a:pPr indent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от 30.09.2024 </a:t>
                      </a:r>
                      <a:r>
                        <a:rPr lang="en-US" sz="1400" u="none" dirty="0">
                          <a:effectLst/>
                        </a:rPr>
                        <a:t>N 16/3-4-</a:t>
                      </a:r>
                      <a:r>
                        <a:rPr lang="ru-RU" sz="1400" u="none" dirty="0">
                          <a:effectLst/>
                        </a:rPr>
                        <a:t>НПА)</a:t>
                      </a:r>
                    </a:p>
                    <a:p>
                      <a:pPr indent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74" marR="54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Решение Совета депутатов городского округа Щелково от 14.10.2019 г. </a:t>
                      </a:r>
                      <a:r>
                        <a:rPr lang="en-US" sz="1400" u="none" dirty="0">
                          <a:effectLst/>
                        </a:rPr>
                        <a:t>N </a:t>
                      </a:r>
                      <a:r>
                        <a:rPr lang="ru-RU" sz="1400" u="none" dirty="0">
                          <a:effectLst/>
                        </a:rPr>
                        <a:t>29/3-8-НПА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 «О земельном налоге на территории городского округа Щёлково Московской области»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(в ред. решений Совета депутатов городского округа Щелково МО от 10.06.2020 N 124/13-21-НПА,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от 26.01.2022 N 313/41-81-НПА,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от 12.05.2022 N 351/46-92-НПА,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от 26.10.2022</a:t>
                      </a:r>
                      <a:r>
                        <a:rPr lang="ru-RU" sz="1400" u="none" baseline="0" dirty="0">
                          <a:effectLst/>
                        </a:rPr>
                        <a:t> </a:t>
                      </a:r>
                      <a:r>
                        <a:rPr lang="ru-RU" sz="1400" u="none" dirty="0">
                          <a:effectLst/>
                        </a:rPr>
                        <a:t>N 419/53-115-НПА,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от 27.09.2023 № 572/66-161-НПА,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 от 10.04.2024 N 667/75-194-НПА,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от 30.09.2024 N 15/3-3-НПА)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74" marR="5437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175051"/>
            <a:ext cx="9142932" cy="112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 акты  об установлении налога на имущество физических лиц и земельного налога на территории городского округа Щёлково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9325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CC7D-795A-4B18-8A5E-07A92477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5112568" cy="936104"/>
          </a:xfrm>
        </p:spPr>
        <p:txBody>
          <a:bodyPr>
            <a:noAutofit/>
          </a:bodyPr>
          <a:lstStyle/>
          <a:p>
            <a:pPr algn="ctr"/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Ставки по уплате налога на имущество физических лиц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4EE25-9879-482B-B086-A36C7CECDC71}"/>
              </a:ext>
            </a:extLst>
          </p:cNvPr>
          <p:cNvSpPr txBox="1"/>
          <p:nvPr/>
        </p:nvSpPr>
        <p:spPr>
          <a:xfrm>
            <a:off x="251520" y="1868640"/>
            <a:ext cx="864096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городского округа  Щелково от 14.10.2019 г.</a:t>
            </a:r>
          </a:p>
          <a:p>
            <a:r>
              <a:rPr lang="ru-RU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28/3-7-НПА «О налоге на имущество физических лиц на территории городского округа Щёлково Московской области»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24AB6-1E51-4C7D-B5A4-885E4B5ADD6A}"/>
              </a:ext>
            </a:extLst>
          </p:cNvPr>
          <p:cNvSpPr txBox="1"/>
          <p:nvPr/>
        </p:nvSpPr>
        <p:spPr>
          <a:xfrm>
            <a:off x="323528" y="2996952"/>
            <a:ext cx="8568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налогообложения, кадастровая </a:t>
            </a:r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каждого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которых </a:t>
            </a:r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превышает 300 млн. рублей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0,1 % -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квартир, частей квартир, комнат;</a:t>
            </a:r>
          </a:p>
          <a:p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0,3 %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жилых домов, частей жилых домов;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незавершенного строительства;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единых недвижимых комплексов, в состав которых входят хотя бы один жилой дом;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гаражей и машино - мест;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хозяйственных строений или сооружений,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ИЖС;</a:t>
            </a:r>
          </a:p>
          <a:p>
            <a:pPr lvl="0"/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0,5 %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прочих объектов налогообложения.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9F08554-16F0-4F8D-8A4D-3D066ECE4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60000">
            <a:off x="5518533" y="243288"/>
            <a:ext cx="2933972" cy="1624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432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764704"/>
            <a:ext cx="8676964" cy="39346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Административно - территориальное расположение............................................................................................3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Глоссарий………………………………….……………………………………………………………...……………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,,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….………...4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Основные понятия...........................................................................................................................................................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/>
              </a:rPr>
              <a:t>6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Информация о выполнении основных характеристик бюджета городского округа Щёлково……...……..12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Динамика поступлений и структура налоговых и неналоговых доходов в 2024-2028 годах........................13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Информация </a:t>
            </a:r>
            <a:r>
              <a:rPr lang="ru-RU" sz="1200" b="1" dirty="0">
                <a:solidFill>
                  <a:schemeClr val="bg1"/>
                </a:solidFill>
              </a:rPr>
              <a:t>об установлении налога на имущество физических лиц и земельного налога на территории городского округа Щёлково. </a:t>
            </a:r>
            <a:r>
              <a:rPr lang="ru-RU" sz="1200" b="1" dirty="0" err="1">
                <a:solidFill>
                  <a:schemeClr val="bg1"/>
                </a:solidFill>
              </a:rPr>
              <a:t>Ст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авки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земельного налога и налога на имущество физических лиц………………………................................................................................................................................................…18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Динамика  и структура безвозмездных  поступлений  в бюджет в 202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/>
              </a:rPr>
              <a:t>3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-202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/>
              </a:rPr>
              <a:t>7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годах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.................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.....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...............</a:t>
            </a:r>
            <a:r>
              <a:rPr lang="ru-RU" sz="1200" b="1" dirty="0">
                <a:solidFill>
                  <a:schemeClr val="bg1"/>
                </a:solidFill>
                <a:latin typeface="Century Gothic" panose="020B0502020202020204"/>
              </a:rPr>
              <a:t>23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200" b="1" dirty="0">
                <a:solidFill>
                  <a:prstClr val="black"/>
                </a:solidFill>
              </a:rPr>
              <a:t>Расходы бюджета городского округа Щёлково по разделам бюджетной классификации расходов на 2026 год…………………………………………………………………….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...............................................................................24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Сведения о расходах бюджета по муниципальным программам.....................................................................25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Расходы бюджета в расчете на душу населения.................................................................................................26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Контактная информация.............................................................................................................................................27                        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18864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3646921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CC7D-795A-4B18-8A5E-07A92477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377326"/>
            <a:ext cx="5172530" cy="979124"/>
          </a:xfrm>
        </p:spPr>
        <p:txBody>
          <a:bodyPr>
            <a:noAutofit/>
          </a:bodyPr>
          <a:lstStyle/>
          <a:p>
            <a:pPr algn="ctr"/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по уплате налога на имущество физических лиц </a:t>
            </a:r>
            <a:r>
              <a:rPr lang="ru-RU" sz="14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24AB6-1E51-4C7D-B5A4-885E4B5ADD6A}"/>
              </a:ext>
            </a:extLst>
          </p:cNvPr>
          <p:cNvSpPr txBox="1"/>
          <p:nvPr/>
        </p:nvSpPr>
        <p:spPr>
          <a:xfrm>
            <a:off x="323528" y="1196752"/>
            <a:ext cx="84969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2,5%</a:t>
            </a: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объекты налогообложения, кадастровая </a:t>
            </a:r>
            <a:r>
              <a:rPr lang="ru-RU" sz="1400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каждого </a:t>
            </a: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которых </a:t>
            </a:r>
            <a:r>
              <a:rPr lang="ru-RU" sz="1400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300 млн</a:t>
            </a: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</a:t>
            </a:r>
          </a:p>
          <a:p>
            <a:endParaRPr lang="en-US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налогообложения, включенные в перечень, определяемый в соответствии с пунктом 7 статьи 378.2  Налогового кодекса РФ, в отношении объектов налогообложения, предусмотренных абзацем вторым пункта 10 статьи 378.2 Налогового кодекса РФ, в 2020 году - 1,7%, 2021 году - 1,8% , в 2022 году - 1,9%, </a:t>
            </a:r>
            <a: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и последующие годы – 2,0%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0892"/>
            <a:ext cx="8712968" cy="2368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0988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824180-10A4-4B05-BE1A-5D83E2738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9" y="-149352"/>
            <a:ext cx="3096344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CC7D-795A-4B18-8A5E-07A92477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" y="332656"/>
            <a:ext cx="5040560" cy="703365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по уплате земельного налога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4EE25-9879-482B-B086-A36C7CECDC71}"/>
              </a:ext>
            </a:extLst>
          </p:cNvPr>
          <p:cNvSpPr txBox="1"/>
          <p:nvPr/>
        </p:nvSpPr>
        <p:spPr>
          <a:xfrm>
            <a:off x="179512" y="1229852"/>
            <a:ext cx="8856984" cy="83099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городского округа Щелково от 14.10.2019 г.</a:t>
            </a:r>
          </a:p>
          <a:p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 29/3-8-НПА "О земельном налоге на территории городского округа Щёлково Московской области»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24AB6-1E51-4C7D-B5A4-885E4B5ADD6A}"/>
              </a:ext>
            </a:extLst>
          </p:cNvPr>
          <p:cNvSpPr txBox="1"/>
          <p:nvPr/>
        </p:nvSpPr>
        <p:spPr>
          <a:xfrm>
            <a:off x="323528" y="2060849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0,25 процента - в отношении земельных участков:</a:t>
            </a:r>
          </a:p>
          <a:p>
            <a:pPr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- не используемых в предпринимательской деятельности и приобретенных (предоставленных) физическими лицами для ведения личного подсобного хозяйства, садоводства или огородничества, а также земельных участков общего назначения, предусмотренных Федеральным законом от 29 июля 2017 года N 217-ФЗ «О ведении гражданами садоводства и огородничества для собственных нужд и о внесении изменений в отдельные законодательные акты Российской Федерации» за исключением указанных в настоящем абзаце земельных участков, кадастровая стоимость каждого из которых превышает 300 миллионов рублей;</a:t>
            </a:r>
          </a:p>
          <a:p>
            <a:pPr lvl="0" algn="just"/>
            <a:endParaRPr lang="ru-RU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0,3 процента - в отношении земельных участков:</a:t>
            </a: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- 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 (за исключением земельных участков, приобретенных (предоставленных) для индивидуального жилищного строительства, используемых в предпринимательской деятельности и земельных участков, кадастровая стоимость каждого из которых превышает 300 миллионов рублей);</a:t>
            </a: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ru-RU" sz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93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74414-8CEA-4D84-8F73-4CD89380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48680"/>
            <a:ext cx="5040560" cy="882452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по уплате земельного налога </a:t>
            </a: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3F803-C56D-485B-A0F6-312013142E44}"/>
              </a:ext>
            </a:extLst>
          </p:cNvPr>
          <p:cNvSpPr txBox="1"/>
          <p:nvPr/>
        </p:nvSpPr>
        <p:spPr>
          <a:xfrm>
            <a:off x="323528" y="2420888"/>
            <a:ext cx="84249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</a:t>
            </a: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-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нужд.</a:t>
            </a:r>
            <a:endParaRPr lang="ru-RU" sz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1,0 процента - в отношении земельных участков, занятых гаражными кооперативами и индивидуальными гаражами;</a:t>
            </a:r>
          </a:p>
          <a:p>
            <a:pPr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1,5 процента - в отношении прочих земельных участков;</a:t>
            </a:r>
          </a:p>
          <a:p>
            <a:pPr algn="just"/>
            <a:endParaRPr lang="ru-RU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процентов - в отношении земельных участков занятых кладбищами и иными местами погребения.</a:t>
            </a: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C7337A-5B3C-4488-804F-650F74BE7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450" y="116632"/>
            <a:ext cx="3810330" cy="2133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4942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849435"/>
              </p:ext>
            </p:extLst>
          </p:nvPr>
        </p:nvGraphicFramePr>
        <p:xfrm>
          <a:off x="2121833" y="1027893"/>
          <a:ext cx="6914662" cy="1401035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9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4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549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2024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2025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2025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Прогноз2026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Прогноз2027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Прогноз2028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3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7 736,9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8 061,2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7 378,7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7 971,1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7 013,4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6 517,0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188640"/>
            <a:ext cx="9144000" cy="603448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br>
              <a:rPr lang="ru-RU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поступлений и структура безвозмездных поступлений из бюджетов другого уровня в 2024-2028 годах</a:t>
            </a:r>
          </a:p>
          <a:p>
            <a:pPr>
              <a:defRPr/>
            </a:pP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105609" y="1027893"/>
            <a:ext cx="1993157" cy="1401035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52480" y="691718"/>
            <a:ext cx="12987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(млн. руб.)</a:t>
            </a:r>
            <a:endParaRPr lang="ru-RU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38320"/>
              </p:ext>
            </p:extLst>
          </p:nvPr>
        </p:nvGraphicFramePr>
        <p:xfrm>
          <a:off x="107505" y="2428928"/>
          <a:ext cx="8928990" cy="43124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43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5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2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из них: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452044"/>
                  </a:ext>
                </a:extLst>
              </a:tr>
              <a:tr h="8759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ДОТАЦИИ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9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СУБСИДИИ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3 392,7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3 836,0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3 317,3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3 742,6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2 825,2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2 338,6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9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СУБВЕНЦИИ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3 836,0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3 614,3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3 707,0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4 070,3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4 070,7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4 060,7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31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ИНЫЕ МЕЖБЮДЖЕТНЫЕ ТРАНСФЕРТЫ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824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/>
          </p:nvPr>
        </p:nvGraphicFramePr>
        <p:xfrm>
          <a:off x="179512" y="1486014"/>
          <a:ext cx="8900212" cy="537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6682991" y="5413167"/>
            <a:ext cx="1789647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0700  Образование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              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7 365 497,6 тыс. руб.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76256" y="2492896"/>
            <a:ext cx="2160240" cy="6622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0400  Национальная экономика 1 151 932,0 тыс. руб.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960270" y="4481983"/>
            <a:ext cx="1872208" cy="726529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0600  Охрана окружающей среды                 71 037,4 тыс. руб.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2850" y="4425653"/>
            <a:ext cx="1762735" cy="6584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1100  Физическая культура и спорт                    984 588,3 тыс.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67254" y="6232111"/>
            <a:ext cx="1747608" cy="5544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0800  Культура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                       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993 664,8 тыс. руб.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1433" y="1452454"/>
            <a:ext cx="2605156" cy="7099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0300  Национальная безопасность и правоохранительная деятельность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190 859,0 тыс.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79625" y="5387536"/>
            <a:ext cx="1926776" cy="5829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1000  Социальная политика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       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848 862,6</a:t>
            </a:r>
            <a:r>
              <a:rPr kumimoji="0" lang="ru-RU" sz="1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тыс. руб.</a:t>
            </a:r>
          </a:p>
        </p:txBody>
      </p:sp>
      <p:pic>
        <p:nvPicPr>
          <p:cNvPr id="3587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116" y="5101107"/>
            <a:ext cx="846158" cy="811193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2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753" y="1706564"/>
            <a:ext cx="959680" cy="94411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  <a:extLst/>
        </p:spPr>
      </p:pic>
      <p:pic>
        <p:nvPicPr>
          <p:cNvPr id="35873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08" y="5297062"/>
            <a:ext cx="935717" cy="962591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4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>
            <a:fillRect/>
          </a:stretch>
        </p:blipFill>
        <p:spPr bwMode="auto">
          <a:xfrm>
            <a:off x="2031371" y="4311871"/>
            <a:ext cx="918761" cy="8533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  <a:extLst/>
        </p:spPr>
      </p:pic>
      <p:pic>
        <p:nvPicPr>
          <p:cNvPr id="35875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29179"/>
            <a:ext cx="945091" cy="801379"/>
          </a:xfrm>
          <a:prstGeom prst="ellipse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  <a:extLst/>
        </p:spPr>
      </p:pic>
      <p:pic>
        <p:nvPicPr>
          <p:cNvPr id="3587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3634"/>
            <a:ext cx="979545" cy="834638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  <a:extLst/>
        </p:spPr>
      </p:pic>
      <p:pic>
        <p:nvPicPr>
          <p:cNvPr id="35880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43" y="4160803"/>
            <a:ext cx="912552" cy="932553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81" name="Рисунок 75" descr="sz_logo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35" y="5115181"/>
            <a:ext cx="761204" cy="818241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352357" y="861010"/>
            <a:ext cx="2088232" cy="6212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0200 Национальная оборона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74,0 тыс. руб.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83568" y="1414566"/>
            <a:ext cx="2300034" cy="6064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0100  Общегосударственные вопросы </a:t>
            </a:r>
            <a:r>
              <a:rPr lang="ru-RU" dirty="0">
                <a:solidFill>
                  <a:prstClr val="black"/>
                </a:solidFill>
                <a:latin typeface="Century Gothic" panose="020B0502020202020204"/>
              </a:rPr>
              <a:t>2 264 627,1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тыс. руб.</a:t>
            </a:r>
          </a:p>
        </p:txBody>
      </p:sp>
      <p:pic>
        <p:nvPicPr>
          <p:cNvPr id="35888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512" y="3309014"/>
            <a:ext cx="876138" cy="767199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7164288" y="3429000"/>
            <a:ext cx="1872208" cy="709834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0500  Жилищно-коммунальное хозяйство     6 592 608,2 тыс. руб.</a:t>
            </a:r>
          </a:p>
        </p:txBody>
      </p:sp>
      <p:pic>
        <p:nvPicPr>
          <p:cNvPr id="1026" name="Picture 2" descr="Картинки по запросу средства массовой информации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752" y="3362207"/>
            <a:ext cx="1011299" cy="9130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155211" y="3407047"/>
            <a:ext cx="1769842" cy="6987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00  Средства массовой информации                                     183 200,0</a:t>
            </a:r>
            <a:r>
              <a:rPr kumimoji="0" lang="ru-RU" sz="1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тыс.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93639" y="3262099"/>
            <a:ext cx="22054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РАСХОДЫ БЮДЖЕТА                         </a:t>
            </a:r>
            <a:r>
              <a:rPr kumimoji="0" lang="ru-RU" sz="18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19 927,4 млн. руб</a:t>
            </a:r>
            <a:r>
              <a:rPr kumimoji="0" lang="ru-RU" sz="17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0" y="0"/>
            <a:ext cx="9144000" cy="8463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ctr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городского округа Щёлково по разделам бюджетной классификации расходов на</a:t>
            </a: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2026</a:t>
            </a: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952388" y="6161938"/>
            <a:ext cx="1738106" cy="5829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0900  Здравоохранение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       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3 840,0 тыс. руб.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212850" y="2398172"/>
            <a:ext cx="2064772" cy="7054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1300 Обслуживание государственного (муниципального) долга 500,0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895790229"/>
      </p:ext>
    </p:extLst>
  </p:cSld>
  <p:clrMapOvr>
    <a:masterClrMapping/>
  </p:clrMapOvr>
  <p:transition advClick="0" advTm="1000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742320"/>
              </p:ext>
            </p:extLst>
          </p:nvPr>
        </p:nvGraphicFramePr>
        <p:xfrm>
          <a:off x="0" y="620688"/>
          <a:ext cx="9144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городского округа Щёлково на 2026 год в разрезе муниципальных программ</a:t>
            </a: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(%</a:t>
            </a: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ru-RU" sz="20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79842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860032" y="1772816"/>
            <a:ext cx="1728192" cy="8640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7 703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cs typeface="Times New Roman" panose="02020603050405020304" pitchFamily="18" charset="0"/>
              </a:rPr>
              <a:t>рубля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в месяц</a:t>
            </a:r>
          </a:p>
        </p:txBody>
      </p:sp>
      <p:sp>
        <p:nvSpPr>
          <p:cNvPr id="6" name="Овал 5"/>
          <p:cNvSpPr/>
          <p:nvPr/>
        </p:nvSpPr>
        <p:spPr>
          <a:xfrm>
            <a:off x="107504" y="1772816"/>
            <a:ext cx="1728192" cy="8640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92 431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noProof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cs typeface="Times New Roman" panose="02020603050405020304" pitchFamily="18" charset="0"/>
              </a:rPr>
              <a:t>рубль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в год</a:t>
            </a:r>
          </a:p>
        </p:txBody>
      </p:sp>
      <p:sp>
        <p:nvSpPr>
          <p:cNvPr id="7" name="Овал 6"/>
          <p:cNvSpPr/>
          <p:nvPr/>
        </p:nvSpPr>
        <p:spPr>
          <a:xfrm>
            <a:off x="4860032" y="2996952"/>
            <a:ext cx="1728192" cy="8640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317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рублей в месяц</a:t>
            </a:r>
          </a:p>
        </p:txBody>
      </p:sp>
      <p:sp>
        <p:nvSpPr>
          <p:cNvPr id="8" name="Овал 7"/>
          <p:cNvSpPr/>
          <p:nvPr/>
        </p:nvSpPr>
        <p:spPr>
          <a:xfrm>
            <a:off x="13590" y="2996952"/>
            <a:ext cx="1728192" cy="8640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3 799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рублей в год</a:t>
            </a:r>
          </a:p>
        </p:txBody>
      </p:sp>
      <p:sp>
        <p:nvSpPr>
          <p:cNvPr id="9" name="Овал 8"/>
          <p:cNvSpPr/>
          <p:nvPr/>
        </p:nvSpPr>
        <p:spPr>
          <a:xfrm>
            <a:off x="4860032" y="4221088"/>
            <a:ext cx="1728192" cy="8640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1 433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рубля в месяц</a:t>
            </a:r>
          </a:p>
        </p:txBody>
      </p:sp>
      <p:sp>
        <p:nvSpPr>
          <p:cNvPr id="10" name="Овал 9"/>
          <p:cNvSpPr/>
          <p:nvPr/>
        </p:nvSpPr>
        <p:spPr>
          <a:xfrm>
            <a:off x="35496" y="4221088"/>
            <a:ext cx="1728192" cy="8640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17 199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рублей в год</a:t>
            </a:r>
          </a:p>
        </p:txBody>
      </p:sp>
      <p:sp>
        <p:nvSpPr>
          <p:cNvPr id="12" name="Овал 11"/>
          <p:cNvSpPr/>
          <p:nvPr/>
        </p:nvSpPr>
        <p:spPr>
          <a:xfrm>
            <a:off x="4932040" y="5445224"/>
            <a:ext cx="1728192" cy="9686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917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рублей в месяц</a:t>
            </a:r>
          </a:p>
        </p:txBody>
      </p:sp>
      <p:sp>
        <p:nvSpPr>
          <p:cNvPr id="11" name="Овал 10"/>
          <p:cNvSpPr/>
          <p:nvPr/>
        </p:nvSpPr>
        <p:spPr>
          <a:xfrm>
            <a:off x="0" y="5373216"/>
            <a:ext cx="1900353" cy="10462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10 998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рублей в год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60195" y="692696"/>
            <a:ext cx="5667375" cy="7905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Численность населения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городского округа Щёлково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223 423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человека*</a:t>
            </a:r>
          </a:p>
        </p:txBody>
      </p:sp>
      <p:pic>
        <p:nvPicPr>
          <p:cNvPr id="42012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2109409" cy="1104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2013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2109409" cy="1065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2014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45224"/>
            <a:ext cx="2109409" cy="1106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1" name="Скругленный прямоугольник 20"/>
          <p:cNvSpPr/>
          <p:nvPr/>
        </p:nvSpPr>
        <p:spPr>
          <a:xfrm>
            <a:off x="1835696" y="1556792"/>
            <a:ext cx="2994773" cy="11521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Расходов бюджета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округа приходится на 1 гражданина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07704" y="5301208"/>
            <a:ext cx="2985386" cy="11067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Расходов бюджета округа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приходится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на дошкольное образование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на 1 гражданина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835696" y="4077072"/>
            <a:ext cx="2971999" cy="10655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Расходов бюджета округа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приходится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на общее образование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на 1 гражданина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35696" y="2924944"/>
            <a:ext cx="2994773" cy="9361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Расходов бюджета округа приходится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на социальную политику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на 1 гражданина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nord-news.ru/img/newsimages/20160729/1_f5a337b46d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24944"/>
            <a:ext cx="2109457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0" y="6525344"/>
            <a:ext cx="91440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*По состоянию на 1 января 2025 года по данным ФЕДЕРАЛЬНОЙ СЛУЖБЫ ГОСУДАРСТВЕННОЙ СТАТИСТИКИ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РОССТАТ)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городского округа Щёлково в расчёте на душу населения в 2026 году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4978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" y="-9630"/>
            <a:ext cx="9144000" cy="68676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56" y="0"/>
            <a:ext cx="6804248" cy="241604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Адрес: Пролетарский проспект, д. 1-1а, г. Щёлково, Московская область, 141100.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Телефон/факс: 8 496 566-94-19.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Эл. почта: 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3"/>
              </a:rPr>
              <a:t>fuashr@mail.ru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График работы: понедельник—четверг с 9:00 до 18:00, пятница — с 9:00 до 16:45, обед — с 13:00 до 13:45.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Выходные дни: суббота, воскресенье.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Начальник Финансового управления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дминистрации городского округа Щёлково — Александр Владимирович Фрыгин.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Время приёма граждан: понедельник с 9:00 до 18:00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Обеденный перерыв с 13:00 до 13:45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5" y="6021289"/>
            <a:ext cx="5152121" cy="83671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«Бюджет для граждан»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Подготовлен  Финансовым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управлением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Администрации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городского округа Щёлково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ntique Olive Co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06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4884"/>
            <a:ext cx="4032448" cy="4934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539552" y="873754"/>
            <a:ext cx="3629336" cy="5016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Городской округ Щёлково Московской области — это российский регион с богатым культурным наследием, хорошо развитой промышленностью и сельским хозяйством, с мощной научной базой и квалифицированными кадрами.</a:t>
            </a:r>
          </a:p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Округ расположен на северо-востоке Московской области в 25 км от Москвы. Общая площадь — 621,49 кв. км.</a:t>
            </a:r>
          </a:p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Население округа — 223,4 тыс. чел., плотность населения 359 чел. на 1 км². </a:t>
            </a:r>
          </a:p>
        </p:txBody>
      </p:sp>
    </p:spTree>
    <p:extLst>
      <p:ext uri="{BB962C8B-B14F-4D97-AF65-F5344CB8AC3E}">
        <p14:creationId xmlns:p14="http://schemas.microsoft.com/office/powerpoint/2010/main" val="692642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20945"/>
            <a:ext cx="2880320" cy="40011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725535"/>
            <a:ext cx="763284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Бюджет </a:t>
            </a:r>
          </a:p>
          <a:p>
            <a:r>
              <a:rPr lang="ru-RU" sz="1200" dirty="0">
                <a:solidFill>
                  <a:schemeClr val="bg1"/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Представляет собой главный финансовый документ страны (региона, муниципального образования), утверждаемый органом законодательной власти соответствующего уровня управления. 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b="1" dirty="0">
                <a:solidFill>
                  <a:schemeClr val="bg1"/>
                </a:solidFill>
              </a:rPr>
              <a:t>Бюджетная классификация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Группировка доходов, расходов и источников финансирования дефицитов бюджетов бюджетной системы РФ, используемая для составления и исполнения бюджетов, составления бюджетной отчётности. 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b="1" dirty="0">
                <a:solidFill>
                  <a:schemeClr val="bg1"/>
                </a:solidFill>
              </a:rPr>
              <a:t>Бюджетная система Российской Федерации </a:t>
            </a:r>
          </a:p>
          <a:p>
            <a:r>
              <a:rPr lang="ru-RU" sz="1200" dirty="0">
                <a:solidFill>
                  <a:schemeClr val="bg1"/>
                </a:solidFill>
              </a:rPr>
              <a:t>Совокупность федерального бюджета, бюджетов субъектов Российской Федерации, местных бюджетов и бюджетов государственных внебюджетных фондов. 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b="1" dirty="0">
                <a:solidFill>
                  <a:schemeClr val="bg1"/>
                </a:solidFill>
              </a:rPr>
              <a:t>Бюджетный процесс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432120"/>
            <a:ext cx="76328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Многосторонний процесс, включающий действия органов власти всех уровней не только в бюджетной сфере, но в налоговой, ценовой, кредитной и в целом в финансовой.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С точки зрения бюджетной сферы,</a:t>
            </a:r>
            <a:r>
              <a:rPr lang="ru-RU" sz="1200" dirty="0">
                <a:solidFill>
                  <a:schemeClr val="bg1"/>
                </a:solidFill>
              </a:rPr>
              <a:t> </a:t>
            </a:r>
            <a:r>
              <a:rPr lang="ru-RU" sz="1200" b="1" dirty="0">
                <a:solidFill>
                  <a:schemeClr val="bg1"/>
                </a:solidFill>
              </a:rPr>
              <a:t>бюджетная политика</a:t>
            </a:r>
            <a:r>
              <a:rPr lang="ru-RU" sz="1200" dirty="0">
                <a:solidFill>
                  <a:schemeClr val="bg1"/>
                </a:solidFill>
              </a:rPr>
              <a:t> представляет собой совокупность действий и мероприятий, проводимых органами власти в сфере управления формированием и исполнением бюджета по выполнению ими функций перед обществом и государством.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5409035"/>
            <a:ext cx="75896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Доходы бюджета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Поступающие от населения, организаций, учреждений в бюджет денежные средства в виде налогов, неналоговых поступлений (доходы от использования муниципального имущества, доходы от продажи имущества, штрафы и т.п.), безвозмездных поступлений. Кредиты, остатки средств на начало периода не включаются в состав доходов.</a:t>
            </a:r>
          </a:p>
        </p:txBody>
      </p:sp>
      <p:sp>
        <p:nvSpPr>
          <p:cNvPr id="3" name="5-конечная звезда 2"/>
          <p:cNvSpPr/>
          <p:nvPr/>
        </p:nvSpPr>
        <p:spPr>
          <a:xfrm>
            <a:off x="323528" y="1124744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323528" y="1988840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359532" y="2852936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324486" y="3717032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323528" y="4653136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323528" y="5749854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199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90540" y="1440544"/>
            <a:ext cx="75368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Дефицит бюджета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Превышение расходов бюджета над его доходами.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16142" y="2232157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Профицит бюджета </a:t>
            </a:r>
          </a:p>
          <a:p>
            <a:r>
              <a:rPr lang="ru-RU" sz="1400" dirty="0">
                <a:solidFill>
                  <a:schemeClr val="bg1"/>
                </a:solidFill>
              </a:rPr>
              <a:t>  Превышение доходов бюджета над его расходами.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26611" y="486467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 Расходы бюджета </a:t>
            </a:r>
          </a:p>
          <a:p>
            <a:r>
              <a:rPr lang="ru-RU" sz="1400" dirty="0">
                <a:solidFill>
                  <a:schemeClr val="bg1"/>
                </a:solidFill>
              </a:rPr>
              <a:t> Выплачиваемые из бюджета денежные средства.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35623" y="3113964"/>
            <a:ext cx="81369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Межбюджетные отношения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1722" y="4194085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Межбюджетные трансферты </a:t>
            </a:r>
          </a:p>
          <a:p>
            <a:r>
              <a:rPr lang="ru-RU" sz="1400" dirty="0">
                <a:solidFill>
                  <a:schemeClr val="bg1"/>
                </a:solidFill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35623" y="5971295"/>
            <a:ext cx="76968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Непрограммные расходы</a:t>
            </a:r>
          </a:p>
          <a:p>
            <a:r>
              <a:rPr lang="ru-RU" sz="1400" dirty="0">
                <a:solidFill>
                  <a:schemeClr val="bg1"/>
                </a:solidFill>
              </a:rPr>
              <a:t>Расходы, не включенные в государственные и муниципальные программы.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</a:p>
          <a:p>
            <a:r>
              <a:rPr lang="ru-RU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07096" y="5197444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Программные расходы</a:t>
            </a:r>
          </a:p>
          <a:p>
            <a:r>
              <a:rPr lang="ru-RU" sz="1400" dirty="0">
                <a:solidFill>
                  <a:schemeClr val="bg1"/>
                </a:solidFill>
              </a:rPr>
              <a:t>Расходы, включенные в государственные и муниципальные программы. </a:t>
            </a:r>
          </a:p>
          <a:p>
            <a:r>
              <a:rPr lang="ru-RU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" name="5-конечная звезда 23"/>
          <p:cNvSpPr/>
          <p:nvPr/>
        </p:nvSpPr>
        <p:spPr>
          <a:xfrm>
            <a:off x="477267" y="458397"/>
            <a:ext cx="385920" cy="396963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477460" y="1522134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485144" y="2344524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477460" y="3338699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485144" y="4313815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>
            <a:off x="477460" y="5255973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454203" y="6011754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24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Копилка Монета, копилка, сбережения, морда png | PNG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311" y="4749669"/>
            <a:ext cx="2166417" cy="1740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4" y="3555360"/>
            <a:ext cx="2660797" cy="1880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179001"/>
            <a:ext cx="5040560" cy="362208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83760" y="541209"/>
            <a:ext cx="8788231" cy="6242965"/>
            <a:chOff x="1407410" y="622705"/>
            <a:chExt cx="5789119" cy="5702925"/>
          </a:xfrm>
        </p:grpSpPr>
        <p:sp>
          <p:nvSpPr>
            <p:cNvPr id="9" name="Полилиния 8"/>
            <p:cNvSpPr/>
            <p:nvPr/>
          </p:nvSpPr>
          <p:spPr>
            <a:xfrm>
              <a:off x="3960411" y="622705"/>
              <a:ext cx="1399038" cy="1608089"/>
            </a:xfrm>
            <a:custGeom>
              <a:avLst/>
              <a:gdLst>
                <a:gd name="connsiteX0" fmla="*/ 0 w 1608088"/>
                <a:gd name="connsiteY0" fmla="*/ 699519 h 1399037"/>
                <a:gd name="connsiteX1" fmla="*/ 349759 w 1608088"/>
                <a:gd name="connsiteY1" fmla="*/ 0 h 1399037"/>
                <a:gd name="connsiteX2" fmla="*/ 1258329 w 1608088"/>
                <a:gd name="connsiteY2" fmla="*/ 0 h 1399037"/>
                <a:gd name="connsiteX3" fmla="*/ 1608088 w 1608088"/>
                <a:gd name="connsiteY3" fmla="*/ 699519 h 1399037"/>
                <a:gd name="connsiteX4" fmla="*/ 1258329 w 1608088"/>
                <a:gd name="connsiteY4" fmla="*/ 1399037 h 1399037"/>
                <a:gd name="connsiteX5" fmla="*/ 349759 w 1608088"/>
                <a:gd name="connsiteY5" fmla="*/ 1399037 h 1399037"/>
                <a:gd name="connsiteX6" fmla="*/ 0 w 1608088"/>
                <a:gd name="connsiteY6" fmla="*/ 699519 h 139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088" h="1399037">
                  <a:moveTo>
                    <a:pt x="804043" y="0"/>
                  </a:moveTo>
                  <a:lnTo>
                    <a:pt x="1608087" y="304291"/>
                  </a:lnTo>
                  <a:lnTo>
                    <a:pt x="1608087" y="1094746"/>
                  </a:lnTo>
                  <a:lnTo>
                    <a:pt x="804043" y="1399037"/>
                  </a:lnTo>
                  <a:lnTo>
                    <a:pt x="1" y="1094746"/>
                  </a:lnTo>
                  <a:lnTo>
                    <a:pt x="1" y="304291"/>
                  </a:lnTo>
                  <a:lnTo>
                    <a:pt x="804043" y="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59927" tIns="292505" rIns="259928" bIns="292504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Деньги которые в него кладут – это доходы. Деньги, которые тратят – это расходы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401902" y="944323"/>
              <a:ext cx="1794627" cy="9648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3144144" y="1948412"/>
              <a:ext cx="1399038" cy="1608091"/>
            </a:xfrm>
            <a:custGeom>
              <a:avLst/>
              <a:gdLst>
                <a:gd name="connsiteX0" fmla="*/ 0 w 1608088"/>
                <a:gd name="connsiteY0" fmla="*/ 699519 h 1399037"/>
                <a:gd name="connsiteX1" fmla="*/ 349759 w 1608088"/>
                <a:gd name="connsiteY1" fmla="*/ 0 h 1399037"/>
                <a:gd name="connsiteX2" fmla="*/ 1258329 w 1608088"/>
                <a:gd name="connsiteY2" fmla="*/ 0 h 1399037"/>
                <a:gd name="connsiteX3" fmla="*/ 1608088 w 1608088"/>
                <a:gd name="connsiteY3" fmla="*/ 699519 h 1399037"/>
                <a:gd name="connsiteX4" fmla="*/ 1258329 w 1608088"/>
                <a:gd name="connsiteY4" fmla="*/ 1399037 h 1399037"/>
                <a:gd name="connsiteX5" fmla="*/ 349759 w 1608088"/>
                <a:gd name="connsiteY5" fmla="*/ 1399037 h 1399037"/>
                <a:gd name="connsiteX6" fmla="*/ 0 w 1608088"/>
                <a:gd name="connsiteY6" fmla="*/ 699519 h 139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088" h="1399037">
                  <a:moveTo>
                    <a:pt x="804043" y="0"/>
                  </a:moveTo>
                  <a:lnTo>
                    <a:pt x="1608087" y="304291"/>
                  </a:lnTo>
                  <a:lnTo>
                    <a:pt x="1608087" y="1094746"/>
                  </a:lnTo>
                  <a:lnTo>
                    <a:pt x="804043" y="1399037"/>
                  </a:lnTo>
                  <a:lnTo>
                    <a:pt x="1" y="1094746"/>
                  </a:lnTo>
                  <a:lnTo>
                    <a:pt x="1" y="304291"/>
                  </a:lnTo>
                  <a:lnTo>
                    <a:pt x="804043" y="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59927" tIns="292505" rIns="259928" bIns="29250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Бюджет можно сравнить с кошельком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407410" y="2309268"/>
              <a:ext cx="1736735" cy="9648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3918496" y="3265406"/>
              <a:ext cx="1678644" cy="1782468"/>
            </a:xfrm>
            <a:custGeom>
              <a:avLst/>
              <a:gdLst>
                <a:gd name="connsiteX0" fmla="*/ 0 w 1608088"/>
                <a:gd name="connsiteY0" fmla="*/ 699519 h 1399037"/>
                <a:gd name="connsiteX1" fmla="*/ 349759 w 1608088"/>
                <a:gd name="connsiteY1" fmla="*/ 0 h 1399037"/>
                <a:gd name="connsiteX2" fmla="*/ 1258329 w 1608088"/>
                <a:gd name="connsiteY2" fmla="*/ 0 h 1399037"/>
                <a:gd name="connsiteX3" fmla="*/ 1608088 w 1608088"/>
                <a:gd name="connsiteY3" fmla="*/ 699519 h 1399037"/>
                <a:gd name="connsiteX4" fmla="*/ 1258329 w 1608088"/>
                <a:gd name="connsiteY4" fmla="*/ 1399037 h 1399037"/>
                <a:gd name="connsiteX5" fmla="*/ 349759 w 1608088"/>
                <a:gd name="connsiteY5" fmla="*/ 1399037 h 1399037"/>
                <a:gd name="connsiteX6" fmla="*/ 0 w 1608088"/>
                <a:gd name="connsiteY6" fmla="*/ 699519 h 139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088" h="1399037">
                  <a:moveTo>
                    <a:pt x="804043" y="0"/>
                  </a:moveTo>
                  <a:lnTo>
                    <a:pt x="1608087" y="304291"/>
                  </a:lnTo>
                  <a:lnTo>
                    <a:pt x="1608087" y="1094746"/>
                  </a:lnTo>
                  <a:lnTo>
                    <a:pt x="804043" y="1399037"/>
                  </a:lnTo>
                  <a:lnTo>
                    <a:pt x="1" y="1094746"/>
                  </a:lnTo>
                  <a:lnTo>
                    <a:pt x="1" y="304291"/>
                  </a:lnTo>
                  <a:lnTo>
                    <a:pt x="80404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59927" tIns="292505" rIns="259928" bIns="292504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Бюджет – форма образования и расходования денежных средств, предназначенных для финансового обеспечения задач и функций государства местного самоуправления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401902" y="3674214"/>
              <a:ext cx="1794627" cy="9648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3144145" y="4717541"/>
              <a:ext cx="1399038" cy="1608089"/>
            </a:xfrm>
            <a:custGeom>
              <a:avLst/>
              <a:gdLst>
                <a:gd name="connsiteX0" fmla="*/ 0 w 1608088"/>
                <a:gd name="connsiteY0" fmla="*/ 699519 h 1399037"/>
                <a:gd name="connsiteX1" fmla="*/ 349759 w 1608088"/>
                <a:gd name="connsiteY1" fmla="*/ 0 h 1399037"/>
                <a:gd name="connsiteX2" fmla="*/ 1258329 w 1608088"/>
                <a:gd name="connsiteY2" fmla="*/ 0 h 1399037"/>
                <a:gd name="connsiteX3" fmla="*/ 1608088 w 1608088"/>
                <a:gd name="connsiteY3" fmla="*/ 699519 h 1399037"/>
                <a:gd name="connsiteX4" fmla="*/ 1258329 w 1608088"/>
                <a:gd name="connsiteY4" fmla="*/ 1399037 h 1399037"/>
                <a:gd name="connsiteX5" fmla="*/ 349759 w 1608088"/>
                <a:gd name="connsiteY5" fmla="*/ 1399037 h 1399037"/>
                <a:gd name="connsiteX6" fmla="*/ 0 w 1608088"/>
                <a:gd name="connsiteY6" fmla="*/ 699519 h 139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088" h="1399037">
                  <a:moveTo>
                    <a:pt x="804043" y="0"/>
                  </a:moveTo>
                  <a:lnTo>
                    <a:pt x="1608087" y="304291"/>
                  </a:lnTo>
                  <a:lnTo>
                    <a:pt x="1608087" y="1094746"/>
                  </a:lnTo>
                  <a:lnTo>
                    <a:pt x="804043" y="1399037"/>
                  </a:lnTo>
                  <a:lnTo>
                    <a:pt x="1" y="1094746"/>
                  </a:lnTo>
                  <a:lnTo>
                    <a:pt x="1" y="304291"/>
                  </a:lnTo>
                  <a:lnTo>
                    <a:pt x="804043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59927" tIns="292505" rIns="259928" bIns="29250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* Бюджет (от старонорманского </a:t>
              </a:r>
              <a:r>
                <a:rPr lang="en-US" sz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bougett</a:t>
              </a:r>
              <a:r>
                <a:rPr lang="ru-RU" sz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е</a:t>
              </a:r>
              <a:r>
                <a:rPr lang="en-US" sz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– </a:t>
              </a:r>
              <a:r>
                <a:rPr lang="ru-RU" sz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кошелек, сумка, мешок с деньгами)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407410" y="5039160"/>
              <a:ext cx="1736735" cy="9648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5124" name="Picture 4" descr="Бюджет для гражда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619" y="1218375"/>
            <a:ext cx="2799432" cy="2105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3" y="262788"/>
            <a:ext cx="2418116" cy="2008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38957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25" y="999593"/>
            <a:ext cx="2932206" cy="1954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6504249" y="764704"/>
            <a:ext cx="2445282" cy="43021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организаций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49286"/>
            <a:ext cx="2632389" cy="1775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3228" y="56413"/>
            <a:ext cx="5036300" cy="584593"/>
          </a:xfr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бывают бюджеты?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890482" y="764704"/>
            <a:ext cx="1865845" cy="35877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семьи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51520" y="5085184"/>
            <a:ext cx="2504808" cy="156966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3437792" y="5085184"/>
            <a:ext cx="2448273" cy="156966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субъектов</a:t>
            </a:r>
          </a:p>
          <a:p>
            <a:pPr algn="ctr"/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6526749" y="5085184"/>
            <a:ext cx="2400282" cy="1661993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</a:p>
          <a:p>
            <a:pPr algn="ctr"/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(бюджеты городских и сельских поселений, бюджеты муниципальных районов, </a:t>
            </a:r>
            <a:r>
              <a:rPr lang="ru-RU" sz="1400" b="1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бюджеты городских округов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4" name="Picture 6" descr="http://www.mosgubernia.ru/www/images/2015/01/280215MO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2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40" y="3356992"/>
            <a:ext cx="2393791" cy="1495424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056" name="Picture 8" descr="https://ds02.infourok.ru/uploads/ex/0c72/00085d59-5cf4bfea/img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0" b="991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792" y="3140968"/>
            <a:ext cx="2448272" cy="1728192"/>
          </a:xfrm>
          <a:prstGeom prst="rect">
            <a:avLst/>
          </a:prstGeom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058" name="Picture 10" descr="http://www.rfembassy.ru/uploads/images/kart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2504808" cy="1512168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6" name="Загнутый угол 15"/>
          <p:cNvSpPr/>
          <p:nvPr/>
        </p:nvSpPr>
        <p:spPr>
          <a:xfrm>
            <a:off x="3371238" y="1412776"/>
            <a:ext cx="2520280" cy="1541621"/>
          </a:xfrm>
          <a:prstGeom prst="foldedCorne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Бюджеты публично-правовых образований</a:t>
            </a:r>
          </a:p>
        </p:txBody>
      </p:sp>
    </p:spTree>
    <p:extLst>
      <p:ext uri="{BB962C8B-B14F-4D97-AF65-F5344CB8AC3E}">
        <p14:creationId xmlns:p14="http://schemas.microsoft.com/office/powerpoint/2010/main" val="2881653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animBg="1"/>
      <p:bldP spid="37890" grpId="0"/>
      <p:bldP spid="37893" grpId="0" animBg="1"/>
      <p:bldP spid="37907" grpId="0" animBg="1"/>
      <p:bldP spid="37908" grpId="0" animBg="1"/>
      <p:bldP spid="379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Прямоугольник 1"/>
          <p:cNvSpPr>
            <a:spLocks noChangeArrowheads="1"/>
          </p:cNvSpPr>
          <p:nvPr/>
        </p:nvSpPr>
        <p:spPr bwMode="auto">
          <a:xfrm>
            <a:off x="116241" y="602311"/>
            <a:ext cx="2664296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Доходы бюджета – это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поступающие в бюджет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денежные средства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08" y="1610062"/>
            <a:ext cx="3689222" cy="3384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10553" y="1408291"/>
            <a:ext cx="2520670" cy="17851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НАЛОГОВЫЕ ДОХОДЫ: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-Налог на доходы физических лиц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-Земельный налог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-Налог на имущество физических лиц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-Налоги на совокупный доход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-Акцизы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-Государственная пошлина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241" y="3193395"/>
            <a:ext cx="2509294" cy="200054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ClrTx/>
              <a:buSzTx/>
              <a:buFontTx/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200" dirty="0">
                <a:solidFill>
                  <a:schemeClr val="bg1"/>
                </a:solidFill>
              </a:rPr>
              <a:t>НЕНАЛОГОВЫЕ ДОХОДЫ:</a:t>
            </a:r>
          </a:p>
          <a:p>
            <a:r>
              <a:rPr lang="ru-RU" dirty="0">
                <a:solidFill>
                  <a:schemeClr val="bg1"/>
                </a:solidFill>
              </a:rPr>
              <a:t>-Доходы от использования муниципального имущества</a:t>
            </a:r>
          </a:p>
          <a:p>
            <a:r>
              <a:rPr lang="ru-RU" dirty="0">
                <a:solidFill>
                  <a:schemeClr val="bg1"/>
                </a:solidFill>
              </a:rPr>
              <a:t>-Доходы от продажи материальных и нематериальных</a:t>
            </a:r>
          </a:p>
          <a:p>
            <a:r>
              <a:rPr lang="ru-RU" dirty="0">
                <a:solidFill>
                  <a:schemeClr val="bg1"/>
                </a:solidFill>
              </a:rPr>
              <a:t>-Прочие доходы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866" y="5193943"/>
            <a:ext cx="2520669" cy="16004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ClrTx/>
              <a:buSzTx/>
              <a:buFontTx/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МЕЖБЮДЖЕТНЫЕ ТРАНСФЕРТЫ:</a:t>
            </a:r>
          </a:p>
          <a:p>
            <a:r>
              <a:rPr lang="ru-RU" dirty="0">
                <a:solidFill>
                  <a:schemeClr val="bg1"/>
                </a:solidFill>
              </a:rPr>
              <a:t>Дотации, субсидии, субвенции, иные межбюджетные трансферты (помощь из другого бюджета)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2240" y="1445840"/>
            <a:ext cx="2160241" cy="440120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ClrTx/>
              <a:buSzTx/>
              <a:buFontTx/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РАСХОДЫ на решение вопросов местного значения:</a:t>
            </a:r>
          </a:p>
          <a:p>
            <a:r>
              <a:rPr lang="ru-RU" dirty="0">
                <a:solidFill>
                  <a:schemeClr val="bg1"/>
                </a:solidFill>
              </a:rPr>
              <a:t>-Образование</a:t>
            </a:r>
          </a:p>
          <a:p>
            <a:r>
              <a:rPr lang="ru-RU" dirty="0">
                <a:solidFill>
                  <a:schemeClr val="bg1"/>
                </a:solidFill>
              </a:rPr>
              <a:t>-Культура</a:t>
            </a:r>
          </a:p>
          <a:p>
            <a:r>
              <a:rPr lang="ru-RU" dirty="0">
                <a:solidFill>
                  <a:schemeClr val="bg1"/>
                </a:solidFill>
              </a:rPr>
              <a:t>-Физическая культура и спорт</a:t>
            </a:r>
          </a:p>
          <a:p>
            <a:r>
              <a:rPr lang="ru-RU" dirty="0">
                <a:solidFill>
                  <a:schemeClr val="bg1"/>
                </a:solidFill>
              </a:rPr>
              <a:t>-Дорожная деятельность</a:t>
            </a:r>
          </a:p>
          <a:p>
            <a:r>
              <a:rPr lang="ru-RU" dirty="0">
                <a:solidFill>
                  <a:schemeClr val="bg1"/>
                </a:solidFill>
              </a:rPr>
              <a:t>-Транспорт</a:t>
            </a:r>
          </a:p>
          <a:p>
            <a:r>
              <a:rPr lang="ru-RU" dirty="0">
                <a:solidFill>
                  <a:schemeClr val="bg1"/>
                </a:solidFill>
              </a:rPr>
              <a:t>-Градостроительство и развитие территории  городского округа</a:t>
            </a:r>
          </a:p>
          <a:p>
            <a:r>
              <a:rPr lang="ru-RU" dirty="0">
                <a:solidFill>
                  <a:schemeClr val="bg1"/>
                </a:solidFill>
              </a:rPr>
              <a:t>-Национальная безопасность</a:t>
            </a:r>
          </a:p>
          <a:p>
            <a:r>
              <a:rPr lang="ru-RU" dirty="0">
                <a:solidFill>
                  <a:schemeClr val="bg1"/>
                </a:solidFill>
              </a:rPr>
              <a:t>-Управление</a:t>
            </a:r>
          </a:p>
          <a:p>
            <a:r>
              <a:rPr lang="ru-RU" dirty="0">
                <a:solidFill>
                  <a:schemeClr val="bg1"/>
                </a:solidFill>
              </a:rPr>
              <a:t>-Социальная политика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5231" y="5517232"/>
            <a:ext cx="3384376" cy="64633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ДОХОДЫ – РАСХОДЫ = ДЕФИЦИТ(ПРОФИЦИТ)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7123" y="-10417"/>
            <a:ext cx="8080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городского округа– это план доходов и расходов на трехлетний период</a:t>
            </a:r>
          </a:p>
        </p:txBody>
      </p:sp>
      <p:sp>
        <p:nvSpPr>
          <p:cNvPr id="5130" name="Прямоугольник 10"/>
          <p:cNvSpPr>
            <a:spLocks noChangeArrowheads="1"/>
          </p:cNvSpPr>
          <p:nvPr/>
        </p:nvSpPr>
        <p:spPr bwMode="auto">
          <a:xfrm>
            <a:off x="6012161" y="669627"/>
            <a:ext cx="2880320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Расходы бюджета – это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выплачиваемые из бюджета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денежные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243119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799" y="2143530"/>
            <a:ext cx="4420590" cy="3013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174" y="28336"/>
            <a:ext cx="4502832" cy="580559"/>
          </a:xfr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0" algn="ctr">
              <a:buNone/>
            </a:pPr>
            <a:r>
              <a:rPr lang="ru-RU" sz="24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и профицит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81811" y="2647956"/>
            <a:ext cx="2160240" cy="923330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ПРИ НЕДОСТАКЕ СРЕДСТВ -</a:t>
            </a:r>
          </a:p>
          <a:p>
            <a:r>
              <a:rPr lang="ru-RU" dirty="0">
                <a:solidFill>
                  <a:schemeClr val="bg1"/>
                </a:solidFill>
              </a:rPr>
              <a:t>  БЕРУТ  КРЕДИТ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079" y="2674602"/>
            <a:ext cx="2491185" cy="923330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ИЗЛИШКИ СРЕДСТВ НАПРАВЛЯЮТ В НАКОПЛЕНИЯ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484991" y="1954522"/>
            <a:ext cx="330653" cy="720080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231278" y="1909292"/>
            <a:ext cx="330653" cy="720080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713139"/>
            <a:ext cx="3484984" cy="1200329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В случае, если доходов меньше, чем расходов, </a:t>
            </a:r>
          </a:p>
          <a:p>
            <a:r>
              <a:rPr lang="ru-RU" dirty="0">
                <a:solidFill>
                  <a:schemeClr val="bg1"/>
                </a:solidFill>
              </a:rPr>
              <a:t>возникает </a:t>
            </a:r>
          </a:p>
          <a:p>
            <a:r>
              <a:rPr lang="ru-RU" dirty="0">
                <a:solidFill>
                  <a:schemeClr val="bg1"/>
                </a:solidFill>
              </a:rPr>
              <a:t>ДЕФИЦИТ бюджета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575" y="737640"/>
            <a:ext cx="3623320" cy="1200329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случае, если доходов </a:t>
            </a:r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больше, чем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расходов,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возникает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</a:p>
        </p:txBody>
      </p:sp>
      <p:sp>
        <p:nvSpPr>
          <p:cNvPr id="15" name="AutoShape 2" descr="https://www.syl.ru/misc/i/ai/177805/7066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523014469"/>
              </p:ext>
            </p:extLst>
          </p:nvPr>
        </p:nvGraphicFramePr>
        <p:xfrm>
          <a:off x="-77397" y="4005064"/>
          <a:ext cx="3497269" cy="2340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8" name="Схема 37"/>
          <p:cNvGraphicFramePr/>
          <p:nvPr>
            <p:extLst>
              <p:ext uri="{D42A27DB-BD31-4B8C-83A1-F6EECF244321}">
                <p14:modId xmlns:p14="http://schemas.microsoft.com/office/powerpoint/2010/main" val="1359834683"/>
              </p:ext>
            </p:extLst>
          </p:nvPr>
        </p:nvGraphicFramePr>
        <p:xfrm>
          <a:off x="5796136" y="4165347"/>
          <a:ext cx="3347864" cy="239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9" name="Скругленный прямоугольник 38"/>
          <p:cNvSpPr/>
          <p:nvPr/>
        </p:nvSpPr>
        <p:spPr>
          <a:xfrm>
            <a:off x="5991859" y="6093296"/>
            <a:ext cx="1882047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</a:t>
            </a:r>
          </a:p>
        </p:txBody>
      </p:sp>
      <p:sp>
        <p:nvSpPr>
          <p:cNvPr id="4" name="Крест 3"/>
          <p:cNvSpPr/>
          <p:nvPr/>
        </p:nvSpPr>
        <p:spPr>
          <a:xfrm>
            <a:off x="1619672" y="5551714"/>
            <a:ext cx="1594873" cy="1306286"/>
          </a:xfrm>
          <a:prstGeom prst="plus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ПРОФИЦИТ</a:t>
            </a:r>
          </a:p>
        </p:txBody>
      </p:sp>
    </p:spTree>
    <p:extLst>
      <p:ext uri="{BB962C8B-B14F-4D97-AF65-F5344CB8AC3E}">
        <p14:creationId xmlns:p14="http://schemas.microsoft.com/office/powerpoint/2010/main" val="1412224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0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2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3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4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3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4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5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6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7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8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9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47993</TotalTime>
  <Words>2847</Words>
  <Application>Microsoft Office PowerPoint</Application>
  <PresentationFormat>Экран (4:3)</PresentationFormat>
  <Paragraphs>552</Paragraphs>
  <Slides>27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42" baseType="lpstr">
      <vt:lpstr>Antique Olive Compact</vt:lpstr>
      <vt:lpstr>Arial</vt:lpstr>
      <vt:lpstr>Calibri</vt:lpstr>
      <vt:lpstr>Century Gothic</vt:lpstr>
      <vt:lpstr>Constantia</vt:lpstr>
      <vt:lpstr>Corbel</vt:lpstr>
      <vt:lpstr>Franklin Gothic Book</vt:lpstr>
      <vt:lpstr>Gill Sans MT</vt:lpstr>
      <vt:lpstr>Palatino Linotype</vt:lpstr>
      <vt:lpstr>Times New Roman</vt:lpstr>
      <vt:lpstr>Wingdings</vt:lpstr>
      <vt:lpstr>Wingdings 2</vt:lpstr>
      <vt:lpstr>Wingdings 3</vt:lpstr>
      <vt:lpstr>Сектор</vt:lpstr>
      <vt:lpstr>Дивиденд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бывают бюджеты?</vt:lpstr>
      <vt:lpstr>Презентация PowerPoint</vt:lpstr>
      <vt:lpstr>Дефицит и профицит </vt:lpstr>
      <vt:lpstr>Презентация PowerPoint</vt:lpstr>
      <vt:lpstr>Презентация PowerPoint</vt:lpstr>
      <vt:lpstr>Основные характеристики  бюджета городского округа Щёлково (млн. руб.)</vt:lpstr>
      <vt:lpstr>Динамика поступления  налоговых и неналоговых доходов  в бюджет городского округа Щёлково в 2024-2028 годах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Ставки по уплате налога на имущество физических лиц</vt:lpstr>
      <vt:lpstr>Ставки по уплате налога на имущество физических лиц (продолжение)</vt:lpstr>
      <vt:lpstr>Ставки по уплате земельного налога</vt:lpstr>
      <vt:lpstr>Ставки по уплате земельного налога (продолжение)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Е.У. Силаева</cp:lastModifiedBy>
  <cp:revision>3432</cp:revision>
  <cp:lastPrinted>2025-11-24T15:16:07Z</cp:lastPrinted>
  <dcterms:created xsi:type="dcterms:W3CDTF">2014-11-07T09:30:42Z</dcterms:created>
  <dcterms:modified xsi:type="dcterms:W3CDTF">2025-11-25T09:34:38Z</dcterms:modified>
</cp:coreProperties>
</file>