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0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heme/themeOverride16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7.xml" ContentType="application/vnd.openxmlformats-officedocument.themeOverride+xml"/>
  <Override PartName="/ppt/charts/chart4.xml" ContentType="application/vnd.openxmlformats-officedocument.drawingml.chart+xml"/>
  <Override PartName="/ppt/theme/themeOverride18.xml" ContentType="application/vnd.openxmlformats-officedocument.themeOverride+xml"/>
  <Override PartName="/ppt/charts/chart5.xml" ContentType="application/vnd.openxmlformats-officedocument.drawingml.chart+xml"/>
  <Override PartName="/ppt/theme/themeOverride19.xml" ContentType="application/vnd.openxmlformats-officedocument.themeOverride+xml"/>
  <Override PartName="/ppt/charts/chart6.xml" ContentType="application/vnd.openxmlformats-officedocument.drawingml.chart+xml"/>
  <Override PartName="/ppt/theme/themeOverride20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21.xml" ContentType="application/vnd.openxmlformats-officedocument.themeOverr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theme/themeOverride22.xml" ContentType="application/vnd.openxmlformats-officedocument.themeOverride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theme/themeOverride23.xml" ContentType="application/vnd.openxmlformats-officedocument.themeOverrid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4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25.xml" ContentType="application/vnd.openxmlformats-officedocument.themeOverr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5.xml" ContentType="application/vnd.openxmlformats-officedocument.drawingml.chartshapes+xml"/>
  <Override PartName="/ppt/theme/themeOverride26.xml" ContentType="application/vnd.openxmlformats-officedocument.themeOverrid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6.xml" ContentType="application/vnd.openxmlformats-officedocument.drawingml.chartshapes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7.xml" ContentType="application/vnd.openxmlformats-officedocument.drawingml.chartshapes+xml"/>
  <Override PartName="/ppt/theme/themeOverride27.xml" ContentType="application/vnd.openxmlformats-officedocument.themeOverrid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8.xml" ContentType="application/vnd.openxmlformats-officedocument.themeOverrid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8.xml" ContentType="application/vnd.openxmlformats-officedocument.drawingml.chartshapes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9.xml" ContentType="application/vnd.openxmlformats-officedocument.drawingml.chartshapes+xml"/>
  <Override PartName="/ppt/theme/themeOverride31.xml" ContentType="application/vnd.openxmlformats-officedocument.themeOverride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0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3" r:id="rId1"/>
  </p:sldMasterIdLst>
  <p:notesMasterIdLst>
    <p:notesMasterId r:id="rId95"/>
  </p:notesMasterIdLst>
  <p:sldIdLst>
    <p:sldId id="599" r:id="rId2"/>
    <p:sldId id="683" r:id="rId3"/>
    <p:sldId id="601" r:id="rId4"/>
    <p:sldId id="602" r:id="rId5"/>
    <p:sldId id="603" r:id="rId6"/>
    <p:sldId id="644" r:id="rId7"/>
    <p:sldId id="605" r:id="rId8"/>
    <p:sldId id="606" r:id="rId9"/>
    <p:sldId id="607" r:id="rId10"/>
    <p:sldId id="608" r:id="rId11"/>
    <p:sldId id="609" r:id="rId12"/>
    <p:sldId id="610" r:id="rId13"/>
    <p:sldId id="645" r:id="rId14"/>
    <p:sldId id="696" r:id="rId15"/>
    <p:sldId id="647" r:id="rId16"/>
    <p:sldId id="646" r:id="rId17"/>
    <p:sldId id="648" r:id="rId18"/>
    <p:sldId id="615" r:id="rId19"/>
    <p:sldId id="616" r:id="rId20"/>
    <p:sldId id="682" r:id="rId21"/>
    <p:sldId id="620" r:id="rId22"/>
    <p:sldId id="621" r:id="rId23"/>
    <p:sldId id="622" r:id="rId24"/>
    <p:sldId id="742" r:id="rId25"/>
    <p:sldId id="750" r:id="rId26"/>
    <p:sldId id="754" r:id="rId27"/>
    <p:sldId id="751" r:id="rId28"/>
    <p:sldId id="743" r:id="rId29"/>
    <p:sldId id="752" r:id="rId30"/>
    <p:sldId id="753" r:id="rId31"/>
    <p:sldId id="755" r:id="rId32"/>
    <p:sldId id="756" r:id="rId33"/>
    <p:sldId id="758" r:id="rId34"/>
    <p:sldId id="624" r:id="rId35"/>
    <p:sldId id="625" r:id="rId36"/>
    <p:sldId id="626" r:id="rId37"/>
    <p:sldId id="627" r:id="rId38"/>
    <p:sldId id="628" r:id="rId39"/>
    <p:sldId id="629" r:id="rId40"/>
    <p:sldId id="685" r:id="rId41"/>
    <p:sldId id="630" r:id="rId42"/>
    <p:sldId id="632" r:id="rId43"/>
    <p:sldId id="690" r:id="rId44"/>
    <p:sldId id="738" r:id="rId45"/>
    <p:sldId id="739" r:id="rId46"/>
    <p:sldId id="692" r:id="rId47"/>
    <p:sldId id="693" r:id="rId48"/>
    <p:sldId id="732" r:id="rId49"/>
    <p:sldId id="733" r:id="rId50"/>
    <p:sldId id="734" r:id="rId51"/>
    <p:sldId id="735" r:id="rId52"/>
    <p:sldId id="640" r:id="rId53"/>
    <p:sldId id="641" r:id="rId54"/>
    <p:sldId id="642" r:id="rId55"/>
    <p:sldId id="744" r:id="rId56"/>
    <p:sldId id="745" r:id="rId57"/>
    <p:sldId id="757" r:id="rId58"/>
    <p:sldId id="759" r:id="rId59"/>
    <p:sldId id="760" r:id="rId60"/>
    <p:sldId id="698" r:id="rId61"/>
    <p:sldId id="699" r:id="rId62"/>
    <p:sldId id="700" r:id="rId63"/>
    <p:sldId id="701" r:id="rId64"/>
    <p:sldId id="702" r:id="rId65"/>
    <p:sldId id="703" r:id="rId66"/>
    <p:sldId id="704" r:id="rId67"/>
    <p:sldId id="705" r:id="rId68"/>
    <p:sldId id="706" r:id="rId69"/>
    <p:sldId id="707" r:id="rId70"/>
    <p:sldId id="708" r:id="rId71"/>
    <p:sldId id="709" r:id="rId72"/>
    <p:sldId id="710" r:id="rId73"/>
    <p:sldId id="711" r:id="rId74"/>
    <p:sldId id="712" r:id="rId75"/>
    <p:sldId id="713" r:id="rId76"/>
    <p:sldId id="714" r:id="rId77"/>
    <p:sldId id="715" r:id="rId78"/>
    <p:sldId id="716" r:id="rId79"/>
    <p:sldId id="717" r:id="rId80"/>
    <p:sldId id="718" r:id="rId81"/>
    <p:sldId id="719" r:id="rId82"/>
    <p:sldId id="720" r:id="rId83"/>
    <p:sldId id="721" r:id="rId84"/>
    <p:sldId id="722" r:id="rId85"/>
    <p:sldId id="723" r:id="rId86"/>
    <p:sldId id="724" r:id="rId87"/>
    <p:sldId id="725" r:id="rId88"/>
    <p:sldId id="726" r:id="rId89"/>
    <p:sldId id="727" r:id="rId90"/>
    <p:sldId id="728" r:id="rId91"/>
    <p:sldId id="729" r:id="rId92"/>
    <p:sldId id="730" r:id="rId93"/>
    <p:sldId id="681" r:id="rId94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9900CC"/>
    <a:srgbClr val="FF3300"/>
    <a:srgbClr val="000000"/>
    <a:srgbClr val="FF00FF"/>
    <a:srgbClr val="0000CC"/>
    <a:srgbClr val="FFFF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88256" autoAdjust="0"/>
  </p:normalViewPr>
  <p:slideViewPr>
    <p:cSldViewPr>
      <p:cViewPr varScale="1">
        <p:scale>
          <a:sx n="101" d="100"/>
          <a:sy n="101" d="100"/>
        </p:scale>
        <p:origin x="23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8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9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0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1"/>
    </c:view3D>
    <c:floor>
      <c:thickness val="0"/>
      <c:spPr>
        <a:pattFill prst="lgGrid">
          <a:fgClr>
            <a:schemeClr val="accent4">
              <a:lumMod val="75000"/>
            </a:schemeClr>
          </a:fgClr>
          <a:bgClr>
            <a:schemeClr val="bg1"/>
          </a:bgClr>
        </a:pattFill>
      </c:spPr>
    </c:floor>
    <c:sideWall>
      <c:thickness val="0"/>
      <c:spPr>
        <a:solidFill>
          <a:schemeClr val="accent3">
            <a:lumMod val="20000"/>
            <a:lumOff val="80000"/>
          </a:schemeClr>
        </a:solidFill>
        <a:ln>
          <a:solidFill>
            <a:srgbClr val="000000"/>
          </a:solidFill>
        </a:ln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  <a:ln>
          <a:solidFill>
            <a:srgbClr val="000000"/>
          </a:solidFill>
        </a:ln>
      </c:spPr>
    </c:backWall>
    <c:plotArea>
      <c:layout>
        <c:manualLayout>
          <c:layoutTarget val="inner"/>
          <c:xMode val="edge"/>
          <c:yMode val="edge"/>
          <c:x val="2.9647747156605425E-2"/>
          <c:y val="4.2327946064189374E-2"/>
          <c:w val="0.94077647210573645"/>
          <c:h val="0.7610696442225376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0674103237095363E-2"/>
                  <c:y val="-0.286794890455249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B6-4399-923F-89601B56151F}"/>
                </c:ext>
              </c:extLst>
            </c:dLbl>
            <c:dLbl>
              <c:idx val="1"/>
              <c:layout>
                <c:manualLayout>
                  <c:x val="8.0020778652668424E-3"/>
                  <c:y val="-0.30698478498027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B6-4399-923F-89601B56151F}"/>
                </c:ext>
              </c:extLst>
            </c:dLbl>
            <c:dLbl>
              <c:idx val="2"/>
              <c:layout>
                <c:manualLayout>
                  <c:x val="1.04625984251968E-2"/>
                  <c:y val="-0.31027911160224741"/>
                </c:manualLayout>
              </c:layout>
              <c:spPr>
                <a:solidFill>
                  <a:schemeClr val="tx1"/>
                </a:solidFill>
              </c:spPr>
              <c:txPr>
                <a:bodyPr/>
                <a:lstStyle/>
                <a:p>
                  <a:pPr>
                    <a:defRPr b="1">
                      <a:solidFill>
                        <a:schemeClr val="bg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B6-4399-923F-89601B56151F}"/>
                </c:ext>
              </c:extLst>
            </c:dLbl>
            <c:dLbl>
              <c:idx val="3"/>
              <c:layout>
                <c:manualLayout>
                  <c:x val="1.2062992125984252E-2"/>
                  <c:y val="-0.34841557903840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B6-4399-923F-89601B56151F}"/>
                </c:ext>
              </c:extLst>
            </c:dLbl>
            <c:dLbl>
              <c:idx val="4"/>
              <c:layout>
                <c:manualLayout>
                  <c:x val="1.0885608048993876E-2"/>
                  <c:y val="-0.352551769503826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B6-4399-923F-89601B56151F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b="1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2023 год</c:v>
                </c:pt>
                <c:pt idx="1">
                  <c:v>План 2024 год</c:v>
                </c:pt>
                <c:pt idx="2">
                  <c:v>Утверждено на 2025 год</c:v>
                </c:pt>
                <c:pt idx="3">
                  <c:v>Утверждено на  2026 год</c:v>
                </c:pt>
                <c:pt idx="4">
                  <c:v>Утверждено на  2027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6548.7</c:v>
                </c:pt>
                <c:pt idx="1">
                  <c:v>7392.3</c:v>
                </c:pt>
                <c:pt idx="2">
                  <c:v>9973.5</c:v>
                </c:pt>
                <c:pt idx="3">
                  <c:v>8798.2000000000007</c:v>
                </c:pt>
                <c:pt idx="4">
                  <c:v>8710.1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1C-4C0C-A8BB-CE06E650E7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40184704"/>
        <c:axId val="240399488"/>
        <c:axId val="0"/>
      </c:bar3DChart>
      <c:catAx>
        <c:axId val="240184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>
                <a:solidFill>
                  <a:schemeClr val="bg2">
                    <a:lumMod val="75000"/>
                  </a:schemeClr>
                </a:solidFill>
              </a:defRPr>
            </a:pPr>
            <a:endParaRPr lang="ru-RU"/>
          </a:p>
        </c:txPr>
        <c:crossAx val="240399488"/>
        <c:crosses val="autoZero"/>
        <c:auto val="1"/>
        <c:lblAlgn val="ctr"/>
        <c:lblOffset val="100"/>
        <c:noMultiLvlLbl val="0"/>
      </c:catAx>
      <c:valAx>
        <c:axId val="240399488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240184704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409543214332068E-2"/>
          <c:y val="1.3685247180829642E-2"/>
          <c:w val="0.5976983978645708"/>
          <c:h val="0.840917457460732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Земельный налог с организаций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hueMod val="94000"/>
                    <a:satMod val="130000"/>
                    <a:lumMod val="138000"/>
                  </a:schemeClr>
                </a:gs>
                <a:gs pos="100000">
                  <a:schemeClr val="accent2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Отчет 2023 год</c:v>
                </c:pt>
                <c:pt idx="1">
                  <c:v>План  2024 года</c:v>
                </c:pt>
                <c:pt idx="2">
                  <c:v>Утверждено 2025 год</c:v>
                </c:pt>
                <c:pt idx="3">
                  <c:v>Утверждено 2026 год</c:v>
                </c:pt>
                <c:pt idx="4">
                  <c:v>Утверждено 2027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432.1</c:v>
                </c:pt>
                <c:pt idx="1">
                  <c:v>489</c:v>
                </c:pt>
                <c:pt idx="2">
                  <c:v>526.29999999999995</c:v>
                </c:pt>
                <c:pt idx="3">
                  <c:v>556.20000000000005</c:v>
                </c:pt>
                <c:pt idx="4">
                  <c:v>572.70000000000005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4C-459D-B6DC-112066B6C0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 с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hueMod val="94000"/>
                    <a:satMod val="130000"/>
                    <a:lumMod val="138000"/>
                  </a:schemeClr>
                </a:gs>
                <a:gs pos="100000">
                  <a:schemeClr val="accent4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dLbl>
              <c:idx val="0"/>
              <c:layout>
                <c:manualLayout>
                  <c:x val="1.2503185770557377E-2"/>
                  <c:y val="-3.9131941524300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53-4BB7-9C2D-EDE78739E2F0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Отчет 2023 год</c:v>
                </c:pt>
                <c:pt idx="1">
                  <c:v>План  2024 года</c:v>
                </c:pt>
                <c:pt idx="2">
                  <c:v>Утверждено 2025 год</c:v>
                </c:pt>
                <c:pt idx="3">
                  <c:v>Утверждено 2026 год</c:v>
                </c:pt>
                <c:pt idx="4">
                  <c:v>Утверждено 2027 год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331.6</c:v>
                </c:pt>
                <c:pt idx="1">
                  <c:v>397.8</c:v>
                </c:pt>
                <c:pt idx="2">
                  <c:v>478.4</c:v>
                </c:pt>
                <c:pt idx="3">
                  <c:v>508.8</c:v>
                </c:pt>
                <c:pt idx="4">
                  <c:v>536.79999999999995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4C-459D-B6DC-112066B6C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0537728"/>
        <c:axId val="260547712"/>
        <c:axId val="0"/>
      </c:bar3DChart>
      <c:catAx>
        <c:axId val="26053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547712"/>
        <c:crosses val="autoZero"/>
        <c:auto val="1"/>
        <c:lblAlgn val="ctr"/>
        <c:lblOffset val="100"/>
        <c:noMultiLvlLbl val="0"/>
      </c:catAx>
      <c:valAx>
        <c:axId val="26054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53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72609258693478507"/>
          <c:y val="0.18180022156037665"/>
          <c:w val="0.25039150742510091"/>
          <c:h val="0.203646321198746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solidFill>
            <a:schemeClr val="bg1"/>
          </a:solidFill>
        </a:ln>
        <a:effectLst/>
        <a:sp3d>
          <a:contourClr>
            <a:schemeClr val="bg1"/>
          </a:contourClr>
        </a:sp3d>
      </c:spPr>
    </c:sideWall>
    <c:backWall>
      <c:thickness val="0"/>
      <c:spPr>
        <a:noFill/>
        <a:ln>
          <a:solidFill>
            <a:schemeClr val="bg1"/>
          </a:solidFill>
        </a:ln>
        <a:effectLst/>
        <a:sp3d>
          <a:contourClr>
            <a:schemeClr val="bg1"/>
          </a:contourClr>
        </a:sp3d>
      </c:spPr>
    </c:backWall>
    <c:plotArea>
      <c:layout>
        <c:manualLayout>
          <c:layoutTarget val="inner"/>
          <c:xMode val="edge"/>
          <c:yMode val="edge"/>
          <c:x val="0.40963405704152067"/>
          <c:y val="0.10596447514006664"/>
          <c:w val="0.54042754285120631"/>
          <c:h val="0.7219123423277304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62000"/>
                    <a:hueMod val="94000"/>
                    <a:satMod val="140000"/>
                    <a:lumMod val="110000"/>
                  </a:schemeClr>
                </a:gs>
                <a:gs pos="100000">
                  <a:schemeClr val="accent3">
                    <a:tint val="84000"/>
                    <a:satMod val="160000"/>
                  </a:schemeClr>
                </a:gs>
              </a:gsLst>
              <a:lin ang="5400000" scaled="0"/>
            </a:gradFill>
            <a:ln w="9525" cap="rnd" cmpd="sng" algn="ctr">
              <a:solidFill>
                <a:schemeClr val="accent3">
                  <a:tint val="76000"/>
                  <a:alpha val="60000"/>
                  <a:hueMod val="94000"/>
                </a:schemeClr>
              </a:solidFill>
              <a:prstDash val="solid"/>
              <a:round/>
            </a:ln>
            <a:effectLst/>
            <a:sp3d contourW="9525">
              <a:contourClr>
                <a:schemeClr val="accent3">
                  <a:tint val="76000"/>
                  <a:alpha val="60000"/>
                  <a:hueMod val="94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3">
                      <a:tint val="84000"/>
                      <a:satMod val="160000"/>
                    </a:schemeClr>
                  </a:gs>
                </a:gsLst>
                <a:lin ang="5400000" scaled="0"/>
              </a:gradFill>
              <a:ln w="9525" cap="rnd" cmpd="sng" algn="ctr">
                <a:solidFill>
                  <a:schemeClr val="accent3">
                    <a:tint val="76000"/>
                    <a:alpha val="60000"/>
                    <a:hueMod val="94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3">
                    <a:tint val="76000"/>
                    <a:alpha val="60000"/>
                    <a:hueMod val="94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9AF6-4E26-80F2-CF9D3CE37B1E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3">
                      <a:tint val="84000"/>
                      <a:satMod val="160000"/>
                    </a:schemeClr>
                  </a:gs>
                </a:gsLst>
                <a:lin ang="5400000" scaled="0"/>
              </a:gradFill>
              <a:ln w="9525" cap="rnd" cmpd="sng" algn="ctr">
                <a:solidFill>
                  <a:schemeClr val="accent3">
                    <a:tint val="76000"/>
                    <a:alpha val="60000"/>
                    <a:hueMod val="94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3">
                    <a:tint val="76000"/>
                    <a:alpha val="60000"/>
                    <a:hueMod val="94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AF6-4E26-80F2-CF9D3CE37B1E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3">
                      <a:tint val="84000"/>
                      <a:satMod val="160000"/>
                    </a:schemeClr>
                  </a:gs>
                </a:gsLst>
                <a:lin ang="5400000" scaled="0"/>
              </a:gradFill>
              <a:ln w="9525" cap="rnd" cmpd="sng" algn="ctr">
                <a:solidFill>
                  <a:schemeClr val="accent3">
                    <a:tint val="76000"/>
                    <a:alpha val="60000"/>
                    <a:hueMod val="94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3">
                    <a:tint val="76000"/>
                    <a:alpha val="60000"/>
                    <a:hueMod val="94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AF6-4E26-80F2-CF9D3CE37B1E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3">
                      <a:tint val="84000"/>
                      <a:satMod val="160000"/>
                    </a:schemeClr>
                  </a:gs>
                </a:gsLst>
                <a:lin ang="5400000" scaled="0"/>
              </a:gradFill>
              <a:ln w="9525" cap="rnd" cmpd="sng" algn="ctr">
                <a:solidFill>
                  <a:schemeClr val="accent3">
                    <a:tint val="76000"/>
                    <a:alpha val="60000"/>
                    <a:hueMod val="94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3">
                    <a:tint val="76000"/>
                    <a:alpha val="60000"/>
                    <a:hueMod val="94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AF6-4E26-80F2-CF9D3CE37B1E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3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3">
                      <a:tint val="84000"/>
                      <a:satMod val="160000"/>
                    </a:schemeClr>
                  </a:gs>
                </a:gsLst>
                <a:lin ang="5400000" scaled="0"/>
              </a:gradFill>
              <a:ln w="9525" cap="rnd" cmpd="sng" algn="ctr">
                <a:solidFill>
                  <a:schemeClr val="accent3">
                    <a:tint val="76000"/>
                    <a:alpha val="60000"/>
                    <a:hueMod val="94000"/>
                  </a:schemeClr>
                </a:solidFill>
                <a:prstDash val="solid"/>
                <a:round/>
              </a:ln>
              <a:effectLst/>
              <a:sp3d contourW="9525">
                <a:contourClr>
                  <a:schemeClr val="accent3">
                    <a:tint val="76000"/>
                    <a:alpha val="60000"/>
                    <a:hueMod val="94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AF6-4E26-80F2-CF9D3CE37B1E}"/>
              </c:ext>
            </c:extLst>
          </c:dPt>
          <c:dLbls>
            <c:dLbl>
              <c:idx val="0"/>
              <c:layout>
                <c:manualLayout>
                  <c:x val="2.4415798021593677E-2"/>
                  <c:y val="-1.1276346509180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F6-4E26-80F2-CF9D3CE37B1E}"/>
                </c:ext>
              </c:extLst>
            </c:dLbl>
            <c:dLbl>
              <c:idx val="1"/>
              <c:layout>
                <c:manualLayout>
                  <c:x val="1.4087178384298809E-2"/>
                  <c:y val="-7.40935123538784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F6-4E26-80F2-CF9D3CE37B1E}"/>
                </c:ext>
              </c:extLst>
            </c:dLbl>
            <c:dLbl>
              <c:idx val="2"/>
              <c:layout>
                <c:manualLayout>
                  <c:x val="1.4252370729486395E-2"/>
                  <c:y val="-4.15412070991403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F6-4E26-80F2-CF9D3CE37B1E}"/>
                </c:ext>
              </c:extLst>
            </c:dLbl>
            <c:dLbl>
              <c:idx val="3"/>
              <c:layout>
                <c:manualLayout>
                  <c:x val="2.2960581597110886E-2"/>
                  <c:y val="1.104134371818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F6-4E26-80F2-CF9D3CE37B1E}"/>
                </c:ext>
              </c:extLst>
            </c:dLbl>
            <c:dLbl>
              <c:idx val="4"/>
              <c:layout>
                <c:manualLayout>
                  <c:x val="2.5826570663478612E-2"/>
                  <c:y val="3.9818815192759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F6-4E26-80F2-CF9D3CE37B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2023 год</c:v>
                </c:pt>
                <c:pt idx="1">
                  <c:v>План 2024 года</c:v>
                </c:pt>
                <c:pt idx="2">
                  <c:v>Утверждено 2025 год</c:v>
                </c:pt>
                <c:pt idx="3">
                  <c:v>Утверждено 2026 год</c:v>
                </c:pt>
                <c:pt idx="4">
                  <c:v>Утверждено 2027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210</c:v>
                </c:pt>
                <c:pt idx="1">
                  <c:v>234.3</c:v>
                </c:pt>
                <c:pt idx="2">
                  <c:v>274.89999999999998</c:v>
                </c:pt>
                <c:pt idx="3">
                  <c:v>320.89999999999998</c:v>
                </c:pt>
                <c:pt idx="4">
                  <c:v>367.6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F6-4E26-80F2-CF9D3CE37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251446784"/>
        <c:axId val="251448320"/>
        <c:axId val="0"/>
      </c:bar3DChart>
      <c:catAx>
        <c:axId val="2514467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448320"/>
        <c:crosses val="autoZero"/>
        <c:auto val="1"/>
        <c:lblAlgn val="ctr"/>
        <c:lblOffset val="100"/>
        <c:noMultiLvlLbl val="0"/>
      </c:catAx>
      <c:valAx>
        <c:axId val="25144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44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49225623676223"/>
          <c:y val="0"/>
          <c:w val="0.65300640878612048"/>
          <c:h val="0.924496578998767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Арендная плата за земельные участки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miter lim="800000"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solidFill>
                  <a:schemeClr val="bg1"/>
                </a:solidFill>
                <a:miter lim="800000"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1-B628-4679-889A-BBC70D9D9C9E}"/>
              </c:ext>
            </c:extLst>
          </c:dPt>
          <c:dLbls>
            <c:dLbl>
              <c:idx val="0"/>
              <c:layout>
                <c:manualLayout>
                  <c:x val="5.44753539929255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28-4679-889A-BBC70D9D9C9E}"/>
                </c:ext>
              </c:extLst>
            </c:dLbl>
            <c:dLbl>
              <c:idx val="1"/>
              <c:layout>
                <c:manualLayout>
                  <c:x val="4.0252023968661938E-3"/>
                  <c:y val="-1.6815879066832128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1F-4C14-B1CA-FFBFD9C5530B}"/>
                </c:ext>
              </c:extLst>
            </c:dLbl>
            <c:dLbl>
              <c:idx val="2"/>
              <c:layout>
                <c:manualLayout>
                  <c:x val="1.6793345562262186E-2"/>
                  <c:y val="-6.87930272398720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1F-4C14-B1CA-FFBFD9C5530B}"/>
                </c:ext>
              </c:extLst>
            </c:dLbl>
            <c:dLbl>
              <c:idx val="3"/>
              <c:layout>
                <c:manualLayout>
                  <c:x val="6.6846706953668771E-3"/>
                  <c:y val="-4.58620181599147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1F-4C14-B1CA-FFBFD9C5530B}"/>
                </c:ext>
              </c:extLst>
            </c:dLbl>
            <c:dLbl>
              <c:idx val="4"/>
              <c:layout>
                <c:manualLayout>
                  <c:x val="1.5015665364096776E-2"/>
                  <c:y val="-1.14655045399786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1F-4C14-B1CA-FFBFD9C5530B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491.1</c:v>
                </c:pt>
                <c:pt idx="1">
                  <c:v>529.70000000000005</c:v>
                </c:pt>
                <c:pt idx="2">
                  <c:v>573.70000000000005</c:v>
                </c:pt>
                <c:pt idx="3">
                  <c:v>608.70000000000005</c:v>
                </c:pt>
                <c:pt idx="4">
                  <c:v>613.70000000000005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28-4679-889A-BBC70D9D9C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сдачи в аренду имущества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bg1"/>
              </a:solidFill>
              <a:miter lim="800000"/>
            </a:ln>
            <a:effectLst>
              <a:glow rad="63500">
                <a:schemeClr val="accent2">
                  <a:satMod val="175000"/>
                  <a:alpha val="25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6.4354590540403895E-3"/>
                  <c:y val="-4.51036698281366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28-4679-889A-BBC70D9D9C9E}"/>
                </c:ext>
              </c:extLst>
            </c:dLbl>
            <c:dLbl>
              <c:idx val="1"/>
              <c:layout>
                <c:manualLayout>
                  <c:x val="3.8834743024287032E-3"/>
                  <c:y val="-2.21726607481800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28-4679-889A-BBC70D9D9C9E}"/>
                </c:ext>
              </c:extLst>
            </c:dLbl>
            <c:dLbl>
              <c:idx val="2"/>
              <c:layout>
                <c:manualLayout>
                  <c:x val="1.3900410070452087E-2"/>
                  <c:y val="-7.5834833177811743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28-4679-889A-BBC70D9D9C9E}"/>
                </c:ext>
              </c:extLst>
            </c:dLbl>
            <c:dLbl>
              <c:idx val="3"/>
              <c:layout>
                <c:manualLayout>
                  <c:x val="1.1089586051938716E-2"/>
                  <c:y val="2.36893574117354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28-4679-889A-BBC70D9D9C9E}"/>
                </c:ext>
              </c:extLst>
            </c:dLbl>
            <c:dLbl>
              <c:idx val="4"/>
              <c:layout>
                <c:manualLayout>
                  <c:x val="3.7108088761632317E-3"/>
                  <c:y val="-6.9930069930069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28-4679-889A-BBC70D9D9C9E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19.5</c:v>
                </c:pt>
                <c:pt idx="1">
                  <c:v>22</c:v>
                </c:pt>
                <c:pt idx="2">
                  <c:v>20.7</c:v>
                </c:pt>
                <c:pt idx="3">
                  <c:v>25.4</c:v>
                </c:pt>
                <c:pt idx="4">
                  <c:v>26.4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28-4679-889A-BBC70D9D9C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доходы от использования имущества 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bg1"/>
              </a:solidFill>
              <a:miter lim="800000"/>
            </a:ln>
            <a:effectLst>
              <a:glow rad="63500">
                <a:schemeClr val="accent3">
                  <a:satMod val="175000"/>
                  <a:alpha val="25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1.1740834057802884E-2"/>
                  <c:y val="2.25518349140683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28-4679-889A-BBC70D9D9C9E}"/>
                </c:ext>
              </c:extLst>
            </c:dLbl>
            <c:dLbl>
              <c:idx val="1"/>
              <c:layout>
                <c:manualLayout>
                  <c:x val="9.1058525339910521E-3"/>
                  <c:y val="4.54828439940256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28-4679-889A-BBC70D9D9C9E}"/>
                </c:ext>
              </c:extLst>
            </c:dLbl>
            <c:dLbl>
              <c:idx val="2"/>
              <c:layout>
                <c:manualLayout>
                  <c:x val="1.3615122498809274E-2"/>
                  <c:y val="-2.3310183245846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28-4679-889A-BBC70D9D9C9E}"/>
                </c:ext>
              </c:extLst>
            </c:dLbl>
            <c:dLbl>
              <c:idx val="3"/>
              <c:layout>
                <c:manualLayout>
                  <c:x val="3.6013959393109379E-3"/>
                  <c:y val="-2.3310183245846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28-4679-889A-BBC70D9D9C9E}"/>
                </c:ext>
              </c:extLst>
            </c:dLbl>
            <c:dLbl>
              <c:idx val="4"/>
              <c:layout>
                <c:manualLayout>
                  <c:x val="4.7138047138047135E-3"/>
                  <c:y val="-2.3310023310023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28-4679-889A-BBC70D9D9C9E}"/>
                </c:ext>
              </c:extLst>
            </c:dLbl>
            <c:spPr>
              <a:solidFill>
                <a:schemeClr val="tx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90.6</c:v>
                </c:pt>
                <c:pt idx="1">
                  <c:v>101.6</c:v>
                </c:pt>
                <c:pt idx="2">
                  <c:v>79.8</c:v>
                </c:pt>
                <c:pt idx="3">
                  <c:v>99</c:v>
                </c:pt>
                <c:pt idx="4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628-4679-889A-BBC70D9D9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50"/>
        <c:axId val="264826880"/>
        <c:axId val="264828416"/>
      </c:barChart>
      <c:catAx>
        <c:axId val="2648268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4828416"/>
        <c:crosses val="autoZero"/>
        <c:auto val="1"/>
        <c:lblAlgn val="ctr"/>
        <c:lblOffset val="100"/>
        <c:noMultiLvlLbl val="0"/>
      </c:catAx>
      <c:valAx>
        <c:axId val="2648284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baseline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826880"/>
        <c:crosses val="autoZero"/>
        <c:crossBetween val="between"/>
      </c:valAx>
      <c:spPr>
        <a:solidFill>
          <a:schemeClr val="tx1"/>
        </a:solidFill>
        <a:ln>
          <a:solidFill>
            <a:schemeClr val="accent3">
              <a:lumMod val="40000"/>
              <a:lumOff val="60000"/>
            </a:schemeClr>
          </a:solidFill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2937446107429247"/>
          <c:y val="0.11888085119905704"/>
          <c:w val="0.159382242851654"/>
          <c:h val="0.65034382068889807"/>
        </c:manualLayout>
      </c:layout>
      <c:overlay val="0"/>
      <c:spPr>
        <a:solidFill>
          <a:schemeClr val="tx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189819879390387E-3"/>
          <c:y val="4.8117562025375041E-4"/>
          <c:w val="0.72959470371027413"/>
          <c:h val="0.892783590754349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реализации имущества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bg1"/>
              </a:solidFill>
              <a:round/>
            </a:ln>
            <a:effectLst/>
            <a:sp3d contourW="9525"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-8.7731846019247599E-3"/>
                  <c:y val="-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F8-4988-8769-7377E00CF9BF}"/>
                </c:ext>
              </c:extLst>
            </c:dLbl>
            <c:dLbl>
              <c:idx val="1"/>
              <c:layout>
                <c:manualLayout>
                  <c:x val="-2.4814085739282589E-4"/>
                  <c:y val="-2.8948804819651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D2-4147-AAA1-A234A4994CA3}"/>
                </c:ext>
              </c:extLst>
            </c:dLbl>
            <c:dLbl>
              <c:idx val="2"/>
              <c:layout>
                <c:manualLayout>
                  <c:x val="-1.0618985126859142E-4"/>
                  <c:y val="-1.9318146241998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BC-4A42-AFC9-E2E526E105C7}"/>
                </c:ext>
              </c:extLst>
            </c:dLbl>
            <c:dLbl>
              <c:idx val="3"/>
              <c:layout>
                <c:manualLayout>
                  <c:x val="-5.6465441819772526E-3"/>
                  <c:y val="-1.6897975795573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BC-4A42-AFC9-E2E526E105C7}"/>
                </c:ext>
              </c:extLst>
            </c:dLbl>
            <c:dLbl>
              <c:idx val="4"/>
              <c:layout>
                <c:manualLayout>
                  <c:x val="-1.388888888888899E-2"/>
                  <c:y val="-1.5126065290155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C2-4E56-8512-5769EE0133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2023 год</c:v>
                </c:pt>
                <c:pt idx="1">
                  <c:v>План 2024 года</c:v>
                </c:pt>
                <c:pt idx="2">
                  <c:v>Утверждено 2025 год</c:v>
                </c:pt>
                <c:pt idx="3">
                  <c:v>Утверждено 2026 год</c:v>
                </c:pt>
                <c:pt idx="4">
                  <c:v>Утверждено 2027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13.4</c:v>
                </c:pt>
                <c:pt idx="1">
                  <c:v>12.4</c:v>
                </c:pt>
                <c:pt idx="2">
                  <c:v>7.4</c:v>
                </c:pt>
                <c:pt idx="3">
                  <c:v>7.3</c:v>
                </c:pt>
                <c:pt idx="4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B3-424D-AE28-BB7AAE27D3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 земельных участков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bg1"/>
              </a:solidFill>
              <a:round/>
            </a:ln>
            <a:effectLst/>
            <a:sp3d contourW="9525"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-1.9675768129593596E-2"/>
                  <c:y val="-8.81846461504275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D2-4147-AAA1-A234A4994CA3}"/>
                </c:ext>
              </c:extLst>
            </c:dLbl>
            <c:dLbl>
              <c:idx val="1"/>
              <c:layout>
                <c:manualLayout>
                  <c:x val="-4.5003280839895016E-3"/>
                  <c:y val="-1.374311074934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BC-4A42-AFC9-E2E526E105C7}"/>
                </c:ext>
              </c:extLst>
            </c:dLbl>
            <c:dLbl>
              <c:idx val="2"/>
              <c:layout>
                <c:manualLayout>
                  <c:x val="-4.1336395450568683E-3"/>
                  <c:y val="-1.9666607228659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D2-4147-AAA1-A234A4994CA3}"/>
                </c:ext>
              </c:extLst>
            </c:dLbl>
            <c:dLbl>
              <c:idx val="3"/>
              <c:layout>
                <c:manualLayout>
                  <c:x val="-9.8577209098862639E-3"/>
                  <c:y val="-1.12790423856510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D2-4147-AAA1-A234A4994CA3}"/>
                </c:ext>
              </c:extLst>
            </c:dLbl>
            <c:dLbl>
              <c:idx val="4"/>
              <c:layout>
                <c:manualLayout>
                  <c:x val="-2.5464785651794545E-3"/>
                  <c:y val="-2.29204978091880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D2-4147-AAA1-A234A4994CA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2023 год</c:v>
                </c:pt>
                <c:pt idx="1">
                  <c:v>План 2024 года</c:v>
                </c:pt>
                <c:pt idx="2">
                  <c:v>Утверждено 2025 год</c:v>
                </c:pt>
                <c:pt idx="3">
                  <c:v>Утверждено 2026 год</c:v>
                </c:pt>
                <c:pt idx="4">
                  <c:v>Утверждено 2027 год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87.1</c:v>
                </c:pt>
                <c:pt idx="1">
                  <c:v>72.099999999999994</c:v>
                </c:pt>
                <c:pt idx="2">
                  <c:v>75.3</c:v>
                </c:pt>
                <c:pt idx="3">
                  <c:v>90.3</c:v>
                </c:pt>
                <c:pt idx="4">
                  <c:v>84.3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B3-424D-AE28-BB7AAE27D36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Плата за увеличение площади при перераспределении земельных участков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bg1"/>
              </a:solidFill>
              <a:round/>
            </a:ln>
            <a:effectLst/>
            <a:sp3d contourW="9525">
              <a:contourClr>
                <a:schemeClr val="bg1"/>
              </a:contourClr>
            </a:sp3d>
          </c:spPr>
          <c:invertIfNegative val="0"/>
          <c:dLbls>
            <c:dLbl>
              <c:idx val="0"/>
              <c:layout>
                <c:manualLayout>
                  <c:x val="4.2121709186191993E-3"/>
                  <c:y val="-9.1620738328939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24-4404-A285-8D596E77FE19}"/>
                </c:ext>
              </c:extLst>
            </c:dLbl>
            <c:dLbl>
              <c:idx val="1"/>
              <c:layout>
                <c:manualLayout>
                  <c:x val="1.1219706911636046E-2"/>
                  <c:y val="-8.64567779064860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D2-4147-AAA1-A234A4994CA3}"/>
                </c:ext>
              </c:extLst>
            </c:dLbl>
            <c:dLbl>
              <c:idx val="2"/>
              <c:layout>
                <c:manualLayout>
                  <c:x val="4.1666666666666666E-3"/>
                  <c:y val="-8.6434658800886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E5-4588-988B-50CE6C33353F}"/>
                </c:ext>
              </c:extLst>
            </c:dLbl>
            <c:dLbl>
              <c:idx val="3"/>
              <c:layout>
                <c:manualLayout>
                  <c:x val="8.4547244094487165E-3"/>
                  <c:y val="-5.186079528053151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BC-4A42-AFC9-E2E526E105C7}"/>
                </c:ext>
              </c:extLst>
            </c:dLbl>
            <c:dLbl>
              <c:idx val="4"/>
              <c:layout>
                <c:manualLayout>
                  <c:x val="-1.2524059492564448E-3"/>
                  <c:y val="6.48259941006643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BC-4A42-AFC9-E2E526E105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2023 год</c:v>
                </c:pt>
                <c:pt idx="1">
                  <c:v>План 2024 года</c:v>
                </c:pt>
                <c:pt idx="2">
                  <c:v>Утверждено 2025 год</c:v>
                </c:pt>
                <c:pt idx="3">
                  <c:v>Утверждено 2026 год</c:v>
                </c:pt>
                <c:pt idx="4">
                  <c:v>Утверждено 2027 год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93.1</c:v>
                </c:pt>
                <c:pt idx="1">
                  <c:v>68.2</c:v>
                </c:pt>
                <c:pt idx="2">
                  <c:v>65.2</c:v>
                </c:pt>
                <c:pt idx="3">
                  <c:v>89.2</c:v>
                </c:pt>
                <c:pt idx="4">
                  <c:v>78.599999999999994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B3-424D-AE28-BB7AAE27D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66318592"/>
        <c:axId val="266320128"/>
        <c:axId val="0"/>
      </c:bar3DChart>
      <c:catAx>
        <c:axId val="266318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320128"/>
        <c:crosses val="autoZero"/>
        <c:auto val="1"/>
        <c:lblAlgn val="ctr"/>
        <c:lblOffset val="100"/>
        <c:noMultiLvlLbl val="0"/>
      </c:catAx>
      <c:valAx>
        <c:axId val="26632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31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83797276902887141"/>
          <c:y val="8.6132818082947343E-2"/>
          <c:w val="0.15622047244094486"/>
          <c:h val="0.7110474043059433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610506837352606E-2"/>
          <c:y val="1.6597183744022317E-2"/>
          <c:w val="0.89793107403650674"/>
          <c:h val="0.92911050006789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2000"/>
                    <a:hueMod val="94000"/>
                    <a:satMod val="140000"/>
                    <a:lumMod val="110000"/>
                  </a:schemeClr>
                </a:gs>
                <a:gs pos="100000">
                  <a:schemeClr val="accent2">
                    <a:tint val="84000"/>
                    <a:satMod val="160000"/>
                  </a:schemeClr>
                </a:gs>
              </a:gsLst>
              <a:lin ang="5400000" scaled="0"/>
            </a:gradFill>
            <a:ln w="9525" cap="rnd" cmpd="sng" algn="ctr">
              <a:solidFill>
                <a:schemeClr val="accent2">
                  <a:tint val="76000"/>
                  <a:alpha val="60000"/>
                  <a:hueMod val="94000"/>
                </a:schemeClr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Pt>
            <c:idx val="0"/>
            <c:invertIfNegative val="0"/>
            <c:bubble3D val="0"/>
            <c:explosion val="7"/>
            <c:extLst>
              <c:ext xmlns:c16="http://schemas.microsoft.com/office/drawing/2014/chart" uri="{C3380CC4-5D6E-409C-BE32-E72D297353CC}">
                <c16:uniqueId val="{00000000-C6C8-4CA9-AD8B-089E95E43953}"/>
              </c:ext>
            </c:extLst>
          </c:dPt>
          <c:dPt>
            <c:idx val="1"/>
            <c:invertIfNegative val="0"/>
            <c:bubble3D val="0"/>
            <c:explosion val="11"/>
            <c:spPr>
              <a:gradFill rotWithShape="1">
                <a:gsLst>
                  <a:gs pos="0">
                    <a:schemeClr val="accent2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2">
                      <a:tint val="84000"/>
                      <a:satMod val="160000"/>
                    </a:schemeClr>
                  </a:gs>
                </a:gsLst>
                <a:lin ang="5400000" scaled="0"/>
              </a:gradFill>
              <a:ln w="9525" cap="rnd" cmpd="sng" algn="ctr">
                <a:solidFill>
                  <a:schemeClr val="accent2">
                    <a:tint val="76000"/>
                    <a:alpha val="60000"/>
                    <a:hueMod val="94000"/>
                  </a:schemeClr>
                </a:solidFill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1-C6C8-4CA9-AD8B-089E95E43953}"/>
              </c:ext>
            </c:extLst>
          </c:dPt>
          <c:dPt>
            <c:idx val="2"/>
            <c:invertIfNegative val="0"/>
            <c:bubble3D val="0"/>
            <c:explosion val="20"/>
            <c:spPr>
              <a:gradFill rotWithShape="1">
                <a:gsLst>
                  <a:gs pos="0">
                    <a:schemeClr val="accent2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2">
                      <a:tint val="84000"/>
                      <a:satMod val="160000"/>
                    </a:schemeClr>
                  </a:gs>
                </a:gsLst>
                <a:lin ang="5400000" scaled="0"/>
              </a:gradFill>
              <a:ln w="9525" cap="rnd" cmpd="sng" algn="ctr">
                <a:solidFill>
                  <a:schemeClr val="accent2">
                    <a:tint val="76000"/>
                    <a:alpha val="60000"/>
                    <a:hueMod val="94000"/>
                  </a:schemeClr>
                </a:solidFill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3-C6C8-4CA9-AD8B-089E95E43953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2">
                      <a:tint val="84000"/>
                      <a:satMod val="160000"/>
                    </a:schemeClr>
                  </a:gs>
                </a:gsLst>
                <a:lin ang="5400000" scaled="0"/>
              </a:gradFill>
              <a:ln w="9525" cap="rnd" cmpd="sng" algn="ctr">
                <a:solidFill>
                  <a:schemeClr val="accent2">
                    <a:tint val="76000"/>
                    <a:alpha val="60000"/>
                    <a:hueMod val="94000"/>
                  </a:schemeClr>
                </a:solidFill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3-098F-4ED0-A929-C9B01E92A44E}"/>
              </c:ext>
            </c:extLst>
          </c:dPt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2">
                      <a:tint val="84000"/>
                      <a:satMod val="160000"/>
                    </a:schemeClr>
                  </a:gs>
                </a:gsLst>
                <a:lin ang="5400000" scaled="0"/>
              </a:gradFill>
              <a:ln w="9525" cap="rnd" cmpd="sng" algn="ctr">
                <a:solidFill>
                  <a:schemeClr val="accent2">
                    <a:tint val="76000"/>
                    <a:alpha val="60000"/>
                    <a:hueMod val="94000"/>
                  </a:schemeClr>
                </a:solidFill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>
              <c:ext xmlns:c16="http://schemas.microsoft.com/office/drawing/2014/chart" uri="{C3380CC4-5D6E-409C-BE32-E72D297353CC}">
                <c16:uniqueId val="{00000004-098F-4ED0-A929-C9B01E92A44E}"/>
              </c:ext>
            </c:extLst>
          </c:dPt>
          <c:dLbls>
            <c:dLbl>
              <c:idx val="0"/>
              <c:layout>
                <c:manualLayout>
                  <c:x val="3.7928880064700098E-3"/>
                  <c:y val="-2.5560767000124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C8-4CA9-AD8B-089E95E43953}"/>
                </c:ext>
              </c:extLst>
            </c:dLbl>
            <c:dLbl>
              <c:idx val="1"/>
              <c:layout>
                <c:manualLayout>
                  <c:x val="0"/>
                  <c:y val="-2.5560767000124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C8-4CA9-AD8B-089E95E43953}"/>
                </c:ext>
              </c:extLst>
            </c:dLbl>
            <c:dLbl>
              <c:idx val="2"/>
              <c:layout>
                <c:manualLayout>
                  <c:x val="-6.9535476838854707E-17"/>
                  <c:y val="-2.5560767000123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C8-4CA9-AD8B-089E95E43953}"/>
                </c:ext>
              </c:extLst>
            </c:dLbl>
            <c:dLbl>
              <c:idx val="3"/>
              <c:layout>
                <c:manualLayout>
                  <c:x val="1.8964440032350049E-3"/>
                  <c:y val="-1.7892536900086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8F-4ED0-A929-C9B01E92A44E}"/>
                </c:ext>
              </c:extLst>
            </c:dLbl>
            <c:dLbl>
              <c:idx val="4"/>
              <c:layout>
                <c:manualLayout>
                  <c:x val="3.7928880064700098E-3"/>
                  <c:y val="-2.8116843700136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8F-4ED0-A929-C9B01E92A4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Отчет за 2023 год</c:v>
                </c:pt>
                <c:pt idx="1">
                  <c:v>План на 2024 год</c:v>
                </c:pt>
                <c:pt idx="2">
                  <c:v>Утверждено  2025 год</c:v>
                </c:pt>
                <c:pt idx="3">
                  <c:v>Утверждено 2026 год</c:v>
                </c:pt>
                <c:pt idx="4">
                  <c:v>Утверждено 2027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73.5</c:v>
                </c:pt>
                <c:pt idx="1">
                  <c:v>32.5</c:v>
                </c:pt>
                <c:pt idx="2">
                  <c:v>17.899999999999999</c:v>
                </c:pt>
                <c:pt idx="3">
                  <c:v>19.2</c:v>
                </c:pt>
                <c:pt idx="4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6C8-4CA9-AD8B-089E95E43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6678272"/>
        <c:axId val="266679808"/>
      </c:barChart>
      <c:catAx>
        <c:axId val="266678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679808"/>
        <c:crosses val="autoZero"/>
        <c:auto val="1"/>
        <c:lblAlgn val="ctr"/>
        <c:lblOffset val="100"/>
        <c:noMultiLvlLbl val="0"/>
      </c:catAx>
      <c:valAx>
        <c:axId val="26667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67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513347168101577E-2"/>
          <c:y val="0.11732800196850394"/>
          <c:w val="0.94564790011900834"/>
          <c:h val="0.6655723425196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hueMod val="94000"/>
                    <a:satMod val="130000"/>
                    <a:lumMod val="138000"/>
                  </a:schemeClr>
                </a:gs>
                <a:gs pos="100000">
                  <a:schemeClr val="accent4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dLbl>
              <c:idx val="0"/>
              <c:layout>
                <c:manualLayout>
                  <c:x val="1.2006293471945741E-2"/>
                  <c:y val="-0.282499508132900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46-4B12-AE7F-DFF222642C06}"/>
                </c:ext>
              </c:extLst>
            </c:dLbl>
            <c:dLbl>
              <c:idx val="1"/>
              <c:layout>
                <c:manualLayout>
                  <c:x val="1.4897593345730256E-2"/>
                  <c:y val="-0.316417756332527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46-4B12-AE7F-DFF222642C06}"/>
                </c:ext>
              </c:extLst>
            </c:dLbl>
            <c:dLbl>
              <c:idx val="2"/>
              <c:layout>
                <c:manualLayout>
                  <c:x val="1.489759334573015E-2"/>
                  <c:y val="-0.359750550123699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46-4B12-AE7F-DFF222642C06}"/>
                </c:ext>
              </c:extLst>
            </c:dLbl>
            <c:dLbl>
              <c:idx val="3"/>
              <c:layout>
                <c:manualLayout>
                  <c:x val="8.9917149460624589E-3"/>
                  <c:y val="-0.317885159846342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46-4B12-AE7F-DFF222642C06}"/>
                </c:ext>
              </c:extLst>
            </c:dLbl>
            <c:dLbl>
              <c:idx val="4"/>
              <c:layout>
                <c:manualLayout>
                  <c:x val="1.4946540548317946E-2"/>
                  <c:y val="-0.218533063934350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46-4B12-AE7F-DFF222642C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2023 год</c:v>
                </c:pt>
                <c:pt idx="1">
                  <c:v>План 2024 года</c:v>
                </c:pt>
                <c:pt idx="2">
                  <c:v>Утверждено           2025 год</c:v>
                </c:pt>
                <c:pt idx="3">
                  <c:v>Утверждено           2026 год</c:v>
                </c:pt>
                <c:pt idx="4">
                  <c:v>Утверждено               2027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7088.3</c:v>
                </c:pt>
                <c:pt idx="1">
                  <c:v>7764.8</c:v>
                </c:pt>
                <c:pt idx="2">
                  <c:v>8354.4</c:v>
                </c:pt>
                <c:pt idx="3">
                  <c:v>7810</c:v>
                </c:pt>
                <c:pt idx="4">
                  <c:v>4931.8999999999996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46-4B12-AE7F-DFF222642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6811264"/>
        <c:axId val="266812800"/>
        <c:axId val="0"/>
      </c:bar3DChart>
      <c:catAx>
        <c:axId val="2668112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812800"/>
        <c:crosses val="autoZero"/>
        <c:auto val="1"/>
        <c:lblAlgn val="ctr"/>
        <c:lblOffset val="100"/>
        <c:noMultiLvlLbl val="0"/>
      </c:catAx>
      <c:valAx>
        <c:axId val="26681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81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0833333333333332E-2"/>
          <c:y val="0"/>
          <c:w val="0.6412697551694832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1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E56-4CE8-BBDF-59EE7A39BBC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2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2BE-4E59-B682-02214A7F4C8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3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8E56-4CE8-BBDF-59EE7A39BBC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4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E56-4CE8-BBDF-59EE7A39BBC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5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8E56-4CE8-BBDF-59EE7A39BBC5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6"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E56-4CE8-BBDF-59EE7A39BBC5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1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E56-4CE8-BBDF-59EE7A39BBC5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2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E56-4CE8-BBDF-59EE7A39BBC5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3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E56-4CE8-BBDF-59EE7A39BBC5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4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8E56-4CE8-BBDF-59EE7A39BBC5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5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42BE-4E59-B682-02214A7F4C86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6">
                      <a:lumMod val="6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E56-4CE8-BBDF-59EE7A39BBC5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8E56-4CE8-BBDF-59EE7A39BBC5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2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42BE-4E59-B682-02214A7F4C86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3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42BE-4E59-B682-02214A7F4C86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4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66FA-447D-8B31-1A2017CD875E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5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42BE-4E59-B682-02214A7F4C86}"/>
              </c:ext>
            </c:extLst>
          </c:dPt>
          <c:dPt>
            <c:idx val="17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tint val="62000"/>
                      <a:hueMod val="94000"/>
                      <a:satMod val="140000"/>
                      <a:lumMod val="110000"/>
                    </a:schemeClr>
                  </a:gs>
                  <a:gs pos="100000">
                    <a:schemeClr val="accent6">
                      <a:lumMod val="80000"/>
                      <a:lumOff val="20000"/>
                      <a:tint val="84000"/>
                      <a:satMod val="160000"/>
                    </a:schemeClr>
                  </a:gs>
                </a:gsLst>
                <a:lin ang="5400000" scaled="0"/>
              </a:gradFill>
              <a:ln>
                <a:solidFill>
                  <a:schemeClr val="accent2">
                    <a:lumMod val="75000"/>
                  </a:schemeClr>
                </a:solidFill>
              </a:ln>
              <a:effectLst/>
              <a:sp3d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3-42BE-4E59-B682-02214A7F4C86}"/>
              </c:ext>
            </c:extLst>
          </c:dPt>
          <c:dLbls>
            <c:dLbl>
              <c:idx val="2"/>
              <c:layout>
                <c:manualLayout>
                  <c:x val="-0.13774475065616798"/>
                  <c:y val="-0.105752285599950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56-4CE8-BBDF-59EE7A39BBC5}"/>
                </c:ext>
              </c:extLst>
            </c:dLbl>
            <c:dLbl>
              <c:idx val="15"/>
              <c:layout>
                <c:manualLayout>
                  <c:x val="-5.208333333333333E-3"/>
                  <c:y val="-0.150437399956904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250000000000003E-2"/>
                      <c:h val="3.665040325063104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66FA-447D-8B31-1A2017CD87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8"/>
                <c:pt idx="0">
                  <c:v>Муниципальная программа "Здравоохранение"</c:v>
                </c:pt>
                <c:pt idx="1">
                  <c:v>Муниципальная программа "Культура  и туризм"</c:v>
                </c:pt>
                <c:pt idx="2">
                  <c:v>Муниципальная программа "Образование"</c:v>
                </c:pt>
                <c:pt idx="3">
                  <c:v>Муниципальная программа "Социальная защита населения"</c:v>
                </c:pt>
                <c:pt idx="4">
                  <c:v>Муниципальная программа "Спорт"</c:v>
                </c:pt>
                <c:pt idx="5">
                  <c:v>Муниципальная программа "Развитие сельского хозяйства"</c:v>
                </c:pt>
                <c:pt idx="6">
                  <c:v>Муниципальная программа "Экология и окружающая среда"</c:v>
                </c:pt>
                <c:pt idx="7">
                  <c:v>Муниципальная программа "Безопасность и обеспечение безопасности жизнедеятельности населения"   </c:v>
                </c:pt>
                <c:pt idx="8">
                  <c:v> Муниципальная программа "Жилище"</c:v>
                </c:pt>
                <c:pt idx="9">
                  <c:v> Муниципальная программа "Развитие инженерной инфраструктуры и энергоэффективности и отрасли обращения с отходами"</c:v>
                </c:pt>
                <c:pt idx="10">
                  <c:v>Муниципальная программа "Предпринимательство"</c:v>
                </c:pt>
                <c:pt idx="11">
                  <c:v>Муниципальная программа "Управление имуществом и муниципальными финансами"</c:v>
                </c:pt>
                <c:pt idx="12">
                  <c:v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c:v>
                </c:pt>
                <c:pt idx="13">
                  <c:v>Муниципальная программа "Развитие и функционирование дорожно-транспортного комплекса"</c:v>
                </c:pt>
                <c:pt idx="14">
                  <c:v>Муниципальная программа "Цифровое муниципальное образование"</c:v>
                </c:pt>
                <c:pt idx="15">
                  <c:v>Муниципальная программа "Архитектура и градостроительство"</c:v>
                </c:pt>
                <c:pt idx="16">
                  <c:v>Муниципальная программа "Формирование современной комфортной городской среды"</c:v>
                </c:pt>
                <c:pt idx="17">
                  <c:v>Муниципальная программа "Переселение граждан из аварийного жилищного фонда"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8"/>
                <c:pt idx="0" formatCode="#,##0.00">
                  <c:v>0.02</c:v>
                </c:pt>
                <c:pt idx="1">
                  <c:v>6.5545042099239756</c:v>
                </c:pt>
                <c:pt idx="2">
                  <c:v>30.871924303114522</c:v>
                </c:pt>
                <c:pt idx="3">
                  <c:v>0.37092291343088357</c:v>
                </c:pt>
                <c:pt idx="4">
                  <c:v>3.1717485490067845</c:v>
                </c:pt>
                <c:pt idx="5">
                  <c:v>6.0287746260116078E-2</c:v>
                </c:pt>
                <c:pt idx="6">
                  <c:v>0.21202893811820481</c:v>
                </c:pt>
                <c:pt idx="7">
                  <c:v>1.1863402272541483</c:v>
                </c:pt>
                <c:pt idx="8">
                  <c:v>0.28202403335240739</c:v>
                </c:pt>
                <c:pt idx="9">
                  <c:v>10.466054933376929</c:v>
                </c:pt>
                <c:pt idx="10" formatCode="#,##0.000">
                  <c:v>2.5545655194964437E-3</c:v>
                </c:pt>
                <c:pt idx="11">
                  <c:v>7.7990885310226421</c:v>
                </c:pt>
                <c:pt idx="12">
                  <c:v>0.39697948172974734</c:v>
                </c:pt>
                <c:pt idx="13">
                  <c:v>3.503331153437423</c:v>
                </c:pt>
                <c:pt idx="14">
                  <c:v>0.93139458840840339</c:v>
                </c:pt>
                <c:pt idx="15" formatCode="#,##0.00">
                  <c:v>2.9122046922259462E-2</c:v>
                </c:pt>
                <c:pt idx="16">
                  <c:v>17.638253085915146</c:v>
                </c:pt>
                <c:pt idx="17">
                  <c:v>16.504025995258726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E56-4CE8-BBDF-59EE7A39BBC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57821587926509188"/>
          <c:y val="2.3682477323565022E-2"/>
          <c:w val="0.42134590988626419"/>
          <c:h val="0.976317522676434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9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1412009073534735E-2"/>
          <c:w val="1"/>
          <c:h val="0.847736857749350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42"/>
          <c:dPt>
            <c:idx val="0"/>
            <c:bubble3D val="0"/>
            <c:explosion val="20"/>
            <c:spPr>
              <a:solidFill>
                <a:schemeClr val="accent4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0-6275-4BD3-B24F-020815F96BC3}"/>
              </c:ext>
            </c:extLst>
          </c:dPt>
          <c:dPt>
            <c:idx val="1"/>
            <c:bubble3D val="0"/>
            <c:explosion val="18"/>
            <c:extLst>
              <c:ext xmlns:c16="http://schemas.microsoft.com/office/drawing/2014/chart" uri="{C3380CC4-5D6E-409C-BE32-E72D297353CC}">
                <c16:uniqueId val="{00000001-6275-4BD3-B24F-020815F96BC3}"/>
              </c:ext>
            </c:extLst>
          </c:dPt>
          <c:dPt>
            <c:idx val="2"/>
            <c:bubble3D val="0"/>
            <c:explosion val="21"/>
            <c:extLst>
              <c:ext xmlns:c16="http://schemas.microsoft.com/office/drawing/2014/chart" uri="{C3380CC4-5D6E-409C-BE32-E72D297353CC}">
                <c16:uniqueId val="{00000002-6275-4BD3-B24F-020815F96BC3}"/>
              </c:ext>
            </c:extLst>
          </c:dPt>
          <c:dPt>
            <c:idx val="3"/>
            <c:bubble3D val="0"/>
            <c:explosion val="18"/>
            <c:extLst>
              <c:ext xmlns:c16="http://schemas.microsoft.com/office/drawing/2014/chart" uri="{C3380CC4-5D6E-409C-BE32-E72D297353CC}">
                <c16:uniqueId val="{00000003-6275-4BD3-B24F-020815F96BC3}"/>
              </c:ext>
            </c:extLst>
          </c:dPt>
          <c:dPt>
            <c:idx val="4"/>
            <c:bubble3D val="0"/>
            <c:explosion val="19"/>
            <c:extLst>
              <c:ext xmlns:c16="http://schemas.microsoft.com/office/drawing/2014/chart" uri="{C3380CC4-5D6E-409C-BE32-E72D297353CC}">
                <c16:uniqueId val="{00000004-6275-4BD3-B24F-020815F96BC3}"/>
              </c:ext>
            </c:extLst>
          </c:dPt>
          <c:dPt>
            <c:idx val="6"/>
            <c:bubble3D val="0"/>
            <c:explosion val="27"/>
            <c:extLst>
              <c:ext xmlns:c16="http://schemas.microsoft.com/office/drawing/2014/chart" uri="{C3380CC4-5D6E-409C-BE32-E72D297353CC}">
                <c16:uniqueId val="{00000005-6275-4BD3-B24F-020815F96BC3}"/>
              </c:ext>
            </c:extLst>
          </c:dPt>
          <c:dPt>
            <c:idx val="8"/>
            <c:bubble3D val="0"/>
            <c:explosion val="27"/>
            <c:spPr>
              <a:solidFill>
                <a:srgbClr val="FF33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  <c:extLst>
              <c:ext xmlns:c16="http://schemas.microsoft.com/office/drawing/2014/chart" uri="{C3380CC4-5D6E-409C-BE32-E72D297353CC}">
                <c16:uniqueId val="{00000007-6275-4BD3-B24F-020815F96B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chemeClr val="bg1">
                      <a:alpha val="60000"/>
                    </a:schemeClr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доход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продажа</c:v>
                </c:pt>
                <c:pt idx="10">
                  <c:v>штрафы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5856.8</c:v>
                </c:pt>
                <c:pt idx="1">
                  <c:v>93.5</c:v>
                </c:pt>
                <c:pt idx="2">
                  <c:v>1004.7</c:v>
                </c:pt>
                <c:pt idx="3">
                  <c:v>274.89999999999998</c:v>
                </c:pt>
                <c:pt idx="4">
                  <c:v>1775.1</c:v>
                </c:pt>
                <c:pt idx="5">
                  <c:v>81.7</c:v>
                </c:pt>
                <c:pt idx="6">
                  <c:v>674.3</c:v>
                </c:pt>
                <c:pt idx="7">
                  <c:v>4.4000000000000004</c:v>
                </c:pt>
                <c:pt idx="8">
                  <c:v>42</c:v>
                </c:pt>
                <c:pt idx="9">
                  <c:v>148</c:v>
                </c:pt>
                <c:pt idx="10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275-4BD3-B24F-020815F96BC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доход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продажа</c:v>
                </c:pt>
                <c:pt idx="10">
                  <c:v>штрафы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58.724795203192528</c:v>
                </c:pt>
                <c:pt idx="1">
                  <c:v>0.93750313336608759</c:v>
                </c:pt>
                <c:pt idx="2">
                  <c:v>10.073897305806504</c:v>
                </c:pt>
                <c:pt idx="3">
                  <c:v>2.7563594798110955</c:v>
                </c:pt>
                <c:pt idx="4">
                  <c:v>17.798522053883868</c:v>
                </c:pt>
                <c:pt idx="5">
                  <c:v>0.81918722990384341</c:v>
                </c:pt>
                <c:pt idx="6">
                  <c:v>6.7610520088636665</c:v>
                </c:pt>
                <c:pt idx="7">
                  <c:v>4.4117794511345301E-2</c:v>
                </c:pt>
                <c:pt idx="8">
                  <c:v>0.42112440215375058</c:v>
                </c:pt>
                <c:pt idx="9">
                  <c:v>1.4839621790179782</c:v>
                </c:pt>
                <c:pt idx="10">
                  <c:v>0.17947920948933652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275-4BD3-B24F-020815F96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effectLst>
      <a:softEdge rad="317500"/>
    </a:effectLst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666666666672E-2"/>
          <c:y val="0.14489074803149643"/>
          <c:w val="0.47726558398950197"/>
          <c:h val="0.483234251968503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C9A8-4618-8688-B6A99713B9DD}"/>
              </c:ext>
            </c:extLst>
          </c:dPt>
          <c:dPt>
            <c:idx val="8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1-1283-47E4-A390-5A782F6011ED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Налоги на совокупный доход</c:v>
                </c:pt>
                <c:pt idx="5">
                  <c:v>Государственная пошлина</c:v>
                </c:pt>
                <c:pt idx="6">
                  <c:v>Доходы от  использования имущества, находящегося в государственной и муниципальной собственности </c:v>
                </c:pt>
                <c:pt idx="7">
                  <c:v>Плата за негативное воздействие на окружающую среду </c:v>
                </c:pt>
                <c:pt idx="8">
                  <c:v>Доходы от  оказания платных услуг (работ) и компенсации затрат государства</c:v>
                </c:pt>
                <c:pt idx="9">
                  <c:v>Продажа материальных и нематериальных активо</c:v>
                </c:pt>
                <c:pt idx="10">
                  <c:v> 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1283-47E4-A390-5A782F6011ED}"/>
            </c:ext>
          </c:extLst>
        </c:ser>
        <c:ser>
          <c:idx val="1"/>
          <c:order val="1"/>
          <c:tx>
            <c:strRef>
              <c:f>Лист1!$A$12</c:f>
              <c:strCache>
                <c:ptCount val="1"/>
                <c:pt idx="0">
                  <c:v> Штрафы, санкции, возмещение ущерба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2-B097-4980-8112-69D30599BE3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 rtl="0">
              <a:defRPr sz="980" kern="900" spc="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99465050529085075"/>
          <c:h val="1"/>
        </c:manualLayout>
      </c:layout>
      <c:overlay val="1"/>
      <c:spPr>
        <a:solidFill>
          <a:schemeClr val="tx2">
            <a:lumMod val="20000"/>
            <a:lumOff val="80000"/>
            <a:alpha val="62000"/>
          </a:schemeClr>
        </a:soli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c:spPr>
      <c:txPr>
        <a:bodyPr/>
        <a:lstStyle/>
        <a:p>
          <a:pPr rtl="0">
            <a:defRPr sz="980" kern="900" spc="0" baseline="0">
              <a:solidFill>
                <a:schemeClr val="bg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pPr>
            <a:r>
              <a:rPr lang="ru-RU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2026 год</a:t>
            </a:r>
          </a:p>
        </c:rich>
      </c:tx>
      <c:layout>
        <c:manualLayout>
          <c:xMode val="edge"/>
          <c:yMode val="edge"/>
          <c:x val="2.1495456443536926E-2"/>
          <c:y val="5.6223987932964715E-2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</c:title>
    <c:autoTitleDeleted val="0"/>
    <c:view3D>
      <c:rotX val="50"/>
      <c:rotY val="21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880505773237907E-2"/>
          <c:y val="0.10234281417229787"/>
          <c:w val="0.8370189102920188"/>
          <c:h val="0.686751163450974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1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F72-45B1-822E-70AE26D0B7F9}"/>
              </c:ext>
            </c:extLst>
          </c:dPt>
          <c:dPt>
            <c:idx val="8"/>
            <c:bubble3D val="0"/>
            <c:spPr>
              <a:solidFill>
                <a:srgbClr val="FF33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BF72-45B1-822E-70AE26D0B7F9}"/>
              </c:ext>
            </c:extLst>
          </c:dPt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72-45B1-822E-70AE26D0B7F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72-45B1-822E-70AE26D0B7F9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72-45B1-822E-70AE26D0B7F9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72-45B1-822E-70AE26D0B7F9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продажа</c:v>
                </c:pt>
                <c:pt idx="10">
                  <c:v>штрафы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4125.1000000000004</c:v>
                </c:pt>
                <c:pt idx="1">
                  <c:v>99.3</c:v>
                </c:pt>
                <c:pt idx="2">
                  <c:v>1065</c:v>
                </c:pt>
                <c:pt idx="3">
                  <c:v>320.89999999999998</c:v>
                </c:pt>
                <c:pt idx="4">
                  <c:v>2112.1</c:v>
                </c:pt>
                <c:pt idx="5">
                  <c:v>85</c:v>
                </c:pt>
                <c:pt idx="6">
                  <c:v>733.2</c:v>
                </c:pt>
                <c:pt idx="7">
                  <c:v>4.4000000000000004</c:v>
                </c:pt>
                <c:pt idx="8">
                  <c:v>46.5</c:v>
                </c:pt>
                <c:pt idx="9">
                  <c:v>186.8</c:v>
                </c:pt>
                <c:pt idx="10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F72-45B1-822E-70AE26D0B7F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продажа</c:v>
                </c:pt>
                <c:pt idx="10">
                  <c:v>штрафы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46.889457232168233</c:v>
                </c:pt>
                <c:pt idx="1">
                  <c:v>1.1287297527706734</c:v>
                </c:pt>
                <c:pt idx="2">
                  <c:v>12.105711849957375</c:v>
                </c:pt>
                <c:pt idx="3">
                  <c:v>3.6476271668087521</c:v>
                </c:pt>
                <c:pt idx="4">
                  <c:v>24.007956805910769</c:v>
                </c:pt>
                <c:pt idx="5">
                  <c:v>0.96618357487922701</c:v>
                </c:pt>
                <c:pt idx="6">
                  <c:v>8.3341858482523445</c:v>
                </c:pt>
                <c:pt idx="7">
                  <c:v>5.0014208581983528E-2</c:v>
                </c:pt>
                <c:pt idx="8">
                  <c:v>0.5285592497868713</c:v>
                </c:pt>
                <c:pt idx="9">
                  <c:v>2.1233304916169367</c:v>
                </c:pt>
                <c:pt idx="10">
                  <c:v>0.21824381926683717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F72-45B1-822E-70AE26D0B7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zero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ru-RU" dirty="0">
                <a:solidFill>
                  <a:srgbClr val="002060"/>
                </a:solidFill>
              </a:rPr>
              <a:t>2027 год</a:t>
            </a:r>
          </a:p>
        </c:rich>
      </c:tx>
      <c:layout>
        <c:manualLayout>
          <c:xMode val="edge"/>
          <c:yMode val="edge"/>
          <c:x val="0.61324703238101752"/>
          <c:y val="3.7318951502227478E-2"/>
        </c:manualLayout>
      </c:layout>
      <c:overlay val="0"/>
      <c:spPr>
        <a:solidFill>
          <a:srgbClr val="14967C">
            <a:lumMod val="20000"/>
            <a:lumOff val="80000"/>
          </a:srgbClr>
        </a:solidFill>
        <a:ln>
          <a:solidFill>
            <a:sysClr val="windowText" lastClr="000000"/>
          </a:solidFill>
        </a:ln>
      </c:spPr>
    </c:title>
    <c:autoTitleDeleted val="0"/>
    <c:view3D>
      <c:rotX val="60"/>
      <c:rotY val="6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0833333333333498E-2"/>
          <c:y val="0.20408100650315339"/>
          <c:w val="0.8355665921379094"/>
          <c:h val="0.717186785447610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explosion val="19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6D8-468A-9B45-2E3D013F6B6D}"/>
              </c:ext>
            </c:extLst>
          </c:dPt>
          <c:dPt>
            <c:idx val="7"/>
            <c:bubble3D val="0"/>
            <c:explosion val="12"/>
            <c:extLst>
              <c:ext xmlns:c16="http://schemas.microsoft.com/office/drawing/2014/chart" uri="{C3380CC4-5D6E-409C-BE32-E72D297353CC}">
                <c16:uniqueId val="{00000002-C6D8-468A-9B45-2E3D013F6B6D}"/>
              </c:ext>
            </c:extLst>
          </c:dPt>
          <c:dPt>
            <c:idx val="8"/>
            <c:bubble3D val="0"/>
            <c:spPr>
              <a:solidFill>
                <a:srgbClr val="FF33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C6D8-468A-9B45-2E3D013F6B6D}"/>
              </c:ext>
            </c:extLst>
          </c:dPt>
          <c:dLbls>
            <c:dLbl>
              <c:idx val="6"/>
              <c:layout>
                <c:manualLayout>
                  <c:x val="-9.9868978233187772E-2"/>
                  <c:y val="6.21388394376682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84-4A88-B4A8-B729A8362D0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D8-468A-9B45-2E3D013F6B6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D8-468A-9B45-2E3D013F6B6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D8-468A-9B45-2E3D013F6B6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D8-468A-9B45-2E3D013F6B6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D8-468A-9B45-2E3D013F6B6D}"/>
                </c:ext>
              </c:extLst>
            </c:dLbl>
            <c:spPr>
              <a:solidFill>
                <a:srgbClr val="14967C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</c:v>
                </c:pt>
                <c:pt idx="2">
                  <c:v>земельный налог</c:v>
                </c:pt>
                <c:pt idx="3">
                  <c:v>налог на имущество физ. лиц</c:v>
                </c:pt>
                <c:pt idx="4">
                  <c:v>совокуп доход</c:v>
                </c:pt>
                <c:pt idx="5">
                  <c:v>госпошлина</c:v>
                </c:pt>
                <c:pt idx="6">
                  <c:v>дох от использ имущ</c:v>
                </c:pt>
                <c:pt idx="7">
                  <c:v>негативка</c:v>
                </c:pt>
                <c:pt idx="8">
                  <c:v>платные услуги</c:v>
                </c:pt>
                <c:pt idx="9">
                  <c:v>продажа</c:v>
                </c:pt>
                <c:pt idx="10">
                  <c:v>штрафы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3460.9</c:v>
                </c:pt>
                <c:pt idx="1">
                  <c:v>109.8</c:v>
                </c:pt>
                <c:pt idx="2">
                  <c:v>1109.5</c:v>
                </c:pt>
                <c:pt idx="3">
                  <c:v>367.6</c:v>
                </c:pt>
                <c:pt idx="4">
                  <c:v>2587.8000000000002</c:v>
                </c:pt>
                <c:pt idx="5">
                  <c:v>88.4</c:v>
                </c:pt>
                <c:pt idx="6">
                  <c:v>741.2</c:v>
                </c:pt>
                <c:pt idx="7">
                  <c:v>4.4000000000000004</c:v>
                </c:pt>
                <c:pt idx="8">
                  <c:v>49.5</c:v>
                </c:pt>
                <c:pt idx="9">
                  <c:v>170.1</c:v>
                </c:pt>
                <c:pt idx="10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D8-468A-9B45-2E3D013F6B6D}"/>
            </c:ext>
          </c:extLst>
        </c:ser>
        <c:ser>
          <c:idx val="1"/>
          <c:order val="1"/>
          <c:tx>
            <c:strRef>
              <c:f>Лист1!$E:$E</c:f>
              <c:strCache>
                <c:ptCount val="1048576"/>
                <c:pt idx="0">
                  <c:v>проц</c:v>
                </c:pt>
                <c:pt idx="1">
                  <c:v>67,6</c:v>
                </c:pt>
                <c:pt idx="2">
                  <c:v>0,7</c:v>
                </c:pt>
                <c:pt idx="3">
                  <c:v>12,73910947</c:v>
                </c:pt>
                <c:pt idx="4">
                  <c:v>4,220727031</c:v>
                </c:pt>
                <c:pt idx="5">
                  <c:v>18,3</c:v>
                </c:pt>
                <c:pt idx="6">
                  <c:v>1,1</c:v>
                </c:pt>
                <c:pt idx="7">
                  <c:v>6,2</c:v>
                </c:pt>
                <c:pt idx="8">
                  <c:v>0,4</c:v>
                </c:pt>
                <c:pt idx="9">
                  <c:v>0,1</c:v>
                </c:pt>
                <c:pt idx="10">
                  <c:v>0,6</c:v>
                </c:pt>
                <c:pt idx="11">
                  <c:v>0,7</c:v>
                </c:pt>
                <c:pt idx="13">
                  <c:v>95,7</c:v>
                </c:pt>
              </c:strCache>
            </c:strRef>
          </c:tx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9-C6D8-468A-9B45-2E3D013F6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916666666666672E-2"/>
          <c:y val="0.14489074803149643"/>
          <c:w val="0.47726558398950197"/>
          <c:h val="0.483234251968503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5C97-4AFB-A98D-57E7E9CB4019}"/>
              </c:ext>
            </c:extLst>
          </c:dPt>
          <c:dPt>
            <c:idx val="8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3-5C97-4AFB-A98D-57E7E9CB4019}"/>
              </c:ext>
            </c:extLst>
          </c:dPt>
          <c:cat>
            <c:strRef>
              <c:f>Лист1!$A$2:$A$12</c:f>
              <c:strCache>
                <c:ptCount val="11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Земельный налог</c:v>
                </c:pt>
                <c:pt idx="3">
                  <c:v>Налог на имущество физических лиц</c:v>
                </c:pt>
                <c:pt idx="4">
                  <c:v>Налоги на совокупный доход</c:v>
                </c:pt>
                <c:pt idx="5">
                  <c:v>Государственная пошлина</c:v>
                </c:pt>
                <c:pt idx="6">
                  <c:v>Доходы от  использования имущества, находящегося в государственной и муниципальной собственности </c:v>
                </c:pt>
                <c:pt idx="7">
                  <c:v>Плата за негативное воздействие на окружающую среду </c:v>
                </c:pt>
                <c:pt idx="8">
                  <c:v>Доходы от  оказания платных услуг (работ) и компенсации затрат государства</c:v>
                </c:pt>
                <c:pt idx="9">
                  <c:v>Доходы от продажи материальных и нематериальных активов</c:v>
                </c:pt>
                <c:pt idx="10">
                  <c:v> Штрафы, санкции, возмещение ущерба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4-5C97-4AFB-A98D-57E7E9CB4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2085794815068859E-2"/>
          <c:y val="5.9372189153439142E-2"/>
          <c:w val="0.89573893963472662"/>
          <c:h val="0.94062781084656089"/>
        </c:manualLayout>
      </c:layout>
      <c:overlay val="0"/>
      <c:spPr>
        <a:solidFill>
          <a:srgbClr val="76DBF4">
            <a:lumMod val="40000"/>
            <a:lumOff val="60000"/>
            <a:alpha val="62000"/>
          </a:srgbClr>
        </a:solidFill>
        <a:ln w="9525" cap="flat" cmpd="sng" algn="ctr">
          <a:solidFill>
            <a:srgbClr val="1B587C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 rtl="0">
            <a:defRPr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1"/>
    <c:view3D>
      <c:rotX val="15"/>
      <c:rotY val="20"/>
      <c:rAngAx val="1"/>
    </c:view3D>
    <c:floor>
      <c:thickness val="0"/>
      <c:spPr>
        <a:pattFill prst="smGrid">
          <a:fgClr>
            <a:schemeClr val="bg2">
              <a:lumMod val="90000"/>
            </a:schemeClr>
          </a:fgClr>
          <a:bgClr>
            <a:schemeClr val="bg1"/>
          </a:bgClr>
        </a:pattFill>
      </c:spPr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3.8298357621281254E-2"/>
          <c:y val="4.2328001968503934E-2"/>
          <c:w val="0.94526043716423214"/>
          <c:h val="0.678072342519686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 w="19050" cap="flat" cmpd="sng" algn="ctr">
              <a:solidFill>
                <a:schemeClr val="bg1"/>
              </a:solidFill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 w="1905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0-964C-491F-A5F5-EA3397C0B884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 w="1905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C-491F-A5F5-EA3397C0B88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964C-491F-A5F5-EA3397C0B88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C-491F-A5F5-EA3397C0B884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20000"/>
                  <a:lumOff val="80000"/>
                </a:schemeClr>
              </a:solidFill>
              <a:ln w="19050" cap="flat" cmpd="sng" algn="ctr">
                <a:solidFill>
                  <a:schemeClr val="bg1"/>
                </a:solidFill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4-964C-491F-A5F5-EA3397C0B884}"/>
              </c:ext>
            </c:extLst>
          </c:dPt>
          <c:dLbls>
            <c:dLbl>
              <c:idx val="0"/>
              <c:layout>
                <c:manualLayout>
                  <c:x val="1.3888888888888888E-2"/>
                  <c:y val="-1.3395136124115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4C-491F-A5F5-EA3397C0B884}"/>
                </c:ext>
              </c:extLst>
            </c:dLbl>
            <c:dLbl>
              <c:idx val="1"/>
              <c:layout>
                <c:manualLayout>
                  <c:x val="1.2500000000000001E-2"/>
                  <c:y val="-1.339513612411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4C-491F-A5F5-EA3397C0B884}"/>
                </c:ext>
              </c:extLst>
            </c:dLbl>
            <c:dLbl>
              <c:idx val="2"/>
              <c:layout>
                <c:manualLayout>
                  <c:x val="1.1111111111111112E-2"/>
                  <c:y val="-1.5627658811468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4C-491F-A5F5-EA3397C0B884}"/>
                </c:ext>
              </c:extLst>
            </c:dLbl>
            <c:dLbl>
              <c:idx val="3"/>
              <c:layout>
                <c:manualLayout>
                  <c:x val="1.8055555555555554E-2"/>
                  <c:y val="-1.3395136124115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4C-491F-A5F5-EA3397C0B884}"/>
                </c:ext>
              </c:extLst>
            </c:dLbl>
            <c:dLbl>
              <c:idx val="4"/>
              <c:layout>
                <c:manualLayout>
                  <c:x val="2.450054680664927E-2"/>
                  <c:y val="-1.9973694905910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4C-491F-A5F5-EA3397C0B884}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>
                        <a:lumMod val="9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2023 год</c:v>
                </c:pt>
                <c:pt idx="1">
                  <c:v>План 2024 года</c:v>
                </c:pt>
                <c:pt idx="2">
                  <c:v>Утверждено на 2025 год</c:v>
                </c:pt>
                <c:pt idx="3">
                  <c:v>Утверждено на 2026 год</c:v>
                </c:pt>
                <c:pt idx="4">
                  <c:v>Утверждено на 2027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3301.7</c:v>
                </c:pt>
                <c:pt idx="1">
                  <c:v>3854.3</c:v>
                </c:pt>
                <c:pt idx="2">
                  <c:v>5856.8</c:v>
                </c:pt>
                <c:pt idx="3">
                  <c:v>4125.1000000000004</c:v>
                </c:pt>
                <c:pt idx="4">
                  <c:v>3460.9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4C-491F-A5F5-EA3397C0B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50097664"/>
        <c:axId val="250099200"/>
        <c:axId val="0"/>
      </c:bar3DChart>
      <c:catAx>
        <c:axId val="250097664"/>
        <c:scaling>
          <c:orientation val="minMax"/>
        </c:scaling>
        <c:delete val="0"/>
        <c:axPos val="b"/>
        <c:majorGridlines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ru-RU"/>
          </a:p>
        </c:txPr>
        <c:crossAx val="250099200"/>
        <c:crosses val="autoZero"/>
        <c:auto val="1"/>
        <c:lblAlgn val="ctr"/>
        <c:lblOffset val="100"/>
        <c:noMultiLvlLbl val="0"/>
      </c:catAx>
      <c:valAx>
        <c:axId val="2500992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\ ##0.0" sourceLinked="1"/>
        <c:majorTickMark val="out"/>
        <c:minorTickMark val="none"/>
        <c:tickLblPos val="nextTo"/>
        <c:crossAx val="250097664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  <a:effectLst/>
        <a:sp3d>
          <a:contourClr>
            <a:schemeClr val="accent2">
              <a:lumMod val="60000"/>
              <a:lumOff val="4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905236436092492E-2"/>
          <c:y val="6.1881171630386568E-2"/>
          <c:w val="0.88614806688145764"/>
          <c:h val="0.752108481266404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совокупный доход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rgbClr val="000000"/>
              </a:solidFill>
            </a:ln>
            <a:effectLst/>
            <a:sp3d>
              <a:contourClr>
                <a:srgbClr val="000000"/>
              </a:contourClr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0511-482F-89C7-814F5E0B442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511-482F-89C7-814F5E0B442C}"/>
              </c:ext>
            </c:extLst>
          </c:dPt>
          <c:dPt>
            <c:idx val="2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511-482F-89C7-814F5E0B442C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511-482F-89C7-814F5E0B442C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</a:ln>
              <a:effectLst/>
              <a:sp3d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511-482F-89C7-814F5E0B442C}"/>
              </c:ext>
            </c:extLst>
          </c:dPt>
          <c:dLbls>
            <c:dLbl>
              <c:idx val="0"/>
              <c:layout>
                <c:manualLayout>
                  <c:x val="1.0634747323157171E-2"/>
                  <c:y val="-0.19899849837473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11-482F-89C7-814F5E0B442C}"/>
                </c:ext>
              </c:extLst>
            </c:dLbl>
            <c:dLbl>
              <c:idx val="1"/>
              <c:layout>
                <c:manualLayout>
                  <c:x val="3.1734443554541289E-2"/>
                  <c:y val="-0.263933925386226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29175924897232"/>
                      <c:h val="5.26597160570384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511-482F-89C7-814F5E0B442C}"/>
                </c:ext>
              </c:extLst>
            </c:dLbl>
            <c:dLbl>
              <c:idx val="2"/>
              <c:layout>
                <c:manualLayout>
                  <c:x val="1.2812897838309405E-2"/>
                  <c:y val="-0.27936456881135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11-482F-89C7-814F5E0B442C}"/>
                </c:ext>
              </c:extLst>
            </c:dLbl>
            <c:dLbl>
              <c:idx val="3"/>
              <c:layout>
                <c:manualLayout>
                  <c:x val="7.6621723269363513E-3"/>
                  <c:y val="-0.325437406596399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11-482F-89C7-814F5E0B442C}"/>
                </c:ext>
              </c:extLst>
            </c:dLbl>
            <c:dLbl>
              <c:idx val="4"/>
              <c:layout>
                <c:manualLayout>
                  <c:x val="1.2447343813650336E-2"/>
                  <c:y val="-0.36381772395659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11-482F-89C7-814F5E0B442C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Отчёт за 2023 год</c:v>
                </c:pt>
                <c:pt idx="1">
                  <c:v>План 2024 года</c:v>
                </c:pt>
                <c:pt idx="2">
                  <c:v>Утверждено 2025 год</c:v>
                </c:pt>
                <c:pt idx="3">
                  <c:v>Утверждено 2026 год</c:v>
                </c:pt>
                <c:pt idx="4">
                  <c:v>Утверждено 2027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989.4</c:v>
                </c:pt>
                <c:pt idx="1">
                  <c:v>1361.4</c:v>
                </c:pt>
                <c:pt idx="2">
                  <c:v>1775.1</c:v>
                </c:pt>
                <c:pt idx="3">
                  <c:v>2112.1</c:v>
                </c:pt>
                <c:pt idx="4">
                  <c:v>2587.8000000000002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ED-4CC7-85DE-A00DBF037F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64834048"/>
        <c:axId val="264844032"/>
        <c:axId val="0"/>
      </c:bar3DChart>
      <c:catAx>
        <c:axId val="264834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844032"/>
        <c:crosses val="autoZero"/>
        <c:auto val="1"/>
        <c:lblAlgn val="ctr"/>
        <c:lblOffset val="100"/>
        <c:noMultiLvlLbl val="0"/>
      </c:catAx>
      <c:valAx>
        <c:axId val="26484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57150" cap="flat" cmpd="sng" algn="ctr">
              <a:solidFill>
                <a:schemeClr val="tx1"/>
              </a:solidFill>
              <a:round/>
            </a:ln>
            <a:effectLst/>
          </c:spPr>
        </c:minorGridlines>
        <c:numFmt formatCode="0.0" sourceLinked="1"/>
        <c:majorTickMark val="none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83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6028217214027184E-2"/>
          <c:y val="0.14497283948744016"/>
          <c:w val="0.90397181144426986"/>
          <c:h val="0.5872679407324233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BCC-49AF-B695-E7CC1FF42E0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BCC-49AF-B695-E7CC1FF42E0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BCC-49AF-B695-E7CC1FF42E0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BCC-49AF-B695-E7CC1FF42E0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BCC-49AF-B695-E7CC1FF42E09}"/>
              </c:ext>
            </c:extLst>
          </c:dPt>
          <c:dLbls>
            <c:dLbl>
              <c:idx val="0"/>
              <c:layout>
                <c:manualLayout>
                  <c:x val="2.1115940821390216E-2"/>
                  <c:y val="-2.4115815542295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CC-49AF-B695-E7CC1FF42E09}"/>
                </c:ext>
              </c:extLst>
            </c:dLbl>
            <c:dLbl>
              <c:idx val="1"/>
              <c:layout>
                <c:manualLayout>
                  <c:x val="1.2117635077583972E-2"/>
                  <c:y val="-2.1679014831685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CC-49AF-B695-E7CC1FF42E09}"/>
                </c:ext>
              </c:extLst>
            </c:dLbl>
            <c:dLbl>
              <c:idx val="2"/>
              <c:layout>
                <c:manualLayout>
                  <c:x val="1.2796031922377917E-3"/>
                  <c:y val="-2.0291170179403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CC-49AF-B695-E7CC1FF42E09}"/>
                </c:ext>
              </c:extLst>
            </c:dLbl>
            <c:dLbl>
              <c:idx val="3"/>
              <c:layout>
                <c:manualLayout>
                  <c:x val="-5.1493121134689812E-3"/>
                  <c:y val="-1.526940044636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CC-49AF-B695-E7CC1FF42E09}"/>
                </c:ext>
              </c:extLst>
            </c:dLbl>
            <c:dLbl>
              <c:idx val="4"/>
              <c:layout>
                <c:manualLayout>
                  <c:x val="-1.3047855793800796E-2"/>
                  <c:y val="-6.6509839272429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CC-49AF-B695-E7CC1FF42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Отчет 2023 год</c:v>
                </c:pt>
                <c:pt idx="1">
                  <c:v>План 2024 год</c:v>
                </c:pt>
                <c:pt idx="2">
                  <c:v>Утверждено 2025 год</c:v>
                </c:pt>
                <c:pt idx="3">
                  <c:v>Утверждено 2026 год</c:v>
                </c:pt>
                <c:pt idx="4">
                  <c:v>Утверждено 2027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47.7</c:v>
                </c:pt>
                <c:pt idx="1">
                  <c:v>57.2</c:v>
                </c:pt>
                <c:pt idx="2">
                  <c:v>81.7</c:v>
                </c:pt>
                <c:pt idx="3" formatCode="#\ ##0.0">
                  <c:v>85</c:v>
                </c:pt>
                <c:pt idx="4" formatCode="General">
                  <c:v>88.4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CC-49AF-B695-E7CC1FF42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cylinder"/>
        <c:axId val="264983680"/>
        <c:axId val="264985216"/>
        <c:axId val="0"/>
      </c:bar3DChart>
      <c:catAx>
        <c:axId val="264983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985216"/>
        <c:crosses val="autoZero"/>
        <c:auto val="1"/>
        <c:lblAlgn val="ctr"/>
        <c:lblOffset val="100"/>
        <c:noMultiLvlLbl val="0"/>
      </c:catAx>
      <c:valAx>
        <c:axId val="26498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98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image" Target="../media/image56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image" Target="../media/image5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1D6F78-58A4-461A-BD07-0B55A292539C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A1FB40-BE9F-49D2-B5D5-864B314BEDF3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Доход</a:t>
          </a:r>
        </a:p>
      </dgm:t>
    </dgm:pt>
    <dgm:pt modelId="{525A1791-E7B7-4D25-829E-65D203515422}" type="parTrans" cxnId="{ECB8E00C-DB28-4622-AEE8-88BA1F49E9AD}">
      <dgm:prSet/>
      <dgm:spPr/>
      <dgm:t>
        <a:bodyPr/>
        <a:lstStyle/>
        <a:p>
          <a:endParaRPr lang="ru-RU"/>
        </a:p>
      </dgm:t>
    </dgm:pt>
    <dgm:pt modelId="{216B778D-3E9B-42A2-BC6A-3279BE1BDF9F}" type="sibTrans" cxnId="{ECB8E00C-DB28-4622-AEE8-88BA1F49E9AD}">
      <dgm:prSet/>
      <dgm:spPr/>
      <dgm:t>
        <a:bodyPr/>
        <a:lstStyle/>
        <a:p>
          <a:endParaRPr lang="ru-RU"/>
        </a:p>
      </dgm:t>
    </dgm:pt>
    <dgm:pt modelId="{BC23EC8A-3B1D-422A-A398-9AA913CD898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Расход</a:t>
          </a:r>
        </a:p>
      </dgm:t>
    </dgm:pt>
    <dgm:pt modelId="{D51B1C88-9AA3-4C32-A3FB-EB556EB81B2A}" type="parTrans" cxnId="{39B6982E-2110-49C3-B2CC-6B60BEE73FF9}">
      <dgm:prSet/>
      <dgm:spPr/>
      <dgm:t>
        <a:bodyPr/>
        <a:lstStyle/>
        <a:p>
          <a:endParaRPr lang="ru-RU"/>
        </a:p>
      </dgm:t>
    </dgm:pt>
    <dgm:pt modelId="{B6713B69-3E84-4D5E-BB0E-F49A7D26D4DE}" type="sibTrans" cxnId="{39B6982E-2110-49C3-B2CC-6B60BEE73FF9}">
      <dgm:prSet/>
      <dgm:spPr/>
      <dgm:t>
        <a:bodyPr/>
        <a:lstStyle/>
        <a:p>
          <a:endParaRPr lang="ru-RU"/>
        </a:p>
      </dgm:t>
    </dgm:pt>
    <dgm:pt modelId="{1DA9F830-BF5F-4713-82CD-DB3FF95B7A90}" type="pres">
      <dgm:prSet presAssocID="{0A1D6F78-58A4-461A-BD07-0B55A292539C}" presName="Name0" presStyleCnt="0">
        <dgm:presLayoutVars>
          <dgm:dir/>
          <dgm:resizeHandles val="exact"/>
        </dgm:presLayoutVars>
      </dgm:prSet>
      <dgm:spPr/>
    </dgm:pt>
    <dgm:pt modelId="{F1E7F3A7-1A57-40AF-AF17-D890D9683D68}" type="pres">
      <dgm:prSet presAssocID="{43A1FB40-BE9F-49D2-B5D5-864B314BEDF3}" presName="node" presStyleLbl="node1" presStyleIdx="0" presStyleCnt="2" custLinFactNeighborX="-42336" custLinFactNeighborY="-2832">
        <dgm:presLayoutVars>
          <dgm:bulletEnabled val="1"/>
        </dgm:presLayoutVars>
      </dgm:prSet>
      <dgm:spPr/>
    </dgm:pt>
    <dgm:pt modelId="{0D941501-709D-412F-8E16-F5C9BB2B0F5C}" type="pres">
      <dgm:prSet presAssocID="{216B778D-3E9B-42A2-BC6A-3279BE1BDF9F}" presName="sibTrans" presStyleCnt="0"/>
      <dgm:spPr/>
    </dgm:pt>
    <dgm:pt modelId="{3A146C52-AD2B-489C-BF10-3AA4F8CAFD67}" type="pres">
      <dgm:prSet presAssocID="{BC23EC8A-3B1D-422A-A398-9AA913CD8988}" presName="node" presStyleLbl="node1" presStyleIdx="1" presStyleCnt="2" custScaleY="35188" custLinFactNeighborX="-88574" custLinFactNeighborY="1506">
        <dgm:presLayoutVars>
          <dgm:bulletEnabled val="1"/>
        </dgm:presLayoutVars>
      </dgm:prSet>
      <dgm:spPr/>
    </dgm:pt>
  </dgm:ptLst>
  <dgm:cxnLst>
    <dgm:cxn modelId="{ECB8E00C-DB28-4622-AEE8-88BA1F49E9AD}" srcId="{0A1D6F78-58A4-461A-BD07-0B55A292539C}" destId="{43A1FB40-BE9F-49D2-B5D5-864B314BEDF3}" srcOrd="0" destOrd="0" parTransId="{525A1791-E7B7-4D25-829E-65D203515422}" sibTransId="{216B778D-3E9B-42A2-BC6A-3279BE1BDF9F}"/>
    <dgm:cxn modelId="{39B6982E-2110-49C3-B2CC-6B60BEE73FF9}" srcId="{0A1D6F78-58A4-461A-BD07-0B55A292539C}" destId="{BC23EC8A-3B1D-422A-A398-9AA913CD8988}" srcOrd="1" destOrd="0" parTransId="{D51B1C88-9AA3-4C32-A3FB-EB556EB81B2A}" sibTransId="{B6713B69-3E84-4D5E-BB0E-F49A7D26D4DE}"/>
    <dgm:cxn modelId="{A1A90A42-E6D9-40C3-A82F-15BB6D9AFCE4}" type="presOf" srcId="{0A1D6F78-58A4-461A-BD07-0B55A292539C}" destId="{1DA9F830-BF5F-4713-82CD-DB3FF95B7A90}" srcOrd="0" destOrd="0" presId="urn:microsoft.com/office/officeart/2005/8/layout/hList6"/>
    <dgm:cxn modelId="{D808996C-7516-4591-A3D9-62D10461DEB1}" type="presOf" srcId="{BC23EC8A-3B1D-422A-A398-9AA913CD8988}" destId="{3A146C52-AD2B-489C-BF10-3AA4F8CAFD67}" srcOrd="0" destOrd="0" presId="urn:microsoft.com/office/officeart/2005/8/layout/hList6"/>
    <dgm:cxn modelId="{097655DF-6836-4958-8907-9210755BCE62}" type="presOf" srcId="{43A1FB40-BE9F-49D2-B5D5-864B314BEDF3}" destId="{F1E7F3A7-1A57-40AF-AF17-D890D9683D68}" srcOrd="0" destOrd="0" presId="urn:microsoft.com/office/officeart/2005/8/layout/hList6"/>
    <dgm:cxn modelId="{AF82A025-9FFC-4F7F-AACD-06622CF7850B}" type="presParOf" srcId="{1DA9F830-BF5F-4713-82CD-DB3FF95B7A90}" destId="{F1E7F3A7-1A57-40AF-AF17-D890D9683D68}" srcOrd="0" destOrd="0" presId="urn:microsoft.com/office/officeart/2005/8/layout/hList6"/>
    <dgm:cxn modelId="{0432A9B6-64CA-406E-84AB-4E64B2E84247}" type="presParOf" srcId="{1DA9F830-BF5F-4713-82CD-DB3FF95B7A90}" destId="{0D941501-709D-412F-8E16-F5C9BB2B0F5C}" srcOrd="1" destOrd="0" presId="urn:microsoft.com/office/officeart/2005/8/layout/hList6"/>
    <dgm:cxn modelId="{E6FCABDC-445F-4C6C-BA20-B9F97820C563}" type="presParOf" srcId="{1DA9F830-BF5F-4713-82CD-DB3FF95B7A90}" destId="{3A146C52-AD2B-489C-BF10-3AA4F8CAFD6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1D6F78-58A4-461A-BD07-0B55A292539C}" type="doc">
      <dgm:prSet loTypeId="urn:microsoft.com/office/officeart/2005/8/layout/hList6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3A1FB40-BE9F-49D2-B5D5-864B314BEDF3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Расход</a:t>
          </a:r>
        </a:p>
      </dgm:t>
    </dgm:pt>
    <dgm:pt modelId="{525A1791-E7B7-4D25-829E-65D203515422}" type="parTrans" cxnId="{ECB8E00C-DB28-4622-AEE8-88BA1F49E9AD}">
      <dgm:prSet/>
      <dgm:spPr/>
      <dgm:t>
        <a:bodyPr/>
        <a:lstStyle/>
        <a:p>
          <a:endParaRPr lang="ru-RU"/>
        </a:p>
      </dgm:t>
    </dgm:pt>
    <dgm:pt modelId="{216B778D-3E9B-42A2-BC6A-3279BE1BDF9F}" type="sibTrans" cxnId="{ECB8E00C-DB28-4622-AEE8-88BA1F49E9AD}">
      <dgm:prSet/>
      <dgm:spPr/>
      <dgm:t>
        <a:bodyPr/>
        <a:lstStyle/>
        <a:p>
          <a:endParaRPr lang="ru-RU"/>
        </a:p>
      </dgm:t>
    </dgm:pt>
    <dgm:pt modelId="{BC23EC8A-3B1D-422A-A398-9AA913CD8988}">
      <dgm:prSet phldrT="[Текст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Доход</a:t>
          </a:r>
        </a:p>
      </dgm:t>
    </dgm:pt>
    <dgm:pt modelId="{D51B1C88-9AA3-4C32-A3FB-EB556EB81B2A}" type="parTrans" cxnId="{39B6982E-2110-49C3-B2CC-6B60BEE73FF9}">
      <dgm:prSet/>
      <dgm:spPr/>
      <dgm:t>
        <a:bodyPr/>
        <a:lstStyle/>
        <a:p>
          <a:endParaRPr lang="ru-RU"/>
        </a:p>
      </dgm:t>
    </dgm:pt>
    <dgm:pt modelId="{B6713B69-3E84-4D5E-BB0E-F49A7D26D4DE}" type="sibTrans" cxnId="{39B6982E-2110-49C3-B2CC-6B60BEE73FF9}">
      <dgm:prSet/>
      <dgm:spPr/>
      <dgm:t>
        <a:bodyPr/>
        <a:lstStyle/>
        <a:p>
          <a:endParaRPr lang="ru-RU"/>
        </a:p>
      </dgm:t>
    </dgm:pt>
    <dgm:pt modelId="{1DA9F830-BF5F-4713-82CD-DB3FF95B7A90}" type="pres">
      <dgm:prSet presAssocID="{0A1D6F78-58A4-461A-BD07-0B55A292539C}" presName="Name0" presStyleCnt="0">
        <dgm:presLayoutVars>
          <dgm:dir/>
          <dgm:resizeHandles val="exact"/>
        </dgm:presLayoutVars>
      </dgm:prSet>
      <dgm:spPr/>
    </dgm:pt>
    <dgm:pt modelId="{F1E7F3A7-1A57-40AF-AF17-D890D9683D68}" type="pres">
      <dgm:prSet presAssocID="{43A1FB40-BE9F-49D2-B5D5-864B314BEDF3}" presName="node" presStyleLbl="node1" presStyleIdx="0" presStyleCnt="2" custFlipVert="1" custFlipHor="1" custLinFactX="100000" custLinFactNeighborX="195278" custLinFactNeighborY="0">
        <dgm:presLayoutVars>
          <dgm:bulletEnabled val="1"/>
        </dgm:presLayoutVars>
      </dgm:prSet>
      <dgm:spPr/>
    </dgm:pt>
    <dgm:pt modelId="{0D941501-709D-412F-8E16-F5C9BB2B0F5C}" type="pres">
      <dgm:prSet presAssocID="{216B778D-3E9B-42A2-BC6A-3279BE1BDF9F}" presName="sibTrans" presStyleCnt="0"/>
      <dgm:spPr/>
    </dgm:pt>
    <dgm:pt modelId="{3A146C52-AD2B-489C-BF10-3AA4F8CAFD67}" type="pres">
      <dgm:prSet presAssocID="{BC23EC8A-3B1D-422A-A398-9AA913CD8988}" presName="node" presStyleLbl="node1" presStyleIdx="1" presStyleCnt="2" custFlipVert="1" custFlipHor="1" custScaleY="42230" custLinFactX="-100000" custLinFactNeighborX="-184634" custLinFactNeighborY="1095">
        <dgm:presLayoutVars>
          <dgm:bulletEnabled val="1"/>
        </dgm:presLayoutVars>
      </dgm:prSet>
      <dgm:spPr/>
    </dgm:pt>
  </dgm:ptLst>
  <dgm:cxnLst>
    <dgm:cxn modelId="{E2E35101-B5AE-4C00-BA5E-865F1C8A982D}" type="presOf" srcId="{43A1FB40-BE9F-49D2-B5D5-864B314BEDF3}" destId="{F1E7F3A7-1A57-40AF-AF17-D890D9683D68}" srcOrd="0" destOrd="0" presId="urn:microsoft.com/office/officeart/2005/8/layout/hList6"/>
    <dgm:cxn modelId="{ECB8E00C-DB28-4622-AEE8-88BA1F49E9AD}" srcId="{0A1D6F78-58A4-461A-BD07-0B55A292539C}" destId="{43A1FB40-BE9F-49D2-B5D5-864B314BEDF3}" srcOrd="0" destOrd="0" parTransId="{525A1791-E7B7-4D25-829E-65D203515422}" sibTransId="{216B778D-3E9B-42A2-BC6A-3279BE1BDF9F}"/>
    <dgm:cxn modelId="{39B6982E-2110-49C3-B2CC-6B60BEE73FF9}" srcId="{0A1D6F78-58A4-461A-BD07-0B55A292539C}" destId="{BC23EC8A-3B1D-422A-A398-9AA913CD8988}" srcOrd="1" destOrd="0" parTransId="{D51B1C88-9AA3-4C32-A3FB-EB556EB81B2A}" sibTransId="{B6713B69-3E84-4D5E-BB0E-F49A7D26D4DE}"/>
    <dgm:cxn modelId="{39A88AA9-FCF5-46AE-A788-DC53A7729343}" type="presOf" srcId="{0A1D6F78-58A4-461A-BD07-0B55A292539C}" destId="{1DA9F830-BF5F-4713-82CD-DB3FF95B7A90}" srcOrd="0" destOrd="0" presId="urn:microsoft.com/office/officeart/2005/8/layout/hList6"/>
    <dgm:cxn modelId="{107068F3-494B-45DD-BD46-4E109AD73C75}" type="presOf" srcId="{BC23EC8A-3B1D-422A-A398-9AA913CD8988}" destId="{3A146C52-AD2B-489C-BF10-3AA4F8CAFD67}" srcOrd="0" destOrd="0" presId="urn:microsoft.com/office/officeart/2005/8/layout/hList6"/>
    <dgm:cxn modelId="{1975F940-4677-4D10-AA9D-2610C002C165}" type="presParOf" srcId="{1DA9F830-BF5F-4713-82CD-DB3FF95B7A90}" destId="{F1E7F3A7-1A57-40AF-AF17-D890D9683D68}" srcOrd="0" destOrd="0" presId="urn:microsoft.com/office/officeart/2005/8/layout/hList6"/>
    <dgm:cxn modelId="{15F5C6B2-4943-4518-984C-152B75478A37}" type="presParOf" srcId="{1DA9F830-BF5F-4713-82CD-DB3FF95B7A90}" destId="{0D941501-709D-412F-8E16-F5C9BB2B0F5C}" srcOrd="1" destOrd="0" presId="urn:microsoft.com/office/officeart/2005/8/layout/hList6"/>
    <dgm:cxn modelId="{40643657-EADC-4FDF-8D66-C19077C01591}" type="presParOf" srcId="{1DA9F830-BF5F-4713-82CD-DB3FF95B7A90}" destId="{3A146C52-AD2B-489C-BF10-3AA4F8CAFD67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606B49-2BC0-4633-A609-6144CC96F5F4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7EE0D7EF-F49A-4AB9-8F2A-F6B7A1F26BED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ru-RU" sz="1800" b="1" dirty="0">
              <a:solidFill>
                <a:srgbClr val="0000CC"/>
              </a:solidFill>
            </a:rPr>
            <a:t>НАЛОГОВЫЕ ДОХОДЫ</a:t>
          </a:r>
        </a:p>
        <a:p>
          <a:r>
            <a:rPr lang="ru-RU" sz="1200" dirty="0">
              <a:solidFill>
                <a:srgbClr val="0000CC"/>
              </a:solidFill>
            </a:rPr>
            <a:t>Установленные законом платежи, которые граждане и организации обязаны вносить в бюджет государства</a:t>
          </a:r>
        </a:p>
      </dgm:t>
    </dgm:pt>
    <dgm:pt modelId="{7B8CCF30-CB19-4373-835C-C627AEFEDDC2}" type="parTrans" cxnId="{CAC55876-E11A-49D8-830B-C8B36FB69F4C}">
      <dgm:prSet/>
      <dgm:spPr/>
      <dgm:t>
        <a:bodyPr/>
        <a:lstStyle/>
        <a:p>
          <a:endParaRPr lang="ru-RU"/>
        </a:p>
      </dgm:t>
    </dgm:pt>
    <dgm:pt modelId="{E2F5115D-3685-46A7-8C0F-57BC8DCDEF23}" type="sibTrans" cxnId="{CAC55876-E11A-49D8-830B-C8B36FB69F4C}">
      <dgm:prSet/>
      <dgm:spPr/>
      <dgm:t>
        <a:bodyPr/>
        <a:lstStyle/>
        <a:p>
          <a:endParaRPr lang="ru-RU"/>
        </a:p>
      </dgm:t>
    </dgm:pt>
    <dgm:pt modelId="{C1C0B77B-5BE6-452A-AD66-A880DB6A3E4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l"/>
          <a:r>
            <a:rPr lang="ru-RU" sz="1800" b="1" dirty="0">
              <a:solidFill>
                <a:srgbClr val="0000CC"/>
              </a:solidFill>
            </a:rPr>
            <a:t>БЕЗВОЗМЕЗДНЫЕ ПОСТУПЛЕНИЯ</a:t>
          </a:r>
        </a:p>
        <a:p>
          <a:pPr algn="ctr"/>
          <a:r>
            <a:rPr lang="ru-RU" sz="1200" dirty="0">
              <a:solidFill>
                <a:srgbClr val="0000CC"/>
              </a:solidFill>
            </a:rPr>
            <a:t>Поступления в бюджет на безвозмездной и безвозвратной основе из федерального либо из областного бюджета (дотации, субсидии, субвенции), а также перечисления от физических и юридических лиц</a:t>
          </a:r>
        </a:p>
        <a:p>
          <a:pPr algn="ctr"/>
          <a:endParaRPr lang="ru-RU" sz="1600" dirty="0">
            <a:solidFill>
              <a:srgbClr val="0000CC"/>
            </a:solidFill>
          </a:endParaRPr>
        </a:p>
      </dgm:t>
    </dgm:pt>
    <dgm:pt modelId="{8C0F4C37-1403-49F5-82A4-6785BA8A9D29}" type="parTrans" cxnId="{44CD2FA8-454A-4052-8E7C-1B689990424D}">
      <dgm:prSet/>
      <dgm:spPr/>
      <dgm:t>
        <a:bodyPr/>
        <a:lstStyle/>
        <a:p>
          <a:endParaRPr lang="ru-RU"/>
        </a:p>
      </dgm:t>
    </dgm:pt>
    <dgm:pt modelId="{CBAD3506-B911-4A7A-AB38-DCF36635E148}" type="sibTrans" cxnId="{44CD2FA8-454A-4052-8E7C-1B689990424D}">
      <dgm:prSet/>
      <dgm:spPr/>
      <dgm:t>
        <a:bodyPr/>
        <a:lstStyle/>
        <a:p>
          <a:endParaRPr lang="ru-RU"/>
        </a:p>
      </dgm:t>
    </dgm:pt>
    <dgm:pt modelId="{085B5655-BBE6-4975-BC4D-30C4ED8B579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 algn="ctr"/>
          <a:r>
            <a:rPr lang="ru-RU" sz="1800" b="1" dirty="0">
              <a:solidFill>
                <a:srgbClr val="0000CC"/>
              </a:solidFill>
            </a:rPr>
            <a:t>НЕНАЛОГОВЫЕ ДОХОДЫ</a:t>
          </a:r>
        </a:p>
        <a:p>
          <a:pPr algn="ctr"/>
          <a:r>
            <a:rPr lang="ru-RU" sz="1200" dirty="0">
              <a:solidFill>
                <a:srgbClr val="0000CC"/>
              </a:solidFill>
            </a:rPr>
            <a:t>Платежи за пользование государственным (муниципальным) имуществом, а также штрафы, санкции за нарушение законодательства</a:t>
          </a:r>
        </a:p>
      </dgm:t>
    </dgm:pt>
    <dgm:pt modelId="{49BDF1C7-7E28-475F-BD3D-E2F492473E28}" type="parTrans" cxnId="{1FF360C4-3FCB-473A-B973-E1C965B260D5}">
      <dgm:prSet/>
      <dgm:spPr/>
      <dgm:t>
        <a:bodyPr/>
        <a:lstStyle/>
        <a:p>
          <a:endParaRPr lang="ru-RU"/>
        </a:p>
      </dgm:t>
    </dgm:pt>
    <dgm:pt modelId="{C4B85506-03EF-4178-9C38-37299D1DE9D9}" type="sibTrans" cxnId="{1FF360C4-3FCB-473A-B973-E1C965B260D5}">
      <dgm:prSet/>
      <dgm:spPr/>
      <dgm:t>
        <a:bodyPr/>
        <a:lstStyle/>
        <a:p>
          <a:endParaRPr lang="ru-RU"/>
        </a:p>
      </dgm:t>
    </dgm:pt>
    <dgm:pt modelId="{13F5272B-AAF2-44DD-9D7A-AF399C6136B7}" type="pres">
      <dgm:prSet presAssocID="{09606B49-2BC0-4633-A609-6144CC96F5F4}" presName="compositeShape" presStyleCnt="0">
        <dgm:presLayoutVars>
          <dgm:chMax val="7"/>
          <dgm:dir/>
          <dgm:resizeHandles val="exact"/>
        </dgm:presLayoutVars>
      </dgm:prSet>
      <dgm:spPr/>
    </dgm:pt>
    <dgm:pt modelId="{3BE460B6-A018-48F9-80FA-D5A7F85E18BB}" type="pres">
      <dgm:prSet presAssocID="{7EE0D7EF-F49A-4AB9-8F2A-F6B7A1F26BED}" presName="circ1" presStyleLbl="vennNode1" presStyleIdx="0" presStyleCnt="3" custScaleX="114548" custScaleY="110047" custLinFactNeighborX="-529" custLinFactNeighborY="-13735"/>
      <dgm:spPr/>
    </dgm:pt>
    <dgm:pt modelId="{2F31F59B-CD8E-4F8C-AC1F-7E74F0498C70}" type="pres">
      <dgm:prSet presAssocID="{7EE0D7EF-F49A-4AB9-8F2A-F6B7A1F26BE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42676C9-DA6E-4933-A7FD-B3F9A0783CA3}" type="pres">
      <dgm:prSet presAssocID="{C1C0B77B-5BE6-452A-AD66-A880DB6A3E4A}" presName="circ2" presStyleLbl="vennNode1" presStyleIdx="1" presStyleCnt="3" custScaleX="124842" custScaleY="119642" custLinFactNeighborX="19796" custLinFactNeighborY="158"/>
      <dgm:spPr/>
    </dgm:pt>
    <dgm:pt modelId="{5E908DB7-61D5-4BDE-8011-A4A1755C296E}" type="pres">
      <dgm:prSet presAssocID="{C1C0B77B-5BE6-452A-AD66-A880DB6A3E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472D127-C6CD-4E15-888A-C31FF7002ABD}" type="pres">
      <dgm:prSet presAssocID="{085B5655-BBE6-4975-BC4D-30C4ED8B5793}" presName="circ3" presStyleLbl="vennNode1" presStyleIdx="2" presStyleCnt="3" custScaleX="114047" custScaleY="111782" custLinFactNeighborX="-13452" custLinFactNeighborY="-10"/>
      <dgm:spPr/>
    </dgm:pt>
    <dgm:pt modelId="{B55341CB-8CA0-4F8B-B7BF-1704B7AD16CD}" type="pres">
      <dgm:prSet presAssocID="{085B5655-BBE6-4975-BC4D-30C4ED8B579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E91F821-06D8-4876-BAC0-55F64C73578E}" type="presOf" srcId="{7EE0D7EF-F49A-4AB9-8F2A-F6B7A1F26BED}" destId="{2F31F59B-CD8E-4F8C-AC1F-7E74F0498C70}" srcOrd="1" destOrd="0" presId="urn:microsoft.com/office/officeart/2005/8/layout/venn1"/>
    <dgm:cxn modelId="{63B4785E-B750-4BAF-B5E6-BC747386EB56}" type="presOf" srcId="{085B5655-BBE6-4975-BC4D-30C4ED8B5793}" destId="{A472D127-C6CD-4E15-888A-C31FF7002ABD}" srcOrd="0" destOrd="0" presId="urn:microsoft.com/office/officeart/2005/8/layout/venn1"/>
    <dgm:cxn modelId="{A427BB47-DAAA-45C0-AE9E-480CA9369471}" type="presOf" srcId="{7EE0D7EF-F49A-4AB9-8F2A-F6B7A1F26BED}" destId="{3BE460B6-A018-48F9-80FA-D5A7F85E18BB}" srcOrd="0" destOrd="0" presId="urn:microsoft.com/office/officeart/2005/8/layout/venn1"/>
    <dgm:cxn modelId="{09768E6E-3342-4070-91F7-77228C6C879B}" type="presOf" srcId="{C1C0B77B-5BE6-452A-AD66-A880DB6A3E4A}" destId="{442676C9-DA6E-4933-A7FD-B3F9A0783CA3}" srcOrd="0" destOrd="0" presId="urn:microsoft.com/office/officeart/2005/8/layout/venn1"/>
    <dgm:cxn modelId="{CAC55876-E11A-49D8-830B-C8B36FB69F4C}" srcId="{09606B49-2BC0-4633-A609-6144CC96F5F4}" destId="{7EE0D7EF-F49A-4AB9-8F2A-F6B7A1F26BED}" srcOrd="0" destOrd="0" parTransId="{7B8CCF30-CB19-4373-835C-C627AEFEDDC2}" sibTransId="{E2F5115D-3685-46A7-8C0F-57BC8DCDEF23}"/>
    <dgm:cxn modelId="{6E5E8D96-F5C5-49A0-B3BA-E2F421CFF1CE}" type="presOf" srcId="{C1C0B77B-5BE6-452A-AD66-A880DB6A3E4A}" destId="{5E908DB7-61D5-4BDE-8011-A4A1755C296E}" srcOrd="1" destOrd="0" presId="urn:microsoft.com/office/officeart/2005/8/layout/venn1"/>
    <dgm:cxn modelId="{44CD2FA8-454A-4052-8E7C-1B689990424D}" srcId="{09606B49-2BC0-4633-A609-6144CC96F5F4}" destId="{C1C0B77B-5BE6-452A-AD66-A880DB6A3E4A}" srcOrd="1" destOrd="0" parTransId="{8C0F4C37-1403-49F5-82A4-6785BA8A9D29}" sibTransId="{CBAD3506-B911-4A7A-AB38-DCF36635E148}"/>
    <dgm:cxn modelId="{3142B4B0-2D9A-4C02-97AD-D3368A9E1C23}" type="presOf" srcId="{085B5655-BBE6-4975-BC4D-30C4ED8B5793}" destId="{B55341CB-8CA0-4F8B-B7BF-1704B7AD16CD}" srcOrd="1" destOrd="0" presId="urn:microsoft.com/office/officeart/2005/8/layout/venn1"/>
    <dgm:cxn modelId="{1FF360C4-3FCB-473A-B973-E1C965B260D5}" srcId="{09606B49-2BC0-4633-A609-6144CC96F5F4}" destId="{085B5655-BBE6-4975-BC4D-30C4ED8B5793}" srcOrd="2" destOrd="0" parTransId="{49BDF1C7-7E28-475F-BD3D-E2F492473E28}" sibTransId="{C4B85506-03EF-4178-9C38-37299D1DE9D9}"/>
    <dgm:cxn modelId="{8449F2FE-5B8D-4877-9D2F-A093D439235A}" type="presOf" srcId="{09606B49-2BC0-4633-A609-6144CC96F5F4}" destId="{13F5272B-AAF2-44DD-9D7A-AF399C6136B7}" srcOrd="0" destOrd="0" presId="urn:microsoft.com/office/officeart/2005/8/layout/venn1"/>
    <dgm:cxn modelId="{D0AA167B-E0EC-4A97-AB1C-76CEF93EC48B}" type="presParOf" srcId="{13F5272B-AAF2-44DD-9D7A-AF399C6136B7}" destId="{3BE460B6-A018-48F9-80FA-D5A7F85E18BB}" srcOrd="0" destOrd="0" presId="urn:microsoft.com/office/officeart/2005/8/layout/venn1"/>
    <dgm:cxn modelId="{5B534F1F-EDB1-4711-8F65-03F8F657768D}" type="presParOf" srcId="{13F5272B-AAF2-44DD-9D7A-AF399C6136B7}" destId="{2F31F59B-CD8E-4F8C-AC1F-7E74F0498C70}" srcOrd="1" destOrd="0" presId="urn:microsoft.com/office/officeart/2005/8/layout/venn1"/>
    <dgm:cxn modelId="{B4444B91-8EF4-46A4-86BE-572217CE9FE3}" type="presParOf" srcId="{13F5272B-AAF2-44DD-9D7A-AF399C6136B7}" destId="{442676C9-DA6E-4933-A7FD-B3F9A0783CA3}" srcOrd="2" destOrd="0" presId="urn:microsoft.com/office/officeart/2005/8/layout/venn1"/>
    <dgm:cxn modelId="{717C7EAA-2DB3-436E-A509-51251D1A8917}" type="presParOf" srcId="{13F5272B-AAF2-44DD-9D7A-AF399C6136B7}" destId="{5E908DB7-61D5-4BDE-8011-A4A1755C296E}" srcOrd="3" destOrd="0" presId="urn:microsoft.com/office/officeart/2005/8/layout/venn1"/>
    <dgm:cxn modelId="{1362290C-173C-4B05-AC46-55387BFD8E97}" type="presParOf" srcId="{13F5272B-AAF2-44DD-9D7A-AF399C6136B7}" destId="{A472D127-C6CD-4E15-888A-C31FF7002ABD}" srcOrd="4" destOrd="0" presId="urn:microsoft.com/office/officeart/2005/8/layout/venn1"/>
    <dgm:cxn modelId="{CB533F0E-C2AE-4A35-932A-7F8D60C264FA}" type="presParOf" srcId="{13F5272B-AAF2-44DD-9D7A-AF399C6136B7}" destId="{B55341CB-8CA0-4F8B-B7BF-1704B7AD16C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BC5C5E-9410-4482-8921-074701C68D45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7BE9884-F559-4149-9861-7D0F3C124B6D}">
      <dgm:prSet phldrT="[Текст]" custT="1"/>
      <dgm:spPr/>
      <dgm:t>
        <a:bodyPr/>
        <a:lstStyle/>
        <a:p>
          <a:r>
            <a:rPr lang="ru-RU" sz="1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СОСТАВЛЕНИЕ</a:t>
          </a:r>
        </a:p>
      </dgm:t>
    </dgm:pt>
    <dgm:pt modelId="{A219F588-4AF3-44BF-989A-4092CDD6CF35}" type="parTrans" cxnId="{D74138C9-B1AC-480E-8AC7-3B8BC1048E59}">
      <dgm:prSet/>
      <dgm:spPr/>
      <dgm:t>
        <a:bodyPr/>
        <a:lstStyle/>
        <a:p>
          <a:endParaRPr lang="ru-RU"/>
        </a:p>
      </dgm:t>
    </dgm:pt>
    <dgm:pt modelId="{B222EB6F-A1BC-4D11-A85B-B68657468A67}" type="sibTrans" cxnId="{D74138C9-B1AC-480E-8AC7-3B8BC1048E59}">
      <dgm:prSet/>
      <dgm:spPr/>
      <dgm:t>
        <a:bodyPr/>
        <a:lstStyle/>
        <a:p>
          <a:endParaRPr lang="ru-RU"/>
        </a:p>
      </dgm:t>
    </dgm:pt>
    <dgm:pt modelId="{651B11ED-E196-4F9A-B754-C1D1E85A1B19}">
      <dgm:prSet phldrT="[Текст]" custT="1"/>
      <dgm:spPr/>
      <dgm:t>
        <a:bodyPr/>
        <a:lstStyle/>
        <a:p>
          <a:r>
            <a:rPr lang="ru-RU" sz="1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gm:t>
    </dgm:pt>
    <dgm:pt modelId="{91379500-B9E0-4342-A709-5625331EC12D}" type="parTrans" cxnId="{1FD70668-AB65-4447-8489-FEF580F6704B}">
      <dgm:prSet/>
      <dgm:spPr/>
      <dgm:t>
        <a:bodyPr/>
        <a:lstStyle/>
        <a:p>
          <a:endParaRPr lang="ru-RU"/>
        </a:p>
      </dgm:t>
    </dgm:pt>
    <dgm:pt modelId="{4A1F27D1-33CF-40A6-BF44-35BBDBC8F830}" type="sibTrans" cxnId="{1FD70668-AB65-4447-8489-FEF580F6704B}">
      <dgm:prSet/>
      <dgm:spPr/>
      <dgm:t>
        <a:bodyPr/>
        <a:lstStyle/>
        <a:p>
          <a:endParaRPr lang="ru-RU"/>
        </a:p>
      </dgm:t>
    </dgm:pt>
    <dgm:pt modelId="{FF7AFC6A-9EB4-4D8D-876F-F2DE161AC7FB}">
      <dgm:prSet phldrT="[Текст]"/>
      <dgm:spPr/>
      <dgm:t>
        <a:bodyPr/>
        <a:lstStyle/>
        <a:p>
          <a:r>
            <a:rPr lang="ru-RU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РАССМОТРЕНИЕ</a:t>
          </a:r>
        </a:p>
      </dgm:t>
    </dgm:pt>
    <dgm:pt modelId="{4777750B-09B4-4F8D-A3C3-F6DE15AD776C}" type="parTrans" cxnId="{B61A3D48-75DB-4A59-8B28-019C16732607}">
      <dgm:prSet/>
      <dgm:spPr/>
      <dgm:t>
        <a:bodyPr/>
        <a:lstStyle/>
        <a:p>
          <a:endParaRPr lang="ru-RU"/>
        </a:p>
      </dgm:t>
    </dgm:pt>
    <dgm:pt modelId="{B4FBC87B-5CC6-4CB3-BF10-20AB9009C066}" type="sibTrans" cxnId="{B61A3D48-75DB-4A59-8B28-019C16732607}">
      <dgm:prSet/>
      <dgm:spPr/>
      <dgm:t>
        <a:bodyPr/>
        <a:lstStyle/>
        <a:p>
          <a:endParaRPr lang="ru-RU"/>
        </a:p>
      </dgm:t>
    </dgm:pt>
    <dgm:pt modelId="{2BC80238-7698-4A31-BF82-08C97E9CF3E5}">
      <dgm:prSet phldrT="[Текст]"/>
      <dgm:spPr/>
      <dgm:t>
        <a:bodyPr/>
        <a:lstStyle/>
        <a:p>
          <a:r>
            <a:rPr lang="ru-RU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УТВЕРЖДЕНИЕ</a:t>
          </a:r>
        </a:p>
      </dgm:t>
    </dgm:pt>
    <dgm:pt modelId="{98AD1655-6BE5-480B-9A1D-B140B76B9C42}" type="parTrans" cxnId="{530EA76E-5084-4931-BD2F-39DF488A904D}">
      <dgm:prSet/>
      <dgm:spPr/>
      <dgm:t>
        <a:bodyPr/>
        <a:lstStyle/>
        <a:p>
          <a:endParaRPr lang="ru-RU"/>
        </a:p>
      </dgm:t>
    </dgm:pt>
    <dgm:pt modelId="{85070C78-831E-44AA-89BD-CFA94B0E018A}" type="sibTrans" cxnId="{530EA76E-5084-4931-BD2F-39DF488A904D}">
      <dgm:prSet/>
      <dgm:spPr/>
      <dgm:t>
        <a:bodyPr/>
        <a:lstStyle/>
        <a:p>
          <a:endParaRPr lang="ru-RU"/>
        </a:p>
      </dgm:t>
    </dgm:pt>
    <dgm:pt modelId="{C60F0301-0F85-4473-B463-BD53873F7274}">
      <dgm:prSet phldrT="[Текст]" custT="1"/>
      <dgm:spPr/>
      <dgm:t>
        <a:bodyPr/>
        <a:lstStyle/>
        <a:p>
          <a:r>
            <a:rPr lang="ru-RU" sz="1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gm:t>
    </dgm:pt>
    <dgm:pt modelId="{A9A3DFC7-12AF-49A7-A2C4-A77E4CA6CCA4}" type="parTrans" cxnId="{96F3C2A5-FA03-4F66-9C01-C874D227BA2D}">
      <dgm:prSet/>
      <dgm:spPr/>
      <dgm:t>
        <a:bodyPr/>
        <a:lstStyle/>
        <a:p>
          <a:endParaRPr lang="ru-RU"/>
        </a:p>
      </dgm:t>
    </dgm:pt>
    <dgm:pt modelId="{A989E410-350E-44CA-84F4-B5599FDE7F64}" type="sibTrans" cxnId="{96F3C2A5-FA03-4F66-9C01-C874D227BA2D}">
      <dgm:prSet/>
      <dgm:spPr/>
      <dgm:t>
        <a:bodyPr/>
        <a:lstStyle/>
        <a:p>
          <a:endParaRPr lang="ru-RU"/>
        </a:p>
      </dgm:t>
    </dgm:pt>
    <dgm:pt modelId="{0155F3FC-9ECB-49F5-8EE6-A6130305B825}">
      <dgm:prSet/>
      <dgm:spPr/>
      <dgm:t>
        <a:bodyPr/>
        <a:lstStyle/>
        <a:p>
          <a:r>
            <a:rPr lang="ru-RU" b="1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ФОРМИРОВАНИЕ</a:t>
          </a:r>
          <a:endParaRPr lang="ru-RU" b="1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32D443FD-B2E9-4996-B8BD-4AD70C96FAD8}" type="parTrans" cxnId="{A3F3152D-E1E7-4321-9CED-FF9FEC106F10}">
      <dgm:prSet/>
      <dgm:spPr/>
      <dgm:t>
        <a:bodyPr/>
        <a:lstStyle/>
        <a:p>
          <a:endParaRPr lang="ru-RU"/>
        </a:p>
      </dgm:t>
    </dgm:pt>
    <dgm:pt modelId="{6552ACA1-42AD-4D42-839F-86B0907E0FBC}" type="sibTrans" cxnId="{A3F3152D-E1E7-4321-9CED-FF9FEC106F10}">
      <dgm:prSet/>
      <dgm:spPr/>
      <dgm:t>
        <a:bodyPr/>
        <a:lstStyle/>
        <a:p>
          <a:endParaRPr lang="ru-RU"/>
        </a:p>
      </dgm:t>
    </dgm:pt>
    <dgm:pt modelId="{C0C65DFA-4F33-4235-9193-8C30025AFD92}">
      <dgm:prSet/>
      <dgm:spPr/>
      <dgm:t>
        <a:bodyPr/>
        <a:lstStyle/>
        <a:p>
          <a:r>
            <a:rPr lang="ru-RU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УТВЕРЖДЕНИЕ</a:t>
          </a:r>
        </a:p>
      </dgm:t>
    </dgm:pt>
    <dgm:pt modelId="{FA21399A-5C70-4181-B695-C4E829D80A06}" type="parTrans" cxnId="{FC19BEE1-330C-4D73-8DF6-3C99DADC07B1}">
      <dgm:prSet/>
      <dgm:spPr/>
      <dgm:t>
        <a:bodyPr/>
        <a:lstStyle/>
        <a:p>
          <a:endParaRPr lang="ru-RU"/>
        </a:p>
      </dgm:t>
    </dgm:pt>
    <dgm:pt modelId="{B9957BFC-668E-4A64-B599-09941162BC6E}" type="sibTrans" cxnId="{FC19BEE1-330C-4D73-8DF6-3C99DADC07B1}">
      <dgm:prSet/>
      <dgm:spPr/>
      <dgm:t>
        <a:bodyPr/>
        <a:lstStyle/>
        <a:p>
          <a:endParaRPr lang="ru-RU"/>
        </a:p>
      </dgm:t>
    </dgm:pt>
    <dgm:pt modelId="{205BA1EC-2D5C-4475-9A89-A90BA56A28CF}">
      <dgm:prSet/>
      <dgm:spPr/>
      <dgm:t>
        <a:bodyPr/>
        <a:lstStyle/>
        <a:p>
          <a:r>
            <a:rPr lang="ru-RU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ИСПОЛНЕНИЕ</a:t>
          </a:r>
          <a:endParaRPr lang="ru-RU" b="1" dirty="0"/>
        </a:p>
      </dgm:t>
    </dgm:pt>
    <dgm:pt modelId="{53114A7F-9164-44C1-BE8C-DE5CA783B731}" type="parTrans" cxnId="{230A0845-5E67-45AF-AF28-9CE190667828}">
      <dgm:prSet/>
      <dgm:spPr/>
      <dgm:t>
        <a:bodyPr/>
        <a:lstStyle/>
        <a:p>
          <a:endParaRPr lang="ru-RU"/>
        </a:p>
      </dgm:t>
    </dgm:pt>
    <dgm:pt modelId="{C8DF228D-75AB-4CAA-8271-7A6777F48936}" type="sibTrans" cxnId="{230A0845-5E67-45AF-AF28-9CE190667828}">
      <dgm:prSet/>
      <dgm:spPr/>
      <dgm:t>
        <a:bodyPr/>
        <a:lstStyle/>
        <a:p>
          <a:endParaRPr lang="ru-RU"/>
        </a:p>
      </dgm:t>
    </dgm:pt>
    <dgm:pt modelId="{D5C953CF-B141-4ACA-AFA7-8370DBBF2AB1}">
      <dgm:prSet custT="1"/>
      <dgm:spPr/>
      <dgm:t>
        <a:bodyPr/>
        <a:lstStyle/>
        <a:p>
          <a:r>
            <a:rPr lang="ru-RU" sz="1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бюджета в текущем году</a:t>
          </a:r>
        </a:p>
      </dgm:t>
    </dgm:pt>
    <dgm:pt modelId="{45A56DCC-7F0D-445A-9097-713745C221B8}" type="parTrans" cxnId="{3E751B30-ED08-4D9C-BBD2-EA77A8C11BD4}">
      <dgm:prSet/>
      <dgm:spPr/>
      <dgm:t>
        <a:bodyPr/>
        <a:lstStyle/>
        <a:p>
          <a:endParaRPr lang="ru-RU"/>
        </a:p>
      </dgm:t>
    </dgm:pt>
    <dgm:pt modelId="{1270C17D-6732-411C-96A5-B1DF6D56F80F}" type="sibTrans" cxnId="{3E751B30-ED08-4D9C-BBD2-EA77A8C11BD4}">
      <dgm:prSet/>
      <dgm:spPr/>
      <dgm:t>
        <a:bodyPr/>
        <a:lstStyle/>
        <a:p>
          <a:endParaRPr lang="ru-RU"/>
        </a:p>
      </dgm:t>
    </dgm:pt>
    <dgm:pt modelId="{561029B3-C24C-4210-BD06-A673103DBB60}">
      <dgm:prSet custT="1"/>
      <dgm:spPr/>
      <dgm:t>
        <a:bodyPr/>
        <a:lstStyle/>
        <a:p>
          <a:r>
            <a:rPr lang="ru-RU" sz="1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отчета об исполнении бюджета  за год</a:t>
          </a:r>
        </a:p>
      </dgm:t>
    </dgm:pt>
    <dgm:pt modelId="{B98E97B5-5DD1-4C94-B50A-73D0FE3A859F}" type="parTrans" cxnId="{543F3DAA-C1B0-4B2A-94EF-89AACEA7ADC5}">
      <dgm:prSet/>
      <dgm:spPr/>
      <dgm:t>
        <a:bodyPr/>
        <a:lstStyle/>
        <a:p>
          <a:endParaRPr lang="ru-RU"/>
        </a:p>
      </dgm:t>
    </dgm:pt>
    <dgm:pt modelId="{2256B857-18C4-46BA-A896-40E3B5899161}" type="sibTrans" cxnId="{543F3DAA-C1B0-4B2A-94EF-89AACEA7ADC5}">
      <dgm:prSet/>
      <dgm:spPr/>
      <dgm:t>
        <a:bodyPr/>
        <a:lstStyle/>
        <a:p>
          <a:endParaRPr lang="ru-RU"/>
        </a:p>
      </dgm:t>
    </dgm:pt>
    <dgm:pt modelId="{26D831DE-A84E-413D-AA3F-85DCAC69FFAA}">
      <dgm:prSet custT="1"/>
      <dgm:spPr/>
      <dgm:t>
        <a:bodyPr/>
        <a:lstStyle/>
        <a:p>
          <a:r>
            <a:rPr lang="ru-RU" sz="1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отчета об исполнении бюджета за год           </a:t>
          </a:r>
        </a:p>
      </dgm:t>
    </dgm:pt>
    <dgm:pt modelId="{0D13F799-7D76-49A4-9567-B7223D373A98}" type="parTrans" cxnId="{95FB123E-B92B-4247-A286-AC298DD22582}">
      <dgm:prSet/>
      <dgm:spPr/>
      <dgm:t>
        <a:bodyPr/>
        <a:lstStyle/>
        <a:p>
          <a:endParaRPr lang="ru-RU"/>
        </a:p>
      </dgm:t>
    </dgm:pt>
    <dgm:pt modelId="{C1FA27E2-184F-456A-9FE9-79F659028047}" type="sibTrans" cxnId="{95FB123E-B92B-4247-A286-AC298DD22582}">
      <dgm:prSet/>
      <dgm:spPr/>
      <dgm:t>
        <a:bodyPr/>
        <a:lstStyle/>
        <a:p>
          <a:endParaRPr lang="ru-RU"/>
        </a:p>
      </dgm:t>
    </dgm:pt>
    <dgm:pt modelId="{300D4B02-8E35-4535-82DF-6E87BC78D10B}">
      <dgm:prSet phldrT="[Текст]" custT="1"/>
      <dgm:spPr/>
      <dgm:t>
        <a:bodyPr/>
        <a:lstStyle/>
        <a:p>
          <a:r>
            <a:rPr lang="ru-RU" sz="14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gm:t>
    </dgm:pt>
    <dgm:pt modelId="{BCE98794-86FB-4DBC-902B-1BC1B359980C}" type="sibTrans" cxnId="{CD8A9B40-6542-4B69-A175-629C164D92E9}">
      <dgm:prSet/>
      <dgm:spPr/>
      <dgm:t>
        <a:bodyPr/>
        <a:lstStyle/>
        <a:p>
          <a:endParaRPr lang="ru-RU"/>
        </a:p>
      </dgm:t>
    </dgm:pt>
    <dgm:pt modelId="{924ED416-9D5B-4C5D-900A-857E888D301B}" type="parTrans" cxnId="{CD8A9B40-6542-4B69-A175-629C164D92E9}">
      <dgm:prSet/>
      <dgm:spPr/>
      <dgm:t>
        <a:bodyPr/>
        <a:lstStyle/>
        <a:p>
          <a:endParaRPr lang="ru-RU"/>
        </a:p>
      </dgm:t>
    </dgm:pt>
    <dgm:pt modelId="{07D36921-F715-40FD-A567-2C31CB69ECF8}" type="pres">
      <dgm:prSet presAssocID="{74BC5C5E-9410-4482-8921-074701C68D45}" presName="rootnode" presStyleCnt="0">
        <dgm:presLayoutVars>
          <dgm:chMax/>
          <dgm:chPref/>
          <dgm:dir/>
          <dgm:animLvl val="lvl"/>
        </dgm:presLayoutVars>
      </dgm:prSet>
      <dgm:spPr/>
    </dgm:pt>
    <dgm:pt modelId="{A2E7291A-09FD-4DAD-B6A7-AFAEED297E4B}" type="pres">
      <dgm:prSet presAssocID="{87BE9884-F559-4149-9861-7D0F3C124B6D}" presName="composite" presStyleCnt="0"/>
      <dgm:spPr/>
    </dgm:pt>
    <dgm:pt modelId="{257D8616-1D19-4853-8F53-02880170197F}" type="pres">
      <dgm:prSet presAssocID="{87BE9884-F559-4149-9861-7D0F3C124B6D}" presName="bentUpArrow1" presStyleLbl="alignImgPlace1" presStyleIdx="0" presStyleCnt="5" custScaleX="90757" custLinFactNeighborX="-74861" custLinFactNeighborY="-4997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52A3CAFF-D8D0-4F11-BADC-652227AFC512}" type="pres">
      <dgm:prSet presAssocID="{87BE9884-F559-4149-9861-7D0F3C124B6D}" presName="ParentText" presStyleLbl="node1" presStyleIdx="0" presStyleCnt="6" custScaleX="187680" custScaleY="136047" custLinFactNeighborX="-8466" custLinFactNeighborY="-64032">
        <dgm:presLayoutVars>
          <dgm:chMax val="1"/>
          <dgm:chPref val="1"/>
          <dgm:bulletEnabled val="1"/>
        </dgm:presLayoutVars>
      </dgm:prSet>
      <dgm:spPr/>
    </dgm:pt>
    <dgm:pt modelId="{D808DA94-161E-4A32-B259-FEE5F6E776A8}" type="pres">
      <dgm:prSet presAssocID="{87BE9884-F559-4149-9861-7D0F3C124B6D}" presName="ChildText" presStyleLbl="revTx" presStyleIdx="0" presStyleCnt="6" custScaleX="289051" custScaleY="174320" custLinFactX="67492" custLinFactNeighborX="100000" custLinFactNeighborY="-77694">
        <dgm:presLayoutVars>
          <dgm:chMax val="0"/>
          <dgm:chPref val="0"/>
          <dgm:bulletEnabled val="1"/>
        </dgm:presLayoutVars>
      </dgm:prSet>
      <dgm:spPr/>
    </dgm:pt>
    <dgm:pt modelId="{E2278D82-0879-4116-85B7-239EDF507AF0}" type="pres">
      <dgm:prSet presAssocID="{B222EB6F-A1BC-4D11-A85B-B68657468A67}" presName="sibTrans" presStyleCnt="0"/>
      <dgm:spPr/>
    </dgm:pt>
    <dgm:pt modelId="{CBDEE50F-FDB9-4DA1-9465-968D7E0A8E4B}" type="pres">
      <dgm:prSet presAssocID="{FF7AFC6A-9EB4-4D8D-876F-F2DE161AC7FB}" presName="composite" presStyleCnt="0"/>
      <dgm:spPr/>
    </dgm:pt>
    <dgm:pt modelId="{99D553C2-A4AE-459F-BAAA-88A3890F9585}" type="pres">
      <dgm:prSet presAssocID="{FF7AFC6A-9EB4-4D8D-876F-F2DE161AC7FB}" presName="bentUpArrow1" presStyleLbl="alignImgPlace1" presStyleIdx="1" presStyleCnt="5" custScaleX="137203" custLinFactX="-10349" custLinFactNeighborX="-100000" custLinFactNeighborY="1138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CEE91D4F-5150-4F05-8214-19BF582CF0ED}" type="pres">
      <dgm:prSet presAssocID="{FF7AFC6A-9EB4-4D8D-876F-F2DE161AC7FB}" presName="ParentText" presStyleLbl="node1" presStyleIdx="1" presStyleCnt="6" custScaleX="157419" custScaleY="139711" custLinFactNeighborX="-71484" custLinFactNeighborY="-19581">
        <dgm:presLayoutVars>
          <dgm:chMax val="1"/>
          <dgm:chPref val="1"/>
          <dgm:bulletEnabled val="1"/>
        </dgm:presLayoutVars>
      </dgm:prSet>
      <dgm:spPr/>
    </dgm:pt>
    <dgm:pt modelId="{758734CC-EA54-4056-BB97-597414A2A29A}" type="pres">
      <dgm:prSet presAssocID="{FF7AFC6A-9EB4-4D8D-876F-F2DE161AC7FB}" presName="ChildText" presStyleLbl="revTx" presStyleIdx="1" presStyleCnt="6" custScaleX="289463" custScaleY="162443" custLinFactNeighborX="48445" custLinFactNeighborY="-24104">
        <dgm:presLayoutVars>
          <dgm:chMax val="0"/>
          <dgm:chPref val="0"/>
          <dgm:bulletEnabled val="1"/>
        </dgm:presLayoutVars>
      </dgm:prSet>
      <dgm:spPr/>
    </dgm:pt>
    <dgm:pt modelId="{D9D9A3C4-7515-4B3E-8012-98D88E9C94C3}" type="pres">
      <dgm:prSet presAssocID="{B4FBC87B-5CC6-4CB3-BF10-20AB9009C066}" presName="sibTrans" presStyleCnt="0"/>
      <dgm:spPr/>
    </dgm:pt>
    <dgm:pt modelId="{F0A84D79-4C11-435D-9C23-96BE3428665F}" type="pres">
      <dgm:prSet presAssocID="{2BC80238-7698-4A31-BF82-08C97E9CF3E5}" presName="composite" presStyleCnt="0"/>
      <dgm:spPr/>
    </dgm:pt>
    <dgm:pt modelId="{0DCE211A-FF09-4664-8BEE-C9E4375B4C0C}" type="pres">
      <dgm:prSet presAssocID="{2BC80238-7698-4A31-BF82-08C97E9CF3E5}" presName="bentUpArrow1" presStyleLbl="alignImgPlace1" presStyleIdx="2" presStyleCnt="5" custLinFactX="-31731" custLinFactNeighborX="-100000" custLinFactNeighborY="5173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6BEC97C9-236D-4A8A-BD61-D943752C62BF}" type="pres">
      <dgm:prSet presAssocID="{2BC80238-7698-4A31-BF82-08C97E9CF3E5}" presName="ParentText" presStyleLbl="node1" presStyleIdx="2" presStyleCnt="6" custScaleX="166649" custScaleY="131946" custLinFactNeighborX="-85213" custLinFactNeighborY="18990">
        <dgm:presLayoutVars>
          <dgm:chMax val="1"/>
          <dgm:chPref val="1"/>
          <dgm:bulletEnabled val="1"/>
        </dgm:presLayoutVars>
      </dgm:prSet>
      <dgm:spPr/>
    </dgm:pt>
    <dgm:pt modelId="{5222E2DC-A9C4-44FB-AD3A-6A7A8EE19CF7}" type="pres">
      <dgm:prSet presAssocID="{2BC80238-7698-4A31-BF82-08C97E9CF3E5}" presName="ChildText" presStyleLbl="revTx" presStyleIdx="2" presStyleCnt="6" custScaleX="341018" custScaleY="148297" custLinFactNeighborX="57232" custLinFactNeighborY="27512">
        <dgm:presLayoutVars>
          <dgm:chMax val="0"/>
          <dgm:chPref val="0"/>
          <dgm:bulletEnabled val="1"/>
        </dgm:presLayoutVars>
      </dgm:prSet>
      <dgm:spPr/>
    </dgm:pt>
    <dgm:pt modelId="{5F3B7C71-0560-4532-9BE4-4BC90D375163}" type="pres">
      <dgm:prSet presAssocID="{85070C78-831E-44AA-89BD-CFA94B0E018A}" presName="sibTrans" presStyleCnt="0"/>
      <dgm:spPr/>
    </dgm:pt>
    <dgm:pt modelId="{506D91A7-776A-4B3E-87DD-B7AF5A9BF4C1}" type="pres">
      <dgm:prSet presAssocID="{205BA1EC-2D5C-4475-9A89-A90BA56A28CF}" presName="composite" presStyleCnt="0"/>
      <dgm:spPr/>
    </dgm:pt>
    <dgm:pt modelId="{96F8D70B-607F-4361-BF60-C259C09EA1BA}" type="pres">
      <dgm:prSet presAssocID="{205BA1EC-2D5C-4475-9A89-A90BA56A28CF}" presName="bentUpArrow1" presStyleLbl="alignImgPlace1" presStyleIdx="3" presStyleCnt="5" custLinFactX="-89037" custLinFactNeighborX="-100000" custLinFactNeighborY="73406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C1144B75-C0F9-4C85-8F1E-463440588597}" type="pres">
      <dgm:prSet presAssocID="{205BA1EC-2D5C-4475-9A89-A90BA56A28CF}" presName="ParentText" presStyleLbl="node1" presStyleIdx="3" presStyleCnt="6" custScaleX="167413" custScaleY="77557" custLinFactX="-7156" custLinFactNeighborX="-100000" custLinFactNeighborY="58149">
        <dgm:presLayoutVars>
          <dgm:chMax val="1"/>
          <dgm:chPref val="1"/>
          <dgm:bulletEnabled val="1"/>
        </dgm:presLayoutVars>
      </dgm:prSet>
      <dgm:spPr/>
    </dgm:pt>
    <dgm:pt modelId="{51BBF6E4-A086-4073-A981-5BA211FDC0E1}" type="pres">
      <dgm:prSet presAssocID="{205BA1EC-2D5C-4475-9A89-A90BA56A28CF}" presName="ChildText" presStyleLbl="revTx" presStyleIdx="3" presStyleCnt="6" custScaleX="286120" custLinFactNeighborX="10382" custLinFactNeighborY="72774">
        <dgm:presLayoutVars>
          <dgm:chMax val="0"/>
          <dgm:chPref val="0"/>
          <dgm:bulletEnabled val="1"/>
        </dgm:presLayoutVars>
      </dgm:prSet>
      <dgm:spPr/>
    </dgm:pt>
    <dgm:pt modelId="{CCE499DD-0162-4B3B-BF10-A340DAD6CED3}" type="pres">
      <dgm:prSet presAssocID="{C8DF228D-75AB-4CAA-8271-7A6777F48936}" presName="sibTrans" presStyleCnt="0"/>
      <dgm:spPr/>
    </dgm:pt>
    <dgm:pt modelId="{7935F85D-DED9-4ECD-9438-6A10BED82FD0}" type="pres">
      <dgm:prSet presAssocID="{0155F3FC-9ECB-49F5-8EE6-A6130305B825}" presName="composite" presStyleCnt="0"/>
      <dgm:spPr/>
    </dgm:pt>
    <dgm:pt modelId="{28EB015A-0FA4-48B7-960B-C9BAA8D016F3}" type="pres">
      <dgm:prSet presAssocID="{0155F3FC-9ECB-49F5-8EE6-A6130305B825}" presName="bentUpArrow1" presStyleLbl="alignImgPlace1" presStyleIdx="4" presStyleCnt="5" custLinFactX="-100000" custLinFactNeighborX="-120020" custLinFactNeighborY="9590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51ACE228-B4DF-4530-9FDE-231396F29948}" type="pres">
      <dgm:prSet presAssocID="{0155F3FC-9ECB-49F5-8EE6-A6130305B825}" presName="ParentText" presStyleLbl="node1" presStyleIdx="4" presStyleCnt="6" custScaleX="165434" custScaleY="87691" custLinFactX="-45529" custLinFactNeighborX="-100000" custLinFactNeighborY="69559">
        <dgm:presLayoutVars>
          <dgm:chMax val="1"/>
          <dgm:chPref val="1"/>
          <dgm:bulletEnabled val="1"/>
        </dgm:presLayoutVars>
      </dgm:prSet>
      <dgm:spPr/>
    </dgm:pt>
    <dgm:pt modelId="{427CC36A-9F5F-40D3-8821-4CE7B85E5562}" type="pres">
      <dgm:prSet presAssocID="{0155F3FC-9ECB-49F5-8EE6-A6130305B825}" presName="ChildText" presStyleLbl="revTx" presStyleIdx="4" presStyleCnt="6" custScaleX="329640" custScaleY="132332" custLinFactNeighborX="-32634" custLinFactNeighborY="81876">
        <dgm:presLayoutVars>
          <dgm:chMax val="0"/>
          <dgm:chPref val="0"/>
          <dgm:bulletEnabled val="1"/>
        </dgm:presLayoutVars>
      </dgm:prSet>
      <dgm:spPr/>
    </dgm:pt>
    <dgm:pt modelId="{D3D0FBF8-E114-4E1A-8FDB-721106A613F5}" type="pres">
      <dgm:prSet presAssocID="{6552ACA1-42AD-4D42-839F-86B0907E0FBC}" presName="sibTrans" presStyleCnt="0"/>
      <dgm:spPr/>
    </dgm:pt>
    <dgm:pt modelId="{29A4A17D-B778-4FAF-A134-FD486E3F9CD9}" type="pres">
      <dgm:prSet presAssocID="{C0C65DFA-4F33-4235-9193-8C30025AFD92}" presName="composite" presStyleCnt="0"/>
      <dgm:spPr/>
    </dgm:pt>
    <dgm:pt modelId="{44466C57-3D5C-4116-93B2-06C7348B6099}" type="pres">
      <dgm:prSet presAssocID="{C0C65DFA-4F33-4235-9193-8C30025AFD92}" presName="ParentText" presStyleLbl="node1" presStyleIdx="5" presStyleCnt="6" custScaleX="207805" custScaleY="130026" custLinFactX="-59257" custLinFactNeighborX="-100000" custLinFactNeighborY="80743">
        <dgm:presLayoutVars>
          <dgm:chMax val="1"/>
          <dgm:chPref val="1"/>
          <dgm:bulletEnabled val="1"/>
        </dgm:presLayoutVars>
      </dgm:prSet>
      <dgm:spPr/>
    </dgm:pt>
    <dgm:pt modelId="{B4CCDA7C-1790-422B-A3A8-2FF17385DA90}" type="pres">
      <dgm:prSet presAssocID="{C0C65DFA-4F33-4235-9193-8C30025AFD92}" presName="FinalChildText" presStyleLbl="revTx" presStyleIdx="5" presStyleCnt="6" custScaleX="280624" custScaleY="120351" custLinFactNeighborX="-46590" custLinFactNeighborY="98566">
        <dgm:presLayoutVars>
          <dgm:chMax val="0"/>
          <dgm:chPref val="0"/>
          <dgm:bulletEnabled val="1"/>
        </dgm:presLayoutVars>
      </dgm:prSet>
      <dgm:spPr/>
    </dgm:pt>
  </dgm:ptLst>
  <dgm:cxnLst>
    <dgm:cxn modelId="{0FCEAB06-A8F5-45AB-BF3C-CD4C9C1C44A6}" type="presOf" srcId="{FF7AFC6A-9EB4-4D8D-876F-F2DE161AC7FB}" destId="{CEE91D4F-5150-4F05-8214-19BF582CF0ED}" srcOrd="0" destOrd="0" presId="urn:microsoft.com/office/officeart/2005/8/layout/StepDownProcess"/>
    <dgm:cxn modelId="{A3F3152D-E1E7-4321-9CED-FF9FEC106F10}" srcId="{74BC5C5E-9410-4482-8921-074701C68D45}" destId="{0155F3FC-9ECB-49F5-8EE6-A6130305B825}" srcOrd="4" destOrd="0" parTransId="{32D443FD-B2E9-4996-B8BD-4AD70C96FAD8}" sibTransId="{6552ACA1-42AD-4D42-839F-86B0907E0FBC}"/>
    <dgm:cxn modelId="{3E751B30-ED08-4D9C-BBD2-EA77A8C11BD4}" srcId="{205BA1EC-2D5C-4475-9A89-A90BA56A28CF}" destId="{D5C953CF-B141-4ACA-AFA7-8370DBBF2AB1}" srcOrd="0" destOrd="0" parTransId="{45A56DCC-7F0D-445A-9097-713745C221B8}" sibTransId="{1270C17D-6732-411C-96A5-B1DF6D56F80F}"/>
    <dgm:cxn modelId="{E6AE9B34-3413-4616-B6F3-38D4AE0288E6}" type="presOf" srcId="{300D4B02-8E35-4535-82DF-6E87BC78D10B}" destId="{758734CC-EA54-4056-BB97-597414A2A29A}" srcOrd="0" destOrd="0" presId="urn:microsoft.com/office/officeart/2005/8/layout/StepDownProcess"/>
    <dgm:cxn modelId="{95FB123E-B92B-4247-A286-AC298DD22582}" srcId="{C0C65DFA-4F33-4235-9193-8C30025AFD92}" destId="{26D831DE-A84E-413D-AA3F-85DCAC69FFAA}" srcOrd="0" destOrd="0" parTransId="{0D13F799-7D76-49A4-9567-B7223D373A98}" sibTransId="{C1FA27E2-184F-456A-9FE9-79F659028047}"/>
    <dgm:cxn modelId="{CD8A9B40-6542-4B69-A175-629C164D92E9}" srcId="{FF7AFC6A-9EB4-4D8D-876F-F2DE161AC7FB}" destId="{300D4B02-8E35-4535-82DF-6E87BC78D10B}" srcOrd="0" destOrd="0" parTransId="{924ED416-9D5B-4C5D-900A-857E888D301B}" sibTransId="{BCE98794-86FB-4DBC-902B-1BC1B359980C}"/>
    <dgm:cxn modelId="{4A477261-FDB9-4373-971D-582D68F2A615}" type="presOf" srcId="{651B11ED-E196-4F9A-B754-C1D1E85A1B19}" destId="{D808DA94-161E-4A32-B259-FEE5F6E776A8}" srcOrd="0" destOrd="0" presId="urn:microsoft.com/office/officeart/2005/8/layout/StepDownProcess"/>
    <dgm:cxn modelId="{230A0845-5E67-45AF-AF28-9CE190667828}" srcId="{74BC5C5E-9410-4482-8921-074701C68D45}" destId="{205BA1EC-2D5C-4475-9A89-A90BA56A28CF}" srcOrd="3" destOrd="0" parTransId="{53114A7F-9164-44C1-BE8C-DE5CA783B731}" sibTransId="{C8DF228D-75AB-4CAA-8271-7A6777F48936}"/>
    <dgm:cxn modelId="{1FD70668-AB65-4447-8489-FEF580F6704B}" srcId="{87BE9884-F559-4149-9861-7D0F3C124B6D}" destId="{651B11ED-E196-4F9A-B754-C1D1E85A1B19}" srcOrd="0" destOrd="0" parTransId="{91379500-B9E0-4342-A709-5625331EC12D}" sibTransId="{4A1F27D1-33CF-40A6-BF44-35BBDBC8F830}"/>
    <dgm:cxn modelId="{B61A3D48-75DB-4A59-8B28-019C16732607}" srcId="{74BC5C5E-9410-4482-8921-074701C68D45}" destId="{FF7AFC6A-9EB4-4D8D-876F-F2DE161AC7FB}" srcOrd="1" destOrd="0" parTransId="{4777750B-09B4-4F8D-A3C3-F6DE15AD776C}" sibTransId="{B4FBC87B-5CC6-4CB3-BF10-20AB9009C066}"/>
    <dgm:cxn modelId="{2F3F966D-D24C-434C-BE8D-86C7C694EFBA}" type="presOf" srcId="{561029B3-C24C-4210-BD06-A673103DBB60}" destId="{427CC36A-9F5F-40D3-8821-4CE7B85E5562}" srcOrd="0" destOrd="0" presId="urn:microsoft.com/office/officeart/2005/8/layout/StepDownProcess"/>
    <dgm:cxn modelId="{DDE2D24D-D2EF-4253-9682-669EBB4B5A45}" type="presOf" srcId="{205BA1EC-2D5C-4475-9A89-A90BA56A28CF}" destId="{C1144B75-C0F9-4C85-8F1E-463440588597}" srcOrd="0" destOrd="0" presId="urn:microsoft.com/office/officeart/2005/8/layout/StepDownProcess"/>
    <dgm:cxn modelId="{530EA76E-5084-4931-BD2F-39DF488A904D}" srcId="{74BC5C5E-9410-4482-8921-074701C68D45}" destId="{2BC80238-7698-4A31-BF82-08C97E9CF3E5}" srcOrd="2" destOrd="0" parTransId="{98AD1655-6BE5-480B-9A1D-B140B76B9C42}" sibTransId="{85070C78-831E-44AA-89BD-CFA94B0E018A}"/>
    <dgm:cxn modelId="{C3978273-0E04-4AF4-8335-8E3AB9DA5E3A}" type="presOf" srcId="{0155F3FC-9ECB-49F5-8EE6-A6130305B825}" destId="{51ACE228-B4DF-4530-9FDE-231396F29948}" srcOrd="0" destOrd="0" presId="urn:microsoft.com/office/officeart/2005/8/layout/StepDownProcess"/>
    <dgm:cxn modelId="{FC405197-9BE5-43C7-97C0-8AAF5C09031E}" type="presOf" srcId="{87BE9884-F559-4149-9861-7D0F3C124B6D}" destId="{52A3CAFF-D8D0-4F11-BADC-652227AFC512}" srcOrd="0" destOrd="0" presId="urn:microsoft.com/office/officeart/2005/8/layout/StepDownProcess"/>
    <dgm:cxn modelId="{96F3C2A5-FA03-4F66-9C01-C874D227BA2D}" srcId="{2BC80238-7698-4A31-BF82-08C97E9CF3E5}" destId="{C60F0301-0F85-4473-B463-BD53873F7274}" srcOrd="0" destOrd="0" parTransId="{A9A3DFC7-12AF-49A7-A2C4-A77E4CA6CCA4}" sibTransId="{A989E410-350E-44CA-84F4-B5599FDE7F64}"/>
    <dgm:cxn modelId="{543F3DAA-C1B0-4B2A-94EF-89AACEA7ADC5}" srcId="{0155F3FC-9ECB-49F5-8EE6-A6130305B825}" destId="{561029B3-C24C-4210-BD06-A673103DBB60}" srcOrd="0" destOrd="0" parTransId="{B98E97B5-5DD1-4C94-B50A-73D0FE3A859F}" sibTransId="{2256B857-18C4-46BA-A896-40E3B5899161}"/>
    <dgm:cxn modelId="{647899B0-17EB-4960-9BB6-FA5BB7BA1D2D}" type="presOf" srcId="{C60F0301-0F85-4473-B463-BD53873F7274}" destId="{5222E2DC-A9C4-44FB-AD3A-6A7A8EE19CF7}" srcOrd="0" destOrd="0" presId="urn:microsoft.com/office/officeart/2005/8/layout/StepDownProcess"/>
    <dgm:cxn modelId="{D74138C9-B1AC-480E-8AC7-3B8BC1048E59}" srcId="{74BC5C5E-9410-4482-8921-074701C68D45}" destId="{87BE9884-F559-4149-9861-7D0F3C124B6D}" srcOrd="0" destOrd="0" parTransId="{A219F588-4AF3-44BF-989A-4092CDD6CF35}" sibTransId="{B222EB6F-A1BC-4D11-A85B-B68657468A67}"/>
    <dgm:cxn modelId="{F01C42CC-2514-4CB8-8CDC-A6153E31FBB4}" type="presOf" srcId="{D5C953CF-B141-4ACA-AFA7-8370DBBF2AB1}" destId="{51BBF6E4-A086-4073-A981-5BA211FDC0E1}" srcOrd="0" destOrd="0" presId="urn:microsoft.com/office/officeart/2005/8/layout/StepDownProcess"/>
    <dgm:cxn modelId="{EEEF7ED0-2483-4841-9DE4-9FA744244769}" type="presOf" srcId="{74BC5C5E-9410-4482-8921-074701C68D45}" destId="{07D36921-F715-40FD-A567-2C31CB69ECF8}" srcOrd="0" destOrd="0" presId="urn:microsoft.com/office/officeart/2005/8/layout/StepDownProcess"/>
    <dgm:cxn modelId="{690533D2-EDC8-4334-A38D-46C27052B69F}" type="presOf" srcId="{26D831DE-A84E-413D-AA3F-85DCAC69FFAA}" destId="{B4CCDA7C-1790-422B-A3A8-2FF17385DA90}" srcOrd="0" destOrd="0" presId="urn:microsoft.com/office/officeart/2005/8/layout/StepDownProcess"/>
    <dgm:cxn modelId="{3C9E59DA-2CE1-4CBF-9F26-57E51ED60708}" type="presOf" srcId="{2BC80238-7698-4A31-BF82-08C97E9CF3E5}" destId="{6BEC97C9-236D-4A8A-BD61-D943752C62BF}" srcOrd="0" destOrd="0" presId="urn:microsoft.com/office/officeart/2005/8/layout/StepDownProcess"/>
    <dgm:cxn modelId="{FC19BEE1-330C-4D73-8DF6-3C99DADC07B1}" srcId="{74BC5C5E-9410-4482-8921-074701C68D45}" destId="{C0C65DFA-4F33-4235-9193-8C30025AFD92}" srcOrd="5" destOrd="0" parTransId="{FA21399A-5C70-4181-B695-C4E829D80A06}" sibTransId="{B9957BFC-668E-4A64-B599-09941162BC6E}"/>
    <dgm:cxn modelId="{8924B5FA-0AC6-4DA8-B1FB-F6F799356829}" type="presOf" srcId="{C0C65DFA-4F33-4235-9193-8C30025AFD92}" destId="{44466C57-3D5C-4116-93B2-06C7348B6099}" srcOrd="0" destOrd="0" presId="urn:microsoft.com/office/officeart/2005/8/layout/StepDownProcess"/>
    <dgm:cxn modelId="{867A9A49-92C9-4AE5-A09F-0F30A06F1C08}" type="presParOf" srcId="{07D36921-F715-40FD-A567-2C31CB69ECF8}" destId="{A2E7291A-09FD-4DAD-B6A7-AFAEED297E4B}" srcOrd="0" destOrd="0" presId="urn:microsoft.com/office/officeart/2005/8/layout/StepDownProcess"/>
    <dgm:cxn modelId="{D4CABAF9-0F13-49B0-B447-0DC873478269}" type="presParOf" srcId="{A2E7291A-09FD-4DAD-B6A7-AFAEED297E4B}" destId="{257D8616-1D19-4853-8F53-02880170197F}" srcOrd="0" destOrd="0" presId="urn:microsoft.com/office/officeart/2005/8/layout/StepDownProcess"/>
    <dgm:cxn modelId="{3C7ECAB1-CE82-41DF-BB8E-47C519759C0B}" type="presParOf" srcId="{A2E7291A-09FD-4DAD-B6A7-AFAEED297E4B}" destId="{52A3CAFF-D8D0-4F11-BADC-652227AFC512}" srcOrd="1" destOrd="0" presId="urn:microsoft.com/office/officeart/2005/8/layout/StepDownProcess"/>
    <dgm:cxn modelId="{8B515294-A233-4072-AE51-6DEFAA156B53}" type="presParOf" srcId="{A2E7291A-09FD-4DAD-B6A7-AFAEED297E4B}" destId="{D808DA94-161E-4A32-B259-FEE5F6E776A8}" srcOrd="2" destOrd="0" presId="urn:microsoft.com/office/officeart/2005/8/layout/StepDownProcess"/>
    <dgm:cxn modelId="{06CDBA7E-850A-45E1-974C-88F253A2FFC8}" type="presParOf" srcId="{07D36921-F715-40FD-A567-2C31CB69ECF8}" destId="{E2278D82-0879-4116-85B7-239EDF507AF0}" srcOrd="1" destOrd="0" presId="urn:microsoft.com/office/officeart/2005/8/layout/StepDownProcess"/>
    <dgm:cxn modelId="{64CFE75C-633D-42D8-B716-1276881FD54A}" type="presParOf" srcId="{07D36921-F715-40FD-A567-2C31CB69ECF8}" destId="{CBDEE50F-FDB9-4DA1-9465-968D7E0A8E4B}" srcOrd="2" destOrd="0" presId="urn:microsoft.com/office/officeart/2005/8/layout/StepDownProcess"/>
    <dgm:cxn modelId="{AAB769BB-2ACC-41B0-BBEB-A481EAC539DA}" type="presParOf" srcId="{CBDEE50F-FDB9-4DA1-9465-968D7E0A8E4B}" destId="{99D553C2-A4AE-459F-BAAA-88A3890F9585}" srcOrd="0" destOrd="0" presId="urn:microsoft.com/office/officeart/2005/8/layout/StepDownProcess"/>
    <dgm:cxn modelId="{8CA670B4-6043-4697-A660-1268A308A8F5}" type="presParOf" srcId="{CBDEE50F-FDB9-4DA1-9465-968D7E0A8E4B}" destId="{CEE91D4F-5150-4F05-8214-19BF582CF0ED}" srcOrd="1" destOrd="0" presId="urn:microsoft.com/office/officeart/2005/8/layout/StepDownProcess"/>
    <dgm:cxn modelId="{BF3F3942-4A44-4EB4-9482-FB25102A91B1}" type="presParOf" srcId="{CBDEE50F-FDB9-4DA1-9465-968D7E0A8E4B}" destId="{758734CC-EA54-4056-BB97-597414A2A29A}" srcOrd="2" destOrd="0" presId="urn:microsoft.com/office/officeart/2005/8/layout/StepDownProcess"/>
    <dgm:cxn modelId="{E1CFB96F-A2C5-46E6-882B-15080CB7028B}" type="presParOf" srcId="{07D36921-F715-40FD-A567-2C31CB69ECF8}" destId="{D9D9A3C4-7515-4B3E-8012-98D88E9C94C3}" srcOrd="3" destOrd="0" presId="urn:microsoft.com/office/officeart/2005/8/layout/StepDownProcess"/>
    <dgm:cxn modelId="{CB7E5017-7CC2-4B02-9F10-70827A214BD3}" type="presParOf" srcId="{07D36921-F715-40FD-A567-2C31CB69ECF8}" destId="{F0A84D79-4C11-435D-9C23-96BE3428665F}" srcOrd="4" destOrd="0" presId="urn:microsoft.com/office/officeart/2005/8/layout/StepDownProcess"/>
    <dgm:cxn modelId="{77E20B74-AEC6-42EE-B9DE-72E5093D79D0}" type="presParOf" srcId="{F0A84D79-4C11-435D-9C23-96BE3428665F}" destId="{0DCE211A-FF09-4664-8BEE-C9E4375B4C0C}" srcOrd="0" destOrd="0" presId="urn:microsoft.com/office/officeart/2005/8/layout/StepDownProcess"/>
    <dgm:cxn modelId="{9BF2D49E-2303-4F72-A2D8-3C948DC01D48}" type="presParOf" srcId="{F0A84D79-4C11-435D-9C23-96BE3428665F}" destId="{6BEC97C9-236D-4A8A-BD61-D943752C62BF}" srcOrd="1" destOrd="0" presId="urn:microsoft.com/office/officeart/2005/8/layout/StepDownProcess"/>
    <dgm:cxn modelId="{8A0793FE-1200-4C3D-AF60-453C17421F7E}" type="presParOf" srcId="{F0A84D79-4C11-435D-9C23-96BE3428665F}" destId="{5222E2DC-A9C4-44FB-AD3A-6A7A8EE19CF7}" srcOrd="2" destOrd="0" presId="urn:microsoft.com/office/officeart/2005/8/layout/StepDownProcess"/>
    <dgm:cxn modelId="{4E0C63AF-A5BE-4304-95D6-74BA638BEC87}" type="presParOf" srcId="{07D36921-F715-40FD-A567-2C31CB69ECF8}" destId="{5F3B7C71-0560-4532-9BE4-4BC90D375163}" srcOrd="5" destOrd="0" presId="urn:microsoft.com/office/officeart/2005/8/layout/StepDownProcess"/>
    <dgm:cxn modelId="{7B1F80EA-02C2-4D34-868D-4AE37FAAFD1F}" type="presParOf" srcId="{07D36921-F715-40FD-A567-2C31CB69ECF8}" destId="{506D91A7-776A-4B3E-87DD-B7AF5A9BF4C1}" srcOrd="6" destOrd="0" presId="urn:microsoft.com/office/officeart/2005/8/layout/StepDownProcess"/>
    <dgm:cxn modelId="{01EBAEBD-E071-4971-AF9E-F09241FA5C49}" type="presParOf" srcId="{506D91A7-776A-4B3E-87DD-B7AF5A9BF4C1}" destId="{96F8D70B-607F-4361-BF60-C259C09EA1BA}" srcOrd="0" destOrd="0" presId="urn:microsoft.com/office/officeart/2005/8/layout/StepDownProcess"/>
    <dgm:cxn modelId="{9CF9F5A2-F29A-4853-8F44-02DEBAB5DB9A}" type="presParOf" srcId="{506D91A7-776A-4B3E-87DD-B7AF5A9BF4C1}" destId="{C1144B75-C0F9-4C85-8F1E-463440588597}" srcOrd="1" destOrd="0" presId="urn:microsoft.com/office/officeart/2005/8/layout/StepDownProcess"/>
    <dgm:cxn modelId="{7B254E01-72BF-487D-B9DE-1D76C82F38A3}" type="presParOf" srcId="{506D91A7-776A-4B3E-87DD-B7AF5A9BF4C1}" destId="{51BBF6E4-A086-4073-A981-5BA211FDC0E1}" srcOrd="2" destOrd="0" presId="urn:microsoft.com/office/officeart/2005/8/layout/StepDownProcess"/>
    <dgm:cxn modelId="{E981C326-5887-414E-AF77-4852EA7808B5}" type="presParOf" srcId="{07D36921-F715-40FD-A567-2C31CB69ECF8}" destId="{CCE499DD-0162-4B3B-BF10-A340DAD6CED3}" srcOrd="7" destOrd="0" presId="urn:microsoft.com/office/officeart/2005/8/layout/StepDownProcess"/>
    <dgm:cxn modelId="{F4F80024-B7BB-4A9D-A180-542ADA37BB77}" type="presParOf" srcId="{07D36921-F715-40FD-A567-2C31CB69ECF8}" destId="{7935F85D-DED9-4ECD-9438-6A10BED82FD0}" srcOrd="8" destOrd="0" presId="urn:microsoft.com/office/officeart/2005/8/layout/StepDownProcess"/>
    <dgm:cxn modelId="{83AE462A-CD5D-46FE-91B0-18FFBFBF65E6}" type="presParOf" srcId="{7935F85D-DED9-4ECD-9438-6A10BED82FD0}" destId="{28EB015A-0FA4-48B7-960B-C9BAA8D016F3}" srcOrd="0" destOrd="0" presId="urn:microsoft.com/office/officeart/2005/8/layout/StepDownProcess"/>
    <dgm:cxn modelId="{E846202C-9510-449F-90B7-750AE1041349}" type="presParOf" srcId="{7935F85D-DED9-4ECD-9438-6A10BED82FD0}" destId="{51ACE228-B4DF-4530-9FDE-231396F29948}" srcOrd="1" destOrd="0" presId="urn:microsoft.com/office/officeart/2005/8/layout/StepDownProcess"/>
    <dgm:cxn modelId="{BF02F53C-899B-4317-9630-8680CCE791DF}" type="presParOf" srcId="{7935F85D-DED9-4ECD-9438-6A10BED82FD0}" destId="{427CC36A-9F5F-40D3-8821-4CE7B85E5562}" srcOrd="2" destOrd="0" presId="urn:microsoft.com/office/officeart/2005/8/layout/StepDownProcess"/>
    <dgm:cxn modelId="{E50E521C-B6AC-40E2-9E32-A34D571597C6}" type="presParOf" srcId="{07D36921-F715-40FD-A567-2C31CB69ECF8}" destId="{D3D0FBF8-E114-4E1A-8FDB-721106A613F5}" srcOrd="9" destOrd="0" presId="urn:microsoft.com/office/officeart/2005/8/layout/StepDownProcess"/>
    <dgm:cxn modelId="{0527B19A-1A5F-40DE-B3CB-EDA062BE5B2C}" type="presParOf" srcId="{07D36921-F715-40FD-A567-2C31CB69ECF8}" destId="{29A4A17D-B778-4FAF-A134-FD486E3F9CD9}" srcOrd="10" destOrd="0" presId="urn:microsoft.com/office/officeart/2005/8/layout/StepDownProcess"/>
    <dgm:cxn modelId="{C73E19E9-7B8B-4C87-BF9D-C208363339A4}" type="presParOf" srcId="{29A4A17D-B778-4FAF-A134-FD486E3F9CD9}" destId="{44466C57-3D5C-4116-93B2-06C7348B6099}" srcOrd="0" destOrd="0" presId="urn:microsoft.com/office/officeart/2005/8/layout/StepDownProcess"/>
    <dgm:cxn modelId="{29EBA3A3-CE78-4709-AC78-4D1223169DB0}" type="presParOf" srcId="{29A4A17D-B778-4FAF-A134-FD486E3F9CD9}" destId="{B4CCDA7C-1790-422B-A3A8-2FF17385DA9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F8EB78D-3A57-455D-93D3-8131E77C15C4}" type="doc">
      <dgm:prSet loTypeId="urn:microsoft.com/office/officeart/2005/8/layout/list1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6C10098-E22A-442D-8696-34A56A3335DC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Усиление мер по укреплению налоговой дисциплины налогоплательщиков;</a:t>
          </a:r>
        </a:p>
      </dgm:t>
    </dgm:pt>
    <dgm:pt modelId="{4EB653CF-ED64-4E3F-84B1-278265BD51EA}" type="parTrans" cxnId="{EBD4CF05-6C8E-41F2-8B9F-F0E864F86139}">
      <dgm:prSet/>
      <dgm:spPr/>
      <dgm:t>
        <a:bodyPr/>
        <a:lstStyle/>
        <a:p>
          <a:endParaRPr lang="ru-RU"/>
        </a:p>
      </dgm:t>
    </dgm:pt>
    <dgm:pt modelId="{2A35AC87-E184-4495-B3EC-B299F123C896}" type="sibTrans" cxnId="{EBD4CF05-6C8E-41F2-8B9F-F0E864F86139}">
      <dgm:prSet/>
      <dgm:spPr/>
      <dgm:t>
        <a:bodyPr/>
        <a:lstStyle/>
        <a:p>
          <a:endParaRPr lang="ru-RU"/>
        </a:p>
      </dgm:t>
    </dgm:pt>
    <dgm:pt modelId="{4415371A-0860-4793-9105-CE3D7F15B87F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Повышение реалистичности прогнозирования и минимизация рисков несбалансированности при бюджетном планировании;</a:t>
          </a:r>
        </a:p>
      </dgm:t>
    </dgm:pt>
    <dgm:pt modelId="{60477DBB-59EC-460A-8621-AEDBA0162343}" type="parTrans" cxnId="{807BC222-0166-4CDF-AB1D-5BAF1C8459BD}">
      <dgm:prSet/>
      <dgm:spPr/>
      <dgm:t>
        <a:bodyPr/>
        <a:lstStyle/>
        <a:p>
          <a:endParaRPr lang="ru-RU"/>
        </a:p>
      </dgm:t>
    </dgm:pt>
    <dgm:pt modelId="{CC27078A-65D2-4D23-BEC5-EFCE7291112D}" type="sibTrans" cxnId="{807BC222-0166-4CDF-AB1D-5BAF1C8459BD}">
      <dgm:prSet/>
      <dgm:spPr/>
      <dgm:t>
        <a:bodyPr/>
        <a:lstStyle/>
        <a:p>
          <a:endParaRPr lang="ru-RU"/>
        </a:p>
      </dgm:t>
    </dgm:pt>
    <dgm:pt modelId="{0A71193B-7F66-4A80-BE93-BBD14B02F38B}">
      <dgm:prSet phldrT="[Текст]"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Укрепление доходной базы бюджета городского округа за счет наращивания стабильных доходных источников и мобилизации в бюджет имеющихся резервов;</a:t>
          </a:r>
        </a:p>
      </dgm:t>
    </dgm:pt>
    <dgm:pt modelId="{B7DF2934-7D46-4AEE-AB69-E3ACA990DFF2}" type="parTrans" cxnId="{9804E043-227D-426B-9D60-5C41E2388C98}">
      <dgm:prSet/>
      <dgm:spPr/>
      <dgm:t>
        <a:bodyPr/>
        <a:lstStyle/>
        <a:p>
          <a:endParaRPr lang="ru-RU"/>
        </a:p>
      </dgm:t>
    </dgm:pt>
    <dgm:pt modelId="{6536F263-2B3F-4917-BE97-B706DEE0F108}" type="sibTrans" cxnId="{9804E043-227D-426B-9D60-5C41E2388C98}">
      <dgm:prSet/>
      <dgm:spPr/>
      <dgm:t>
        <a:bodyPr/>
        <a:lstStyle/>
        <a:p>
          <a:endParaRPr lang="ru-RU"/>
        </a:p>
      </dgm:t>
    </dgm:pt>
    <dgm:pt modelId="{C82DA4DD-7224-4418-869B-5AFE1D2A7336}">
      <dgm:prSet/>
      <dgm:spPr/>
      <dgm:t>
        <a:bodyPr/>
        <a:lstStyle/>
        <a:p>
          <a:endParaRPr lang="ru-RU" dirty="0"/>
        </a:p>
      </dgm:t>
    </dgm:pt>
    <dgm:pt modelId="{F77E9572-2AA7-4268-A793-0713A67A2944}" type="parTrans" cxnId="{7DA1D0AA-9B7D-4326-B395-6E93C536F932}">
      <dgm:prSet/>
      <dgm:spPr/>
      <dgm:t>
        <a:bodyPr/>
        <a:lstStyle/>
        <a:p>
          <a:endParaRPr lang="ru-RU"/>
        </a:p>
      </dgm:t>
    </dgm:pt>
    <dgm:pt modelId="{FC2465DC-C004-4ACD-AE20-F4FD113EE22E}" type="sibTrans" cxnId="{7DA1D0AA-9B7D-4326-B395-6E93C536F932}">
      <dgm:prSet/>
      <dgm:spPr/>
      <dgm:t>
        <a:bodyPr/>
        <a:lstStyle/>
        <a:p>
          <a:endParaRPr lang="ru-RU"/>
        </a:p>
      </dgm:t>
    </dgm:pt>
    <dgm:pt modelId="{94A8DA86-F090-4899-BCD6-A0073C3B4C09}">
      <dgm:prSet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Повышение эффективности управления муниципальным имуществом.</a:t>
          </a:r>
        </a:p>
      </dgm:t>
    </dgm:pt>
    <dgm:pt modelId="{ACEA29A3-F6F5-400E-A9F4-821BABE89B68}" type="parTrans" cxnId="{6DDDC846-EE57-4825-B1AD-B348A0616E3E}">
      <dgm:prSet/>
      <dgm:spPr/>
      <dgm:t>
        <a:bodyPr/>
        <a:lstStyle/>
        <a:p>
          <a:endParaRPr lang="ru-RU"/>
        </a:p>
      </dgm:t>
    </dgm:pt>
    <dgm:pt modelId="{9F048079-1637-4EC1-A90B-10447F3EBC3F}" type="sibTrans" cxnId="{6DDDC846-EE57-4825-B1AD-B348A0616E3E}">
      <dgm:prSet/>
      <dgm:spPr/>
      <dgm:t>
        <a:bodyPr/>
        <a:lstStyle/>
        <a:p>
          <a:endParaRPr lang="ru-RU"/>
        </a:p>
      </dgm:t>
    </dgm:pt>
    <dgm:pt modelId="{B646F995-4E36-4E26-98DD-5EA731CEB921}">
      <dgm:prSet custT="1"/>
      <dgm:spPr/>
      <dgm:t>
        <a:bodyPr/>
        <a:lstStyle/>
        <a:p>
          <a:r>
            <a:rPr lang="ru-RU" sz="1400" dirty="0">
              <a:solidFill>
                <a:schemeClr val="bg1"/>
              </a:solidFill>
            </a:rPr>
            <a:t>Совершенствование налогового законодательства городского округа с учетом изменений в налоговом законодательстве РФ и МО; </a:t>
          </a:r>
        </a:p>
      </dgm:t>
    </dgm:pt>
    <dgm:pt modelId="{783D9761-B2BA-4EFE-8A0D-DC8FB6C96466}" type="parTrans" cxnId="{797BD06E-1352-48A7-A631-50C590B4A2A1}">
      <dgm:prSet/>
      <dgm:spPr/>
      <dgm:t>
        <a:bodyPr/>
        <a:lstStyle/>
        <a:p>
          <a:endParaRPr lang="ru-RU"/>
        </a:p>
      </dgm:t>
    </dgm:pt>
    <dgm:pt modelId="{0061A5CE-3550-477D-A08E-68DC35B82CC4}" type="sibTrans" cxnId="{797BD06E-1352-48A7-A631-50C590B4A2A1}">
      <dgm:prSet/>
      <dgm:spPr/>
      <dgm:t>
        <a:bodyPr/>
        <a:lstStyle/>
        <a:p>
          <a:endParaRPr lang="ru-RU"/>
        </a:p>
      </dgm:t>
    </dgm:pt>
    <dgm:pt modelId="{41E19CFE-3268-4A15-901F-4095D6F568A1}" type="pres">
      <dgm:prSet presAssocID="{4F8EB78D-3A57-455D-93D3-8131E77C15C4}" presName="linear" presStyleCnt="0">
        <dgm:presLayoutVars>
          <dgm:dir/>
          <dgm:animLvl val="lvl"/>
          <dgm:resizeHandles val="exact"/>
        </dgm:presLayoutVars>
      </dgm:prSet>
      <dgm:spPr/>
    </dgm:pt>
    <dgm:pt modelId="{84EA4C56-7625-4C9E-9CDA-00FC7FDCCC6D}" type="pres">
      <dgm:prSet presAssocID="{B646F995-4E36-4E26-98DD-5EA731CEB921}" presName="parentLin" presStyleCnt="0"/>
      <dgm:spPr/>
    </dgm:pt>
    <dgm:pt modelId="{119BCB99-281C-488B-A667-59A89732459F}" type="pres">
      <dgm:prSet presAssocID="{B646F995-4E36-4E26-98DD-5EA731CEB921}" presName="parentLeftMargin" presStyleLbl="node1" presStyleIdx="0" presStyleCnt="5"/>
      <dgm:spPr/>
    </dgm:pt>
    <dgm:pt modelId="{7008F747-9675-4AEF-8563-BFF77F06B118}" type="pres">
      <dgm:prSet presAssocID="{B646F995-4E36-4E26-98DD-5EA731CEB92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8534EF2-8B48-4F27-9FE2-10626CFB7846}" type="pres">
      <dgm:prSet presAssocID="{B646F995-4E36-4E26-98DD-5EA731CEB921}" presName="negativeSpace" presStyleCnt="0"/>
      <dgm:spPr/>
    </dgm:pt>
    <dgm:pt modelId="{83F3387E-B0E2-48C9-88EF-DD534AECD445}" type="pres">
      <dgm:prSet presAssocID="{B646F995-4E36-4E26-98DD-5EA731CEB921}" presName="childText" presStyleLbl="conFgAcc1" presStyleIdx="0" presStyleCnt="5">
        <dgm:presLayoutVars>
          <dgm:bulletEnabled val="1"/>
        </dgm:presLayoutVars>
      </dgm:prSet>
      <dgm:spPr/>
    </dgm:pt>
    <dgm:pt modelId="{9FC51E84-606B-4072-990C-03989ABCF5B5}" type="pres">
      <dgm:prSet presAssocID="{0061A5CE-3550-477D-A08E-68DC35B82CC4}" presName="spaceBetweenRectangles" presStyleCnt="0"/>
      <dgm:spPr/>
    </dgm:pt>
    <dgm:pt modelId="{D2F159EA-2CC8-4B87-A23D-1AAEB3375262}" type="pres">
      <dgm:prSet presAssocID="{76C10098-E22A-442D-8696-34A56A3335DC}" presName="parentLin" presStyleCnt="0"/>
      <dgm:spPr/>
    </dgm:pt>
    <dgm:pt modelId="{F21896A9-9D67-40B4-9AC8-BD5FEEFBB01B}" type="pres">
      <dgm:prSet presAssocID="{76C10098-E22A-442D-8696-34A56A3335DC}" presName="parentLeftMargin" presStyleLbl="node1" presStyleIdx="0" presStyleCnt="5"/>
      <dgm:spPr/>
    </dgm:pt>
    <dgm:pt modelId="{D7022CA5-9EAC-4937-B777-5F4D9306CEEF}" type="pres">
      <dgm:prSet presAssocID="{76C10098-E22A-442D-8696-34A56A3335D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EED0A66-8641-410F-830C-8776EA4CF8F6}" type="pres">
      <dgm:prSet presAssocID="{76C10098-E22A-442D-8696-34A56A3335DC}" presName="negativeSpace" presStyleCnt="0"/>
      <dgm:spPr/>
    </dgm:pt>
    <dgm:pt modelId="{2AF0D6C7-F0D4-4F51-93C5-CF86AA922229}" type="pres">
      <dgm:prSet presAssocID="{76C10098-E22A-442D-8696-34A56A3335DC}" presName="childText" presStyleLbl="conFgAcc1" presStyleIdx="1" presStyleCnt="5">
        <dgm:presLayoutVars>
          <dgm:bulletEnabled val="1"/>
        </dgm:presLayoutVars>
      </dgm:prSet>
      <dgm:spPr/>
    </dgm:pt>
    <dgm:pt modelId="{F92CF520-F87E-4539-9E35-E8A691C405B9}" type="pres">
      <dgm:prSet presAssocID="{2A35AC87-E184-4495-B3EC-B299F123C896}" presName="spaceBetweenRectangles" presStyleCnt="0"/>
      <dgm:spPr/>
    </dgm:pt>
    <dgm:pt modelId="{D1DC0195-39C3-4591-92CD-AF8926D898DA}" type="pres">
      <dgm:prSet presAssocID="{4415371A-0860-4793-9105-CE3D7F15B87F}" presName="parentLin" presStyleCnt="0"/>
      <dgm:spPr/>
    </dgm:pt>
    <dgm:pt modelId="{C15D165C-166D-4124-A035-A00BED7628E0}" type="pres">
      <dgm:prSet presAssocID="{4415371A-0860-4793-9105-CE3D7F15B87F}" presName="parentLeftMargin" presStyleLbl="node1" presStyleIdx="1" presStyleCnt="5"/>
      <dgm:spPr/>
    </dgm:pt>
    <dgm:pt modelId="{E395FD48-4E3B-4698-BB73-FEFCF24294DB}" type="pres">
      <dgm:prSet presAssocID="{4415371A-0860-4793-9105-CE3D7F15B87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819A499-2B61-4FCC-9468-17872DB1AC74}" type="pres">
      <dgm:prSet presAssocID="{4415371A-0860-4793-9105-CE3D7F15B87F}" presName="negativeSpace" presStyleCnt="0"/>
      <dgm:spPr/>
    </dgm:pt>
    <dgm:pt modelId="{3B94E494-5D21-4F01-8902-AEE34FD099EB}" type="pres">
      <dgm:prSet presAssocID="{4415371A-0860-4793-9105-CE3D7F15B87F}" presName="childText" presStyleLbl="conFgAcc1" presStyleIdx="2" presStyleCnt="5" custLinFactNeighborY="-25969">
        <dgm:presLayoutVars>
          <dgm:bulletEnabled val="1"/>
        </dgm:presLayoutVars>
      </dgm:prSet>
      <dgm:spPr/>
    </dgm:pt>
    <dgm:pt modelId="{2D78CB68-6A6B-49ED-9644-BC23B3941CC6}" type="pres">
      <dgm:prSet presAssocID="{CC27078A-65D2-4D23-BEC5-EFCE7291112D}" presName="spaceBetweenRectangles" presStyleCnt="0"/>
      <dgm:spPr/>
    </dgm:pt>
    <dgm:pt modelId="{D2CF6EC8-08DF-422F-88BF-D41D9BD835A7}" type="pres">
      <dgm:prSet presAssocID="{0A71193B-7F66-4A80-BE93-BBD14B02F38B}" presName="parentLin" presStyleCnt="0"/>
      <dgm:spPr/>
    </dgm:pt>
    <dgm:pt modelId="{CAF52F98-404A-4A23-87B1-817755FFFD41}" type="pres">
      <dgm:prSet presAssocID="{0A71193B-7F66-4A80-BE93-BBD14B02F38B}" presName="parentLeftMargin" presStyleLbl="node1" presStyleIdx="2" presStyleCnt="5"/>
      <dgm:spPr/>
    </dgm:pt>
    <dgm:pt modelId="{36366AE3-9B43-4291-915A-5932A0D0E70C}" type="pres">
      <dgm:prSet presAssocID="{0A71193B-7F66-4A80-BE93-BBD14B02F38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4C7AB92-F3CD-4549-A43E-45794E09BF57}" type="pres">
      <dgm:prSet presAssocID="{0A71193B-7F66-4A80-BE93-BBD14B02F38B}" presName="negativeSpace" presStyleCnt="0"/>
      <dgm:spPr/>
    </dgm:pt>
    <dgm:pt modelId="{699B7C62-BD2C-4322-9501-92E25E1A271A}" type="pres">
      <dgm:prSet presAssocID="{0A71193B-7F66-4A80-BE93-BBD14B02F38B}" presName="childText" presStyleLbl="conFgAcc1" presStyleIdx="3" presStyleCnt="5" custLinFactNeighborX="-6257" custLinFactNeighborY="17495">
        <dgm:presLayoutVars>
          <dgm:bulletEnabled val="1"/>
        </dgm:presLayoutVars>
      </dgm:prSet>
      <dgm:spPr/>
    </dgm:pt>
    <dgm:pt modelId="{D6522561-2252-49C7-B228-5B0F412F25E9}" type="pres">
      <dgm:prSet presAssocID="{6536F263-2B3F-4917-BE97-B706DEE0F108}" presName="spaceBetweenRectangles" presStyleCnt="0"/>
      <dgm:spPr/>
    </dgm:pt>
    <dgm:pt modelId="{14224435-72BD-427D-A957-E1180D0B2F05}" type="pres">
      <dgm:prSet presAssocID="{94A8DA86-F090-4899-BCD6-A0073C3B4C09}" presName="parentLin" presStyleCnt="0"/>
      <dgm:spPr/>
    </dgm:pt>
    <dgm:pt modelId="{56B52767-9F9D-48E9-91F6-9D596E7D515D}" type="pres">
      <dgm:prSet presAssocID="{94A8DA86-F090-4899-BCD6-A0073C3B4C09}" presName="parentLeftMargin" presStyleLbl="node1" presStyleIdx="3" presStyleCnt="5"/>
      <dgm:spPr/>
    </dgm:pt>
    <dgm:pt modelId="{9F7AC4BB-0806-46EA-B4FA-F8CBE4FEDB4B}" type="pres">
      <dgm:prSet presAssocID="{94A8DA86-F090-4899-BCD6-A0073C3B4C09}" presName="parentText" presStyleLbl="node1" presStyleIdx="4" presStyleCnt="5" custLinFactNeighborX="6014" custLinFactNeighborY="-17">
        <dgm:presLayoutVars>
          <dgm:chMax val="0"/>
          <dgm:bulletEnabled val="1"/>
        </dgm:presLayoutVars>
      </dgm:prSet>
      <dgm:spPr/>
    </dgm:pt>
    <dgm:pt modelId="{7BC0545A-651D-490B-A7B6-2A6616924D4F}" type="pres">
      <dgm:prSet presAssocID="{94A8DA86-F090-4899-BCD6-A0073C3B4C09}" presName="negativeSpace" presStyleCnt="0"/>
      <dgm:spPr/>
    </dgm:pt>
    <dgm:pt modelId="{50DCAA40-4583-4906-A56F-51CC7509561F}" type="pres">
      <dgm:prSet presAssocID="{94A8DA86-F090-4899-BCD6-A0073C3B4C0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BD4CF05-6C8E-41F2-8B9F-F0E864F86139}" srcId="{4F8EB78D-3A57-455D-93D3-8131E77C15C4}" destId="{76C10098-E22A-442D-8696-34A56A3335DC}" srcOrd="1" destOrd="0" parTransId="{4EB653CF-ED64-4E3F-84B1-278265BD51EA}" sibTransId="{2A35AC87-E184-4495-B3EC-B299F123C896}"/>
    <dgm:cxn modelId="{5774260F-9EBF-46B9-9A0F-102A25FF12C3}" type="presOf" srcId="{76C10098-E22A-442D-8696-34A56A3335DC}" destId="{D7022CA5-9EAC-4937-B777-5F4D9306CEEF}" srcOrd="1" destOrd="0" presId="urn:microsoft.com/office/officeart/2005/8/layout/list1"/>
    <dgm:cxn modelId="{807BC222-0166-4CDF-AB1D-5BAF1C8459BD}" srcId="{4F8EB78D-3A57-455D-93D3-8131E77C15C4}" destId="{4415371A-0860-4793-9105-CE3D7F15B87F}" srcOrd="2" destOrd="0" parTransId="{60477DBB-59EC-460A-8621-AEDBA0162343}" sibTransId="{CC27078A-65D2-4D23-BEC5-EFCE7291112D}"/>
    <dgm:cxn modelId="{E8539025-B924-403C-A367-73E8490D6817}" type="presOf" srcId="{4415371A-0860-4793-9105-CE3D7F15B87F}" destId="{E395FD48-4E3B-4698-BB73-FEFCF24294DB}" srcOrd="1" destOrd="0" presId="urn:microsoft.com/office/officeart/2005/8/layout/list1"/>
    <dgm:cxn modelId="{FA8E7C3C-7885-4124-804B-BA6445D354F7}" type="presOf" srcId="{B646F995-4E36-4E26-98DD-5EA731CEB921}" destId="{7008F747-9675-4AEF-8563-BFF77F06B118}" srcOrd="1" destOrd="0" presId="urn:microsoft.com/office/officeart/2005/8/layout/list1"/>
    <dgm:cxn modelId="{9804E043-227D-426B-9D60-5C41E2388C98}" srcId="{4F8EB78D-3A57-455D-93D3-8131E77C15C4}" destId="{0A71193B-7F66-4A80-BE93-BBD14B02F38B}" srcOrd="3" destOrd="0" parTransId="{B7DF2934-7D46-4AEE-AB69-E3ACA990DFF2}" sibTransId="{6536F263-2B3F-4917-BE97-B706DEE0F108}"/>
    <dgm:cxn modelId="{6DDDC846-EE57-4825-B1AD-B348A0616E3E}" srcId="{4F8EB78D-3A57-455D-93D3-8131E77C15C4}" destId="{94A8DA86-F090-4899-BCD6-A0073C3B4C09}" srcOrd="4" destOrd="0" parTransId="{ACEA29A3-F6F5-400E-A9F4-821BABE89B68}" sibTransId="{9F048079-1637-4EC1-A90B-10447F3EBC3F}"/>
    <dgm:cxn modelId="{D4DEA54A-B713-4D14-9E56-C35C3C9D57DF}" type="presOf" srcId="{94A8DA86-F090-4899-BCD6-A0073C3B4C09}" destId="{56B52767-9F9D-48E9-91F6-9D596E7D515D}" srcOrd="0" destOrd="0" presId="urn:microsoft.com/office/officeart/2005/8/layout/list1"/>
    <dgm:cxn modelId="{C841216C-EA12-4910-AB95-A8C20CCB9FF2}" type="presOf" srcId="{76C10098-E22A-442D-8696-34A56A3335DC}" destId="{F21896A9-9D67-40B4-9AC8-BD5FEEFBB01B}" srcOrd="0" destOrd="0" presId="urn:microsoft.com/office/officeart/2005/8/layout/list1"/>
    <dgm:cxn modelId="{797BD06E-1352-48A7-A631-50C590B4A2A1}" srcId="{4F8EB78D-3A57-455D-93D3-8131E77C15C4}" destId="{B646F995-4E36-4E26-98DD-5EA731CEB921}" srcOrd="0" destOrd="0" parTransId="{783D9761-B2BA-4EFE-8A0D-DC8FB6C96466}" sibTransId="{0061A5CE-3550-477D-A08E-68DC35B82CC4}"/>
    <dgm:cxn modelId="{04B5D76E-3BE1-449B-B397-C603D4C448A5}" type="presOf" srcId="{B646F995-4E36-4E26-98DD-5EA731CEB921}" destId="{119BCB99-281C-488B-A667-59A89732459F}" srcOrd="0" destOrd="0" presId="urn:microsoft.com/office/officeart/2005/8/layout/list1"/>
    <dgm:cxn modelId="{7DA1D0AA-9B7D-4326-B395-6E93C536F932}" srcId="{0A71193B-7F66-4A80-BE93-BBD14B02F38B}" destId="{C82DA4DD-7224-4418-869B-5AFE1D2A7336}" srcOrd="0" destOrd="0" parTransId="{F77E9572-2AA7-4268-A793-0713A67A2944}" sibTransId="{FC2465DC-C004-4ACD-AE20-F4FD113EE22E}"/>
    <dgm:cxn modelId="{720FFBC3-BD74-453C-8081-A3DF0033FAB4}" type="presOf" srcId="{4F8EB78D-3A57-455D-93D3-8131E77C15C4}" destId="{41E19CFE-3268-4A15-901F-4095D6F568A1}" srcOrd="0" destOrd="0" presId="urn:microsoft.com/office/officeart/2005/8/layout/list1"/>
    <dgm:cxn modelId="{C93BE0C4-F91C-48A6-BF42-281CB8264299}" type="presOf" srcId="{0A71193B-7F66-4A80-BE93-BBD14B02F38B}" destId="{CAF52F98-404A-4A23-87B1-817755FFFD41}" srcOrd="0" destOrd="0" presId="urn:microsoft.com/office/officeart/2005/8/layout/list1"/>
    <dgm:cxn modelId="{68366CE4-BF7F-4C29-8207-6BDF766889DE}" type="presOf" srcId="{4415371A-0860-4793-9105-CE3D7F15B87F}" destId="{C15D165C-166D-4124-A035-A00BED7628E0}" srcOrd="0" destOrd="0" presId="urn:microsoft.com/office/officeart/2005/8/layout/list1"/>
    <dgm:cxn modelId="{210C2CEB-E9E1-492B-9733-573B7B69C9D0}" type="presOf" srcId="{0A71193B-7F66-4A80-BE93-BBD14B02F38B}" destId="{36366AE3-9B43-4291-915A-5932A0D0E70C}" srcOrd="1" destOrd="0" presId="urn:microsoft.com/office/officeart/2005/8/layout/list1"/>
    <dgm:cxn modelId="{6A86D1EC-D544-4EBC-8DA9-A5EDF5D5AA4C}" type="presOf" srcId="{94A8DA86-F090-4899-BCD6-A0073C3B4C09}" destId="{9F7AC4BB-0806-46EA-B4FA-F8CBE4FEDB4B}" srcOrd="1" destOrd="0" presId="urn:microsoft.com/office/officeart/2005/8/layout/list1"/>
    <dgm:cxn modelId="{7891FEEE-F1BC-47A9-B412-152B1C541D27}" type="presOf" srcId="{C82DA4DD-7224-4418-869B-5AFE1D2A7336}" destId="{699B7C62-BD2C-4322-9501-92E25E1A271A}" srcOrd="0" destOrd="0" presId="urn:microsoft.com/office/officeart/2005/8/layout/list1"/>
    <dgm:cxn modelId="{DCBAFD84-10D5-4B3F-AA79-74FC43DE91D9}" type="presParOf" srcId="{41E19CFE-3268-4A15-901F-4095D6F568A1}" destId="{84EA4C56-7625-4C9E-9CDA-00FC7FDCCC6D}" srcOrd="0" destOrd="0" presId="urn:microsoft.com/office/officeart/2005/8/layout/list1"/>
    <dgm:cxn modelId="{0432F5F4-BE74-48E8-A232-E612E29F7463}" type="presParOf" srcId="{84EA4C56-7625-4C9E-9CDA-00FC7FDCCC6D}" destId="{119BCB99-281C-488B-A667-59A89732459F}" srcOrd="0" destOrd="0" presId="urn:microsoft.com/office/officeart/2005/8/layout/list1"/>
    <dgm:cxn modelId="{9757283C-76E8-461E-B251-01D5F21C2803}" type="presParOf" srcId="{84EA4C56-7625-4C9E-9CDA-00FC7FDCCC6D}" destId="{7008F747-9675-4AEF-8563-BFF77F06B118}" srcOrd="1" destOrd="0" presId="urn:microsoft.com/office/officeart/2005/8/layout/list1"/>
    <dgm:cxn modelId="{8FEE503E-9CF8-49FF-945E-CDC4A46EAC77}" type="presParOf" srcId="{41E19CFE-3268-4A15-901F-4095D6F568A1}" destId="{18534EF2-8B48-4F27-9FE2-10626CFB7846}" srcOrd="1" destOrd="0" presId="urn:microsoft.com/office/officeart/2005/8/layout/list1"/>
    <dgm:cxn modelId="{FD3CC394-DA87-40F6-91EF-96D591B102B1}" type="presParOf" srcId="{41E19CFE-3268-4A15-901F-4095D6F568A1}" destId="{83F3387E-B0E2-48C9-88EF-DD534AECD445}" srcOrd="2" destOrd="0" presId="urn:microsoft.com/office/officeart/2005/8/layout/list1"/>
    <dgm:cxn modelId="{0925A092-885A-4B01-97E8-967340C9056D}" type="presParOf" srcId="{41E19CFE-3268-4A15-901F-4095D6F568A1}" destId="{9FC51E84-606B-4072-990C-03989ABCF5B5}" srcOrd="3" destOrd="0" presId="urn:microsoft.com/office/officeart/2005/8/layout/list1"/>
    <dgm:cxn modelId="{26DBFF50-8FEF-4781-972B-58E7FC0845AB}" type="presParOf" srcId="{41E19CFE-3268-4A15-901F-4095D6F568A1}" destId="{D2F159EA-2CC8-4B87-A23D-1AAEB3375262}" srcOrd="4" destOrd="0" presId="urn:microsoft.com/office/officeart/2005/8/layout/list1"/>
    <dgm:cxn modelId="{0C77E217-8C39-4D90-9905-1D20BFB9D7FF}" type="presParOf" srcId="{D2F159EA-2CC8-4B87-A23D-1AAEB3375262}" destId="{F21896A9-9D67-40B4-9AC8-BD5FEEFBB01B}" srcOrd="0" destOrd="0" presId="urn:microsoft.com/office/officeart/2005/8/layout/list1"/>
    <dgm:cxn modelId="{3A52E925-5057-45E7-A5B4-16C5648DC16E}" type="presParOf" srcId="{D2F159EA-2CC8-4B87-A23D-1AAEB3375262}" destId="{D7022CA5-9EAC-4937-B777-5F4D9306CEEF}" srcOrd="1" destOrd="0" presId="urn:microsoft.com/office/officeart/2005/8/layout/list1"/>
    <dgm:cxn modelId="{BB5F027B-9C07-4887-8BD8-18720F490866}" type="presParOf" srcId="{41E19CFE-3268-4A15-901F-4095D6F568A1}" destId="{7EED0A66-8641-410F-830C-8776EA4CF8F6}" srcOrd="5" destOrd="0" presId="urn:microsoft.com/office/officeart/2005/8/layout/list1"/>
    <dgm:cxn modelId="{EE0BB3B1-0406-407A-AAD5-35528808BDCA}" type="presParOf" srcId="{41E19CFE-3268-4A15-901F-4095D6F568A1}" destId="{2AF0D6C7-F0D4-4F51-93C5-CF86AA922229}" srcOrd="6" destOrd="0" presId="urn:microsoft.com/office/officeart/2005/8/layout/list1"/>
    <dgm:cxn modelId="{35946840-528F-4ABD-8C70-774D14DC379D}" type="presParOf" srcId="{41E19CFE-3268-4A15-901F-4095D6F568A1}" destId="{F92CF520-F87E-4539-9E35-E8A691C405B9}" srcOrd="7" destOrd="0" presId="urn:microsoft.com/office/officeart/2005/8/layout/list1"/>
    <dgm:cxn modelId="{CAB952C5-287B-4CA7-B403-CDED95FC878E}" type="presParOf" srcId="{41E19CFE-3268-4A15-901F-4095D6F568A1}" destId="{D1DC0195-39C3-4591-92CD-AF8926D898DA}" srcOrd="8" destOrd="0" presId="urn:microsoft.com/office/officeart/2005/8/layout/list1"/>
    <dgm:cxn modelId="{F24E143A-DC99-4B58-935A-4919BFF0516A}" type="presParOf" srcId="{D1DC0195-39C3-4591-92CD-AF8926D898DA}" destId="{C15D165C-166D-4124-A035-A00BED7628E0}" srcOrd="0" destOrd="0" presId="urn:microsoft.com/office/officeart/2005/8/layout/list1"/>
    <dgm:cxn modelId="{466B4E9C-9676-49AC-A350-B11F87575D3C}" type="presParOf" srcId="{D1DC0195-39C3-4591-92CD-AF8926D898DA}" destId="{E395FD48-4E3B-4698-BB73-FEFCF24294DB}" srcOrd="1" destOrd="0" presId="urn:microsoft.com/office/officeart/2005/8/layout/list1"/>
    <dgm:cxn modelId="{13B1EBCF-6389-452B-A2D8-FB74C0864A00}" type="presParOf" srcId="{41E19CFE-3268-4A15-901F-4095D6F568A1}" destId="{1819A499-2B61-4FCC-9468-17872DB1AC74}" srcOrd="9" destOrd="0" presId="urn:microsoft.com/office/officeart/2005/8/layout/list1"/>
    <dgm:cxn modelId="{5CAFDF4A-D78B-421D-97E2-0C499CF2D661}" type="presParOf" srcId="{41E19CFE-3268-4A15-901F-4095D6F568A1}" destId="{3B94E494-5D21-4F01-8902-AEE34FD099EB}" srcOrd="10" destOrd="0" presId="urn:microsoft.com/office/officeart/2005/8/layout/list1"/>
    <dgm:cxn modelId="{F7E3EC58-42D0-49BC-98AB-F5DD445DE475}" type="presParOf" srcId="{41E19CFE-3268-4A15-901F-4095D6F568A1}" destId="{2D78CB68-6A6B-49ED-9644-BC23B3941CC6}" srcOrd="11" destOrd="0" presId="urn:microsoft.com/office/officeart/2005/8/layout/list1"/>
    <dgm:cxn modelId="{D8BCBF2E-4892-41AD-AF01-A64784690BF1}" type="presParOf" srcId="{41E19CFE-3268-4A15-901F-4095D6F568A1}" destId="{D2CF6EC8-08DF-422F-88BF-D41D9BD835A7}" srcOrd="12" destOrd="0" presId="urn:microsoft.com/office/officeart/2005/8/layout/list1"/>
    <dgm:cxn modelId="{0B47FB24-2178-48AF-868E-E1CDBD2F694A}" type="presParOf" srcId="{D2CF6EC8-08DF-422F-88BF-D41D9BD835A7}" destId="{CAF52F98-404A-4A23-87B1-817755FFFD41}" srcOrd="0" destOrd="0" presId="urn:microsoft.com/office/officeart/2005/8/layout/list1"/>
    <dgm:cxn modelId="{4E1F2C89-974B-4573-988E-F39A578E91F3}" type="presParOf" srcId="{D2CF6EC8-08DF-422F-88BF-D41D9BD835A7}" destId="{36366AE3-9B43-4291-915A-5932A0D0E70C}" srcOrd="1" destOrd="0" presId="urn:microsoft.com/office/officeart/2005/8/layout/list1"/>
    <dgm:cxn modelId="{F480E7A1-46BA-4C87-8B2E-987FBC322374}" type="presParOf" srcId="{41E19CFE-3268-4A15-901F-4095D6F568A1}" destId="{B4C7AB92-F3CD-4549-A43E-45794E09BF57}" srcOrd="13" destOrd="0" presId="urn:microsoft.com/office/officeart/2005/8/layout/list1"/>
    <dgm:cxn modelId="{A64FE06E-809C-4BA6-8562-B866AC8B0149}" type="presParOf" srcId="{41E19CFE-3268-4A15-901F-4095D6F568A1}" destId="{699B7C62-BD2C-4322-9501-92E25E1A271A}" srcOrd="14" destOrd="0" presId="urn:microsoft.com/office/officeart/2005/8/layout/list1"/>
    <dgm:cxn modelId="{CAAFB450-83DA-4F47-A989-50D05A59DA2F}" type="presParOf" srcId="{41E19CFE-3268-4A15-901F-4095D6F568A1}" destId="{D6522561-2252-49C7-B228-5B0F412F25E9}" srcOrd="15" destOrd="0" presId="urn:microsoft.com/office/officeart/2005/8/layout/list1"/>
    <dgm:cxn modelId="{C4C2A9FA-2557-441A-BF67-69DAE3B1E18B}" type="presParOf" srcId="{41E19CFE-3268-4A15-901F-4095D6F568A1}" destId="{14224435-72BD-427D-A957-E1180D0B2F05}" srcOrd="16" destOrd="0" presId="urn:microsoft.com/office/officeart/2005/8/layout/list1"/>
    <dgm:cxn modelId="{4E0C6451-2841-4433-9896-1485D233D1B4}" type="presParOf" srcId="{14224435-72BD-427D-A957-E1180D0B2F05}" destId="{56B52767-9F9D-48E9-91F6-9D596E7D515D}" srcOrd="0" destOrd="0" presId="urn:microsoft.com/office/officeart/2005/8/layout/list1"/>
    <dgm:cxn modelId="{2AC80C73-CDE6-47E5-BB71-6626E4890B73}" type="presParOf" srcId="{14224435-72BD-427D-A957-E1180D0B2F05}" destId="{9F7AC4BB-0806-46EA-B4FA-F8CBE4FEDB4B}" srcOrd="1" destOrd="0" presId="urn:microsoft.com/office/officeart/2005/8/layout/list1"/>
    <dgm:cxn modelId="{67B7D491-4FC4-42E5-88C2-DBAF728BE745}" type="presParOf" srcId="{41E19CFE-3268-4A15-901F-4095D6F568A1}" destId="{7BC0545A-651D-490B-A7B6-2A6616924D4F}" srcOrd="17" destOrd="0" presId="urn:microsoft.com/office/officeart/2005/8/layout/list1"/>
    <dgm:cxn modelId="{1B09B55C-9A53-49E2-B1BD-BF49F1623C43}" type="presParOf" srcId="{41E19CFE-3268-4A15-901F-4095D6F568A1}" destId="{50DCAA40-4583-4906-A56F-51CC7509561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5C1A7B-1BF2-4825-BB92-A197713C87A8}" type="doc">
      <dgm:prSet loTypeId="urn:microsoft.com/office/officeart/2005/8/layout/venn3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05D3707-35C1-4E4D-BD6A-1C1D9C1043FC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 lIns="144000" rIns="216000"/>
        <a:lstStyle/>
        <a:p>
          <a:pPr algn="ctr"/>
          <a:endParaRPr lang="ru-RU" sz="1600" b="1" dirty="0">
            <a:solidFill>
              <a:srgbClr val="0000CC"/>
            </a:solidFill>
          </a:endParaRPr>
        </a:p>
        <a:p>
          <a:pPr algn="ctr"/>
          <a:endParaRPr lang="ru-RU" sz="1600" b="1" dirty="0">
            <a:solidFill>
              <a:srgbClr val="0000CC"/>
            </a:solidFill>
          </a:endParaRPr>
        </a:p>
        <a:p>
          <a:pPr algn="ctr"/>
          <a:r>
            <a:rPr lang="ru-RU" sz="1600" b="1" dirty="0">
              <a:solidFill>
                <a:srgbClr val="0000CC"/>
              </a:solidFill>
            </a:rPr>
            <a:t>Доходы от уплаты акцизов на дизельное топливо</a:t>
          </a:r>
        </a:p>
      </dgm:t>
    </dgm:pt>
    <dgm:pt modelId="{96686670-3B1E-4A2D-ABD3-5FB4635E9CFB}" type="parTrans" cxnId="{31DB22C3-669E-4F88-8B8D-16D30800CF3B}">
      <dgm:prSet/>
      <dgm:spPr/>
      <dgm:t>
        <a:bodyPr/>
        <a:lstStyle/>
        <a:p>
          <a:endParaRPr lang="ru-RU"/>
        </a:p>
      </dgm:t>
    </dgm:pt>
    <dgm:pt modelId="{50206E2B-7B8A-403C-8092-E1EFFA7E0766}" type="sibTrans" cxnId="{31DB22C3-669E-4F88-8B8D-16D30800CF3B}">
      <dgm:prSet/>
      <dgm:spPr/>
      <dgm:t>
        <a:bodyPr/>
        <a:lstStyle/>
        <a:p>
          <a:endParaRPr lang="ru-RU"/>
        </a:p>
      </dgm:t>
    </dgm:pt>
    <dgm:pt modelId="{B95747A5-0110-4185-9C63-7CC3D4E61A3C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 lIns="144000" rIns="216000"/>
        <a:lstStyle/>
        <a:p>
          <a:pPr algn="l"/>
          <a:endParaRPr lang="ru-RU" sz="3600" dirty="0">
            <a:solidFill>
              <a:schemeClr val="accent4">
                <a:lumMod val="50000"/>
              </a:schemeClr>
            </a:solidFill>
          </a:endParaRPr>
        </a:p>
      </dgm:t>
    </dgm:pt>
    <dgm:pt modelId="{BF2FB207-3120-40D3-8B3A-BAE5EE7BD576}" type="parTrans" cxnId="{BFB9C797-9D85-4410-B992-1796C0C58BEC}">
      <dgm:prSet/>
      <dgm:spPr/>
      <dgm:t>
        <a:bodyPr/>
        <a:lstStyle/>
        <a:p>
          <a:endParaRPr lang="ru-RU"/>
        </a:p>
      </dgm:t>
    </dgm:pt>
    <dgm:pt modelId="{3CBD2F92-1A99-453D-90E3-C561E228B37E}" type="sibTrans" cxnId="{BFB9C797-9D85-4410-B992-1796C0C58BEC}">
      <dgm:prSet/>
      <dgm:spPr/>
      <dgm:t>
        <a:bodyPr/>
        <a:lstStyle/>
        <a:p>
          <a:endParaRPr lang="ru-RU"/>
        </a:p>
      </dgm:t>
    </dgm:pt>
    <dgm:pt modelId="{BF4240FF-7678-4E2E-88C4-71CA7B98128D}">
      <dgm:prSet phldrT="[Текст]" custT="1"/>
      <dgm:spPr>
        <a:solidFill>
          <a:srgbClr val="CCFFFF"/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/>
        <a:lstStyle/>
        <a:p>
          <a:r>
            <a:rPr lang="ru-RU" sz="1400" b="1" dirty="0">
              <a:solidFill>
                <a:srgbClr val="0000CC"/>
              </a:solidFill>
            </a:rPr>
            <a:t>Доходы от уплаты акцизов на автомобильный бензин</a:t>
          </a:r>
        </a:p>
      </dgm:t>
    </dgm:pt>
    <dgm:pt modelId="{332F6E97-64D0-416A-BD81-2639AB212BC2}" type="parTrans" cxnId="{C1CB11E2-E382-4B3C-A0A4-CF66E7F45837}">
      <dgm:prSet/>
      <dgm:spPr/>
      <dgm:t>
        <a:bodyPr/>
        <a:lstStyle/>
        <a:p>
          <a:endParaRPr lang="ru-RU"/>
        </a:p>
      </dgm:t>
    </dgm:pt>
    <dgm:pt modelId="{36D7F869-29D6-4197-804D-62F251A72AA3}" type="sibTrans" cxnId="{C1CB11E2-E382-4B3C-A0A4-CF66E7F45837}">
      <dgm:prSet/>
      <dgm:spPr/>
      <dgm:t>
        <a:bodyPr/>
        <a:lstStyle/>
        <a:p>
          <a:endParaRPr lang="ru-RU"/>
        </a:p>
      </dgm:t>
    </dgm:pt>
    <dgm:pt modelId="{183A5389-B56C-499B-91B0-629D1614ABD0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gm:spPr>
      <dgm:t>
        <a:bodyPr/>
        <a:lstStyle/>
        <a:p>
          <a:r>
            <a:rPr lang="ru-RU" sz="1600" b="1" dirty="0">
              <a:solidFill>
                <a:srgbClr val="0000CC"/>
              </a:solidFill>
            </a:rPr>
            <a:t>Доходы от уплаты акцизов на прямогонный бензин</a:t>
          </a:r>
        </a:p>
      </dgm:t>
    </dgm:pt>
    <dgm:pt modelId="{ABC47587-E378-4E8B-B872-C8E05960AFF1}" type="parTrans" cxnId="{39B4B48C-664E-4114-BC4B-E5568A84AB3D}">
      <dgm:prSet/>
      <dgm:spPr/>
      <dgm:t>
        <a:bodyPr/>
        <a:lstStyle/>
        <a:p>
          <a:endParaRPr lang="ru-RU"/>
        </a:p>
      </dgm:t>
    </dgm:pt>
    <dgm:pt modelId="{30F7C979-99A3-4FCD-910D-AB0016DACA41}" type="sibTrans" cxnId="{39B4B48C-664E-4114-BC4B-E5568A84AB3D}">
      <dgm:prSet/>
      <dgm:spPr/>
      <dgm:t>
        <a:bodyPr/>
        <a:lstStyle/>
        <a:p>
          <a:endParaRPr lang="ru-RU"/>
        </a:p>
      </dgm:t>
    </dgm:pt>
    <dgm:pt modelId="{45BAB4C5-2EFD-4B1B-918D-DEEBA68B6D06}">
      <dgm:prSet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gm:spPr>
      <dgm:t>
        <a:bodyPr anchor="ctr" anchorCtr="1"/>
        <a:lstStyle/>
        <a:p>
          <a:r>
            <a:rPr lang="ru-RU" b="1" dirty="0">
              <a:solidFill>
                <a:srgbClr val="0000CC"/>
              </a:solidFill>
            </a:rPr>
            <a:t>Доходы от уплаты акцизов на моторные масла для дизельных и карбюраторных двигателей</a:t>
          </a:r>
        </a:p>
      </dgm:t>
    </dgm:pt>
    <dgm:pt modelId="{495897B4-FDFF-4DB3-9A2D-D74099F7F2DB}" type="parTrans" cxnId="{E0293B6B-A23B-4EC7-88DD-8ED5F1E26810}">
      <dgm:prSet/>
      <dgm:spPr/>
      <dgm:t>
        <a:bodyPr/>
        <a:lstStyle/>
        <a:p>
          <a:endParaRPr lang="ru-RU"/>
        </a:p>
      </dgm:t>
    </dgm:pt>
    <dgm:pt modelId="{A3BEB112-CE17-4650-AB86-097C09A53F5E}" type="sibTrans" cxnId="{E0293B6B-A23B-4EC7-88DD-8ED5F1E26810}">
      <dgm:prSet/>
      <dgm:spPr/>
      <dgm:t>
        <a:bodyPr/>
        <a:lstStyle/>
        <a:p>
          <a:endParaRPr lang="ru-RU"/>
        </a:p>
      </dgm:t>
    </dgm:pt>
    <dgm:pt modelId="{C5496E16-B37F-4BC1-8ABB-31503449D761}" type="pres">
      <dgm:prSet presAssocID="{4E5C1A7B-1BF2-4825-BB92-A197713C87A8}" presName="Name0" presStyleCnt="0">
        <dgm:presLayoutVars>
          <dgm:dir/>
          <dgm:resizeHandles val="exact"/>
        </dgm:presLayoutVars>
      </dgm:prSet>
      <dgm:spPr/>
    </dgm:pt>
    <dgm:pt modelId="{0314F355-9C6A-420A-8FCE-993A0FCE6FE0}" type="pres">
      <dgm:prSet presAssocID="{205D3707-35C1-4E4D-BD6A-1C1D9C1043FC}" presName="Name5" presStyleLbl="vennNode1" presStyleIdx="0" presStyleCnt="4" custScaleY="98384" custLinFactNeighborX="-3432" custLinFactNeighborY="-5022">
        <dgm:presLayoutVars>
          <dgm:bulletEnabled val="1"/>
        </dgm:presLayoutVars>
      </dgm:prSet>
      <dgm:spPr/>
    </dgm:pt>
    <dgm:pt modelId="{685BFD75-B1B8-462F-9863-69FFB8965CA1}" type="pres">
      <dgm:prSet presAssocID="{50206E2B-7B8A-403C-8092-E1EFFA7E0766}" presName="space" presStyleCnt="0"/>
      <dgm:spPr/>
    </dgm:pt>
    <dgm:pt modelId="{AB67A56F-645A-4BE9-B57D-6981E152BF5E}" type="pres">
      <dgm:prSet presAssocID="{45BAB4C5-2EFD-4B1B-918D-DEEBA68B6D06}" presName="Name5" presStyleLbl="vennNode1" presStyleIdx="1" presStyleCnt="4" custScaleY="108428">
        <dgm:presLayoutVars>
          <dgm:bulletEnabled val="1"/>
        </dgm:presLayoutVars>
      </dgm:prSet>
      <dgm:spPr/>
    </dgm:pt>
    <dgm:pt modelId="{E484AA63-98CB-41F2-898B-7321F45BB378}" type="pres">
      <dgm:prSet presAssocID="{A3BEB112-CE17-4650-AB86-097C09A53F5E}" presName="space" presStyleCnt="0"/>
      <dgm:spPr/>
    </dgm:pt>
    <dgm:pt modelId="{D2BE723F-D84D-479E-9584-7D1AF2FB08E3}" type="pres">
      <dgm:prSet presAssocID="{BF4240FF-7678-4E2E-88C4-71CA7B98128D}" presName="Name5" presStyleLbl="vennNode1" presStyleIdx="2" presStyleCnt="4" custScaleY="108428" custLinFactNeighborX="-3574" custLinFactNeighborY="44">
        <dgm:presLayoutVars>
          <dgm:bulletEnabled val="1"/>
        </dgm:presLayoutVars>
      </dgm:prSet>
      <dgm:spPr/>
    </dgm:pt>
    <dgm:pt modelId="{CD8B9553-B4A0-482B-9F95-71137C5CC95A}" type="pres">
      <dgm:prSet presAssocID="{36D7F869-29D6-4197-804D-62F251A72AA3}" presName="space" presStyleCnt="0"/>
      <dgm:spPr/>
    </dgm:pt>
    <dgm:pt modelId="{9C7961AB-B8B5-4B35-A190-A21F9429F0D6}" type="pres">
      <dgm:prSet presAssocID="{183A5389-B56C-499B-91B0-629D1614ABD0}" presName="Name5" presStyleLbl="vennNode1" presStyleIdx="3" presStyleCnt="4" custScaleY="108428">
        <dgm:presLayoutVars>
          <dgm:bulletEnabled val="1"/>
        </dgm:presLayoutVars>
      </dgm:prSet>
      <dgm:spPr/>
    </dgm:pt>
  </dgm:ptLst>
  <dgm:cxnLst>
    <dgm:cxn modelId="{E0293B6B-A23B-4EC7-88DD-8ED5F1E26810}" srcId="{4E5C1A7B-1BF2-4825-BB92-A197713C87A8}" destId="{45BAB4C5-2EFD-4B1B-918D-DEEBA68B6D06}" srcOrd="1" destOrd="0" parTransId="{495897B4-FDFF-4DB3-9A2D-D74099F7F2DB}" sibTransId="{A3BEB112-CE17-4650-AB86-097C09A53F5E}"/>
    <dgm:cxn modelId="{9FE59B58-52B5-49DE-88F9-123D27E9DF50}" type="presOf" srcId="{B95747A5-0110-4185-9C63-7CC3D4E61A3C}" destId="{0314F355-9C6A-420A-8FCE-993A0FCE6FE0}" srcOrd="0" destOrd="1" presId="urn:microsoft.com/office/officeart/2005/8/layout/venn3"/>
    <dgm:cxn modelId="{99C7727D-48B3-42B6-8BC5-22EA57A00EDB}" type="presOf" srcId="{BF4240FF-7678-4E2E-88C4-71CA7B98128D}" destId="{D2BE723F-D84D-479E-9584-7D1AF2FB08E3}" srcOrd="0" destOrd="0" presId="urn:microsoft.com/office/officeart/2005/8/layout/venn3"/>
    <dgm:cxn modelId="{39B4B48C-664E-4114-BC4B-E5568A84AB3D}" srcId="{4E5C1A7B-1BF2-4825-BB92-A197713C87A8}" destId="{183A5389-B56C-499B-91B0-629D1614ABD0}" srcOrd="3" destOrd="0" parTransId="{ABC47587-E378-4E8B-B872-C8E05960AFF1}" sibTransId="{30F7C979-99A3-4FCD-910D-AB0016DACA41}"/>
    <dgm:cxn modelId="{BFB9C797-9D85-4410-B992-1796C0C58BEC}" srcId="{205D3707-35C1-4E4D-BD6A-1C1D9C1043FC}" destId="{B95747A5-0110-4185-9C63-7CC3D4E61A3C}" srcOrd="0" destOrd="0" parTransId="{BF2FB207-3120-40D3-8B3A-BAE5EE7BD576}" sibTransId="{3CBD2F92-1A99-453D-90E3-C561E228B37E}"/>
    <dgm:cxn modelId="{E6D27BA8-EB94-45F0-B82D-01A9901BD70B}" type="presOf" srcId="{45BAB4C5-2EFD-4B1B-918D-DEEBA68B6D06}" destId="{AB67A56F-645A-4BE9-B57D-6981E152BF5E}" srcOrd="0" destOrd="0" presId="urn:microsoft.com/office/officeart/2005/8/layout/venn3"/>
    <dgm:cxn modelId="{C9E3A6BE-0A41-4379-90C6-91251FCEC82C}" type="presOf" srcId="{205D3707-35C1-4E4D-BD6A-1C1D9C1043FC}" destId="{0314F355-9C6A-420A-8FCE-993A0FCE6FE0}" srcOrd="0" destOrd="0" presId="urn:microsoft.com/office/officeart/2005/8/layout/venn3"/>
    <dgm:cxn modelId="{31DB22C3-669E-4F88-8B8D-16D30800CF3B}" srcId="{4E5C1A7B-1BF2-4825-BB92-A197713C87A8}" destId="{205D3707-35C1-4E4D-BD6A-1C1D9C1043FC}" srcOrd="0" destOrd="0" parTransId="{96686670-3B1E-4A2D-ABD3-5FB4635E9CFB}" sibTransId="{50206E2B-7B8A-403C-8092-E1EFFA7E0766}"/>
    <dgm:cxn modelId="{8B4045CF-2DAC-415E-B1D6-4C022911FF82}" type="presOf" srcId="{183A5389-B56C-499B-91B0-629D1614ABD0}" destId="{9C7961AB-B8B5-4B35-A190-A21F9429F0D6}" srcOrd="0" destOrd="0" presId="urn:microsoft.com/office/officeart/2005/8/layout/venn3"/>
    <dgm:cxn modelId="{C1CB11E2-E382-4B3C-A0A4-CF66E7F45837}" srcId="{4E5C1A7B-1BF2-4825-BB92-A197713C87A8}" destId="{BF4240FF-7678-4E2E-88C4-71CA7B98128D}" srcOrd="2" destOrd="0" parTransId="{332F6E97-64D0-416A-BD81-2639AB212BC2}" sibTransId="{36D7F869-29D6-4197-804D-62F251A72AA3}"/>
    <dgm:cxn modelId="{4C9BB3FF-2F15-4F20-94B1-E2D21BA436DE}" type="presOf" srcId="{4E5C1A7B-1BF2-4825-BB92-A197713C87A8}" destId="{C5496E16-B37F-4BC1-8ABB-31503449D761}" srcOrd="0" destOrd="0" presId="urn:microsoft.com/office/officeart/2005/8/layout/venn3"/>
    <dgm:cxn modelId="{E6E0AFA7-33E7-4909-8257-5D11AF538787}" type="presParOf" srcId="{C5496E16-B37F-4BC1-8ABB-31503449D761}" destId="{0314F355-9C6A-420A-8FCE-993A0FCE6FE0}" srcOrd="0" destOrd="0" presId="urn:microsoft.com/office/officeart/2005/8/layout/venn3"/>
    <dgm:cxn modelId="{BFC25D23-AA49-4396-862B-38B2C6D3F152}" type="presParOf" srcId="{C5496E16-B37F-4BC1-8ABB-31503449D761}" destId="{685BFD75-B1B8-462F-9863-69FFB8965CA1}" srcOrd="1" destOrd="0" presId="urn:microsoft.com/office/officeart/2005/8/layout/venn3"/>
    <dgm:cxn modelId="{EAF05A62-949C-4E73-9E7E-B869571BB2E9}" type="presParOf" srcId="{C5496E16-B37F-4BC1-8ABB-31503449D761}" destId="{AB67A56F-645A-4BE9-B57D-6981E152BF5E}" srcOrd="2" destOrd="0" presId="urn:microsoft.com/office/officeart/2005/8/layout/venn3"/>
    <dgm:cxn modelId="{E007A26A-C7BC-49F4-A273-8FEFF2C2299F}" type="presParOf" srcId="{C5496E16-B37F-4BC1-8ABB-31503449D761}" destId="{E484AA63-98CB-41F2-898B-7321F45BB378}" srcOrd="3" destOrd="0" presId="urn:microsoft.com/office/officeart/2005/8/layout/venn3"/>
    <dgm:cxn modelId="{93AE681F-22B0-474B-8F5A-CDF73BB30ED8}" type="presParOf" srcId="{C5496E16-B37F-4BC1-8ABB-31503449D761}" destId="{D2BE723F-D84D-479E-9584-7D1AF2FB08E3}" srcOrd="4" destOrd="0" presId="urn:microsoft.com/office/officeart/2005/8/layout/venn3"/>
    <dgm:cxn modelId="{F3BA6929-BD51-43A8-AA05-153B7947FC6D}" type="presParOf" srcId="{C5496E16-B37F-4BC1-8ABB-31503449D761}" destId="{CD8B9553-B4A0-482B-9F95-71137C5CC95A}" srcOrd="5" destOrd="0" presId="urn:microsoft.com/office/officeart/2005/8/layout/venn3"/>
    <dgm:cxn modelId="{FF2B22A0-7A37-4803-BA31-4730E58217D3}" type="presParOf" srcId="{C5496E16-B37F-4BC1-8ABB-31503449D761}" destId="{9C7961AB-B8B5-4B35-A190-A21F9429F0D6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olidFill>
          <a:schemeClr val="accent5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A8FC0520-4E1C-47C9-9459-5A566E2A3269}" type="parTrans" cxnId="{420E5929-73A4-4A38-8264-96367E09F888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0B43A1C-85AB-40E4-9687-2313E85E0399}">
      <dgm:prSet phldrT="[Текст]"/>
      <dgm:spPr>
        <a:solidFill>
          <a:schemeClr val="tx1">
            <a:lumMod val="75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CCCDC2A1-B573-48DB-AE6D-1F76901F1671}" type="parTrans" cxnId="{E3209E33-E5E7-49D7-A614-E18C032857AF}">
      <dgm:prSet/>
      <dgm:spPr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A0A2BD5-A368-4F17-8E9D-23F1FC377812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6598F354-400C-439C-BDD5-729D663E252E}" type="parTrans" cxnId="{48ECD170-E6C5-489E-A263-20CC615C17AB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2A69AB7-A0A6-4501-95CD-2902A3384DE3}">
      <dgm:prSet phldrT="[Текст]"/>
      <dgm:spPr>
        <a:solidFill>
          <a:schemeClr val="accent3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DEE7B50-C1CB-48D2-999B-DF1098A88396}" type="parTrans" cxnId="{BDBC8127-C9A5-4636-AF0A-79E42F53D923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37E412C-91EE-486E-8354-15F2384BE3EA}">
      <dgm:prSet phldrT="[Текст]"/>
      <dgm:spPr>
        <a:solidFill>
          <a:srgbClr val="FFFFCC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C021BE46-16AF-4372-B2A0-67875E2C82CF}" type="parTrans" cxnId="{EA60BD94-54CE-450D-A117-19A3057D3DE3}">
      <dgm:prSet/>
      <dgm:spPr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63A74EC-A1EC-4823-AB28-835C2DE63D58}">
      <dgm:prSet phldrT="[Текст]"/>
      <dgm:spPr>
        <a:solidFill>
          <a:srgbClr val="92D05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8D513BD1-7137-4BB2-A1F4-1B02EFB0F34F}" type="parTrans" cxnId="{A5BC18A6-1C74-45AC-A35E-DB57538BF8E8}">
      <dgm:prSet/>
      <dgm:spPr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B1A8440-411B-4A5D-AFC7-3583C59ADD0E}">
      <dgm:prSet phldrT="[Текст]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082CE592-953F-441B-B0C2-F864433A8493}" type="parTrans" cxnId="{C76B1FDD-1515-4548-A84A-CDE5C2B70761}">
      <dgm:prSet/>
      <dgm:spPr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2E153EB-408C-4CB3-B6CA-2A439518E14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7DF95E1-3397-43CE-99EF-E82D1E9B2066}" type="parTrans" cxnId="{54059384-7D56-4783-9E6B-CB7051B26B45}">
      <dgm:prSet/>
      <dgm:spPr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BA0FA79-0F0A-4F39-8C6F-85BF113366C3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6E51CD7-05D6-4658-BDAA-92C6F3E19708}" type="parTrans" cxnId="{4A189105-0239-4451-ACE0-D31E9CBF66B8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971851C-223B-4401-8505-0F79EF9DF2FE}">
      <dgm:prSet custRadScaleRad="103129" custRadScaleInc="23989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7BB7D12E-7788-481F-9A34-9DDD1920EEE6}" type="sibTrans" cxnId="{2B0D6A0C-F289-4FC7-8D98-5FE873E92EB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6777798-C242-4B14-BDDC-39BE21847441}" type="parTrans" cxnId="{2B0D6A0C-F289-4FC7-8D98-5FE873E92EB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BD5A0E1-1493-490D-98B0-ADA84F7E4845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E8D3D680-2231-483C-A0CE-8C5A83FACC1B}" type="parTrans" cxnId="{18873E3E-F8C2-403A-BE5B-64CD5EDA49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B4C73F0-844C-48D3-B2E1-9CDAF8D00DD5}" type="sibTrans" cxnId="{18873E3E-F8C2-403A-BE5B-64CD5EDA49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D686B62-2944-4F6B-9429-7FB7FCC0B616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8DBED263-E631-4288-81FA-CEA08FED5D80}" type="parTrans" cxnId="{3E6897AC-BF8F-432C-AB59-7F3017CC83B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7EE604A-587C-4CAB-8203-F1E0B96D3A89}" type="sibTrans" cxnId="{3E6897AC-BF8F-432C-AB59-7F3017CC83B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F647F05-65E5-443B-9310-4AF895EEC1B0}">
      <dgm:prSet phldrT="[Текст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pPr algn="ctr"/>
          <a:endParaRPr lang="ru-RU" sz="1400" b="0" dirty="0">
            <a:solidFill>
              <a:schemeClr val="bg1"/>
            </a:solidFill>
          </a:endParaRPr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A623EE8-6B7F-4F8F-BC9C-3FC1A4DEFB6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A1D8946-ADEF-4A4B-877B-9843024D5017}" type="parTrans" cxnId="{2FF1BB23-CDE1-4A3D-A7E0-C258B6B5C61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FF09574-86F8-42B2-87E9-4329738349C8}" type="sibTrans" cxnId="{2FF1BB23-CDE1-4A3D-A7E0-C258B6B5C61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769545-F18B-4ED9-96FC-B7C20BE2D935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165EDEC-8B31-4D52-822B-3298A53B46D0}" type="sibTrans" cxnId="{BECC4F1E-8D80-4514-9658-CE8A04B3422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DD6B0C2-F3F0-46CC-A77D-508B9729B98A}" type="parTrans" cxnId="{BECC4F1E-8D80-4514-9658-CE8A04B34228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83F8C23-6E1E-4B2E-B56F-BC64BA52F064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906CE3-990E-495B-868B-3628F3311B01}" type="sibTrans" cxnId="{1BE95901-2684-415C-BBC0-5A64D37781C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7DDAF68-339A-4777-8472-CCF21B811B34}" type="parTrans" cxnId="{1BE95901-2684-415C-BBC0-5A64D37781C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FA3D5F7-C26B-4720-B919-D235026D6C9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061FC08-4343-48CD-A74B-8F3BDB46DF51}" type="parTrans" cxnId="{EBDA73B6-59B4-41F2-AE9E-252D07A54C6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F536B84-F3E0-4334-98AB-5D4EA7BD8913}" type="sibTrans" cxnId="{EBDA73B6-59B4-41F2-AE9E-252D07A54C6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796EB4-5621-49F4-A08C-45637B404DF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0F423B35-8AFF-4E08-A3FD-FE0925A538C5}" type="parTrans" cxnId="{116C32D4-C855-4453-A968-1437B832BAB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3442FA1-22F3-47C6-8ACB-43124429D880}" type="sibTrans" cxnId="{116C32D4-C855-4453-A968-1437B832BAB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21B7C5A-570A-4F2B-9DB3-1EB6078A0ADA}">
      <dgm:prSet custRadScaleRad="100601" custRadScaleInc="-76228"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1BBADC7-653C-4974-9086-6286235D0AF4}" type="parTrans" cxnId="{B7CD167D-978F-495D-9AC1-22DA04C4738B}">
      <dgm:prSet custLinFactNeighborX="1744" custLinFactNeighborY="993"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170BF8B-1878-4742-8D99-08F70263B044}" type="sibTrans" cxnId="{B7CD167D-978F-495D-9AC1-22DA04C4738B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A6029D1-BCE5-45F1-BFCE-8AE0F2F7CF09}">
      <dgm:prSet custRadScaleRad="100601" custRadScaleInc="-76228"/>
      <dgm:spPr/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276BABF7-9995-42DB-824E-4AEE026251CD}" type="parTrans" cxnId="{2E09FCAE-47E0-4406-BDBB-C5A6EBE01DA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8B182DC-DCE7-450D-B223-F2B4F405F2E3}" type="sibTrans" cxnId="{2E09FCAE-47E0-4406-BDBB-C5A6EBE01DA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8228F42-2738-409F-ADB5-B5375ACBBE60}">
      <dgm:prSet custRadScaleRad="100252" custRadScaleInc="13850"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4553B93-021A-4E1D-A76E-7891E9133F2F}" type="parTrans" cxnId="{ECEDA028-08AF-4B25-8994-78C38069475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5315701-38DC-4F4D-A758-6E81BC644831}" type="sibTrans" cxnId="{ECEDA028-08AF-4B25-8994-78C380694752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2896DF7-04DF-4B4C-8CA2-26A894BF879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3E6A9101-39FA-4AF2-8AB9-33408F17FE65}" type="parTrans" cxnId="{48A32C94-C697-4F53-9E4D-22466A6C0086}">
      <dgm:prSet/>
      <dgm:spPr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4ACDA86-0819-4AF2-9AD9-4C4C50F2CF18}" type="sibTrans" cxnId="{48A32C94-C697-4F53-9E4D-22466A6C008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CEB0971-A137-4561-8985-831593D9495C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A0AD6A06-2F76-4711-9379-7597DA08E2FB}" type="parTrans" cxnId="{B4DB93CA-BCE0-4428-8E30-BADDE897A9A9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9E4B997-A0E3-461B-84EB-0BF9EDDDC896}" type="sibTrans" cxnId="{B4DB93CA-BCE0-4428-8E30-BADDE897A9A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78F1D4C-A2EF-4C56-940B-FB3F18A7298D}">
      <dgm:prSet phldrT="[Текст]"/>
      <dgm:spPr>
        <a:gradFill rotWithShape="0">
          <a:gsLst>
            <a:gs pos="0">
              <a:schemeClr val="accent1"/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>
            <a:solidFill>
              <a:schemeClr val="bg1"/>
            </a:solidFill>
          </a:endParaRPr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8170AFC-8E89-4179-A96D-636AFFD8C3F3}" type="parTrans" cxnId="{A00878C0-A87A-42B9-83D7-EE8880E34935}">
      <dgm:prSet/>
      <dgm:spPr>
        <a:solidFill>
          <a:srgbClr val="FFFFCC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72E44C-8498-48F8-9652-E5DD6AC5818D}" type="pres">
      <dgm:prSet presAssocID="{6F647F05-65E5-443B-9310-4AF895EEC1B0}" presName="centerShape" presStyleLbl="node0" presStyleIdx="0" presStyleCnt="1" custScaleX="172936" custScaleY="108086" custLinFactNeighborX="-1632" custLinFactNeighborY="-7903"/>
      <dgm:spPr/>
    </dgm:pt>
    <dgm:pt modelId="{4731EA70-1FA8-49F5-A6BF-4AE9CB97C303}" type="pres">
      <dgm:prSet presAssocID="{8D513BD1-7137-4BB2-A1F4-1B02EFB0F34F}" presName="parTrans" presStyleLbl="sibTrans2D1" presStyleIdx="0" presStyleCnt="13"/>
      <dgm:spPr/>
    </dgm:pt>
    <dgm:pt modelId="{8D15C70B-27DC-4BC4-8B54-1A6B8CC1DBC1}" type="pres">
      <dgm:prSet presAssocID="{8D513BD1-7137-4BB2-A1F4-1B02EFB0F34F}" presName="connectorText" presStyleLbl="sibTrans2D1" presStyleIdx="0" presStyleCnt="13"/>
      <dgm:spPr/>
    </dgm:pt>
    <dgm:pt modelId="{E2EC1D87-F728-458A-8AB1-7A3D78F9D25E}" type="pres">
      <dgm:prSet presAssocID="{D63A74EC-A1EC-4823-AB28-835C2DE63D58}" presName="node" presStyleLbl="node1" presStyleIdx="0" presStyleCnt="13" custRadScaleRad="100495" custRadScaleInc="-33801">
        <dgm:presLayoutVars>
          <dgm:bulletEnabled val="1"/>
        </dgm:presLayoutVars>
      </dgm:prSet>
      <dgm:spPr/>
    </dgm:pt>
    <dgm:pt modelId="{A0E222DD-64BD-4A89-BBB9-2B80D8318D4A}" type="pres">
      <dgm:prSet presAssocID="{082CE592-953F-441B-B0C2-F864433A8493}" presName="parTrans" presStyleLbl="sibTrans2D1" presStyleIdx="1" presStyleCnt="13"/>
      <dgm:spPr/>
    </dgm:pt>
    <dgm:pt modelId="{839DF450-14DD-4280-9AEE-DA73938E9B9D}" type="pres">
      <dgm:prSet presAssocID="{082CE592-953F-441B-B0C2-F864433A8493}" presName="connectorText" presStyleLbl="sibTrans2D1" presStyleIdx="1" presStyleCnt="13"/>
      <dgm:spPr/>
    </dgm:pt>
    <dgm:pt modelId="{73BC26A8-8D0F-45E6-9E3B-37EADD227262}" type="pres">
      <dgm:prSet presAssocID="{4B1A8440-411B-4A5D-AFC7-3583C59ADD0E}" presName="node" presStyleLbl="node1" presStyleIdx="1" presStyleCnt="13" custRadScaleRad="98863" custRadScaleInc="-15329">
        <dgm:presLayoutVars>
          <dgm:bulletEnabled val="1"/>
        </dgm:presLayoutVars>
      </dgm:prSet>
      <dgm:spPr/>
    </dgm:pt>
    <dgm:pt modelId="{06F93DE9-E67A-4CE1-BC6B-5C458B1137B0}" type="pres">
      <dgm:prSet presAssocID="{C021BE46-16AF-4372-B2A0-67875E2C82CF}" presName="parTrans" presStyleLbl="sibTrans2D1" presStyleIdx="2" presStyleCnt="13"/>
      <dgm:spPr/>
    </dgm:pt>
    <dgm:pt modelId="{DA660ED5-C4B7-4208-928A-B8DD66837486}" type="pres">
      <dgm:prSet presAssocID="{C021BE46-16AF-4372-B2A0-67875E2C82CF}" presName="connectorText" presStyleLbl="sibTrans2D1" presStyleIdx="2" presStyleCnt="13"/>
      <dgm:spPr/>
    </dgm:pt>
    <dgm:pt modelId="{D8B200F5-4D07-49B2-A587-C2FE6CEC49F8}" type="pres">
      <dgm:prSet presAssocID="{637E412C-91EE-486E-8354-15F2384BE3EA}" presName="node" presStyleLbl="node1" presStyleIdx="2" presStyleCnt="13" custRadScaleRad="93845" custRadScaleInc="-27165">
        <dgm:presLayoutVars>
          <dgm:bulletEnabled val="1"/>
        </dgm:presLayoutVars>
      </dgm:prSet>
      <dgm:spPr/>
    </dgm:pt>
    <dgm:pt modelId="{E7EAB10C-E176-4610-B2C6-BE8F83AD0F9B}" type="pres">
      <dgm:prSet presAssocID="{A8FC0520-4E1C-47C9-9459-5A566E2A3269}" presName="parTrans" presStyleLbl="sibTrans2D1" presStyleIdx="3" presStyleCnt="13" custLinFactNeighborX="1744" custLinFactNeighborY="993"/>
      <dgm:spPr/>
    </dgm:pt>
    <dgm:pt modelId="{47F0322C-5978-482D-A409-1280E22C6D82}" type="pres">
      <dgm:prSet presAssocID="{A8FC0520-4E1C-47C9-9459-5A566E2A3269}" presName="connectorText" presStyleLbl="sibTrans2D1" presStyleIdx="3" presStyleCnt="13"/>
      <dgm:spPr/>
    </dgm:pt>
    <dgm:pt modelId="{FFE63D16-C443-42C8-BB30-4CA61876A647}" type="pres">
      <dgm:prSet presAssocID="{420BA717-63F2-4ED1-9193-BDF0AD7BC7EB}" presName="node" presStyleLbl="node1" presStyleIdx="3" presStyleCnt="13" custRadScaleRad="91142" custRadScaleInc="-47355">
        <dgm:presLayoutVars>
          <dgm:bulletEnabled val="1"/>
        </dgm:presLayoutVars>
      </dgm:prSet>
      <dgm:spPr/>
    </dgm:pt>
    <dgm:pt modelId="{C481485E-E38C-4518-A609-8D1D62CF917B}" type="pres">
      <dgm:prSet presAssocID="{CCCDC2A1-B573-48DB-AE6D-1F76901F1671}" presName="parTrans" presStyleLbl="sibTrans2D1" presStyleIdx="4" presStyleCnt="13" custLinFactNeighborX="-4216" custLinFactNeighborY="-14701"/>
      <dgm:spPr/>
    </dgm:pt>
    <dgm:pt modelId="{DB024BEC-8C88-4F07-BCA5-811E266A083B}" type="pres">
      <dgm:prSet presAssocID="{CCCDC2A1-B573-48DB-AE6D-1F76901F1671}" presName="connectorText" presStyleLbl="sibTrans2D1" presStyleIdx="4" presStyleCnt="13"/>
      <dgm:spPr/>
    </dgm:pt>
    <dgm:pt modelId="{0A6C1809-69AA-4BA6-8257-5A11C3557B45}" type="pres">
      <dgm:prSet presAssocID="{90B43A1C-85AB-40E4-9687-2313E85E0399}" presName="node" presStyleLbl="node1" presStyleIdx="4" presStyleCnt="13" custRadScaleRad="86306" custRadScaleInc="-64216">
        <dgm:presLayoutVars>
          <dgm:bulletEnabled val="1"/>
        </dgm:presLayoutVars>
      </dgm:prSet>
      <dgm:spPr/>
    </dgm:pt>
    <dgm:pt modelId="{FA950D33-9BD9-4D37-A533-789F5554AFB5}" type="pres">
      <dgm:prSet presAssocID="{6598F354-400C-439C-BDD5-729D663E252E}" presName="parTrans" presStyleLbl="sibTrans2D1" presStyleIdx="5" presStyleCnt="13" custScaleX="94972"/>
      <dgm:spPr/>
    </dgm:pt>
    <dgm:pt modelId="{F326903B-AF5C-41D9-A950-9DE60C069BDF}" type="pres">
      <dgm:prSet presAssocID="{6598F354-400C-439C-BDD5-729D663E252E}" presName="connectorText" presStyleLbl="sibTrans2D1" presStyleIdx="5" presStyleCnt="13"/>
      <dgm:spPr/>
    </dgm:pt>
    <dgm:pt modelId="{EB1C3899-7B42-47CD-912B-DD035472498D}" type="pres">
      <dgm:prSet presAssocID="{AA0A2BD5-A368-4F17-8E9D-23F1FC377812}" presName="node" presStyleLbl="node1" presStyleIdx="5" presStyleCnt="13" custRadScaleRad="87898" custRadScaleInc="-60970">
        <dgm:presLayoutVars>
          <dgm:bulletEnabled val="1"/>
        </dgm:presLayoutVars>
      </dgm:prSet>
      <dgm:spPr/>
    </dgm:pt>
    <dgm:pt modelId="{2F5553CB-2478-4421-B002-5FA728364A78}" type="pres">
      <dgm:prSet presAssocID="{9DEE7B50-C1CB-48D2-999B-DF1098A88396}" presName="parTrans" presStyleLbl="sibTrans2D1" presStyleIdx="6" presStyleCnt="13" custScaleX="106082" custLinFactNeighborX="-1012" custLinFactNeighborY="28036"/>
      <dgm:spPr/>
    </dgm:pt>
    <dgm:pt modelId="{881BA4B6-6173-4BE7-ACB0-127409627ABA}" type="pres">
      <dgm:prSet presAssocID="{9DEE7B50-C1CB-48D2-999B-DF1098A88396}" presName="connectorText" presStyleLbl="sibTrans2D1" presStyleIdx="6" presStyleCnt="13"/>
      <dgm:spPr/>
    </dgm:pt>
    <dgm:pt modelId="{FED909B6-8F19-4D98-AAC2-EBEEF4830C2B}" type="pres">
      <dgm:prSet presAssocID="{D2A69AB7-A0A6-4501-95CD-2902A3384DE3}" presName="node" presStyleLbl="node1" presStyleIdx="6" presStyleCnt="13" custRadScaleRad="72680" custRadScaleInc="-38300">
        <dgm:presLayoutVars>
          <dgm:bulletEnabled val="1"/>
        </dgm:presLayoutVars>
      </dgm:prSet>
      <dgm:spPr/>
    </dgm:pt>
    <dgm:pt modelId="{7A035AEB-3A20-4DC3-9A60-032AB2743B03}" type="pres">
      <dgm:prSet presAssocID="{77DF95E1-3397-43CE-99EF-E82D1E9B2066}" presName="parTrans" presStyleLbl="sibTrans2D1" presStyleIdx="7" presStyleCnt="13" custLinFactNeighborX="-2066" custLinFactNeighborY="15308"/>
      <dgm:spPr/>
    </dgm:pt>
    <dgm:pt modelId="{4273F29E-B93C-44D6-A671-FCDC77ED9BA3}" type="pres">
      <dgm:prSet presAssocID="{77DF95E1-3397-43CE-99EF-E82D1E9B2066}" presName="connectorText" presStyleLbl="sibTrans2D1" presStyleIdx="7" presStyleCnt="13"/>
      <dgm:spPr/>
    </dgm:pt>
    <dgm:pt modelId="{83F11675-07D9-406F-853D-13FD28BBB805}" type="pres">
      <dgm:prSet presAssocID="{62E153EB-408C-4CB3-B6CA-2A439518E14B}" presName="node" presStyleLbl="node1" presStyleIdx="7" presStyleCnt="13" custRadScaleRad="78747" custRadScaleInc="41552">
        <dgm:presLayoutVars>
          <dgm:bulletEnabled val="1"/>
        </dgm:presLayoutVars>
      </dgm:prSet>
      <dgm:spPr/>
    </dgm:pt>
    <dgm:pt modelId="{DF27FC25-052B-426A-9E06-117E992234F6}" type="pres">
      <dgm:prSet presAssocID="{08170AFC-8E89-4179-A96D-636AFFD8C3F3}" presName="parTrans" presStyleLbl="sibTrans2D1" presStyleIdx="8" presStyleCnt="13" custLinFactNeighborX="6134" custLinFactNeighborY="3495"/>
      <dgm:spPr/>
    </dgm:pt>
    <dgm:pt modelId="{53D78D63-5F88-4163-9535-46A64127BD3A}" type="pres">
      <dgm:prSet presAssocID="{08170AFC-8E89-4179-A96D-636AFFD8C3F3}" presName="connectorText" presStyleLbl="sibTrans2D1" presStyleIdx="8" presStyleCnt="13"/>
      <dgm:spPr/>
    </dgm:pt>
    <dgm:pt modelId="{EDA34655-9131-4731-957F-5382F53A0660}" type="pres">
      <dgm:prSet presAssocID="{D78F1D4C-A2EF-4C56-940B-FB3F18A7298D}" presName="node" presStyleLbl="node1" presStyleIdx="8" presStyleCnt="13" custRadScaleRad="93317" custRadScaleInc="73704">
        <dgm:presLayoutVars>
          <dgm:bulletEnabled val="1"/>
        </dgm:presLayoutVars>
      </dgm:prSet>
      <dgm:spPr/>
    </dgm:pt>
    <dgm:pt modelId="{805C1585-4E61-4F5A-9BFC-54208B923515}" type="pres">
      <dgm:prSet presAssocID="{2DD6B0C2-F3F0-46CC-A77D-508B9729B98A}" presName="parTrans" presStyleLbl="sibTrans2D1" presStyleIdx="9" presStyleCnt="13" custLinFactNeighborX="1744" custLinFactNeighborY="993"/>
      <dgm:spPr/>
    </dgm:pt>
    <dgm:pt modelId="{FF7680E8-690C-4DDB-A561-55CE1BA8CED6}" type="pres">
      <dgm:prSet presAssocID="{2DD6B0C2-F3F0-46CC-A77D-508B9729B98A}" presName="connectorText" presStyleLbl="sibTrans2D1" presStyleIdx="9" presStyleCnt="13"/>
      <dgm:spPr/>
    </dgm:pt>
    <dgm:pt modelId="{06523326-C046-41B9-890C-9456FACCE40B}" type="pres">
      <dgm:prSet presAssocID="{AC769545-F18B-4ED9-96FC-B7C20BE2D935}" presName="node" presStyleLbl="node1" presStyleIdx="9" presStyleCnt="13" custRadScaleRad="97858" custRadScaleInc="51974">
        <dgm:presLayoutVars>
          <dgm:bulletEnabled val="1"/>
        </dgm:presLayoutVars>
      </dgm:prSet>
      <dgm:spPr/>
    </dgm:pt>
    <dgm:pt modelId="{5BCE66FD-35CE-4EEA-9A7E-A50A57E69A24}" type="pres">
      <dgm:prSet presAssocID="{3E6A9101-39FA-4AF2-8AB9-33408F17FE65}" presName="parTrans" presStyleLbl="sibTrans2D1" presStyleIdx="10" presStyleCnt="13"/>
      <dgm:spPr/>
    </dgm:pt>
    <dgm:pt modelId="{947CF7F1-0B12-484E-A28A-4DAB5019B271}" type="pres">
      <dgm:prSet presAssocID="{3E6A9101-39FA-4AF2-8AB9-33408F17FE65}" presName="connectorText" presStyleLbl="sibTrans2D1" presStyleIdx="10" presStyleCnt="13"/>
      <dgm:spPr/>
    </dgm:pt>
    <dgm:pt modelId="{9EEB0020-A1D5-4ED6-BC75-3E42CEE784EC}" type="pres">
      <dgm:prSet presAssocID="{D2896DF7-04DF-4B4C-8CA2-26A894BF8792}" presName="node" presStyleLbl="node1" presStyleIdx="10" presStyleCnt="13" custRadScaleRad="99473" custRadScaleInc="23645">
        <dgm:presLayoutVars>
          <dgm:bulletEnabled val="1"/>
        </dgm:presLayoutVars>
      </dgm:prSet>
      <dgm:spPr/>
    </dgm:pt>
    <dgm:pt modelId="{67725448-DD84-4C87-A2E0-F0AA6B883D0E}" type="pres">
      <dgm:prSet presAssocID="{A0AD6A06-2F76-4711-9379-7597DA08E2FB}" presName="parTrans" presStyleLbl="sibTrans2D1" presStyleIdx="11" presStyleCnt="13"/>
      <dgm:spPr/>
    </dgm:pt>
    <dgm:pt modelId="{123048F4-EB06-4489-8D15-0A3B4FBF7CDB}" type="pres">
      <dgm:prSet presAssocID="{A0AD6A06-2F76-4711-9379-7597DA08E2FB}" presName="connectorText" presStyleLbl="sibTrans2D1" presStyleIdx="11" presStyleCnt="13"/>
      <dgm:spPr/>
    </dgm:pt>
    <dgm:pt modelId="{93AF7DD9-4C45-4A38-82EE-60486FDDB38F}" type="pres">
      <dgm:prSet presAssocID="{4CEB0971-A137-4561-8985-831593D9495C}" presName="node" presStyleLbl="node1" presStyleIdx="11" presStyleCnt="13">
        <dgm:presLayoutVars>
          <dgm:bulletEnabled val="1"/>
        </dgm:presLayoutVars>
      </dgm:prSet>
      <dgm:spPr/>
    </dgm:pt>
    <dgm:pt modelId="{553B84E4-4A31-43DB-B3BF-8E8EF2B79F2D}" type="pres">
      <dgm:prSet presAssocID="{66E51CD7-05D6-4658-BDAA-92C6F3E19708}" presName="parTrans" presStyleLbl="sibTrans2D1" presStyleIdx="12" presStyleCnt="13" custAng="741592" custLinFactNeighborX="-19564" custLinFactNeighborY="11892"/>
      <dgm:spPr/>
    </dgm:pt>
    <dgm:pt modelId="{C47D9E4B-AD47-4E79-B529-9B264E8F4F6B}" type="pres">
      <dgm:prSet presAssocID="{66E51CD7-05D6-4658-BDAA-92C6F3E19708}" presName="connectorText" presStyleLbl="sibTrans2D1" presStyleIdx="12" presStyleCnt="13"/>
      <dgm:spPr/>
    </dgm:pt>
    <dgm:pt modelId="{E0AC84DD-2093-416F-85DE-E547FE520660}" type="pres">
      <dgm:prSet presAssocID="{3BA0FA79-0F0A-4F39-8C6F-85BF113366C3}" presName="node" presStyleLbl="node1" presStyleIdx="12" presStyleCnt="13" custRadScaleRad="105342" custRadScaleInc="-7235">
        <dgm:presLayoutVars>
          <dgm:bulletEnabled val="1"/>
        </dgm:presLayoutVars>
      </dgm:prSet>
      <dgm:spPr/>
    </dgm:pt>
  </dgm:ptLst>
  <dgm:cxnLst>
    <dgm:cxn modelId="{1BE95901-2684-415C-BBC0-5A64D37781CD}" srcId="{AC769545-F18B-4ED9-96FC-B7C20BE2D935}" destId="{D83F8C23-6E1E-4B2E-B56F-BC64BA52F064}" srcOrd="0" destOrd="0" parTransId="{17DDAF68-339A-4777-8472-CCF21B811B34}" sibTransId="{02906CE3-990E-495B-868B-3628F3311B01}"/>
    <dgm:cxn modelId="{4A189105-0239-4451-ACE0-D31E9CBF66B8}" srcId="{6F647F05-65E5-443B-9310-4AF895EEC1B0}" destId="{3BA0FA79-0F0A-4F39-8C6F-85BF113366C3}" srcOrd="12" destOrd="0" parTransId="{66E51CD7-05D6-4658-BDAA-92C6F3E19708}" sibTransId="{3F86135B-3CC7-4CEB-B411-92453A9354E3}"/>
    <dgm:cxn modelId="{6CE1A705-C2EA-42FB-9988-EAFFE3593105}" type="presOf" srcId="{6598F354-400C-439C-BDD5-729D663E252E}" destId="{FA950D33-9BD9-4D37-A533-789F5554AFB5}" srcOrd="0" destOrd="0" presId="urn:microsoft.com/office/officeart/2005/8/layout/radial5"/>
    <dgm:cxn modelId="{35CFF805-6F79-42A9-B279-9A470889E6DF}" type="presOf" srcId="{CCCDC2A1-B573-48DB-AE6D-1F76901F1671}" destId="{DB024BEC-8C88-4F07-BCA5-811E266A083B}" srcOrd="1" destOrd="0" presId="urn:microsoft.com/office/officeart/2005/8/layout/radial5"/>
    <dgm:cxn modelId="{E97F6708-8DC3-4AEC-A884-ECC49AB0219F}" type="presOf" srcId="{AA0A2BD5-A368-4F17-8E9D-23F1FC377812}" destId="{EB1C3899-7B42-47CD-912B-DD035472498D}" srcOrd="0" destOrd="0" presId="urn:microsoft.com/office/officeart/2005/8/layout/radial5"/>
    <dgm:cxn modelId="{719FA50A-9A8A-4532-9070-DE6B4D909992}" type="presOf" srcId="{6598F354-400C-439C-BDD5-729D663E252E}" destId="{F326903B-AF5C-41D9-A950-9DE60C069BDF}" srcOrd="1" destOrd="0" presId="urn:microsoft.com/office/officeart/2005/8/layout/radial5"/>
    <dgm:cxn modelId="{2B0D6A0C-F289-4FC7-8D98-5FE873E92EBA}" srcId="{6B4A9C71-5243-4375-98C7-BA189146832B}" destId="{1971851C-223B-4401-8505-0F79EF9DF2FE}" srcOrd="3" destOrd="0" parTransId="{66777798-C242-4B14-BDDC-39BE21847441}" sibTransId="{7BB7D12E-7788-481F-9A34-9DDD1920EEE6}"/>
    <dgm:cxn modelId="{B2029A11-B947-415F-95F6-163CC654002F}" type="presOf" srcId="{D83F8C23-6E1E-4B2E-B56F-BC64BA52F064}" destId="{06523326-C046-41B9-890C-9456FACCE40B}" srcOrd="0" destOrd="1" presId="urn:microsoft.com/office/officeart/2005/8/layout/radial5"/>
    <dgm:cxn modelId="{82379A16-840E-4585-8E41-2A4070812B02}" type="presOf" srcId="{77DF95E1-3397-43CE-99EF-E82D1E9B2066}" destId="{4273F29E-B93C-44D6-A671-FCDC77ED9BA3}" srcOrd="1" destOrd="0" presId="urn:microsoft.com/office/officeart/2005/8/layout/radial5"/>
    <dgm:cxn modelId="{EB9D961C-3497-41F9-B829-98CD702539A2}" type="presOf" srcId="{082CE592-953F-441B-B0C2-F864433A8493}" destId="{A0E222DD-64BD-4A89-BBB9-2B80D8318D4A}" srcOrd="0" destOrd="0" presId="urn:microsoft.com/office/officeart/2005/8/layout/radial5"/>
    <dgm:cxn modelId="{BECC4F1E-8D80-4514-9658-CE8A04B34228}" srcId="{6F647F05-65E5-443B-9310-4AF895EEC1B0}" destId="{AC769545-F18B-4ED9-96FC-B7C20BE2D935}" srcOrd="9" destOrd="0" parTransId="{2DD6B0C2-F3F0-46CC-A77D-508B9729B98A}" sibTransId="{4165EDEC-8B31-4D52-822B-3298A53B46D0}"/>
    <dgm:cxn modelId="{2FF1BB23-CDE1-4A3D-A7E0-C258B6B5C617}" srcId="{6B4A9C71-5243-4375-98C7-BA189146832B}" destId="{3A623EE8-6B7F-4F8F-BC9C-3FC1A4DEFB6D}" srcOrd="4" destOrd="0" parTransId="{EA1D8946-ADEF-4A4B-877B-9843024D5017}" sibTransId="{FFF09574-86F8-42B2-87E9-4329738349C8}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ECEDA028-08AF-4B25-8994-78C380694752}" srcId="{6B4A9C71-5243-4375-98C7-BA189146832B}" destId="{58228F42-2738-409F-ADB5-B5375ACBBE60}" srcOrd="8" destOrd="0" parTransId="{14553B93-021A-4E1D-A76E-7891E9133F2F}" sibTransId="{B5315701-38DC-4F4D-A758-6E81BC644831}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37F61B2B-2312-40C1-8D53-B20BDF4352E2}" type="presOf" srcId="{6F647F05-65E5-443B-9310-4AF895EEC1B0}" destId="{ED72E44C-8498-48F8-9652-E5DD6AC5818D}" srcOrd="0" destOrd="0" presId="urn:microsoft.com/office/officeart/2005/8/layout/radial5"/>
    <dgm:cxn modelId="{02EAA92C-C9DC-4A53-92EC-5D7E6657EE97}" type="presOf" srcId="{2DD6B0C2-F3F0-46CC-A77D-508B9729B98A}" destId="{FF7680E8-690C-4DDB-A561-55CE1BA8CED6}" srcOrd="1" destOrd="0" presId="urn:microsoft.com/office/officeart/2005/8/layout/radial5"/>
    <dgm:cxn modelId="{C2390D2D-277F-42DC-9324-47EC3D4AFA9C}" type="presOf" srcId="{8D513BD1-7137-4BB2-A1F4-1B02EFB0F34F}" destId="{4731EA70-1FA8-49F5-A6BF-4AE9CB97C303}" srcOrd="0" destOrd="0" presId="urn:microsoft.com/office/officeart/2005/8/layout/radial5"/>
    <dgm:cxn modelId="{18986E2D-E3CA-48F1-BD9E-B69486A63AC7}" type="presOf" srcId="{3E6A9101-39FA-4AF2-8AB9-33408F17FE65}" destId="{5BCE66FD-35CE-4EEA-9A7E-A50A57E69A24}" srcOrd="0" destOrd="0" presId="urn:microsoft.com/office/officeart/2005/8/layout/radial5"/>
    <dgm:cxn modelId="{CA8DCA31-7932-4997-B90A-08C76B775BAB}" type="presOf" srcId="{4CEB0971-A137-4561-8985-831593D9495C}" destId="{93AF7DD9-4C45-4A38-82EE-60486FDDB38F}" srcOrd="0" destOrd="0" presId="urn:microsoft.com/office/officeart/2005/8/layout/radial5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0EAAE036-BC61-41E9-ADE4-BBB048DDE65B}" type="presOf" srcId="{637E412C-91EE-486E-8354-15F2384BE3EA}" destId="{D8B200F5-4D07-49B2-A587-C2FE6CEC49F8}" srcOrd="0" destOrd="0" presId="urn:microsoft.com/office/officeart/2005/8/layout/radial5"/>
    <dgm:cxn modelId="{18873E3E-F8C2-403A-BE5B-64CD5EDA4967}" srcId="{6B4A9C71-5243-4375-98C7-BA189146832B}" destId="{5BD5A0E1-1493-490D-98B0-ADA84F7E4845}" srcOrd="1" destOrd="0" parTransId="{E8D3D680-2231-483C-A0CE-8C5A83FACC1B}" sibTransId="{7B4C73F0-844C-48D3-B2E1-9CDAF8D00DD5}"/>
    <dgm:cxn modelId="{74156940-ED16-4710-97C6-33375B087B4E}" type="presOf" srcId="{66E51CD7-05D6-4658-BDAA-92C6F3E19708}" destId="{C47D9E4B-AD47-4E79-B529-9B264E8F4F6B}" srcOrd="1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18C7C85D-2211-4603-B310-3E9D338EFE43}" type="presOf" srcId="{AC769545-F18B-4ED9-96FC-B7C20BE2D935}" destId="{06523326-C046-41B9-890C-9456FACCE40B}" srcOrd="0" destOrd="0" presId="urn:microsoft.com/office/officeart/2005/8/layout/radial5"/>
    <dgm:cxn modelId="{BAE4FD41-324F-4CDE-A33E-54A3A7035938}" type="presOf" srcId="{2DD6B0C2-F3F0-46CC-A77D-508B9729B98A}" destId="{805C1585-4E61-4F5A-9BFC-54208B923515}" srcOrd="0" destOrd="0" presId="urn:microsoft.com/office/officeart/2005/8/layout/radial5"/>
    <dgm:cxn modelId="{BFE81362-0EF5-4D1D-A770-84F5626C6E4C}" type="presOf" srcId="{D78F1D4C-A2EF-4C56-940B-FB3F18A7298D}" destId="{EDA34655-9131-4731-957F-5382F53A0660}" srcOrd="0" destOrd="0" presId="urn:microsoft.com/office/officeart/2005/8/layout/radial5"/>
    <dgm:cxn modelId="{03F8A742-83BE-42ED-8767-D4D36B6BA30F}" type="presOf" srcId="{A8FC0520-4E1C-47C9-9459-5A566E2A3269}" destId="{47F0322C-5978-482D-A409-1280E22C6D82}" srcOrd="1" destOrd="0" presId="urn:microsoft.com/office/officeart/2005/8/layout/radial5"/>
    <dgm:cxn modelId="{1A037563-0232-4CBB-8B77-D3CA446B08FC}" type="presOf" srcId="{3BA0FA79-0F0A-4F39-8C6F-85BF113366C3}" destId="{E0AC84DD-2093-416F-85DE-E547FE520660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930C973-FF39-421D-AEF3-FA47D054A46D}" type="presOf" srcId="{420BA717-63F2-4ED1-9193-BDF0AD7BC7EB}" destId="{FFE63D16-C443-42C8-BB30-4CA61876A647}" srcOrd="0" destOrd="0" presId="urn:microsoft.com/office/officeart/2005/8/layout/radial5"/>
    <dgm:cxn modelId="{0FC87F54-2A2F-43E2-B5D6-AD9D0E1703D7}" type="presOf" srcId="{CCCDC2A1-B573-48DB-AE6D-1F76901F1671}" destId="{C481485E-E38C-4518-A609-8D1D62CF917B}" srcOrd="0" destOrd="0" presId="urn:microsoft.com/office/officeart/2005/8/layout/radial5"/>
    <dgm:cxn modelId="{B7CD167D-978F-495D-9AC1-22DA04C4738B}" srcId="{6B4A9C71-5243-4375-98C7-BA189146832B}" destId="{521B7C5A-570A-4F2B-9DB3-1EB6078A0ADA}" srcOrd="7" destOrd="0" parTransId="{81BBADC7-653C-4974-9086-6286235D0AF4}" sibTransId="{5170BF8B-1878-4742-8D99-08F70263B044}"/>
    <dgm:cxn modelId="{16543080-279C-4DD9-81F9-59A8EE06BFA9}" type="presOf" srcId="{9DEE7B50-C1CB-48D2-999B-DF1098A88396}" destId="{2F5553CB-2478-4421-B002-5FA728364A78}" srcOrd="0" destOrd="0" presId="urn:microsoft.com/office/officeart/2005/8/layout/radial5"/>
    <dgm:cxn modelId="{54059384-7D56-4783-9E6B-CB7051B26B45}" srcId="{6F647F05-65E5-443B-9310-4AF895EEC1B0}" destId="{62E153EB-408C-4CB3-B6CA-2A439518E14B}" srcOrd="7" destOrd="0" parTransId="{77DF95E1-3397-43CE-99EF-E82D1E9B2066}" sibTransId="{69F9F7AF-4DAB-4B6C-A26F-22C945FB8A80}"/>
    <dgm:cxn modelId="{5CB75485-B749-42EB-9E74-F0DB8982A1BE}" type="presOf" srcId="{62E153EB-408C-4CB3-B6CA-2A439518E14B}" destId="{83F11675-07D9-406F-853D-13FD28BBB805}" srcOrd="0" destOrd="0" presId="urn:microsoft.com/office/officeart/2005/8/layout/radial5"/>
    <dgm:cxn modelId="{0065768A-F39C-49A0-8F44-E03A2CA4EB22}" type="presOf" srcId="{A0AD6A06-2F76-4711-9379-7597DA08E2FB}" destId="{67725448-DD84-4C87-A2E0-F0AA6B883D0E}" srcOrd="0" destOrd="0" presId="urn:microsoft.com/office/officeart/2005/8/layout/radial5"/>
    <dgm:cxn modelId="{107D698B-EC29-483E-9F7E-887A57DB83D5}" type="presOf" srcId="{D63A74EC-A1EC-4823-AB28-835C2DE63D58}" destId="{E2EC1D87-F728-458A-8AB1-7A3D78F9D25E}" srcOrd="0" destOrd="0" presId="urn:microsoft.com/office/officeart/2005/8/layout/radial5"/>
    <dgm:cxn modelId="{1B54B990-E30E-406D-B473-68A9993FE647}" type="presOf" srcId="{D2A69AB7-A0A6-4501-95CD-2902A3384DE3}" destId="{FED909B6-8F19-4D98-AAC2-EBEEF4830C2B}" srcOrd="0" destOrd="0" presId="urn:microsoft.com/office/officeart/2005/8/layout/radial5"/>
    <dgm:cxn modelId="{48A32C94-C697-4F53-9E4D-22466A6C0086}" srcId="{6F647F05-65E5-443B-9310-4AF895EEC1B0}" destId="{D2896DF7-04DF-4B4C-8CA2-26A894BF8792}" srcOrd="10" destOrd="0" parTransId="{3E6A9101-39FA-4AF2-8AB9-33408F17FE65}" sibTransId="{04ACDA86-0819-4AF2-9AD9-4C4C50F2CF18}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C9832B95-4955-4244-849C-719D7FC6393B}" type="presOf" srcId="{9DEE7B50-C1CB-48D2-999B-DF1098A88396}" destId="{881BA4B6-6173-4BE7-ACB0-127409627ABA}" srcOrd="1" destOrd="0" presId="urn:microsoft.com/office/officeart/2005/8/layout/radial5"/>
    <dgm:cxn modelId="{59A22E99-FA88-476D-B912-BE93FA5558F0}" type="presOf" srcId="{08170AFC-8E89-4179-A96D-636AFFD8C3F3}" destId="{53D78D63-5F88-4163-9535-46A64127BD3A}" srcOrd="1" destOrd="0" presId="urn:microsoft.com/office/officeart/2005/8/layout/radial5"/>
    <dgm:cxn modelId="{E287A0A3-783C-4A08-B4D7-ADA8B51C2A19}" type="presOf" srcId="{D2896DF7-04DF-4B4C-8CA2-26A894BF8792}" destId="{9EEB0020-A1D5-4ED6-BC75-3E42CEE784EC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3E6897AC-BF8F-432C-AB59-7F3017CC83B1}" srcId="{6B4A9C71-5243-4375-98C7-BA189146832B}" destId="{1D686B62-2944-4F6B-9429-7FB7FCC0B616}" srcOrd="2" destOrd="0" parTransId="{8DBED263-E631-4288-81FA-CEA08FED5D80}" sibTransId="{B7EE604A-587C-4CAB-8203-F1E0B96D3A89}"/>
    <dgm:cxn modelId="{2E09FCAE-47E0-4406-BDBB-C5A6EBE01DA3}" srcId="{521B7C5A-570A-4F2B-9DB3-1EB6078A0ADA}" destId="{0A6029D1-BCE5-45F1-BFCE-8AE0F2F7CF09}" srcOrd="0" destOrd="0" parTransId="{276BABF7-9995-42DB-824E-4AEE026251CD}" sibTransId="{B8B182DC-DCE7-450D-B223-F2B4F405F2E3}"/>
    <dgm:cxn modelId="{EBDA73B6-59B4-41F2-AE9E-252D07A54C63}" srcId="{6B4A9C71-5243-4375-98C7-BA189146832B}" destId="{2FA3D5F7-C26B-4720-B919-D235026D6C95}" srcOrd="5" destOrd="0" parTransId="{6061FC08-4343-48CD-A74B-8F3BDB46DF51}" sibTransId="{6F536B84-F3E0-4334-98AB-5D4EA7BD8913}"/>
    <dgm:cxn modelId="{A00878C0-A87A-42B9-83D7-EE8880E34935}" srcId="{6F647F05-65E5-443B-9310-4AF895EEC1B0}" destId="{D78F1D4C-A2EF-4C56-940B-FB3F18A7298D}" srcOrd="8" destOrd="0" parTransId="{08170AFC-8E89-4179-A96D-636AFFD8C3F3}" sibTransId="{3B6B2775-EA0D-4CA6-A4A3-0187E341F68C}"/>
    <dgm:cxn modelId="{193B7CC1-B05B-4BB8-B23E-89286DA4BA64}" type="presOf" srcId="{8D513BD1-7137-4BB2-A1F4-1B02EFB0F34F}" destId="{8D15C70B-27DC-4BC4-8B54-1A6B8CC1DBC1}" srcOrd="1" destOrd="0" presId="urn:microsoft.com/office/officeart/2005/8/layout/radial5"/>
    <dgm:cxn modelId="{903C6EC4-657E-400D-8604-7B3D8338CAC3}" type="presOf" srcId="{082CE592-953F-441B-B0C2-F864433A8493}" destId="{839DF450-14DD-4280-9AEE-DA73938E9B9D}" srcOrd="1" destOrd="0" presId="urn:microsoft.com/office/officeart/2005/8/layout/radial5"/>
    <dgm:cxn modelId="{B4DB93CA-BCE0-4428-8E30-BADDE897A9A9}" srcId="{6F647F05-65E5-443B-9310-4AF895EEC1B0}" destId="{4CEB0971-A137-4561-8985-831593D9495C}" srcOrd="11" destOrd="0" parTransId="{A0AD6A06-2F76-4711-9379-7597DA08E2FB}" sibTransId="{99E4B997-A0E3-461B-84EB-0BF9EDDDC896}"/>
    <dgm:cxn modelId="{116C32D4-C855-4453-A968-1437B832BAB1}" srcId="{6B4A9C71-5243-4375-98C7-BA189146832B}" destId="{02796EB4-5621-49F4-A08C-45637B404DFD}" srcOrd="6" destOrd="0" parTransId="{0F423B35-8AFF-4E08-A3FD-FE0925A538C5}" sibTransId="{93442FA1-22F3-47C6-8ACB-43124429D880}"/>
    <dgm:cxn modelId="{3D6512D7-2CA3-4693-80F5-2FA2FA9EE651}" type="presOf" srcId="{C021BE46-16AF-4372-B2A0-67875E2C82CF}" destId="{DA660ED5-C4B7-4208-928A-B8DD66837486}" srcOrd="1" destOrd="0" presId="urn:microsoft.com/office/officeart/2005/8/layout/radial5"/>
    <dgm:cxn modelId="{204F41DB-3118-48D0-9F9A-32F8D3C07E31}" type="presOf" srcId="{4B1A8440-411B-4A5D-AFC7-3583C59ADD0E}" destId="{73BC26A8-8D0F-45E6-9E3B-37EADD227262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9B05DDE0-EE44-4A19-88F5-BA1D352C0C31}" type="presOf" srcId="{77DF95E1-3397-43CE-99EF-E82D1E9B2066}" destId="{7A035AEB-3A20-4DC3-9A60-032AB2743B03}" srcOrd="0" destOrd="0" presId="urn:microsoft.com/office/officeart/2005/8/layout/radial5"/>
    <dgm:cxn modelId="{6DAB38E3-3EF1-45DE-8A43-C5903A89C24D}" type="presOf" srcId="{C021BE46-16AF-4372-B2A0-67875E2C82CF}" destId="{06F93DE9-E67A-4CE1-BC6B-5C458B1137B0}" srcOrd="0" destOrd="0" presId="urn:microsoft.com/office/officeart/2005/8/layout/radial5"/>
    <dgm:cxn modelId="{2D27C4E8-97ED-488E-BB25-36740745DB4B}" type="presOf" srcId="{A0AD6A06-2F76-4711-9379-7597DA08E2FB}" destId="{123048F4-EB06-4489-8D15-0A3B4FBF7CDB}" srcOrd="1" destOrd="0" presId="urn:microsoft.com/office/officeart/2005/8/layout/radial5"/>
    <dgm:cxn modelId="{D1DD75EA-23B7-406F-AC41-9B96FF0A77EA}" type="presOf" srcId="{08170AFC-8E89-4179-A96D-636AFFD8C3F3}" destId="{DF27FC25-052B-426A-9E06-117E992234F6}" srcOrd="0" destOrd="0" presId="urn:microsoft.com/office/officeart/2005/8/layout/radial5"/>
    <dgm:cxn modelId="{1324E4F0-46B7-4513-971B-19EDCA1D4262}" type="presOf" srcId="{3E6A9101-39FA-4AF2-8AB9-33408F17FE65}" destId="{947CF7F1-0B12-484E-A28A-4DAB5019B271}" srcOrd="1" destOrd="0" presId="urn:microsoft.com/office/officeart/2005/8/layout/radial5"/>
    <dgm:cxn modelId="{ACF32FF9-65E5-441D-B42B-D75A0FEF59F5}" type="presOf" srcId="{90B43A1C-85AB-40E4-9687-2313E85E0399}" destId="{0A6C1809-69AA-4BA6-8257-5A11C3557B45}" srcOrd="0" destOrd="0" presId="urn:microsoft.com/office/officeart/2005/8/layout/radial5"/>
    <dgm:cxn modelId="{517435FA-C6D2-44C5-BE88-C4EB6A99180B}" type="presOf" srcId="{66E51CD7-05D6-4658-BDAA-92C6F3E19708}" destId="{553B84E4-4A31-43DB-B3BF-8E8EF2B79F2D}" srcOrd="0" destOrd="0" presId="urn:microsoft.com/office/officeart/2005/8/layout/radial5"/>
    <dgm:cxn modelId="{5DEF9FFA-4A43-4E91-A6C5-6EB967EECB13}" type="presOf" srcId="{6B4A9C71-5243-4375-98C7-BA189146832B}" destId="{8B82EA68-B59A-424E-9756-C221A13DB47F}" srcOrd="0" destOrd="0" presId="urn:microsoft.com/office/officeart/2005/8/layout/radial5"/>
    <dgm:cxn modelId="{CE5E34FE-CB08-41B0-9D85-24E171672FBA}" type="presOf" srcId="{A8FC0520-4E1C-47C9-9459-5A566E2A3269}" destId="{E7EAB10C-E176-4610-B2C6-BE8F83AD0F9B}" srcOrd="0" destOrd="0" presId="urn:microsoft.com/office/officeart/2005/8/layout/radial5"/>
    <dgm:cxn modelId="{7654E3B2-5298-498D-B9B6-142FAC4B08E9}" type="presParOf" srcId="{8B82EA68-B59A-424E-9756-C221A13DB47F}" destId="{ED72E44C-8498-48F8-9652-E5DD6AC5818D}" srcOrd="0" destOrd="0" presId="urn:microsoft.com/office/officeart/2005/8/layout/radial5"/>
    <dgm:cxn modelId="{9725EA32-F3A0-48D0-9DE8-024B22BD6A5A}" type="presParOf" srcId="{8B82EA68-B59A-424E-9756-C221A13DB47F}" destId="{4731EA70-1FA8-49F5-A6BF-4AE9CB97C303}" srcOrd="1" destOrd="0" presId="urn:microsoft.com/office/officeart/2005/8/layout/radial5"/>
    <dgm:cxn modelId="{8DF9F768-386F-46EC-9DCB-5016BF512D29}" type="presParOf" srcId="{4731EA70-1FA8-49F5-A6BF-4AE9CB97C303}" destId="{8D15C70B-27DC-4BC4-8B54-1A6B8CC1DBC1}" srcOrd="0" destOrd="0" presId="urn:microsoft.com/office/officeart/2005/8/layout/radial5"/>
    <dgm:cxn modelId="{B99E9ADD-67EC-4CDC-8EC5-D23995B968D5}" type="presParOf" srcId="{8B82EA68-B59A-424E-9756-C221A13DB47F}" destId="{E2EC1D87-F728-458A-8AB1-7A3D78F9D25E}" srcOrd="2" destOrd="0" presId="urn:microsoft.com/office/officeart/2005/8/layout/radial5"/>
    <dgm:cxn modelId="{4EB6E53F-41DA-4145-94D0-BBE10583CE08}" type="presParOf" srcId="{8B82EA68-B59A-424E-9756-C221A13DB47F}" destId="{A0E222DD-64BD-4A89-BBB9-2B80D8318D4A}" srcOrd="3" destOrd="0" presId="urn:microsoft.com/office/officeart/2005/8/layout/radial5"/>
    <dgm:cxn modelId="{61A2F78B-2FEE-403F-83BF-E1F95368EA10}" type="presParOf" srcId="{A0E222DD-64BD-4A89-BBB9-2B80D8318D4A}" destId="{839DF450-14DD-4280-9AEE-DA73938E9B9D}" srcOrd="0" destOrd="0" presId="urn:microsoft.com/office/officeart/2005/8/layout/radial5"/>
    <dgm:cxn modelId="{F0A758B2-26FB-4211-AC00-B4EBC9060EB2}" type="presParOf" srcId="{8B82EA68-B59A-424E-9756-C221A13DB47F}" destId="{73BC26A8-8D0F-45E6-9E3B-37EADD227262}" srcOrd="4" destOrd="0" presId="urn:microsoft.com/office/officeart/2005/8/layout/radial5"/>
    <dgm:cxn modelId="{D57DA0BB-7CA5-4285-A538-3C69CA4F9F8D}" type="presParOf" srcId="{8B82EA68-B59A-424E-9756-C221A13DB47F}" destId="{06F93DE9-E67A-4CE1-BC6B-5C458B1137B0}" srcOrd="5" destOrd="0" presId="urn:microsoft.com/office/officeart/2005/8/layout/radial5"/>
    <dgm:cxn modelId="{CEA73FA1-0866-44EF-A9A6-DFAC4A20C2D6}" type="presParOf" srcId="{06F93DE9-E67A-4CE1-BC6B-5C458B1137B0}" destId="{DA660ED5-C4B7-4208-928A-B8DD66837486}" srcOrd="0" destOrd="0" presId="urn:microsoft.com/office/officeart/2005/8/layout/radial5"/>
    <dgm:cxn modelId="{0EBB9644-2862-4818-B20E-ACEFBA4C9EB2}" type="presParOf" srcId="{8B82EA68-B59A-424E-9756-C221A13DB47F}" destId="{D8B200F5-4D07-49B2-A587-C2FE6CEC49F8}" srcOrd="6" destOrd="0" presId="urn:microsoft.com/office/officeart/2005/8/layout/radial5"/>
    <dgm:cxn modelId="{5B4F1B86-F8B1-44DA-8B6E-061105169406}" type="presParOf" srcId="{8B82EA68-B59A-424E-9756-C221A13DB47F}" destId="{E7EAB10C-E176-4610-B2C6-BE8F83AD0F9B}" srcOrd="7" destOrd="0" presId="urn:microsoft.com/office/officeart/2005/8/layout/radial5"/>
    <dgm:cxn modelId="{C210AB67-ABBE-4CE7-9D7E-D9E41D174D54}" type="presParOf" srcId="{E7EAB10C-E176-4610-B2C6-BE8F83AD0F9B}" destId="{47F0322C-5978-482D-A409-1280E22C6D82}" srcOrd="0" destOrd="0" presId="urn:microsoft.com/office/officeart/2005/8/layout/radial5"/>
    <dgm:cxn modelId="{4C88E083-6DBC-4A7E-B13F-62B9E9D3C960}" type="presParOf" srcId="{8B82EA68-B59A-424E-9756-C221A13DB47F}" destId="{FFE63D16-C443-42C8-BB30-4CA61876A647}" srcOrd="8" destOrd="0" presId="urn:microsoft.com/office/officeart/2005/8/layout/radial5"/>
    <dgm:cxn modelId="{9CF19945-087D-4D61-93BB-F355B98031C9}" type="presParOf" srcId="{8B82EA68-B59A-424E-9756-C221A13DB47F}" destId="{C481485E-E38C-4518-A609-8D1D62CF917B}" srcOrd="9" destOrd="0" presId="urn:microsoft.com/office/officeart/2005/8/layout/radial5"/>
    <dgm:cxn modelId="{C8D2E5C2-ADB4-4CE2-8349-AA16E28117F4}" type="presParOf" srcId="{C481485E-E38C-4518-A609-8D1D62CF917B}" destId="{DB024BEC-8C88-4F07-BCA5-811E266A083B}" srcOrd="0" destOrd="0" presId="urn:microsoft.com/office/officeart/2005/8/layout/radial5"/>
    <dgm:cxn modelId="{D6DEA1EE-7EC5-4847-A772-1B28E8B07E14}" type="presParOf" srcId="{8B82EA68-B59A-424E-9756-C221A13DB47F}" destId="{0A6C1809-69AA-4BA6-8257-5A11C3557B45}" srcOrd="10" destOrd="0" presId="urn:microsoft.com/office/officeart/2005/8/layout/radial5"/>
    <dgm:cxn modelId="{022B9C22-5F8A-4DB1-A535-614B2B50E0A5}" type="presParOf" srcId="{8B82EA68-B59A-424E-9756-C221A13DB47F}" destId="{FA950D33-9BD9-4D37-A533-789F5554AFB5}" srcOrd="11" destOrd="0" presId="urn:microsoft.com/office/officeart/2005/8/layout/radial5"/>
    <dgm:cxn modelId="{074EB474-BB73-40FF-99CD-896B980CB37D}" type="presParOf" srcId="{FA950D33-9BD9-4D37-A533-789F5554AFB5}" destId="{F326903B-AF5C-41D9-A950-9DE60C069BDF}" srcOrd="0" destOrd="0" presId="urn:microsoft.com/office/officeart/2005/8/layout/radial5"/>
    <dgm:cxn modelId="{F8C6C17E-6864-455B-8187-7A7A415484E6}" type="presParOf" srcId="{8B82EA68-B59A-424E-9756-C221A13DB47F}" destId="{EB1C3899-7B42-47CD-912B-DD035472498D}" srcOrd="12" destOrd="0" presId="urn:microsoft.com/office/officeart/2005/8/layout/radial5"/>
    <dgm:cxn modelId="{9B422DD4-45B5-4633-AB72-CF171A15026F}" type="presParOf" srcId="{8B82EA68-B59A-424E-9756-C221A13DB47F}" destId="{2F5553CB-2478-4421-B002-5FA728364A78}" srcOrd="13" destOrd="0" presId="urn:microsoft.com/office/officeart/2005/8/layout/radial5"/>
    <dgm:cxn modelId="{F049BD2D-7D3A-4BBB-A8B4-D69050613BFE}" type="presParOf" srcId="{2F5553CB-2478-4421-B002-5FA728364A78}" destId="{881BA4B6-6173-4BE7-ACB0-127409627ABA}" srcOrd="0" destOrd="0" presId="urn:microsoft.com/office/officeart/2005/8/layout/radial5"/>
    <dgm:cxn modelId="{850D4EAB-855D-4592-BBE3-FC2C748F2449}" type="presParOf" srcId="{8B82EA68-B59A-424E-9756-C221A13DB47F}" destId="{FED909B6-8F19-4D98-AAC2-EBEEF4830C2B}" srcOrd="14" destOrd="0" presId="urn:microsoft.com/office/officeart/2005/8/layout/radial5"/>
    <dgm:cxn modelId="{3C390EBC-7A04-483B-B853-44EDD0635511}" type="presParOf" srcId="{8B82EA68-B59A-424E-9756-C221A13DB47F}" destId="{7A035AEB-3A20-4DC3-9A60-032AB2743B03}" srcOrd="15" destOrd="0" presId="urn:microsoft.com/office/officeart/2005/8/layout/radial5"/>
    <dgm:cxn modelId="{D7068487-ED91-4126-8838-E04D950BEA7F}" type="presParOf" srcId="{7A035AEB-3A20-4DC3-9A60-032AB2743B03}" destId="{4273F29E-B93C-44D6-A671-FCDC77ED9BA3}" srcOrd="0" destOrd="0" presId="urn:microsoft.com/office/officeart/2005/8/layout/radial5"/>
    <dgm:cxn modelId="{2EFA7A51-BC18-4FEE-BC86-E0C724202C73}" type="presParOf" srcId="{8B82EA68-B59A-424E-9756-C221A13DB47F}" destId="{83F11675-07D9-406F-853D-13FD28BBB805}" srcOrd="16" destOrd="0" presId="urn:microsoft.com/office/officeart/2005/8/layout/radial5"/>
    <dgm:cxn modelId="{277B7B99-4734-489D-BB03-C297C513797D}" type="presParOf" srcId="{8B82EA68-B59A-424E-9756-C221A13DB47F}" destId="{DF27FC25-052B-426A-9E06-117E992234F6}" srcOrd="17" destOrd="0" presId="urn:microsoft.com/office/officeart/2005/8/layout/radial5"/>
    <dgm:cxn modelId="{002A31E7-24F4-4930-91CD-B1837B6A8AC6}" type="presParOf" srcId="{DF27FC25-052B-426A-9E06-117E992234F6}" destId="{53D78D63-5F88-4163-9535-46A64127BD3A}" srcOrd="0" destOrd="0" presId="urn:microsoft.com/office/officeart/2005/8/layout/radial5"/>
    <dgm:cxn modelId="{A0AB982E-DEB1-4845-9D15-73C443E6F81F}" type="presParOf" srcId="{8B82EA68-B59A-424E-9756-C221A13DB47F}" destId="{EDA34655-9131-4731-957F-5382F53A0660}" srcOrd="18" destOrd="0" presId="urn:microsoft.com/office/officeart/2005/8/layout/radial5"/>
    <dgm:cxn modelId="{ADC6304D-4A62-42C8-B736-D19F8BC7FE80}" type="presParOf" srcId="{8B82EA68-B59A-424E-9756-C221A13DB47F}" destId="{805C1585-4E61-4F5A-9BFC-54208B923515}" srcOrd="19" destOrd="0" presId="urn:microsoft.com/office/officeart/2005/8/layout/radial5"/>
    <dgm:cxn modelId="{E4D62743-A00A-4B74-B649-3B251F2B5EBF}" type="presParOf" srcId="{805C1585-4E61-4F5A-9BFC-54208B923515}" destId="{FF7680E8-690C-4DDB-A561-55CE1BA8CED6}" srcOrd="0" destOrd="0" presId="urn:microsoft.com/office/officeart/2005/8/layout/radial5"/>
    <dgm:cxn modelId="{6BB671E7-1E06-41D9-9E70-FCC06C04C966}" type="presParOf" srcId="{8B82EA68-B59A-424E-9756-C221A13DB47F}" destId="{06523326-C046-41B9-890C-9456FACCE40B}" srcOrd="20" destOrd="0" presId="urn:microsoft.com/office/officeart/2005/8/layout/radial5"/>
    <dgm:cxn modelId="{A65C640D-0912-4346-9ED0-637C38E7B862}" type="presParOf" srcId="{8B82EA68-B59A-424E-9756-C221A13DB47F}" destId="{5BCE66FD-35CE-4EEA-9A7E-A50A57E69A24}" srcOrd="21" destOrd="0" presId="urn:microsoft.com/office/officeart/2005/8/layout/radial5"/>
    <dgm:cxn modelId="{2D106C96-BF6A-4D42-A22E-F83DD5BD9E3B}" type="presParOf" srcId="{5BCE66FD-35CE-4EEA-9A7E-A50A57E69A24}" destId="{947CF7F1-0B12-484E-A28A-4DAB5019B271}" srcOrd="0" destOrd="0" presId="urn:microsoft.com/office/officeart/2005/8/layout/radial5"/>
    <dgm:cxn modelId="{67947C69-BEC8-449E-8814-7FA175C913E4}" type="presParOf" srcId="{8B82EA68-B59A-424E-9756-C221A13DB47F}" destId="{9EEB0020-A1D5-4ED6-BC75-3E42CEE784EC}" srcOrd="22" destOrd="0" presId="urn:microsoft.com/office/officeart/2005/8/layout/radial5"/>
    <dgm:cxn modelId="{045ED7CE-C89C-4090-9803-B6B9A39A5DCB}" type="presParOf" srcId="{8B82EA68-B59A-424E-9756-C221A13DB47F}" destId="{67725448-DD84-4C87-A2E0-F0AA6B883D0E}" srcOrd="23" destOrd="0" presId="urn:microsoft.com/office/officeart/2005/8/layout/radial5"/>
    <dgm:cxn modelId="{606F957B-09FF-4E0A-9AF4-B200487B042B}" type="presParOf" srcId="{67725448-DD84-4C87-A2E0-F0AA6B883D0E}" destId="{123048F4-EB06-4489-8D15-0A3B4FBF7CDB}" srcOrd="0" destOrd="0" presId="urn:microsoft.com/office/officeart/2005/8/layout/radial5"/>
    <dgm:cxn modelId="{F07C9752-157C-4CCE-9058-90B3EA6835C8}" type="presParOf" srcId="{8B82EA68-B59A-424E-9756-C221A13DB47F}" destId="{93AF7DD9-4C45-4A38-82EE-60486FDDB38F}" srcOrd="24" destOrd="0" presId="urn:microsoft.com/office/officeart/2005/8/layout/radial5"/>
    <dgm:cxn modelId="{71E3026E-2CC9-408B-9C9D-F9B95D661C4C}" type="presParOf" srcId="{8B82EA68-B59A-424E-9756-C221A13DB47F}" destId="{553B84E4-4A31-43DB-B3BF-8E8EF2B79F2D}" srcOrd="25" destOrd="0" presId="urn:microsoft.com/office/officeart/2005/8/layout/radial5"/>
    <dgm:cxn modelId="{AC6C6D94-0510-4DB5-AD6F-330FE946BB85}" type="presParOf" srcId="{553B84E4-4A31-43DB-B3BF-8E8EF2B79F2D}" destId="{C47D9E4B-AD47-4E79-B529-9B264E8F4F6B}" srcOrd="0" destOrd="0" presId="urn:microsoft.com/office/officeart/2005/8/layout/radial5"/>
    <dgm:cxn modelId="{53A584E5-9B82-4457-8FE9-82902839F31B}" type="presParOf" srcId="{8B82EA68-B59A-424E-9756-C221A13DB47F}" destId="{E0AC84DD-2093-416F-85DE-E547FE520660}" srcOrd="2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7F3A7-1A57-40AF-AF17-D890D9683D68}">
      <dsp:nvSpPr>
        <dsp:cNvPr id="0" name=""/>
        <dsp:cNvSpPr/>
      </dsp:nvSpPr>
      <dsp:spPr>
        <a:xfrm rot="16200000">
          <a:off x="-328258" y="328258"/>
          <a:ext cx="2340260" cy="1683743"/>
        </a:xfrm>
        <a:prstGeom prst="flowChartManualOperation">
          <a:avLst/>
        </a:prstGeom>
        <a:gradFill rotWithShape="1">
          <a:gsLst>
            <a:gs pos="0">
              <a:schemeClr val="accent6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6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extrusionH="50600" prstMaterial="plastic">
          <a:bevelT w="254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96850" tIns="0" rIns="198438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>
              <a:solidFill>
                <a:schemeClr val="tx1"/>
              </a:solidFill>
            </a:rPr>
            <a:t>Доход</a:t>
          </a:r>
        </a:p>
      </dsp:txBody>
      <dsp:txXfrm rot="5400000">
        <a:off x="1" y="468051"/>
        <a:ext cx="1683743" cy="1404156"/>
      </dsp:txXfrm>
    </dsp:sp>
    <dsp:sp modelId="{3A146C52-AD2B-489C-BF10-3AA4F8CAFD67}">
      <dsp:nvSpPr>
        <dsp:cNvPr id="0" name=""/>
        <dsp:cNvSpPr/>
      </dsp:nvSpPr>
      <dsp:spPr>
        <a:xfrm rot="16200000">
          <a:off x="2130049" y="363502"/>
          <a:ext cx="823490" cy="1683743"/>
        </a:xfrm>
        <a:prstGeom prst="flowChartManualOperation">
          <a:avLst/>
        </a:prstGeom>
        <a:gradFill rotWithShape="1">
          <a:gsLst>
            <a:gs pos="0">
              <a:schemeClr val="accent1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extrusionH="50600" prstMaterial="plastic">
          <a:bevelT w="254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Расход</a:t>
          </a:r>
        </a:p>
      </dsp:txBody>
      <dsp:txXfrm rot="5400000">
        <a:off x="1699923" y="958326"/>
        <a:ext cx="1683743" cy="4940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7F3A7-1A57-40AF-AF17-D890D9683D68}">
      <dsp:nvSpPr>
        <dsp:cNvPr id="0" name=""/>
        <dsp:cNvSpPr/>
      </dsp:nvSpPr>
      <dsp:spPr>
        <a:xfrm rot="16200000" flipH="1" flipV="1">
          <a:off x="1343119" y="392930"/>
          <a:ext cx="2397675" cy="1611813"/>
        </a:xfrm>
        <a:prstGeom prst="flowChartManualOperation">
          <a:avLst/>
        </a:prstGeom>
        <a:gradFill rotWithShape="1">
          <a:gsLst>
            <a:gs pos="0">
              <a:schemeClr val="accent6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6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extrusionH="50600" prstMaterial="plastic">
          <a:bevelT w="254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71450" tIns="0" rIns="171137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tx1"/>
              </a:solidFill>
            </a:rPr>
            <a:t>Расход</a:t>
          </a:r>
        </a:p>
      </dsp:txBody>
      <dsp:txXfrm rot="5400000">
        <a:off x="1736050" y="479534"/>
        <a:ext cx="1611813" cy="1438605"/>
      </dsp:txXfrm>
    </dsp:sp>
    <dsp:sp modelId="{3A146C52-AD2B-489C-BF10-3AA4F8CAFD67}">
      <dsp:nvSpPr>
        <dsp:cNvPr id="0" name=""/>
        <dsp:cNvSpPr/>
      </dsp:nvSpPr>
      <dsp:spPr>
        <a:xfrm rot="16200000" flipH="1" flipV="1">
          <a:off x="299637" y="419185"/>
          <a:ext cx="1012538" cy="1611813"/>
        </a:xfrm>
        <a:prstGeom prst="flowChartManualOperation">
          <a:avLst/>
        </a:prstGeom>
        <a:gradFill rotWithShape="1">
          <a:gsLst>
            <a:gs pos="0">
              <a:schemeClr val="accent1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extrusionH="50600" prstMaterial="plastic">
          <a:bevelT w="254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71450" tIns="0" rIns="171137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tx1"/>
              </a:solidFill>
            </a:rPr>
            <a:t>Доход</a:t>
          </a:r>
        </a:p>
      </dsp:txBody>
      <dsp:txXfrm rot="5400000">
        <a:off x="0" y="921330"/>
        <a:ext cx="1611813" cy="6075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460B6-A018-48F9-80FA-D5A7F85E18BB}">
      <dsp:nvSpPr>
        <dsp:cNvPr id="0" name=""/>
        <dsp:cNvSpPr/>
      </dsp:nvSpPr>
      <dsp:spPr>
        <a:xfrm>
          <a:off x="1708379" y="-79939"/>
          <a:ext cx="3536981" cy="3398001"/>
        </a:xfrm>
        <a:prstGeom prst="ellipse">
          <a:avLst/>
        </a:prstGeom>
        <a:gradFill rotWithShape="1">
          <a:gsLst>
            <a:gs pos="0">
              <a:schemeClr val="accent3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3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3">
              <a:tint val="76000"/>
              <a:alpha val="60000"/>
              <a:hueMod val="94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00CC"/>
              </a:solidFill>
            </a:rPr>
            <a:t>НАЛОГОВЫЕ ДОХОДЫ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00CC"/>
              </a:solidFill>
            </a:rPr>
            <a:t>Установленные законом платежи, которые граждане и организации обязаны вносить в бюджет государства</a:t>
          </a:r>
        </a:p>
      </dsp:txBody>
      <dsp:txXfrm>
        <a:off x="2179976" y="514710"/>
        <a:ext cx="2593786" cy="1529100"/>
      </dsp:txXfrm>
    </dsp:sp>
    <dsp:sp modelId="{442676C9-DA6E-4933-A7FD-B3F9A0783CA3}">
      <dsp:nvSpPr>
        <dsp:cNvPr id="0" name=""/>
        <dsp:cNvSpPr/>
      </dsp:nvSpPr>
      <dsp:spPr>
        <a:xfrm>
          <a:off x="3291212" y="1701782"/>
          <a:ext cx="3854836" cy="3694272"/>
        </a:xfrm>
        <a:prstGeom prst="ellipse">
          <a:avLst/>
        </a:prstGeom>
        <a:gradFill rotWithShape="1">
          <a:gsLst>
            <a:gs pos="0">
              <a:schemeClr val="accent4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4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4">
              <a:tint val="76000"/>
              <a:alpha val="60000"/>
              <a:hueMod val="94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00CC"/>
              </a:solidFill>
            </a:rPr>
            <a:t>БЕЗВОЗМЕЗДНЫЕ ПОСТУПЛЕНИЯ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00CC"/>
              </a:solidFill>
            </a:rPr>
            <a:t>Поступления в бюджет на безвозмездной и безвозвратной основе из федерального либо из областного бюджета (дотации, субсидии, субвенции), а также перечисления от физических и юридических лиц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kern="1200" dirty="0">
            <a:solidFill>
              <a:srgbClr val="0000CC"/>
            </a:solidFill>
          </a:endParaRPr>
        </a:p>
      </dsp:txBody>
      <dsp:txXfrm>
        <a:off x="4470150" y="2656135"/>
        <a:ext cx="2312902" cy="2031850"/>
      </dsp:txXfrm>
    </dsp:sp>
    <dsp:sp modelId="{A472D127-C6CD-4E15-888A-C31FF7002ABD}">
      <dsp:nvSpPr>
        <dsp:cNvPr id="0" name=""/>
        <dsp:cNvSpPr/>
      </dsp:nvSpPr>
      <dsp:spPr>
        <a:xfrm>
          <a:off x="202909" y="1822822"/>
          <a:ext cx="3521511" cy="3451573"/>
        </a:xfrm>
        <a:prstGeom prst="ellipse">
          <a:avLst/>
        </a:prstGeom>
        <a:gradFill rotWithShape="1">
          <a:gsLst>
            <a:gs pos="0">
              <a:schemeClr val="accent5">
                <a:tint val="62000"/>
                <a:hueMod val="94000"/>
                <a:satMod val="140000"/>
                <a:lumMod val="110000"/>
              </a:schemeClr>
            </a:gs>
            <a:gs pos="100000">
              <a:schemeClr val="accent5">
                <a:tint val="84000"/>
                <a:satMod val="16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tint val="76000"/>
              <a:alpha val="60000"/>
              <a:hueMod val="94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00CC"/>
              </a:solidFill>
            </a:rPr>
            <a:t>НЕНАЛОГОВЫЕ ДОХОДЫ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00CC"/>
              </a:solidFill>
            </a:rPr>
            <a:t>Платежи за пользование государственным (муниципальным) имуществом, а также штрафы, санкции за нарушение законодательства</a:t>
          </a:r>
        </a:p>
      </dsp:txBody>
      <dsp:txXfrm>
        <a:off x="534518" y="2714479"/>
        <a:ext cx="2112907" cy="18983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D8616-1D19-4853-8F53-02880170197F}">
      <dsp:nvSpPr>
        <dsp:cNvPr id="0" name=""/>
        <dsp:cNvSpPr/>
      </dsp:nvSpPr>
      <dsp:spPr>
        <a:xfrm rot="5400000">
          <a:off x="80661" y="1146189"/>
          <a:ext cx="520693" cy="53799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52A3CAFF-D8D0-4F11-BADC-652227AFC512}">
      <dsp:nvSpPr>
        <dsp:cNvPr id="0" name=""/>
        <dsp:cNvSpPr/>
      </dsp:nvSpPr>
      <dsp:spPr>
        <a:xfrm>
          <a:off x="0" y="298337"/>
          <a:ext cx="1645093" cy="83471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СОСТАВЛЕНИЕ</a:t>
          </a:r>
        </a:p>
      </dsp:txBody>
      <dsp:txXfrm>
        <a:off x="40755" y="339092"/>
        <a:ext cx="1563583" cy="753207"/>
      </dsp:txXfrm>
    </dsp:sp>
    <dsp:sp modelId="{D808DA94-161E-4A32-B259-FEE5F6E776A8}">
      <dsp:nvSpPr>
        <dsp:cNvPr id="0" name=""/>
        <dsp:cNvSpPr/>
      </dsp:nvSpPr>
      <dsp:spPr>
        <a:xfrm>
          <a:off x="1728191" y="290745"/>
          <a:ext cx="1842737" cy="86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sp:txBody>
      <dsp:txXfrm>
        <a:off x="1728191" y="290745"/>
        <a:ext cx="1842737" cy="864450"/>
      </dsp:txXfrm>
    </dsp:sp>
    <dsp:sp modelId="{99D553C2-A4AE-459F-BAAA-88A3890F9585}">
      <dsp:nvSpPr>
        <dsp:cNvPr id="0" name=""/>
        <dsp:cNvSpPr/>
      </dsp:nvSpPr>
      <dsp:spPr>
        <a:xfrm rot="5400000">
          <a:off x="938118" y="2139035"/>
          <a:ext cx="520693" cy="8133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CEE91D4F-5150-4F05-8214-19BF582CF0ED}">
      <dsp:nvSpPr>
        <dsp:cNvPr id="0" name=""/>
        <dsp:cNvSpPr/>
      </dsp:nvSpPr>
      <dsp:spPr>
        <a:xfrm>
          <a:off x="576068" y="1370870"/>
          <a:ext cx="1379843" cy="85719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800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8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РАССМОТРЕНИЕ</a:t>
          </a:r>
        </a:p>
      </dsp:txBody>
      <dsp:txXfrm>
        <a:off x="617920" y="1412722"/>
        <a:ext cx="1296139" cy="773494"/>
      </dsp:txXfrm>
    </dsp:sp>
    <dsp:sp modelId="{758734CC-EA54-4056-BB97-597414A2A29A}">
      <dsp:nvSpPr>
        <dsp:cNvPr id="0" name=""/>
        <dsp:cNvSpPr/>
      </dsp:nvSpPr>
      <dsp:spPr>
        <a:xfrm>
          <a:off x="2035765" y="1396990"/>
          <a:ext cx="1845364" cy="8055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sp:txBody>
      <dsp:txXfrm>
        <a:off x="2035765" y="1396990"/>
        <a:ext cx="1845364" cy="805552"/>
      </dsp:txXfrm>
    </dsp:sp>
    <dsp:sp modelId="{0DCE211A-FF09-4664-8BEE-C9E4375B4C0C}">
      <dsp:nvSpPr>
        <dsp:cNvPr id="0" name=""/>
        <dsp:cNvSpPr/>
      </dsp:nvSpPr>
      <dsp:spPr>
        <a:xfrm rot="5400000">
          <a:off x="2052273" y="3246615"/>
          <a:ext cx="520693" cy="5927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6BEC97C9-236D-4A8A-BD61-D943752C62BF}">
      <dsp:nvSpPr>
        <dsp:cNvPr id="0" name=""/>
        <dsp:cNvSpPr/>
      </dsp:nvSpPr>
      <dsp:spPr>
        <a:xfrm>
          <a:off x="1656180" y="2418566"/>
          <a:ext cx="1460748" cy="80955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600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6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УТВЕРЖДЕНИЕ</a:t>
          </a:r>
        </a:p>
      </dsp:txBody>
      <dsp:txXfrm>
        <a:off x="1695706" y="2458092"/>
        <a:ext cx="1381696" cy="730503"/>
      </dsp:txXfrm>
    </dsp:sp>
    <dsp:sp modelId="{5222E2DC-A9C4-44FB-AD3A-6A7A8EE19CF7}">
      <dsp:nvSpPr>
        <dsp:cNvPr id="0" name=""/>
        <dsp:cNvSpPr/>
      </dsp:nvSpPr>
      <dsp:spPr>
        <a:xfrm>
          <a:off x="3168353" y="2475251"/>
          <a:ext cx="2174034" cy="735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проекта бюджета на очередной год и плановый период</a:t>
          </a:r>
        </a:p>
      </dsp:txBody>
      <dsp:txXfrm>
        <a:off x="3168353" y="2475251"/>
        <a:ext cx="2174034" cy="735403"/>
      </dsp:txXfrm>
    </dsp:sp>
    <dsp:sp modelId="{96F8D70B-607F-4361-BF60-C259C09EA1BA}">
      <dsp:nvSpPr>
        <dsp:cNvPr id="0" name=""/>
        <dsp:cNvSpPr/>
      </dsp:nvSpPr>
      <dsp:spPr>
        <a:xfrm rot="5400000">
          <a:off x="2916369" y="3990179"/>
          <a:ext cx="520693" cy="5927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C1144B75-C0F9-4C85-8F1E-463440588597}">
      <dsp:nvSpPr>
        <dsp:cNvPr id="0" name=""/>
        <dsp:cNvSpPr/>
      </dsp:nvSpPr>
      <dsp:spPr>
        <a:xfrm>
          <a:off x="2664293" y="3456383"/>
          <a:ext cx="1467444" cy="47585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400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4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ИСПОЛНЕНИЕ</a:t>
          </a:r>
          <a:endParaRPr lang="ru-RU" sz="1100" b="1" kern="1200" dirty="0"/>
        </a:p>
      </dsp:txBody>
      <dsp:txXfrm>
        <a:off x="2687526" y="3479616"/>
        <a:ext cx="1420978" cy="429385"/>
      </dsp:txXfrm>
    </dsp:sp>
    <dsp:sp modelId="{51BBF6E4-A086-4073-A981-5BA211FDC0E1}">
      <dsp:nvSpPr>
        <dsp:cNvPr id="0" name=""/>
        <dsp:cNvSpPr/>
      </dsp:nvSpPr>
      <dsp:spPr>
        <a:xfrm>
          <a:off x="4248470" y="3450161"/>
          <a:ext cx="1824052" cy="4958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бюджета в текущем году</a:t>
          </a:r>
        </a:p>
      </dsp:txBody>
      <dsp:txXfrm>
        <a:off x="4248470" y="3450161"/>
        <a:ext cx="1824052" cy="495898"/>
      </dsp:txXfrm>
    </dsp:sp>
    <dsp:sp modelId="{28EB015A-0FA4-48B7-960B-C9BAA8D016F3}">
      <dsp:nvSpPr>
        <dsp:cNvPr id="0" name=""/>
        <dsp:cNvSpPr/>
      </dsp:nvSpPr>
      <dsp:spPr>
        <a:xfrm rot="5400000">
          <a:off x="3924483" y="4818191"/>
          <a:ext cx="520693" cy="5927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1">
          <a:gsLst>
            <a:gs pos="0">
              <a:schemeClr val="accent4"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51ACE228-B4DF-4530-9FDE-231396F29948}">
      <dsp:nvSpPr>
        <dsp:cNvPr id="0" name=""/>
        <dsp:cNvSpPr/>
      </dsp:nvSpPr>
      <dsp:spPr>
        <a:xfrm>
          <a:off x="3528390" y="4206171"/>
          <a:ext cx="1450098" cy="53802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200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2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cap="none" spc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ФОРМИРОВАНИЕ</a:t>
          </a:r>
          <a:endParaRPr lang="ru-RU" sz="1100" b="1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554659" y="4232440"/>
        <a:ext cx="1397560" cy="485490"/>
      </dsp:txXfrm>
    </dsp:sp>
    <dsp:sp modelId="{427CC36A-9F5F-40D3-8821-4CE7B85E5562}">
      <dsp:nvSpPr>
        <dsp:cNvPr id="0" name=""/>
        <dsp:cNvSpPr/>
      </dsp:nvSpPr>
      <dsp:spPr>
        <a:xfrm>
          <a:off x="5027294" y="4126001"/>
          <a:ext cx="2101497" cy="656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отчета об исполнении бюджета  за год</a:t>
          </a:r>
        </a:p>
      </dsp:txBody>
      <dsp:txXfrm>
        <a:off x="5027294" y="4126001"/>
        <a:ext cx="2101497" cy="656232"/>
      </dsp:txXfrm>
    </dsp:sp>
    <dsp:sp modelId="{44466C57-3D5C-4116-93B2-06C7348B6099}">
      <dsp:nvSpPr>
        <dsp:cNvPr id="0" name=""/>
        <dsp:cNvSpPr/>
      </dsp:nvSpPr>
      <dsp:spPr>
        <a:xfrm>
          <a:off x="4608511" y="4926250"/>
          <a:ext cx="1821497" cy="79777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УТВЕРЖДЕНИЕ</a:t>
          </a:r>
        </a:p>
      </dsp:txBody>
      <dsp:txXfrm>
        <a:off x="4647462" y="4965201"/>
        <a:ext cx="1743595" cy="719873"/>
      </dsp:txXfrm>
    </dsp:sp>
    <dsp:sp modelId="{B4CCDA7C-1790-422B-A3A8-2FF17385DA90}">
      <dsp:nvSpPr>
        <dsp:cNvPr id="0" name=""/>
        <dsp:cNvSpPr/>
      </dsp:nvSpPr>
      <dsp:spPr>
        <a:xfrm>
          <a:off x="6480717" y="5019806"/>
          <a:ext cx="1789014" cy="596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отчета об исполнении бюджета за год           </a:t>
          </a:r>
        </a:p>
      </dsp:txBody>
      <dsp:txXfrm>
        <a:off x="6480717" y="5019806"/>
        <a:ext cx="1789014" cy="596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3387E-B0E2-48C9-88EF-DD534AECD445}">
      <dsp:nvSpPr>
        <dsp:cNvPr id="0" name=""/>
        <dsp:cNvSpPr/>
      </dsp:nvSpPr>
      <dsp:spPr>
        <a:xfrm>
          <a:off x="0" y="409812"/>
          <a:ext cx="8892480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08F747-9675-4AEF-8563-BFF77F06B118}">
      <dsp:nvSpPr>
        <dsp:cNvPr id="0" name=""/>
        <dsp:cNvSpPr/>
      </dsp:nvSpPr>
      <dsp:spPr>
        <a:xfrm>
          <a:off x="444624" y="40812"/>
          <a:ext cx="6224736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Совершенствование налогового законодательства городского округа с учетом изменений в налоговом законодательстве РФ и МО; </a:t>
          </a:r>
        </a:p>
      </dsp:txBody>
      <dsp:txXfrm>
        <a:off x="480650" y="76838"/>
        <a:ext cx="6152684" cy="665948"/>
      </dsp:txXfrm>
    </dsp:sp>
    <dsp:sp modelId="{2AF0D6C7-F0D4-4F51-93C5-CF86AA922229}">
      <dsp:nvSpPr>
        <dsp:cNvPr id="0" name=""/>
        <dsp:cNvSpPr/>
      </dsp:nvSpPr>
      <dsp:spPr>
        <a:xfrm>
          <a:off x="0" y="1543812"/>
          <a:ext cx="8892480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022CA5-9EAC-4937-B777-5F4D9306CEEF}">
      <dsp:nvSpPr>
        <dsp:cNvPr id="0" name=""/>
        <dsp:cNvSpPr/>
      </dsp:nvSpPr>
      <dsp:spPr>
        <a:xfrm>
          <a:off x="444624" y="1174812"/>
          <a:ext cx="6224736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Усиление мер по укреплению налоговой дисциплины налогоплательщиков;</a:t>
          </a:r>
        </a:p>
      </dsp:txBody>
      <dsp:txXfrm>
        <a:off x="480650" y="1210838"/>
        <a:ext cx="6152684" cy="665948"/>
      </dsp:txXfrm>
    </dsp:sp>
    <dsp:sp modelId="{3B94E494-5D21-4F01-8902-AEE34FD099EB}">
      <dsp:nvSpPr>
        <dsp:cNvPr id="0" name=""/>
        <dsp:cNvSpPr/>
      </dsp:nvSpPr>
      <dsp:spPr>
        <a:xfrm>
          <a:off x="0" y="2642753"/>
          <a:ext cx="8892480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95FD48-4E3B-4698-BB73-FEFCF24294DB}">
      <dsp:nvSpPr>
        <dsp:cNvPr id="0" name=""/>
        <dsp:cNvSpPr/>
      </dsp:nvSpPr>
      <dsp:spPr>
        <a:xfrm>
          <a:off x="444624" y="2308812"/>
          <a:ext cx="6224736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Повышение реалистичности прогнозирования и минимизация рисков несбалансированности при бюджетном планировании;</a:t>
          </a:r>
        </a:p>
      </dsp:txBody>
      <dsp:txXfrm>
        <a:off x="480650" y="2344838"/>
        <a:ext cx="6152684" cy="665948"/>
      </dsp:txXfrm>
    </dsp:sp>
    <dsp:sp modelId="{699B7C62-BD2C-4322-9501-92E25E1A271A}">
      <dsp:nvSpPr>
        <dsp:cNvPr id="0" name=""/>
        <dsp:cNvSpPr/>
      </dsp:nvSpPr>
      <dsp:spPr>
        <a:xfrm>
          <a:off x="0" y="3835430"/>
          <a:ext cx="8892480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90155" tIns="520700" rIns="690155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500" kern="1200" dirty="0"/>
        </a:p>
      </dsp:txBody>
      <dsp:txXfrm>
        <a:off x="0" y="3835430"/>
        <a:ext cx="8892480" cy="630000"/>
      </dsp:txXfrm>
    </dsp:sp>
    <dsp:sp modelId="{36366AE3-9B43-4291-915A-5932A0D0E70C}">
      <dsp:nvSpPr>
        <dsp:cNvPr id="0" name=""/>
        <dsp:cNvSpPr/>
      </dsp:nvSpPr>
      <dsp:spPr>
        <a:xfrm>
          <a:off x="444624" y="3442812"/>
          <a:ext cx="6224736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Укрепление доходной базы бюджета городского округа за счет наращивания стабильных доходных источников и мобилизации в бюджет имеющихся резервов;</a:t>
          </a:r>
        </a:p>
      </dsp:txBody>
      <dsp:txXfrm>
        <a:off x="480650" y="3478838"/>
        <a:ext cx="6152684" cy="665948"/>
      </dsp:txXfrm>
    </dsp:sp>
    <dsp:sp modelId="{50DCAA40-4583-4906-A56F-51CC7509561F}">
      <dsp:nvSpPr>
        <dsp:cNvPr id="0" name=""/>
        <dsp:cNvSpPr/>
      </dsp:nvSpPr>
      <dsp:spPr>
        <a:xfrm>
          <a:off x="0" y="4945812"/>
          <a:ext cx="8892480" cy="630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7AC4BB-0806-46EA-B4FA-F8CBE4FEDB4B}">
      <dsp:nvSpPr>
        <dsp:cNvPr id="0" name=""/>
        <dsp:cNvSpPr/>
      </dsp:nvSpPr>
      <dsp:spPr>
        <a:xfrm>
          <a:off x="471363" y="4576686"/>
          <a:ext cx="6224736" cy="73800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280" tIns="0" rIns="23528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bg1"/>
              </a:solidFill>
            </a:rPr>
            <a:t>Повышение эффективности управления муниципальным имуществом.</a:t>
          </a:r>
        </a:p>
      </dsp:txBody>
      <dsp:txXfrm>
        <a:off x="507389" y="4612712"/>
        <a:ext cx="6152684" cy="665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14F355-9C6A-420A-8FCE-993A0FCE6FE0}">
      <dsp:nvSpPr>
        <dsp:cNvPr id="0" name=""/>
        <dsp:cNvSpPr/>
      </dsp:nvSpPr>
      <dsp:spPr>
        <a:xfrm>
          <a:off x="0" y="358930"/>
          <a:ext cx="2525661" cy="2484846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44000" tIns="20320" rIns="216000" bIns="20320" numCol="1" spcCol="1270" anchor="ctr" anchorCtr="1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rgbClr val="0000CC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>
            <a:solidFill>
              <a:srgbClr val="0000CC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00CC"/>
              </a:solidFill>
            </a:rPr>
            <a:t>Доходы от уплаты акцизов на дизельное топливо</a:t>
          </a: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6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69874" y="722827"/>
        <a:ext cx="1785913" cy="1757052"/>
      </dsp:txXfrm>
    </dsp:sp>
    <dsp:sp modelId="{AB67A56F-645A-4BE9-B57D-6981E152BF5E}">
      <dsp:nvSpPr>
        <dsp:cNvPr id="0" name=""/>
        <dsp:cNvSpPr/>
      </dsp:nvSpPr>
      <dsp:spPr>
        <a:xfrm>
          <a:off x="2023046" y="358930"/>
          <a:ext cx="2525661" cy="2738523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8996" tIns="17780" rIns="138996" bIns="17780" numCol="1" spcCol="1270" anchor="ctr" anchorCtr="1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00CC"/>
              </a:solidFill>
            </a:rPr>
            <a:t>Доходы от уплаты акцизов на моторные масла для дизельных и карбюраторных двигателей</a:t>
          </a:r>
        </a:p>
      </dsp:txBody>
      <dsp:txXfrm>
        <a:off x="2392920" y="759977"/>
        <a:ext cx="1785913" cy="1936429"/>
      </dsp:txXfrm>
    </dsp:sp>
    <dsp:sp modelId="{D2BE723F-D84D-479E-9584-7D1AF2FB08E3}">
      <dsp:nvSpPr>
        <dsp:cNvPr id="0" name=""/>
        <dsp:cNvSpPr/>
      </dsp:nvSpPr>
      <dsp:spPr>
        <a:xfrm>
          <a:off x="4025521" y="360041"/>
          <a:ext cx="2525661" cy="2738523"/>
        </a:xfrm>
        <a:prstGeom prst="ellipse">
          <a:avLst/>
        </a:prstGeom>
        <a:solidFill>
          <a:srgbClr val="CCFFFF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8996" tIns="17780" rIns="138996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rgbClr val="0000CC"/>
              </a:solidFill>
            </a:rPr>
            <a:t>Доходы от уплаты акцизов на автомобильный бензин</a:t>
          </a:r>
        </a:p>
      </dsp:txBody>
      <dsp:txXfrm>
        <a:off x="4395395" y="761088"/>
        <a:ext cx="1785913" cy="1936429"/>
      </dsp:txXfrm>
    </dsp:sp>
    <dsp:sp modelId="{9C7961AB-B8B5-4B35-A190-A21F9429F0D6}">
      <dsp:nvSpPr>
        <dsp:cNvPr id="0" name=""/>
        <dsp:cNvSpPr/>
      </dsp:nvSpPr>
      <dsp:spPr>
        <a:xfrm>
          <a:off x="6064103" y="358930"/>
          <a:ext cx="2525661" cy="2738523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-3650173"/>
                <a:satOff val="12174"/>
                <a:lumOff val="19216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4">
                <a:alpha val="50000"/>
                <a:hueOff val="-3650173"/>
                <a:satOff val="12174"/>
                <a:lumOff val="19216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38996" tIns="20320" rIns="13899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0000CC"/>
              </a:solidFill>
            </a:rPr>
            <a:t>Доходы от уплаты акцизов на прямогонный бензин</a:t>
          </a:r>
        </a:p>
      </dsp:txBody>
      <dsp:txXfrm>
        <a:off x="6433977" y="759977"/>
        <a:ext cx="1785913" cy="19364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67681" y="1603685"/>
          <a:ext cx="2415986" cy="151000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kern="1200" dirty="0">
            <a:solidFill>
              <a:schemeClr val="bg1"/>
            </a:solidFill>
          </a:endParaRPr>
        </a:p>
      </dsp:txBody>
      <dsp:txXfrm>
        <a:off x="3521494" y="1824820"/>
        <a:ext cx="1708360" cy="1067735"/>
      </dsp:txXfrm>
    </dsp:sp>
    <dsp:sp modelId="{4731EA70-1FA8-49F5-A6BF-4AE9CB97C303}">
      <dsp:nvSpPr>
        <dsp:cNvPr id="0" name=""/>
        <dsp:cNvSpPr/>
      </dsp:nvSpPr>
      <dsp:spPr>
        <a:xfrm rot="15999081">
          <a:off x="4110950" y="1002607"/>
          <a:ext cx="398546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4174224" y="1157286"/>
        <a:ext cx="278982" cy="284995"/>
      </dsp:txXfrm>
    </dsp:sp>
    <dsp:sp modelId="{E2EC1D87-F728-458A-8AB1-7A3D78F9D25E}">
      <dsp:nvSpPr>
        <dsp:cNvPr id="0" name=""/>
        <dsp:cNvSpPr/>
      </dsp:nvSpPr>
      <dsp:spPr>
        <a:xfrm>
          <a:off x="3844009" y="15989"/>
          <a:ext cx="838224" cy="838224"/>
        </a:xfrm>
        <a:prstGeom prst="ellipse">
          <a:avLst/>
        </a:prstGeom>
        <a:solidFill>
          <a:srgbClr val="92D050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3966764" y="138744"/>
        <a:ext cx="592714" cy="592714"/>
      </dsp:txXfrm>
    </dsp:sp>
    <dsp:sp modelId="{A0E222DD-64BD-4A89-BBB9-2B80D8318D4A}">
      <dsp:nvSpPr>
        <dsp:cNvPr id="0" name=""/>
        <dsp:cNvSpPr/>
      </dsp:nvSpPr>
      <dsp:spPr>
        <a:xfrm rot="18122861">
          <a:off x="4810286" y="1119880"/>
          <a:ext cx="384471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4837355" y="1263761"/>
        <a:ext cx="269130" cy="284995"/>
      </dsp:txXfrm>
    </dsp:sp>
    <dsp:sp modelId="{73BC26A8-8D0F-45E6-9E3B-37EADD227262}">
      <dsp:nvSpPr>
        <dsp:cNvPr id="0" name=""/>
        <dsp:cNvSpPr/>
      </dsp:nvSpPr>
      <dsp:spPr>
        <a:xfrm>
          <a:off x="5004037" y="266365"/>
          <a:ext cx="838224" cy="83822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5126792" y="389120"/>
        <a:ext cx="592714" cy="592714"/>
      </dsp:txXfrm>
    </dsp:sp>
    <dsp:sp modelId="{06F93DE9-E67A-4CE1-BC6B-5C458B1137B0}">
      <dsp:nvSpPr>
        <dsp:cNvPr id="0" name=""/>
        <dsp:cNvSpPr/>
      </dsp:nvSpPr>
      <dsp:spPr>
        <a:xfrm rot="19864582">
          <a:off x="5368205" y="1492406"/>
          <a:ext cx="290801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5373646" y="1608502"/>
        <a:ext cx="203561" cy="284995"/>
      </dsp:txXfrm>
    </dsp:sp>
    <dsp:sp modelId="{D8B200F5-4D07-49B2-A587-C2FE6CEC49F8}">
      <dsp:nvSpPr>
        <dsp:cNvPr id="0" name=""/>
        <dsp:cNvSpPr/>
      </dsp:nvSpPr>
      <dsp:spPr>
        <a:xfrm>
          <a:off x="5708652" y="971426"/>
          <a:ext cx="838224" cy="838224"/>
        </a:xfrm>
        <a:prstGeom prst="ellipse">
          <a:avLst/>
        </a:prstGeom>
        <a:solidFill>
          <a:srgbClr val="FFFFCC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5831407" y="1094181"/>
        <a:ext cx="592714" cy="592714"/>
      </dsp:txXfrm>
    </dsp:sp>
    <dsp:sp modelId="{E7EAB10C-E176-4610-B2C6-BE8F83AD0F9B}">
      <dsp:nvSpPr>
        <dsp:cNvPr id="0" name=""/>
        <dsp:cNvSpPr/>
      </dsp:nvSpPr>
      <dsp:spPr>
        <a:xfrm rot="21396744">
          <a:off x="5686864" y="2041096"/>
          <a:ext cx="251958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5686930" y="2138328"/>
        <a:ext cx="176371" cy="284995"/>
      </dsp:txXfrm>
    </dsp:sp>
    <dsp:sp modelId="{FFE63D16-C443-42C8-BB30-4CA61876A647}">
      <dsp:nvSpPr>
        <dsp:cNvPr id="0" name=""/>
        <dsp:cNvSpPr/>
      </dsp:nvSpPr>
      <dsp:spPr>
        <a:xfrm>
          <a:off x="6052117" y="1815532"/>
          <a:ext cx="838224" cy="838224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6174872" y="1938287"/>
        <a:ext cx="592714" cy="592714"/>
      </dsp:txXfrm>
    </dsp:sp>
    <dsp:sp modelId="{C481485E-E38C-4518-A609-8D1D62CF917B}">
      <dsp:nvSpPr>
        <dsp:cNvPr id="0" name=""/>
        <dsp:cNvSpPr/>
      </dsp:nvSpPr>
      <dsp:spPr>
        <a:xfrm rot="1256465">
          <a:off x="5508523" y="2553027"/>
          <a:ext cx="328428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5511777" y="2630419"/>
        <a:ext cx="229900" cy="284995"/>
      </dsp:txXfrm>
    </dsp:sp>
    <dsp:sp modelId="{0A6C1809-69AA-4BA6-8257-5A11C3557B45}">
      <dsp:nvSpPr>
        <dsp:cNvPr id="0" name=""/>
        <dsp:cNvSpPr/>
      </dsp:nvSpPr>
      <dsp:spPr>
        <a:xfrm>
          <a:off x="5956955" y="2705095"/>
          <a:ext cx="838224" cy="838224"/>
        </a:xfrm>
        <a:prstGeom prst="ellipse">
          <a:avLst/>
        </a:prstGeom>
        <a:solidFill>
          <a:schemeClr val="tx1">
            <a:lumMod val="75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6079710" y="2827850"/>
        <a:ext cx="592714" cy="592714"/>
      </dsp:txXfrm>
    </dsp:sp>
    <dsp:sp modelId="{FA950D33-9BD9-4D37-A533-789F5554AFB5}">
      <dsp:nvSpPr>
        <dsp:cNvPr id="0" name=""/>
        <dsp:cNvSpPr/>
      </dsp:nvSpPr>
      <dsp:spPr>
        <a:xfrm rot="2742100">
          <a:off x="5090380" y="3107611"/>
          <a:ext cx="495690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5111869" y="3151616"/>
        <a:ext cx="353192" cy="284995"/>
      </dsp:txXfrm>
    </dsp:sp>
    <dsp:sp modelId="{EB1C3899-7B42-47CD-912B-DD035472498D}">
      <dsp:nvSpPr>
        <dsp:cNvPr id="0" name=""/>
        <dsp:cNvSpPr/>
      </dsp:nvSpPr>
      <dsp:spPr>
        <a:xfrm>
          <a:off x="5566017" y="3588941"/>
          <a:ext cx="838224" cy="838224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5688772" y="3711696"/>
        <a:ext cx="592714" cy="592714"/>
      </dsp:txXfrm>
    </dsp:sp>
    <dsp:sp modelId="{2F5553CB-2478-4421-B002-5FA728364A78}">
      <dsp:nvSpPr>
        <dsp:cNvPr id="0" name=""/>
        <dsp:cNvSpPr/>
      </dsp:nvSpPr>
      <dsp:spPr>
        <a:xfrm rot="4332493">
          <a:off x="4498964" y="3376208"/>
          <a:ext cx="464573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>
        <a:off x="4547357" y="3404854"/>
        <a:ext cx="325201" cy="284995"/>
      </dsp:txXfrm>
    </dsp:sp>
    <dsp:sp modelId="{FED909B6-8F19-4D98-AAC2-EBEEF4830C2B}">
      <dsp:nvSpPr>
        <dsp:cNvPr id="0" name=""/>
        <dsp:cNvSpPr/>
      </dsp:nvSpPr>
      <dsp:spPr>
        <a:xfrm>
          <a:off x="4574662" y="3865682"/>
          <a:ext cx="838224" cy="838224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4697417" y="3988437"/>
        <a:ext cx="592714" cy="592714"/>
      </dsp:txXfrm>
    </dsp:sp>
    <dsp:sp modelId="{7A035AEB-3A20-4DC3-9A60-032AB2743B03}">
      <dsp:nvSpPr>
        <dsp:cNvPr id="0" name=""/>
        <dsp:cNvSpPr/>
      </dsp:nvSpPr>
      <dsp:spPr>
        <a:xfrm rot="6265632">
          <a:off x="3814840" y="3376217"/>
          <a:ext cx="492967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3903841" y="3402214"/>
        <a:ext cx="350469" cy="284995"/>
      </dsp:txXfrm>
    </dsp:sp>
    <dsp:sp modelId="{83F11675-07D9-406F-853D-13FD28BBB805}">
      <dsp:nvSpPr>
        <dsp:cNvPr id="0" name=""/>
        <dsp:cNvSpPr/>
      </dsp:nvSpPr>
      <dsp:spPr>
        <a:xfrm>
          <a:off x="3428628" y="3991695"/>
          <a:ext cx="838224" cy="8382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3551383" y="4114450"/>
        <a:ext cx="592714" cy="592714"/>
      </dsp:txXfrm>
    </dsp:sp>
    <dsp:sp modelId="{DF27FC25-052B-426A-9E06-117E992234F6}">
      <dsp:nvSpPr>
        <dsp:cNvPr id="0" name=""/>
        <dsp:cNvSpPr/>
      </dsp:nvSpPr>
      <dsp:spPr>
        <a:xfrm rot="8014477">
          <a:off x="3190675" y="3138578"/>
          <a:ext cx="530725" cy="474993"/>
        </a:xfrm>
        <a:prstGeom prst="rightArrow">
          <a:avLst>
            <a:gd name="adj1" fmla="val 60000"/>
            <a:gd name="adj2" fmla="val 50000"/>
          </a:avLst>
        </a:prstGeom>
        <a:solidFill>
          <a:srgbClr val="FFFFCC"/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3311036" y="3181959"/>
        <a:ext cx="388227" cy="284995"/>
      </dsp:txXfrm>
    </dsp:sp>
    <dsp:sp modelId="{EDA34655-9131-4731-957F-5382F53A0660}">
      <dsp:nvSpPr>
        <dsp:cNvPr id="0" name=""/>
        <dsp:cNvSpPr/>
      </dsp:nvSpPr>
      <dsp:spPr>
        <a:xfrm>
          <a:off x="2360002" y="3617616"/>
          <a:ext cx="838224" cy="838224"/>
        </a:xfrm>
        <a:prstGeom prst="ellipse">
          <a:avLst/>
        </a:prstGeom>
        <a:gradFill rotWithShape="0">
          <a:gsLst>
            <a:gs pos="0">
              <a:schemeClr val="accent1"/>
            </a:gs>
            <a:gs pos="33000">
              <a:schemeClr val="accent6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6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2482757" y="3740371"/>
        <a:ext cx="592714" cy="592714"/>
      </dsp:txXfrm>
    </dsp:sp>
    <dsp:sp modelId="{805C1585-4E61-4F5A-9BFC-54208B923515}">
      <dsp:nvSpPr>
        <dsp:cNvPr id="0" name=""/>
        <dsp:cNvSpPr/>
      </dsp:nvSpPr>
      <dsp:spPr>
        <a:xfrm rot="9427023">
          <a:off x="2834994" y="2693275"/>
          <a:ext cx="407031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2952298" y="2764533"/>
        <a:ext cx="284922" cy="284995"/>
      </dsp:txXfrm>
    </dsp:sp>
    <dsp:sp modelId="{06523326-C046-41B9-890C-9456FACCE40B}">
      <dsp:nvSpPr>
        <dsp:cNvPr id="0" name=""/>
        <dsp:cNvSpPr/>
      </dsp:nvSpPr>
      <dsp:spPr>
        <a:xfrm>
          <a:off x="1861785" y="2823710"/>
          <a:ext cx="838224" cy="838224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>
            <a:solidFill>
              <a:schemeClr val="bg1"/>
            </a:solidFill>
          </a:endParaRPr>
        </a:p>
      </dsp:txBody>
      <dsp:txXfrm>
        <a:off x="1984540" y="2946465"/>
        <a:ext cx="592714" cy="592714"/>
      </dsp:txXfrm>
    </dsp:sp>
    <dsp:sp modelId="{5BCE66FD-35CE-4EEA-9A7E-A50A57E69A24}">
      <dsp:nvSpPr>
        <dsp:cNvPr id="0" name=""/>
        <dsp:cNvSpPr/>
      </dsp:nvSpPr>
      <dsp:spPr>
        <a:xfrm rot="10865524">
          <a:off x="2769494" y="2093259"/>
          <a:ext cx="281814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2854030" y="2189064"/>
        <a:ext cx="197270" cy="284995"/>
      </dsp:txXfrm>
    </dsp:sp>
    <dsp:sp modelId="{9EEB0020-A1D5-4ED6-BC75-3E42CEE784EC}">
      <dsp:nvSpPr>
        <dsp:cNvPr id="0" name=""/>
        <dsp:cNvSpPr/>
      </dsp:nvSpPr>
      <dsp:spPr>
        <a:xfrm>
          <a:off x="1798464" y="1898437"/>
          <a:ext cx="838224" cy="8382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1921219" y="2021192"/>
        <a:ext cx="592714" cy="592714"/>
      </dsp:txXfrm>
    </dsp:sp>
    <dsp:sp modelId="{67725448-DD84-4C87-A2E0-F0AA6B883D0E}">
      <dsp:nvSpPr>
        <dsp:cNvPr id="0" name=""/>
        <dsp:cNvSpPr/>
      </dsp:nvSpPr>
      <dsp:spPr>
        <a:xfrm rot="12445129">
          <a:off x="3053814" y="1513001"/>
          <a:ext cx="298972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3138468" y="1628651"/>
        <a:ext cx="209280" cy="284995"/>
      </dsp:txXfrm>
    </dsp:sp>
    <dsp:sp modelId="{93AF7DD9-4C45-4A38-82EE-60486FDDB38F}">
      <dsp:nvSpPr>
        <dsp:cNvPr id="0" name=""/>
        <dsp:cNvSpPr/>
      </dsp:nvSpPr>
      <dsp:spPr>
        <a:xfrm>
          <a:off x="2154281" y="1004610"/>
          <a:ext cx="838224" cy="83822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2277036" y="1127365"/>
        <a:ext cx="592714" cy="592714"/>
      </dsp:txXfrm>
    </dsp:sp>
    <dsp:sp modelId="{553B84E4-4A31-43DB-B3BF-8E8EF2B79F2D}">
      <dsp:nvSpPr>
        <dsp:cNvPr id="0" name=""/>
        <dsp:cNvSpPr/>
      </dsp:nvSpPr>
      <dsp:spPr>
        <a:xfrm rot="15039420">
          <a:off x="3437942" y="1140704"/>
          <a:ext cx="427249" cy="4749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>
            <a:solidFill>
              <a:schemeClr val="bg1"/>
            </a:solidFill>
          </a:endParaRPr>
        </a:p>
      </dsp:txBody>
      <dsp:txXfrm rot="10800000">
        <a:off x="3523257" y="1296173"/>
        <a:ext cx="299074" cy="284995"/>
      </dsp:txXfrm>
    </dsp:sp>
    <dsp:sp modelId="{E0AC84DD-2093-416F-85DE-E547FE520660}">
      <dsp:nvSpPr>
        <dsp:cNvPr id="0" name=""/>
        <dsp:cNvSpPr/>
      </dsp:nvSpPr>
      <dsp:spPr>
        <a:xfrm>
          <a:off x="2877621" y="192818"/>
          <a:ext cx="838224" cy="83822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2">
              <a:lumMod val="75000"/>
            </a:schemeClr>
          </a:solidFill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chemeClr val="bg1"/>
            </a:solidFill>
          </a:endParaRPr>
        </a:p>
      </dsp:txBody>
      <dsp:txXfrm>
        <a:off x="3000376" y="315573"/>
        <a:ext cx="592714" cy="592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jpe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5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5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54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3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0.20448</cdr:x>
      <cdr:y>0.41164</cdr:y>
    </cdr:from>
    <cdr:to>
      <cdr:x>0.2977</cdr:x>
      <cdr:y>0.52337</cdr:y>
    </cdr:to>
    <cdr:sp macro="" textlink="">
      <cdr:nvSpPr>
        <cdr:cNvPr id="26" name="TextBox 25"/>
        <cdr:cNvSpPr txBox="1"/>
      </cdr:nvSpPr>
      <cdr:spPr>
        <a:xfrm xmlns:a="http://schemas.openxmlformats.org/drawingml/2006/main" rot="19830473">
          <a:off x="1869791" y="2330384"/>
          <a:ext cx="852403" cy="6325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+ 843,6</a:t>
          </a:r>
        </a:p>
      </cdr:txBody>
    </cdr:sp>
  </cdr:relSizeAnchor>
  <cdr:relSizeAnchor xmlns:cdr="http://schemas.openxmlformats.org/drawingml/2006/chartDrawing">
    <cdr:from>
      <cdr:x>0.5418</cdr:x>
      <cdr:y>0.41904</cdr:y>
    </cdr:from>
    <cdr:to>
      <cdr:x>0.62989</cdr:x>
      <cdr:y>0.48096</cdr:y>
    </cdr:to>
    <cdr:sp macro="" textlink="">
      <cdr:nvSpPr>
        <cdr:cNvPr id="27" name="TextBox 26"/>
        <cdr:cNvSpPr txBox="1"/>
      </cdr:nvSpPr>
      <cdr:spPr>
        <a:xfrm xmlns:a="http://schemas.openxmlformats.org/drawingml/2006/main" rot="1749060">
          <a:off x="4954207" y="2372293"/>
          <a:ext cx="805495" cy="350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- 1 175,3</a:t>
          </a:r>
        </a:p>
      </cdr:txBody>
    </cdr:sp>
  </cdr:relSizeAnchor>
  <cdr:relSizeAnchor xmlns:cdr="http://schemas.openxmlformats.org/drawingml/2006/chartDrawing">
    <cdr:from>
      <cdr:x>0.71262</cdr:x>
      <cdr:y>0.45875</cdr:y>
    </cdr:from>
    <cdr:to>
      <cdr:x>0.80316</cdr:x>
      <cdr:y>0.54125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8280C78E-5820-46D2-902E-172811F86394}"/>
            </a:ext>
          </a:extLst>
        </cdr:cNvPr>
        <cdr:cNvCxnSpPr/>
      </cdr:nvCxnSpPr>
      <cdr:spPr>
        <a:xfrm xmlns:a="http://schemas.openxmlformats.org/drawingml/2006/main">
          <a:off x="6516216" y="2597104"/>
          <a:ext cx="827879" cy="467040"/>
        </a:xfrm>
        <a:prstGeom xmlns:a="http://schemas.openxmlformats.org/drawingml/2006/main" prst="straightConnector1">
          <a:avLst/>
        </a:prstGeom>
        <a:ln xmlns:a="http://schemas.openxmlformats.org/drawingml/2006/main" w="28575"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0.72947</cdr:x>
      <cdr:y>0.33295</cdr:y>
    </cdr:from>
    <cdr:to>
      <cdr:x>0.79399</cdr:x>
      <cdr:y>0.40648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198294" y="1630300"/>
          <a:ext cx="548222" cy="360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0.72209</cdr:x>
      <cdr:y>0.42092</cdr:y>
    </cdr:from>
    <cdr:to>
      <cdr:x>0.79992</cdr:x>
      <cdr:y>0.50711</cdr:y>
    </cdr:to>
    <cdr:sp macro="" textlink="">
      <cdr:nvSpPr>
        <cdr:cNvPr id="6" name="TextBox 5"/>
        <cdr:cNvSpPr txBox="1"/>
      </cdr:nvSpPr>
      <cdr:spPr>
        <a:xfrm xmlns:a="http://schemas.openxmlformats.org/drawingml/2006/main" rot="1733630" flipH="1">
          <a:off x="6602756" y="2382918"/>
          <a:ext cx="711677" cy="487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bg2">
                  <a:lumMod val="75000"/>
                </a:schemeClr>
              </a:solidFill>
            </a:rPr>
            <a:t>- 88,1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0.29139</cdr:x>
      <cdr:y>0.50704</cdr:y>
    </cdr:from>
    <cdr:to>
      <cdr:x>0.46999</cdr:x>
      <cdr:y>0.69362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0141" y="3053034"/>
          <a:ext cx="1630465" cy="11234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0.29411</cdr:x>
      <cdr:y>0.00844</cdr:y>
    </cdr:from>
    <cdr:to>
      <cdr:x>0.66483</cdr:x>
      <cdr:y>0.15272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684988" y="50800"/>
          <a:ext cx="3384356" cy="868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 xmlns:a="http://schemas.openxmlformats.org/drawingml/2006/main">
          <a:pPr algn="ctr"/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0.61538</cdr:x>
      <cdr:y>0.67949</cdr:y>
    </cdr:from>
    <cdr:to>
      <cdr:x>0.79487</cdr:x>
      <cdr:y>0.80768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28192" y="1938536"/>
          <a:ext cx="504056" cy="365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0.88636</cdr:x>
      <cdr:y>0.40323</cdr:y>
    </cdr:from>
    <cdr:to>
      <cdr:x>0.97275</cdr:x>
      <cdr:y>0.50633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839538" y="2293826"/>
          <a:ext cx="569174" cy="586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dirty="0">
            <a:solidFill>
              <a:schemeClr val="accent4">
                <a:lumMod val="75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0.21583</cdr:x>
      <cdr:y>0.40463</cdr:y>
    </cdr:from>
    <cdr:to>
      <cdr:x>0.31041</cdr:x>
      <cdr:y>0.46868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B534397B-A483-4FD6-BAC9-D6EA9A4EEA1A}"/>
            </a:ext>
          </a:extLst>
        </cdr:cNvPr>
        <cdr:cNvCxnSpPr/>
      </cdr:nvCxnSpPr>
      <cdr:spPr>
        <a:xfrm xmlns:a="http://schemas.openxmlformats.org/drawingml/2006/main" flipV="1">
          <a:off x="1971806" y="2424524"/>
          <a:ext cx="864129" cy="383788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0.38134</cdr:x>
      <cdr:y>0.36774</cdr:y>
    </cdr:from>
    <cdr:to>
      <cdr:x>0.46764</cdr:x>
      <cdr:y>0.42064</cdr:y>
    </cdr:to>
    <cdr:cxnSp macro="">
      <cdr:nvCxnSpPr>
        <cdr:cNvPr id="12" name="Прямая со стрелкой 11">
          <a:extLst xmlns:a="http://schemas.openxmlformats.org/drawingml/2006/main">
            <a:ext uri="{FF2B5EF4-FFF2-40B4-BE49-F238E27FC236}">
              <a16:creationId xmlns:a16="http://schemas.microsoft.com/office/drawing/2014/main" id="{B44E13C7-24DA-4A63-911D-48940DC8D550}"/>
            </a:ext>
          </a:extLst>
        </cdr:cNvPr>
        <cdr:cNvCxnSpPr/>
      </cdr:nvCxnSpPr>
      <cdr:spPr>
        <a:xfrm xmlns:a="http://schemas.openxmlformats.org/drawingml/2006/main" flipV="1">
          <a:off x="3483974" y="2203489"/>
          <a:ext cx="788429" cy="316949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3300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0.54638</cdr:x>
      <cdr:y>0.36598</cdr:y>
    </cdr:from>
    <cdr:to>
      <cdr:x>0.64638</cdr:x>
      <cdr:y>0.43171</cdr:y>
    </cdr:to>
    <cdr:cxnSp macro="">
      <cdr:nvCxnSpPr>
        <cdr:cNvPr id="21" name="Прямая со стрелкой 20">
          <a:extLst xmlns:a="http://schemas.openxmlformats.org/drawingml/2006/main">
            <a:ext uri="{FF2B5EF4-FFF2-40B4-BE49-F238E27FC236}">
              <a16:creationId xmlns:a16="http://schemas.microsoft.com/office/drawing/2014/main" id="{308B9B12-34CC-4A86-9516-B675C72AF7FF}"/>
            </a:ext>
          </a:extLst>
        </cdr:cNvPr>
        <cdr:cNvCxnSpPr/>
      </cdr:nvCxnSpPr>
      <cdr:spPr>
        <a:xfrm xmlns:a="http://schemas.openxmlformats.org/drawingml/2006/main">
          <a:off x="4996142" y="2045560"/>
          <a:ext cx="914400" cy="367381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0.70833</cdr:x>
      <cdr:y>0.4</cdr:y>
    </cdr:from>
    <cdr:to>
      <cdr:x>0.81484</cdr:x>
      <cdr:y>0.46868</cdr:y>
    </cdr:to>
    <cdr:cxnSp macro="">
      <cdr:nvCxnSpPr>
        <cdr:cNvPr id="24" name="Прямая со стрелкой 23">
          <a:extLst xmlns:a="http://schemas.openxmlformats.org/drawingml/2006/main">
            <a:ext uri="{FF2B5EF4-FFF2-40B4-BE49-F238E27FC236}">
              <a16:creationId xmlns:a16="http://schemas.microsoft.com/office/drawing/2014/main" id="{C6E52AB5-2E69-46A2-9FDD-FE7BBC971721}"/>
            </a:ext>
          </a:extLst>
        </cdr:cNvPr>
        <cdr:cNvCxnSpPr/>
      </cdr:nvCxnSpPr>
      <cdr:spPr>
        <a:xfrm xmlns:a="http://schemas.openxmlformats.org/drawingml/2006/main">
          <a:off x="6471369" y="2396781"/>
          <a:ext cx="973045" cy="411531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FF0000"/>
          </a:solidFill>
          <a:tailEnd type="arrow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0.19762</cdr:x>
      <cdr:y>0.3628</cdr:y>
    </cdr:from>
    <cdr:to>
      <cdr:x>0.29084</cdr:x>
      <cdr:y>0.43367</cdr:y>
    </cdr:to>
    <cdr:sp macro="" textlink="">
      <cdr:nvSpPr>
        <cdr:cNvPr id="26" name="TextBox 25"/>
        <cdr:cNvSpPr txBox="1"/>
      </cdr:nvSpPr>
      <cdr:spPr>
        <a:xfrm xmlns:a="http://schemas.openxmlformats.org/drawingml/2006/main" rot="20127940">
          <a:off x="1805500" y="2173876"/>
          <a:ext cx="851667" cy="424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bg1"/>
              </a:solidFill>
            </a:rPr>
            <a:t>+ 552,6</a:t>
          </a:r>
          <a:endParaRPr lang="ru-RU" sz="16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0.36202</cdr:x>
      <cdr:y>0.30775</cdr:y>
    </cdr:from>
    <cdr:to>
      <cdr:x>0.48246</cdr:x>
      <cdr:y>0.37862</cdr:y>
    </cdr:to>
    <cdr:sp macro="" textlink="">
      <cdr:nvSpPr>
        <cdr:cNvPr id="27" name="TextBox 26"/>
        <cdr:cNvSpPr txBox="1"/>
      </cdr:nvSpPr>
      <cdr:spPr>
        <a:xfrm xmlns:a="http://schemas.openxmlformats.org/drawingml/2006/main" rot="20310029">
          <a:off x="3307467" y="1844045"/>
          <a:ext cx="1100364" cy="4246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bg1"/>
              </a:solidFill>
            </a:rPr>
            <a:t>+ 2 002,5</a:t>
          </a:r>
        </a:p>
      </cdr:txBody>
    </cdr:sp>
  </cdr:relSizeAnchor>
  <cdr:relSizeAnchor xmlns:cdr="http://schemas.openxmlformats.org/drawingml/2006/chartDrawing">
    <cdr:from>
      <cdr:x>0.55034</cdr:x>
      <cdr:y>0.31955</cdr:y>
    </cdr:from>
    <cdr:to>
      <cdr:x>0.65786</cdr:x>
      <cdr:y>0.38074</cdr:y>
    </cdr:to>
    <cdr:sp macro="" textlink="">
      <cdr:nvSpPr>
        <cdr:cNvPr id="28" name="TextBox 27"/>
        <cdr:cNvSpPr txBox="1"/>
      </cdr:nvSpPr>
      <cdr:spPr>
        <a:xfrm xmlns:a="http://schemas.openxmlformats.org/drawingml/2006/main" rot="1463897">
          <a:off x="5027974" y="1914729"/>
          <a:ext cx="982301" cy="366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bg1"/>
              </a:solidFill>
            </a:rPr>
            <a:t>- 1</a:t>
          </a:r>
          <a:r>
            <a:rPr lang="en-US" sz="1600" b="1" dirty="0">
              <a:solidFill>
                <a:schemeClr val="bg1"/>
              </a:solidFill>
            </a:rPr>
            <a:t> 7</a:t>
          </a:r>
          <a:r>
            <a:rPr lang="ru-RU" sz="1600" b="1" dirty="0">
              <a:solidFill>
                <a:schemeClr val="bg1"/>
              </a:solidFill>
            </a:rPr>
            <a:t>31,7</a:t>
          </a:r>
        </a:p>
      </cdr:txBody>
    </cdr:sp>
  </cdr:relSizeAnchor>
  <cdr:relSizeAnchor xmlns:cdr="http://schemas.openxmlformats.org/drawingml/2006/chartDrawing">
    <cdr:from>
      <cdr:x>0.72094</cdr:x>
      <cdr:y>0.36507</cdr:y>
    </cdr:from>
    <cdr:to>
      <cdr:x>0.83278</cdr:x>
      <cdr:y>0.42364</cdr:y>
    </cdr:to>
    <cdr:sp macro="" textlink="">
      <cdr:nvSpPr>
        <cdr:cNvPr id="29" name="TextBox 28"/>
        <cdr:cNvSpPr txBox="1"/>
      </cdr:nvSpPr>
      <cdr:spPr>
        <a:xfrm xmlns:a="http://schemas.openxmlformats.org/drawingml/2006/main" rot="1353003">
          <a:off x="6586576" y="2187482"/>
          <a:ext cx="1021780" cy="350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>
              <a:solidFill>
                <a:schemeClr val="bg1"/>
              </a:solidFill>
            </a:rPr>
            <a:t>- </a:t>
          </a:r>
          <a:r>
            <a:rPr lang="en-US" sz="1600" b="1" dirty="0">
              <a:solidFill>
                <a:schemeClr val="bg1"/>
              </a:solidFill>
            </a:rPr>
            <a:t>66</a:t>
          </a:r>
          <a:r>
            <a:rPr lang="ru-RU" sz="1600" b="1" dirty="0">
              <a:solidFill>
                <a:schemeClr val="bg1"/>
              </a:solidFill>
            </a:rPr>
            <a:t>4,2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0.14774</cdr:x>
      <cdr:y>0.2481</cdr:y>
    </cdr:from>
    <cdr:to>
      <cdr:x>0.22681</cdr:x>
      <cdr:y>0.33081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10779" y="1080120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600" b="1" dirty="0"/>
        </a:p>
      </cdr:txBody>
    </cdr:sp>
  </cdr:relSizeAnchor>
  <cdr:relSizeAnchor xmlns:cdr="http://schemas.openxmlformats.org/drawingml/2006/chartDrawing">
    <cdr:from>
      <cdr:x>0.39167</cdr:x>
      <cdr:y>0.57488</cdr:y>
    </cdr:from>
    <cdr:to>
      <cdr:x>0.49117</cdr:x>
      <cdr:y>0.65278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id="{E2EDCF26-3D3E-4ADB-9E43-ACA48060810F}"/>
            </a:ext>
          </a:extLst>
        </cdr:cNvPr>
        <cdr:cNvCxnSpPr/>
      </cdr:nvCxnSpPr>
      <cdr:spPr>
        <a:xfrm xmlns:a="http://schemas.openxmlformats.org/drawingml/2006/main" flipV="1">
          <a:off x="3384376" y="2769496"/>
          <a:ext cx="859843" cy="375285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rgbClr val="FF00FF">
              <a:alpha val="60000"/>
            </a:srgb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0.3704</cdr:x>
      <cdr:y>0.50929</cdr:y>
    </cdr:from>
    <cdr:to>
      <cdr:x>0.48392</cdr:x>
      <cdr:y>0.58882</cdr:y>
    </cdr:to>
    <cdr:sp macro="" textlink="">
      <cdr:nvSpPr>
        <cdr:cNvPr id="6" name="TextBox 5"/>
        <cdr:cNvSpPr txBox="1"/>
      </cdr:nvSpPr>
      <cdr:spPr>
        <a:xfrm xmlns:a="http://schemas.openxmlformats.org/drawingml/2006/main" rot="20189803">
          <a:off x="3200623" y="2453493"/>
          <a:ext cx="980922" cy="3831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/>
            <a:t>+ </a:t>
          </a:r>
          <a:r>
            <a:rPr lang="en-US" sz="1800" b="1" dirty="0"/>
            <a:t>413,7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0.53349</cdr:x>
      <cdr:y>0.48987</cdr:y>
    </cdr:from>
    <cdr:to>
      <cdr:x>0.64754</cdr:x>
      <cdr:y>0.57687</cdr:y>
    </cdr:to>
    <cdr:sp macro="" textlink="">
      <cdr:nvSpPr>
        <cdr:cNvPr id="7" name="TextBox 6"/>
        <cdr:cNvSpPr txBox="1"/>
      </cdr:nvSpPr>
      <cdr:spPr>
        <a:xfrm xmlns:a="http://schemas.openxmlformats.org/drawingml/2006/main" rot="20531801">
          <a:off x="4609867" y="2359969"/>
          <a:ext cx="985502" cy="419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/>
            <a:t>+ </a:t>
          </a:r>
          <a:r>
            <a:rPr lang="en-US" sz="1800" b="1" dirty="0"/>
            <a:t>337,0</a:t>
          </a:r>
          <a:endParaRPr lang="ru-RU" sz="1800" b="1" dirty="0"/>
        </a:p>
      </cdr:txBody>
    </cdr:sp>
  </cdr:relSizeAnchor>
  <cdr:relSizeAnchor xmlns:cdr="http://schemas.openxmlformats.org/drawingml/2006/chartDrawing">
    <cdr:from>
      <cdr:x>0.69087</cdr:x>
      <cdr:y>0.48192</cdr:y>
    </cdr:from>
    <cdr:to>
      <cdr:x>0.79669</cdr:x>
      <cdr:y>0.55038</cdr:y>
    </cdr:to>
    <cdr:sp macro="" textlink="">
      <cdr:nvSpPr>
        <cdr:cNvPr id="8" name="TextBox 7"/>
        <cdr:cNvSpPr txBox="1"/>
      </cdr:nvSpPr>
      <cdr:spPr>
        <a:xfrm xmlns:a="http://schemas.openxmlformats.org/drawingml/2006/main" rot="20304929">
          <a:off x="5969778" y="2321646"/>
          <a:ext cx="914386" cy="3298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/>
            <a:t>+</a:t>
          </a:r>
          <a:r>
            <a:rPr lang="en-US" sz="1800" b="1" dirty="0"/>
            <a:t> </a:t>
          </a:r>
          <a:r>
            <a:rPr lang="ru-RU" sz="1800" b="1" dirty="0"/>
            <a:t>466,7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0.1575</cdr:x>
      <cdr:y>0.29057</cdr:y>
    </cdr:from>
    <cdr:to>
      <cdr:x>0.26861</cdr:x>
      <cdr:y>0.36703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96144" y="1368152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0.18375</cdr:x>
      <cdr:y>0.29057</cdr:y>
    </cdr:from>
    <cdr:to>
      <cdr:x>0.29486</cdr:x>
      <cdr:y>0.36703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12168" y="1368152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0.34125</cdr:x>
      <cdr:y>0.27528</cdr:y>
    </cdr:from>
    <cdr:to>
      <cdr:x>0.45236</cdr:x>
      <cdr:y>0.46948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08312" y="12961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0.33375</cdr:x>
      <cdr:y>0.1743</cdr:y>
    </cdr:from>
    <cdr:to>
      <cdr:x>0.4475</cdr:x>
      <cdr:y>0.23547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6648" y="820688"/>
          <a:ext cx="93610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0.7013</cdr:y>
    </cdr:from>
    <cdr:to>
      <cdr:x>0.23899</cdr:x>
      <cdr:y>1</cdr:y>
    </cdr:to>
    <cdr:pic>
      <cdr:nvPicPr>
        <cdr:cNvPr id="3" name="Рисунок 2">
          <a:extLst xmlns:a="http://schemas.openxmlformats.org/drawingml/2006/main">
            <a:ext uri="{FF2B5EF4-FFF2-40B4-BE49-F238E27FC236}">
              <a16:creationId xmlns:a16="http://schemas.microsoft.com/office/drawing/2014/main" id="{B1EF3F11-2D20-4E64-A4E0-073E5197D0E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229851" y="3888438"/>
          <a:ext cx="2070282" cy="165617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>
            <a:shade val="85000"/>
          </a:srgbClr>
        </a:solidFill>
        <a:ln xmlns:a="http://schemas.openxmlformats.org/drawingml/2006/main" w="88900" cap="sq">
          <a:solidFill>
            <a:srgbClr val="FFFFFF"/>
          </a:solidFill>
          <a:miter lim="800000"/>
        </a:ln>
        <a:effectLst xmlns:a="http://schemas.openxmlformats.org/drawingml/2006/main">
          <a:outerShdw blurRad="55000" dist="18000" dir="5400000" algn="tl" rotWithShape="0">
            <a:srgbClr val="000000">
              <a:alpha val="40000"/>
            </a:srgbClr>
          </a:outerShdw>
        </a:effectLst>
        <a:scene3d xmlns:a="http://schemas.openxmlformats.org/drawingml/2006/main">
          <a:camera prst="orthographicFront"/>
          <a:lightRig rig="twoPt" dir="t">
            <a:rot lat="0" lon="0" rev="7200000"/>
          </a:lightRig>
        </a:scene3d>
        <a:sp3d xmlns:a="http://schemas.openxmlformats.org/drawingml/2006/main">
          <a:bevelT w="25400" h="19050"/>
          <a:contourClr>
            <a:srgbClr val="FFFFFF"/>
          </a:contourClr>
        </a:sp3d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0.01613</cdr:x>
      <cdr:y>0.76781</cdr:y>
    </cdr:from>
    <cdr:to>
      <cdr:x>0.15544</cdr:x>
      <cdr:y>0.89744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45759" y="4252403"/>
          <a:ext cx="1258874" cy="71791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Отчет за 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2023 год</a:t>
          </a:r>
        </a:p>
      </cdr:txBody>
    </cdr:sp>
  </cdr:relSizeAnchor>
  <cdr:relSizeAnchor xmlns:cdr="http://schemas.openxmlformats.org/drawingml/2006/chartDrawing">
    <cdr:from>
      <cdr:x>0.01886</cdr:x>
      <cdr:y>0.02465</cdr:y>
    </cdr:from>
    <cdr:to>
      <cdr:x>0.15817</cdr:x>
      <cdr:y>0.15634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170428" y="136520"/>
          <a:ext cx="1258875" cy="729344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Утверждено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2027 год</a:t>
          </a:r>
        </a:p>
      </cdr:txBody>
    </cdr:sp>
  </cdr:relSizeAnchor>
  <cdr:relSizeAnchor xmlns:cdr="http://schemas.openxmlformats.org/drawingml/2006/chartDrawing">
    <cdr:from>
      <cdr:x>0.01886</cdr:x>
      <cdr:y>0.58405</cdr:y>
    </cdr:from>
    <cdr:to>
      <cdr:x>0.15817</cdr:x>
      <cdr:y>0.70241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70428" y="3234675"/>
          <a:ext cx="1258875" cy="65552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План 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2024 года</a:t>
          </a:r>
        </a:p>
      </cdr:txBody>
    </cdr:sp>
  </cdr:relSizeAnchor>
  <cdr:relSizeAnchor xmlns:cdr="http://schemas.openxmlformats.org/drawingml/2006/chartDrawing">
    <cdr:from>
      <cdr:x>0.01886</cdr:x>
      <cdr:y>0.20841</cdr:y>
    </cdr:from>
    <cdr:to>
      <cdr:x>0.15817</cdr:x>
      <cdr:y>0.33836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70428" y="1154249"/>
          <a:ext cx="1258875" cy="71972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Утверждено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2026 год</a:t>
          </a:r>
        </a:p>
      </cdr:txBody>
    </cdr:sp>
  </cdr:relSizeAnchor>
  <cdr:relSizeAnchor xmlns:cdr="http://schemas.openxmlformats.org/drawingml/2006/chartDrawing">
    <cdr:from>
      <cdr:x>0.01886</cdr:x>
      <cdr:y>0.39037</cdr:y>
    </cdr:from>
    <cdr:to>
      <cdr:x>0.15817</cdr:x>
      <cdr:y>0.52039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70428" y="2162008"/>
          <a:ext cx="1258875" cy="72008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Утверждено 2025 год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0.57143</cdr:x>
      <cdr:y>0.79269</cdr:y>
    </cdr:from>
    <cdr:to>
      <cdr:x>0.73635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68352" y="42667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0.46753</cdr:x>
      <cdr:y>0.45712</cdr:y>
    </cdr:from>
    <cdr:to>
      <cdr:x>1</cdr:x>
      <cdr:y>0.5714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2274" y="2016224"/>
          <a:ext cx="2952342" cy="504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0.24907</cdr:x>
      <cdr:y>0.44626</cdr:y>
    </cdr:from>
    <cdr:to>
      <cdr:x>0.33268</cdr:x>
      <cdr:y>0.49763</cdr:y>
    </cdr:to>
    <cdr:sp macro="" textlink="">
      <cdr:nvSpPr>
        <cdr:cNvPr id="27" name="TextBox 26"/>
        <cdr:cNvSpPr txBox="1"/>
      </cdr:nvSpPr>
      <cdr:spPr>
        <a:xfrm xmlns:a="http://schemas.openxmlformats.org/drawingml/2006/main" rot="20474821">
          <a:off x="2188093" y="2558512"/>
          <a:ext cx="734453" cy="294550"/>
        </a:xfrm>
        <a:prstGeom xmlns:a="http://schemas.openxmlformats.org/drawingml/2006/main" prst="rect">
          <a:avLst/>
        </a:prstGeom>
        <a:solidFill xmlns:a="http://schemas.openxmlformats.org/drawingml/2006/main">
          <a:srgbClr val="FF33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</a:rPr>
            <a:t>+ 676,5</a:t>
          </a:r>
        </a:p>
      </cdr:txBody>
    </cdr:sp>
  </cdr:relSizeAnchor>
  <cdr:relSizeAnchor xmlns:cdr="http://schemas.openxmlformats.org/drawingml/2006/chartDrawing">
    <cdr:from>
      <cdr:x>0.40782</cdr:x>
      <cdr:y>0.44424</cdr:y>
    </cdr:from>
    <cdr:to>
      <cdr:x>0.50449</cdr:x>
      <cdr:y>0.49881</cdr:y>
    </cdr:to>
    <cdr:sp macro="" textlink="">
      <cdr:nvSpPr>
        <cdr:cNvPr id="28" name="TextBox 27"/>
        <cdr:cNvSpPr txBox="1"/>
      </cdr:nvSpPr>
      <cdr:spPr>
        <a:xfrm xmlns:a="http://schemas.openxmlformats.org/drawingml/2006/main" rot="20393500">
          <a:off x="3582681" y="2546961"/>
          <a:ext cx="849282" cy="312862"/>
        </a:xfrm>
        <a:prstGeom xmlns:a="http://schemas.openxmlformats.org/drawingml/2006/main" prst="rect">
          <a:avLst/>
        </a:prstGeom>
        <a:solidFill xmlns:a="http://schemas.openxmlformats.org/drawingml/2006/main">
          <a:srgbClr val="FF33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</a:rPr>
            <a:t>+ 589,6</a:t>
          </a:r>
        </a:p>
      </cdr:txBody>
    </cdr:sp>
  </cdr:relSizeAnchor>
  <cdr:relSizeAnchor xmlns:cdr="http://schemas.openxmlformats.org/drawingml/2006/chartDrawing">
    <cdr:from>
      <cdr:x>0.57687</cdr:x>
      <cdr:y>0.45919</cdr:y>
    </cdr:from>
    <cdr:to>
      <cdr:x>0.67125</cdr:x>
      <cdr:y>0.51279</cdr:y>
    </cdr:to>
    <cdr:sp macro="" textlink="">
      <cdr:nvSpPr>
        <cdr:cNvPr id="29" name="TextBox 28"/>
        <cdr:cNvSpPr txBox="1"/>
      </cdr:nvSpPr>
      <cdr:spPr>
        <a:xfrm xmlns:a="http://schemas.openxmlformats.org/drawingml/2006/main" rot="1343554">
          <a:off x="5067831" y="2632663"/>
          <a:ext cx="829083" cy="307278"/>
        </a:xfrm>
        <a:prstGeom xmlns:a="http://schemas.openxmlformats.org/drawingml/2006/main" prst="rect">
          <a:avLst/>
        </a:prstGeom>
        <a:solidFill xmlns:a="http://schemas.openxmlformats.org/drawingml/2006/main">
          <a:srgbClr val="FF33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</a:rPr>
            <a:t>- 544,4</a:t>
          </a:r>
        </a:p>
      </cdr:txBody>
    </cdr:sp>
  </cdr:relSizeAnchor>
  <cdr:relSizeAnchor xmlns:cdr="http://schemas.openxmlformats.org/drawingml/2006/chartDrawing">
    <cdr:from>
      <cdr:x>0.2459</cdr:x>
      <cdr:y>0.50239</cdr:y>
    </cdr:from>
    <cdr:to>
      <cdr:x>0.34426</cdr:x>
      <cdr:y>0.55263</cdr:y>
    </cdr:to>
    <cdr:sp macro="" textlink="">
      <cdr:nvSpPr>
        <cdr:cNvPr id="17" name="Прямая со стрелкой 16"/>
        <cdr:cNvSpPr/>
      </cdr:nvSpPr>
      <cdr:spPr>
        <a:xfrm xmlns:a="http://schemas.openxmlformats.org/drawingml/2006/main" flipV="1">
          <a:off x="2160240" y="2880320"/>
          <a:ext cx="864095" cy="288032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3300"/>
          </a:solidFill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0.40984</cdr:x>
      <cdr:y>0.50239</cdr:y>
    </cdr:from>
    <cdr:to>
      <cdr:x>0.5082</cdr:x>
      <cdr:y>0.55263</cdr:y>
    </cdr:to>
    <cdr:sp macro="" textlink="">
      <cdr:nvSpPr>
        <cdr:cNvPr id="19" name="Прямая со стрелкой 18"/>
        <cdr:cNvSpPr/>
      </cdr:nvSpPr>
      <cdr:spPr>
        <a:xfrm xmlns:a="http://schemas.openxmlformats.org/drawingml/2006/main" flipV="1">
          <a:off x="3600435" y="2880320"/>
          <a:ext cx="864061" cy="288049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3300"/>
          </a:solidFill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0.57377</cdr:x>
      <cdr:y>0.50717</cdr:y>
    </cdr:from>
    <cdr:to>
      <cdr:x>0.67213</cdr:x>
      <cdr:y>0.56997</cdr:y>
    </cdr:to>
    <cdr:sp macro="" textlink="">
      <cdr:nvSpPr>
        <cdr:cNvPr id="22" name="Прямая со стрелкой 21"/>
        <cdr:cNvSpPr/>
      </cdr:nvSpPr>
      <cdr:spPr>
        <a:xfrm xmlns:a="http://schemas.openxmlformats.org/drawingml/2006/main">
          <a:off x="5040560" y="2907728"/>
          <a:ext cx="864096" cy="360057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3300"/>
          </a:solidFill>
          <a:tailEnd type="arrow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0.84362</cdr:x>
      <cdr:y>0.08182</cdr:y>
    </cdr:from>
    <cdr:to>
      <cdr:x>0.94814</cdr:x>
      <cdr:y>0.30682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80820" y="3324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0.83607</cdr:x>
      <cdr:y>0.00692</cdr:y>
    </cdr:from>
    <cdr:to>
      <cdr:x>0.9781</cdr:x>
      <cdr:y>0.08571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344816" y="35998"/>
          <a:ext cx="1247786" cy="4095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>
            <a:spcBef>
              <a:spcPct val="0"/>
            </a:spcBef>
          </a:pPr>
          <a:r>
            <a:rPr lang="ru-RU" sz="20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rPr>
            <a:t>(млн. руб.)</a:t>
          </a:r>
        </a:p>
      </cdr:txBody>
    </cdr:sp>
  </cdr:relSizeAnchor>
  <cdr:relSizeAnchor xmlns:cdr="http://schemas.openxmlformats.org/drawingml/2006/chartDrawing">
    <cdr:from>
      <cdr:x>0.74016</cdr:x>
      <cdr:y>0.4574</cdr:y>
    </cdr:from>
    <cdr:to>
      <cdr:x>0.83543</cdr:x>
      <cdr:y>0.50936</cdr:y>
    </cdr:to>
    <cdr:sp macro="" textlink="">
      <cdr:nvSpPr>
        <cdr:cNvPr id="4" name="TextBox 3"/>
        <cdr:cNvSpPr txBox="1"/>
      </cdr:nvSpPr>
      <cdr:spPr>
        <a:xfrm xmlns:a="http://schemas.openxmlformats.org/drawingml/2006/main" rot="1645971">
          <a:off x="6502284" y="2622405"/>
          <a:ext cx="836948" cy="297893"/>
        </a:xfrm>
        <a:prstGeom xmlns:a="http://schemas.openxmlformats.org/drawingml/2006/main" prst="rect">
          <a:avLst/>
        </a:prstGeom>
        <a:solidFill xmlns:a="http://schemas.openxmlformats.org/drawingml/2006/main">
          <a:srgbClr val="FF3300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</a:rPr>
            <a:t>- 2 878,1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2946351" cy="493397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32" y="0"/>
            <a:ext cx="2946351" cy="493397"/>
          </a:xfrm>
          <a:prstGeom prst="rect">
            <a:avLst/>
          </a:prstGeom>
        </p:spPr>
        <p:txBody>
          <a:bodyPr vert="horz" lIns="91438" tIns="45720" rIns="91438" bIns="45720" rtlCol="0"/>
          <a:lstStyle>
            <a:lvl1pPr algn="r">
              <a:defRPr sz="1200"/>
            </a:lvl1pPr>
          </a:lstStyle>
          <a:p>
            <a:fld id="{A7725982-90D3-493F-A9DF-23A4EF9B0AD1}" type="datetimeFigureOut">
              <a:rPr lang="ru-RU" smtClean="0"/>
              <a:pPr/>
              <a:t>18.12.2024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20" rIns="91438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33" y="4689637"/>
            <a:ext cx="5437821" cy="4442146"/>
          </a:xfrm>
          <a:prstGeom prst="rect">
            <a:avLst/>
          </a:prstGeom>
        </p:spPr>
        <p:txBody>
          <a:bodyPr vert="horz" lIns="91438" tIns="45720" rIns="91438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77695"/>
            <a:ext cx="2946351" cy="493396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32" y="9377695"/>
            <a:ext cx="2946351" cy="493396"/>
          </a:xfrm>
          <a:prstGeom prst="rect">
            <a:avLst/>
          </a:prstGeom>
        </p:spPr>
        <p:txBody>
          <a:bodyPr vert="horz" lIns="91438" tIns="45720" rIns="91438" bIns="45720" rtlCol="0" anchor="b"/>
          <a:lstStyle>
            <a:lvl1pPr algn="r">
              <a:defRPr sz="1200"/>
            </a:lvl1pPr>
          </a:lstStyle>
          <a:p>
            <a:fld id="{0F2BA7C1-B8E3-4786-A338-F1ED0EB15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58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132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87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002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88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6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CC95F-143F-4820-A79A-3984C29E395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054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1765D-8766-4872-9B99-41E23A7EDE4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78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b="1" dirty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7173" indent="-2873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9496" indent="-2298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9294" indent="-2298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9093" indent="-22989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28890" indent="-2298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88689" indent="-2298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48487" indent="-2298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08286" indent="-22989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2A4A2-FB87-4C08-A3D5-E0757478F3D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59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26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83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890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973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BA7C1-B8E3-4786-A338-F1ED0EB1564C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761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4CC95F-143F-4820-A79A-3984C29E395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389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BA7C1-B8E3-4786-A338-F1ED0EB1564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17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2BA7C1-B8E3-4786-A338-F1ED0EB1564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24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18.12.2024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7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18.12.2024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6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18.12.2024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28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18.12.2024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0205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18.12.2024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38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18.12.2024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7356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18.12.2024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82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18.12.2024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47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18.12.2024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4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18.12.2024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18.12.2024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15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18.12.2024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1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18.12.2024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02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18.12.2024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18.12.2024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6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18.12.2024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0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18.12.2024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6B9050-3690-47DE-BEC2-9B35EC80E874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18.12.2024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2004102-6DF5-4AA1-B48A-E2AE7F301B65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58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  <p:sldLayoutId id="2147484047" r:id="rId14"/>
    <p:sldLayoutId id="2147484048" r:id="rId15"/>
    <p:sldLayoutId id="2147484049" r:id="rId16"/>
    <p:sldLayoutId id="21474840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em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4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chart" Target="../charts/char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jp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hyperlink" Target="https://budget.mosreg.ru/dokumenty/byudzhetnaya-politika/pokazateli-ispolneniya-byudzhetov-municipalnyx-obrazovanij-moskovskoj-oblasti/#tab-id-12" TargetMode="External"/><Relationship Id="rId4" Type="http://schemas.openxmlformats.org/officeDocument/2006/relationships/hyperlink" Target="https://77.rosstat.gov.ru/&#1057;&#1090;&#1072;&#1090;&#1080;&#1089;&#1090;&#1080;&#1082;&#1072;/&#1054;&#1092;&#1080;&#1094;&#1080;&#1072;&#1083;&#1100;&#1085;&#1072;&#1103;_&#1089;&#1090;&#1072;&#1090;&#1080;&#1089;&#1090;&#1080;&#1082;&#1072;/&#1052;&#1086;&#1089;&#1082;&#1086;&#1074;&#1089;&#1082;&#1072;&#1103;_&#1086;&#1073;&#1083;&#1072;&#1089;&#1090;&#1100;/&#1053;&#1072;&#1089;&#1077;&#1083;&#1077;&#1085;&#1080;&#1077;?ysclid=locya39shj216870105" TargetMode="External"/><Relationship Id="rId9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0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1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2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4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5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63.jpeg"/><Relationship Id="rId17" Type="http://schemas.openxmlformats.org/officeDocument/2006/relationships/image" Target="../media/image68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62.png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66.jpeg"/><Relationship Id="rId10" Type="http://schemas.openxmlformats.org/officeDocument/2006/relationships/image" Target="../media/image61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60.png"/><Relationship Id="rId14" Type="http://schemas.openxmlformats.org/officeDocument/2006/relationships/image" Target="../media/image65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3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mailto:fuashr@mail.ru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332656"/>
            <a:ext cx="7632848" cy="33843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alt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Бюджет для граждан подготовлен на основе Решения Совета депутатов городского округа Щёлково  Московской области</a:t>
            </a:r>
          </a:p>
          <a:p>
            <a:pPr algn="ctr"/>
            <a:r>
              <a:rPr lang="ru-RU" alt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от 11.12.2024 № 48/9-14-НПА</a:t>
            </a:r>
          </a:p>
          <a:p>
            <a:pPr algn="ctr"/>
            <a:r>
              <a:rPr lang="ru-RU" alt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«О бюджете городского округа Щёлково Московской области </a:t>
            </a:r>
          </a:p>
          <a:p>
            <a:pPr algn="ctr"/>
            <a:r>
              <a:rPr lang="ru-RU" altLang="ru-RU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на 2025 год и на плановый период 2026 и 2027 годов»</a:t>
            </a:r>
          </a:p>
        </p:txBody>
      </p:sp>
    </p:spTree>
    <p:extLst>
      <p:ext uri="{BB962C8B-B14F-4D97-AF65-F5344CB8AC3E}">
        <p14:creationId xmlns:p14="http://schemas.microsoft.com/office/powerpoint/2010/main" val="234575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179512" y="116633"/>
            <a:ext cx="8784976" cy="50405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Из каких поступлений формируются доходы бюджета?</a:t>
            </a:r>
            <a:endParaRPr lang="en-US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06426591"/>
              </p:ext>
            </p:extLst>
          </p:nvPr>
        </p:nvGraphicFramePr>
        <p:xfrm>
          <a:off x="1990929" y="1484784"/>
          <a:ext cx="7153071" cy="5316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право 5"/>
          <p:cNvSpPr/>
          <p:nvPr/>
        </p:nvSpPr>
        <p:spPr>
          <a:xfrm rot="1217145">
            <a:off x="376689" y="295639"/>
            <a:ext cx="3888946" cy="4356539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ДОХОДЫ БЮДЖЕТА</a:t>
            </a:r>
          </a:p>
          <a:p>
            <a:pPr algn="ctr"/>
            <a:r>
              <a:rPr lang="ru-RU" sz="1200" dirty="0">
                <a:solidFill>
                  <a:srgbClr val="0000CC"/>
                </a:solidFill>
              </a:rPr>
              <a:t>Объем денежных средств, которые поступают в казну государства на безвозмездной и безвозвратной основе (налоги юридических и физических лиц, административные платежи и сборы, безвозмездные поступления)</a:t>
            </a:r>
          </a:p>
        </p:txBody>
      </p:sp>
    </p:spTree>
    <p:extLst>
      <p:ext uri="{BB962C8B-B14F-4D97-AF65-F5344CB8AC3E}">
        <p14:creationId xmlns:p14="http://schemas.microsoft.com/office/powerpoint/2010/main" val="39505465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7504" y="92604"/>
            <a:ext cx="8928992" cy="621094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чего складываются межбюджетные трансферты </a:t>
            </a:r>
          </a:p>
          <a:p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(безвозмездные поступления)?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62786" y="958419"/>
            <a:ext cx="1937356" cy="1297420"/>
            <a:chOff x="576069" y="2232255"/>
            <a:chExt cx="1621775" cy="1297420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76069" y="2232255"/>
              <a:ext cx="1621775" cy="129742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614069" y="2270255"/>
              <a:ext cx="1519809" cy="122142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Дотации (от лат. &lt;</a:t>
              </a:r>
              <a:r>
                <a:rPr lang="en-US" sz="14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Dotatio</a:t>
              </a:r>
              <a:r>
                <a:rPr lang="ru-RU" sz="14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&gt; -дар, пожертвование)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6948264" y="998232"/>
            <a:ext cx="1782573" cy="1297420"/>
            <a:chOff x="6544455" y="2232263"/>
            <a:chExt cx="1630038" cy="12974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6552718" y="2232263"/>
              <a:ext cx="1621775" cy="129742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fillRef>
            <a:effectRef idx="2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6544456" y="2270263"/>
              <a:ext cx="1592038" cy="122142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Субсидии (от лат.&lt;</a:t>
              </a:r>
              <a:r>
                <a:rPr lang="en-US" sz="13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Subsidium</a:t>
              </a:r>
              <a:r>
                <a:rPr lang="ru-RU" sz="13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&gt;-поддержка)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63889" y="3204447"/>
            <a:ext cx="2232247" cy="1088649"/>
            <a:chOff x="3617604" y="860"/>
            <a:chExt cx="1621775" cy="129742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3617604" y="860"/>
              <a:ext cx="1621775" cy="1297420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fillRef>
            <a:effectRef idx="2">
              <a:schemeClr val="accent3">
                <a:shade val="50000"/>
                <a:hueOff val="73467"/>
                <a:satOff val="-10587"/>
                <a:lumOff val="302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3655604" y="38860"/>
              <a:ext cx="1545775" cy="10506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Субвенции (от лат.&lt;Subvenire&gt; - приходить на помощь)</a:t>
              </a:r>
            </a:p>
          </p:txBody>
        </p:sp>
      </p:grpSp>
      <p:sp>
        <p:nvSpPr>
          <p:cNvPr id="20" name="Стрелка влево 19"/>
          <p:cNvSpPr/>
          <p:nvPr/>
        </p:nvSpPr>
        <p:spPr>
          <a:xfrm>
            <a:off x="2169122" y="1368914"/>
            <a:ext cx="1720221" cy="486532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1" name="Стрелка влево 20"/>
          <p:cNvSpPr/>
          <p:nvPr/>
        </p:nvSpPr>
        <p:spPr>
          <a:xfrm rot="10800000">
            <a:off x="5557949" y="1401861"/>
            <a:ext cx="1390315" cy="48732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2" name="Стрелка влево 21"/>
          <p:cNvSpPr/>
          <p:nvPr/>
        </p:nvSpPr>
        <p:spPr>
          <a:xfrm rot="16200000">
            <a:off x="4344456" y="2605405"/>
            <a:ext cx="711550" cy="486532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sp>
      <p:sp>
        <p:nvSpPr>
          <p:cNvPr id="23" name="Скругленный прямоугольник 22"/>
          <p:cNvSpPr/>
          <p:nvPr/>
        </p:nvSpPr>
        <p:spPr>
          <a:xfrm>
            <a:off x="262784" y="2440535"/>
            <a:ext cx="2153708" cy="172819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Предоставляются на безвозмездной и безвозвратной основе без определения конкретной цели их использования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09457" y="4583716"/>
            <a:ext cx="2060361" cy="144016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u="sng" dirty="0">
                <a:solidFill>
                  <a:schemeClr val="bg1"/>
                </a:solidFill>
              </a:rPr>
              <a:t>Аналогия в семейном бюджете: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</a:rPr>
              <a:t>Вы даете своему ребенку «карманные деньги»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44046" y="4578200"/>
            <a:ext cx="3312368" cy="76576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Предоставляются бюджетам в целях финансового обеспечения расходных обязательств публично-правовым образованиям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75856" y="5463971"/>
            <a:ext cx="2808312" cy="106137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u="sng" dirty="0">
                <a:solidFill>
                  <a:schemeClr val="bg1"/>
                </a:solidFill>
              </a:rPr>
              <a:t>Аналогия в семейном бюджете: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Вы даете своему ребенку деньги и посылаете его в магазин купить продукты (по списку)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690227" y="2457805"/>
            <a:ext cx="2040610" cy="171092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Предоставляются бюджету в целях софинансирования необходимых расходов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11022" y="4583716"/>
            <a:ext cx="1999019" cy="16921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u="sng" dirty="0">
                <a:solidFill>
                  <a:schemeClr val="bg1"/>
                </a:solidFill>
              </a:rPr>
              <a:t>Аналогия в семейном бюджете: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Вы «добавляете» денег для того, чтобы ваш ребенок купил себе новый телефон 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(а остальные он накопил сам) </a:t>
            </a:r>
            <a:endParaRPr lang="ru-RU" sz="1000" u="sng" dirty="0">
              <a:solidFill>
                <a:schemeClr val="bg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877010" y="829327"/>
            <a:ext cx="1707131" cy="1707131"/>
            <a:chOff x="3574926" y="2036423"/>
            <a:chExt cx="1707131" cy="1707131"/>
          </a:xfr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3574926" y="2036423"/>
              <a:ext cx="1707131" cy="1707131"/>
            </a:xfrm>
            <a:prstGeom prst="ellipse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 txBox="1"/>
            <p:nvPr/>
          </p:nvSpPr>
          <p:spPr>
            <a:xfrm>
              <a:off x="3824930" y="2286427"/>
              <a:ext cx="1207123" cy="1207123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Безвозмездные поступления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6211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493867"/>
              </p:ext>
            </p:extLst>
          </p:nvPr>
        </p:nvGraphicFramePr>
        <p:xfrm>
          <a:off x="395536" y="764704"/>
          <a:ext cx="856895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49181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ПРОЦЕСС: </a:t>
            </a:r>
          </a:p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формирования и исполнения бюджета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495" y="980728"/>
            <a:ext cx="3666355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6131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8712968" cy="6586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indent="450215"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городского округа Щёлково</a:t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2025 год и на плановый период 2026 и 2027 годов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16293"/>
            <a:ext cx="8640960" cy="23329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направления бюджетной и налоговой политики городского округа Щёлково на 2025 год и плановый период 2026 - 2027 годов подготовлены в целях определения основных подходов к формированию проекта бюджета городского округа на 2025 год и плановый период 2026 - 2027 годов, а также обеспечения прозрачности и открытости бюджетного планирования. Основные направления бюджетной и налоговой политики городского округа (далее - бюджетная и налоговая политика) разработаны в соответствии со статьей 172 Бюджетного кодекса Российской Федерации, статьей 6 Положения о бюджетном процессе в городском округе Щелково, утвержденного решением Совета депутатов городского округа от 28.05.2019 №  977/89-227-НПА, и содержат основные цели, задачи и приоритетные направления бюджетной и налоговой политики.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645024"/>
            <a:ext cx="8568952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50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33400"/>
            <a:ext cx="5472608" cy="6279976"/>
          </a:xfrm>
        </p:spPr>
        <p:txBody>
          <a:bodyPr>
            <a:normAutofit/>
          </a:bodyPr>
          <a:lstStyle/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стратегическим ориентиром налоговой политики будет являться стабильность и предсказуемость налогового законодательства, повышение прозрачности налоговой политики. 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городского округа Щёлково являются базой для формирования налоговых и неналоговых доходов бюджета городского округа Щёлково и определяют условия, используемые при составлении проекта бюджета городского округа Щёлково на 2025 год и на плановый период 2026 и 2027 годов, и подходов к его формированию.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2025-2027 годах будет продолжена реализация основных целей и задач налоговой политики, предусмотренных в предыдущие годы. 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в налоговой политике приоритетом остается обеспечение стабильных налоговых условий для хозяйствующих субъектов, повышение эффективности стимулирующей функции налоговой системы и улучшение качества администрирования с сопутствующим облегчением административной нагрузки для налогоплательщиков и повышением собираемости налогов.</a:t>
            </a:r>
          </a:p>
          <a:p>
            <a:pPr algn="just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политика городского округа в 2025 году и на плановый период до 2027 года ориентирована на развитие доходного потенциала на основе экономического роста, а не за счет повышения налоговой нагрузки на плательщиков.</a:t>
            </a:r>
          </a:p>
          <a:p>
            <a:pPr algn="just"/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620688"/>
            <a:ext cx="3240360" cy="5714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44624"/>
            <a:ext cx="8712968" cy="6586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pPr indent="450215"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городского округа Щёлково</a:t>
            </a:r>
            <a:b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2025 год и на плановый период 2026 и 2027 годов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296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755" y="-7806"/>
            <a:ext cx="3096344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6139" y="21472"/>
            <a:ext cx="6840866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задачами налоговой политики  городского округа Щёлково на 2025 год и на плановый период </a:t>
            </a:r>
          </a:p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2026 и 2027 годов  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3387942"/>
              </p:ext>
            </p:extLst>
          </p:nvPr>
        </p:nvGraphicFramePr>
        <p:xfrm>
          <a:off x="107504" y="1218295"/>
          <a:ext cx="88924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659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16632"/>
            <a:ext cx="7344816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и задачи бюджетной политики городского округа Щёлково</a:t>
            </a:r>
          </a:p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2025 год и на плановый период 2026 и 2027 годов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484784"/>
            <a:ext cx="2808312" cy="44644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764704"/>
            <a:ext cx="5688632" cy="294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endParaRPr lang="ru-RU" sz="1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5976664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Целью бюджетной политики на 2025 – 2027 годы является определение основных подходов к формированию проекта бюджета городского округа на 2025 год и на плановый период 2026 и 2027 годов.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задачей бюджетной политики на планируемый период остается обеспечение сбалансированности и устойчивости бюджета городского округа, в том числе за счет: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формирования реалистичного прогноза поступления налоговых и неналоговых доходов;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обеспечения финансовыми ресурсами в первую очередь действующих расходных обязательств, осуществления взвешенного подхода к принятию новых расходных обязательств;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lnSpc>
                <a:spcPct val="130000"/>
              </a:lnSpc>
              <a:spcAft>
                <a:spcPts val="0"/>
              </a:spcAft>
              <a:buFontTx/>
              <a:buChar char="-"/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проведения ответственной и взвешенной долговой политики.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Бюджетная политика призвана обеспечить финансовыми ресурсами расходные обязательства городского округа по закрепленным за ним федеральным законодательством полномочиям. С этой целью около 70% расходов бюджета городского округа будет направлено на финансирование  отраслей социальной сферы. Таким образом, социальные расходы – важнейший приоритет расходов бюджета городского округа.</a:t>
            </a:r>
          </a:p>
          <a:p>
            <a:pPr algn="just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Реализация бюджетной политики в социальной сфере будет направлена на достижение национальных целей развития Российской Федерации, установленных Указом Президента Российской Федерации от 07.05.2024 </a:t>
            </a:r>
            <a:b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309 «О национальных целях развития Российской Федерации на период до 2030 года», в том числе путем реализации мероприятий в рамках национальных проектов.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79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528991"/>
            <a:ext cx="5904656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30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и задачи бюджетной политики городского округа на 2025 год и на плановый период 2026 и 2027 годов</a:t>
            </a: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0"/>
            <a:ext cx="2646371" cy="252875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2348880"/>
            <a:ext cx="8568952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задачами бюджетной политики в сфере образования и молодежной политики являются: повышение доступности, качества и эффективности образовательных услуг, совершенствование сети образовательных организаций, развитие кадрового потенциала системы образования, модернизация системы дополнительного образования, защита прав и интересов детей, создание условий для их самореализации, развитие материально-технической базы образовательных организаций.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сфере физической культуры и спорта будет направлена на создание условий для систематических занятий физической культурой и спортом жителям городского округа, в том числе лицам с ограниченными возможностями здоровья, вовлечение граждан в регулярные занятия физической культурой и спортом, подготовку спортивного резерва и на реализацию цели - доведение к 2030 году до 70,5% доли населения, систематически занимающего физической культурой и спортом.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сфере культуры будет направлена на обеспечение инновационного развития отрасли, сохранение культурного и исторического наследия, культурного и гражданского воспитания личности,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цифровизацию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музейных фондов, рост числа пользователей муниципальных библиотек и количества посещений организаций культуры и культурных мероприятий, обеспечение доступности учреждений для инвалидов и других маломобильных групп населения.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Бюджетная политика в сфере экономики, жилищно-коммунального хозяйства и охраны окружающей среды будет направлена на повышение качества жизни людей.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386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4868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>
              <a:spcBef>
                <a:spcPts val="0"/>
              </a:spcBef>
            </a:pPr>
            <a:r>
              <a:rPr lang="ru-RU" sz="1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ГОРОДСКОГО ОКРУГА ЩЁЛКОВО НА 2025-2027 ГОДЫ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626494"/>
            <a:ext cx="83529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</a:rPr>
              <a:t>Утверждены постановлением Администрации городского округа Щёлково от 26.09.2024 </a:t>
            </a:r>
            <a:r>
              <a:rPr lang="ru-RU" sz="1000" dirty="0">
                <a:solidFill>
                  <a:prstClr val="black"/>
                </a:solidFill>
              </a:rPr>
              <a:t>№ 4310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882808"/>
              </p:ext>
            </p:extLst>
          </p:nvPr>
        </p:nvGraphicFramePr>
        <p:xfrm>
          <a:off x="0" y="872716"/>
          <a:ext cx="9144000" cy="5985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37" name="Лист" r:id="rId4" imgW="15706578" imgH="7391375" progId="Excel.Sheet.12">
                  <p:embed/>
                </p:oleObj>
              </mc:Choice>
              <mc:Fallback>
                <p:oleObj name="Лист" r:id="rId4" imgW="15706578" imgH="73913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872716"/>
                        <a:ext cx="9144000" cy="5985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755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ctr"/>
            <a:r>
              <a:rPr lang="ru-RU" sz="19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ПОКАЗАТЕЛИ ПРОГНОЗА СОЦИАЛЬНО-ЭКОНОМИЧЕСКОГО РАЗВИТИЯ ГОРОДСКОГО ОКРУГА ЩЁЛКОВО НА 2025-2027 ГОДЫ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452382"/>
              </p:ext>
            </p:extLst>
          </p:nvPr>
        </p:nvGraphicFramePr>
        <p:xfrm>
          <a:off x="0" y="1457401"/>
          <a:ext cx="9143999" cy="5400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8" name="Лист" r:id="rId4" imgW="15706578" imgH="7724873" progId="Excel.Sheet.12">
                  <p:embed/>
                </p:oleObj>
              </mc:Choice>
              <mc:Fallback>
                <p:oleObj name="Лист" r:id="rId4" imgW="15706578" imgH="77248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1457401"/>
                        <a:ext cx="9143999" cy="5400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105249"/>
              </p:ext>
            </p:extLst>
          </p:nvPr>
        </p:nvGraphicFramePr>
        <p:xfrm>
          <a:off x="1" y="692697"/>
          <a:ext cx="9143998" cy="8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9" name="Лист" r:id="rId6" imgW="15706578" imgH="885678" progId="Excel.Sheet.12">
                  <p:embed/>
                </p:oleObj>
              </mc:Choice>
              <mc:Fallback>
                <p:oleObj name="Лист" r:id="rId6" imgW="15706578" imgH="8856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" y="692697"/>
                        <a:ext cx="9143998" cy="83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0138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764704"/>
            <a:ext cx="8676964" cy="587365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Административно - территориальное расположение............................................................................................3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Глоссарий………………………………….……………………………………………………………...……………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,,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….………...4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Основные понятия...........................................................................................................................................................6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Бюджетная политика на 202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5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-202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7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годы...................................................................................................................13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Основные показатели прогноза социально-экономического развития на 202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5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-202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7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годов.........................18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Информация о выполнении основных характеристик бюджета городского округа Щёлково ……..……..20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Динамика поступлений и структура налоговых и неналоговых доходов в 202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3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-202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7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годах........................21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Информация о налоговых льготах и ставках земельного налога и налога на имущество 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физических лиц, оценка налоговых расходов………………………………………….…..………………………………....43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Удельный объем налоговых и неналоговых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доходов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на душу населения........................................................52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Динамика  и структура безвозмездных  поступлений  в бюджет в 202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3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-202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7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годах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.................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.....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...............53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ru-RU" sz="1200" b="1" dirty="0">
                <a:solidFill>
                  <a:prstClr val="black"/>
                </a:solidFill>
              </a:rPr>
              <a:t>Расходы бюджета городского округа Щёлково по разделам бюджетной классификации расходов на 2025 год…………………………………………………………………….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...............................................................................</a:t>
            </a:r>
            <a:r>
              <a:rPr lang="ru-RU" sz="1200" b="1" noProof="0" dirty="0">
                <a:solidFill>
                  <a:prstClr val="black"/>
                </a:solidFill>
                <a:latin typeface="Century Gothic" panose="020B0502020202020204"/>
              </a:rPr>
              <a:t>60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Сведения о расходах бюджета по муниципальным программам.....................................................................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62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муниципальных программ....................................................................................................64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Информация об общественно значимых проектах городского округа Щёлково...........................................................................................................................................................................</a:t>
            </a:r>
            <a:r>
              <a:rPr lang="ru-RU" sz="1200" b="1" noProof="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anose="020B0502020202020204"/>
              </a:rPr>
              <a:t>90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Century Gothic" panose="020B0502020202020204"/>
              </a:rPr>
              <a:t>Расходы бюджета городского округа Щёлково с учётом интересов целевых групп пользователей на 2025 год и на плановый период 2026 и 2027 годов………………………………………………………………………..91</a:t>
            </a: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Расходы бюджета в расчете на душу населения.................................................................................................</a:t>
            </a:r>
            <a:r>
              <a:rPr lang="ru-RU" sz="1200" b="1" noProof="0" dirty="0">
                <a:solidFill>
                  <a:prstClr val="black"/>
                </a:solidFill>
                <a:latin typeface="Century Gothic" panose="020B0502020202020204"/>
              </a:rPr>
              <a:t>92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Контактная информация.............................................................................................................................................</a:t>
            </a:r>
            <a:r>
              <a:rPr lang="ru-RU" sz="1200" b="1">
                <a:solidFill>
                  <a:prstClr val="black"/>
                </a:solidFill>
                <a:latin typeface="Century Gothic" panose="020B0502020202020204"/>
              </a:rPr>
              <a:t>93</a:t>
            </a: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             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8864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ОГЛАВЛЕНИЕ</a:t>
            </a:r>
          </a:p>
        </p:txBody>
      </p:sp>
    </p:spTree>
    <p:extLst>
      <p:ext uri="{BB962C8B-B14F-4D97-AF65-F5344CB8AC3E}">
        <p14:creationId xmlns:p14="http://schemas.microsoft.com/office/powerpoint/2010/main" val="364692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3927"/>
            <a:ext cx="9144000" cy="976801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Информация о выполнении основных характеристик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бюджета городского округа Щёлково</a:t>
            </a:r>
          </a:p>
          <a:p>
            <a:pPr marL="0" marR="0" lvl="0" indent="0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    (млн. руб.)</a:t>
            </a:r>
            <a:endParaRPr kumimoji="0" lang="ru-RU" sz="2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934667"/>
              </p:ext>
            </p:extLst>
          </p:nvPr>
        </p:nvGraphicFramePr>
        <p:xfrm>
          <a:off x="2" y="980730"/>
          <a:ext cx="9143998" cy="58772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75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8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871">
                  <a:extLst>
                    <a:ext uri="{9D8B030D-6E8A-4147-A177-3AD203B41FA5}">
                      <a16:colId xmlns:a16="http://schemas.microsoft.com/office/drawing/2014/main" val="3538770359"/>
                    </a:ext>
                  </a:extLst>
                </a:gridCol>
                <a:gridCol w="1179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2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9280">
                <a:tc rowSpan="2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Факт                  2023</a:t>
                      </a:r>
                      <a:r>
                        <a:rPr lang="ru-RU" sz="1400" baseline="0" dirty="0"/>
                        <a:t> </a:t>
                      </a:r>
                      <a:r>
                        <a:rPr lang="ru-RU" sz="1400" dirty="0"/>
                        <a:t>г.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План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 на 2024 г.</a:t>
                      </a:r>
                      <a:endParaRPr lang="ru-RU" sz="14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Оценка 2024 г.</a:t>
                      </a:r>
                      <a:endParaRPr lang="ru-RU" sz="14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Утверждено</a:t>
                      </a:r>
                      <a:br>
                        <a:rPr lang="ru-RU" sz="1400" dirty="0"/>
                      </a:br>
                      <a:r>
                        <a:rPr lang="ru-RU" sz="1400" b="0" dirty="0"/>
                        <a:t>( Решение Совета депутатов городского округа  Щёлково</a:t>
                      </a:r>
                      <a:br>
                        <a:rPr lang="ru-RU" sz="1400" b="0" dirty="0"/>
                      </a:br>
                      <a:r>
                        <a:rPr lang="ru-RU" sz="1400" b="0" dirty="0"/>
                        <a:t>от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11.12.2024 № 48/9-14-НПА 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8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2025 г.</a:t>
                      </a:r>
                      <a:endParaRPr lang="ru-RU" sz="14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2026 г.</a:t>
                      </a:r>
                      <a:endParaRPr lang="ru-RU" sz="14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/>
                        <a:t>2027 г.</a:t>
                      </a:r>
                      <a:endParaRPr lang="ru-RU" sz="1400" b="1" i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857328"/>
                  </a:ext>
                </a:extLst>
              </a:tr>
              <a:tr h="5318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ДОХОДЫ,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всего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13 637,0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15 157,1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15 317,1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18 327,9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16 608,2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13 642,0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Налоговые и неналоговые доходы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6 548,7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7 392,3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7 703,2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9 973,5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8 798, 2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8 710,1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61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/>
                        <a:t>Безвозмездные поступления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7 088,3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7 764,8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7 614,0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8 354,4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7 810,0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4 931,9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3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РАСХОДЫ, всего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14 014,6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16 748,3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16 140,8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19 1678,6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17 423,6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14 369,2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92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 том числе, условно утверждённые расходы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bg1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bg1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bg1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</a:rPr>
                        <a:t>0,0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240,3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</a:rPr>
                        <a:t>471,9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619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ДЕФИЦИТ(-)/</a:t>
                      </a:r>
                    </a:p>
                    <a:p>
                      <a:pPr algn="ctr"/>
                      <a:r>
                        <a:rPr lang="ru-RU" sz="1400" dirty="0"/>
                        <a:t>ПРОФИЦИТ(+)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-377,6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-1 591,2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  <a:p>
                      <a:pPr marL="0" algn="ctr" defTabSz="457200" rtl="0" eaLnBrk="1" latinLnBrk="0" hangingPunct="1"/>
                      <a:r>
                        <a:rPr lang="ru-RU" sz="1400" kern="1200" dirty="0">
                          <a:solidFill>
                            <a:schemeClr val="bg1"/>
                          </a:solidFill>
                        </a:rPr>
                        <a:t>- 823,7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-839,7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-815,4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-727,2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75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Прогноз объёма муниципального долга</a:t>
                      </a:r>
                      <a:endParaRPr lang="ru-RU" sz="1400" b="1" i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ru-RU" sz="1400" kern="1200" dirty="0">
                        <a:solidFill>
                          <a:schemeClr val="bg1"/>
                        </a:solidFill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400" kern="12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0"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kumimoji="0" lang="ru-RU" sz="1400" kern="1200" dirty="0">
                        <a:solidFill>
                          <a:schemeClr val="bg1"/>
                        </a:solidFill>
                      </a:endParaRPr>
                    </a:p>
                    <a:p>
                      <a:pPr marL="0" algn="ctr" defTabSz="457200" rtl="0" eaLnBrk="1" latinLnBrk="0" hangingPunct="1"/>
                      <a:r>
                        <a:rPr kumimoji="0" lang="ru-RU" sz="1400" kern="12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0" lang="ru-RU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572,0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637,0</a:t>
                      </a:r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780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2920" y="0"/>
            <a:ext cx="8941567" cy="980728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defTabSz="914400" fontAlgn="ctr">
              <a:defRPr/>
            </a:pP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</a:t>
            </a:r>
            <a:b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налоговых и неналоговых доходов</a:t>
            </a:r>
            <a:b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в бюджет городского округа Щёлково в 2023-2027 годах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84595289"/>
              </p:ext>
            </p:extLst>
          </p:nvPr>
        </p:nvGraphicFramePr>
        <p:xfrm>
          <a:off x="0" y="1196752"/>
          <a:ext cx="9144000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5004048" y="3871570"/>
            <a:ext cx="792088" cy="44104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458833" y="3823641"/>
            <a:ext cx="786174" cy="47563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907704" y="3903552"/>
            <a:ext cx="792088" cy="450193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"/>
          <p:cNvSpPr txBox="1"/>
          <p:nvPr/>
        </p:nvSpPr>
        <p:spPr>
          <a:xfrm rot="19763219" flipH="1">
            <a:off x="3363872" y="3436460"/>
            <a:ext cx="976096" cy="43759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bg2">
                    <a:lumMod val="75000"/>
                  </a:schemeClr>
                </a:solidFill>
              </a:rPr>
              <a:t>+ 2 581,2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24328" y="1052736"/>
            <a:ext cx="130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bg2">
                    <a:lumMod val="75000"/>
                  </a:schemeClr>
                </a:solidFill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2867793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728872"/>
              </p:ext>
            </p:extLst>
          </p:nvPr>
        </p:nvGraphicFramePr>
        <p:xfrm>
          <a:off x="2771800" y="1052736"/>
          <a:ext cx="637220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410336605"/>
              </p:ext>
            </p:extLst>
          </p:nvPr>
        </p:nvGraphicFramePr>
        <p:xfrm>
          <a:off x="0" y="836712"/>
          <a:ext cx="2915816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0" y="11088"/>
            <a:ext cx="8972196" cy="65862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городского округа Щёлково на 2025 год</a:t>
            </a:r>
          </a:p>
        </p:txBody>
      </p:sp>
    </p:spTree>
    <p:extLst>
      <p:ext uri="{BB962C8B-B14F-4D97-AF65-F5344CB8AC3E}">
        <p14:creationId xmlns:p14="http://schemas.microsoft.com/office/powerpoint/2010/main" val="2043298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31391"/>
              </p:ext>
            </p:extLst>
          </p:nvPr>
        </p:nvGraphicFramePr>
        <p:xfrm>
          <a:off x="3131840" y="836712"/>
          <a:ext cx="4176464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53925895"/>
              </p:ext>
            </p:extLst>
          </p:nvPr>
        </p:nvGraphicFramePr>
        <p:xfrm>
          <a:off x="5508104" y="3068960"/>
          <a:ext cx="3744416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890883512"/>
              </p:ext>
            </p:extLst>
          </p:nvPr>
        </p:nvGraphicFramePr>
        <p:xfrm>
          <a:off x="-108520" y="479328"/>
          <a:ext cx="3312368" cy="6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51520" y="116632"/>
            <a:ext cx="8640960" cy="720080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городского округа Щёлково на плановый период 2026-2027 годов</a:t>
            </a:r>
          </a:p>
        </p:txBody>
      </p:sp>
    </p:spTree>
    <p:extLst>
      <p:ext uri="{BB962C8B-B14F-4D97-AF65-F5344CB8AC3E}">
        <p14:creationId xmlns:p14="http://schemas.microsoft.com/office/powerpoint/2010/main" val="1359339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4272856"/>
              </p:ext>
            </p:extLst>
          </p:nvPr>
        </p:nvGraphicFramePr>
        <p:xfrm>
          <a:off x="0" y="692693"/>
          <a:ext cx="9144000" cy="616530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39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9302">
                <a:tc rowSpan="2"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</a:rPr>
                        <a:t>Показатель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+mn-lt"/>
                        </a:rPr>
                        <a:t>Отчёт за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+mn-lt"/>
                        </a:rPr>
                        <a:t>2023 год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+mn-lt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+mn-lt"/>
                        </a:rPr>
                        <a:t> 2024 год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+mn-lt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+mn-lt"/>
                        </a:rPr>
                        <a:t>2024 год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</a:rPr>
                        <a:t>Утверждено</a:t>
                      </a:r>
                      <a:r>
                        <a:rPr lang="en-US" sz="900" dirty="0">
                          <a:latin typeface="+mn-lt"/>
                        </a:rPr>
                        <a:t> </a:t>
                      </a:r>
                      <a:r>
                        <a:rPr lang="ru-RU" sz="900" dirty="0">
                          <a:latin typeface="+mn-lt"/>
                        </a:rPr>
                        <a:t>на </a:t>
                      </a:r>
                    </a:p>
                    <a:p>
                      <a:pPr algn="ctr"/>
                      <a:r>
                        <a:rPr lang="ru-RU" sz="900" dirty="0">
                          <a:latin typeface="+mn-lt"/>
                        </a:rPr>
                        <a:t>2025 год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</a:rPr>
                        <a:t>Утверждено на плановый период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0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2026 год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</a:rPr>
                        <a:t>2027</a:t>
                      </a:r>
                    </a:p>
                    <a:p>
                      <a:pPr algn="ctr"/>
                      <a:r>
                        <a:rPr lang="ru-RU" sz="800" b="1" dirty="0">
                          <a:latin typeface="+mn-lt"/>
                        </a:rPr>
                        <a:t>год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8930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5 518,4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6 481,4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6 692,2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9 086,8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7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807,4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7 724,0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65514941"/>
                  </a:ext>
                </a:extLst>
              </a:tr>
              <a:tr h="589302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Налог на доходы физических лиц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3 301,7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 </a:t>
                      </a:r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854,3</a:t>
                      </a:r>
                      <a:endParaRPr lang="ru-RU" sz="105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3 923,5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5 856,8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4 125,1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3 460,9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57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Доходы от уплаты акцизов на нефтепродукты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73,3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87,3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87,3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93,5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99,3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109,8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56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Налог, взимаемый в связи с применением упрощенной</a:t>
                      </a:r>
                      <a:r>
                        <a:rPr lang="ru-RU" sz="900" b="1" baseline="0" dirty="0">
                          <a:latin typeface="+mn-lt"/>
                        </a:rPr>
                        <a:t> системы налогообложения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954,4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1 247,0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1 262,0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1 571,2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1 964,3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2 422,1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659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Единый сельскохозяйственный налог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2,5</a:t>
                      </a:r>
                      <a:endParaRPr lang="en-US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-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-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3,8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25171048"/>
                  </a:ext>
                </a:extLst>
              </a:tr>
              <a:tr h="61319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30,7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106,8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120,3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196,4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139,6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152,9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57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Единый налог на вмененный доход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- 1,2</a:t>
                      </a:r>
                      <a:endParaRPr lang="en-US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+mn-cs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0,09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+mn-lt"/>
                        </a:rPr>
                        <a:t>0,1</a:t>
                      </a:r>
                      <a:endParaRPr lang="ru-RU" sz="10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-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-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-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57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Автоматизированная упрощенная</a:t>
                      </a:r>
                      <a:r>
                        <a:rPr lang="ru-RU" sz="900" b="1" baseline="0" dirty="0">
                          <a:latin typeface="+mn-lt"/>
                        </a:rPr>
                        <a:t> система налогообложения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3,0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4,9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4,9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7,5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8,2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9,0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80853926"/>
                  </a:ext>
                </a:extLst>
              </a:tr>
              <a:tr h="42157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Налог на имущество физических лиц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210,0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234,3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240,3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274,9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320,9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367,6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57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Земельный налог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896,1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886,8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977,1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1 004,7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1 065,0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1 109,5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575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Государственная пошлина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47,7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57,2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74,0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81,7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85,0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88,4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-77814"/>
            <a:ext cx="9144000" cy="657477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поступлений и структура налоговых доходов</a:t>
            </a:r>
          </a:p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бюджета городского округа Щёлково в 2023-2027 годах  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895816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2437"/>
            <a:ext cx="8496622" cy="986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Поступления доходов в бюджет городского округа Щёлково на 2025 год                                                                                                                                                                                            и на плановый период 2026 и 2027 годов  (тыс. руб.)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sz="12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657269"/>
              </p:ext>
            </p:extLst>
          </p:nvPr>
        </p:nvGraphicFramePr>
        <p:xfrm>
          <a:off x="0" y="476673"/>
          <a:ext cx="9144000" cy="6381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2" name="Лист" r:id="rId3" imgW="9172487" imgH="5124585" progId="Excel.Sheet.8">
                  <p:embed/>
                </p:oleObj>
              </mc:Choice>
              <mc:Fallback>
                <p:oleObj name="Лист" r:id="rId3" imgW="9172487" imgH="51245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476673"/>
                        <a:ext cx="9144000" cy="638132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1301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461970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6" name="Лист" r:id="rId3" imgW="9172487" imgH="5829411" progId="Excel.Sheet.8">
                  <p:embed/>
                </p:oleObj>
              </mc:Choice>
              <mc:Fallback>
                <p:oleObj name="Лист" r:id="rId3" imgW="9172487" imgH="582941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92696"/>
                        <a:ext cx="9144000" cy="616530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00205"/>
              </p:ext>
            </p:extLst>
          </p:nvPr>
        </p:nvGraphicFramePr>
        <p:xfrm>
          <a:off x="0" y="0"/>
          <a:ext cx="9144000" cy="69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7" name="Лист" r:id="rId5" imgW="9172487" imgH="685911" progId="Excel.Sheet.8">
                  <p:embed/>
                </p:oleObj>
              </mc:Choice>
              <mc:Fallback>
                <p:oleObj name="Лист" r:id="rId5" imgW="9172487" imgH="68591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9269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5067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884006"/>
              </p:ext>
            </p:extLst>
          </p:nvPr>
        </p:nvGraphicFramePr>
        <p:xfrm>
          <a:off x="0" y="716261"/>
          <a:ext cx="9143999" cy="6141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7" name="Лист" r:id="rId3" imgW="9172487" imgH="6886649" progId="Excel.Sheet.8">
                  <p:embed/>
                </p:oleObj>
              </mc:Choice>
              <mc:Fallback>
                <p:oleObj name="Лист" r:id="rId3" imgW="9172487" imgH="688664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16261"/>
                        <a:ext cx="9143999" cy="6141739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596009"/>
              </p:ext>
            </p:extLst>
          </p:nvPr>
        </p:nvGraphicFramePr>
        <p:xfrm>
          <a:off x="0" y="0"/>
          <a:ext cx="9143999" cy="716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8" name="Лист" r:id="rId5" imgW="9172487" imgH="685911" progId="Excel.Sheet.8">
                  <p:embed/>
                </p:oleObj>
              </mc:Choice>
              <mc:Fallback>
                <p:oleObj name="Лист" r:id="rId5" imgW="9172487" imgH="68591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3999" cy="71626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58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854320"/>
              </p:ext>
            </p:extLst>
          </p:nvPr>
        </p:nvGraphicFramePr>
        <p:xfrm>
          <a:off x="0" y="548676"/>
          <a:ext cx="9144000" cy="630932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39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35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8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83104">
                <a:tc rowSpan="2">
                  <a:txBody>
                    <a:bodyPr/>
                    <a:lstStyle/>
                    <a:p>
                      <a:r>
                        <a:rPr lang="ru-RU" sz="1050" dirty="0">
                          <a:latin typeface="+mn-lt"/>
                        </a:rPr>
                        <a:t>Показатель</a:t>
                      </a:r>
                      <a:endParaRPr lang="ru-RU" sz="105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</a:rPr>
                        <a:t>Отчёт за</a:t>
                      </a:r>
                    </a:p>
                    <a:p>
                      <a:pPr algn="ctr"/>
                      <a:r>
                        <a:rPr lang="ru-RU" sz="900" dirty="0">
                          <a:latin typeface="+mn-lt"/>
                        </a:rPr>
                        <a:t>2023 год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>
                          <a:latin typeface="+mn-lt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900">
                          <a:latin typeface="+mn-lt"/>
                        </a:rPr>
                        <a:t>2024 </a:t>
                      </a:r>
                      <a:r>
                        <a:rPr lang="ru-RU" sz="900" dirty="0">
                          <a:latin typeface="+mn-lt"/>
                        </a:rPr>
                        <a:t>год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900" dirty="0">
                          <a:latin typeface="+mn-lt"/>
                        </a:rPr>
                        <a:t>2024 год</a:t>
                      </a:r>
                      <a:endParaRPr lang="ru-RU" sz="90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</a:rPr>
                        <a:t>Утверждено</a:t>
                      </a:r>
                      <a:r>
                        <a:rPr lang="en-US" sz="900" dirty="0">
                          <a:latin typeface="+mn-lt"/>
                        </a:rPr>
                        <a:t> </a:t>
                      </a:r>
                      <a:r>
                        <a:rPr lang="ru-RU" sz="900" dirty="0">
                          <a:latin typeface="+mn-lt"/>
                        </a:rPr>
                        <a:t>на </a:t>
                      </a:r>
                    </a:p>
                    <a:p>
                      <a:pPr algn="ctr"/>
                      <a:r>
                        <a:rPr lang="ru-RU" sz="900" dirty="0">
                          <a:latin typeface="+mn-lt"/>
                        </a:rPr>
                        <a:t>2025 год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+mn-lt"/>
                        </a:rPr>
                        <a:t>Утверждено на плановый период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2026 год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>
                          <a:latin typeface="+mn-lt"/>
                        </a:rPr>
                        <a:t>2027</a:t>
                      </a:r>
                    </a:p>
                    <a:p>
                      <a:pPr algn="ctr"/>
                      <a:r>
                        <a:rPr lang="ru-RU" sz="800" b="1" dirty="0">
                          <a:latin typeface="+mn-lt"/>
                        </a:rPr>
                        <a:t>год</a:t>
                      </a:r>
                      <a:endParaRPr lang="ru-RU" sz="8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831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030,3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910,9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1 011,0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886,7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990,8</a:t>
                      </a: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986,1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80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Доходы, получаемые в виде арендной платы за земельные участки 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491,1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529,7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529,7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573,6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608,7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613,7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742069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Доходы от сдачи в аренду имущества , плата по соглашениям об установлении сервитута,</a:t>
                      </a:r>
                      <a:r>
                        <a:rPr lang="ru-RU" sz="900" b="1" baseline="0" dirty="0"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latin typeface="+mn-lt"/>
                        </a:rPr>
                        <a:t>прочие поступления от использования</a:t>
                      </a:r>
                      <a:r>
                        <a:rPr lang="ru-RU" sz="900" b="1" baseline="0" dirty="0"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latin typeface="+mn-lt"/>
                        </a:rPr>
                        <a:t>имущества</a:t>
                      </a:r>
                      <a:r>
                        <a:rPr lang="ru-RU" sz="9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latin typeface="+mn-lt"/>
                        </a:rPr>
                        <a:t>и доходы в виде прибыли,</a:t>
                      </a:r>
                      <a:r>
                        <a:rPr lang="ru-RU" sz="9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приходящиеся на доли в уставных капиталах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110,7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baseline="0" dirty="0">
                          <a:latin typeface="+mn-lt"/>
                        </a:rPr>
                        <a:t>123,8</a:t>
                      </a:r>
                      <a:endParaRPr lang="en-US" sz="1050" b="1" baseline="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baseline="0" dirty="0">
                          <a:latin typeface="+mn-lt"/>
                        </a:rPr>
                        <a:t>135,0</a:t>
                      </a:r>
                      <a:endParaRPr lang="ru-RU" sz="1050" b="1" baseline="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100,6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124,5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127,5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43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Плата за негативное воздействие на окружающую среду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2,9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3,8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3,8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4,4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4,4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4,4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86268793"/>
                  </a:ext>
                </a:extLst>
              </a:tr>
              <a:tr h="42404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Доходы от оказания платных услуг и  компенсации затрат государства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66,0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48,5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51,3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41,5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46,5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49,5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56675240"/>
                  </a:ext>
                </a:extLst>
              </a:tr>
              <a:tr h="424040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Доходы от реализации муниципального имущества и доходы</a:t>
                      </a:r>
                      <a:r>
                        <a:rPr lang="ru-RU" sz="900" b="1" baseline="0" dirty="0">
                          <a:latin typeface="+mn-lt"/>
                        </a:rPr>
                        <a:t> от </a:t>
                      </a:r>
                      <a:r>
                        <a:rPr lang="ru-RU" sz="900" b="1" dirty="0">
                          <a:latin typeface="+mn-lt"/>
                        </a:rPr>
                        <a:t> продажи</a:t>
                      </a:r>
                      <a:r>
                        <a:rPr lang="ru-RU" sz="900" b="1" baseline="0" dirty="0">
                          <a:latin typeface="+mn-lt"/>
                        </a:rPr>
                        <a:t> квартир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18,4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23,4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23,4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7,4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7,3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7,2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96100309"/>
                  </a:ext>
                </a:extLst>
              </a:tr>
              <a:tr h="710803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Доходы от продажи земельных участков и плата за увеличение площади при перераспределении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180,2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140,3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218,7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140,6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179,5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162,9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8867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Штрафы , санкции , возмещение</a:t>
                      </a:r>
                      <a:r>
                        <a:rPr lang="ru-RU" sz="900" b="1" baseline="0" dirty="0">
                          <a:latin typeface="+mn-lt"/>
                        </a:rPr>
                        <a:t> ущерба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73,5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32,5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40,2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17,9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19,2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20,2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88677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+mn-lt"/>
                        </a:rPr>
                        <a:t>Прочие неналоговые доходы</a:t>
                      </a:r>
                      <a:endParaRPr lang="ru-RU" sz="900" b="1" dirty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87,5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8,9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8,9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n-lt"/>
                        </a:rPr>
                        <a:t>0,7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0,7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>
                          <a:latin typeface="+mn-lt"/>
                        </a:rPr>
                        <a:t>0,7</a:t>
                      </a:r>
                      <a:endParaRPr lang="ru-RU" sz="1050" b="1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 anchorCtr="1">
                    <a:cell3D prstMaterial="dkEdge">
                      <a:bevel w="25400" h="25400" prst="angle"/>
                      <a:lightRig rig="flood" dir="t"/>
                    </a:cell3D>
                    <a:gradFill flip="none" rotWithShape="1">
                      <a:gsLst>
                        <a:gs pos="0">
                          <a:schemeClr val="accent3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3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3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-77814"/>
            <a:ext cx="9144000" cy="657477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поступлений и структура неналоговых  доходов</a:t>
            </a:r>
          </a:p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бюджета городского округа Щёлково в 2023-2027 годах  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152976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32437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Поступления доходов в бюджет городского округа Щёлково на 2025 год                                                                                                                                                                                            и на плановый период 2026 и 2027 годов (тыс. руб.)         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endParaRPr lang="ru-RU" sz="12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147560"/>
              </p:ext>
            </p:extLst>
          </p:nvPr>
        </p:nvGraphicFramePr>
        <p:xfrm>
          <a:off x="0" y="1052736"/>
          <a:ext cx="9144000" cy="580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7" name="Лист" r:id="rId3" imgW="9172487" imgH="5838702" progId="Excel.Sheet.8">
                  <p:embed/>
                </p:oleObj>
              </mc:Choice>
              <mc:Fallback>
                <p:oleObj name="Лист" r:id="rId3" imgW="9172487" imgH="583870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052736"/>
                        <a:ext cx="9144000" cy="580526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067498"/>
              </p:ext>
            </p:extLst>
          </p:nvPr>
        </p:nvGraphicFramePr>
        <p:xfrm>
          <a:off x="0" y="476672"/>
          <a:ext cx="914400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8" name="Лист" r:id="rId5" imgW="9172487" imgH="685911" progId="Excel.Sheet.8">
                  <p:embed/>
                </p:oleObj>
              </mc:Choice>
              <mc:Fallback>
                <p:oleObj name="Лист" r:id="rId5" imgW="9172487" imgH="68591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476672"/>
                        <a:ext cx="9144000" cy="57606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78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4884"/>
            <a:ext cx="4032448" cy="49344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539552" y="873754"/>
            <a:ext cx="3629336" cy="5016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округ Щёлково Московской области — это российский регион с богатым культурным наследием, хорошо развитой промышленностью и сельским хозяйством, с мощной научной базой и квалифицированными кадрами.</a:t>
            </a:r>
          </a:p>
          <a:p>
            <a:pPr algn="ctr"/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Округ расположен на северо-востоке Московской области в 25 км от Москвы. Общая площадь — 621,49 кв. км.</a:t>
            </a:r>
          </a:p>
          <a:p>
            <a:pPr algn="ctr"/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Население округа — 218,3 тыс. чел., плотность населения 351 чел. на 1 км². </a:t>
            </a:r>
          </a:p>
        </p:txBody>
      </p:sp>
    </p:spTree>
    <p:extLst>
      <p:ext uri="{BB962C8B-B14F-4D97-AF65-F5344CB8AC3E}">
        <p14:creationId xmlns:p14="http://schemas.microsoft.com/office/powerpoint/2010/main" val="692642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242313"/>
              </p:ext>
            </p:extLst>
          </p:nvPr>
        </p:nvGraphicFramePr>
        <p:xfrm>
          <a:off x="0" y="692697"/>
          <a:ext cx="9144000" cy="6165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5" name="Лист" r:id="rId3" imgW="9172487" imgH="3981401" progId="Excel.Sheet.8">
                  <p:embed/>
                </p:oleObj>
              </mc:Choice>
              <mc:Fallback>
                <p:oleObj name="Лист" r:id="rId3" imgW="9172487" imgH="398140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92697"/>
                        <a:ext cx="9144000" cy="616530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107033"/>
              </p:ext>
            </p:extLst>
          </p:nvPr>
        </p:nvGraphicFramePr>
        <p:xfrm>
          <a:off x="0" y="0"/>
          <a:ext cx="9144000" cy="692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6" name="Лист" r:id="rId5" imgW="9172487" imgH="685911" progId="Excel.Sheet.8">
                  <p:embed/>
                </p:oleObj>
              </mc:Choice>
              <mc:Fallback>
                <p:oleObj name="Лист" r:id="rId5" imgW="9172487" imgH="68591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9269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617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863662"/>
              </p:ext>
            </p:extLst>
          </p:nvPr>
        </p:nvGraphicFramePr>
        <p:xfrm>
          <a:off x="0" y="692696"/>
          <a:ext cx="9144000" cy="6165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0" name="Лист" r:id="rId3" imgW="9172487" imgH="4371975" progId="Excel.Sheet.8">
                  <p:embed/>
                </p:oleObj>
              </mc:Choice>
              <mc:Fallback>
                <p:oleObj name="Лист" r:id="rId3" imgW="9172487" imgH="4371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92696"/>
                        <a:ext cx="9144000" cy="616530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055207"/>
              </p:ext>
            </p:extLst>
          </p:nvPr>
        </p:nvGraphicFramePr>
        <p:xfrm>
          <a:off x="0" y="0"/>
          <a:ext cx="9144000" cy="692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1" name="Лист" r:id="rId5" imgW="9172487" imgH="685911" progId="Excel.Sheet.8">
                  <p:embed/>
                </p:oleObj>
              </mc:Choice>
              <mc:Fallback>
                <p:oleObj name="Лист" r:id="rId5" imgW="9172487" imgH="68591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9269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213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449548"/>
              </p:ext>
            </p:extLst>
          </p:nvPr>
        </p:nvGraphicFramePr>
        <p:xfrm>
          <a:off x="0" y="764704"/>
          <a:ext cx="9144000" cy="6093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" name="Лист" r:id="rId3" imgW="9172487" imgH="3562289" progId="Excel.Sheet.8">
                  <p:embed/>
                </p:oleObj>
              </mc:Choice>
              <mc:Fallback>
                <p:oleObj name="Лист" r:id="rId3" imgW="9172487" imgH="356228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764704"/>
                        <a:ext cx="9144000" cy="609329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451219"/>
              </p:ext>
            </p:extLst>
          </p:nvPr>
        </p:nvGraphicFramePr>
        <p:xfrm>
          <a:off x="0" y="0"/>
          <a:ext cx="9144000" cy="76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2" name="Лист" r:id="rId5" imgW="9172487" imgH="685911" progId="Excel.Sheet.8">
                  <p:embed/>
                </p:oleObj>
              </mc:Choice>
              <mc:Fallback>
                <p:oleObj name="Лист" r:id="rId5" imgW="9172487" imgH="68591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76470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8282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321244"/>
              </p:ext>
            </p:extLst>
          </p:nvPr>
        </p:nvGraphicFramePr>
        <p:xfrm>
          <a:off x="0" y="908720"/>
          <a:ext cx="9144000" cy="594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2" name="Лист" r:id="rId3" imgW="9172487" imgH="2943078" progId="Excel.Sheet.8">
                  <p:embed/>
                </p:oleObj>
              </mc:Choice>
              <mc:Fallback>
                <p:oleObj name="Лист" r:id="rId3" imgW="9172487" imgH="294307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08720"/>
                        <a:ext cx="9144000" cy="594928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256669"/>
              </p:ext>
            </p:extLst>
          </p:nvPr>
        </p:nvGraphicFramePr>
        <p:xfrm>
          <a:off x="0" y="0"/>
          <a:ext cx="9144000" cy="90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Лист" r:id="rId5" imgW="9172487" imgH="685911" progId="Excel.Sheet.8">
                  <p:embed/>
                </p:oleObj>
              </mc:Choice>
              <mc:Fallback>
                <p:oleObj name="Лист" r:id="rId5" imgW="9172487" imgH="68591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90872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2442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974012849"/>
              </p:ext>
            </p:extLst>
          </p:nvPr>
        </p:nvGraphicFramePr>
        <p:xfrm>
          <a:off x="7906" y="836712"/>
          <a:ext cx="9136094" cy="5991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99637" y="85168"/>
            <a:ext cx="8352632" cy="692696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поступлений налога на доходы физических лиц </a:t>
            </a:r>
          </a:p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в бюджет городского округа Щёлково в 202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8304" y="719016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(млн. руб.)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EB955-3B73-4D3B-9F30-83EDC46C2023}"/>
              </a:ext>
            </a:extLst>
          </p:cNvPr>
          <p:cNvSpPr txBox="1"/>
          <p:nvPr/>
        </p:nvSpPr>
        <p:spPr>
          <a:xfrm>
            <a:off x="269416" y="594928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chemeClr val="bg1"/>
                </a:solidFill>
              </a:rPr>
              <a:t>Снижение объемов НДФЛ в плановом периоде связано с уменьшением дополнительного норматива отчислений в бюджет округа взамен дотации на выравнивание бюджетной обеспеченности, установленного проектом закона Московской области на соответствующий финансовый год</a:t>
            </a:r>
          </a:p>
        </p:txBody>
      </p:sp>
    </p:spTree>
    <p:extLst>
      <p:ext uri="{BB962C8B-B14F-4D97-AF65-F5344CB8AC3E}">
        <p14:creationId xmlns:p14="http://schemas.microsoft.com/office/powerpoint/2010/main" val="5653180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8922"/>
            <a:ext cx="7200800" cy="576064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Налоги на совокупный доход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30293269"/>
              </p:ext>
            </p:extLst>
          </p:nvPr>
        </p:nvGraphicFramePr>
        <p:xfrm>
          <a:off x="251520" y="1988840"/>
          <a:ext cx="8640960" cy="481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92962" y="1772816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(млн. руб.)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187624" y="562703"/>
            <a:ext cx="6624736" cy="110911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bg1"/>
                </a:solidFill>
              </a:rPr>
              <a:t>-Упрощенная система налогообложения (УСН)</a:t>
            </a:r>
          </a:p>
          <a:p>
            <a:r>
              <a:rPr lang="ru-RU" sz="1600" dirty="0">
                <a:solidFill>
                  <a:schemeClr val="bg1"/>
                </a:solidFill>
              </a:rPr>
              <a:t>-Единый сельскохозяйственный налог (ЕСХ)</a:t>
            </a:r>
          </a:p>
          <a:p>
            <a:r>
              <a:rPr lang="ru-RU" sz="1600" dirty="0">
                <a:solidFill>
                  <a:schemeClr val="bg1"/>
                </a:solidFill>
              </a:rPr>
              <a:t>-Патентная система налогообложения</a:t>
            </a:r>
          </a:p>
          <a:p>
            <a:r>
              <a:rPr lang="ru-RU" sz="1600" dirty="0">
                <a:solidFill>
                  <a:schemeClr val="bg1"/>
                </a:solidFill>
              </a:rPr>
              <a:t>-Автоматизированная упрощенная система налогообложения</a:t>
            </a: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234662" y="4776511"/>
            <a:ext cx="897178" cy="410536"/>
          </a:xfrm>
          <a:prstGeom prst="straightConnector1">
            <a:avLst/>
          </a:prstGeom>
          <a:ln w="76200">
            <a:solidFill>
              <a:srgbClr val="FF00FF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978297" y="4633902"/>
            <a:ext cx="889847" cy="342270"/>
          </a:xfrm>
          <a:prstGeom prst="straightConnector1">
            <a:avLst/>
          </a:prstGeom>
          <a:ln w="76200">
            <a:solidFill>
              <a:srgbClr val="FF00FF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72200" y="4633903"/>
            <a:ext cx="792088" cy="342269"/>
          </a:xfrm>
          <a:prstGeom prst="straightConnector1">
            <a:avLst/>
          </a:prstGeom>
          <a:ln w="76200">
            <a:solidFill>
              <a:srgbClr val="FF00FF">
                <a:alpha val="6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0116568">
            <a:off x="2015912" y="4607139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+</a:t>
            </a:r>
            <a:r>
              <a:rPr lang="en-US" b="1" dirty="0">
                <a:solidFill>
                  <a:schemeClr val="bg1"/>
                </a:solidFill>
              </a:rPr>
              <a:t> 372,0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58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4805"/>
            <a:ext cx="7992888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Поступление государственной пошлины в бюджет городского округа Щёлково в 202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годах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82414108"/>
              </p:ext>
            </p:extLst>
          </p:nvPr>
        </p:nvGraphicFramePr>
        <p:xfrm>
          <a:off x="251520" y="980728"/>
          <a:ext cx="86409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97570" y="1196752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2189833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58" y="4671637"/>
            <a:ext cx="3355358" cy="1945389"/>
          </a:xfrm>
          <a:prstGeom prst="rect">
            <a:avLst/>
          </a:prstGeom>
          <a:noFill/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4053700" y="4277518"/>
            <a:ext cx="1051167" cy="55346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i="1" dirty="0"/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261921" y="175199"/>
            <a:ext cx="8585333" cy="373481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от уплаты акцизов на нефтепродукты</a:t>
            </a:r>
          </a:p>
          <a:p>
            <a:pPr algn="ctr"/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91687842"/>
              </p:ext>
            </p:extLst>
          </p:nvPr>
        </p:nvGraphicFramePr>
        <p:xfrm>
          <a:off x="258447" y="1916832"/>
          <a:ext cx="859228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419650"/>
              </p:ext>
            </p:extLst>
          </p:nvPr>
        </p:nvGraphicFramePr>
        <p:xfrm>
          <a:off x="314314" y="980728"/>
          <a:ext cx="8702165" cy="12241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737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62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62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Отчет за</a:t>
                      </a:r>
                    </a:p>
                    <a:p>
                      <a:pPr algn="ctr"/>
                      <a:r>
                        <a:rPr lang="ru-RU" sz="1600" dirty="0"/>
                        <a:t>2023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План </a:t>
                      </a:r>
                    </a:p>
                    <a:p>
                      <a:pPr algn="ctr"/>
                      <a:r>
                        <a:rPr lang="ru-RU" sz="1600" dirty="0"/>
                        <a:t> 2024 года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Утверждено 2025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Утверждено 2026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Утверждено  2027 год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7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73,3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87,3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93,5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99,3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109,8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564477" y="54868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4278936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384" y="808"/>
            <a:ext cx="9108503" cy="89309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Поступление земельного налога в бюджет городского округа Щёлково в 2023-2024 годах и прогноз на 2025-2027 годы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134786"/>
              </p:ext>
            </p:extLst>
          </p:nvPr>
        </p:nvGraphicFramePr>
        <p:xfrm>
          <a:off x="251521" y="1052736"/>
          <a:ext cx="8614826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137973"/>
            <a:ext cx="2180584" cy="1590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415309" y="1052736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198871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664"/>
            <a:ext cx="9144000" cy="110908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Поступления налога на имущество физических лиц</a:t>
            </a:r>
            <a:b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в бюджет городского округа Щёлково</a:t>
            </a:r>
            <a:b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 2023-2024 годах и прогноз на 2025-2027 годы</a:t>
            </a: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888010"/>
              </p:ext>
            </p:extLst>
          </p:nvPr>
        </p:nvGraphicFramePr>
        <p:xfrm>
          <a:off x="229851" y="1196752"/>
          <a:ext cx="8662629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380312" y="1222162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2064531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20945"/>
            <a:ext cx="2880320" cy="400110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725535"/>
            <a:ext cx="763284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Бюджет </a:t>
            </a:r>
          </a:p>
          <a:p>
            <a:r>
              <a:rPr lang="ru-RU" sz="1200" dirty="0">
                <a:solidFill>
                  <a:schemeClr val="bg1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Представляет собой главный финансовый документ страны (региона, муниципального образования), утверждаемый органом законодательной власти соответствующего уровня управления. 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b="1" dirty="0">
                <a:solidFill>
                  <a:schemeClr val="bg1"/>
                </a:solidFill>
              </a:rPr>
              <a:t>Бюджетная классификация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Группировка доходов, расходов и источников финансирования дефицитов бюджетов бюджетной системы РФ, используемая для составления и исполнения бюджетов, составления бюджетной отчётности. 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b="1" dirty="0">
                <a:solidFill>
                  <a:schemeClr val="bg1"/>
                </a:solidFill>
              </a:rPr>
              <a:t>Бюджетная система Российской Федерации </a:t>
            </a:r>
          </a:p>
          <a:p>
            <a:r>
              <a:rPr lang="ru-RU" sz="1200" dirty="0">
                <a:solidFill>
                  <a:schemeClr val="bg1"/>
                </a:solidFill>
              </a:rPr>
              <a:t>Совокупность федерального бюджета, бюджетов субъектов Российской Федерации, местных бюджетов и бюджетов государственных внебюджетных фондов. 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200" b="1" dirty="0">
                <a:solidFill>
                  <a:schemeClr val="bg1"/>
                </a:solidFill>
              </a:rPr>
              <a:t>Бюджетный процесс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  <a:p>
            <a:r>
              <a:rPr lang="ru-RU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432120"/>
            <a:ext cx="76328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Многосторонний процесс, включающий действия органов власти всех уровней не только в бюджетной сфере, но в налоговой, ценовой, кредитной и в целом в финансовой.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С точки зрения бюджетной сферы,</a:t>
            </a:r>
            <a:r>
              <a:rPr lang="ru-RU" sz="1200" dirty="0">
                <a:solidFill>
                  <a:schemeClr val="bg1"/>
                </a:solidFill>
              </a:rPr>
              <a:t> </a:t>
            </a:r>
            <a:r>
              <a:rPr lang="ru-RU" sz="1200" b="1" dirty="0">
                <a:solidFill>
                  <a:schemeClr val="bg1"/>
                </a:solidFill>
              </a:rPr>
              <a:t>бюджетная политика</a:t>
            </a:r>
            <a:r>
              <a:rPr lang="ru-RU" sz="1200" dirty="0">
                <a:solidFill>
                  <a:schemeClr val="bg1"/>
                </a:solidFill>
              </a:rPr>
              <a:t> представляет собой совокупность действий и мероприятий, проводимых органами власти в сфере управления формированием и исполнением бюджета по выполнению ими функций перед обществом и государством.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5409035"/>
            <a:ext cx="75896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Доходы бюджета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Поступающие от населения, организаций, учреждений в бюджет денежные средства в виде налогов, неналоговых поступлений (доходы от использования муниципального имущества, доходы от продажи имущества, штрафы и т.п.), безвозмездных поступлений. Кредиты, остатки средств на начало периода не включаются в состав доходов.</a:t>
            </a:r>
          </a:p>
        </p:txBody>
      </p:sp>
      <p:sp>
        <p:nvSpPr>
          <p:cNvPr id="3" name="5-конечная звезда 2"/>
          <p:cNvSpPr/>
          <p:nvPr/>
        </p:nvSpPr>
        <p:spPr>
          <a:xfrm>
            <a:off x="323528" y="1124744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>
            <a:off x="323528" y="1988840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359532" y="2852936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324486" y="3717032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323528" y="4653136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323528" y="5749854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199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885937"/>
              </p:ext>
            </p:extLst>
          </p:nvPr>
        </p:nvGraphicFramePr>
        <p:xfrm>
          <a:off x="107504" y="1266992"/>
          <a:ext cx="9036496" cy="553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51520" y="206740"/>
            <a:ext cx="8651838" cy="767341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доходов от использования муниципального имущества за период 2023-2027 годов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84168" y="1244483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407337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499714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3080"/>
            <a:ext cx="9144000" cy="1124744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поступлений доходов от продажи материальных и нематериальных активов в бюджет городского округа Щёлково в 2023-2027 годах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68144" y="1052736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1651924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53591893"/>
              </p:ext>
            </p:extLst>
          </p:nvPr>
        </p:nvGraphicFramePr>
        <p:xfrm>
          <a:off x="330544" y="980728"/>
          <a:ext cx="6696744" cy="555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251520" y="44624"/>
            <a:ext cx="8640960" cy="1042825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поступления в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городского округа Щёлково штрафов, санкций, возмещения ущерба в 2023-2027 годах</a:t>
            </a:r>
          </a:p>
          <a:p>
            <a:endParaRPr lang="ru-RU" sz="2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090" y="857967"/>
            <a:ext cx="1851144" cy="25710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71" y="3429000"/>
            <a:ext cx="191496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560849" y="1087449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(млн. руб.)</a:t>
            </a:r>
          </a:p>
        </p:txBody>
      </p:sp>
    </p:spTree>
    <p:extLst>
      <p:ext uri="{BB962C8B-B14F-4D97-AF65-F5344CB8AC3E}">
        <p14:creationId xmlns:p14="http://schemas.microsoft.com/office/powerpoint/2010/main" val="1208705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5761"/>
            <a:ext cx="9144000" cy="261223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557188"/>
              </p:ext>
            </p:extLst>
          </p:nvPr>
        </p:nvGraphicFramePr>
        <p:xfrm>
          <a:off x="0" y="1268760"/>
          <a:ext cx="9144000" cy="360902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579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4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2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Налог на имущество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 физических лиц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Земельный налог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374" marR="5437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662">
                <a:tc>
                  <a:txBody>
                    <a:bodyPr/>
                    <a:lstStyle/>
                    <a:p>
                      <a:pPr indent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chemeClr val="bg1"/>
                          </a:solidFill>
                          <a:effectLst/>
                        </a:rPr>
                        <a:t>Решение Совета депутатов городского округа  Щелково от</a:t>
                      </a:r>
                      <a:r>
                        <a:rPr lang="ru-RU" sz="1400" b="1" u="none" baseline="0" dirty="0">
                          <a:solidFill>
                            <a:schemeClr val="bg1"/>
                          </a:solidFill>
                          <a:effectLst/>
                        </a:rPr>
                        <a:t> 14.10.2019</a:t>
                      </a:r>
                      <a:r>
                        <a:rPr lang="ru-RU" sz="1400" b="1" u="none" dirty="0">
                          <a:solidFill>
                            <a:schemeClr val="bg1"/>
                          </a:solidFill>
                          <a:effectLst/>
                        </a:rPr>
                        <a:t> г. N 28/3-7-НПА «О налоге на имущество физических лиц на территории городского округа Щёлково Московской области»</a:t>
                      </a:r>
                    </a:p>
                    <a:p>
                      <a:pPr indent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chemeClr val="bg1"/>
                          </a:solidFill>
                          <a:effectLst/>
                        </a:rPr>
                        <a:t>(в ред. решения Совета депутатов городского округа Щелково МО от 10.06.2020 N 125/13-22-НПА, от 30.09.2024 </a:t>
                      </a:r>
                      <a:r>
                        <a:rPr lang="en-US" sz="1400" b="1" u="none" dirty="0">
                          <a:solidFill>
                            <a:schemeClr val="bg1"/>
                          </a:solidFill>
                          <a:effectLst/>
                        </a:rPr>
                        <a:t>N 16/3-4-</a:t>
                      </a:r>
                      <a:r>
                        <a:rPr lang="ru-RU" sz="1400" b="1" u="none" dirty="0">
                          <a:solidFill>
                            <a:schemeClr val="bg1"/>
                          </a:solidFill>
                          <a:effectLst/>
                        </a:rPr>
                        <a:t>НПА)</a:t>
                      </a:r>
                    </a:p>
                    <a:p>
                      <a:pPr indent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74" marR="54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chemeClr val="bg1"/>
                          </a:solidFill>
                          <a:effectLst/>
                        </a:rPr>
                        <a:t>Решение Совета депутатов городского округа Щелково от 14.10.2019 г. </a:t>
                      </a:r>
                      <a:r>
                        <a:rPr lang="en-US" sz="1400" b="1" u="none" dirty="0">
                          <a:solidFill>
                            <a:schemeClr val="bg1"/>
                          </a:solidFill>
                          <a:effectLst/>
                        </a:rPr>
                        <a:t>N </a:t>
                      </a:r>
                      <a:r>
                        <a:rPr lang="ru-RU" sz="1400" b="1" u="none" dirty="0">
                          <a:solidFill>
                            <a:schemeClr val="bg1"/>
                          </a:solidFill>
                          <a:effectLst/>
                        </a:rPr>
                        <a:t>29/3-8-НПА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chemeClr val="bg1"/>
                          </a:solidFill>
                          <a:effectLst/>
                        </a:rPr>
                        <a:t> «О земельном налоге на территории городского округа Щёлково Московской области»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chemeClr val="bg1"/>
                          </a:solidFill>
                          <a:effectLst/>
                        </a:rPr>
                        <a:t>(в ред. решений Совета депутатов городского округа Щелково МО от 10.06.2020 N 124/13-21-НПА, от 26.01.2022 N 313/41-81-НПА,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chemeClr val="bg1"/>
                          </a:solidFill>
                          <a:effectLst/>
                        </a:rPr>
                        <a:t>от 12.05.2022 N 351/46-92-НПА,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chemeClr val="bg1"/>
                          </a:solidFill>
                          <a:effectLst/>
                        </a:rPr>
                        <a:t>от 26.10.2022</a:t>
                      </a:r>
                      <a:r>
                        <a:rPr lang="ru-RU" sz="1400" b="1" u="non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400" b="1" u="none" dirty="0">
                          <a:solidFill>
                            <a:schemeClr val="bg1"/>
                          </a:solidFill>
                          <a:effectLst/>
                        </a:rPr>
                        <a:t>N 419/53-115-НПА,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chemeClr val="bg1"/>
                          </a:solidFill>
                          <a:effectLst/>
                        </a:rPr>
                        <a:t>от 27.09.2023 № 572/66-161-НПА,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chemeClr val="bg1"/>
                          </a:solidFill>
                          <a:effectLst/>
                        </a:rPr>
                        <a:t> от 10.04.2024 N 667/75-194-НПА,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dirty="0">
                          <a:solidFill>
                            <a:schemeClr val="bg1"/>
                          </a:solidFill>
                          <a:effectLst/>
                        </a:rPr>
                        <a:t>от 30.09.2024 N 15/3-3-НПА)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u="non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374" marR="54374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175051"/>
            <a:ext cx="9142932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 акты  об установлении налога на имущество физических лиц и земельного налога на территории городского округа Щёлково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9325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CC7D-795A-4B18-8A5E-07A92477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5112568" cy="936104"/>
          </a:xfrm>
        </p:spPr>
        <p:txBody>
          <a:bodyPr>
            <a:noAutofit/>
          </a:bodyPr>
          <a:lstStyle/>
          <a:p>
            <a:pPr algn="ctr"/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Ставки по уплате налога на имущество физических лиц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4EE25-9879-482B-B086-A36C7CECDC71}"/>
              </a:ext>
            </a:extLst>
          </p:cNvPr>
          <p:cNvSpPr txBox="1"/>
          <p:nvPr/>
        </p:nvSpPr>
        <p:spPr>
          <a:xfrm>
            <a:off x="251520" y="1868640"/>
            <a:ext cx="864096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городского округа  Щелково от 14.10.2019 г.</a:t>
            </a:r>
          </a:p>
          <a:p>
            <a:r>
              <a:rPr lang="ru-RU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28/3-7-НПА «О налоге на имущество физических лиц на территории городского округа Щёлково Московской области»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24AB6-1E51-4C7D-B5A4-885E4B5ADD6A}"/>
              </a:ext>
            </a:extLst>
          </p:cNvPr>
          <p:cNvSpPr txBox="1"/>
          <p:nvPr/>
        </p:nvSpPr>
        <p:spPr>
          <a:xfrm>
            <a:off x="323528" y="2996952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налогообложения, кадастровая </a:t>
            </a:r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каждого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которых </a:t>
            </a:r>
            <a:r>
              <a:rPr lang="ru-RU" sz="1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превышает 300 млн. рублей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0,1 % -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квартир, частей квартир, комнат;</a:t>
            </a:r>
          </a:p>
          <a:p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0,3 %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жилых домов, частей жилых домов;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незавершенного строительства;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единых недвижимых комплексов, в состав которых входят хотя бы один жилой дом;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гаражей и машино - мест;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хозяйственных строений или сооружений,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ИЖС;</a:t>
            </a:r>
          </a:p>
          <a:p>
            <a:pPr lvl="0"/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0,5 %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прочих объектов налогообложения.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9F08554-16F0-4F8D-8A4D-3D066ECE4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60000">
            <a:off x="5518533" y="243288"/>
            <a:ext cx="2933972" cy="16243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43224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CC7D-795A-4B18-8A5E-07A92477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377326"/>
            <a:ext cx="5172530" cy="979124"/>
          </a:xfrm>
        </p:spPr>
        <p:txBody>
          <a:bodyPr>
            <a:noAutofit/>
          </a:bodyPr>
          <a:lstStyle/>
          <a:p>
            <a:pPr algn="ctr"/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по уплате налога на имущество физических лиц </a:t>
            </a:r>
            <a:r>
              <a:rPr lang="ru-RU" sz="14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24AB6-1E51-4C7D-B5A4-885E4B5ADD6A}"/>
              </a:ext>
            </a:extLst>
          </p:cNvPr>
          <p:cNvSpPr txBox="1"/>
          <p:nvPr/>
        </p:nvSpPr>
        <p:spPr>
          <a:xfrm>
            <a:off x="323528" y="1196752"/>
            <a:ext cx="84969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2,5%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объекты налогообложения, кадастровая </a:t>
            </a:r>
            <a:r>
              <a:rPr lang="ru-RU" sz="1400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каждого 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которых </a:t>
            </a:r>
            <a:r>
              <a:rPr lang="ru-RU" sz="1400" u="sng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 300 млн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рублей;</a:t>
            </a:r>
          </a:p>
          <a:p>
            <a:endParaRPr lang="en-US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налогообложения, включенные в перечень, определяемый в соответствии с пунктом 7 статьи 378.2  Налогового кодекса РФ, в отношении объектов налогообложения, предусмотренных абзацем вторым пункта 10 статьи 378.2 Налогового кодекса РФ, в 2020 году - 1,7%, 2021 году - 1,8% , в 2022 году - 1,9%, </a:t>
            </a:r>
            <a:r>
              <a:rPr lang="ru-RU" sz="1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и последующие годы – 2,0%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0892"/>
            <a:ext cx="8712968" cy="2368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55576" y="5805264"/>
            <a:ext cx="79208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Льготы не установлены  </a:t>
            </a:r>
            <a:r>
              <a:rPr lang="ru-RU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нормативным правовым актом представительного органа местного самоуправления от 14.10.2019  N 28/3-7-НПА </a:t>
            </a:r>
          </a:p>
        </p:txBody>
      </p:sp>
    </p:spTree>
    <p:extLst>
      <p:ext uri="{BB962C8B-B14F-4D97-AF65-F5344CB8AC3E}">
        <p14:creationId xmlns:p14="http://schemas.microsoft.com/office/powerpoint/2010/main" val="32009881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824180-10A4-4B05-BE1A-5D83E2738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9" y="-149352"/>
            <a:ext cx="3096344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E0CC7D-795A-4B18-8A5E-07A92477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" y="332656"/>
            <a:ext cx="5040560" cy="703365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по уплате земельного налога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14EE25-9879-482B-B086-A36C7CECDC71}"/>
              </a:ext>
            </a:extLst>
          </p:cNvPr>
          <p:cNvSpPr txBox="1"/>
          <p:nvPr/>
        </p:nvSpPr>
        <p:spPr>
          <a:xfrm>
            <a:off x="179512" y="1229852"/>
            <a:ext cx="8856984" cy="830997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Совета депутатов городского округа Щелково от 14.10.2019 г.</a:t>
            </a:r>
          </a:p>
          <a:p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 29/3-8-НПА "О земельном налоге на территории городского округа Щёлково Московской области»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924AB6-1E51-4C7D-B5A4-885E4B5ADD6A}"/>
              </a:ext>
            </a:extLst>
          </p:cNvPr>
          <p:cNvSpPr txBox="1"/>
          <p:nvPr/>
        </p:nvSpPr>
        <p:spPr>
          <a:xfrm>
            <a:off x="323528" y="2060849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0,25 процента - в отношении земельных участков:</a:t>
            </a:r>
          </a:p>
          <a:p>
            <a:pPr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- не используемых в предпринимательской деятельности и приобретенных (предоставленных) физическими лицами для ведения личного подсобного хозяйства, садоводства или огородничества, а также земельных участков общего назначения, предусмотренных Федеральным законом от 29 июля 2017 года N 217-ФЗ «О ведении гражданами садоводства и огородничества для собственных нужд и о внесении изменений в отдельные законодательные акты Российской Федерации» за исключением указанных в настоящем абзаце земельных участков, кадастровая стоимость каждого из которых превышает 300 миллионов рублей;</a:t>
            </a:r>
          </a:p>
          <a:p>
            <a:pPr lvl="0" algn="just"/>
            <a:endParaRPr lang="ru-RU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0,3 процента - в отношении земельных участков:</a:t>
            </a: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- занятых жилищным фондом и объектами инженерной инфраструктуры жилищно-коммунального комплекса (за исключением доли в праве на земельный участок, приходящейся на объект, не относящийся к жилищному фонду и к объектам инженерной инфраструктуры жилищно-коммунального комплекса) или приобретенных (предоставленных) для жилищного строительства (за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 и земельных участков, кадастровая стоимость каждого из которых превышает 300 миллионов рублей);</a:t>
            </a: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ru-RU" sz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936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74414-8CEA-4D84-8F73-4CD89380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548680"/>
            <a:ext cx="5040560" cy="882452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Ставки по уплате земельного налога </a:t>
            </a:r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3F803-C56D-485B-A0F6-312013142E44}"/>
              </a:ext>
            </a:extLst>
          </p:cNvPr>
          <p:cNvSpPr txBox="1"/>
          <p:nvPr/>
        </p:nvSpPr>
        <p:spPr>
          <a:xfrm>
            <a:off x="323528" y="2420888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отнесенных к землям сельскохозяйственного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производства;</a:t>
            </a: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- ограниченных в обороте в соответствии с законодательством Российской Федерации, предоставленных для обеспечения обороны, безопасности и таможенных нужд.</a:t>
            </a:r>
            <a:endParaRPr lang="ru-RU" sz="1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1,0 процента - в отношении земельных участков, занятых гаражными кооперативами и индивидуальными гаражами;</a:t>
            </a:r>
          </a:p>
          <a:p>
            <a:pPr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1,5 процента - в отношении прочих земельных участков;</a:t>
            </a:r>
          </a:p>
          <a:p>
            <a:pPr algn="just"/>
            <a:endParaRPr lang="ru-RU" sz="1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процентов - в отношении земельных участков:</a:t>
            </a: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- занятых кладбищами и иными местами погребения;</a:t>
            </a:r>
          </a:p>
          <a:p>
            <a:pPr lvl="0" algn="just"/>
            <a:r>
              <a:rPr lang="ru-RU" sz="1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-занятых организациями и индивидуальными предпринимателями, которые осуществляют деятельность в области информационных технологий (с 01.01.2022  до 01.01.2025).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C7337A-5B3C-4488-804F-650F74BE7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450" y="116632"/>
            <a:ext cx="3810330" cy="21337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9425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B69A358-21CD-46BE-A01B-664673D6F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277045"/>
              </p:ext>
            </p:extLst>
          </p:nvPr>
        </p:nvGraphicFramePr>
        <p:xfrm>
          <a:off x="0" y="1700808"/>
          <a:ext cx="9143999" cy="515719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37020">
                  <a:extLst>
                    <a:ext uri="{9D8B030D-6E8A-4147-A177-3AD203B41FA5}">
                      <a16:colId xmlns:a16="http://schemas.microsoft.com/office/drawing/2014/main" val="3031734178"/>
                    </a:ext>
                  </a:extLst>
                </a:gridCol>
                <a:gridCol w="3547186">
                  <a:extLst>
                    <a:ext uri="{9D8B030D-6E8A-4147-A177-3AD203B41FA5}">
                      <a16:colId xmlns:a16="http://schemas.microsoft.com/office/drawing/2014/main" val="884996892"/>
                    </a:ext>
                  </a:extLst>
                </a:gridCol>
                <a:gridCol w="718172">
                  <a:extLst>
                    <a:ext uri="{9D8B030D-6E8A-4147-A177-3AD203B41FA5}">
                      <a16:colId xmlns:a16="http://schemas.microsoft.com/office/drawing/2014/main" val="1739235363"/>
                    </a:ext>
                  </a:extLst>
                </a:gridCol>
                <a:gridCol w="848751">
                  <a:extLst>
                    <a:ext uri="{9D8B030D-6E8A-4147-A177-3AD203B41FA5}">
                      <a16:colId xmlns:a16="http://schemas.microsoft.com/office/drawing/2014/main" val="3668716835"/>
                    </a:ext>
                  </a:extLst>
                </a:gridCol>
                <a:gridCol w="705047">
                  <a:extLst>
                    <a:ext uri="{9D8B030D-6E8A-4147-A177-3AD203B41FA5}">
                      <a16:colId xmlns:a16="http://schemas.microsoft.com/office/drawing/2014/main" val="248125532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107742333"/>
                    </a:ext>
                  </a:extLst>
                </a:gridCol>
                <a:gridCol w="794681">
                  <a:extLst>
                    <a:ext uri="{9D8B030D-6E8A-4147-A177-3AD203B41FA5}">
                      <a16:colId xmlns:a16="http://schemas.microsoft.com/office/drawing/2014/main" val="1856801371"/>
                    </a:ext>
                  </a:extLst>
                </a:gridCol>
                <a:gridCol w="718172">
                  <a:extLst>
                    <a:ext uri="{9D8B030D-6E8A-4147-A177-3AD203B41FA5}">
                      <a16:colId xmlns:a16="http://schemas.microsoft.com/office/drawing/2014/main" val="3236466952"/>
                    </a:ext>
                  </a:extLst>
                </a:gridCol>
                <a:gridCol w="754890">
                  <a:extLst>
                    <a:ext uri="{9D8B030D-6E8A-4147-A177-3AD203B41FA5}">
                      <a16:colId xmlns:a16="http://schemas.microsoft.com/office/drawing/2014/main" val="1854789683"/>
                    </a:ext>
                  </a:extLst>
                </a:gridCol>
              </a:tblGrid>
              <a:tr h="113373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№ п/п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Наименование налоговой льготы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Размер льготы, преференции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Количество льготников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Оценка налоговых расходов 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202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3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год (тыс. руб.)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Прогноз 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202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4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год (тыс. руб.)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Прогноз на 2025 год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 (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тыс. руб.)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Прогноз на 2026 год </a:t>
                      </a:r>
                    </a:p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(тыс. руб.)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Прогноз на 2027 год (тыс. руб.)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103009"/>
                  </a:ext>
                </a:extLst>
              </a:tr>
              <a:tr h="877731">
                <a:tc gridSpan="9">
                  <a:txBody>
                    <a:bodyPr/>
                    <a:lstStyle/>
                    <a:p>
                      <a:r>
                        <a:rPr lang="ru-RU" sz="1400" b="1" dirty="0"/>
                        <a:t>Земельный налог </a:t>
                      </a:r>
                    </a:p>
                    <a:p>
                      <a:r>
                        <a:rPr lang="ru-RU" sz="1400" dirty="0"/>
                        <a:t>Решение Совета депутатов городского округа Щелково от 14.10.2019 г. N 29/3-8-НПА </a:t>
                      </a:r>
                    </a:p>
                    <a:p>
                      <a:r>
                        <a:rPr lang="ru-RU" sz="1400" dirty="0"/>
                        <a:t>«О земельном налоге на территории городского округа Щёлково Московской области»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26419"/>
                  </a:ext>
                </a:extLst>
              </a:tr>
              <a:tr h="8334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Пункт 1.5 </a:t>
                      </a:r>
                    </a:p>
                    <a:p>
                      <a:r>
                        <a:rPr lang="ru-RU" sz="1100" dirty="0"/>
                        <a:t>- земельные участки, занятые кладбищами и иными местами погребения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ставка 0%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 </a:t>
                      </a:r>
                      <a:r>
                        <a:rPr lang="ru-RU" sz="900" dirty="0"/>
                        <a:t>организации</a:t>
                      </a:r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23 038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23 130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23 135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23 140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23 145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2460574"/>
                  </a:ext>
                </a:extLst>
              </a:tr>
              <a:tr h="2312320">
                <a:tc vMerge="1"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endParaRPr lang="ru-RU" sz="1100" kern="1200" dirty="0"/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endParaRPr lang="ru-RU" sz="1100" kern="1200" dirty="0"/>
                    </a:p>
                    <a:p>
                      <a:pPr marL="171450" indent="-171450" algn="l" defTabSz="457200" rtl="0" eaLnBrk="1" latinLnBrk="0" hangingPunct="1">
                        <a:buFontTx/>
                        <a:buChar char="-"/>
                      </a:pPr>
                      <a:r>
                        <a:rPr lang="ru-RU" sz="1100" kern="1200" dirty="0"/>
                        <a:t>занятых организациями и индивидуальными предпринимателями, которые осуществляют деятельность в области информационных технологий  (срок действия преференции с 01.01.2022 до 01.01.2025)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ставка 0%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0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0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dirty="0"/>
                        <a:t>0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dirty="0"/>
                        <a:t>-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-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512972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98274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0"/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Информация о налоговых льготах и оценка налоговых расходов в связи с предоставлением льгот, установленных представительным органом местного самоуправления</a:t>
            </a:r>
          </a:p>
          <a:p>
            <a:pPr algn="ctr"/>
            <a:endParaRPr lang="ru-RU" sz="1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(оценка налоговых расходов произведена в соответствии с постановлением Администрации городского округа Щёлково от 20.05.2020 </a:t>
            </a:r>
            <a:br>
              <a:rPr lang="ru-RU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№ 1348 «Об утверждении порядка формирования перечня налоговых расходов городского округа Щёлково Московской области и оценки налоговых расходов городского округа Щелково Московской области» в ред. № 4764 от 15.12.2023)</a:t>
            </a:r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91087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B69A358-21CD-46BE-A01B-664673D6F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816782"/>
              </p:ext>
            </p:extLst>
          </p:nvPr>
        </p:nvGraphicFramePr>
        <p:xfrm>
          <a:off x="0" y="1"/>
          <a:ext cx="9144000" cy="7329906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58569">
                  <a:extLst>
                    <a:ext uri="{9D8B030D-6E8A-4147-A177-3AD203B41FA5}">
                      <a16:colId xmlns:a16="http://schemas.microsoft.com/office/drawing/2014/main" val="3031734178"/>
                    </a:ext>
                  </a:extLst>
                </a:gridCol>
                <a:gridCol w="3151353">
                  <a:extLst>
                    <a:ext uri="{9D8B030D-6E8A-4147-A177-3AD203B41FA5}">
                      <a16:colId xmlns:a16="http://schemas.microsoft.com/office/drawing/2014/main" val="1307464325"/>
                    </a:ext>
                  </a:extLst>
                </a:gridCol>
                <a:gridCol w="927747">
                  <a:extLst>
                    <a:ext uri="{9D8B030D-6E8A-4147-A177-3AD203B41FA5}">
                      <a16:colId xmlns:a16="http://schemas.microsoft.com/office/drawing/2014/main" val="397422829"/>
                    </a:ext>
                  </a:extLst>
                </a:gridCol>
                <a:gridCol w="728944">
                  <a:extLst>
                    <a:ext uri="{9D8B030D-6E8A-4147-A177-3AD203B41FA5}">
                      <a16:colId xmlns:a16="http://schemas.microsoft.com/office/drawing/2014/main" val="1057828099"/>
                    </a:ext>
                  </a:extLst>
                </a:gridCol>
                <a:gridCol w="728944">
                  <a:extLst>
                    <a:ext uri="{9D8B030D-6E8A-4147-A177-3AD203B41FA5}">
                      <a16:colId xmlns:a16="http://schemas.microsoft.com/office/drawing/2014/main" val="4227652561"/>
                    </a:ext>
                  </a:extLst>
                </a:gridCol>
                <a:gridCol w="728944">
                  <a:extLst>
                    <a:ext uri="{9D8B030D-6E8A-4147-A177-3AD203B41FA5}">
                      <a16:colId xmlns:a16="http://schemas.microsoft.com/office/drawing/2014/main" val="1190555514"/>
                    </a:ext>
                  </a:extLst>
                </a:gridCol>
                <a:gridCol w="671835">
                  <a:extLst>
                    <a:ext uri="{9D8B030D-6E8A-4147-A177-3AD203B41FA5}">
                      <a16:colId xmlns:a16="http://schemas.microsoft.com/office/drawing/2014/main" val="296302609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08588359"/>
                    </a:ext>
                  </a:extLst>
                </a:gridCol>
                <a:gridCol w="755576">
                  <a:extLst>
                    <a:ext uri="{9D8B030D-6E8A-4147-A177-3AD203B41FA5}">
                      <a16:colId xmlns:a16="http://schemas.microsoft.com/office/drawing/2014/main" val="1828468163"/>
                    </a:ext>
                  </a:extLst>
                </a:gridCol>
              </a:tblGrid>
              <a:tr h="93942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№ п/п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800" kern="1200" dirty="0"/>
                    </a:p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Наименование налоговой льготы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Размер льготы, преференции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Количество льготников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Оценка налоговых расходов 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год (тыс. руб.)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Прогноз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2024 год (тыс. руб.)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2025</a:t>
                      </a:r>
                      <a:r>
                        <a:rPr lang="ru-RU" sz="800" baseline="0" dirty="0"/>
                        <a:t> год (тыс. руб.)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2026 год (тыс. руб.)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2027 год (тыс. руб.)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103009"/>
                  </a:ext>
                </a:extLst>
              </a:tr>
              <a:tr h="393166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2.</a:t>
                      </a:r>
                      <a:endParaRPr lang="ru-RU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/>
                        <a:t>Пункт 5.1 </a:t>
                      </a:r>
                    </a:p>
                    <a:p>
                      <a:r>
                        <a:rPr lang="ru-RU" sz="1100" dirty="0"/>
                        <a:t>Льгота предоставляется в отношении одного земельного участка, не используемого в предпринимательской деятельности, предназначенного для индивидуального жилищного строительства, дачного строительства, ведения личного подсобного хозяйства, садоводства или огородничества, следующим категориям налогоплательщиков:</a:t>
                      </a:r>
                    </a:p>
                    <a:p>
                      <a:r>
                        <a:rPr lang="ru-RU" sz="1100" dirty="0"/>
                        <a:t>- физическим лицам, являющимся членами многодетных семей;</a:t>
                      </a:r>
                    </a:p>
                    <a:p>
                      <a:pPr marL="0" algn="l" defTabSz="685800" rtl="0" eaLnBrk="1" latinLnBrk="0" hangingPunct="1"/>
                      <a:r>
                        <a:rPr lang="ru-RU" sz="1100" kern="1200" dirty="0"/>
                        <a:t>- детям-сиротам и детям, оставшимся без попечения родителей, лицам в возрасте от 18 до 23 лет из числа детей-сирот и детей, оставшихся без попечения родителей, которым предоставляются дополнительные виды социальной поддержки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50%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690 чел.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381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390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392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397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399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69115730"/>
                  </a:ext>
                </a:extLst>
              </a:tr>
              <a:tr h="144393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3.</a:t>
                      </a:r>
                      <a:endParaRPr lang="ru-RU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Пункт 5.2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Льгота в виде освобождения от уплаты земельного налога в отношении одного земельного участка, женщин, которым в установленном порядке присвоено почетное звание "Мать-героиня"</a:t>
                      </a:r>
                    </a:p>
                    <a:p>
                      <a:pPr marL="0" algn="ctr" defTabSz="457200" rtl="0" eaLnBrk="1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100%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 чел.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8701719"/>
                  </a:ext>
                </a:extLst>
              </a:tr>
              <a:tr h="1014887">
                <a:tc gridSpan="9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614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267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90540" y="1440544"/>
            <a:ext cx="75368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Дефицит бюджета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Превышение расходов бюджета над его доходами.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16142" y="2232157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Профицит бюджета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 Превышение доходов бюджета над его расходами.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26611" y="486467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 Расходы бюджета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Выплачиваемые из бюджета денежные средства.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35623" y="3113964"/>
            <a:ext cx="8136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Межбюджетные отношения </a:t>
            </a:r>
          </a:p>
          <a:p>
            <a:r>
              <a:rPr lang="ru-RU" sz="1400" dirty="0">
                <a:solidFill>
                  <a:schemeClr val="bg1"/>
                </a:solidFill>
              </a:rPr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1722" y="4194085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Межбюджетные трансферты </a:t>
            </a:r>
          </a:p>
          <a:p>
            <a:r>
              <a:rPr lang="ru-RU" sz="1400" dirty="0">
                <a:solidFill>
                  <a:schemeClr val="bg1"/>
                </a:solidFill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35623" y="5971295"/>
            <a:ext cx="76968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Непрограммные расходы</a:t>
            </a:r>
          </a:p>
          <a:p>
            <a:r>
              <a:rPr lang="ru-RU" sz="1400" dirty="0">
                <a:solidFill>
                  <a:schemeClr val="bg1"/>
                </a:solidFill>
              </a:rPr>
              <a:t>Расходы, не включенные в государственные и муниципальные программы.</a:t>
            </a:r>
            <a:r>
              <a:rPr lang="ru-RU" sz="1400" b="1" dirty="0">
                <a:solidFill>
                  <a:schemeClr val="bg1"/>
                </a:solidFill>
              </a:rPr>
              <a:t>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07096" y="5197444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Программные расходы</a:t>
            </a:r>
          </a:p>
          <a:p>
            <a:r>
              <a:rPr lang="ru-RU" sz="1400" dirty="0">
                <a:solidFill>
                  <a:schemeClr val="bg1"/>
                </a:solidFill>
              </a:rPr>
              <a:t>Расходы, включенные в государственные и муниципальные программы. </a:t>
            </a:r>
          </a:p>
          <a:p>
            <a:r>
              <a:rPr lang="ru-RU" sz="1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5-конечная звезда 23"/>
          <p:cNvSpPr/>
          <p:nvPr/>
        </p:nvSpPr>
        <p:spPr>
          <a:xfrm>
            <a:off x="477267" y="458397"/>
            <a:ext cx="385920" cy="396963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>
            <a:off x="477460" y="1522134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>
            <a:off x="485144" y="2344524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>
            <a:off x="477460" y="3338699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>
            <a:off x="485144" y="4313815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>
            <a:off x="477460" y="5255973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5-конечная звезда 31"/>
          <p:cNvSpPr/>
          <p:nvPr/>
        </p:nvSpPr>
        <p:spPr>
          <a:xfrm>
            <a:off x="454203" y="6011754"/>
            <a:ext cx="432048" cy="360040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24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B69A358-21CD-46BE-A01B-664673D6F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76108"/>
              </p:ext>
            </p:extLst>
          </p:nvPr>
        </p:nvGraphicFramePr>
        <p:xfrm>
          <a:off x="0" y="1"/>
          <a:ext cx="9143999" cy="70104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58569">
                  <a:extLst>
                    <a:ext uri="{9D8B030D-6E8A-4147-A177-3AD203B41FA5}">
                      <a16:colId xmlns:a16="http://schemas.microsoft.com/office/drawing/2014/main" val="3031734178"/>
                    </a:ext>
                  </a:extLst>
                </a:gridCol>
                <a:gridCol w="3151353">
                  <a:extLst>
                    <a:ext uri="{9D8B030D-6E8A-4147-A177-3AD203B41FA5}">
                      <a16:colId xmlns:a16="http://schemas.microsoft.com/office/drawing/2014/main" val="1307464325"/>
                    </a:ext>
                  </a:extLst>
                </a:gridCol>
                <a:gridCol w="927747">
                  <a:extLst>
                    <a:ext uri="{9D8B030D-6E8A-4147-A177-3AD203B41FA5}">
                      <a16:colId xmlns:a16="http://schemas.microsoft.com/office/drawing/2014/main" val="397422829"/>
                    </a:ext>
                  </a:extLst>
                </a:gridCol>
                <a:gridCol w="728944">
                  <a:extLst>
                    <a:ext uri="{9D8B030D-6E8A-4147-A177-3AD203B41FA5}">
                      <a16:colId xmlns:a16="http://schemas.microsoft.com/office/drawing/2014/main" val="1057828099"/>
                    </a:ext>
                  </a:extLst>
                </a:gridCol>
                <a:gridCol w="728944">
                  <a:extLst>
                    <a:ext uri="{9D8B030D-6E8A-4147-A177-3AD203B41FA5}">
                      <a16:colId xmlns:a16="http://schemas.microsoft.com/office/drawing/2014/main" val="4227652561"/>
                    </a:ext>
                  </a:extLst>
                </a:gridCol>
                <a:gridCol w="728944">
                  <a:extLst>
                    <a:ext uri="{9D8B030D-6E8A-4147-A177-3AD203B41FA5}">
                      <a16:colId xmlns:a16="http://schemas.microsoft.com/office/drawing/2014/main" val="1190555514"/>
                    </a:ext>
                  </a:extLst>
                </a:gridCol>
                <a:gridCol w="671835">
                  <a:extLst>
                    <a:ext uri="{9D8B030D-6E8A-4147-A177-3AD203B41FA5}">
                      <a16:colId xmlns:a16="http://schemas.microsoft.com/office/drawing/2014/main" val="296302609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108588359"/>
                    </a:ext>
                  </a:extLst>
                </a:gridCol>
                <a:gridCol w="755575">
                  <a:extLst>
                    <a:ext uri="{9D8B030D-6E8A-4147-A177-3AD203B41FA5}">
                      <a16:colId xmlns:a16="http://schemas.microsoft.com/office/drawing/2014/main" val="1828468163"/>
                    </a:ext>
                  </a:extLst>
                </a:gridCol>
              </a:tblGrid>
              <a:tr h="68901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№ п/п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800" kern="1200" dirty="0"/>
                    </a:p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Наименование налоговой льготы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Размер льготы, преференции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Количество льготников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Оценка налоговых расходов 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год (тыс. руб.)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Прогноз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2024 год (тыс. руб.)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2025</a:t>
                      </a:r>
                      <a:r>
                        <a:rPr lang="ru-RU" sz="800" baseline="0" dirty="0"/>
                        <a:t> год (тыс. руб.)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2026 год (тыс. руб.)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2027 год (тыс. руб.)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103009"/>
                  </a:ext>
                </a:extLst>
              </a:tr>
              <a:tr h="605235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4.</a:t>
                      </a:r>
                      <a:endParaRPr lang="ru-RU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000" kern="1200" dirty="0"/>
                        <a:t>Пункт 5.3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00" kern="1200" dirty="0"/>
                        <a:t>Уменьшение налоговой базы  на величину кадастровой стоимости 600 квадратных метров площади земельного участка в отношении одного земельного участка, предназначенного для индивидуального жилищного строительства, ведения личного подсобного хозяйства, садоводства или огородничества, и не используемого в предпринимательской деятельности следующим категориям: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00" kern="1200" dirty="0"/>
                        <a:t>а) граждане, призванные на военную службу по мобилизации в Вооруженные Силы Российской Федерации в соответствии с Указом Президента Российской Федерации от 21.09.2022 N 647 "Об объявлении частичной мобилизации в Российской Федерации" (далее - Указ);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00" kern="1200" dirty="0"/>
                        <a:t>б) граждане, заключившие контракт о добровольном содействии в выполнении задач, возложенных на Вооруженные Силы Российской Федерации, участвующие в специальной военной операции на территориях Украины, Донецкой Народной Республики, Луганской Народной Республики, Запорожской области и Херсонской области;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00" kern="1200" dirty="0"/>
                        <a:t>в) граждане, поступившие на военную службу по контракту в Вооруженные Силы Российской Федерации, участвующие в специальной военной операции на территориях Украины, Донецкой Народной Республики, Луганской Народной Республики, Запорожской области и Херсонской области;</a:t>
                      </a:r>
                    </a:p>
                    <a:p>
                      <a:pPr marL="0" algn="l" defTabSz="457200" rtl="0" eaLnBrk="1" latinLnBrk="0" hangingPunct="1"/>
                      <a:r>
                        <a:rPr lang="ru-RU" sz="1000" kern="1200" dirty="0"/>
                        <a:t>г) члены семей участников специальной военной операции, потерявшие кормильца, признаваемые таковыми в соответствии с Федеральным законом от 27.05.1998 N 76-ФЗ "О статусе военнослужащих"</a:t>
                      </a:r>
                      <a:endParaRPr lang="ru-RU" sz="1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налоговый вычет</a:t>
                      </a:r>
                    </a:p>
                    <a:p>
                      <a:pPr algn="ctr"/>
                      <a:r>
                        <a:rPr lang="ru-RU" sz="1100" dirty="0"/>
                        <a:t> 600 кв. м.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3 </a:t>
                      </a:r>
                      <a:r>
                        <a:rPr lang="ru-RU" sz="1000" dirty="0"/>
                        <a:t>чел.</a:t>
                      </a:r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2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4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6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9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69115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6196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B69A358-21CD-46BE-A01B-664673D6F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785773"/>
              </p:ext>
            </p:extLst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658569">
                  <a:extLst>
                    <a:ext uri="{9D8B030D-6E8A-4147-A177-3AD203B41FA5}">
                      <a16:colId xmlns:a16="http://schemas.microsoft.com/office/drawing/2014/main" val="3031734178"/>
                    </a:ext>
                  </a:extLst>
                </a:gridCol>
                <a:gridCol w="3151354">
                  <a:extLst>
                    <a:ext uri="{9D8B030D-6E8A-4147-A177-3AD203B41FA5}">
                      <a16:colId xmlns:a16="http://schemas.microsoft.com/office/drawing/2014/main" val="1307464325"/>
                    </a:ext>
                  </a:extLst>
                </a:gridCol>
                <a:gridCol w="927746">
                  <a:extLst>
                    <a:ext uri="{9D8B030D-6E8A-4147-A177-3AD203B41FA5}">
                      <a16:colId xmlns:a16="http://schemas.microsoft.com/office/drawing/2014/main" val="397422829"/>
                    </a:ext>
                  </a:extLst>
                </a:gridCol>
                <a:gridCol w="728944">
                  <a:extLst>
                    <a:ext uri="{9D8B030D-6E8A-4147-A177-3AD203B41FA5}">
                      <a16:colId xmlns:a16="http://schemas.microsoft.com/office/drawing/2014/main" val="1057828099"/>
                    </a:ext>
                  </a:extLst>
                </a:gridCol>
                <a:gridCol w="728944">
                  <a:extLst>
                    <a:ext uri="{9D8B030D-6E8A-4147-A177-3AD203B41FA5}">
                      <a16:colId xmlns:a16="http://schemas.microsoft.com/office/drawing/2014/main" val="4227652561"/>
                    </a:ext>
                  </a:extLst>
                </a:gridCol>
                <a:gridCol w="728944">
                  <a:extLst>
                    <a:ext uri="{9D8B030D-6E8A-4147-A177-3AD203B41FA5}">
                      <a16:colId xmlns:a16="http://schemas.microsoft.com/office/drawing/2014/main" val="1190555514"/>
                    </a:ext>
                  </a:extLst>
                </a:gridCol>
                <a:gridCol w="671836">
                  <a:extLst>
                    <a:ext uri="{9D8B030D-6E8A-4147-A177-3AD203B41FA5}">
                      <a16:colId xmlns:a16="http://schemas.microsoft.com/office/drawing/2014/main" val="2963026095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1108588359"/>
                    </a:ext>
                  </a:extLst>
                </a:gridCol>
                <a:gridCol w="755576">
                  <a:extLst>
                    <a:ext uri="{9D8B030D-6E8A-4147-A177-3AD203B41FA5}">
                      <a16:colId xmlns:a16="http://schemas.microsoft.com/office/drawing/2014/main" val="1828468163"/>
                    </a:ext>
                  </a:extLst>
                </a:gridCol>
              </a:tblGrid>
              <a:tr h="2013179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№ п/п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800" kern="1200" dirty="0"/>
                    </a:p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Наименование налоговой льготы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Размер льготы, преференции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Количество льготников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Оценка налоговых расходов 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3</a:t>
                      </a:r>
                      <a:r>
                        <a:rPr kumimoji="0" lang="en-US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</a:t>
                      </a:r>
                      <a:r>
                        <a:rPr kumimoji="0" lang="ru-RU" sz="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год (тыс. руб.)</a:t>
                      </a:r>
                      <a:endParaRPr kumimoji="0" lang="ru-RU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Прогноз</a:t>
                      </a:r>
                    </a:p>
                    <a:p>
                      <a:pPr marL="0" algn="ctr" defTabSz="457200" rtl="0" eaLnBrk="1" latinLnBrk="0" hangingPunct="1"/>
                      <a:r>
                        <a:rPr lang="ru-RU" sz="800" kern="1200" dirty="0"/>
                        <a:t>2024 год (тыс. руб.)</a:t>
                      </a:r>
                      <a:endParaRPr lang="ru-RU" sz="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2025</a:t>
                      </a:r>
                      <a:r>
                        <a:rPr lang="ru-RU" sz="800" baseline="0" dirty="0"/>
                        <a:t> год (тыс. руб.)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2026 год (тыс. руб.)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/>
                        <a:t>Прогноз на 2027 год (тыс. руб.)</a:t>
                      </a:r>
                      <a:endParaRPr lang="ru-RU" sz="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103009"/>
                  </a:ext>
                </a:extLst>
              </a:tr>
              <a:tr h="345928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5.</a:t>
                      </a:r>
                      <a:endParaRPr lang="ru-RU" sz="11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dirty="0"/>
                        <a:t>Пункт 5.7</a:t>
                      </a:r>
                    </a:p>
                    <a:p>
                      <a:pPr algn="l"/>
                      <a:r>
                        <a:rPr lang="ru-RU" sz="1100" dirty="0"/>
                        <a:t>Льгота в виде освобождения от уплаты земельного налога: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100" dirty="0"/>
                        <a:t>органы местного самоуправления городского округа Щелково Московской области,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100" dirty="0"/>
                        <a:t>муниципальные учреждения городского округа Щелково Московской области, земельные участки которых находятся на территории городского округа Щелково и финансовое обеспечение деятельности которых осуществляется за счет средств бюджета городского округа Щелково Московской области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100%</a:t>
                      </a:r>
                    </a:p>
                    <a:p>
                      <a:pPr algn="ctr"/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52</a:t>
                      </a:r>
                    </a:p>
                    <a:p>
                      <a:pPr algn="ctr"/>
                      <a:r>
                        <a:rPr lang="ru-RU" sz="1100" dirty="0"/>
                        <a:t>организации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70 887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71 880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71 890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72 100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72 150</a:t>
                      </a:r>
                      <a:endParaRPr lang="ru-RU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015563"/>
                  </a:ext>
                </a:extLst>
              </a:tr>
              <a:tr h="41589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00" kern="1200" dirty="0"/>
                        <a:t>Итого: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ru-RU" sz="11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94 308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95 404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95 423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95 644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</a:rPr>
                        <a:t>95 703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521432"/>
                  </a:ext>
                </a:extLst>
              </a:tr>
              <a:tr h="969643">
                <a:tc gridSpan="9"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614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9030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solidFill>
            <a:schemeClr val="accent2">
              <a:lumMod val="20000"/>
              <a:lumOff val="80000"/>
              <a:alpha val="97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745" y="91350"/>
            <a:ext cx="8648533" cy="1164268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Удельный объём налоговых и неналоговых доходов на душу населения в сравнении с другими муниципальными образованиями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 информации: </a:t>
            </a:r>
            <a:r>
              <a:rPr 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https://77.rosstat.gov.ru/</a:t>
            </a:r>
            <a:r>
              <a:rPr lang="ru-RU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Статистика/</a:t>
            </a:r>
            <a:r>
              <a:rPr lang="ru-RU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Официальная_статистика</a:t>
            </a:r>
            <a:r>
              <a:rPr lang="ru-RU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ru-RU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Московская_область</a:t>
            </a:r>
            <a:r>
              <a:rPr lang="ru-RU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/Население?</a:t>
            </a:r>
            <a:r>
              <a:rPr lang="en-US" sz="9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ysclid</a:t>
            </a:r>
            <a:r>
              <a:rPr lang="en-US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=locya39shj216870105</a:t>
            </a:r>
            <a:endParaRPr lang="ru-RU" sz="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994010"/>
              </p:ext>
            </p:extLst>
          </p:nvPr>
        </p:nvGraphicFramePr>
        <p:xfrm>
          <a:off x="251520" y="1664295"/>
          <a:ext cx="8640960" cy="500506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14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4223">
                  <a:extLst>
                    <a:ext uri="{9D8B030D-6E8A-4147-A177-3AD203B41FA5}">
                      <a16:colId xmlns:a16="http://schemas.microsoft.com/office/drawing/2014/main" val="640130230"/>
                    </a:ext>
                  </a:extLst>
                </a:gridCol>
                <a:gridCol w="1473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8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8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6145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Муниципальное образование</a:t>
                      </a:r>
                    </a:p>
                  </a:txBody>
                  <a:tcPr marL="68580" marR="6858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>
                          <a:solidFill>
                            <a:schemeClr val="bg1"/>
                          </a:solidFill>
                        </a:rPr>
                        <a:t>Доход на 1 человека </a:t>
                      </a:r>
                    </a:p>
                    <a:p>
                      <a:pPr algn="ctr"/>
                      <a:r>
                        <a:rPr lang="ru-RU" sz="1200" baseline="0" dirty="0">
                          <a:solidFill>
                            <a:schemeClr val="bg1"/>
                          </a:solidFill>
                        </a:rPr>
                        <a:t>на 01.10.2023 (руб. на чел.)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Численность населения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на 01.01.2024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(чел.)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Доходы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на 01.10.2024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 (тыс. руб.)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Доход на 1 человека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</a:rPr>
                        <a:t> 01.10.2024 (руб. на чел.)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941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Городской округ Щёлково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19 951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218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</a:rPr>
                        <a:t> 279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5 395 900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24 720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224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Городской округ Сергиево-Посадский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26 116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207 827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7 169 435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34 497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635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Городской округ Королёв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14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</a:rPr>
                        <a:t> 888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226 007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3 983 141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17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</a:rPr>
                        <a:t> 624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06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Городской округ Пушкинский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16 401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300 898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6 178 470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20 533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606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</a:rPr>
                        <a:t>Городской округ Богородский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17 604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220 062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5 695 574</a:t>
                      </a:r>
                    </a:p>
                  </a:txBody>
                  <a:tcPr marL="68580" marR="6858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25 882</a:t>
                      </a:r>
                    </a:p>
                  </a:txBody>
                  <a:tcPr marL="68580" marR="6858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754DA3-698A-4F61-ADE7-BDE04BFA6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181881"/>
            <a:ext cx="712507" cy="7179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15723E-8CE2-489F-B1CD-2A13F3736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947" y="4831754"/>
            <a:ext cx="720080" cy="9934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9956A1-5361-4983-9969-3D6B664090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47" y="2564904"/>
            <a:ext cx="720080" cy="8065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89EE5F-EAE1-480A-A3CF-938C7BD39E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94" y="3328460"/>
            <a:ext cx="712506" cy="9109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DFE04E-9B11-402D-B437-F002AE8AA9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947" y="5797414"/>
            <a:ext cx="747009" cy="91098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A67DA48-3095-41A9-A4AE-FE15B2E4159E}"/>
              </a:ext>
            </a:extLst>
          </p:cNvPr>
          <p:cNvSpPr/>
          <p:nvPr/>
        </p:nvSpPr>
        <p:spPr>
          <a:xfrm>
            <a:off x="683568" y="1368078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hlinkClick r:id="rId10"/>
              </a:rPr>
              <a:t>https://budget.mosreg.ru/dokumenty/byudzhetnaya-politika/pokazateli-ispolneniya-byudzhetov-municipalnyx-obrazovanij-moskovskoj-oblasti/#tab-id-12</a:t>
            </a:r>
            <a:endParaRPr lang="ru-RU" sz="800" dirty="0">
              <a:solidFill>
                <a:schemeClr val="bg2"/>
              </a:solidFill>
            </a:endParaRPr>
          </a:p>
          <a:p>
            <a:endParaRPr lang="ru-RU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64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3709570"/>
              </p:ext>
            </p:extLst>
          </p:nvPr>
        </p:nvGraphicFramePr>
        <p:xfrm>
          <a:off x="179512" y="1124744"/>
          <a:ext cx="8784976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ая со стрелкой 4"/>
          <p:cNvSpPr/>
          <p:nvPr/>
        </p:nvSpPr>
        <p:spPr>
          <a:xfrm>
            <a:off x="6660232" y="4005064"/>
            <a:ext cx="864096" cy="432048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44624"/>
            <a:ext cx="8640960" cy="979013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безвозмездных поступлений </a:t>
            </a:r>
          </a:p>
          <a:p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бюджета городского округа Щёлково в 2023-2027 годах с учетом изменения бюджетного и налогового законодательства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118367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316210"/>
              </p:ext>
            </p:extLst>
          </p:nvPr>
        </p:nvGraphicFramePr>
        <p:xfrm>
          <a:off x="2229204" y="1276800"/>
          <a:ext cx="6809187" cy="115212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1190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4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7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4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549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Отчет 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2024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2024</a:t>
                      </a:r>
                      <a:r>
                        <a:rPr lang="ru-RU" sz="12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 2025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Утверждено</a:t>
                      </a:r>
                    </a:p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3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7 088,3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7 764,8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7 614,0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8 354,4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7 810,0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4 931,9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51831" y="581163"/>
            <a:ext cx="9144000" cy="603448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br>
              <a:rPr lang="ru-RU" sz="15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поступлений и структура безвозмездных поступлений из бюджетов другого уровня в 2023-2027 годах</a:t>
            </a:r>
          </a:p>
          <a:p>
            <a:pPr>
              <a:defRPr/>
            </a:pP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alt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8" name="Багетная рамка 7"/>
          <p:cNvSpPr/>
          <p:nvPr/>
        </p:nvSpPr>
        <p:spPr>
          <a:xfrm>
            <a:off x="211167" y="1276800"/>
            <a:ext cx="2016224" cy="1152128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68344" y="914732"/>
            <a:ext cx="12987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anose="02020603050405020304" pitchFamily="18" charset="0"/>
              </a:rPr>
              <a:t>(млн. руб.)</a:t>
            </a:r>
            <a:endParaRPr lang="ru-RU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531914"/>
              </p:ext>
            </p:extLst>
          </p:nvPr>
        </p:nvGraphicFramePr>
        <p:xfrm>
          <a:off x="211167" y="2428928"/>
          <a:ext cx="8825328" cy="4246538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019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7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0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6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3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96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452044"/>
                  </a:ext>
                </a:extLst>
              </a:tr>
              <a:tr h="86257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256,0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57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3 152,3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3 403,8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3 285,8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4 280,7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3 795,5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1 024,6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57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3 564,1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3 863,7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3 833,7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3 612,3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3 578,1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3 578,4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305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131,9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436,4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onvex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7824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-25637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Поступления доходов в бюджет городского округа Щёлково на 2025 год                                                                                                                                                                                            и на плановый период 2026 и 2027 годов (тыс. руб.) </a:t>
            </a:r>
          </a:p>
          <a:p>
            <a:pPr algn="ctr"/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  <a:t>     </a:t>
            </a:r>
            <a:b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sz="12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085371"/>
              </p:ext>
            </p:extLst>
          </p:nvPr>
        </p:nvGraphicFramePr>
        <p:xfrm>
          <a:off x="0" y="1556792"/>
          <a:ext cx="9144000" cy="5301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" name="Лист" r:id="rId3" imgW="9172487" imgH="2609911" progId="Excel.Sheet.8">
                  <p:embed/>
                </p:oleObj>
              </mc:Choice>
              <mc:Fallback>
                <p:oleObj name="Лист" r:id="rId3" imgW="9172487" imgH="260991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556792"/>
                        <a:ext cx="9144000" cy="530120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276819"/>
              </p:ext>
            </p:extLst>
          </p:nvPr>
        </p:nvGraphicFramePr>
        <p:xfrm>
          <a:off x="0" y="548679"/>
          <a:ext cx="9144000" cy="10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2" name="Лист" r:id="rId5" imgW="9172487" imgH="685911" progId="Excel.Sheet.8">
                  <p:embed/>
                </p:oleObj>
              </mc:Choice>
              <mc:Fallback>
                <p:oleObj name="Лист" r:id="rId5" imgW="9172487" imgH="68591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548679"/>
                        <a:ext cx="9144000" cy="100811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1006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077101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" name="Лист" r:id="rId3" imgW="9172487" imgH="3648235" progId="Excel.Sheet.8">
                  <p:embed/>
                </p:oleObj>
              </mc:Choice>
              <mc:Fallback>
                <p:oleObj name="Лист" r:id="rId3" imgW="9172487" imgH="36482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80728"/>
                        <a:ext cx="9144000" cy="587727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030845"/>
              </p:ext>
            </p:extLst>
          </p:nvPr>
        </p:nvGraphicFramePr>
        <p:xfrm>
          <a:off x="0" y="0"/>
          <a:ext cx="9144000" cy="980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" name="Лист" r:id="rId5" imgW="9172487" imgH="685911" progId="Excel.Sheet.8">
                  <p:embed/>
                </p:oleObj>
              </mc:Choice>
              <mc:Fallback>
                <p:oleObj name="Лист" r:id="rId5" imgW="9172487" imgH="68591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98072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94759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339749"/>
              </p:ext>
            </p:extLst>
          </p:nvPr>
        </p:nvGraphicFramePr>
        <p:xfrm>
          <a:off x="0" y="836712"/>
          <a:ext cx="9144000" cy="602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5" name="Лист" r:id="rId3" imgW="9172487" imgH="4248199" progId="Excel.Sheet.8">
                  <p:embed/>
                </p:oleObj>
              </mc:Choice>
              <mc:Fallback>
                <p:oleObj name="Лист" r:id="rId3" imgW="9172487" imgH="424819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836712"/>
                        <a:ext cx="9144000" cy="60212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667059"/>
              </p:ext>
            </p:extLst>
          </p:nvPr>
        </p:nvGraphicFramePr>
        <p:xfrm>
          <a:off x="0" y="0"/>
          <a:ext cx="9144000" cy="90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6" name="Лист" r:id="rId5" imgW="9172487" imgH="685911" progId="Excel.Sheet.8">
                  <p:embed/>
                </p:oleObj>
              </mc:Choice>
              <mc:Fallback>
                <p:oleObj name="Лист" r:id="rId5" imgW="9172487" imgH="68591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90872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54377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713816"/>
              </p:ext>
            </p:extLst>
          </p:nvPr>
        </p:nvGraphicFramePr>
        <p:xfrm>
          <a:off x="0" y="836712"/>
          <a:ext cx="9144000" cy="60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Лист" r:id="rId3" imgW="9172487" imgH="4219661" progId="Excel.Sheet.8">
                  <p:embed/>
                </p:oleObj>
              </mc:Choice>
              <mc:Fallback>
                <p:oleObj name="Лист" r:id="rId3" imgW="9172487" imgH="421966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836712"/>
                        <a:ext cx="9144000" cy="60212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17284"/>
              </p:ext>
            </p:extLst>
          </p:nvPr>
        </p:nvGraphicFramePr>
        <p:xfrm>
          <a:off x="0" y="0"/>
          <a:ext cx="9144000" cy="90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Лист" r:id="rId5" imgW="9172487" imgH="685911" progId="Excel.Sheet.8">
                  <p:embed/>
                </p:oleObj>
              </mc:Choice>
              <mc:Fallback>
                <p:oleObj name="Лист" r:id="rId5" imgW="9172487" imgH="68591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90872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48669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753205"/>
              </p:ext>
            </p:extLst>
          </p:nvPr>
        </p:nvGraphicFramePr>
        <p:xfrm>
          <a:off x="0" y="980728"/>
          <a:ext cx="9144000" cy="5877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Лист" r:id="rId3" imgW="9172487" imgH="4152961" progId="Excel.Sheet.8">
                  <p:embed/>
                </p:oleObj>
              </mc:Choice>
              <mc:Fallback>
                <p:oleObj name="Лист" r:id="rId3" imgW="9172487" imgH="415296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980728"/>
                        <a:ext cx="9144000" cy="587727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899138"/>
              </p:ext>
            </p:extLst>
          </p:nvPr>
        </p:nvGraphicFramePr>
        <p:xfrm>
          <a:off x="1554" y="0"/>
          <a:ext cx="9144000" cy="105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Лист" r:id="rId5" imgW="9172487" imgH="685911" progId="Excel.Sheet.8">
                  <p:embed/>
                </p:oleObj>
              </mc:Choice>
              <mc:Fallback>
                <p:oleObj name="Лист" r:id="rId5" imgW="9172487" imgH="68591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4" y="0"/>
                        <a:ext cx="9144000" cy="10527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7997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Копилка Монета, копилка, сбережения, морда png | PNGE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311" y="4749669"/>
            <a:ext cx="2166417" cy="1740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4" y="3555360"/>
            <a:ext cx="2660797" cy="1880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11760" y="179001"/>
            <a:ext cx="5040560" cy="362208"/>
          </a:xfrm>
          <a:prstGeom prst="rect">
            <a:avLst/>
          </a:prstGeom>
          <a:noFill/>
          <a:ln w="57150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83760" y="541209"/>
            <a:ext cx="8788231" cy="6242965"/>
            <a:chOff x="1407410" y="622705"/>
            <a:chExt cx="5789119" cy="5702925"/>
          </a:xfrm>
        </p:grpSpPr>
        <p:sp>
          <p:nvSpPr>
            <p:cNvPr id="9" name="Полилиния 8"/>
            <p:cNvSpPr/>
            <p:nvPr/>
          </p:nvSpPr>
          <p:spPr>
            <a:xfrm>
              <a:off x="3960411" y="622705"/>
              <a:ext cx="1399038" cy="1608089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Деньги которые в него кладут – это доходы. Деньги, которые тратят – это расходы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401902" y="944323"/>
              <a:ext cx="1794627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3144144" y="1948412"/>
              <a:ext cx="1399038" cy="1608091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Бюджет можно сравнить с кошельком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407410" y="2309268"/>
              <a:ext cx="1736735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3918496" y="3265406"/>
              <a:ext cx="1678644" cy="1782468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Бюджет – форма образования и расходования денежных средств, предназначенных для финансового обеспечения задач и функций государства местного самоуправления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401902" y="3674214"/>
              <a:ext cx="1794627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3144145" y="4717541"/>
              <a:ext cx="1399038" cy="1608089"/>
            </a:xfrm>
            <a:custGeom>
              <a:avLst/>
              <a:gdLst>
                <a:gd name="connsiteX0" fmla="*/ 0 w 1608088"/>
                <a:gd name="connsiteY0" fmla="*/ 699519 h 1399037"/>
                <a:gd name="connsiteX1" fmla="*/ 349759 w 1608088"/>
                <a:gd name="connsiteY1" fmla="*/ 0 h 1399037"/>
                <a:gd name="connsiteX2" fmla="*/ 1258329 w 1608088"/>
                <a:gd name="connsiteY2" fmla="*/ 0 h 1399037"/>
                <a:gd name="connsiteX3" fmla="*/ 1608088 w 1608088"/>
                <a:gd name="connsiteY3" fmla="*/ 699519 h 1399037"/>
                <a:gd name="connsiteX4" fmla="*/ 1258329 w 1608088"/>
                <a:gd name="connsiteY4" fmla="*/ 1399037 h 1399037"/>
                <a:gd name="connsiteX5" fmla="*/ 349759 w 1608088"/>
                <a:gd name="connsiteY5" fmla="*/ 1399037 h 1399037"/>
                <a:gd name="connsiteX6" fmla="*/ 0 w 1608088"/>
                <a:gd name="connsiteY6" fmla="*/ 699519 h 1399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8088" h="1399037">
                  <a:moveTo>
                    <a:pt x="804043" y="0"/>
                  </a:moveTo>
                  <a:lnTo>
                    <a:pt x="1608087" y="304291"/>
                  </a:lnTo>
                  <a:lnTo>
                    <a:pt x="1608087" y="1094746"/>
                  </a:lnTo>
                  <a:lnTo>
                    <a:pt x="804043" y="1399037"/>
                  </a:lnTo>
                  <a:lnTo>
                    <a:pt x="1" y="1094746"/>
                  </a:lnTo>
                  <a:lnTo>
                    <a:pt x="1" y="304291"/>
                  </a:lnTo>
                  <a:lnTo>
                    <a:pt x="804043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59927" tIns="292505" rIns="259928" bIns="292504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* Бюджет (от старонорманского </a:t>
              </a:r>
              <a:r>
                <a:rPr lang="en-US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bougett</a:t>
              </a:r>
              <a:r>
                <a:rPr lang="ru-RU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е</a:t>
              </a:r>
              <a:r>
                <a:rPr lang="en-US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– </a:t>
              </a:r>
              <a:r>
                <a:rPr lang="ru-RU" sz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кошелек, сумка, мешок с деньгами)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407410" y="5039160"/>
              <a:ext cx="1736735" cy="9648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5124" name="Picture 4" descr="Бюджет для гражда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19" y="1218375"/>
            <a:ext cx="2799432" cy="2105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3" y="262788"/>
            <a:ext cx="2418116" cy="2008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8957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/>
          </p:nvPr>
        </p:nvGraphicFramePr>
        <p:xfrm>
          <a:off x="179512" y="1486014"/>
          <a:ext cx="8900212" cy="537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6682991" y="5413167"/>
            <a:ext cx="1789647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0700  Образование 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6 589 739,4 тыс. руб.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876256" y="2492896"/>
            <a:ext cx="2160240" cy="6622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0400  Национальная экономика 764 129,0 тыс. руб.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960270" y="4481983"/>
            <a:ext cx="1872208" cy="726529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0600  Охрана окружающей среды                 36 436,7 тыс. руб.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2850" y="4425653"/>
            <a:ext cx="1762735" cy="6584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1100  Физическая культура и спорт                    620 794,8 тыс. руб.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267254" y="6232111"/>
            <a:ext cx="1747608" cy="5544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0800  Культура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     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902 928,7 тыс. руб.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21433" y="1452454"/>
            <a:ext cx="2605156" cy="70997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0300  Национальная безопасность и правоохранительная деятельность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189 993,2 тыс. руб.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79625" y="5387536"/>
            <a:ext cx="1926776" cy="5829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1000  Социальная политика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1 034 233,0 тыс. руб.</a:t>
            </a:r>
          </a:p>
        </p:txBody>
      </p:sp>
      <p:pic>
        <p:nvPicPr>
          <p:cNvPr id="3587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116" y="5101107"/>
            <a:ext cx="846158" cy="811193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2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53" y="1706564"/>
            <a:ext cx="959680" cy="944117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  <a:extLst/>
        </p:spPr>
      </p:pic>
      <p:pic>
        <p:nvPicPr>
          <p:cNvPr id="35873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08" y="5297062"/>
            <a:ext cx="935717" cy="962591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74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2031371" y="4311871"/>
            <a:ext cx="918761" cy="85331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  <a:extLst/>
        </p:spPr>
      </p:pic>
      <p:pic>
        <p:nvPicPr>
          <p:cNvPr id="35875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29179"/>
            <a:ext cx="945091" cy="801379"/>
          </a:xfrm>
          <a:prstGeom prst="ellipse">
            <a:avLst/>
          </a:prstGeom>
          <a:solidFill>
            <a:srgbClr val="92D050"/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  <a:extLst/>
        </p:spPr>
      </p:pic>
      <p:pic>
        <p:nvPicPr>
          <p:cNvPr id="35879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3634"/>
            <a:ext cx="979545" cy="834638"/>
          </a:xfrm>
          <a:prstGeom prst="ellipse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  <a:extLst/>
        </p:spPr>
      </p:pic>
      <p:pic>
        <p:nvPicPr>
          <p:cNvPr id="35880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43" y="4160803"/>
            <a:ext cx="912552" cy="932553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81" name="Рисунок 75" descr="sz_logo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235" y="5115181"/>
            <a:ext cx="761204" cy="818241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352357" y="861010"/>
            <a:ext cx="2088232" cy="6212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0200 Национальная оборона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74,0 тыс. руб.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83568" y="1414566"/>
            <a:ext cx="2300034" cy="6064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0100  Общегосударственные вопросы </a:t>
            </a:r>
            <a:r>
              <a:rPr lang="ru-RU" dirty="0">
                <a:solidFill>
                  <a:prstClr val="black"/>
                </a:solidFill>
                <a:latin typeface="Century Gothic" panose="020B0502020202020204"/>
              </a:rPr>
              <a:t>2 020 986,5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тыс. руб.</a:t>
            </a:r>
          </a:p>
        </p:txBody>
      </p:sp>
      <p:pic>
        <p:nvPicPr>
          <p:cNvPr id="35888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512" y="3309014"/>
            <a:ext cx="876138" cy="767199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7164288" y="3429000"/>
            <a:ext cx="1872208" cy="709834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0500  Жилищно-коммунальное хозяйство     6 972 955,0 тыс. руб.</a:t>
            </a:r>
          </a:p>
        </p:txBody>
      </p:sp>
      <p:pic>
        <p:nvPicPr>
          <p:cNvPr id="1026" name="Picture 2" descr="Картинки по запросу средства массовой информации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752" y="3362207"/>
            <a:ext cx="1011299" cy="9130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55211" y="3407047"/>
            <a:ext cx="1769842" cy="6987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12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00  Средства массовой информации                                     31 000,0 тыс. руб.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93639" y="3262099"/>
            <a:ext cx="22054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РАСХОДЫ БЮДЖЕТА                         </a:t>
            </a:r>
            <a:r>
              <a:rPr kumimoji="0" lang="ru-RU" sz="18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19 167,6 млн. руб</a:t>
            </a:r>
            <a:r>
              <a:rPr kumimoji="0" lang="ru-RU" sz="1700" b="1" i="0" u="none" strike="noStrike" kern="1200" cap="none" spc="0" normalizeH="0" baseline="0" noProof="0" dirty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0" y="0"/>
            <a:ext cx="9144000" cy="8463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ctr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городского округа Щёлково по разделам бюджетной классификации расходов на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2025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год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1952388" y="6161938"/>
            <a:ext cx="1738106" cy="5829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0900  Здравоохранение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                           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3 840,0 тыс. руб.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12850" y="2398172"/>
            <a:ext cx="2064772" cy="7054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defPPr>
              <a:defRPr lang="en-US"/>
            </a:defPPr>
            <a:lvl1pPr algn="ctr">
              <a:defRPr sz="1000" b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1300 Обслуживание государственного (муниципального) долга 500,0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895790229"/>
      </p:ext>
    </p:extLst>
  </p:cSld>
  <p:clrMapOvr>
    <a:masterClrMapping/>
  </p:clrMapOvr>
  <p:transition advClick="0" advTm="1000">
    <p:dissolv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165524"/>
              </p:ext>
            </p:extLst>
          </p:nvPr>
        </p:nvGraphicFramePr>
        <p:xfrm>
          <a:off x="0" y="620688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городского округа Щёлково на 2025 год в разрезе муниципальных программ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(%</a:t>
            </a:r>
            <a:r>
              <a:rPr kumimoji="0" lang="en-US" sz="2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ru-RU" sz="2000" b="0" i="0" u="none" strike="noStrike" kern="1200" cap="none" spc="0" normalizeH="0" baseline="0" noProof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79842"/>
      </p:ext>
    </p:extLst>
  </p:cSld>
  <p:clrMapOvr>
    <a:masterClrMapping/>
  </p:clrMapOvr>
  <p:transition spd="slow">
    <p:cover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" y="0"/>
            <a:ext cx="9143999" cy="83671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Сведения о расходах бюджета городского округа Щёлково в разрезе муниципальных программ (тыс. рублей)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799657"/>
              </p:ext>
            </p:extLst>
          </p:nvPr>
        </p:nvGraphicFramePr>
        <p:xfrm>
          <a:off x="1" y="698458"/>
          <a:ext cx="9143999" cy="6159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33180">
                  <a:extLst>
                    <a:ext uri="{9D8B030D-6E8A-4147-A177-3AD203B41FA5}">
                      <a16:colId xmlns:a16="http://schemas.microsoft.com/office/drawing/2014/main" val="4127726763"/>
                    </a:ext>
                  </a:extLst>
                </a:gridCol>
                <a:gridCol w="1092970">
                  <a:extLst>
                    <a:ext uri="{9D8B030D-6E8A-4147-A177-3AD203B41FA5}">
                      <a16:colId xmlns:a16="http://schemas.microsoft.com/office/drawing/2014/main" val="959702043"/>
                    </a:ext>
                  </a:extLst>
                </a:gridCol>
                <a:gridCol w="801511">
                  <a:extLst>
                    <a:ext uri="{9D8B030D-6E8A-4147-A177-3AD203B41FA5}">
                      <a16:colId xmlns:a16="http://schemas.microsoft.com/office/drawing/2014/main" val="3788142475"/>
                    </a:ext>
                  </a:extLst>
                </a:gridCol>
                <a:gridCol w="874376">
                  <a:extLst>
                    <a:ext uri="{9D8B030D-6E8A-4147-A177-3AD203B41FA5}">
                      <a16:colId xmlns:a16="http://schemas.microsoft.com/office/drawing/2014/main" val="1420280984"/>
                    </a:ext>
                  </a:extLst>
                </a:gridCol>
                <a:gridCol w="946398">
                  <a:extLst>
                    <a:ext uri="{9D8B030D-6E8A-4147-A177-3AD203B41FA5}">
                      <a16:colId xmlns:a16="http://schemas.microsoft.com/office/drawing/2014/main" val="731361719"/>
                    </a:ext>
                  </a:extLst>
                </a:gridCol>
                <a:gridCol w="1211549">
                  <a:extLst>
                    <a:ext uri="{9D8B030D-6E8A-4147-A177-3AD203B41FA5}">
                      <a16:colId xmlns:a16="http://schemas.microsoft.com/office/drawing/2014/main" val="2459655716"/>
                    </a:ext>
                  </a:extLst>
                </a:gridCol>
                <a:gridCol w="1084015">
                  <a:extLst>
                    <a:ext uri="{9D8B030D-6E8A-4147-A177-3AD203B41FA5}">
                      <a16:colId xmlns:a16="http://schemas.microsoft.com/office/drawing/2014/main" val="21068500"/>
                    </a:ext>
                  </a:extLst>
                </a:gridCol>
              </a:tblGrid>
              <a:tr h="56493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</a:rPr>
                        <a:t>Наименование муниципальной программы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Фактическое исполнение за 2023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на 2024 год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Ожидаемое исполнение 2024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dirty="0"/>
                        <a:t>Утверждено</a:t>
                      </a:r>
                      <a:br>
                        <a:rPr lang="ru-RU" sz="900" dirty="0"/>
                      </a:br>
                      <a:r>
                        <a:rPr lang="ru-RU" sz="900" b="0" dirty="0"/>
                        <a:t>( Решение Совета депутатов городского округа  Щёлково</a:t>
                      </a:r>
                      <a:br>
                        <a:rPr lang="ru-RU" sz="900" b="0" dirty="0"/>
                      </a:br>
                      <a:r>
                        <a:rPr lang="ru-RU" sz="900" b="0" dirty="0"/>
                        <a:t>от </a:t>
                      </a:r>
                      <a:r>
                        <a:rPr lang="ru-RU" sz="900" b="0" dirty="0">
                          <a:solidFill>
                            <a:schemeClr val="bg1"/>
                          </a:solidFill>
                        </a:rPr>
                        <a:t>11.12.2024 № 48/9-14-НПА )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960619"/>
                  </a:ext>
                </a:extLst>
              </a:tr>
              <a:tr h="296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2025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2026 год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</a:rPr>
                        <a:t>2027 год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746235"/>
                  </a:ext>
                </a:extLst>
              </a:tr>
              <a:tr h="236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"Здравоохранение"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4 560,0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4 320,0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4 320,0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3 840,0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284381"/>
                  </a:ext>
                </a:extLst>
              </a:tr>
              <a:tr h="2369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"Культура и туризм"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1 111 353,2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1 269 382,6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1 269 252,6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1 319 175,2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1 260 753,3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ru-RU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1 235 037,8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945752"/>
                  </a:ext>
                </a:extLst>
              </a:tr>
              <a:tr h="265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"Образование"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5 365 264,9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5 788 306,9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5 751 208,5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6 141 194,9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6 113 128,2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6 165 582,2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126717"/>
                  </a:ext>
                </a:extLst>
              </a:tr>
              <a:tr h="398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"Социальная защита населения"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67 823,3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73 967,4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73 776,2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72 554,8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68 255,8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68 564,8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684360"/>
                  </a:ext>
                </a:extLst>
              </a:tr>
              <a:tr h="2275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"Спорт"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508 988,2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526 175,9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526 175,9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620 794,8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679 655,9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593 437,0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609299"/>
                  </a:ext>
                </a:extLst>
              </a:tr>
              <a:tr h="4076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"Развитие сельского хозяйства"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10 853,8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7 022,5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7 022,0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11 854,0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10 019,0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10 183,0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343653"/>
                  </a:ext>
                </a:extLst>
              </a:tr>
              <a:tr h="379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"Экология и окружающая среда"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35 399,9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26 032,7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20 979,2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41 479,4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10 214,3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10 214,3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560213"/>
                  </a:ext>
                </a:extLst>
              </a:tr>
              <a:tr h="568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"Безопасность и обеспечение безопасности жизнедеятельности населения"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185 455,7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220 806,8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195 759,0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232 154,2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172 298,0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176 281,0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555737"/>
                  </a:ext>
                </a:extLst>
              </a:tr>
              <a:tr h="2085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"Жилище"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128 852,0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232 771,8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232 771,8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58 045,0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60 119,9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73 696,4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695380"/>
                  </a:ext>
                </a:extLst>
              </a:tr>
              <a:tr h="4265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 Муниципальная программа "Развитие инженерной инфраструктуры, энергоэффективности и отрасли обращения с отходами"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477 478,2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1 109 126,8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1 026 908,4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1 649 678,4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943 261,9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307 717,3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602547"/>
                  </a:ext>
                </a:extLst>
              </a:tr>
              <a:tr h="274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"Предпринимательство"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1 488,0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722540"/>
                  </a:ext>
                </a:extLst>
              </a:tr>
              <a:tr h="3981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</a:rPr>
                        <a:t>Муниципальная программа "Управление имуществом и муниципальными финансами"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1 414 480,1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1 400 442,3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1 366 713,9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1 526 469,9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986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064,7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986 064,7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537817"/>
                  </a:ext>
                </a:extLst>
              </a:tr>
              <a:tr h="7008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"Развитие институтов гражданского общества, повышение эффективности местного самоуправления и реализации молодежной политики"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89 250,3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110 284,2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106 053,9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77 698,0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79 468,1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77 153,9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745878"/>
                  </a:ext>
                </a:extLst>
              </a:tr>
              <a:tr h="5687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</a:rPr>
                        <a:t>Муниципальная программа "Развитие и функционирование дорожно-транспортного комплекса"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520 447,8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577 418,8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560 818,5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685 697,0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722 039,0</a:t>
                      </a: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753</a:t>
                      </a:r>
                      <a:r>
                        <a:rPr lang="ru-RU" sz="9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809,0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92" marR="7392" marT="7392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610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400106"/>
      </p:ext>
    </p:extLst>
  </p:cSld>
  <p:clrMapOvr>
    <a:masterClrMapping/>
  </p:clrMapOvr>
  <p:transition spd="slow">
    <p:cover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039890"/>
              </p:ext>
            </p:extLst>
          </p:nvPr>
        </p:nvGraphicFramePr>
        <p:xfrm>
          <a:off x="0" y="0"/>
          <a:ext cx="9143999" cy="3433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5787">
                  <a:extLst>
                    <a:ext uri="{9D8B030D-6E8A-4147-A177-3AD203B41FA5}">
                      <a16:colId xmlns:a16="http://schemas.microsoft.com/office/drawing/2014/main" val="531942574"/>
                    </a:ext>
                  </a:extLst>
                </a:gridCol>
                <a:gridCol w="1008738">
                  <a:extLst>
                    <a:ext uri="{9D8B030D-6E8A-4147-A177-3AD203B41FA5}">
                      <a16:colId xmlns:a16="http://schemas.microsoft.com/office/drawing/2014/main" val="1253817211"/>
                    </a:ext>
                  </a:extLst>
                </a:gridCol>
                <a:gridCol w="1080792">
                  <a:extLst>
                    <a:ext uri="{9D8B030D-6E8A-4147-A177-3AD203B41FA5}">
                      <a16:colId xmlns:a16="http://schemas.microsoft.com/office/drawing/2014/main" val="17244309"/>
                    </a:ext>
                  </a:extLst>
                </a:gridCol>
                <a:gridCol w="945485">
                  <a:extLst>
                    <a:ext uri="{9D8B030D-6E8A-4147-A177-3AD203B41FA5}">
                      <a16:colId xmlns:a16="http://schemas.microsoft.com/office/drawing/2014/main" val="3172683857"/>
                    </a:ext>
                  </a:extLst>
                </a:gridCol>
                <a:gridCol w="1079387">
                  <a:extLst>
                    <a:ext uri="{9D8B030D-6E8A-4147-A177-3AD203B41FA5}">
                      <a16:colId xmlns:a16="http://schemas.microsoft.com/office/drawing/2014/main" val="329339846"/>
                    </a:ext>
                  </a:extLst>
                </a:gridCol>
                <a:gridCol w="1231733">
                  <a:extLst>
                    <a:ext uri="{9D8B030D-6E8A-4147-A177-3AD203B41FA5}">
                      <a16:colId xmlns:a16="http://schemas.microsoft.com/office/drawing/2014/main" val="1701312001"/>
                    </a:ext>
                  </a:extLst>
                </a:gridCol>
                <a:gridCol w="1102077">
                  <a:extLst>
                    <a:ext uri="{9D8B030D-6E8A-4147-A177-3AD203B41FA5}">
                      <a16:colId xmlns:a16="http://schemas.microsoft.com/office/drawing/2014/main" val="4086596831"/>
                    </a:ext>
                  </a:extLst>
                </a:gridCol>
              </a:tblGrid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Муниципальная программа "Цифровое муниципальное образование"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155 541,3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167 647,6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162 657,2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182 319,7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169 033,2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168 806,6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331101"/>
                  </a:ext>
                </a:extLst>
              </a:tr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Муниципальная программа "Архитектура и градостроительство"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8 578,5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5 730,0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284 225,0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94046"/>
                  </a:ext>
                </a:extLst>
              </a:tr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Муниципальная программа "Формирование современной комфортной городской среды"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1 875 801,0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2 317 711,3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2 262 209,8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3 443 595,0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2 611 264,0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2 647 796,0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342276"/>
                  </a:ext>
                </a:extLst>
              </a:tr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Муниципальная программа "Строительство объектов социальной инфраструктуры"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1 990 161,9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1 848 119,0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1 843 883,9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68719"/>
                  </a:ext>
                </a:extLst>
              </a:tr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Муниципальная программа "Переселение граждан из аварийного жилищного фонда"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664 778,2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583 776,2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2 739 694,0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3 243 543,9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284 652,9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920960"/>
                  </a:ext>
                </a:extLst>
              </a:tr>
              <a:tr h="4044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ВСЕГО ПО МУНИЦИПАЛЬНЫМ ПРОГРАММАМ: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13 951 778,2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16 346 314,8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15 994 787,0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18 812 474,2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17 129 119,2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13 843 222,0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793015"/>
                  </a:ext>
                </a:extLst>
              </a:tr>
              <a:tr h="2792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НЕПРОГРАММНЫЕ РАСХОДЫ: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62 870,8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401 954,6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146 004,2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355 136,0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54 136,0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54 136,0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532260"/>
                  </a:ext>
                </a:extLst>
              </a:tr>
              <a:tr h="298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В С Е Г О   Р А С Х О Д Ы :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14 014 649,0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16 748 269,4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16 140 791,2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19 167 610,2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17 183 255,2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13 897 358,0</a:t>
                      </a:r>
                    </a:p>
                  </a:txBody>
                  <a:tcPr marL="8755" marR="8755" marT="875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19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56227"/>
      </p:ext>
    </p:extLst>
  </p:cSld>
  <p:clrMapOvr>
    <a:masterClrMapping/>
  </p:clrMapOvr>
  <p:transition spd="slow">
    <p:cover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116632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Планируемые целевые показатели муниципальных программ городского округа Щёлково: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836311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«Здравоохранение»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8712968" cy="3745125"/>
        </p:xfrm>
        <a:graphic>
          <a:graphicData uri="http://schemas.openxmlformats.org/drawingml/2006/table">
            <a:tbl>
              <a:tblPr firstRow="1" firstCol="1" bandRow="1" bandCol="1">
                <a:tableStyleId>{BC89EF96-8CEA-46FF-86C4-4CE0E7609802}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937882188"/>
                    </a:ext>
                  </a:extLst>
                </a:gridCol>
                <a:gridCol w="1673587">
                  <a:extLst>
                    <a:ext uri="{9D8B030D-6E8A-4147-A177-3AD203B41FA5}">
                      <a16:colId xmlns:a16="http://schemas.microsoft.com/office/drawing/2014/main" val="2395191576"/>
                    </a:ext>
                  </a:extLst>
                </a:gridCol>
                <a:gridCol w="1089121">
                  <a:extLst>
                    <a:ext uri="{9D8B030D-6E8A-4147-A177-3AD203B41FA5}">
                      <a16:colId xmlns:a16="http://schemas.microsoft.com/office/drawing/2014/main" val="1657974421"/>
                    </a:ext>
                  </a:extLst>
                </a:gridCol>
                <a:gridCol w="981708">
                  <a:extLst>
                    <a:ext uri="{9D8B030D-6E8A-4147-A177-3AD203B41FA5}">
                      <a16:colId xmlns:a16="http://schemas.microsoft.com/office/drawing/2014/main" val="310912786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756549456"/>
                    </a:ext>
                  </a:extLst>
                </a:gridCol>
                <a:gridCol w="1060919">
                  <a:extLst>
                    <a:ext uri="{9D8B030D-6E8A-4147-A177-3AD203B41FA5}">
                      <a16:colId xmlns:a16="http://schemas.microsoft.com/office/drawing/2014/main" val="4041487987"/>
                    </a:ext>
                  </a:extLst>
                </a:gridCol>
                <a:gridCol w="811289">
                  <a:extLst>
                    <a:ext uri="{9D8B030D-6E8A-4147-A177-3AD203B41FA5}">
                      <a16:colId xmlns:a16="http://schemas.microsoft.com/office/drawing/2014/main" val="387061323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03646373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760484410"/>
                    </a:ext>
                  </a:extLst>
                </a:gridCol>
              </a:tblGrid>
              <a:tr h="1901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Наименование целевых показателей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Тип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показателя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Фактическое значение в 2023 году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</a:rPr>
                        <a:t>Плановые значения на 2024 год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750" marR="5475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Прогноз по  годам реализации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9500543"/>
                  </a:ext>
                </a:extLst>
              </a:tr>
              <a:tr h="3802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2025 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2026 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effectLst/>
                        </a:rPr>
                        <a:t>2027 год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extLst>
                  <a:ext uri="{0D108BD9-81ED-4DB2-BD59-A6C34878D82A}">
                    <a16:rowId xmlns:a16="http://schemas.microsoft.com/office/drawing/2014/main" val="1379143431"/>
                  </a:ext>
                </a:extLst>
              </a:tr>
              <a:tr h="1752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Диспансеризация определенных групп взрослого населения Московской области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Отраслевой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85,74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extLst>
                  <a:ext uri="{0D108BD9-81ED-4DB2-BD59-A6C34878D82A}">
                    <a16:rowId xmlns:a16="http://schemas.microsoft.com/office/drawing/2014/main" val="2482761466"/>
                  </a:ext>
                </a:extLst>
              </a:tr>
              <a:tr h="1205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Жилье – медикам, нуждающихся в обеспечении жильем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Отраслевой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2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0" marR="54750" marT="0" marB="0" anchor="ctr"/>
                </a:tc>
                <a:extLst>
                  <a:ext uri="{0D108BD9-81ED-4DB2-BD59-A6C34878D82A}">
                    <a16:rowId xmlns:a16="http://schemas.microsoft.com/office/drawing/2014/main" val="418934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9755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11663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Целевые показатели муниципальной программы «Культура и туризм»</a:t>
            </a:r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TextBox 10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TextBox 12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13">
            <a:extLst>
              <a:ext uri="{FF2B5EF4-FFF2-40B4-BE49-F238E27FC236}">
                <a16:creationId xmlns:a16="http://schemas.microsoft.com/office/drawing/2014/main" id="{00000000-0008-0000-0200-00000E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5" name="TextBox 14">
            <a:extLst>
              <a:ext uri="{FF2B5EF4-FFF2-40B4-BE49-F238E27FC236}">
                <a16:creationId xmlns:a16="http://schemas.microsoft.com/office/drawing/2014/main" id="{00000000-0008-0000-0200-00000F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6" name="TextBox 15">
            <a:extLst>
              <a:ext uri="{FF2B5EF4-FFF2-40B4-BE49-F238E27FC236}">
                <a16:creationId xmlns:a16="http://schemas.microsoft.com/office/drawing/2014/main" id="{00000000-0008-0000-0200-000010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16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" name="TextBox 17">
            <a:extLst>
              <a:ext uri="{FF2B5EF4-FFF2-40B4-BE49-F238E27FC236}">
                <a16:creationId xmlns:a16="http://schemas.microsoft.com/office/drawing/2014/main" id="{00000000-0008-0000-0200-000012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9" name="TextBox 18">
            <a:extLst>
              <a:ext uri="{FF2B5EF4-FFF2-40B4-BE49-F238E27FC236}">
                <a16:creationId xmlns:a16="http://schemas.microsoft.com/office/drawing/2014/main" id="{00000000-0008-0000-0200-000013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00000000-0008-0000-0200-000014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00000000-0008-0000-0200-000015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TextBox 32">
            <a:extLst>
              <a:ext uri="{FF2B5EF4-FFF2-40B4-BE49-F238E27FC236}">
                <a16:creationId xmlns:a16="http://schemas.microsoft.com/office/drawing/2014/main" id="{00000000-0008-0000-0200-000021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3" name="TextBox 33">
            <a:extLst>
              <a:ext uri="{FF2B5EF4-FFF2-40B4-BE49-F238E27FC236}">
                <a16:creationId xmlns:a16="http://schemas.microsoft.com/office/drawing/2014/main" id="{00000000-0008-0000-0200-000022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4" name="TextBox 34">
            <a:extLst>
              <a:ext uri="{FF2B5EF4-FFF2-40B4-BE49-F238E27FC236}">
                <a16:creationId xmlns:a16="http://schemas.microsoft.com/office/drawing/2014/main" id="{00000000-0008-0000-0200-000023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5" name="TextBox 35">
            <a:extLst>
              <a:ext uri="{FF2B5EF4-FFF2-40B4-BE49-F238E27FC236}">
                <a16:creationId xmlns:a16="http://schemas.microsoft.com/office/drawing/2014/main" id="{00000000-0008-0000-0200-000024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6" name="TextBox 36">
            <a:extLst>
              <a:ext uri="{FF2B5EF4-FFF2-40B4-BE49-F238E27FC236}">
                <a16:creationId xmlns:a16="http://schemas.microsoft.com/office/drawing/2014/main" id="{00000000-0008-0000-0200-000025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7" name="TextBox 37">
            <a:extLst>
              <a:ext uri="{FF2B5EF4-FFF2-40B4-BE49-F238E27FC236}">
                <a16:creationId xmlns:a16="http://schemas.microsoft.com/office/drawing/2014/main" id="{00000000-0008-0000-0200-000026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0000000-0008-0000-0200-000027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9" name="TextBox 39">
            <a:extLst>
              <a:ext uri="{FF2B5EF4-FFF2-40B4-BE49-F238E27FC236}">
                <a16:creationId xmlns:a16="http://schemas.microsoft.com/office/drawing/2014/main" id="{00000000-0008-0000-0200-000028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0" name="TextBox 40">
            <a:extLst>
              <a:ext uri="{FF2B5EF4-FFF2-40B4-BE49-F238E27FC236}">
                <a16:creationId xmlns:a16="http://schemas.microsoft.com/office/drawing/2014/main" id="{00000000-0008-0000-0200-000029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07504" y="548680"/>
          <a:ext cx="8784976" cy="608780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22709">
                  <a:extLst>
                    <a:ext uri="{9D8B030D-6E8A-4147-A177-3AD203B41FA5}">
                      <a16:colId xmlns:a16="http://schemas.microsoft.com/office/drawing/2014/main" val="757598422"/>
                    </a:ext>
                  </a:extLst>
                </a:gridCol>
                <a:gridCol w="1773196">
                  <a:extLst>
                    <a:ext uri="{9D8B030D-6E8A-4147-A177-3AD203B41FA5}">
                      <a16:colId xmlns:a16="http://schemas.microsoft.com/office/drawing/2014/main" val="2928933269"/>
                    </a:ext>
                  </a:extLst>
                </a:gridCol>
                <a:gridCol w="1452062">
                  <a:extLst>
                    <a:ext uri="{9D8B030D-6E8A-4147-A177-3AD203B41FA5}">
                      <a16:colId xmlns:a16="http://schemas.microsoft.com/office/drawing/2014/main" val="851007581"/>
                    </a:ext>
                  </a:extLst>
                </a:gridCol>
                <a:gridCol w="1089048">
                  <a:extLst>
                    <a:ext uri="{9D8B030D-6E8A-4147-A177-3AD203B41FA5}">
                      <a16:colId xmlns:a16="http://schemas.microsoft.com/office/drawing/2014/main" val="2634721767"/>
                    </a:ext>
                  </a:extLst>
                </a:gridCol>
                <a:gridCol w="1089048">
                  <a:extLst>
                    <a:ext uri="{9D8B030D-6E8A-4147-A177-3AD203B41FA5}">
                      <a16:colId xmlns:a16="http://schemas.microsoft.com/office/drawing/2014/main" val="1680508575"/>
                    </a:ext>
                  </a:extLst>
                </a:gridCol>
                <a:gridCol w="883607">
                  <a:extLst>
                    <a:ext uri="{9D8B030D-6E8A-4147-A177-3AD203B41FA5}">
                      <a16:colId xmlns:a16="http://schemas.microsoft.com/office/drawing/2014/main" val="1835399494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3237272472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3081140341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3324735843"/>
                    </a:ext>
                  </a:extLst>
                </a:gridCol>
              </a:tblGrid>
              <a:tr h="24052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Наименование целевых показателей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Тип показателя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Единица   измерения     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Фактическое значение в 2023 году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Плановые значения на 2024 год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Прогноз по годам реализации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31651"/>
                  </a:ext>
                </a:extLst>
              </a:tr>
              <a:tr h="11672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2025 год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2026 год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2027 год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extLst>
                  <a:ext uri="{0D108BD9-81ED-4DB2-BD59-A6C34878D82A}">
                    <a16:rowId xmlns:a16="http://schemas.microsoft.com/office/drawing/2014/main" val="2202372868"/>
                  </a:ext>
                </a:extLst>
              </a:tr>
              <a:tr h="261666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Подпрограмма II. «Развитие музейного дела»</a:t>
                      </a:r>
                      <a:endParaRPr lang="ru-RU" sz="12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834031"/>
                  </a:ext>
                </a:extLst>
              </a:tr>
              <a:tr h="112805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 2.1.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Целевой показатель 1</a:t>
                      </a:r>
                      <a:b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Цифровизация музейных фондов</a:t>
                      </a:r>
                      <a:b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16 569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17 730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18 575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19 412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20 246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extLst>
                  <a:ext uri="{0D108BD9-81ED-4DB2-BD59-A6C34878D82A}">
                    <a16:rowId xmlns:a16="http://schemas.microsoft.com/office/drawing/2014/main" val="2997941476"/>
                  </a:ext>
                </a:extLst>
              </a:tr>
              <a:tr h="405252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Подпрограмма III «Развитие библиотечного дела»    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extLst>
                  <a:ext uri="{0D108BD9-81ED-4DB2-BD59-A6C34878D82A}">
                    <a16:rowId xmlns:a16="http://schemas.microsoft.com/office/drawing/2014/main" val="3844361410"/>
                  </a:ext>
                </a:extLst>
              </a:tr>
              <a:tr h="11743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3.1.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Целевой показатель 1. Макропоказатель подпрограммы.</a:t>
                      </a:r>
                      <a:b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Обеспечение роста числа пользователей муниципальных библиотек Московской области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человек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40 142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40 160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40 180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40 200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40 220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extLst>
                  <a:ext uri="{0D108BD9-81ED-4DB2-BD59-A6C34878D82A}">
                    <a16:rowId xmlns:a16="http://schemas.microsoft.com/office/drawing/2014/main" val="3302084812"/>
                  </a:ext>
                </a:extLst>
              </a:tr>
              <a:tr h="11743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3.2.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Целевой показатель 3</a:t>
                      </a:r>
                      <a:b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Количество переоснащенных муниципальных библиотек по модельному стандарту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Региональный проект «Культурная среда Подмосковья»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единица     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12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49" marR="5549" marT="5549" marB="0"/>
                </a:tc>
                <a:extLst>
                  <a:ext uri="{0D108BD9-81ED-4DB2-BD59-A6C34878D82A}">
                    <a16:rowId xmlns:a16="http://schemas.microsoft.com/office/drawing/2014/main" val="1839465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3454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TextBox 10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TextBox 12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13">
            <a:extLst>
              <a:ext uri="{FF2B5EF4-FFF2-40B4-BE49-F238E27FC236}">
                <a16:creationId xmlns:a16="http://schemas.microsoft.com/office/drawing/2014/main" id="{00000000-0008-0000-0200-00000E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5" name="TextBox 14">
            <a:extLst>
              <a:ext uri="{FF2B5EF4-FFF2-40B4-BE49-F238E27FC236}">
                <a16:creationId xmlns:a16="http://schemas.microsoft.com/office/drawing/2014/main" id="{00000000-0008-0000-0200-00000F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6" name="TextBox 15">
            <a:extLst>
              <a:ext uri="{FF2B5EF4-FFF2-40B4-BE49-F238E27FC236}">
                <a16:creationId xmlns:a16="http://schemas.microsoft.com/office/drawing/2014/main" id="{00000000-0008-0000-0200-000010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16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" name="TextBox 17">
            <a:extLst>
              <a:ext uri="{FF2B5EF4-FFF2-40B4-BE49-F238E27FC236}">
                <a16:creationId xmlns:a16="http://schemas.microsoft.com/office/drawing/2014/main" id="{00000000-0008-0000-0200-000012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9" name="TextBox 18">
            <a:extLst>
              <a:ext uri="{FF2B5EF4-FFF2-40B4-BE49-F238E27FC236}">
                <a16:creationId xmlns:a16="http://schemas.microsoft.com/office/drawing/2014/main" id="{00000000-0008-0000-0200-000013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00000000-0008-0000-0200-000014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00000000-0008-0000-0200-000015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TextBox 32">
            <a:extLst>
              <a:ext uri="{FF2B5EF4-FFF2-40B4-BE49-F238E27FC236}">
                <a16:creationId xmlns:a16="http://schemas.microsoft.com/office/drawing/2014/main" id="{00000000-0008-0000-0200-000021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3" name="TextBox 33">
            <a:extLst>
              <a:ext uri="{FF2B5EF4-FFF2-40B4-BE49-F238E27FC236}">
                <a16:creationId xmlns:a16="http://schemas.microsoft.com/office/drawing/2014/main" id="{00000000-0008-0000-0200-000022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4" name="TextBox 34">
            <a:extLst>
              <a:ext uri="{FF2B5EF4-FFF2-40B4-BE49-F238E27FC236}">
                <a16:creationId xmlns:a16="http://schemas.microsoft.com/office/drawing/2014/main" id="{00000000-0008-0000-0200-000023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5" name="TextBox 35">
            <a:extLst>
              <a:ext uri="{FF2B5EF4-FFF2-40B4-BE49-F238E27FC236}">
                <a16:creationId xmlns:a16="http://schemas.microsoft.com/office/drawing/2014/main" id="{00000000-0008-0000-0200-000024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6" name="TextBox 36">
            <a:extLst>
              <a:ext uri="{FF2B5EF4-FFF2-40B4-BE49-F238E27FC236}">
                <a16:creationId xmlns:a16="http://schemas.microsoft.com/office/drawing/2014/main" id="{00000000-0008-0000-0200-000025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7" name="TextBox 37">
            <a:extLst>
              <a:ext uri="{FF2B5EF4-FFF2-40B4-BE49-F238E27FC236}">
                <a16:creationId xmlns:a16="http://schemas.microsoft.com/office/drawing/2014/main" id="{00000000-0008-0000-0200-000026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0000000-0008-0000-0200-000027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9" name="TextBox 39">
            <a:extLst>
              <a:ext uri="{FF2B5EF4-FFF2-40B4-BE49-F238E27FC236}">
                <a16:creationId xmlns:a16="http://schemas.microsoft.com/office/drawing/2014/main" id="{00000000-0008-0000-0200-000028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0" name="TextBox 40">
            <a:extLst>
              <a:ext uri="{FF2B5EF4-FFF2-40B4-BE49-F238E27FC236}">
                <a16:creationId xmlns:a16="http://schemas.microsoft.com/office/drawing/2014/main" id="{00000000-0008-0000-0200-000029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79512" y="332656"/>
          <a:ext cx="8640959" cy="637610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43301">
                  <a:extLst>
                    <a:ext uri="{9D8B030D-6E8A-4147-A177-3AD203B41FA5}">
                      <a16:colId xmlns:a16="http://schemas.microsoft.com/office/drawing/2014/main" val="3417800643"/>
                    </a:ext>
                  </a:extLst>
                </a:gridCol>
                <a:gridCol w="2960667">
                  <a:extLst>
                    <a:ext uri="{9D8B030D-6E8A-4147-A177-3AD203B41FA5}">
                      <a16:colId xmlns:a16="http://schemas.microsoft.com/office/drawing/2014/main" val="2629875581"/>
                    </a:ext>
                  </a:extLst>
                </a:gridCol>
                <a:gridCol w="1480333">
                  <a:extLst>
                    <a:ext uri="{9D8B030D-6E8A-4147-A177-3AD203B41FA5}">
                      <a16:colId xmlns:a16="http://schemas.microsoft.com/office/drawing/2014/main" val="3466219090"/>
                    </a:ext>
                  </a:extLst>
                </a:gridCol>
                <a:gridCol w="688307">
                  <a:extLst>
                    <a:ext uri="{9D8B030D-6E8A-4147-A177-3AD203B41FA5}">
                      <a16:colId xmlns:a16="http://schemas.microsoft.com/office/drawing/2014/main" val="106695662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058295827"/>
                    </a:ext>
                  </a:extLst>
                </a:gridCol>
                <a:gridCol w="613863">
                  <a:extLst>
                    <a:ext uri="{9D8B030D-6E8A-4147-A177-3AD203B41FA5}">
                      <a16:colId xmlns:a16="http://schemas.microsoft.com/office/drawing/2014/main" val="3212190786"/>
                    </a:ext>
                  </a:extLst>
                </a:gridCol>
                <a:gridCol w="635472">
                  <a:extLst>
                    <a:ext uri="{9D8B030D-6E8A-4147-A177-3AD203B41FA5}">
                      <a16:colId xmlns:a16="http://schemas.microsoft.com/office/drawing/2014/main" val="2903963417"/>
                    </a:ext>
                  </a:extLst>
                </a:gridCol>
                <a:gridCol w="635472">
                  <a:extLst>
                    <a:ext uri="{9D8B030D-6E8A-4147-A177-3AD203B41FA5}">
                      <a16:colId xmlns:a16="http://schemas.microsoft.com/office/drawing/2014/main" val="1991786941"/>
                    </a:ext>
                  </a:extLst>
                </a:gridCol>
                <a:gridCol w="635472">
                  <a:extLst>
                    <a:ext uri="{9D8B030D-6E8A-4147-A177-3AD203B41FA5}">
                      <a16:colId xmlns:a16="http://schemas.microsoft.com/office/drawing/2014/main" val="1094794287"/>
                    </a:ext>
                  </a:extLst>
                </a:gridCol>
              </a:tblGrid>
              <a:tr h="73268"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Подпрограмма IV «Развитие профессионального искусства, гастрольно-концертной и культурно-досуговой деятельности, кинематографии»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243573"/>
                  </a:ext>
                </a:extLst>
              </a:tr>
              <a:tr h="117926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4.1.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Целевой показатель 1. Число посещений мероприятий организаций культуры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Указ ПРФ от 04.02.2021 № 68 приоритетный показатель  на 2024 год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тыс. единиц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973,2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1 093,9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1395,3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1556,9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1713,3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60500953"/>
                  </a:ext>
                </a:extLst>
              </a:tr>
              <a:tr h="52171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4.2.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Целевой показатель 8</a:t>
                      </a:r>
                      <a:b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Количество граждан, принимающих участие в добровольческой деятельности</a:t>
                      </a:r>
                      <a:b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b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Региональный проект </a:t>
                      </a:r>
                      <a:b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«Творческие люди Подмосковья»</a:t>
                      </a:r>
                      <a:b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103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129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155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181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200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98455476"/>
                  </a:ext>
                </a:extLst>
              </a:tr>
              <a:tr h="2009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Подпрограмма V «Укрепление материально-технической базы муниципальных учреждений культуры»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-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77797492"/>
                  </a:ext>
                </a:extLst>
              </a:tr>
              <a:tr h="6587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5.1.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Целевой показатель 6</a:t>
                      </a:r>
                      <a:b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Доля приоритетных объектов, доступных для инвалидов и других маломобильных групп населения в сфере культуры и дополнительного образования сферы культуры, в общем количестве приоритетных объектов в сфере культуры и дополнительного образования сферы культуры в Московской области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63,6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-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44916150"/>
                  </a:ext>
                </a:extLst>
              </a:tr>
              <a:tr h="7257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Подпрограмма VI «Развитие образования в сфере культуры»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429217"/>
                  </a:ext>
                </a:extLst>
              </a:tr>
              <a:tr h="5303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6.1.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Целевой показатель 1. Доля детей в возрасте от 5 до 18 лет, охваченных дополнительным образованием сферы культуры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11,7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11,8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11,9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12,0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12,1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00596392"/>
                  </a:ext>
                </a:extLst>
              </a:tr>
              <a:tr h="5303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6.2.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Целевой показатель 2. Доля детей, осваивающих дополнительные предпрофессиональные программы в области искусств за счет бюджетных средств от общего количества обучающихся в детских школах искусств за счет бюджетных средств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59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60,0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</a:rPr>
                        <a:t>61,0</a:t>
                      </a:r>
                      <a:endParaRPr lang="ru-RU" sz="11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62,0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45143566"/>
                  </a:ext>
                </a:extLst>
              </a:tr>
            </a:tbl>
          </a:graphicData>
        </a:graphic>
      </p:graphicFrame>
      <p:sp>
        <p:nvSpPr>
          <p:cNvPr id="32" name="TextBox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SpPr txBox="1"/>
          <p:nvPr/>
        </p:nvSpPr>
        <p:spPr>
          <a:xfrm>
            <a:off x="10512425" y="98202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SpPr txBox="1"/>
          <p:nvPr/>
        </p:nvSpPr>
        <p:spPr>
          <a:xfrm>
            <a:off x="10512425" y="98202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1" name="TextBox 4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SpPr txBox="1"/>
          <p:nvPr/>
        </p:nvSpPr>
        <p:spPr>
          <a:xfrm>
            <a:off x="10512425" y="98202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2" name="TextBox 5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SpPr txBox="1"/>
          <p:nvPr/>
        </p:nvSpPr>
        <p:spPr>
          <a:xfrm>
            <a:off x="10512425" y="98202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3" name="TextBox 6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SpPr txBox="1"/>
          <p:nvPr/>
        </p:nvSpPr>
        <p:spPr>
          <a:xfrm>
            <a:off x="10512425" y="98202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4" name="TextBox 7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SpPr txBox="1"/>
          <p:nvPr/>
        </p:nvSpPr>
        <p:spPr>
          <a:xfrm>
            <a:off x="10512425" y="98202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5" name="TextBox 8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SpPr txBox="1"/>
          <p:nvPr/>
        </p:nvSpPr>
        <p:spPr>
          <a:xfrm>
            <a:off x="10512425" y="98202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SpPr txBox="1"/>
          <p:nvPr/>
        </p:nvSpPr>
        <p:spPr>
          <a:xfrm>
            <a:off x="10512425" y="98202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7" name="TextBox 10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SpPr txBox="1"/>
          <p:nvPr/>
        </p:nvSpPr>
        <p:spPr>
          <a:xfrm>
            <a:off x="10512425" y="98202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8" name="TextBox 12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SpPr txBox="1"/>
          <p:nvPr/>
        </p:nvSpPr>
        <p:spPr>
          <a:xfrm>
            <a:off x="10512425" y="11233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69" name="TextBox 13">
            <a:extLst>
              <a:ext uri="{FF2B5EF4-FFF2-40B4-BE49-F238E27FC236}">
                <a16:creationId xmlns:a16="http://schemas.microsoft.com/office/drawing/2014/main" id="{00000000-0008-0000-0200-00000E000000}"/>
              </a:ext>
            </a:extLst>
          </p:cNvPr>
          <p:cNvSpPr txBox="1"/>
          <p:nvPr/>
        </p:nvSpPr>
        <p:spPr>
          <a:xfrm>
            <a:off x="10512425" y="11233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0" name="TextBox 14">
            <a:extLst>
              <a:ext uri="{FF2B5EF4-FFF2-40B4-BE49-F238E27FC236}">
                <a16:creationId xmlns:a16="http://schemas.microsoft.com/office/drawing/2014/main" id="{00000000-0008-0000-0200-00000F000000}"/>
              </a:ext>
            </a:extLst>
          </p:cNvPr>
          <p:cNvSpPr txBox="1"/>
          <p:nvPr/>
        </p:nvSpPr>
        <p:spPr>
          <a:xfrm>
            <a:off x="10512425" y="11233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1" name="TextBox 15">
            <a:extLst>
              <a:ext uri="{FF2B5EF4-FFF2-40B4-BE49-F238E27FC236}">
                <a16:creationId xmlns:a16="http://schemas.microsoft.com/office/drawing/2014/main" id="{00000000-0008-0000-0200-000010000000}"/>
              </a:ext>
            </a:extLst>
          </p:cNvPr>
          <p:cNvSpPr txBox="1"/>
          <p:nvPr/>
        </p:nvSpPr>
        <p:spPr>
          <a:xfrm>
            <a:off x="10512425" y="11233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2" name="TextBox 16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SpPr txBox="1"/>
          <p:nvPr/>
        </p:nvSpPr>
        <p:spPr>
          <a:xfrm>
            <a:off x="10512425" y="11233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3" name="TextBox 17">
            <a:extLst>
              <a:ext uri="{FF2B5EF4-FFF2-40B4-BE49-F238E27FC236}">
                <a16:creationId xmlns:a16="http://schemas.microsoft.com/office/drawing/2014/main" id="{00000000-0008-0000-0200-000012000000}"/>
              </a:ext>
            </a:extLst>
          </p:cNvPr>
          <p:cNvSpPr txBox="1"/>
          <p:nvPr/>
        </p:nvSpPr>
        <p:spPr>
          <a:xfrm>
            <a:off x="10512425" y="11233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4" name="TextBox 18">
            <a:extLst>
              <a:ext uri="{FF2B5EF4-FFF2-40B4-BE49-F238E27FC236}">
                <a16:creationId xmlns:a16="http://schemas.microsoft.com/office/drawing/2014/main" id="{00000000-0008-0000-0200-000013000000}"/>
              </a:ext>
            </a:extLst>
          </p:cNvPr>
          <p:cNvSpPr txBox="1"/>
          <p:nvPr/>
        </p:nvSpPr>
        <p:spPr>
          <a:xfrm>
            <a:off x="10512425" y="11233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5" name="TextBox 19">
            <a:extLst>
              <a:ext uri="{FF2B5EF4-FFF2-40B4-BE49-F238E27FC236}">
                <a16:creationId xmlns:a16="http://schemas.microsoft.com/office/drawing/2014/main" id="{00000000-0008-0000-0200-000014000000}"/>
              </a:ext>
            </a:extLst>
          </p:cNvPr>
          <p:cNvSpPr txBox="1"/>
          <p:nvPr/>
        </p:nvSpPr>
        <p:spPr>
          <a:xfrm>
            <a:off x="10512425" y="11233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6" name="TextBox 20">
            <a:extLst>
              <a:ext uri="{FF2B5EF4-FFF2-40B4-BE49-F238E27FC236}">
                <a16:creationId xmlns:a16="http://schemas.microsoft.com/office/drawing/2014/main" id="{00000000-0008-0000-0200-000015000000}"/>
              </a:ext>
            </a:extLst>
          </p:cNvPr>
          <p:cNvSpPr txBox="1"/>
          <p:nvPr/>
        </p:nvSpPr>
        <p:spPr>
          <a:xfrm>
            <a:off x="10512425" y="1123315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7" name="TextBox 32">
            <a:extLst>
              <a:ext uri="{FF2B5EF4-FFF2-40B4-BE49-F238E27FC236}">
                <a16:creationId xmlns:a16="http://schemas.microsoft.com/office/drawing/2014/main" id="{00000000-0008-0000-0200-000021000000}"/>
              </a:ext>
            </a:extLst>
          </p:cNvPr>
          <p:cNvSpPr txBox="1"/>
          <p:nvPr/>
        </p:nvSpPr>
        <p:spPr>
          <a:xfrm>
            <a:off x="10512425" y="132334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8" name="TextBox 33">
            <a:extLst>
              <a:ext uri="{FF2B5EF4-FFF2-40B4-BE49-F238E27FC236}">
                <a16:creationId xmlns:a16="http://schemas.microsoft.com/office/drawing/2014/main" id="{00000000-0008-0000-0200-000022000000}"/>
              </a:ext>
            </a:extLst>
          </p:cNvPr>
          <p:cNvSpPr txBox="1"/>
          <p:nvPr/>
        </p:nvSpPr>
        <p:spPr>
          <a:xfrm>
            <a:off x="10512425" y="132334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79" name="TextBox 34">
            <a:extLst>
              <a:ext uri="{FF2B5EF4-FFF2-40B4-BE49-F238E27FC236}">
                <a16:creationId xmlns:a16="http://schemas.microsoft.com/office/drawing/2014/main" id="{00000000-0008-0000-0200-000023000000}"/>
              </a:ext>
            </a:extLst>
          </p:cNvPr>
          <p:cNvSpPr txBox="1"/>
          <p:nvPr/>
        </p:nvSpPr>
        <p:spPr>
          <a:xfrm>
            <a:off x="10512425" y="132334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0" name="TextBox 35">
            <a:extLst>
              <a:ext uri="{FF2B5EF4-FFF2-40B4-BE49-F238E27FC236}">
                <a16:creationId xmlns:a16="http://schemas.microsoft.com/office/drawing/2014/main" id="{00000000-0008-0000-0200-000024000000}"/>
              </a:ext>
            </a:extLst>
          </p:cNvPr>
          <p:cNvSpPr txBox="1"/>
          <p:nvPr/>
        </p:nvSpPr>
        <p:spPr>
          <a:xfrm>
            <a:off x="10512425" y="132334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1" name="TextBox 36">
            <a:extLst>
              <a:ext uri="{FF2B5EF4-FFF2-40B4-BE49-F238E27FC236}">
                <a16:creationId xmlns:a16="http://schemas.microsoft.com/office/drawing/2014/main" id="{00000000-0008-0000-0200-000025000000}"/>
              </a:ext>
            </a:extLst>
          </p:cNvPr>
          <p:cNvSpPr txBox="1"/>
          <p:nvPr/>
        </p:nvSpPr>
        <p:spPr>
          <a:xfrm>
            <a:off x="10512425" y="132334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2" name="TextBox 37">
            <a:extLst>
              <a:ext uri="{FF2B5EF4-FFF2-40B4-BE49-F238E27FC236}">
                <a16:creationId xmlns:a16="http://schemas.microsoft.com/office/drawing/2014/main" id="{00000000-0008-0000-0200-000026000000}"/>
              </a:ext>
            </a:extLst>
          </p:cNvPr>
          <p:cNvSpPr txBox="1"/>
          <p:nvPr/>
        </p:nvSpPr>
        <p:spPr>
          <a:xfrm>
            <a:off x="10512425" y="132334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3" name="TextBox 38">
            <a:extLst>
              <a:ext uri="{FF2B5EF4-FFF2-40B4-BE49-F238E27FC236}">
                <a16:creationId xmlns:a16="http://schemas.microsoft.com/office/drawing/2014/main" id="{00000000-0008-0000-0200-000027000000}"/>
              </a:ext>
            </a:extLst>
          </p:cNvPr>
          <p:cNvSpPr txBox="1"/>
          <p:nvPr/>
        </p:nvSpPr>
        <p:spPr>
          <a:xfrm>
            <a:off x="10512425" y="132334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4" name="TextBox 39">
            <a:extLst>
              <a:ext uri="{FF2B5EF4-FFF2-40B4-BE49-F238E27FC236}">
                <a16:creationId xmlns:a16="http://schemas.microsoft.com/office/drawing/2014/main" id="{00000000-0008-0000-0200-000028000000}"/>
              </a:ext>
            </a:extLst>
          </p:cNvPr>
          <p:cNvSpPr txBox="1"/>
          <p:nvPr/>
        </p:nvSpPr>
        <p:spPr>
          <a:xfrm>
            <a:off x="10512425" y="132334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5" name="TextBox 40">
            <a:extLst>
              <a:ext uri="{FF2B5EF4-FFF2-40B4-BE49-F238E27FC236}">
                <a16:creationId xmlns:a16="http://schemas.microsoft.com/office/drawing/2014/main" id="{00000000-0008-0000-0200-000029000000}"/>
              </a:ext>
            </a:extLst>
          </p:cNvPr>
          <p:cNvSpPr txBox="1"/>
          <p:nvPr/>
        </p:nvSpPr>
        <p:spPr>
          <a:xfrm>
            <a:off x="10512425" y="132334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6" name="TextBox 30">
            <a:extLst>
              <a:ext uri="{FF2B5EF4-FFF2-40B4-BE49-F238E27FC236}">
                <a16:creationId xmlns:a16="http://schemas.microsoft.com/office/drawing/2014/main" id="{00000000-0008-0000-0200-000021000000}"/>
              </a:ext>
            </a:extLst>
          </p:cNvPr>
          <p:cNvSpPr txBox="1"/>
          <p:nvPr/>
        </p:nvSpPr>
        <p:spPr>
          <a:xfrm>
            <a:off x="10512425" y="13423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7" name="TextBox 31">
            <a:extLst>
              <a:ext uri="{FF2B5EF4-FFF2-40B4-BE49-F238E27FC236}">
                <a16:creationId xmlns:a16="http://schemas.microsoft.com/office/drawing/2014/main" id="{00000000-0008-0000-0200-000022000000}"/>
              </a:ext>
            </a:extLst>
          </p:cNvPr>
          <p:cNvSpPr txBox="1"/>
          <p:nvPr/>
        </p:nvSpPr>
        <p:spPr>
          <a:xfrm>
            <a:off x="10512425" y="13423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8" name="TextBox 42">
            <a:extLst>
              <a:ext uri="{FF2B5EF4-FFF2-40B4-BE49-F238E27FC236}">
                <a16:creationId xmlns:a16="http://schemas.microsoft.com/office/drawing/2014/main" id="{00000000-0008-0000-0200-000023000000}"/>
              </a:ext>
            </a:extLst>
          </p:cNvPr>
          <p:cNvSpPr txBox="1"/>
          <p:nvPr/>
        </p:nvSpPr>
        <p:spPr>
          <a:xfrm>
            <a:off x="10512425" y="13423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9" name="TextBox 43">
            <a:extLst>
              <a:ext uri="{FF2B5EF4-FFF2-40B4-BE49-F238E27FC236}">
                <a16:creationId xmlns:a16="http://schemas.microsoft.com/office/drawing/2014/main" id="{00000000-0008-0000-0200-000024000000}"/>
              </a:ext>
            </a:extLst>
          </p:cNvPr>
          <p:cNvSpPr txBox="1"/>
          <p:nvPr/>
        </p:nvSpPr>
        <p:spPr>
          <a:xfrm>
            <a:off x="10512425" y="13423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0" name="TextBox 44">
            <a:extLst>
              <a:ext uri="{FF2B5EF4-FFF2-40B4-BE49-F238E27FC236}">
                <a16:creationId xmlns:a16="http://schemas.microsoft.com/office/drawing/2014/main" id="{00000000-0008-0000-0200-000025000000}"/>
              </a:ext>
            </a:extLst>
          </p:cNvPr>
          <p:cNvSpPr txBox="1"/>
          <p:nvPr/>
        </p:nvSpPr>
        <p:spPr>
          <a:xfrm>
            <a:off x="10512425" y="13423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1" name="TextBox 45">
            <a:extLst>
              <a:ext uri="{FF2B5EF4-FFF2-40B4-BE49-F238E27FC236}">
                <a16:creationId xmlns:a16="http://schemas.microsoft.com/office/drawing/2014/main" id="{00000000-0008-0000-0200-000026000000}"/>
              </a:ext>
            </a:extLst>
          </p:cNvPr>
          <p:cNvSpPr txBox="1"/>
          <p:nvPr/>
        </p:nvSpPr>
        <p:spPr>
          <a:xfrm>
            <a:off x="10512425" y="13423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2" name="TextBox 46">
            <a:extLst>
              <a:ext uri="{FF2B5EF4-FFF2-40B4-BE49-F238E27FC236}">
                <a16:creationId xmlns:a16="http://schemas.microsoft.com/office/drawing/2014/main" id="{00000000-0008-0000-0200-000027000000}"/>
              </a:ext>
            </a:extLst>
          </p:cNvPr>
          <p:cNvSpPr txBox="1"/>
          <p:nvPr/>
        </p:nvSpPr>
        <p:spPr>
          <a:xfrm>
            <a:off x="10512425" y="13423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3" name="TextBox 47">
            <a:extLst>
              <a:ext uri="{FF2B5EF4-FFF2-40B4-BE49-F238E27FC236}">
                <a16:creationId xmlns:a16="http://schemas.microsoft.com/office/drawing/2014/main" id="{00000000-0008-0000-0200-000028000000}"/>
              </a:ext>
            </a:extLst>
          </p:cNvPr>
          <p:cNvSpPr txBox="1"/>
          <p:nvPr/>
        </p:nvSpPr>
        <p:spPr>
          <a:xfrm>
            <a:off x="10512425" y="13423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94" name="TextBox 48">
            <a:extLst>
              <a:ext uri="{FF2B5EF4-FFF2-40B4-BE49-F238E27FC236}">
                <a16:creationId xmlns:a16="http://schemas.microsoft.com/office/drawing/2014/main" id="{00000000-0008-0000-0200-000029000000}"/>
              </a:ext>
            </a:extLst>
          </p:cNvPr>
          <p:cNvSpPr txBox="1"/>
          <p:nvPr/>
        </p:nvSpPr>
        <p:spPr>
          <a:xfrm>
            <a:off x="10512425" y="13423900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7091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504" y="11663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Целевые показатели муниципальной программы «Образование»</a:t>
            </a:r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5" name="TextBox 3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6" name="TextBox 4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TextBox 7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00000000-0008-0000-0200-000009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2" name="TextBox 10">
            <a:extLst>
              <a:ext uri="{FF2B5EF4-FFF2-40B4-BE49-F238E27FC236}">
                <a16:creationId xmlns:a16="http://schemas.microsoft.com/office/drawing/2014/main" id="{00000000-0008-0000-0200-00000B000000}"/>
              </a:ext>
            </a:extLst>
          </p:cNvPr>
          <p:cNvSpPr txBox="1"/>
          <p:nvPr/>
        </p:nvSpPr>
        <p:spPr>
          <a:xfrm>
            <a:off x="11812588" y="841057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3" name="TextBox 12">
            <a:extLst>
              <a:ext uri="{FF2B5EF4-FFF2-40B4-BE49-F238E27FC236}">
                <a16:creationId xmlns:a16="http://schemas.microsoft.com/office/drawing/2014/main" id="{00000000-0008-0000-0200-00000D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4" name="TextBox 13">
            <a:extLst>
              <a:ext uri="{FF2B5EF4-FFF2-40B4-BE49-F238E27FC236}">
                <a16:creationId xmlns:a16="http://schemas.microsoft.com/office/drawing/2014/main" id="{00000000-0008-0000-0200-00000E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5" name="TextBox 14">
            <a:extLst>
              <a:ext uri="{FF2B5EF4-FFF2-40B4-BE49-F238E27FC236}">
                <a16:creationId xmlns:a16="http://schemas.microsoft.com/office/drawing/2014/main" id="{00000000-0008-0000-0200-00000F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6" name="TextBox 15">
            <a:extLst>
              <a:ext uri="{FF2B5EF4-FFF2-40B4-BE49-F238E27FC236}">
                <a16:creationId xmlns:a16="http://schemas.microsoft.com/office/drawing/2014/main" id="{00000000-0008-0000-0200-000010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7" name="TextBox 16">
            <a:extLst>
              <a:ext uri="{FF2B5EF4-FFF2-40B4-BE49-F238E27FC236}">
                <a16:creationId xmlns:a16="http://schemas.microsoft.com/office/drawing/2014/main" id="{00000000-0008-0000-0200-000011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" name="TextBox 17">
            <a:extLst>
              <a:ext uri="{FF2B5EF4-FFF2-40B4-BE49-F238E27FC236}">
                <a16:creationId xmlns:a16="http://schemas.microsoft.com/office/drawing/2014/main" id="{00000000-0008-0000-0200-000012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9" name="TextBox 18">
            <a:extLst>
              <a:ext uri="{FF2B5EF4-FFF2-40B4-BE49-F238E27FC236}">
                <a16:creationId xmlns:a16="http://schemas.microsoft.com/office/drawing/2014/main" id="{00000000-0008-0000-0200-000013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0" name="TextBox 19">
            <a:extLst>
              <a:ext uri="{FF2B5EF4-FFF2-40B4-BE49-F238E27FC236}">
                <a16:creationId xmlns:a16="http://schemas.microsoft.com/office/drawing/2014/main" id="{00000000-0008-0000-0200-000014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1" name="TextBox 20">
            <a:extLst>
              <a:ext uri="{FF2B5EF4-FFF2-40B4-BE49-F238E27FC236}">
                <a16:creationId xmlns:a16="http://schemas.microsoft.com/office/drawing/2014/main" id="{00000000-0008-0000-0200-000015000000}"/>
              </a:ext>
            </a:extLst>
          </p:cNvPr>
          <p:cNvSpPr txBox="1"/>
          <p:nvPr/>
        </p:nvSpPr>
        <p:spPr>
          <a:xfrm>
            <a:off x="11812588" y="9090025"/>
            <a:ext cx="18415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2" name="TextBox 32">
            <a:extLst>
              <a:ext uri="{FF2B5EF4-FFF2-40B4-BE49-F238E27FC236}">
                <a16:creationId xmlns:a16="http://schemas.microsoft.com/office/drawing/2014/main" id="{00000000-0008-0000-0200-000021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3" name="TextBox 33">
            <a:extLst>
              <a:ext uri="{FF2B5EF4-FFF2-40B4-BE49-F238E27FC236}">
                <a16:creationId xmlns:a16="http://schemas.microsoft.com/office/drawing/2014/main" id="{00000000-0008-0000-0200-000022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4" name="TextBox 34">
            <a:extLst>
              <a:ext uri="{FF2B5EF4-FFF2-40B4-BE49-F238E27FC236}">
                <a16:creationId xmlns:a16="http://schemas.microsoft.com/office/drawing/2014/main" id="{00000000-0008-0000-0200-000023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5" name="TextBox 35">
            <a:extLst>
              <a:ext uri="{FF2B5EF4-FFF2-40B4-BE49-F238E27FC236}">
                <a16:creationId xmlns:a16="http://schemas.microsoft.com/office/drawing/2014/main" id="{00000000-0008-0000-0200-000024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6" name="TextBox 36">
            <a:extLst>
              <a:ext uri="{FF2B5EF4-FFF2-40B4-BE49-F238E27FC236}">
                <a16:creationId xmlns:a16="http://schemas.microsoft.com/office/drawing/2014/main" id="{00000000-0008-0000-0200-000025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7" name="TextBox 37">
            <a:extLst>
              <a:ext uri="{FF2B5EF4-FFF2-40B4-BE49-F238E27FC236}">
                <a16:creationId xmlns:a16="http://schemas.microsoft.com/office/drawing/2014/main" id="{00000000-0008-0000-0200-000026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0000000-0008-0000-0200-000027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9" name="TextBox 39">
            <a:extLst>
              <a:ext uri="{FF2B5EF4-FFF2-40B4-BE49-F238E27FC236}">
                <a16:creationId xmlns:a16="http://schemas.microsoft.com/office/drawing/2014/main" id="{00000000-0008-0000-0200-000028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0" name="TextBox 40">
            <a:extLst>
              <a:ext uri="{FF2B5EF4-FFF2-40B4-BE49-F238E27FC236}">
                <a16:creationId xmlns:a16="http://schemas.microsoft.com/office/drawing/2014/main" id="{00000000-0008-0000-0200-000029000000}"/>
              </a:ext>
            </a:extLst>
          </p:cNvPr>
          <p:cNvSpPr txBox="1"/>
          <p:nvPr/>
        </p:nvSpPr>
        <p:spPr>
          <a:xfrm>
            <a:off x="11812588" y="11214100"/>
            <a:ext cx="184150" cy="26352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79513" y="485964"/>
          <a:ext cx="8712967" cy="574481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88457">
                  <a:extLst>
                    <a:ext uri="{9D8B030D-6E8A-4147-A177-3AD203B41FA5}">
                      <a16:colId xmlns:a16="http://schemas.microsoft.com/office/drawing/2014/main" val="1712705848"/>
                    </a:ext>
                  </a:extLst>
                </a:gridCol>
                <a:gridCol w="2401287">
                  <a:extLst>
                    <a:ext uri="{9D8B030D-6E8A-4147-A177-3AD203B41FA5}">
                      <a16:colId xmlns:a16="http://schemas.microsoft.com/office/drawing/2014/main" val="814805689"/>
                    </a:ext>
                  </a:extLst>
                </a:gridCol>
                <a:gridCol w="1708426">
                  <a:extLst>
                    <a:ext uri="{9D8B030D-6E8A-4147-A177-3AD203B41FA5}">
                      <a16:colId xmlns:a16="http://schemas.microsoft.com/office/drawing/2014/main" val="2380429423"/>
                    </a:ext>
                  </a:extLst>
                </a:gridCol>
                <a:gridCol w="702429">
                  <a:extLst>
                    <a:ext uri="{9D8B030D-6E8A-4147-A177-3AD203B41FA5}">
                      <a16:colId xmlns:a16="http://schemas.microsoft.com/office/drawing/2014/main" val="321740879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40592719"/>
                    </a:ext>
                  </a:extLst>
                </a:gridCol>
                <a:gridCol w="682901">
                  <a:extLst>
                    <a:ext uri="{9D8B030D-6E8A-4147-A177-3AD203B41FA5}">
                      <a16:colId xmlns:a16="http://schemas.microsoft.com/office/drawing/2014/main" val="1057258401"/>
                    </a:ext>
                  </a:extLst>
                </a:gridCol>
                <a:gridCol w="588457">
                  <a:extLst>
                    <a:ext uri="{9D8B030D-6E8A-4147-A177-3AD203B41FA5}">
                      <a16:colId xmlns:a16="http://schemas.microsoft.com/office/drawing/2014/main" val="462401500"/>
                    </a:ext>
                  </a:extLst>
                </a:gridCol>
                <a:gridCol w="588457">
                  <a:extLst>
                    <a:ext uri="{9D8B030D-6E8A-4147-A177-3AD203B41FA5}">
                      <a16:colId xmlns:a16="http://schemas.microsoft.com/office/drawing/2014/main" val="3263345535"/>
                    </a:ext>
                  </a:extLst>
                </a:gridCol>
                <a:gridCol w="588457">
                  <a:extLst>
                    <a:ext uri="{9D8B030D-6E8A-4147-A177-3AD203B41FA5}">
                      <a16:colId xmlns:a16="http://schemas.microsoft.com/office/drawing/2014/main" val="3780180260"/>
                    </a:ext>
                  </a:extLst>
                </a:gridCol>
              </a:tblGrid>
              <a:tr h="1280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целевых показателей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Тип показателя 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 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Фактическое значение в 2023 году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Плановые значения в 2024 году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Прогноз по годам реализации 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799414"/>
                  </a:ext>
                </a:extLst>
              </a:tr>
              <a:tr h="253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2025 год 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2026 год 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 2027 год 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extLst>
                  <a:ext uri="{0D108BD9-81ED-4DB2-BD59-A6C34878D82A}">
                    <a16:rowId xmlns:a16="http://schemas.microsoft.com/office/drawing/2014/main" val="2224308570"/>
                  </a:ext>
                </a:extLst>
              </a:tr>
              <a:tr h="305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Указ Президента Российской Федерации, приоритетный показатель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104,06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102,2 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100,0 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100,0 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extLst>
                  <a:ext uri="{0D108BD9-81ED-4DB2-BD59-A6C34878D82A}">
                    <a16:rowId xmlns:a16="http://schemas.microsoft.com/office/drawing/2014/main" val="2325591228"/>
                  </a:ext>
                </a:extLst>
              </a:tr>
              <a:tr h="3406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extLst>
                  <a:ext uri="{0D108BD9-81ED-4DB2-BD59-A6C34878D82A}">
                    <a16:rowId xmlns:a16="http://schemas.microsoft.com/office/drawing/2014/main" val="3188638282"/>
                  </a:ext>
                </a:extLst>
              </a:tr>
              <a:tr h="3435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Доступность дошкольного образования для детей в возрасте от трех до семи лет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Указ Президента Российской Федерации, приоритетный показатель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extLst>
                  <a:ext uri="{0D108BD9-81ED-4DB2-BD59-A6C34878D82A}">
                    <a16:rowId xmlns:a16="http://schemas.microsoft.com/office/drawing/2014/main" val="2706150579"/>
                  </a:ext>
                </a:extLst>
              </a:tr>
              <a:tr h="2591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4.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Доступность дошкольного образования для детей в возрасте до 3-х лет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Соглашение с ФОИВ по ФП «Содействие занятости», приоритетный показатель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extLst>
                  <a:ext uri="{0D108BD9-81ED-4DB2-BD59-A6C34878D82A}">
                    <a16:rowId xmlns:a16="http://schemas.microsoft.com/office/drawing/2014/main" val="2599323823"/>
                  </a:ext>
                </a:extLst>
              </a:tr>
              <a:tr h="3842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5.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Указ  Президента Российской Федерации, приоритетный показатель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121,38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111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       110,7  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110,7 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     110,7  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extLst>
                  <a:ext uri="{0D108BD9-81ED-4DB2-BD59-A6C34878D82A}">
                    <a16:rowId xmlns:a16="http://schemas.microsoft.com/office/drawing/2014/main" val="1586648625"/>
                  </a:ext>
                </a:extLst>
              </a:tr>
              <a:tr h="558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6.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Доля обучающихся, получающих начальное общее образование в государственных и муниципальных образовательных организациях, получающих бесплатное горячее питание, к общему количеству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Соглашение с ФОИВ, приоритетный показатель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endParaRPr lang="ru-RU" sz="10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endParaRPr lang="ru-RU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911" marR="2911" marT="2911" marB="0" anchor="ctr"/>
                </a:tc>
                <a:extLst>
                  <a:ext uri="{0D108BD9-81ED-4DB2-BD59-A6C34878D82A}">
                    <a16:rowId xmlns:a16="http://schemas.microsoft.com/office/drawing/2014/main" val="98674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2017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79512" y="260648"/>
          <a:ext cx="8856985" cy="639929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21573">
                  <a:extLst>
                    <a:ext uri="{9D8B030D-6E8A-4147-A177-3AD203B41FA5}">
                      <a16:colId xmlns:a16="http://schemas.microsoft.com/office/drawing/2014/main" val="2548834137"/>
                    </a:ext>
                  </a:extLst>
                </a:gridCol>
                <a:gridCol w="2522733">
                  <a:extLst>
                    <a:ext uri="{9D8B030D-6E8A-4147-A177-3AD203B41FA5}">
                      <a16:colId xmlns:a16="http://schemas.microsoft.com/office/drawing/2014/main" val="1485762755"/>
                    </a:ext>
                  </a:extLst>
                </a:gridCol>
                <a:gridCol w="1794830">
                  <a:extLst>
                    <a:ext uri="{9D8B030D-6E8A-4147-A177-3AD203B41FA5}">
                      <a16:colId xmlns:a16="http://schemas.microsoft.com/office/drawing/2014/main" val="2736981274"/>
                    </a:ext>
                  </a:extLst>
                </a:gridCol>
                <a:gridCol w="628190">
                  <a:extLst>
                    <a:ext uri="{9D8B030D-6E8A-4147-A177-3AD203B41FA5}">
                      <a16:colId xmlns:a16="http://schemas.microsoft.com/office/drawing/2014/main" val="4083906369"/>
                    </a:ext>
                  </a:extLst>
                </a:gridCol>
                <a:gridCol w="827615">
                  <a:extLst>
                    <a:ext uri="{9D8B030D-6E8A-4147-A177-3AD203B41FA5}">
                      <a16:colId xmlns:a16="http://schemas.microsoft.com/office/drawing/2014/main" val="268024333"/>
                    </a:ext>
                  </a:extLst>
                </a:gridCol>
                <a:gridCol w="907387">
                  <a:extLst>
                    <a:ext uri="{9D8B030D-6E8A-4147-A177-3AD203B41FA5}">
                      <a16:colId xmlns:a16="http://schemas.microsoft.com/office/drawing/2014/main" val="300422369"/>
                    </a:ext>
                  </a:extLst>
                </a:gridCol>
                <a:gridCol w="618219">
                  <a:extLst>
                    <a:ext uri="{9D8B030D-6E8A-4147-A177-3AD203B41FA5}">
                      <a16:colId xmlns:a16="http://schemas.microsoft.com/office/drawing/2014/main" val="956053131"/>
                    </a:ext>
                  </a:extLst>
                </a:gridCol>
                <a:gridCol w="618219">
                  <a:extLst>
                    <a:ext uri="{9D8B030D-6E8A-4147-A177-3AD203B41FA5}">
                      <a16:colId xmlns:a16="http://schemas.microsoft.com/office/drawing/2014/main" val="984756862"/>
                    </a:ext>
                  </a:extLst>
                </a:gridCol>
                <a:gridCol w="618219">
                  <a:extLst>
                    <a:ext uri="{9D8B030D-6E8A-4147-A177-3AD203B41FA5}">
                      <a16:colId xmlns:a16="http://schemas.microsoft.com/office/drawing/2014/main" val="3560495951"/>
                    </a:ext>
                  </a:extLst>
                </a:gridCol>
              </a:tblGrid>
              <a:tr h="4455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7.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Доля выпускников текущего года, набравших 250 баллов и более по 3 предметам, к общему количеству выпускников текущего года, сдававших ЕГЭ по 3 и более предметам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10,25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15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        15,0 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        15,0 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        15,0 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extLst>
                  <a:ext uri="{0D108BD9-81ED-4DB2-BD59-A6C34878D82A}">
                    <a16:rowId xmlns:a16="http://schemas.microsoft.com/office/drawing/2014/main" val="3057860507"/>
                  </a:ext>
                </a:extLst>
              </a:tr>
              <a:tr h="3586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8.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Количество объектов, в которых в полном объеме выполнены мероприятия по капитальному ремонту общеобразовательных организаций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Соглашение с ФОИВ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extLst>
                  <a:ext uri="{0D108BD9-81ED-4DB2-BD59-A6C34878D82A}">
                    <a16:rowId xmlns:a16="http://schemas.microsoft.com/office/drawing/2014/main" val="31103451"/>
                  </a:ext>
                </a:extLst>
              </a:tr>
              <a:tr h="680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9.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Поддержка образования для детей с ограниченными возможностями здоровья. Обновление материально - технической базы в организациях, осуществляющих образовательную деятельность исключительно по адаптированным основным общеобразовательным программам (нарастающим итогом)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Соглашение с ФОИВ по федеральному проекту «Современная школа», приоритетный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extLst>
                  <a:ext uri="{0D108BD9-81ED-4DB2-BD59-A6C34878D82A}">
                    <a16:rowId xmlns:a16="http://schemas.microsoft.com/office/drawing/2014/main" val="1895093091"/>
                  </a:ext>
                </a:extLst>
              </a:tr>
              <a:tr h="4708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10.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Доля детей-инвалидов, которым созданы условия для получения качественного начального общего, основного общего, среднего общего образования, в общей численности детей- инвалидов школьного возраста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extLst>
                  <a:ext uri="{0D108BD9-81ED-4DB2-BD59-A6C34878D82A}">
                    <a16:rowId xmlns:a16="http://schemas.microsoft.com/office/drawing/2014/main" val="4197841141"/>
                  </a:ext>
                </a:extLst>
              </a:tr>
              <a:tr h="4238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11.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В общеобразовательных организациях, расположенных в сельской местности и малых городах, созданы и функционируют центры образования естественно-научной и технологической направленностей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Соглашение с ФОИВ по федеральному проекту "Современная школа", приоритетный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ед.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-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extLst>
                  <a:ext uri="{0D108BD9-81ED-4DB2-BD59-A6C34878D82A}">
                    <a16:rowId xmlns:a16="http://schemas.microsoft.com/office/drawing/2014/main" val="365573636"/>
                  </a:ext>
                </a:extLst>
              </a:tr>
              <a:tr h="6266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12.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Указ Президента Российской Федерации, приоритетный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105,62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         100 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extLst>
                  <a:ext uri="{0D108BD9-81ED-4DB2-BD59-A6C34878D82A}">
                    <a16:rowId xmlns:a16="http://schemas.microsoft.com/office/drawing/2014/main" val="1103876401"/>
                  </a:ext>
                </a:extLst>
              </a:tr>
              <a:tr h="329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13.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Доля детей-инвалидов в возрасте от 5 до 18 лет, получающих дополнительное образование, от общей численности детей-инвалидов данного возраста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 -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 -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 -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extLst>
                  <a:ext uri="{0D108BD9-81ED-4DB2-BD59-A6C34878D82A}">
                    <a16:rowId xmlns:a16="http://schemas.microsoft.com/office/drawing/2014/main" val="3440407492"/>
                  </a:ext>
                </a:extLst>
              </a:tr>
              <a:tr h="4310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14.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Доля детей в возрасте от 5 до 18 лет, охваченных дополнительным образованием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Соглашение с ФОИВ по федеральному проекту "Успех каждого ребёнка", приоритетный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78,5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84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75,0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75,0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75,0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622" marR="3622" marT="3622" marB="0" anchor="ctr"/>
                </a:tc>
                <a:extLst>
                  <a:ext uri="{0D108BD9-81ED-4DB2-BD59-A6C34878D82A}">
                    <a16:rowId xmlns:a16="http://schemas.microsoft.com/office/drawing/2014/main" val="2697618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8757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9024" y="0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«Социальная защита»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51520" y="548680"/>
          <a:ext cx="8784976" cy="5902348"/>
        </p:xfrm>
        <a:graphic>
          <a:graphicData uri="http://schemas.openxmlformats.org/drawingml/2006/table">
            <a:tbl>
              <a:tblPr firstRow="1" firstCol="1" bandRow="1" bandCol="1">
                <a:tableStyleId>{8799B23B-EC83-4686-B30A-512413B5E67A}</a:tableStyleId>
              </a:tblPr>
              <a:tblGrid>
                <a:gridCol w="631455">
                  <a:extLst>
                    <a:ext uri="{9D8B030D-6E8A-4147-A177-3AD203B41FA5}">
                      <a16:colId xmlns:a16="http://schemas.microsoft.com/office/drawing/2014/main" val="3964509648"/>
                    </a:ext>
                  </a:extLst>
                </a:gridCol>
                <a:gridCol w="3102160">
                  <a:extLst>
                    <a:ext uri="{9D8B030D-6E8A-4147-A177-3AD203B41FA5}">
                      <a16:colId xmlns:a16="http://schemas.microsoft.com/office/drawing/2014/main" val="812004993"/>
                    </a:ext>
                  </a:extLst>
                </a:gridCol>
                <a:gridCol w="946905">
                  <a:extLst>
                    <a:ext uri="{9D8B030D-6E8A-4147-A177-3AD203B41FA5}">
                      <a16:colId xmlns:a16="http://schemas.microsoft.com/office/drawing/2014/main" val="777916192"/>
                    </a:ext>
                  </a:extLst>
                </a:gridCol>
                <a:gridCol w="877947">
                  <a:extLst>
                    <a:ext uri="{9D8B030D-6E8A-4147-A177-3AD203B41FA5}">
                      <a16:colId xmlns:a16="http://schemas.microsoft.com/office/drawing/2014/main" val="1457299521"/>
                    </a:ext>
                  </a:extLst>
                </a:gridCol>
                <a:gridCol w="850245">
                  <a:extLst>
                    <a:ext uri="{9D8B030D-6E8A-4147-A177-3AD203B41FA5}">
                      <a16:colId xmlns:a16="http://schemas.microsoft.com/office/drawing/2014/main" val="35586965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338466170"/>
                    </a:ext>
                  </a:extLst>
                </a:gridCol>
                <a:gridCol w="558062">
                  <a:extLst>
                    <a:ext uri="{9D8B030D-6E8A-4147-A177-3AD203B41FA5}">
                      <a16:colId xmlns:a16="http://schemas.microsoft.com/office/drawing/2014/main" val="560769288"/>
                    </a:ext>
                  </a:extLst>
                </a:gridCol>
                <a:gridCol w="512457">
                  <a:extLst>
                    <a:ext uri="{9D8B030D-6E8A-4147-A177-3AD203B41FA5}">
                      <a16:colId xmlns:a16="http://schemas.microsoft.com/office/drawing/2014/main" val="3978777135"/>
                    </a:ext>
                  </a:extLst>
                </a:gridCol>
                <a:gridCol w="585665">
                  <a:extLst>
                    <a:ext uri="{9D8B030D-6E8A-4147-A177-3AD203B41FA5}">
                      <a16:colId xmlns:a16="http://schemas.microsoft.com/office/drawing/2014/main" val="4240494432"/>
                    </a:ext>
                  </a:extLst>
                </a:gridCol>
              </a:tblGrid>
              <a:tr h="1396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Наименование целевых показателей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Тип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показателя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5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Фактическое значение в 2023 году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Плановые значения на 2024 год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Прогноз по годам реализации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847882"/>
                  </a:ext>
                </a:extLst>
              </a:tr>
              <a:tr h="4076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2025 год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2026 год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2027 год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 anchor="ctr"/>
                </a:tc>
                <a:extLst>
                  <a:ext uri="{0D108BD9-81ED-4DB2-BD59-A6C34878D82A}">
                    <a16:rowId xmlns:a16="http://schemas.microsoft.com/office/drawing/2014/main" val="1479633981"/>
                  </a:ext>
                </a:extLst>
              </a:tr>
              <a:tr h="177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1.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Увеличение числа граждан старшего возраста, ведущих активный образ жизни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Приоритетный</a:t>
                      </a:r>
                      <a:r>
                        <a:rPr lang="ru-RU" sz="95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Человек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7 132 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8 690 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8 690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8 690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8 690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extLst>
                  <a:ext uri="{0D108BD9-81ED-4DB2-BD59-A6C34878D82A}">
                    <a16:rowId xmlns:a16="http://schemas.microsoft.com/office/drawing/2014/main" val="1084829165"/>
                  </a:ext>
                </a:extLst>
              </a:tr>
              <a:tr h="139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Приоритетный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71,18 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63,0 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63,5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64,5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extLst>
                  <a:ext uri="{0D108BD9-81ED-4DB2-BD59-A6C34878D82A}">
                    <a16:rowId xmlns:a16="http://schemas.microsoft.com/office/drawing/2014/main" val="438737797"/>
                  </a:ext>
                </a:extLst>
              </a:tr>
              <a:tr h="265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3.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Доля детей, находящихся в трудной жизненной ситуации, охваченных отдыхом и оздоровлением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Приоритетный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показатель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73,13 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57,0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57,5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58,0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58,5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extLst>
                  <a:ext uri="{0D108BD9-81ED-4DB2-BD59-A6C34878D82A}">
                    <a16:rowId xmlns:a16="http://schemas.microsoft.com/office/drawing/2014/main" val="1153597612"/>
                  </a:ext>
                </a:extLst>
              </a:tr>
              <a:tr h="139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4.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Количество СО НКО, которым оказана поддержка органами местного самоуправления 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20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20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extLst>
                  <a:ext uri="{0D108BD9-81ED-4DB2-BD59-A6C34878D82A}">
                    <a16:rowId xmlns:a16="http://schemas.microsoft.com/office/drawing/2014/main" val="2342871026"/>
                  </a:ext>
                </a:extLst>
              </a:tr>
              <a:tr h="139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4.1.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Количество СО НКО, которым оказана поддержка органами местного самоуправления в сфере социальной защиты населения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16 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16 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extLst>
                  <a:ext uri="{0D108BD9-81ED-4DB2-BD59-A6C34878D82A}">
                    <a16:rowId xmlns:a16="http://schemas.microsoft.com/office/drawing/2014/main" val="3900571322"/>
                  </a:ext>
                </a:extLst>
              </a:tr>
              <a:tr h="139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4.2.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Количество СО НКО, которым оказана поддержка органами местного самоуправления в сфере образования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1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1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extLst>
                  <a:ext uri="{0D108BD9-81ED-4DB2-BD59-A6C34878D82A}">
                    <a16:rowId xmlns:a16="http://schemas.microsoft.com/office/drawing/2014/main" val="4278311912"/>
                  </a:ext>
                </a:extLst>
              </a:tr>
              <a:tr h="139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4.3.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Количество СО НКО, которым оказана поддержка органами местного самоуправления в сфере физической культуры и спорта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3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3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extLst>
                  <a:ext uri="{0D108BD9-81ED-4DB2-BD59-A6C34878D82A}">
                    <a16:rowId xmlns:a16="http://schemas.microsoft.com/office/drawing/2014/main" val="4073569109"/>
                  </a:ext>
                </a:extLst>
              </a:tr>
              <a:tr h="139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5.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0,07 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0,07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0,07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0,07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extLst>
                  <a:ext uri="{0D108BD9-81ED-4DB2-BD59-A6C34878D82A}">
                    <a16:rowId xmlns:a16="http://schemas.microsoft.com/office/drawing/2014/main" val="3893264376"/>
                  </a:ext>
                </a:extLst>
              </a:tr>
              <a:tr h="202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5.1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социальной защиты населения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1,13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1,13 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1,13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1,13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1,13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5" marR="7075" marT="7075" marB="7075"/>
                </a:tc>
                <a:extLst>
                  <a:ext uri="{0D108BD9-81ED-4DB2-BD59-A6C34878D82A}">
                    <a16:rowId xmlns:a16="http://schemas.microsoft.com/office/drawing/2014/main" val="637701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73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325" y="999593"/>
            <a:ext cx="2932206" cy="1954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504249" y="764704"/>
            <a:ext cx="2445282" cy="430212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организаций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49286"/>
            <a:ext cx="2632389" cy="17757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3228" y="56413"/>
            <a:ext cx="5036300" cy="584593"/>
          </a:xfrm>
          <a:noFill/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glow" dir="tl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бывают бюджеты?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890482" y="764704"/>
            <a:ext cx="1865845" cy="358775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семьи</a:t>
            </a: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251520" y="5085184"/>
            <a:ext cx="2504808" cy="156966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3437792" y="5085184"/>
            <a:ext cx="2448273" cy="1569660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субъектов</a:t>
            </a:r>
          </a:p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6526749" y="5085184"/>
            <a:ext cx="2400282" cy="1661993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  <a:p>
            <a:pPr algn="ctr"/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(бюджеты городских и сельских поселений, бюджеты муниципальных районов, </a:t>
            </a:r>
            <a:r>
              <a:rPr lang="ru-RU" sz="14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бюджеты городских округов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4" name="Picture 6" descr="http://www.mosgubernia.ru/www/images/2015/01/280215MO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2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40" y="3356992"/>
            <a:ext cx="2393791" cy="1495424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56" name="Picture 8" descr="https://ds02.infourok.ru/uploads/ex/0c72/00085d59-5cf4bfea/img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0" b="991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92" y="3140968"/>
            <a:ext cx="2448272" cy="1728192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058" name="Picture 10" descr="http://www.rfembassy.ru/uploads/images/kart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504808" cy="1512168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6" name="Загнутый угол 15"/>
          <p:cNvSpPr/>
          <p:nvPr/>
        </p:nvSpPr>
        <p:spPr>
          <a:xfrm>
            <a:off x="3371238" y="1412776"/>
            <a:ext cx="2520280" cy="1541621"/>
          </a:xfrm>
          <a:prstGeom prst="foldedCorner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Бюджеты публично-правовых образований</a:t>
            </a:r>
          </a:p>
        </p:txBody>
      </p:sp>
    </p:spTree>
    <p:extLst>
      <p:ext uri="{BB962C8B-B14F-4D97-AF65-F5344CB8AC3E}">
        <p14:creationId xmlns:p14="http://schemas.microsoft.com/office/powerpoint/2010/main" val="2881653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  <p:bldP spid="37890" grpId="0"/>
      <p:bldP spid="37893" grpId="0" animBg="1"/>
      <p:bldP spid="37907" grpId="0" animBg="1"/>
      <p:bldP spid="37908" grpId="0" animBg="1"/>
      <p:bldP spid="3790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51520" y="27275"/>
          <a:ext cx="8640959" cy="6666219"/>
        </p:xfrm>
        <a:graphic>
          <a:graphicData uri="http://schemas.openxmlformats.org/drawingml/2006/table">
            <a:tbl>
              <a:tblPr firstRow="1" firstCol="1" bandRow="1" bandCol="1">
                <a:tableStyleId>{8799B23B-EC83-4686-B30A-512413B5E67A}</a:tableStyleId>
              </a:tblPr>
              <a:tblGrid>
                <a:gridCol w="274542">
                  <a:extLst>
                    <a:ext uri="{9D8B030D-6E8A-4147-A177-3AD203B41FA5}">
                      <a16:colId xmlns:a16="http://schemas.microsoft.com/office/drawing/2014/main" val="1818123641"/>
                    </a:ext>
                  </a:extLst>
                </a:gridCol>
                <a:gridCol w="3528685">
                  <a:extLst>
                    <a:ext uri="{9D8B030D-6E8A-4147-A177-3AD203B41FA5}">
                      <a16:colId xmlns:a16="http://schemas.microsoft.com/office/drawing/2014/main" val="3768576"/>
                    </a:ext>
                  </a:extLst>
                </a:gridCol>
                <a:gridCol w="963454">
                  <a:extLst>
                    <a:ext uri="{9D8B030D-6E8A-4147-A177-3AD203B41FA5}">
                      <a16:colId xmlns:a16="http://schemas.microsoft.com/office/drawing/2014/main" val="3466359090"/>
                    </a:ext>
                  </a:extLst>
                </a:gridCol>
                <a:gridCol w="563862">
                  <a:extLst>
                    <a:ext uri="{9D8B030D-6E8A-4147-A177-3AD203B41FA5}">
                      <a16:colId xmlns:a16="http://schemas.microsoft.com/office/drawing/2014/main" val="2831976383"/>
                    </a:ext>
                  </a:extLst>
                </a:gridCol>
                <a:gridCol w="647987">
                  <a:extLst>
                    <a:ext uri="{9D8B030D-6E8A-4147-A177-3AD203B41FA5}">
                      <a16:colId xmlns:a16="http://schemas.microsoft.com/office/drawing/2014/main" val="3241892159"/>
                    </a:ext>
                  </a:extLst>
                </a:gridCol>
                <a:gridCol w="886149">
                  <a:extLst>
                    <a:ext uri="{9D8B030D-6E8A-4147-A177-3AD203B41FA5}">
                      <a16:colId xmlns:a16="http://schemas.microsoft.com/office/drawing/2014/main" val="2290346421"/>
                    </a:ext>
                  </a:extLst>
                </a:gridCol>
                <a:gridCol w="647987">
                  <a:extLst>
                    <a:ext uri="{9D8B030D-6E8A-4147-A177-3AD203B41FA5}">
                      <a16:colId xmlns:a16="http://schemas.microsoft.com/office/drawing/2014/main" val="1090957654"/>
                    </a:ext>
                  </a:extLst>
                </a:gridCol>
                <a:gridCol w="563862">
                  <a:extLst>
                    <a:ext uri="{9D8B030D-6E8A-4147-A177-3AD203B41FA5}">
                      <a16:colId xmlns:a16="http://schemas.microsoft.com/office/drawing/2014/main" val="3330624995"/>
                    </a:ext>
                  </a:extLst>
                </a:gridCol>
                <a:gridCol w="564431">
                  <a:extLst>
                    <a:ext uri="{9D8B030D-6E8A-4147-A177-3AD203B41FA5}">
                      <a16:colId xmlns:a16="http://schemas.microsoft.com/office/drawing/2014/main" val="2111384600"/>
                    </a:ext>
                  </a:extLst>
                </a:gridCol>
              </a:tblGrid>
              <a:tr h="34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5.2.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образования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0,04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0,04 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0,04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0,04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0,04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3535895932"/>
                  </a:ext>
                </a:extLst>
              </a:tr>
              <a:tr h="34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5.3.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Доля расходов бюджета муниципального образования Московской области на социальную сферу, направляемых на предоставление субсидий СО НКО в сфере физической культуры и спорта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0,04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0,04 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0,04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0,04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0,04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3150417857"/>
                  </a:ext>
                </a:extLst>
              </a:tr>
              <a:tr h="23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6.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Доля СО НКО на территории муниципального образования, получивших статус исполнителя общественно полезных услуг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5 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3265857959"/>
                  </a:ext>
                </a:extLst>
              </a:tr>
              <a:tr h="23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7.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Органами местного самоуправления оказана финансовая поддержка СО НКО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5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511237369"/>
                  </a:ext>
                </a:extLst>
              </a:tr>
              <a:tr h="23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8.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Органами местного самоуправления оказана имущественная поддержка СО НКО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9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3059151828"/>
                  </a:ext>
                </a:extLst>
              </a:tr>
              <a:tr h="23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8.1.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Органами местного самоуправления оказана имущественная поддержка СО НКО в сфере социальной защиты населения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8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3987068384"/>
                  </a:ext>
                </a:extLst>
              </a:tr>
              <a:tr h="23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8.2.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Органами местного самоуправления оказана имущественная поддержка СО НКО в сфере физической культуры и спорта 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1 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4093814005"/>
                  </a:ext>
                </a:extLst>
              </a:tr>
              <a:tr h="23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кв. метров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911,3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911,3</a:t>
                      </a: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911,30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911,30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911,30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1893871777"/>
                  </a:ext>
                </a:extLst>
              </a:tr>
              <a:tr h="34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9.1.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в сфере социальной защиты населения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кв. метров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412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412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412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412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2468286634"/>
                  </a:ext>
                </a:extLst>
              </a:tr>
              <a:tr h="345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9.2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Органами местного самоуправления предоставлены площади на льготных условиях или в безвозмездное пользование СО НКО в сфере физической культуры и спорта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кв. метров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499,3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499,3</a:t>
                      </a: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499,30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499,30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499,30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2533189547"/>
                  </a:ext>
                </a:extLst>
              </a:tr>
              <a:tr h="23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10.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Органами местного самоуправления оказана консультационная поддержка СО НКО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20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4151501402"/>
                  </a:ext>
                </a:extLst>
              </a:tr>
              <a:tr h="23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11.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Граждане приняли участие в просветительских мероприятиях по вопросам деятельности СО НКО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человек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540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540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540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540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1875652290"/>
                  </a:ext>
                </a:extLst>
              </a:tr>
              <a:tr h="238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12.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Органами местного самоуправления проведены просветительские мероприятия по вопросам деятельности СО НКО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36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079" marR="12079" marT="12079" marB="12079"/>
                </a:tc>
                <a:extLst>
                  <a:ext uri="{0D108BD9-81ED-4DB2-BD59-A6C34878D82A}">
                    <a16:rowId xmlns:a16="http://schemas.microsoft.com/office/drawing/2014/main" val="2750522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306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«Спорт»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51519" y="535136"/>
          <a:ext cx="8640961" cy="6231771"/>
        </p:xfrm>
        <a:graphic>
          <a:graphicData uri="http://schemas.openxmlformats.org/drawingml/2006/table">
            <a:tbl>
              <a:tblPr firstRow="1" firstCol="1" bandRow="1" bandCol="1">
                <a:tableStyleId>{ED083AE6-46FA-4A59-8FB0-9F97EB10719F}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35257886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704981576"/>
                    </a:ext>
                  </a:extLst>
                </a:gridCol>
                <a:gridCol w="2216661">
                  <a:extLst>
                    <a:ext uri="{9D8B030D-6E8A-4147-A177-3AD203B41FA5}">
                      <a16:colId xmlns:a16="http://schemas.microsoft.com/office/drawing/2014/main" val="3312529492"/>
                    </a:ext>
                  </a:extLst>
                </a:gridCol>
                <a:gridCol w="663659">
                  <a:extLst>
                    <a:ext uri="{9D8B030D-6E8A-4147-A177-3AD203B41FA5}">
                      <a16:colId xmlns:a16="http://schemas.microsoft.com/office/drawing/2014/main" val="370705135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1425714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993130249"/>
                    </a:ext>
                  </a:extLst>
                </a:gridCol>
                <a:gridCol w="425547">
                  <a:extLst>
                    <a:ext uri="{9D8B030D-6E8A-4147-A177-3AD203B41FA5}">
                      <a16:colId xmlns:a16="http://schemas.microsoft.com/office/drawing/2014/main" val="1694875001"/>
                    </a:ext>
                  </a:extLst>
                </a:gridCol>
                <a:gridCol w="471303">
                  <a:extLst>
                    <a:ext uri="{9D8B030D-6E8A-4147-A177-3AD203B41FA5}">
                      <a16:colId xmlns:a16="http://schemas.microsoft.com/office/drawing/2014/main" val="2258163175"/>
                    </a:ext>
                  </a:extLst>
                </a:gridCol>
                <a:gridCol w="471303">
                  <a:extLst>
                    <a:ext uri="{9D8B030D-6E8A-4147-A177-3AD203B41FA5}">
                      <a16:colId xmlns:a16="http://schemas.microsoft.com/office/drawing/2014/main" val="1454697869"/>
                    </a:ext>
                  </a:extLst>
                </a:gridCol>
              </a:tblGrid>
              <a:tr h="23443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Наименование целевых показателей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Тип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показателя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Фактическое значение в 2023 году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Плановые значения на 2024 год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Прогноз по годам реализации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681548"/>
                  </a:ext>
                </a:extLst>
              </a:tr>
              <a:tr h="129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2025 год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2026 год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2027 год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 anchor="ctr"/>
                </a:tc>
                <a:extLst>
                  <a:ext uri="{0D108BD9-81ED-4DB2-BD59-A6C34878D82A}">
                    <a16:rowId xmlns:a16="http://schemas.microsoft.com/office/drawing/2014/main" val="920768971"/>
                  </a:ext>
                </a:extLst>
              </a:tr>
              <a:tr h="866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муниципального образования Московской области в возрасте 3-79 лет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Приоритетный показатель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Указ Президента РФ от 04.02.2021 № 68 «Об оценке эффективности деятельности высших должностных лиц субъектов Российской Федерации и деятельности исполнительных органов субъектов Российской Федерации»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65,0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68,71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69,71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70,71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71,71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extLst>
                  <a:ext uri="{0D108BD9-81ED-4DB2-BD59-A6C34878D82A}">
                    <a16:rowId xmlns:a16="http://schemas.microsoft.com/office/drawing/2014/main" val="1214581627"/>
                  </a:ext>
                </a:extLst>
              </a:tr>
              <a:tr h="2985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Уровень обеспеченности граждан спортивными сооружениями исходя из единовременной пропускной способности объектов спорта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Региональный проект «Спорт – норма жизни»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24,32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24,32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24,32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24,32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24,32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extLst>
                  <a:ext uri="{0D108BD9-81ED-4DB2-BD59-A6C34878D82A}">
                    <a16:rowId xmlns:a16="http://schemas.microsoft.com/office/drawing/2014/main" val="3566948477"/>
                  </a:ext>
                </a:extLst>
              </a:tr>
              <a:tr h="4817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Доля жителей Московской области, выполнивших нормативы испытаний (тестов) Всероссийского комплекса «Готов к труду и обороне» (ГТО), в общей численности населения, принявшего участие в испытаниях (тестах)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85,6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70,46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70,96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71,46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71,96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extLst>
                  <a:ext uri="{0D108BD9-81ED-4DB2-BD59-A6C34878D82A}">
                    <a16:rowId xmlns:a16="http://schemas.microsoft.com/office/drawing/2014/main" val="960860986"/>
                  </a:ext>
                </a:extLst>
              </a:tr>
              <a:tr h="761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проживающего в Московской области, не имеющего противопоказаний для занятий физической культурой и спортом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16,5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17 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19,1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19,2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extLst>
                  <a:ext uri="{0D108BD9-81ED-4DB2-BD59-A6C34878D82A}">
                    <a16:rowId xmlns:a16="http://schemas.microsoft.com/office/drawing/2014/main" val="3928770002"/>
                  </a:ext>
                </a:extLst>
              </a:tr>
              <a:tr h="445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Эффективность использования существующих объектов спорта (отношение фактической посещаемости к нормативной пропускной способности)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101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extLst>
                  <a:ext uri="{0D108BD9-81ED-4DB2-BD59-A6C34878D82A}">
                    <a16:rowId xmlns:a16="http://schemas.microsoft.com/office/drawing/2014/main" val="2794836593"/>
                  </a:ext>
                </a:extLst>
              </a:tr>
              <a:tr h="550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Сохранена сеть организаций, реализующих дополнительные образовательные программы спортивной подготовки, в ведении органов управления в сфере физической культуры и спорта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875" marR="11875" marT="11875" marB="11875"/>
                </a:tc>
                <a:extLst>
                  <a:ext uri="{0D108BD9-81ED-4DB2-BD59-A6C34878D82A}">
                    <a16:rowId xmlns:a16="http://schemas.microsoft.com/office/drawing/2014/main" val="1197967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3079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212"/>
            <a:ext cx="9144000" cy="699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реализации муниципальной программы «Развитие сельского хозяйства»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51519" y="1124744"/>
          <a:ext cx="8640962" cy="1849236"/>
        </p:xfrm>
        <a:graphic>
          <a:graphicData uri="http://schemas.openxmlformats.org/drawingml/2006/table">
            <a:tbl>
              <a:tblPr/>
              <a:tblGrid>
                <a:gridCol w="826124">
                  <a:extLst>
                    <a:ext uri="{9D8B030D-6E8A-4147-A177-3AD203B41FA5}">
                      <a16:colId xmlns:a16="http://schemas.microsoft.com/office/drawing/2014/main" val="3582465830"/>
                    </a:ext>
                  </a:extLst>
                </a:gridCol>
                <a:gridCol w="1566011">
                  <a:extLst>
                    <a:ext uri="{9D8B030D-6E8A-4147-A177-3AD203B41FA5}">
                      <a16:colId xmlns:a16="http://schemas.microsoft.com/office/drawing/2014/main" val="2168509414"/>
                    </a:ext>
                  </a:extLst>
                </a:gridCol>
                <a:gridCol w="1105122">
                  <a:extLst>
                    <a:ext uri="{9D8B030D-6E8A-4147-A177-3AD203B41FA5}">
                      <a16:colId xmlns:a16="http://schemas.microsoft.com/office/drawing/2014/main" val="867639462"/>
                    </a:ext>
                  </a:extLst>
                </a:gridCol>
                <a:gridCol w="718871">
                  <a:extLst>
                    <a:ext uri="{9D8B030D-6E8A-4147-A177-3AD203B41FA5}">
                      <a16:colId xmlns:a16="http://schemas.microsoft.com/office/drawing/2014/main" val="280972525"/>
                    </a:ext>
                  </a:extLst>
                </a:gridCol>
                <a:gridCol w="1040457">
                  <a:extLst>
                    <a:ext uri="{9D8B030D-6E8A-4147-A177-3AD203B41FA5}">
                      <a16:colId xmlns:a16="http://schemas.microsoft.com/office/drawing/2014/main" val="33498602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106337566"/>
                    </a:ext>
                  </a:extLst>
                </a:gridCol>
                <a:gridCol w="880245">
                  <a:extLst>
                    <a:ext uri="{9D8B030D-6E8A-4147-A177-3AD203B41FA5}">
                      <a16:colId xmlns:a16="http://schemas.microsoft.com/office/drawing/2014/main" val="741023132"/>
                    </a:ext>
                  </a:extLst>
                </a:gridCol>
                <a:gridCol w="767259">
                  <a:extLst>
                    <a:ext uri="{9D8B030D-6E8A-4147-A177-3AD203B41FA5}">
                      <a16:colId xmlns:a16="http://schemas.microsoft.com/office/drawing/2014/main" val="2697377754"/>
                    </a:ext>
                  </a:extLst>
                </a:gridCol>
                <a:gridCol w="584745">
                  <a:extLst>
                    <a:ext uri="{9D8B030D-6E8A-4147-A177-3AD203B41FA5}">
                      <a16:colId xmlns:a16="http://schemas.microsoft.com/office/drawing/2014/main" val="2673628612"/>
                    </a:ext>
                  </a:extLst>
                </a:gridCol>
              </a:tblGrid>
              <a:tr h="4001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  </a:t>
                      </a:r>
                      <a:b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Наименование целевых показателей 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Тип показателя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Единица  </a:t>
                      </a:r>
                      <a:b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измерения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Фактическое значение в 2023 году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Плановые значения на 2024 год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Прогноз по годам        </a:t>
                      </a:r>
                      <a:b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реализации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969576"/>
                  </a:ext>
                </a:extLst>
              </a:tr>
              <a:tr h="175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348739"/>
                  </a:ext>
                </a:extLst>
              </a:tr>
              <a:tr h="1273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Индекс производства продукции сельского хозяйства в хозяйствах всех категорий (в сопоставимых ценах) к предыдущему году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Приоритетный, отраслевой показатель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100,7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100,6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100,3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534" marR="395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48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89374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212"/>
            <a:ext cx="9144000" cy="703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«Экология и окружающая среда»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07504" y="686379"/>
          <a:ext cx="8712968" cy="603837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15164">
                  <a:extLst>
                    <a:ext uri="{9D8B030D-6E8A-4147-A177-3AD203B41FA5}">
                      <a16:colId xmlns:a16="http://schemas.microsoft.com/office/drawing/2014/main" val="2182850570"/>
                    </a:ext>
                  </a:extLst>
                </a:gridCol>
                <a:gridCol w="2885681">
                  <a:extLst>
                    <a:ext uri="{9D8B030D-6E8A-4147-A177-3AD203B41FA5}">
                      <a16:colId xmlns:a16="http://schemas.microsoft.com/office/drawing/2014/main" val="3954637340"/>
                    </a:ext>
                  </a:extLst>
                </a:gridCol>
                <a:gridCol w="861230">
                  <a:extLst>
                    <a:ext uri="{9D8B030D-6E8A-4147-A177-3AD203B41FA5}">
                      <a16:colId xmlns:a16="http://schemas.microsoft.com/office/drawing/2014/main" val="1606855894"/>
                    </a:ext>
                  </a:extLst>
                </a:gridCol>
                <a:gridCol w="102421">
                  <a:extLst>
                    <a:ext uri="{9D8B030D-6E8A-4147-A177-3AD203B41FA5}">
                      <a16:colId xmlns:a16="http://schemas.microsoft.com/office/drawing/2014/main" val="2006151186"/>
                    </a:ext>
                  </a:extLst>
                </a:gridCol>
                <a:gridCol w="691701">
                  <a:extLst>
                    <a:ext uri="{9D8B030D-6E8A-4147-A177-3AD203B41FA5}">
                      <a16:colId xmlns:a16="http://schemas.microsoft.com/office/drawing/2014/main" val="3902007545"/>
                    </a:ext>
                  </a:extLst>
                </a:gridCol>
                <a:gridCol w="794122">
                  <a:extLst>
                    <a:ext uri="{9D8B030D-6E8A-4147-A177-3AD203B41FA5}">
                      <a16:colId xmlns:a16="http://schemas.microsoft.com/office/drawing/2014/main" val="105867018"/>
                    </a:ext>
                  </a:extLst>
                </a:gridCol>
                <a:gridCol w="827677">
                  <a:extLst>
                    <a:ext uri="{9D8B030D-6E8A-4147-A177-3AD203B41FA5}">
                      <a16:colId xmlns:a16="http://schemas.microsoft.com/office/drawing/2014/main" val="1397084708"/>
                    </a:ext>
                  </a:extLst>
                </a:gridCol>
                <a:gridCol w="615164">
                  <a:extLst>
                    <a:ext uri="{9D8B030D-6E8A-4147-A177-3AD203B41FA5}">
                      <a16:colId xmlns:a16="http://schemas.microsoft.com/office/drawing/2014/main" val="2060201287"/>
                    </a:ext>
                  </a:extLst>
                </a:gridCol>
                <a:gridCol w="659904">
                  <a:extLst>
                    <a:ext uri="{9D8B030D-6E8A-4147-A177-3AD203B41FA5}">
                      <a16:colId xmlns:a16="http://schemas.microsoft.com/office/drawing/2014/main" val="1882392387"/>
                    </a:ext>
                  </a:extLst>
                </a:gridCol>
                <a:gridCol w="659904">
                  <a:extLst>
                    <a:ext uri="{9D8B030D-6E8A-4147-A177-3AD203B41FA5}">
                      <a16:colId xmlns:a16="http://schemas.microsoft.com/office/drawing/2014/main" val="768166972"/>
                    </a:ext>
                  </a:extLst>
                </a:gridCol>
              </a:tblGrid>
              <a:tr h="3211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Наименование целевых показателей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Тип показателя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Фатическое значение в 2023 году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Плановые значения на 2024 год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Прогноз по годам реализации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557981"/>
                  </a:ext>
                </a:extLst>
              </a:tr>
              <a:tr h="1469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2025 год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2026 год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2027 год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extLst>
                  <a:ext uri="{0D108BD9-81ED-4DB2-BD59-A6C34878D82A}">
                    <a16:rowId xmlns:a16="http://schemas.microsoft.com/office/drawing/2014/main" val="3444215157"/>
                  </a:ext>
                </a:extLst>
              </a:tr>
              <a:tr h="92545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Подпрограмма I " Охрана окружающей среды"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266953"/>
                  </a:ext>
                </a:extLst>
              </a:tr>
              <a:tr h="239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Количество проведенных исследований состояния окружающей среды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Отраслевой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857 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857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857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857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857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extLst>
                  <a:ext uri="{0D108BD9-81ED-4DB2-BD59-A6C34878D82A}">
                    <a16:rowId xmlns:a16="http://schemas.microsoft.com/office/drawing/2014/main" val="3082463589"/>
                  </a:ext>
                </a:extLst>
              </a:tr>
              <a:tr h="3157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1.2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Численность населения, участвующего в мероприятиях по формированию экологической культуры и образования населения в сфере защиты окружающей среды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Человек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300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300 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extLst>
                  <a:ext uri="{0D108BD9-81ED-4DB2-BD59-A6C34878D82A}">
                    <a16:rowId xmlns:a16="http://schemas.microsoft.com/office/drawing/2014/main" val="885472679"/>
                  </a:ext>
                </a:extLst>
              </a:tr>
              <a:tr h="92545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Подпрограмма II "Развитие водохозяйственного комплекса"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201315"/>
                  </a:ext>
                </a:extLst>
              </a:tr>
              <a:tr h="391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2.1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Доля гидротехнических сооружений с неудовлетворительным и опасным уровнем безопасности, приведенных в безопасное техническое состояние и поддерживаемых в безаварийном режиме работы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Отраслевой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100 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extLst>
                  <a:ext uri="{0D108BD9-81ED-4DB2-BD59-A6C34878D82A}">
                    <a16:rowId xmlns:a16="http://schemas.microsoft.com/office/drawing/2014/main" val="2886530786"/>
                  </a:ext>
                </a:extLst>
              </a:tr>
              <a:tr h="9371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2.2.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Численность населения, проживающего на подверженных негативному воздействию вод территориях, защищенного в результате проведения мероприятий</a:t>
                      </a:r>
                      <a:b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 повышению защищенности от негативного воздействия вод, нарастающим итогом</a:t>
                      </a:r>
                      <a:b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Приоритетный показатель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Тыс. чел.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extLst>
                  <a:ext uri="{0D108BD9-81ED-4DB2-BD59-A6C34878D82A}">
                    <a16:rowId xmlns:a16="http://schemas.microsoft.com/office/drawing/2014/main" val="3154090667"/>
                  </a:ext>
                </a:extLst>
              </a:tr>
              <a:tr h="3375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Количество водных объектов, на которых выполнены комплексы мероприятий по ликвидации последствий засорения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Приоритетный показатель 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Штука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extLst>
                  <a:ext uri="{0D108BD9-81ED-4DB2-BD59-A6C34878D82A}">
                    <a16:rowId xmlns:a16="http://schemas.microsoft.com/office/drawing/2014/main" val="1203644718"/>
                  </a:ext>
                </a:extLst>
              </a:tr>
              <a:tr h="2340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2.4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Количество прудов, на которых выполнены работы по очистке от мусора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Штука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3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extLst>
                  <a:ext uri="{0D108BD9-81ED-4DB2-BD59-A6C34878D82A}">
                    <a16:rowId xmlns:a16="http://schemas.microsoft.com/office/drawing/2014/main" val="3887635434"/>
                  </a:ext>
                </a:extLst>
              </a:tr>
              <a:tr h="103433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Подпрограмма IV "Развитие лесного хозяйства"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321427"/>
                  </a:ext>
                </a:extLst>
              </a:tr>
              <a:tr h="4518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3.1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Доля ликвидированных отходов, на лесных участках в составе земель лесного фонда, не предоставленных гражданам и юридическим лицам, в общем объеме обнаруженных отходов</a:t>
                      </a:r>
                      <a:b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extLst>
                  <a:ext uri="{0D108BD9-81ED-4DB2-BD59-A6C34878D82A}">
                    <a16:rowId xmlns:a16="http://schemas.microsoft.com/office/drawing/2014/main" val="118668630"/>
                  </a:ext>
                </a:extLst>
              </a:tr>
              <a:tr h="103433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Подпрограмма V "Ликвидация накопленного вреда окружающей среде"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017065"/>
                  </a:ext>
                </a:extLst>
              </a:tr>
              <a:tr h="375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4.1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Процент реализации мероприятий по содержанию и эксплуатации объекта размещения отходов и законсервированного комплекса по переработке отходов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444" marR="5444" marT="5444" marB="0" anchor="ctr"/>
                </a:tc>
                <a:extLst>
                  <a:ext uri="{0D108BD9-81ED-4DB2-BD59-A6C34878D82A}">
                    <a16:rowId xmlns:a16="http://schemas.microsoft.com/office/drawing/2014/main" val="2089952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5866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212"/>
            <a:ext cx="9144000" cy="64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ctr" defTabSz="4572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«Безопасность и обеспечение безопасности жизнедеятельности населения»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51519" y="657301"/>
          <a:ext cx="8784977" cy="613539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2834">
                  <a:extLst>
                    <a:ext uri="{9D8B030D-6E8A-4147-A177-3AD203B41FA5}">
                      <a16:colId xmlns:a16="http://schemas.microsoft.com/office/drawing/2014/main" val="1977271731"/>
                    </a:ext>
                  </a:extLst>
                </a:gridCol>
                <a:gridCol w="3367574">
                  <a:extLst>
                    <a:ext uri="{9D8B030D-6E8A-4147-A177-3AD203B41FA5}">
                      <a16:colId xmlns:a16="http://schemas.microsoft.com/office/drawing/2014/main" val="831407011"/>
                    </a:ext>
                  </a:extLst>
                </a:gridCol>
                <a:gridCol w="951706">
                  <a:extLst>
                    <a:ext uri="{9D8B030D-6E8A-4147-A177-3AD203B41FA5}">
                      <a16:colId xmlns:a16="http://schemas.microsoft.com/office/drawing/2014/main" val="593105151"/>
                    </a:ext>
                  </a:extLst>
                </a:gridCol>
                <a:gridCol w="951706">
                  <a:extLst>
                    <a:ext uri="{9D8B030D-6E8A-4147-A177-3AD203B41FA5}">
                      <a16:colId xmlns:a16="http://schemas.microsoft.com/office/drawing/2014/main" val="2522608869"/>
                    </a:ext>
                  </a:extLst>
                </a:gridCol>
                <a:gridCol w="805289">
                  <a:extLst>
                    <a:ext uri="{9D8B030D-6E8A-4147-A177-3AD203B41FA5}">
                      <a16:colId xmlns:a16="http://schemas.microsoft.com/office/drawing/2014/main" val="2327214513"/>
                    </a:ext>
                  </a:extLst>
                </a:gridCol>
                <a:gridCol w="658873">
                  <a:extLst>
                    <a:ext uri="{9D8B030D-6E8A-4147-A177-3AD203B41FA5}">
                      <a16:colId xmlns:a16="http://schemas.microsoft.com/office/drawing/2014/main" val="3635394294"/>
                    </a:ext>
                  </a:extLst>
                </a:gridCol>
                <a:gridCol w="585665">
                  <a:extLst>
                    <a:ext uri="{9D8B030D-6E8A-4147-A177-3AD203B41FA5}">
                      <a16:colId xmlns:a16="http://schemas.microsoft.com/office/drawing/2014/main" val="4031413612"/>
                    </a:ext>
                  </a:extLst>
                </a:gridCol>
                <a:gridCol w="658873">
                  <a:extLst>
                    <a:ext uri="{9D8B030D-6E8A-4147-A177-3AD203B41FA5}">
                      <a16:colId xmlns:a16="http://schemas.microsoft.com/office/drawing/2014/main" val="762298884"/>
                    </a:ext>
                  </a:extLst>
                </a:gridCol>
                <a:gridCol w="512457">
                  <a:extLst>
                    <a:ext uri="{9D8B030D-6E8A-4147-A177-3AD203B41FA5}">
                      <a16:colId xmlns:a16="http://schemas.microsoft.com/office/drawing/2014/main" val="2590862220"/>
                    </a:ext>
                  </a:extLst>
                </a:gridCol>
              </a:tblGrid>
              <a:tr h="2734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27" marR="5327" marT="532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Наименование целевых показателей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Тип показателя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Фактическое значение в 2023 году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Плановые значения в 2024 году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Прогноз по годам реализации</a:t>
                      </a:r>
                      <a:b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692777"/>
                  </a:ext>
                </a:extLst>
              </a:tr>
              <a:tr h="5365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2025 год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2026 год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2027 год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extLst>
                  <a:ext uri="{0D108BD9-81ED-4DB2-BD59-A6C34878D82A}">
                    <a16:rowId xmlns:a16="http://schemas.microsoft.com/office/drawing/2014/main" val="2501527916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Снижение общего количества преступлений, совершенных на территории муниципального образования, не менее чем на 3 % ежегодно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Приоритетный целевой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Кол-во преступлений, динамика в %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1 321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1 353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1 311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1 272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1 234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extLst>
                  <a:ext uri="{0D108BD9-81ED-4DB2-BD59-A6C34878D82A}">
                    <a16:rowId xmlns:a16="http://schemas.microsoft.com/office/drawing/2014/main" val="2753756368"/>
                  </a:ext>
                </a:extLst>
              </a:tr>
              <a:tr h="6759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Увеличение общего количества видеокамер, введенных в эксплуатацию в систему технологического обеспечения региональной общественной безопасности и оперативного управления «Безопасный регион», не менее чем на 5 % ежегодно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Приоритетный целевой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единицы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3 954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4 114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4 320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4 536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4 763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extLst>
                  <a:ext uri="{0D108BD9-81ED-4DB2-BD59-A6C34878D82A}">
                    <a16:rowId xmlns:a16="http://schemas.microsoft.com/office/drawing/2014/main" val="3450804233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Снижение уровня вовлеченности населения в незаконный оборот наркотиков на 100 тыс. населения</a:t>
                      </a:r>
                      <a:b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человек на 100 тыс. населения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54,6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85,9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85,00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84,20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83,30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extLst>
                  <a:ext uri="{0D108BD9-81ED-4DB2-BD59-A6C34878D82A}">
                    <a16:rowId xmlns:a16="http://schemas.microsoft.com/office/drawing/2014/main" val="3029306125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Снижение уровня криминогенности наркомании на 100 тыс. человек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Отраслевой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человек на 100 тыс. населения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35,8 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57,4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56,80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56,30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55,36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extLst>
                  <a:ext uri="{0D108BD9-81ED-4DB2-BD59-A6C34878D82A}">
                    <a16:rowId xmlns:a16="http://schemas.microsoft.com/office/drawing/2014/main" val="444788300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Доля кладбищ, соответствующих требованиям Регионального стандарта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Приоритетный целевой</a:t>
                      </a:r>
                      <a:b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100,0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extLst>
                  <a:ext uri="{0D108BD9-81ED-4DB2-BD59-A6C34878D82A}">
                    <a16:rowId xmlns:a16="http://schemas.microsoft.com/office/drawing/2014/main" val="2093957326"/>
                  </a:ext>
                </a:extLst>
              </a:tr>
              <a:tr h="6759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 Московской области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Указ ПРФ от 28.12.2010 № 1632 </a:t>
                      </a:r>
                      <a:b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 минуты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42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38,5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37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extLst>
                  <a:ext uri="{0D108BD9-81ED-4DB2-BD59-A6C34878D82A}">
                    <a16:rowId xmlns:a16="http://schemas.microsoft.com/office/drawing/2014/main" val="2003472610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Укомплектованность резервного фонда материальных ресурсов для ликвидации чрезвычайных ситуаций муниципального характера 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 rowSpan="5">
                  <a:txBody>
                    <a:bodyPr/>
                    <a:lstStyle/>
                    <a:p>
                      <a:pPr algn="l" fontAlgn="t"/>
                      <a:endParaRPr lang="ru-RU" sz="9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t"/>
                      <a:endParaRPr lang="ru-RU" sz="9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t"/>
                      <a:endParaRPr lang="ru-RU" sz="9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t"/>
                      <a:endParaRPr lang="ru-RU" sz="9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t"/>
                      <a:endParaRPr lang="ru-RU" sz="9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t"/>
                      <a:endParaRPr lang="ru-RU" sz="900" u="none" strike="noStrike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Указ ПРФ от 16.10.2019 № 501 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l" fontAlgn="t"/>
                      <a:b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61,0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65,0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69,0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73,0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77,0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extLst>
                  <a:ext uri="{0D108BD9-81ED-4DB2-BD59-A6C34878D82A}">
                    <a16:rowId xmlns:a16="http://schemas.microsoft.com/office/drawing/2014/main" val="3092249624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Доля населения Московской области, проживающего в границах зоны действия технических средств оповещения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85,0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85,0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85,0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85,0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85,0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extLst>
                  <a:ext uri="{0D108BD9-81ED-4DB2-BD59-A6C34878D82A}">
                    <a16:rowId xmlns:a16="http://schemas.microsoft.com/office/drawing/2014/main" val="2205636587"/>
                  </a:ext>
                </a:extLst>
              </a:tr>
              <a:tr h="4076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Обеспеченность населения Московской области средствами индивидуальной защиты, медицинскими средствами индивидуальной защиты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80,0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90,0 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100,0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extLst>
                  <a:ext uri="{0D108BD9-81ED-4DB2-BD59-A6C34878D82A}">
                    <a16:rowId xmlns:a16="http://schemas.microsoft.com/office/drawing/2014/main" val="3526591521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Обеспеченность населения защитными сооружениями гражданской обороны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16,0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18,0 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20,0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22,0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24,0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extLst>
                  <a:ext uri="{0D108BD9-81ED-4DB2-BD59-A6C34878D82A}">
                    <a16:rowId xmlns:a16="http://schemas.microsoft.com/office/drawing/2014/main" val="3370506394"/>
                  </a:ext>
                </a:extLst>
              </a:tr>
              <a:tr h="1978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Снижение числа погибших при пожарах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 v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80,0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90,0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87,5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85,0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83,0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extLst>
                  <a:ext uri="{0D108BD9-81ED-4DB2-BD59-A6C34878D82A}">
                    <a16:rowId xmlns:a16="http://schemas.microsoft.com/office/drawing/2014/main" val="1273009328"/>
                  </a:ext>
                </a:extLst>
              </a:tr>
              <a:tr h="5417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Прирост уровня безопасности людей</a:t>
                      </a:r>
                      <a:b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 водных объектах, расположенных</a:t>
                      </a:r>
                      <a:b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 территории Московской области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Указ ПРФ от 11.01.2018  № 12 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24,0 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26,0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28,0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solidFill>
                            <a:schemeClr val="bg1"/>
                          </a:solidFill>
                          <a:effectLst/>
                        </a:rPr>
                        <a:t>30,0</a:t>
                      </a:r>
                      <a:endParaRPr lang="ru-RU" sz="90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32,0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327" marR="5327" marT="5327" marB="0"/>
                </a:tc>
                <a:extLst>
                  <a:ext uri="{0D108BD9-81ED-4DB2-BD59-A6C34878D82A}">
                    <a16:rowId xmlns:a16="http://schemas.microsoft.com/office/drawing/2014/main" val="211740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9249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50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Целевые показатели муниципальной программы городского округа Щёлково «Жилище»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23530" y="1192716"/>
          <a:ext cx="8568949" cy="2596323"/>
        </p:xfrm>
        <a:graphic>
          <a:graphicData uri="http://schemas.openxmlformats.org/drawingml/2006/table">
            <a:tbl>
              <a:tblPr/>
              <a:tblGrid>
                <a:gridCol w="564163">
                  <a:extLst>
                    <a:ext uri="{9D8B030D-6E8A-4147-A177-3AD203B41FA5}">
                      <a16:colId xmlns:a16="http://schemas.microsoft.com/office/drawing/2014/main" val="3225944530"/>
                    </a:ext>
                  </a:extLst>
                </a:gridCol>
                <a:gridCol w="2924439">
                  <a:extLst>
                    <a:ext uri="{9D8B030D-6E8A-4147-A177-3AD203B41FA5}">
                      <a16:colId xmlns:a16="http://schemas.microsoft.com/office/drawing/2014/main" val="2735292281"/>
                    </a:ext>
                  </a:extLst>
                </a:gridCol>
                <a:gridCol w="1133806">
                  <a:extLst>
                    <a:ext uri="{9D8B030D-6E8A-4147-A177-3AD203B41FA5}">
                      <a16:colId xmlns:a16="http://schemas.microsoft.com/office/drawing/2014/main" val="3209697652"/>
                    </a:ext>
                  </a:extLst>
                </a:gridCol>
                <a:gridCol w="757772">
                  <a:extLst>
                    <a:ext uri="{9D8B030D-6E8A-4147-A177-3AD203B41FA5}">
                      <a16:colId xmlns:a16="http://schemas.microsoft.com/office/drawing/2014/main" val="856946328"/>
                    </a:ext>
                  </a:extLst>
                </a:gridCol>
                <a:gridCol w="833549">
                  <a:extLst>
                    <a:ext uri="{9D8B030D-6E8A-4147-A177-3AD203B41FA5}">
                      <a16:colId xmlns:a16="http://schemas.microsoft.com/office/drawing/2014/main" val="4206839286"/>
                    </a:ext>
                  </a:extLst>
                </a:gridCol>
                <a:gridCol w="685757">
                  <a:extLst>
                    <a:ext uri="{9D8B030D-6E8A-4147-A177-3AD203B41FA5}">
                      <a16:colId xmlns:a16="http://schemas.microsoft.com/office/drawing/2014/main" val="3525134750"/>
                    </a:ext>
                  </a:extLst>
                </a:gridCol>
                <a:gridCol w="564163">
                  <a:extLst>
                    <a:ext uri="{9D8B030D-6E8A-4147-A177-3AD203B41FA5}">
                      <a16:colId xmlns:a16="http://schemas.microsoft.com/office/drawing/2014/main" val="2009707502"/>
                    </a:ext>
                  </a:extLst>
                </a:gridCol>
                <a:gridCol w="552650">
                  <a:extLst>
                    <a:ext uri="{9D8B030D-6E8A-4147-A177-3AD203B41FA5}">
                      <a16:colId xmlns:a16="http://schemas.microsoft.com/office/drawing/2014/main" val="1523718422"/>
                    </a:ext>
                  </a:extLst>
                </a:gridCol>
                <a:gridCol w="552650">
                  <a:extLst>
                    <a:ext uri="{9D8B030D-6E8A-4147-A177-3AD203B41FA5}">
                      <a16:colId xmlns:a16="http://schemas.microsoft.com/office/drawing/2014/main" val="364345964"/>
                    </a:ext>
                  </a:extLst>
                </a:gridCol>
              </a:tblGrid>
              <a:tr h="4585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целевых показателей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показателея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значение в 2023 году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значения на 2024 год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по годам реализации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476178"/>
                  </a:ext>
                </a:extLst>
              </a:tr>
              <a:tr h="579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7557826"/>
                  </a:ext>
                </a:extLst>
              </a:tr>
              <a:tr h="60018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жилищного строительства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ПРФ                                от 04.02.2021 № 68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Тыс.кв.м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386,24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381,9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381,9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381,9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381,9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5936556"/>
                  </a:ext>
                </a:extLst>
              </a:tr>
              <a:tr h="95760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семей, улучшивших жилищные условия                                            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Указ ПРФ                                от 04.02.2021 № 68</a:t>
                      </a:r>
                      <a:b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Семей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42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26709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50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Развитие инженерной инфраструктуры, энергоэффективности и отрасли обращения с отходами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»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07504" y="1039962"/>
          <a:ext cx="8894851" cy="535597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370618">
                  <a:extLst>
                    <a:ext uri="{9D8B030D-6E8A-4147-A177-3AD203B41FA5}">
                      <a16:colId xmlns:a16="http://schemas.microsoft.com/office/drawing/2014/main" val="82908342"/>
                    </a:ext>
                  </a:extLst>
                </a:gridCol>
                <a:gridCol w="3187321">
                  <a:extLst>
                    <a:ext uri="{9D8B030D-6E8A-4147-A177-3AD203B41FA5}">
                      <a16:colId xmlns:a16="http://schemas.microsoft.com/office/drawing/2014/main" val="2894114748"/>
                    </a:ext>
                  </a:extLst>
                </a:gridCol>
                <a:gridCol w="1111856">
                  <a:extLst>
                    <a:ext uri="{9D8B030D-6E8A-4147-A177-3AD203B41FA5}">
                      <a16:colId xmlns:a16="http://schemas.microsoft.com/office/drawing/2014/main" val="4291349239"/>
                    </a:ext>
                  </a:extLst>
                </a:gridCol>
                <a:gridCol w="741238">
                  <a:extLst>
                    <a:ext uri="{9D8B030D-6E8A-4147-A177-3AD203B41FA5}">
                      <a16:colId xmlns:a16="http://schemas.microsoft.com/office/drawing/2014/main" val="1199586265"/>
                    </a:ext>
                  </a:extLst>
                </a:gridCol>
                <a:gridCol w="853663">
                  <a:extLst>
                    <a:ext uri="{9D8B030D-6E8A-4147-A177-3AD203B41FA5}">
                      <a16:colId xmlns:a16="http://schemas.microsoft.com/office/drawing/2014/main" val="92671194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614408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6242564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567476944"/>
                    </a:ext>
                  </a:extLst>
                </a:gridCol>
                <a:gridCol w="613931">
                  <a:extLst>
                    <a:ext uri="{9D8B030D-6E8A-4147-A177-3AD203B41FA5}">
                      <a16:colId xmlns:a16="http://schemas.microsoft.com/office/drawing/2014/main" val="351479616"/>
                    </a:ext>
                  </a:extLst>
                </a:gridCol>
              </a:tblGrid>
              <a:tr h="1733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№ п/п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Наименование целевых показателей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Тип показателя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Единица измерения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Фактическое значение в 2023 году</a:t>
                      </a:r>
                    </a:p>
                  </a:txBody>
                  <a:tcPr marL="37682" marR="37682" marT="0" marB="0"/>
                </a:tc>
                <a:tc rowSpan="2"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Плановые значения на</a:t>
                      </a:r>
                      <a:r>
                        <a:rPr lang="ru-RU" sz="85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2024 год</a:t>
                      </a:r>
                      <a:r>
                        <a:rPr lang="ru-RU" sz="8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7682" marR="3768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Прогноз по годам реализации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557120"/>
                  </a:ext>
                </a:extLst>
              </a:tr>
              <a:tr h="159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 год</a:t>
                      </a: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2027 год</a:t>
                      </a:r>
                    </a:p>
                  </a:txBody>
                  <a:tcPr marL="37682" marR="37682" marT="0" marB="0" anchor="ctr"/>
                </a:tc>
                <a:extLst>
                  <a:ext uri="{0D108BD9-81ED-4DB2-BD59-A6C34878D82A}">
                    <a16:rowId xmlns:a16="http://schemas.microsoft.com/office/drawing/2014/main" val="1875864781"/>
                  </a:ext>
                </a:extLst>
              </a:tr>
              <a:tr h="90367">
                <a:tc gridSpan="9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1. Подпрограмма I «Чистая вода»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804565"/>
                  </a:ext>
                </a:extLst>
              </a:tr>
              <a:tr h="2536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1.1.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Количество созданных и восстановленных ВЗУ, ВНС и станций водоподготовки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показатель муниципальной программы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ед.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1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extLst>
                  <a:ext uri="{0D108BD9-81ED-4DB2-BD59-A6C34878D82A}">
                    <a16:rowId xmlns:a16="http://schemas.microsoft.com/office/drawing/2014/main" val="4115645167"/>
                  </a:ext>
                </a:extLst>
              </a:tr>
              <a:tr h="34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1.2.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Количество капитально отремонтированных, приобретенных и введенных в эксплуатацию шахтных колодцев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показатель муниципальной программы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ед.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1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extLst>
                  <a:ext uri="{0D108BD9-81ED-4DB2-BD59-A6C34878D82A}">
                    <a16:rowId xmlns:a16="http://schemas.microsoft.com/office/drawing/2014/main" val="1786748647"/>
                  </a:ext>
                </a:extLst>
              </a:tr>
              <a:tr h="202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1.3.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Количество отремонтированных шахтных колодцев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показатель муниципальной программы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ед.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168 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196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196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196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196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extLst>
                  <a:ext uri="{0D108BD9-81ED-4DB2-BD59-A6C34878D82A}">
                    <a16:rowId xmlns:a16="http://schemas.microsoft.com/office/drawing/2014/main" val="1601687916"/>
                  </a:ext>
                </a:extLst>
              </a:tr>
              <a:tr h="100834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2. Подпрограмма II «Системы водоотведения»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24868"/>
                  </a:ext>
                </a:extLst>
              </a:tr>
              <a:tr h="34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2.1.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Количество восстановленных объектов очистки сточных вод суммарной производительностью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показатель муниципальной программы 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ед./тыс. куб. 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1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extLst>
                  <a:ext uri="{0D108BD9-81ED-4DB2-BD59-A6C34878D82A}">
                    <a16:rowId xmlns:a16="http://schemas.microsoft.com/office/drawing/2014/main" val="944486412"/>
                  </a:ext>
                </a:extLst>
              </a:tr>
              <a:tr h="433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2.2.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Количество построенных, реконструированных, капитально отремонтированных коллекторов (участков), канализационных насосных станций 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показатель муниципальной программы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0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1 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extLst>
                  <a:ext uri="{0D108BD9-81ED-4DB2-BD59-A6C34878D82A}">
                    <a16:rowId xmlns:a16="http://schemas.microsoft.com/office/drawing/2014/main" val="4264324209"/>
                  </a:ext>
                </a:extLst>
              </a:tr>
              <a:tr h="433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2.3.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Количество объектов, </a:t>
                      </a:r>
                      <a:br>
                        <a:rPr lang="ru-RU" sz="850">
                          <a:effectLst/>
                        </a:rPr>
                      </a:br>
                      <a:r>
                        <a:rPr lang="ru-RU" sz="850">
                          <a:effectLst/>
                        </a:rPr>
                        <a:t>в отношении которых завершены аварийно-восстановительные работы на объектах водоотведения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показатель муниципальной программы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1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extLst>
                  <a:ext uri="{0D108BD9-81ED-4DB2-BD59-A6C34878D82A}">
                    <a16:rowId xmlns:a16="http://schemas.microsoft.com/office/drawing/2014/main" val="1447008274"/>
                  </a:ext>
                </a:extLst>
              </a:tr>
              <a:tr h="86878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ru-RU" sz="850">
                          <a:effectLst/>
                        </a:rPr>
                        <a:t>3. Подпрограмма III «Объекты теплоснабжения, инженерные коммуникации»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999706"/>
                  </a:ext>
                </a:extLst>
              </a:tr>
              <a:tr h="4333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3.1.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Количество построенных, реконструированных, капитально отремонтированных, приобретенных и введенных в эксплуатацию объектов теплоснабжения 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показатель муниципальной программы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ед.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7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6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2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extLst>
                  <a:ext uri="{0D108BD9-81ED-4DB2-BD59-A6C34878D82A}">
                    <a16:rowId xmlns:a16="http://schemas.microsoft.com/office/drawing/2014/main" val="2332087516"/>
                  </a:ext>
                </a:extLst>
              </a:tr>
              <a:tr h="34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3.2.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Количество построенных, реконструированных, капитально отремонтированных сетей водоснабжения, водоотведения, теплоснабжения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показатель муниципальной программы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ед.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1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7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2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extLst>
                  <a:ext uri="{0D108BD9-81ED-4DB2-BD59-A6C34878D82A}">
                    <a16:rowId xmlns:a16="http://schemas.microsoft.com/office/drawing/2014/main" val="3641119879"/>
                  </a:ext>
                </a:extLst>
              </a:tr>
              <a:tr h="346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3.3.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Количество созданных и восстановленных объектов инженерной инфраструктуры на территории военных городков Московской области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показатель муниципальной программы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ед.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1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--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82" marR="37682" marT="0" marB="0" anchor="ctr"/>
                </a:tc>
                <a:extLst>
                  <a:ext uri="{0D108BD9-81ED-4DB2-BD59-A6C34878D82A}">
                    <a16:rowId xmlns:a16="http://schemas.microsoft.com/office/drawing/2014/main" val="561806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2924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79512" y="260648"/>
          <a:ext cx="8640960" cy="60863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{D7AC3CCA-C797-4891-BE02-D94E43425B78}</a:tableStyleId>
              </a:tblPr>
              <a:tblGrid>
                <a:gridCol w="481691">
                  <a:extLst>
                    <a:ext uri="{9D8B030D-6E8A-4147-A177-3AD203B41FA5}">
                      <a16:colId xmlns:a16="http://schemas.microsoft.com/office/drawing/2014/main" val="475444523"/>
                    </a:ext>
                  </a:extLst>
                </a:gridCol>
                <a:gridCol w="2902685">
                  <a:extLst>
                    <a:ext uri="{9D8B030D-6E8A-4147-A177-3AD203B41FA5}">
                      <a16:colId xmlns:a16="http://schemas.microsoft.com/office/drawing/2014/main" val="47644126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518729971"/>
                    </a:ext>
                  </a:extLst>
                </a:gridCol>
                <a:gridCol w="779031">
                  <a:extLst>
                    <a:ext uri="{9D8B030D-6E8A-4147-A177-3AD203B41FA5}">
                      <a16:colId xmlns:a16="http://schemas.microsoft.com/office/drawing/2014/main" val="385514127"/>
                    </a:ext>
                  </a:extLst>
                </a:gridCol>
                <a:gridCol w="583098">
                  <a:extLst>
                    <a:ext uri="{9D8B030D-6E8A-4147-A177-3AD203B41FA5}">
                      <a16:colId xmlns:a16="http://schemas.microsoft.com/office/drawing/2014/main" val="3706601239"/>
                    </a:ext>
                  </a:extLst>
                </a:gridCol>
                <a:gridCol w="948991">
                  <a:extLst>
                    <a:ext uri="{9D8B030D-6E8A-4147-A177-3AD203B41FA5}">
                      <a16:colId xmlns:a16="http://schemas.microsoft.com/office/drawing/2014/main" val="1264474762"/>
                    </a:ext>
                  </a:extLst>
                </a:gridCol>
                <a:gridCol w="503616">
                  <a:extLst>
                    <a:ext uri="{9D8B030D-6E8A-4147-A177-3AD203B41FA5}">
                      <a16:colId xmlns:a16="http://schemas.microsoft.com/office/drawing/2014/main" val="2341181119"/>
                    </a:ext>
                  </a:extLst>
                </a:gridCol>
                <a:gridCol w="491282">
                  <a:extLst>
                    <a:ext uri="{9D8B030D-6E8A-4147-A177-3AD203B41FA5}">
                      <a16:colId xmlns:a16="http://schemas.microsoft.com/office/drawing/2014/main" val="4217122451"/>
                    </a:ext>
                  </a:extLst>
                </a:gridCol>
                <a:gridCol w="582414">
                  <a:extLst>
                    <a:ext uri="{9D8B030D-6E8A-4147-A177-3AD203B41FA5}">
                      <a16:colId xmlns:a16="http://schemas.microsoft.com/office/drawing/2014/main" val="1652412382"/>
                    </a:ext>
                  </a:extLst>
                </a:gridCol>
              </a:tblGrid>
              <a:tr h="409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3.4.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Доля актуальных схем теплоснабжения, водоснабжения и водоотведения, программ комплексного развития систем коммунальной инфраструктуры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Приоритетный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%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extLst>
                  <a:ext uri="{0D108BD9-81ED-4DB2-BD59-A6C34878D82A}">
                    <a16:rowId xmlns:a16="http://schemas.microsoft.com/office/drawing/2014/main" val="1179997323"/>
                  </a:ext>
                </a:extLst>
              </a:tr>
              <a:tr h="409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3.5.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Доля актуальных схем теплоснабжения, водоснабжения и водоотведения, программ комплексного </a:t>
                      </a:r>
                      <a:r>
                        <a:rPr lang="ru-RU" sz="850" kern="1200" dirty="0">
                          <a:effectLst/>
                        </a:rPr>
                        <a:t>развития</a:t>
                      </a:r>
                      <a:r>
                        <a:rPr lang="ru-RU" sz="850" dirty="0">
                          <a:effectLst/>
                        </a:rPr>
                        <a:t> систем коммунальной инфраструктуры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Отраслевой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показатель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%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66,7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100 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100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100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100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extLst>
                  <a:ext uri="{0D108BD9-81ED-4DB2-BD59-A6C34878D82A}">
                    <a16:rowId xmlns:a16="http://schemas.microsoft.com/office/drawing/2014/main" val="927107403"/>
                  </a:ext>
                </a:extLst>
              </a:tr>
              <a:tr h="91922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4. Подпрограмма V «Энергосбережение и повышение энергетической эффективности»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41339"/>
                  </a:ext>
                </a:extLst>
              </a:tr>
              <a:tr h="409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4.1.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</a:t>
                      </a:r>
                      <a:r>
                        <a:rPr lang="en-US" sz="850" dirty="0">
                          <a:effectLst/>
                        </a:rPr>
                        <a:t>B</a:t>
                      </a:r>
                      <a:r>
                        <a:rPr lang="ru-RU" sz="850" dirty="0">
                          <a:effectLst/>
                        </a:rPr>
                        <a:t>, </a:t>
                      </a:r>
                      <a:r>
                        <a:rPr lang="en-US" sz="850" dirty="0">
                          <a:effectLst/>
                        </a:rPr>
                        <a:t>C</a:t>
                      </a:r>
                      <a:r>
                        <a:rPr lang="ru-RU" sz="850" dirty="0">
                          <a:effectLst/>
                        </a:rPr>
                        <a:t>, </a:t>
                      </a:r>
                      <a:r>
                        <a:rPr lang="en-US" sz="850" dirty="0">
                          <a:effectLst/>
                        </a:rPr>
                        <a:t>D</a:t>
                      </a:r>
                      <a:r>
                        <a:rPr lang="ru-RU" sz="850" dirty="0">
                          <a:effectLst/>
                        </a:rPr>
                        <a:t>)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Приоритетный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отраслевой показатель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%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25,0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26,95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28,0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30,0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32,0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extLst>
                  <a:ext uri="{0D108BD9-81ED-4DB2-BD59-A6C34878D82A}">
                    <a16:rowId xmlns:a16="http://schemas.microsoft.com/office/drawing/2014/main" val="3628735843"/>
                  </a:ext>
                </a:extLst>
              </a:tr>
              <a:tr h="32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4.2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Приоритетный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отраслевой показатель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%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89,63 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94,47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100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100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100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extLst>
                  <a:ext uri="{0D108BD9-81ED-4DB2-BD59-A6C34878D82A}">
                    <a16:rowId xmlns:a16="http://schemas.microsoft.com/office/drawing/2014/main" val="1152789029"/>
                  </a:ext>
                </a:extLst>
              </a:tr>
              <a:tr h="32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4.3.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Оснащенность многоквартирных домов общедомовыми (коллективными) приборами учета потребляемых энергетических ресурсов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Приоритетный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%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96,7 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95,7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100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100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100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extLst>
                  <a:ext uri="{0D108BD9-81ED-4DB2-BD59-A6C34878D82A}">
                    <a16:rowId xmlns:a16="http://schemas.microsoft.com/office/drawing/2014/main" val="986595097"/>
                  </a:ext>
                </a:extLst>
              </a:tr>
              <a:tr h="245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4.4.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Бережливый учет - оснащенность муниципального жилищного фонда индивидуальными приборами учета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показатель муниципальной программы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ед.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50 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50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50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50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extLst>
                  <a:ext uri="{0D108BD9-81ED-4DB2-BD59-A6C34878D82A}">
                    <a16:rowId xmlns:a16="http://schemas.microsoft.com/office/drawing/2014/main" val="2230643169"/>
                  </a:ext>
                </a:extLst>
              </a:tr>
              <a:tr h="245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4.4.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Доля многоквартирных домов с присвоенными классами энергоэффективности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Приоритетный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29,65</a:t>
                      </a: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30,75 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31,5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33,0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34,5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extLst>
                  <a:ext uri="{0D108BD9-81ED-4DB2-BD59-A6C34878D82A}">
                    <a16:rowId xmlns:a16="http://schemas.microsoft.com/office/drawing/2014/main" val="3868784053"/>
                  </a:ext>
                </a:extLst>
              </a:tr>
              <a:tr h="32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4.5.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Оснащенность  автоматизированными системами контроля за газовой безопасностью в жилых помещениях (квартирах) многоквартирных домов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показатель муниципальной программы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ед.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2 174 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429 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165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165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165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extLst>
                  <a:ext uri="{0D108BD9-81ED-4DB2-BD59-A6C34878D82A}">
                    <a16:rowId xmlns:a16="http://schemas.microsoft.com/office/drawing/2014/main" val="1335537306"/>
                  </a:ext>
                </a:extLst>
              </a:tr>
              <a:tr h="112349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5. Подпрограмма VI «Развитие газификации, топливозаправочного комплекса и электроэнергетики»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870426"/>
                  </a:ext>
                </a:extLst>
              </a:tr>
              <a:tr h="32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5.1.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Подключение (технологическое присоединение) газоиспользующего оборудования и объектов капитального строительства к сетям газораспределения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показатель муниципальной программы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ед.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2 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extLst>
                  <a:ext uri="{0D108BD9-81ED-4DB2-BD59-A6C34878D82A}">
                    <a16:rowId xmlns:a16="http://schemas.microsoft.com/office/drawing/2014/main" val="1686377793"/>
                  </a:ext>
                </a:extLst>
              </a:tr>
              <a:tr h="99170"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Подпрограмма VIII «Реализация полномочий в сфере жилищно-коммунального хозяйства»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072731"/>
                  </a:ext>
                </a:extLst>
              </a:tr>
              <a:tr h="190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6.1.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Приобретение объектов коммунальной инфраструктуры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показатель муниципальной программы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%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 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100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extLst>
                  <a:ext uri="{0D108BD9-81ED-4DB2-BD59-A6C34878D82A}">
                    <a16:rowId xmlns:a16="http://schemas.microsoft.com/office/drawing/2014/main" val="1355375366"/>
                  </a:ext>
                </a:extLst>
              </a:tr>
              <a:tr h="245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6.2.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Создание условий для реализации полномочий органов местного самоуправления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показатель муниципальной программы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%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100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 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>
                          <a:effectLst/>
                        </a:rPr>
                        <a:t>-</a:t>
                      </a:r>
                      <a:endParaRPr lang="ru-RU" sz="8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</a:rPr>
                        <a:t>-</a:t>
                      </a:r>
                      <a:endParaRPr lang="ru-RU" sz="8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83" marR="35583" marT="0" marB="0" anchor="ctr"/>
                </a:tc>
                <a:extLst>
                  <a:ext uri="{0D108BD9-81ED-4DB2-BD59-A6C34878D82A}">
                    <a16:rowId xmlns:a16="http://schemas.microsoft.com/office/drawing/2014/main" val="3132646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8779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Предпринимательство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07504" y="980728"/>
          <a:ext cx="8928992" cy="477175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7634">
                  <a:extLst>
                    <a:ext uri="{9D8B030D-6E8A-4147-A177-3AD203B41FA5}">
                      <a16:colId xmlns:a16="http://schemas.microsoft.com/office/drawing/2014/main" val="303343291"/>
                    </a:ext>
                  </a:extLst>
                </a:gridCol>
                <a:gridCol w="2901922">
                  <a:extLst>
                    <a:ext uri="{9D8B030D-6E8A-4147-A177-3AD203B41FA5}">
                      <a16:colId xmlns:a16="http://schemas.microsoft.com/office/drawing/2014/main" val="3193135007"/>
                    </a:ext>
                  </a:extLst>
                </a:gridCol>
                <a:gridCol w="1048916">
                  <a:extLst>
                    <a:ext uri="{9D8B030D-6E8A-4147-A177-3AD203B41FA5}">
                      <a16:colId xmlns:a16="http://schemas.microsoft.com/office/drawing/2014/main" val="118143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1888488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794120958"/>
                    </a:ext>
                  </a:extLst>
                </a:gridCol>
                <a:gridCol w="871298">
                  <a:extLst>
                    <a:ext uri="{9D8B030D-6E8A-4147-A177-3AD203B41FA5}">
                      <a16:colId xmlns:a16="http://schemas.microsoft.com/office/drawing/2014/main" val="1838819442"/>
                    </a:ext>
                  </a:extLst>
                </a:gridCol>
                <a:gridCol w="595266">
                  <a:extLst>
                    <a:ext uri="{9D8B030D-6E8A-4147-A177-3AD203B41FA5}">
                      <a16:colId xmlns:a16="http://schemas.microsoft.com/office/drawing/2014/main" val="348143505"/>
                    </a:ext>
                  </a:extLst>
                </a:gridCol>
                <a:gridCol w="744081">
                  <a:extLst>
                    <a:ext uri="{9D8B030D-6E8A-4147-A177-3AD203B41FA5}">
                      <a16:colId xmlns:a16="http://schemas.microsoft.com/office/drawing/2014/main" val="2410335407"/>
                    </a:ext>
                  </a:extLst>
                </a:gridCol>
                <a:gridCol w="669675">
                  <a:extLst>
                    <a:ext uri="{9D8B030D-6E8A-4147-A177-3AD203B41FA5}">
                      <a16:colId xmlns:a16="http://schemas.microsoft.com/office/drawing/2014/main" val="4228342419"/>
                    </a:ext>
                  </a:extLst>
                </a:gridCol>
              </a:tblGrid>
              <a:tr h="2747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Наименование целевых показателей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Тип показателя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Единица  </a:t>
                      </a:r>
                      <a:b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измерения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Фактическое значение в 2023</a:t>
                      </a:r>
                      <a:r>
                        <a:rPr lang="ru-RU" sz="950" baseline="0" dirty="0">
                          <a:solidFill>
                            <a:schemeClr val="bg1"/>
                          </a:solidFill>
                          <a:effectLst/>
                        </a:rPr>
                        <a:t> году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Плановые значения на 2024 год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Прогноз по годам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реализации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874414"/>
                  </a:ext>
                </a:extLst>
              </a:tr>
              <a:tr h="1133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2025 год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2026 год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2027 год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extLst>
                  <a:ext uri="{0D108BD9-81ED-4DB2-BD59-A6C34878D82A}">
                    <a16:rowId xmlns:a16="http://schemas.microsoft.com/office/drawing/2014/main" val="3846066299"/>
                  </a:ext>
                </a:extLst>
              </a:tr>
              <a:tr h="130387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1. Подпрограмма 1. «Инвестиции»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154810"/>
                  </a:ext>
                </a:extLst>
              </a:tr>
              <a:tr h="406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1.1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приоритетный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111,9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</a:p>
                  </a:txBody>
                  <a:tcPr marL="35431" marR="35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104,4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104,4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104,5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extLst>
                  <a:ext uri="{0D108BD9-81ED-4DB2-BD59-A6C34878D82A}">
                    <a16:rowId xmlns:a16="http://schemas.microsoft.com/office/drawing/2014/main" val="2117718527"/>
                  </a:ext>
                </a:extLst>
              </a:tr>
              <a:tr h="1851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1.2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Количество созданных рабочих мест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приоритетный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912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1 080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1 110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1 150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extLst>
                  <a:ext uri="{0D108BD9-81ED-4DB2-BD59-A6C34878D82A}">
                    <a16:rowId xmlns:a16="http://schemas.microsoft.com/office/drawing/2014/main" val="1918609374"/>
                  </a:ext>
                </a:extLst>
              </a:tr>
              <a:tr h="469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Объём инвестиций, привлеченных в основной капитал (без учета бюджетных инвестиций), на душу населения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приоритетный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тыс. руб.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49,51</a:t>
                      </a:r>
                    </a:p>
                  </a:txBody>
                  <a:tcPr marL="35431" marR="35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55,62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62,12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69,04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extLst>
                  <a:ext uri="{0D108BD9-81ED-4DB2-BD59-A6C34878D82A}">
                    <a16:rowId xmlns:a16="http://schemas.microsoft.com/office/drawing/2014/main" val="649801443"/>
                  </a:ext>
                </a:extLst>
              </a:tr>
              <a:tr h="178101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Подпрограмма 2. «Развитие конкуренции»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386472"/>
                  </a:ext>
                </a:extLst>
              </a:tr>
              <a:tr h="462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2.1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Индекс совокупной результативности реализации мероприятий, направленных на развитие конкуренции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приоритетный </a:t>
                      </a:r>
                    </a:p>
                    <a:p>
                      <a:pPr algn="ctr"/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>
                          <a:tab pos="88900" algn="l"/>
                        </a:tabLs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5431" marR="35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extLst>
                  <a:ext uri="{0D108BD9-81ED-4DB2-BD59-A6C34878D82A}">
                    <a16:rowId xmlns:a16="http://schemas.microsoft.com/office/drawing/2014/main" val="554588927"/>
                  </a:ext>
                </a:extLst>
              </a:tr>
              <a:tr h="198415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Подпрограмма 3. «Развитие малого и среднего предпринимательства»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657514"/>
                  </a:ext>
                </a:extLst>
              </a:tr>
              <a:tr h="73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3.1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приоритетный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39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</a:p>
                  </a:txBody>
                  <a:tcPr marL="35431" marR="35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37,72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37,81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37,9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extLst>
                  <a:ext uri="{0D108BD9-81ED-4DB2-BD59-A6C34878D82A}">
                    <a16:rowId xmlns:a16="http://schemas.microsoft.com/office/drawing/2014/main" val="3013963572"/>
                  </a:ext>
                </a:extLst>
              </a:tr>
              <a:tr h="2692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3.2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Число субъектов МСП в расчете на 10 тыс. человек населения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приоритетный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518,06 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502,17 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485,26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490,63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496,8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extLst>
                  <a:ext uri="{0D108BD9-81ED-4DB2-BD59-A6C34878D82A}">
                    <a16:rowId xmlns:a16="http://schemas.microsoft.com/office/drawing/2014/main" val="369625276"/>
                  </a:ext>
                </a:extLst>
              </a:tr>
              <a:tr h="325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3.3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Количество вновь созданных субъектов малого и среднего бизнеса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приоритетный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</a:rPr>
                        <a:t>единиц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1 914 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1 050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1 492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1 527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</a:rPr>
                        <a:t>15 63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431" marR="35431" marT="0" marB="0" anchor="ctr"/>
                </a:tc>
                <a:extLst>
                  <a:ext uri="{0D108BD9-81ED-4DB2-BD59-A6C34878D82A}">
                    <a16:rowId xmlns:a16="http://schemas.microsoft.com/office/drawing/2014/main" val="3402923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6167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51520" y="332656"/>
          <a:ext cx="8640961" cy="605409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7555">
                  <a:extLst>
                    <a:ext uri="{9D8B030D-6E8A-4147-A177-3AD203B41FA5}">
                      <a16:colId xmlns:a16="http://schemas.microsoft.com/office/drawing/2014/main" val="2835733473"/>
                    </a:ext>
                  </a:extLst>
                </a:gridCol>
                <a:gridCol w="3096821">
                  <a:extLst>
                    <a:ext uri="{9D8B030D-6E8A-4147-A177-3AD203B41FA5}">
                      <a16:colId xmlns:a16="http://schemas.microsoft.com/office/drawing/2014/main" val="173584193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497793682"/>
                    </a:ext>
                  </a:extLst>
                </a:gridCol>
                <a:gridCol w="888687">
                  <a:extLst>
                    <a:ext uri="{9D8B030D-6E8A-4147-A177-3AD203B41FA5}">
                      <a16:colId xmlns:a16="http://schemas.microsoft.com/office/drawing/2014/main" val="122759763"/>
                    </a:ext>
                  </a:extLst>
                </a:gridCol>
                <a:gridCol w="529051">
                  <a:extLst>
                    <a:ext uri="{9D8B030D-6E8A-4147-A177-3AD203B41FA5}">
                      <a16:colId xmlns:a16="http://schemas.microsoft.com/office/drawing/2014/main" val="2360831173"/>
                    </a:ext>
                  </a:extLst>
                </a:gridCol>
                <a:gridCol w="709551">
                  <a:extLst>
                    <a:ext uri="{9D8B030D-6E8A-4147-A177-3AD203B41FA5}">
                      <a16:colId xmlns:a16="http://schemas.microsoft.com/office/drawing/2014/main" val="1377502458"/>
                    </a:ext>
                  </a:extLst>
                </a:gridCol>
                <a:gridCol w="529674">
                  <a:extLst>
                    <a:ext uri="{9D8B030D-6E8A-4147-A177-3AD203B41FA5}">
                      <a16:colId xmlns:a16="http://schemas.microsoft.com/office/drawing/2014/main" val="2342711101"/>
                    </a:ext>
                  </a:extLst>
                </a:gridCol>
                <a:gridCol w="709551">
                  <a:extLst>
                    <a:ext uri="{9D8B030D-6E8A-4147-A177-3AD203B41FA5}">
                      <a16:colId xmlns:a16="http://schemas.microsoft.com/office/drawing/2014/main" val="1257512989"/>
                    </a:ext>
                  </a:extLst>
                </a:gridCol>
                <a:gridCol w="881959">
                  <a:extLst>
                    <a:ext uri="{9D8B030D-6E8A-4147-A177-3AD203B41FA5}">
                      <a16:colId xmlns:a16="http://schemas.microsoft.com/office/drawing/2014/main" val="362152566"/>
                    </a:ext>
                  </a:extLst>
                </a:gridCol>
              </a:tblGrid>
              <a:tr h="120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объектов недвижимого имущества, предоставленных субъектам  малого и среднего предпринимательства и физическим лицам, не являющимся индивидуальными предпринимателями и применяющим специальный налоговый режим «налог на профессиональный доход» в рамках оказания имущественной поддержи и (или) предоставления муниципальной преференции для поддержки субъектов малого и среднего предпринимательства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отраслевой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единиц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extLst>
                  <a:ext uri="{0D108BD9-81ED-4DB2-BD59-A6C34878D82A}">
                    <a16:rowId xmlns:a16="http://schemas.microsoft.com/office/drawing/2014/main" val="1414944604"/>
                  </a:ext>
                </a:extLst>
              </a:tr>
              <a:tr h="1202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Количество договоров, заключенных с субъектами малого и среднего предпринимательства для размещения нестационарных торговых объектов на территории парков культуры и отдыха Московской области, без проведения торгов на льготных условиях при организации: мобильной торговли (в мобильных пунктах быстрого питания (фудтрках) и передвижных сооружения (тележках), торговли в киосках малых площадью до 9 кв. м включительно и торговых автоматах (вендинговых автоматах)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отраслевой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единиц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9 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extLst>
                  <a:ext uri="{0D108BD9-81ED-4DB2-BD59-A6C34878D82A}">
                    <a16:rowId xmlns:a16="http://schemas.microsoft.com/office/drawing/2014/main" val="822554708"/>
                  </a:ext>
                </a:extLst>
              </a:tr>
              <a:tr h="142846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Подпрограмма 4. «Развитие потребительского рынка и услуг на территории муниципального образования Московской области»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979518"/>
                  </a:ext>
                </a:extLst>
              </a:tr>
              <a:tr h="306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Обеспеченность населения площадью торговых объектов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приоритетный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кв. м/1000 человек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1 401,4</a:t>
                      </a: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1 406,3</a:t>
                      </a:r>
                    </a:p>
                  </a:txBody>
                  <a:tcPr marL="32663" marR="3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1547,9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1 548,3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1 549,9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extLst>
                  <a:ext uri="{0D108BD9-81ED-4DB2-BD59-A6C34878D82A}">
                    <a16:rowId xmlns:a16="http://schemas.microsoft.com/office/drawing/2014/main" val="2224660778"/>
                  </a:ext>
                </a:extLst>
              </a:tr>
              <a:tr h="307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Обеспеченность населения предприятиями общественного питания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приоритетный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пос. мест/1000 человек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33,4</a:t>
                      </a: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32,99</a:t>
                      </a:r>
                    </a:p>
                  </a:txBody>
                  <a:tcPr marL="32663" marR="3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37,2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37,6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38,4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extLst>
                  <a:ext uri="{0D108BD9-81ED-4DB2-BD59-A6C34878D82A}">
                    <a16:rowId xmlns:a16="http://schemas.microsoft.com/office/drawing/2014/main" val="1337854663"/>
                  </a:ext>
                </a:extLst>
              </a:tr>
              <a:tr h="243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Обеспеченность населения предприятиями бытового обслуживания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приоритетный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раб. мест/1000 человек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7,78</a:t>
                      </a:r>
                    </a:p>
                  </a:txBody>
                  <a:tcPr marL="32663" marR="3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extLst>
                  <a:ext uri="{0D108BD9-81ED-4DB2-BD59-A6C34878D82A}">
                    <a16:rowId xmlns:a16="http://schemas.microsoft.com/office/drawing/2014/main" val="2354294535"/>
                  </a:ext>
                </a:extLst>
              </a:tr>
              <a:tr h="3640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приоритетный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процент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2663" marR="326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663" marR="32663" marT="0" marB="0" anchor="ctr"/>
                </a:tc>
                <a:extLst>
                  <a:ext uri="{0D108BD9-81ED-4DB2-BD59-A6C34878D82A}">
                    <a16:rowId xmlns:a16="http://schemas.microsoft.com/office/drawing/2014/main" val="2209455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1502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Прямоугольник 1"/>
          <p:cNvSpPr>
            <a:spLocks noChangeArrowheads="1"/>
          </p:cNvSpPr>
          <p:nvPr/>
        </p:nvSpPr>
        <p:spPr bwMode="auto">
          <a:xfrm>
            <a:off x="116241" y="602311"/>
            <a:ext cx="2664296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Доходы бюджета – это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поступающие в бюджет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денежные средства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808" y="1610062"/>
            <a:ext cx="3689222" cy="3384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10553" y="1408291"/>
            <a:ext cx="2520670" cy="1785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Palatino Linotype" pitchFamily="18" charset="0"/>
                <a:cs typeface="Times New Roman" pitchFamily="18" charset="0"/>
              </a:rPr>
              <a:t>НАЛОГОВЫЕ ДОХОДЫ: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-Налог на доходы физических лиц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-Земельный налог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-Налог на имущество физических лиц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-Налоги на совокупный доход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-Акцизы</a:t>
            </a:r>
          </a:p>
          <a:p>
            <a:r>
              <a:rPr lang="ru-RU" sz="1200" b="1" dirty="0">
                <a:solidFill>
                  <a:schemeClr val="bg1"/>
                </a:solidFill>
              </a:rPr>
              <a:t>-Государственная пошлина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241" y="3193395"/>
            <a:ext cx="2509294" cy="20005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sz="1200" dirty="0">
                <a:solidFill>
                  <a:schemeClr val="bg1"/>
                </a:solidFill>
              </a:rPr>
              <a:t>НЕНАЛОГОВЫЕ ДОХОДЫ:</a:t>
            </a:r>
          </a:p>
          <a:p>
            <a:r>
              <a:rPr lang="ru-RU" dirty="0">
                <a:solidFill>
                  <a:schemeClr val="bg1"/>
                </a:solidFill>
              </a:rPr>
              <a:t>-Доходы от использования муниципального имущества</a:t>
            </a:r>
          </a:p>
          <a:p>
            <a:r>
              <a:rPr lang="ru-RU" dirty="0">
                <a:solidFill>
                  <a:schemeClr val="bg1"/>
                </a:solidFill>
              </a:rPr>
              <a:t>-Доходы от продажи материальных и нематериальных</a:t>
            </a:r>
          </a:p>
          <a:p>
            <a:r>
              <a:rPr lang="ru-RU" dirty="0">
                <a:solidFill>
                  <a:schemeClr val="bg1"/>
                </a:solidFill>
              </a:rPr>
              <a:t>-Прочие доходы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866" y="5193943"/>
            <a:ext cx="2520669" cy="16004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МЕЖБЮДЖЕТНЫЕ ТРАНСФЕРТЫ:</a:t>
            </a:r>
          </a:p>
          <a:p>
            <a:r>
              <a:rPr lang="ru-RU" dirty="0">
                <a:solidFill>
                  <a:schemeClr val="bg1"/>
                </a:solidFill>
              </a:rPr>
              <a:t>Дотации, субсидии, субвенции, иные межбюджетные трансферты (помощь из другого бюджета)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32240" y="1445840"/>
            <a:ext cx="2160241" cy="440120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1400" b="1">
                <a:solidFill>
                  <a:schemeClr val="bg2">
                    <a:lumMod val="75000"/>
                  </a:schemeClr>
                </a:solidFill>
                <a:latin typeface="Palatino Linotype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РАСХОДЫ на решение вопросов местного значения:</a:t>
            </a:r>
          </a:p>
          <a:p>
            <a:r>
              <a:rPr lang="ru-RU" dirty="0">
                <a:solidFill>
                  <a:schemeClr val="bg1"/>
                </a:solidFill>
              </a:rPr>
              <a:t>-Образование</a:t>
            </a:r>
          </a:p>
          <a:p>
            <a:r>
              <a:rPr lang="ru-RU" dirty="0">
                <a:solidFill>
                  <a:schemeClr val="bg1"/>
                </a:solidFill>
              </a:rPr>
              <a:t>-Культура</a:t>
            </a:r>
          </a:p>
          <a:p>
            <a:r>
              <a:rPr lang="ru-RU" dirty="0">
                <a:solidFill>
                  <a:schemeClr val="bg1"/>
                </a:solidFill>
              </a:rPr>
              <a:t>-Физическая культура и спорт</a:t>
            </a:r>
          </a:p>
          <a:p>
            <a:r>
              <a:rPr lang="ru-RU" dirty="0">
                <a:solidFill>
                  <a:schemeClr val="bg1"/>
                </a:solidFill>
              </a:rPr>
              <a:t>-Дорожная деятельность</a:t>
            </a:r>
          </a:p>
          <a:p>
            <a:r>
              <a:rPr lang="ru-RU" dirty="0">
                <a:solidFill>
                  <a:schemeClr val="bg1"/>
                </a:solidFill>
              </a:rPr>
              <a:t>-Транспорт</a:t>
            </a:r>
          </a:p>
          <a:p>
            <a:r>
              <a:rPr lang="ru-RU" dirty="0">
                <a:solidFill>
                  <a:schemeClr val="bg1"/>
                </a:solidFill>
              </a:rPr>
              <a:t>-Градостроительство и развитие территории  городского округа</a:t>
            </a:r>
          </a:p>
          <a:p>
            <a:r>
              <a:rPr lang="ru-RU" dirty="0">
                <a:solidFill>
                  <a:schemeClr val="bg1"/>
                </a:solidFill>
              </a:rPr>
              <a:t>-Национальная безопасность</a:t>
            </a:r>
          </a:p>
          <a:p>
            <a:r>
              <a:rPr lang="ru-RU" dirty="0">
                <a:solidFill>
                  <a:schemeClr val="bg1"/>
                </a:solidFill>
              </a:rPr>
              <a:t>-Управление</a:t>
            </a:r>
          </a:p>
          <a:p>
            <a:r>
              <a:rPr lang="ru-RU" dirty="0">
                <a:solidFill>
                  <a:schemeClr val="bg1"/>
                </a:solidFill>
              </a:rPr>
              <a:t>-Социальная политика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5231" y="5517232"/>
            <a:ext cx="3384376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ДОХОДЫ – РАСХОДЫ = ДЕФИЦИТ(ПРОФИЦИТ)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7123" y="-10417"/>
            <a:ext cx="8080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городского округа– это план доходов и расходов на трехлетний период</a:t>
            </a:r>
          </a:p>
        </p:txBody>
      </p:sp>
      <p:sp>
        <p:nvSpPr>
          <p:cNvPr id="5130" name="Прямоугольник 10"/>
          <p:cNvSpPr>
            <a:spLocks noChangeArrowheads="1"/>
          </p:cNvSpPr>
          <p:nvPr/>
        </p:nvSpPr>
        <p:spPr bwMode="auto">
          <a:xfrm>
            <a:off x="6012161" y="669627"/>
            <a:ext cx="2880320" cy="7386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50"/>
            </a:solidFill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0000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Расходы бюджета – это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выплачиваемые из бюджета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alatino Linotype" pitchFamily="18" charset="0"/>
                <a:cs typeface="Times New Roman" pitchFamily="18" charset="0"/>
              </a:rPr>
              <a:t>денежные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243119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Управление имуществом и муниципальными финансами</a:t>
            </a: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79512" y="908720"/>
          <a:ext cx="8784977" cy="538855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92833">
                  <a:extLst>
                    <a:ext uri="{9D8B030D-6E8A-4147-A177-3AD203B41FA5}">
                      <a16:colId xmlns:a16="http://schemas.microsoft.com/office/drawing/2014/main" val="2961774400"/>
                    </a:ext>
                  </a:extLst>
                </a:gridCol>
                <a:gridCol w="3294365">
                  <a:extLst>
                    <a:ext uri="{9D8B030D-6E8A-4147-A177-3AD203B41FA5}">
                      <a16:colId xmlns:a16="http://schemas.microsoft.com/office/drawing/2014/main" val="1497269946"/>
                    </a:ext>
                  </a:extLst>
                </a:gridCol>
                <a:gridCol w="1525370">
                  <a:extLst>
                    <a:ext uri="{9D8B030D-6E8A-4147-A177-3AD203B41FA5}">
                      <a16:colId xmlns:a16="http://schemas.microsoft.com/office/drawing/2014/main" val="267579512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6524316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099799822"/>
                    </a:ext>
                  </a:extLst>
                </a:gridCol>
                <a:gridCol w="771686">
                  <a:extLst>
                    <a:ext uri="{9D8B030D-6E8A-4147-A177-3AD203B41FA5}">
                      <a16:colId xmlns:a16="http://schemas.microsoft.com/office/drawing/2014/main" val="1437974434"/>
                    </a:ext>
                  </a:extLst>
                </a:gridCol>
                <a:gridCol w="439249">
                  <a:extLst>
                    <a:ext uri="{9D8B030D-6E8A-4147-A177-3AD203B41FA5}">
                      <a16:colId xmlns:a16="http://schemas.microsoft.com/office/drawing/2014/main" val="3334841104"/>
                    </a:ext>
                  </a:extLst>
                </a:gridCol>
                <a:gridCol w="439249">
                  <a:extLst>
                    <a:ext uri="{9D8B030D-6E8A-4147-A177-3AD203B41FA5}">
                      <a16:colId xmlns:a16="http://schemas.microsoft.com/office/drawing/2014/main" val="1462087276"/>
                    </a:ext>
                  </a:extLst>
                </a:gridCol>
                <a:gridCol w="366041">
                  <a:extLst>
                    <a:ext uri="{9D8B030D-6E8A-4147-A177-3AD203B41FA5}">
                      <a16:colId xmlns:a16="http://schemas.microsoft.com/office/drawing/2014/main" val="1096140105"/>
                    </a:ext>
                  </a:extLst>
                </a:gridCol>
              </a:tblGrid>
              <a:tr h="20733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Наименование целевых показателей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Тип показателя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Фактическое значение в 2023 году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Плановые значения на 2024 год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Прогноз по годам реализации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4887401"/>
                  </a:ext>
                </a:extLst>
              </a:tr>
              <a:tr h="117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2025 год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2026 год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2027 год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:a16="http://schemas.microsoft.com/office/drawing/2014/main" val="879415411"/>
                  </a:ext>
                </a:extLst>
              </a:tr>
              <a:tr h="204934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Приоритетный целевой показатель                                   Закон МО 10.12.2020 №270/2020-ОЗ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78,47 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:a16="http://schemas.microsoft.com/office/drawing/2014/main" val="3195991188"/>
                  </a:ext>
                </a:extLst>
              </a:tr>
              <a:tr h="204934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1.2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Эффективность работы по взысканию задолженности по арендной плате за муниципальное имущество и землю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Приоритетный целевой показатель                           Закон МО 10.12.2020 №270/2020-ОЗ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71,57 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:a16="http://schemas.microsoft.com/office/drawing/2014/main" val="1091503971"/>
                  </a:ext>
                </a:extLst>
              </a:tr>
              <a:tr h="204934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Поступления доходов в бюджет муниципального образования от распоряжения земельными участками, государственная собственность на которые не разграничена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Приоритетный целевой показатель                                      Закон МО 10.12.2020 №270/2020-ОЗ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177,9 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:a16="http://schemas.microsoft.com/office/drawing/2014/main" val="2109566905"/>
                  </a:ext>
                </a:extLst>
              </a:tr>
              <a:tr h="204934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1.4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Поступления доходов в бюджет муниципального образования от распоряжения муниципальным имуществом и землей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Приоритетный целевой показатель                                      Закон МО 10.12.2020 №270/2020-ОЗ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176,3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:a16="http://schemas.microsoft.com/office/drawing/2014/main" val="1536984780"/>
                  </a:ext>
                </a:extLst>
              </a:tr>
              <a:tr h="16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1.5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Предоставление земельных участков многодетным семьям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Приоритетный целевой показатель                                  Закон МО 01.06.2011 №73/2011-ОЗ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65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:a16="http://schemas.microsoft.com/office/drawing/2014/main" val="150435687"/>
                  </a:ext>
                </a:extLst>
              </a:tr>
              <a:tr h="583771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Проверка использования земель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Приоритетный целевой показатель</a:t>
                      </a:r>
                      <a:b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Федеральный закон от 31.07.2020 № 248-ФЗ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:a16="http://schemas.microsoft.com/office/drawing/2014/main" val="993567663"/>
                  </a:ext>
                </a:extLst>
              </a:tr>
              <a:tr h="272244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1.7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Доля незарегистрированных объектов недвижимого имущества, вовлеченных в налоговый оборот по результатам МЗК   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Приоритетный целевой показатель                              Рейтинг-2024</a:t>
                      </a:r>
                      <a:b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Распоряжение 65-р от 26.12.2017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94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  <a:endParaRPr lang="en-US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:a16="http://schemas.microsoft.com/office/drawing/2014/main" val="1978703287"/>
                  </a:ext>
                </a:extLst>
              </a:tr>
              <a:tr h="429925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1.8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Прирост земельного налога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Приоритетный целевой показатель</a:t>
                      </a:r>
                      <a:b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Указ Президента РФ</a:t>
                      </a:r>
                      <a:r>
                        <a:rPr lang="ru-RU" sz="95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от</a:t>
                      </a:r>
                      <a:r>
                        <a:rPr lang="ru-RU" sz="95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28.04.2008 № 607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117,4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005" marR="3005" marT="3005" marB="0" anchor="ctr"/>
                </a:tc>
                <a:extLst>
                  <a:ext uri="{0D108BD9-81ED-4DB2-BD59-A6C34878D82A}">
                    <a16:rowId xmlns:a16="http://schemas.microsoft.com/office/drawing/2014/main" val="3253518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4099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51520" y="404664"/>
          <a:ext cx="8640960" cy="39373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19313">
                  <a:extLst>
                    <a:ext uri="{9D8B030D-6E8A-4147-A177-3AD203B41FA5}">
                      <a16:colId xmlns:a16="http://schemas.microsoft.com/office/drawing/2014/main" val="3306967139"/>
                    </a:ext>
                  </a:extLst>
                </a:gridCol>
                <a:gridCol w="3753700">
                  <a:extLst>
                    <a:ext uri="{9D8B030D-6E8A-4147-A177-3AD203B41FA5}">
                      <a16:colId xmlns:a16="http://schemas.microsoft.com/office/drawing/2014/main" val="4281809558"/>
                    </a:ext>
                  </a:extLst>
                </a:gridCol>
                <a:gridCol w="1610756">
                  <a:extLst>
                    <a:ext uri="{9D8B030D-6E8A-4147-A177-3AD203B41FA5}">
                      <a16:colId xmlns:a16="http://schemas.microsoft.com/office/drawing/2014/main" val="2237485825"/>
                    </a:ext>
                  </a:extLst>
                </a:gridCol>
                <a:gridCol w="503805">
                  <a:extLst>
                    <a:ext uri="{9D8B030D-6E8A-4147-A177-3AD203B41FA5}">
                      <a16:colId xmlns:a16="http://schemas.microsoft.com/office/drawing/2014/main" val="287573788"/>
                    </a:ext>
                  </a:extLst>
                </a:gridCol>
                <a:gridCol w="503805">
                  <a:extLst>
                    <a:ext uri="{9D8B030D-6E8A-4147-A177-3AD203B41FA5}">
                      <a16:colId xmlns:a16="http://schemas.microsoft.com/office/drawing/2014/main" val="2008893291"/>
                    </a:ext>
                  </a:extLst>
                </a:gridCol>
                <a:gridCol w="581859">
                  <a:extLst>
                    <a:ext uri="{9D8B030D-6E8A-4147-A177-3AD203B41FA5}">
                      <a16:colId xmlns:a16="http://schemas.microsoft.com/office/drawing/2014/main" val="3595717732"/>
                    </a:ext>
                  </a:extLst>
                </a:gridCol>
                <a:gridCol w="441716">
                  <a:extLst>
                    <a:ext uri="{9D8B030D-6E8A-4147-A177-3AD203B41FA5}">
                      <a16:colId xmlns:a16="http://schemas.microsoft.com/office/drawing/2014/main" val="3020009532"/>
                    </a:ext>
                  </a:extLst>
                </a:gridCol>
                <a:gridCol w="441716">
                  <a:extLst>
                    <a:ext uri="{9D8B030D-6E8A-4147-A177-3AD203B41FA5}">
                      <a16:colId xmlns:a16="http://schemas.microsoft.com/office/drawing/2014/main" val="2343450357"/>
                    </a:ext>
                  </a:extLst>
                </a:gridCol>
                <a:gridCol w="484290">
                  <a:extLst>
                    <a:ext uri="{9D8B030D-6E8A-4147-A177-3AD203B41FA5}">
                      <a16:colId xmlns:a16="http://schemas.microsoft.com/office/drawing/2014/main" val="1194290230"/>
                    </a:ext>
                  </a:extLst>
                </a:gridCol>
              </a:tblGrid>
              <a:tr h="327201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1.9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 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Приоритетный целевой показатель</a:t>
                      </a:r>
                      <a:b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   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- 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_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_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_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extLst>
                  <a:ext uri="{0D108BD9-81ED-4DB2-BD59-A6C34878D82A}">
                    <a16:rowId xmlns:a16="http://schemas.microsoft.com/office/drawing/2014/main" val="203592484"/>
                  </a:ext>
                </a:extLst>
              </a:tr>
              <a:tr h="226213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1.10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Эффективность работы по расторжению договоров аренды земельных участков и размещению на Инвестиционном портале Московской области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Приоритетный целевой показатель</a:t>
                      </a:r>
                      <a:b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Закон МО 10.12.2020 № 270/2020-ОЗ  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extLst>
                  <a:ext uri="{0D108BD9-81ED-4DB2-BD59-A6C34878D82A}">
                    <a16:rowId xmlns:a16="http://schemas.microsoft.com/office/drawing/2014/main" val="2574246558"/>
                  </a:ext>
                </a:extLst>
              </a:tr>
              <a:tr h="365980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1.11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Доля обработанных заявлений граждан и юридических лиц </a:t>
                      </a:r>
                      <a:b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на получение государственных услуг</a:t>
                      </a:r>
                      <a:b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b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Приоритетный целевой показатель </a:t>
                      </a:r>
                      <a:b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Закон МО 10.12.2020 № 270/2020-ОЗ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- 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97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97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97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extLst>
                  <a:ext uri="{0D108BD9-81ED-4DB2-BD59-A6C34878D82A}">
                    <a16:rowId xmlns:a16="http://schemas.microsoft.com/office/drawing/2014/main" val="3840713590"/>
                  </a:ext>
                </a:extLst>
              </a:tr>
              <a:tr h="323161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1.12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Отношение объема муниципального долга к годовому объему доходов 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Показатель муниципальной программы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0 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≤50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≤50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≤50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≤50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extLst>
                  <a:ext uri="{0D108BD9-81ED-4DB2-BD59-A6C34878D82A}">
                    <a16:rowId xmlns:a16="http://schemas.microsoft.com/office/drawing/2014/main" val="2027102728"/>
                  </a:ext>
                </a:extLst>
              </a:tr>
              <a:tr h="218134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1.13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Исполнение бюджета муниципального образования по налоговым и неналоговым доходам к первоначально утвержденному уровню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Показатель муниципальной программы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113,8</a:t>
                      </a: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≥100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≥100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≥100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≥100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extLst>
                  <a:ext uri="{0D108BD9-81ED-4DB2-BD59-A6C34878D82A}">
                    <a16:rowId xmlns:a16="http://schemas.microsoft.com/office/drawing/2014/main" val="2884000528"/>
                  </a:ext>
                </a:extLst>
              </a:tr>
              <a:tr h="323161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1.14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Отношение дефицита бюджета к доходам бюджета без учета безвозмездных поступлений и (или) поступлений налоговых доходов по дополнительным нормативам отчислений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Показатель муниципальной программы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≤10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≤10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≤10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≤10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extLst>
                  <a:ext uri="{0D108BD9-81ED-4DB2-BD59-A6C34878D82A}">
                    <a16:rowId xmlns:a16="http://schemas.microsoft.com/office/drawing/2014/main" val="2332513874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1.15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Доля муниципальных служащих, прошедших обучение по программам профессиональной переподготовки и повышения квалификации в соответствии с планом - заказом, от общего числа муниципальных служащих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Показатель муниципальной программы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100 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5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0" marR="4040" marT="4040" marB="0" anchor="ctr"/>
                </a:tc>
                <a:extLst>
                  <a:ext uri="{0D108BD9-81ED-4DB2-BD59-A6C34878D82A}">
                    <a16:rowId xmlns:a16="http://schemas.microsoft.com/office/drawing/2014/main" val="3694028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65483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" y="0"/>
            <a:ext cx="91440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«Развитие институтов гражданского общества, повышение эффективности местного самоуправления и реализации молодежной политики»</a:t>
            </a:r>
            <a:endParaRPr kumimoji="0" lang="ru-RU" sz="1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63744" y="885021"/>
          <a:ext cx="9036497" cy="5697719"/>
        </p:xfrm>
        <a:graphic>
          <a:graphicData uri="http://schemas.openxmlformats.org/drawingml/2006/table">
            <a:tbl>
              <a:tblPr firstRow="1" firstCol="1" bandRow="1" bandCol="1">
                <a:tableStyleId>{8799B23B-EC83-4686-B30A-512413B5E67A}</a:tableStyleId>
              </a:tblPr>
              <a:tblGrid>
                <a:gridCol w="301217">
                  <a:extLst>
                    <a:ext uri="{9D8B030D-6E8A-4147-A177-3AD203B41FA5}">
                      <a16:colId xmlns:a16="http://schemas.microsoft.com/office/drawing/2014/main" val="1234600554"/>
                    </a:ext>
                  </a:extLst>
                </a:gridCol>
                <a:gridCol w="3342943">
                  <a:extLst>
                    <a:ext uri="{9D8B030D-6E8A-4147-A177-3AD203B41FA5}">
                      <a16:colId xmlns:a16="http://schemas.microsoft.com/office/drawing/2014/main" val="70705088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939211124"/>
                    </a:ext>
                  </a:extLst>
                </a:gridCol>
                <a:gridCol w="820336">
                  <a:extLst>
                    <a:ext uri="{9D8B030D-6E8A-4147-A177-3AD203B41FA5}">
                      <a16:colId xmlns:a16="http://schemas.microsoft.com/office/drawing/2014/main" val="331361442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938678813"/>
                    </a:ext>
                  </a:extLst>
                </a:gridCol>
                <a:gridCol w="763840">
                  <a:extLst>
                    <a:ext uri="{9D8B030D-6E8A-4147-A177-3AD203B41FA5}">
                      <a16:colId xmlns:a16="http://schemas.microsoft.com/office/drawing/2014/main" val="301424667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39056106"/>
                    </a:ext>
                  </a:extLst>
                </a:gridCol>
                <a:gridCol w="748328">
                  <a:extLst>
                    <a:ext uri="{9D8B030D-6E8A-4147-A177-3AD203B41FA5}">
                      <a16:colId xmlns:a16="http://schemas.microsoft.com/office/drawing/2014/main" val="3329897521"/>
                    </a:ext>
                  </a:extLst>
                </a:gridCol>
                <a:gridCol w="611561">
                  <a:extLst>
                    <a:ext uri="{9D8B030D-6E8A-4147-A177-3AD203B41FA5}">
                      <a16:colId xmlns:a16="http://schemas.microsoft.com/office/drawing/2014/main" val="729118364"/>
                    </a:ext>
                  </a:extLst>
                </a:gridCol>
              </a:tblGrid>
              <a:tr h="1381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Наименование целевых показателей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Тип показателя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Фактическое значение в 2023 году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Плановые значения на 2024 год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Прогноз по годам реализации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642" marR="2864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551846"/>
                  </a:ext>
                </a:extLst>
              </a:tr>
              <a:tr h="152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 год</a:t>
                      </a: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 год</a:t>
                      </a:r>
                    </a:p>
                  </a:txBody>
                  <a:tcPr marL="28642" marR="28642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2027 год</a:t>
                      </a:r>
                    </a:p>
                  </a:txBody>
                  <a:tcPr marL="38190" marR="38190" marT="19095" marB="19095"/>
                </a:tc>
                <a:extLst>
                  <a:ext uri="{0D108BD9-81ED-4DB2-BD59-A6C34878D82A}">
                    <a16:rowId xmlns:a16="http://schemas.microsoft.com/office/drawing/2014/main" val="1028523701"/>
                  </a:ext>
                </a:extLst>
              </a:tr>
              <a:tr h="346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1.1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Информирование населения в средствах массовой информации и социальных сетях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Приоритетный показатель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38190" marR="38190" marT="19095" marB="19095"/>
                </a:tc>
                <a:extLst>
                  <a:ext uri="{0D108BD9-81ED-4DB2-BD59-A6C34878D82A}">
                    <a16:rowId xmlns:a16="http://schemas.microsoft.com/office/drawing/2014/main" val="3287446974"/>
                  </a:ext>
                </a:extLst>
              </a:tr>
              <a:tr h="200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1.2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Уровень информированности  населения в средствах массовой информации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340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149,35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149,35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149,35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endParaRPr lang="ru-RU" sz="900">
                        <a:solidFill>
                          <a:schemeClr val="bg1"/>
                        </a:solidFill>
                      </a:endParaRPr>
                    </a:p>
                  </a:txBody>
                  <a:tcPr marL="38190" marR="38190" marT="19095" marB="19095"/>
                </a:tc>
                <a:extLst>
                  <a:ext uri="{0D108BD9-81ED-4DB2-BD59-A6C34878D82A}">
                    <a16:rowId xmlns:a16="http://schemas.microsoft.com/office/drawing/2014/main" val="2138349934"/>
                  </a:ext>
                </a:extLst>
              </a:tr>
              <a:tr h="200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Уровень информированности  населения  в социальных сетях и мессенджерах.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149,35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149,35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149,35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endParaRPr lang="ru-RU" sz="900">
                        <a:solidFill>
                          <a:schemeClr val="bg1"/>
                        </a:solidFill>
                      </a:endParaRPr>
                    </a:p>
                  </a:txBody>
                  <a:tcPr marL="38190" marR="38190" marT="19095" marB="19095"/>
                </a:tc>
                <a:extLst>
                  <a:ext uri="{0D108BD9-81ED-4DB2-BD59-A6C34878D82A}">
                    <a16:rowId xmlns:a16="http://schemas.microsoft.com/office/drawing/2014/main" val="260926104"/>
                  </a:ext>
                </a:extLst>
              </a:tr>
              <a:tr h="27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1.4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Наличие незаконных рекламных конструкций, установленных на территории муниципального образования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Приоритетный показатель  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0 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endParaRPr lang="ru-RU" sz="900">
                        <a:solidFill>
                          <a:schemeClr val="bg1"/>
                        </a:solidFill>
                      </a:endParaRPr>
                    </a:p>
                  </a:txBody>
                  <a:tcPr marL="38190" marR="38190" marT="19095" marB="19095"/>
                </a:tc>
                <a:extLst>
                  <a:ext uri="{0D108BD9-81ED-4DB2-BD59-A6C34878D82A}">
                    <a16:rowId xmlns:a16="http://schemas.microsoft.com/office/drawing/2014/main" val="2915405409"/>
                  </a:ext>
                </a:extLst>
              </a:tr>
              <a:tr h="346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3.1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Количество проектов, реализованных на основании заявок жителей городского округа Щёлково в рамках применения практик инициативного бюджетирования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штук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67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endParaRPr lang="ru-RU" sz="900">
                        <a:solidFill>
                          <a:schemeClr val="bg1"/>
                        </a:solidFill>
                      </a:endParaRPr>
                    </a:p>
                  </a:txBody>
                  <a:tcPr marL="38190" marR="38190" marT="19095" marB="19095"/>
                </a:tc>
                <a:extLst>
                  <a:ext uri="{0D108BD9-81ED-4DB2-BD59-A6C34878D82A}">
                    <a16:rowId xmlns:a16="http://schemas.microsoft.com/office/drawing/2014/main" val="2772490252"/>
                  </a:ext>
                </a:extLst>
              </a:tr>
              <a:tr h="273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3.2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Доля реализованных проектов инициативного бюджетирования от общего числа заявленных проектов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endParaRPr lang="ru-RU" sz="900">
                        <a:solidFill>
                          <a:schemeClr val="bg1"/>
                        </a:solidFill>
                      </a:endParaRPr>
                    </a:p>
                  </a:txBody>
                  <a:tcPr marL="38190" marR="38190" marT="19095" marB="19095"/>
                </a:tc>
                <a:extLst>
                  <a:ext uri="{0D108BD9-81ED-4DB2-BD59-A6C34878D82A}">
                    <a16:rowId xmlns:a16="http://schemas.microsoft.com/office/drawing/2014/main" val="808731715"/>
                  </a:ext>
                </a:extLst>
              </a:tr>
              <a:tr h="388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4.1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Доля молодежи, задействованной в мероприятиях по вовлечению в творческую деятельность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Приоритетный показатель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50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-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endParaRPr lang="ru-RU" sz="900">
                        <a:solidFill>
                          <a:schemeClr val="bg1"/>
                        </a:solidFill>
                      </a:endParaRPr>
                    </a:p>
                  </a:txBody>
                  <a:tcPr marL="38190" marR="38190" marT="19095" marB="19095"/>
                </a:tc>
                <a:extLst>
                  <a:ext uri="{0D108BD9-81ED-4DB2-BD59-A6C34878D82A}">
                    <a16:rowId xmlns:a16="http://schemas.microsoft.com/office/drawing/2014/main" val="2218131903"/>
                  </a:ext>
                </a:extLst>
              </a:tr>
              <a:tr h="420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4.2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Доля молодежи, задействованной в мероприятиях по вовлечению в общественную жизнь, от общего числа молодежи в городском округе Московской области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11 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endParaRPr lang="ru-RU" sz="900">
                        <a:solidFill>
                          <a:schemeClr val="bg1"/>
                        </a:solidFill>
                      </a:endParaRPr>
                    </a:p>
                  </a:txBody>
                  <a:tcPr marL="38190" marR="38190" marT="19095" marB="19095"/>
                </a:tc>
                <a:extLst>
                  <a:ext uri="{0D108BD9-81ED-4DB2-BD59-A6C34878D82A}">
                    <a16:rowId xmlns:a16="http://schemas.microsoft.com/office/drawing/2014/main" val="2169027389"/>
                  </a:ext>
                </a:extLst>
              </a:tr>
              <a:tr h="712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5.1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Общая численность граждан, вовлеченных центрами (сообществами, объединениями) поддержки добровольчества (волонтерства) на базе образовательных организаций, некоммерческих организаций, муниципальных учреждений в добровольческую (волонтерскую) деятельность в городском округе Московской области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Приоритетный показатель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Млн. человек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0,02883 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0,029498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0,029498	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0,029498	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endParaRPr lang="ru-RU" sz="900">
                        <a:solidFill>
                          <a:schemeClr val="bg1"/>
                        </a:solidFill>
                      </a:endParaRPr>
                    </a:p>
                  </a:txBody>
                  <a:tcPr marL="38190" marR="38190" marT="19095" marB="19095"/>
                </a:tc>
                <a:extLst>
                  <a:ext uri="{0D108BD9-81ED-4DB2-BD59-A6C34878D82A}">
                    <a16:rowId xmlns:a16="http://schemas.microsoft.com/office/drawing/2014/main" val="2422327297"/>
                  </a:ext>
                </a:extLst>
              </a:tr>
              <a:tr h="346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Доля граждан, занимающихся добровольческой (волонтерской) деятельностью в городском округе Московской области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Приоритетный показатель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14,8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14,8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14,8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43" marR="16443" marT="27051" marB="27051"/>
                </a:tc>
                <a:tc>
                  <a:txBody>
                    <a:bodyPr/>
                    <a:lstStyle/>
                    <a:p>
                      <a:endParaRPr lang="ru-RU" sz="900" dirty="0">
                        <a:solidFill>
                          <a:schemeClr val="bg1"/>
                        </a:solidFill>
                      </a:endParaRPr>
                    </a:p>
                  </a:txBody>
                  <a:tcPr marL="38190" marR="38190" marT="19095" marB="19095"/>
                </a:tc>
                <a:extLst>
                  <a:ext uri="{0D108BD9-81ED-4DB2-BD59-A6C34878D82A}">
                    <a16:rowId xmlns:a16="http://schemas.microsoft.com/office/drawing/2014/main" val="3918489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9062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«Развитие и функционирование дорожно-транспортного комплекса»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79511" y="1196752"/>
          <a:ext cx="8784977" cy="3129246"/>
        </p:xfrm>
        <a:graphic>
          <a:graphicData uri="http://schemas.openxmlformats.org/drawingml/2006/table">
            <a:tbl>
              <a:tblPr/>
              <a:tblGrid>
                <a:gridCol w="517160">
                  <a:extLst>
                    <a:ext uri="{9D8B030D-6E8A-4147-A177-3AD203B41FA5}">
                      <a16:colId xmlns:a16="http://schemas.microsoft.com/office/drawing/2014/main" val="2491415800"/>
                    </a:ext>
                  </a:extLst>
                </a:gridCol>
                <a:gridCol w="2644113">
                  <a:extLst>
                    <a:ext uri="{9D8B030D-6E8A-4147-A177-3AD203B41FA5}">
                      <a16:colId xmlns:a16="http://schemas.microsoft.com/office/drawing/2014/main" val="2724461125"/>
                    </a:ext>
                  </a:extLst>
                </a:gridCol>
                <a:gridCol w="1224455">
                  <a:extLst>
                    <a:ext uri="{9D8B030D-6E8A-4147-A177-3AD203B41FA5}">
                      <a16:colId xmlns:a16="http://schemas.microsoft.com/office/drawing/2014/main" val="2029915457"/>
                    </a:ext>
                  </a:extLst>
                </a:gridCol>
                <a:gridCol w="798849">
                  <a:extLst>
                    <a:ext uri="{9D8B030D-6E8A-4147-A177-3AD203B41FA5}">
                      <a16:colId xmlns:a16="http://schemas.microsoft.com/office/drawing/2014/main" val="32440869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009520266"/>
                    </a:ext>
                  </a:extLst>
                </a:gridCol>
                <a:gridCol w="694882">
                  <a:extLst>
                    <a:ext uri="{9D8B030D-6E8A-4147-A177-3AD203B41FA5}">
                      <a16:colId xmlns:a16="http://schemas.microsoft.com/office/drawing/2014/main" val="2065842269"/>
                    </a:ext>
                  </a:extLst>
                </a:gridCol>
                <a:gridCol w="745278">
                  <a:extLst>
                    <a:ext uri="{9D8B030D-6E8A-4147-A177-3AD203B41FA5}">
                      <a16:colId xmlns:a16="http://schemas.microsoft.com/office/drawing/2014/main" val="33292468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47078174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643947164"/>
                    </a:ext>
                  </a:extLst>
                </a:gridCol>
              </a:tblGrid>
              <a:tr h="2598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целевого показателя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показателя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значение в 2023 году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значения на 2024 год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по годам реализации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488891"/>
                  </a:ext>
                </a:extLst>
              </a:tr>
              <a:tr h="531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032158"/>
                  </a:ext>
                </a:extLst>
              </a:tr>
              <a:tr h="89076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84" marR="1984" marT="19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организации транспортного обслуживания населения на муниципальных маршрутах регулярных перевозок по регулируемым тарифам в границах муниципального образования Московской области, включенных в Перечень маршрутов регулярных перевозок по регулируемым тарифам, на которых отдельным категориям граждан предоставляются меры социальной поддержки, утверждаемый Правительством Московской области , процент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984" marR="1984" marT="19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 показатель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6186626"/>
                  </a:ext>
                </a:extLst>
              </a:tr>
              <a:tr h="30552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1984" marR="1984" marT="19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погибших в дорожно-транспортных происшествиях, человек на 100 тыс. населения</a:t>
                      </a:r>
                    </a:p>
                  </a:txBody>
                  <a:tcPr marL="1984" marR="1984" marT="19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«Без-опасность дорожного движения»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чел./100 тыс. населения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4,59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4,59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4,58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4,57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499612"/>
                  </a:ext>
                </a:extLst>
              </a:tr>
              <a:tr h="293616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1984" marR="1984" marT="19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Доля автомобильных дорог местного значения, соответствующих нормативным требованиям, процент</a:t>
                      </a:r>
                    </a:p>
                  </a:txBody>
                  <a:tcPr marL="1984" marR="1984" marT="198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Региональный проект «Региональная и местная до-рожная сеть»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82,59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84,46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84,46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85,96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86,00</a:t>
                      </a:r>
                    </a:p>
                  </a:txBody>
                  <a:tcPr marL="1984" marR="1984" marT="198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630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3597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«Цифровое муниципальное образование»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9994" y="692696"/>
          <a:ext cx="9026501" cy="604079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41526">
                  <a:extLst>
                    <a:ext uri="{9D8B030D-6E8A-4147-A177-3AD203B41FA5}">
                      <a16:colId xmlns:a16="http://schemas.microsoft.com/office/drawing/2014/main" val="2389195209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850827459"/>
                    </a:ext>
                  </a:extLst>
                </a:gridCol>
                <a:gridCol w="1144982">
                  <a:extLst>
                    <a:ext uri="{9D8B030D-6E8A-4147-A177-3AD203B41FA5}">
                      <a16:colId xmlns:a16="http://schemas.microsoft.com/office/drawing/2014/main" val="1860264658"/>
                    </a:ext>
                  </a:extLst>
                </a:gridCol>
                <a:gridCol w="676231">
                  <a:extLst>
                    <a:ext uri="{9D8B030D-6E8A-4147-A177-3AD203B41FA5}">
                      <a16:colId xmlns:a16="http://schemas.microsoft.com/office/drawing/2014/main" val="952630599"/>
                    </a:ext>
                  </a:extLst>
                </a:gridCol>
                <a:gridCol w="843083">
                  <a:extLst>
                    <a:ext uri="{9D8B030D-6E8A-4147-A177-3AD203B41FA5}">
                      <a16:colId xmlns:a16="http://schemas.microsoft.com/office/drawing/2014/main" val="407491640"/>
                    </a:ext>
                  </a:extLst>
                </a:gridCol>
                <a:gridCol w="754366">
                  <a:extLst>
                    <a:ext uri="{9D8B030D-6E8A-4147-A177-3AD203B41FA5}">
                      <a16:colId xmlns:a16="http://schemas.microsoft.com/office/drawing/2014/main" val="1465207760"/>
                    </a:ext>
                  </a:extLst>
                </a:gridCol>
                <a:gridCol w="589033">
                  <a:extLst>
                    <a:ext uri="{9D8B030D-6E8A-4147-A177-3AD203B41FA5}">
                      <a16:colId xmlns:a16="http://schemas.microsoft.com/office/drawing/2014/main" val="3049874921"/>
                    </a:ext>
                  </a:extLst>
                </a:gridCol>
                <a:gridCol w="588440">
                  <a:extLst>
                    <a:ext uri="{9D8B030D-6E8A-4147-A177-3AD203B41FA5}">
                      <a16:colId xmlns:a16="http://schemas.microsoft.com/office/drawing/2014/main" val="4240338210"/>
                    </a:ext>
                  </a:extLst>
                </a:gridCol>
                <a:gridCol w="588440">
                  <a:extLst>
                    <a:ext uri="{9D8B030D-6E8A-4147-A177-3AD203B41FA5}">
                      <a16:colId xmlns:a16="http://schemas.microsoft.com/office/drawing/2014/main" val="1279925906"/>
                    </a:ext>
                  </a:extLst>
                </a:gridCol>
              </a:tblGrid>
              <a:tr h="6103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№ п/п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Наименование целевых показателей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Тип показателя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Единица измерения</a:t>
                      </a:r>
                      <a:br>
                        <a:rPr lang="ru-RU" sz="900">
                          <a:effectLst/>
                        </a:rPr>
                      </a:b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Фактическое значение в 2023 году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Плановые значения на 2024 год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Прогноз по годам реализации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527191"/>
                  </a:ext>
                </a:extLst>
              </a:tr>
              <a:tr h="305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2025 год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2026 год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2027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extLst>
                  <a:ext uri="{0D108BD9-81ED-4DB2-BD59-A6C34878D82A}">
                    <a16:rowId xmlns:a16="http://schemas.microsoft.com/office/drawing/2014/main" val="461493558"/>
                  </a:ext>
                </a:extLst>
              </a:tr>
              <a:tr h="2441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Приоритетный, отраслевой показатель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-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extLst>
                  <a:ext uri="{0D108BD9-81ED-4DB2-BD59-A6C34878D82A}">
                    <a16:rowId xmlns:a16="http://schemas.microsoft.com/office/drawing/2014/main" val="292015581"/>
                  </a:ext>
                </a:extLst>
              </a:tr>
              <a:tr h="2273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Уровень удовлетворенности граждан качеством предоставления государственных и муниципальных услуг в МФЦ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Отраслевой показатель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97,43 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95,7 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97,46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97,48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effectLst/>
                        </a:rPr>
                        <a:t>97,5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extLst>
                  <a:ext uri="{0D108BD9-81ED-4DB2-BD59-A6C34878D82A}">
                    <a16:rowId xmlns:a16="http://schemas.microsoft.com/office/drawing/2014/main" val="1373729815"/>
                  </a:ext>
                </a:extLst>
              </a:tr>
              <a:tr h="366188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рабочих мест, обеспеченных необходимым компьютерным оборудованием и услугами связи в соответствии с требованиями нормативных правовых актов Московской области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Приоритетный, отраслевой показатель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100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5415" algn="ctr"/>
                        </a:tabLst>
                      </a:pPr>
                      <a:r>
                        <a:rPr lang="ru-RU" sz="900" dirty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extLst>
                  <a:ext uri="{0D108BD9-81ED-4DB2-BD59-A6C34878D82A}">
                    <a16:rowId xmlns:a16="http://schemas.microsoft.com/office/drawing/2014/main" val="2120504345"/>
                  </a:ext>
                </a:extLst>
              </a:tr>
              <a:tr h="488251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Стоимостная доля закупаемого и (или) арендуемого ОМСУ муниципального образования Московской области отечественного программного обеспечения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Приоритетный показатель, РП «Цифровое государственное управление»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100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95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95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extLst>
                  <a:ext uri="{0D108BD9-81ED-4DB2-BD59-A6C34878D82A}">
                    <a16:rowId xmlns:a16="http://schemas.microsoft.com/office/drawing/2014/main" val="2066915228"/>
                  </a:ext>
                </a:extLst>
              </a:tr>
              <a:tr h="854439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 соответствии с категорией обрабатываемой информации, а также персональных компьютеров, используемых на рабочих местах работников, обеспеченных антивирусным программным обеспечением с регулярным обновлением соответствующих баз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Приоритетный, отраслевой показатель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100 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100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extLst>
                  <a:ext uri="{0D108BD9-81ED-4DB2-BD59-A6C34878D82A}">
                    <a16:rowId xmlns:a16="http://schemas.microsoft.com/office/drawing/2014/main" val="2920854449"/>
                  </a:ext>
                </a:extLst>
              </a:tr>
              <a:tr h="366188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r>
                        <a:rPr lang="en-US" sz="900">
                          <a:effectLst/>
                        </a:rPr>
                        <a:t>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 установленными требованиями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Приоритетный, отраслевой показатель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100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extLst>
                  <a:ext uri="{0D108BD9-81ED-4DB2-BD59-A6C34878D82A}">
                    <a16:rowId xmlns:a16="http://schemas.microsoft.com/office/drawing/2014/main" val="3756909352"/>
                  </a:ext>
                </a:extLst>
              </a:tr>
              <a:tr h="366188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r>
                        <a:rPr lang="en-US" sz="900">
                          <a:effectLst/>
                        </a:rPr>
                        <a:t>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юридически значимого электронного документооборота в органах местного самоуправления и подведомственных им учреждениях в Московской области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Приоритетный, показатель, Указ ПРФ от 04.02.2021 № 68,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95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97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99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extLst>
                  <a:ext uri="{0D108BD9-81ED-4DB2-BD59-A6C34878D82A}">
                    <a16:rowId xmlns:a16="http://schemas.microsoft.com/office/drawing/2014/main" val="2782839278"/>
                  </a:ext>
                </a:extLst>
              </a:tr>
              <a:tr h="488251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r>
                        <a:rPr lang="en-US" sz="900">
                          <a:effectLst/>
                        </a:rPr>
                        <a:t>.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Доля муниципальных (государственных) услуг, предоставленных без нарушения регламентного срока при оказании услуг в электронном виде на региональном портале государственных услуг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Приоритетный, показатель, Указ ПРФ от 04.02.2021 № 68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процент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98,7</a:t>
                      </a: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98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98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98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882" marR="23882" marT="0" marB="0"/>
                </a:tc>
                <a:extLst>
                  <a:ext uri="{0D108BD9-81ED-4DB2-BD59-A6C34878D82A}">
                    <a16:rowId xmlns:a16="http://schemas.microsoft.com/office/drawing/2014/main" val="2793953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9598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07504" y="116632"/>
          <a:ext cx="8640958" cy="657822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20555">
                  <a:extLst>
                    <a:ext uri="{9D8B030D-6E8A-4147-A177-3AD203B41FA5}">
                      <a16:colId xmlns:a16="http://schemas.microsoft.com/office/drawing/2014/main" val="2227583066"/>
                    </a:ext>
                  </a:extLst>
                </a:gridCol>
                <a:gridCol w="3093826">
                  <a:extLst>
                    <a:ext uri="{9D8B030D-6E8A-4147-A177-3AD203B41FA5}">
                      <a16:colId xmlns:a16="http://schemas.microsoft.com/office/drawing/2014/main" val="528613165"/>
                    </a:ext>
                  </a:extLst>
                </a:gridCol>
                <a:gridCol w="1243030">
                  <a:extLst>
                    <a:ext uri="{9D8B030D-6E8A-4147-A177-3AD203B41FA5}">
                      <a16:colId xmlns:a16="http://schemas.microsoft.com/office/drawing/2014/main" val="1183693100"/>
                    </a:ext>
                  </a:extLst>
                </a:gridCol>
                <a:gridCol w="666849">
                  <a:extLst>
                    <a:ext uri="{9D8B030D-6E8A-4147-A177-3AD203B41FA5}">
                      <a16:colId xmlns:a16="http://schemas.microsoft.com/office/drawing/2014/main" val="1705429175"/>
                    </a:ext>
                  </a:extLst>
                </a:gridCol>
                <a:gridCol w="829467">
                  <a:extLst>
                    <a:ext uri="{9D8B030D-6E8A-4147-A177-3AD203B41FA5}">
                      <a16:colId xmlns:a16="http://schemas.microsoft.com/office/drawing/2014/main" val="1544912891"/>
                    </a:ext>
                  </a:extLst>
                </a:gridCol>
                <a:gridCol w="745819">
                  <a:extLst>
                    <a:ext uri="{9D8B030D-6E8A-4147-A177-3AD203B41FA5}">
                      <a16:colId xmlns:a16="http://schemas.microsoft.com/office/drawing/2014/main" val="1476734995"/>
                    </a:ext>
                  </a:extLst>
                </a:gridCol>
                <a:gridCol w="580860">
                  <a:extLst>
                    <a:ext uri="{9D8B030D-6E8A-4147-A177-3AD203B41FA5}">
                      <a16:colId xmlns:a16="http://schemas.microsoft.com/office/drawing/2014/main" val="334554697"/>
                    </a:ext>
                  </a:extLst>
                </a:gridCol>
                <a:gridCol w="580276">
                  <a:extLst>
                    <a:ext uri="{9D8B030D-6E8A-4147-A177-3AD203B41FA5}">
                      <a16:colId xmlns:a16="http://schemas.microsoft.com/office/drawing/2014/main" val="1637720622"/>
                    </a:ext>
                  </a:extLst>
                </a:gridCol>
                <a:gridCol w="580276">
                  <a:extLst>
                    <a:ext uri="{9D8B030D-6E8A-4147-A177-3AD203B41FA5}">
                      <a16:colId xmlns:a16="http://schemas.microsoft.com/office/drawing/2014/main" val="3907532283"/>
                    </a:ext>
                  </a:extLst>
                </a:gridCol>
              </a:tblGrid>
              <a:tr h="590924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</a:t>
                      </a:r>
                      <a:r>
                        <a:rPr lang="en-US" sz="950">
                          <a:effectLst/>
                        </a:rPr>
                        <a:t>.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Доля обращений за получением муниципальных (государственных) услуг в электронном виде с использованием РПГУ без необходимости личного посещения органов местного самоуправления и МФЦ от общего количества таких услуг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Приоритетный, показатель, РП «Цифровое государственное управление»</a:t>
                      </a:r>
                      <a:endParaRPr lang="ru-RU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процент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86,72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97,44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95,8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96,0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96,2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extLst>
                  <a:ext uri="{0D108BD9-81ED-4DB2-BD59-A6C34878D82A}">
                    <a16:rowId xmlns:a16="http://schemas.microsoft.com/office/drawing/2014/main" val="2988282314"/>
                  </a:ext>
                </a:extLst>
              </a:tr>
              <a:tr h="590924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10.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Быстро/качественно решаем - Доля сообщений, отправленных на портал «Добродел» пользователями с подтвержденной учётной записью ЕСИА, которые имеют признак повторной отправки, повторного переноса сроков решения, нарушения срока предоставления ответа</a:t>
                      </a:r>
                      <a:endParaRPr lang="ru-RU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Приоритетный, показатель, Рейтинг-2024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процент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extLst>
                  <a:ext uri="{0D108BD9-81ED-4DB2-BD59-A6C34878D82A}">
                    <a16:rowId xmlns:a16="http://schemas.microsoft.com/office/drawing/2014/main" val="4201793018"/>
                  </a:ext>
                </a:extLst>
              </a:tr>
              <a:tr h="517058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11.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Доля домохозяйств, которым обеспечена возможность фиксированного широкополосного доступа к информационно-телекоммуникационной сети «Интернет»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 </a:t>
                      </a:r>
                      <a:endParaRPr lang="ru-RU" sz="9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Приоритетный, показатель, Указ ПРФ от 21.07.2020 № 474</a:t>
                      </a:r>
                      <a:endParaRPr lang="ru-RU" sz="9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процент</a:t>
                      </a:r>
                      <a:endParaRPr lang="ru-RU" sz="9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92</a:t>
                      </a:r>
                      <a:endParaRPr lang="ru-RU" sz="9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94</a:t>
                      </a:r>
                      <a:endParaRPr lang="ru-RU" sz="9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96</a:t>
                      </a:r>
                      <a:endParaRPr lang="ru-RU" sz="9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extLst>
                  <a:ext uri="{0D108BD9-81ED-4DB2-BD59-A6C34878D82A}">
                    <a16:rowId xmlns:a16="http://schemas.microsoft.com/office/drawing/2014/main" val="1713848313"/>
                  </a:ext>
                </a:extLst>
              </a:tr>
              <a:tr h="443193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12.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Образовательные организации обеспечены материально-технической базой для внедрения цифровой образовательной среды</a:t>
                      </a:r>
                      <a:endParaRPr lang="ru-RU" sz="9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Приоритетный показатель РП «Цифровая образовательная среда» </a:t>
                      </a:r>
                      <a:endParaRPr lang="ru-RU" sz="9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единица</a:t>
                      </a:r>
                      <a:endParaRPr lang="ru-RU" sz="9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28904" marR="289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28904" marR="289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11</a:t>
                      </a:r>
                      <a:endParaRPr lang="ru-RU" sz="9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11</a:t>
                      </a:r>
                      <a:endParaRPr lang="ru-RU" sz="95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 dirty="0">
                          <a:effectLst/>
                        </a:rPr>
                        <a:t>11</a:t>
                      </a:r>
                      <a:endParaRPr lang="ru-RU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extLst>
                  <a:ext uri="{0D108BD9-81ED-4DB2-BD59-A6C34878D82A}">
                    <a16:rowId xmlns:a16="http://schemas.microsoft.com/office/drawing/2014/main" val="2032435519"/>
                  </a:ext>
                </a:extLst>
              </a:tr>
              <a:tr h="590924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13.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Доля архивных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 </a:t>
                      </a:r>
                    </a:p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(приоритетный на 2023 год)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Приоритетный, отраслевой показатель</a:t>
                      </a:r>
                      <a:endParaRPr lang="ru-RU" sz="95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процент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extLst>
                  <a:ext uri="{0D108BD9-81ED-4DB2-BD59-A6C34878D82A}">
                    <a16:rowId xmlns:a16="http://schemas.microsoft.com/office/drawing/2014/main" val="3006261538"/>
                  </a:ext>
                </a:extLst>
              </a:tr>
              <a:tr h="517058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14.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Доля архивных фондов муниципального архива, внесенных в общеотраслевую базу данных «Архивный фонд», от общего количества архивных фондов, хранящихся в муниципальном архиве (приоритетный на 2023 год)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Приоритетный, отраслевой показатель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процент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extLst>
                  <a:ext uri="{0D108BD9-81ED-4DB2-BD59-A6C34878D82A}">
                    <a16:rowId xmlns:a16="http://schemas.microsoft.com/office/drawing/2014/main" val="1894528903"/>
                  </a:ext>
                </a:extLst>
              </a:tr>
              <a:tr h="517058">
                <a:tc>
                  <a:txBody>
                    <a:bodyPr/>
                    <a:lstStyle/>
                    <a:p>
                      <a:pPr algn="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15.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 (приоритетный на 2023 год)</a:t>
                      </a:r>
                      <a:endParaRPr lang="ru-RU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Приоритетный, отраслевой показатель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>
                          <a:effectLst/>
                        </a:rPr>
                        <a:t>процент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>
                          <a:effectLst/>
                        </a:rPr>
                        <a:t>-</a:t>
                      </a:r>
                      <a:endParaRPr lang="ru-RU" sz="9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50" dirty="0">
                          <a:effectLst/>
                        </a:rPr>
                        <a:t>-</a:t>
                      </a:r>
                      <a:endParaRPr lang="ru-RU" sz="9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904" marR="28904" marT="0" marB="0"/>
                </a:tc>
                <a:extLst>
                  <a:ext uri="{0D108BD9-81ED-4DB2-BD59-A6C34878D82A}">
                    <a16:rowId xmlns:a16="http://schemas.microsoft.com/office/drawing/2014/main" val="4075986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9846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«Архитектура и градостроительство»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683568" y="908720"/>
          <a:ext cx="8136904" cy="3032798"/>
        </p:xfrm>
        <a:graphic>
          <a:graphicData uri="http://schemas.openxmlformats.org/drawingml/2006/table">
            <a:tbl>
              <a:tblPr firstRow="1" firstCol="1" bandRow="1"/>
              <a:tblGrid>
                <a:gridCol w="493547">
                  <a:extLst>
                    <a:ext uri="{9D8B030D-6E8A-4147-A177-3AD203B41FA5}">
                      <a16:colId xmlns:a16="http://schemas.microsoft.com/office/drawing/2014/main" val="306765464"/>
                    </a:ext>
                  </a:extLst>
                </a:gridCol>
                <a:gridCol w="1461843">
                  <a:extLst>
                    <a:ext uri="{9D8B030D-6E8A-4147-A177-3AD203B41FA5}">
                      <a16:colId xmlns:a16="http://schemas.microsoft.com/office/drawing/2014/main" val="3006213974"/>
                    </a:ext>
                  </a:extLst>
                </a:gridCol>
                <a:gridCol w="916088">
                  <a:extLst>
                    <a:ext uri="{9D8B030D-6E8A-4147-A177-3AD203B41FA5}">
                      <a16:colId xmlns:a16="http://schemas.microsoft.com/office/drawing/2014/main" val="1525488982"/>
                    </a:ext>
                  </a:extLst>
                </a:gridCol>
                <a:gridCol w="836732">
                  <a:extLst>
                    <a:ext uri="{9D8B030D-6E8A-4147-A177-3AD203B41FA5}">
                      <a16:colId xmlns:a16="http://schemas.microsoft.com/office/drawing/2014/main" val="3934776577"/>
                    </a:ext>
                  </a:extLst>
                </a:gridCol>
                <a:gridCol w="1126316">
                  <a:extLst>
                    <a:ext uri="{9D8B030D-6E8A-4147-A177-3AD203B41FA5}">
                      <a16:colId xmlns:a16="http://schemas.microsoft.com/office/drawing/2014/main" val="1442221742"/>
                    </a:ext>
                  </a:extLst>
                </a:gridCol>
                <a:gridCol w="1032341">
                  <a:extLst>
                    <a:ext uri="{9D8B030D-6E8A-4147-A177-3AD203B41FA5}">
                      <a16:colId xmlns:a16="http://schemas.microsoft.com/office/drawing/2014/main" val="1455911108"/>
                    </a:ext>
                  </a:extLst>
                </a:gridCol>
                <a:gridCol w="613853">
                  <a:extLst>
                    <a:ext uri="{9D8B030D-6E8A-4147-A177-3AD203B41FA5}">
                      <a16:colId xmlns:a16="http://schemas.microsoft.com/office/drawing/2014/main" val="398830771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91659358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146006213"/>
                    </a:ext>
                  </a:extLst>
                </a:gridCol>
              </a:tblGrid>
              <a:tr h="72261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 </a:t>
                      </a:r>
                      <a:b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целевых показателей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показателя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 измерения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Фактическое значение в 2023 году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на        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по годам реализации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706650"/>
                  </a:ext>
                </a:extLst>
              </a:tr>
              <a:tr h="371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195058"/>
                  </a:ext>
                </a:extLst>
              </a:tr>
              <a:tr h="190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I "Разработка Генерального плана развития городского округа"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529118"/>
                  </a:ext>
                </a:extLst>
              </a:tr>
              <a:tr h="1748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актуальными документами территориального планирования и градостроительного зонирования городского округа Московской области 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Отраслевой показатель 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185" marR="62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053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4164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«Формирование современной комфортной городской среды»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07502" y="635824"/>
          <a:ext cx="8856985" cy="57814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358798">
                  <a:extLst>
                    <a:ext uri="{9D8B030D-6E8A-4147-A177-3AD203B41FA5}">
                      <a16:colId xmlns:a16="http://schemas.microsoft.com/office/drawing/2014/main" val="2577391850"/>
                    </a:ext>
                  </a:extLst>
                </a:gridCol>
                <a:gridCol w="3169596">
                  <a:extLst>
                    <a:ext uri="{9D8B030D-6E8A-4147-A177-3AD203B41FA5}">
                      <a16:colId xmlns:a16="http://schemas.microsoft.com/office/drawing/2014/main" val="201209938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406158211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38378319"/>
                    </a:ext>
                  </a:extLst>
                </a:gridCol>
                <a:gridCol w="914664">
                  <a:extLst>
                    <a:ext uri="{9D8B030D-6E8A-4147-A177-3AD203B41FA5}">
                      <a16:colId xmlns:a16="http://schemas.microsoft.com/office/drawing/2014/main" val="4157082525"/>
                    </a:ext>
                  </a:extLst>
                </a:gridCol>
                <a:gridCol w="813528">
                  <a:extLst>
                    <a:ext uri="{9D8B030D-6E8A-4147-A177-3AD203B41FA5}">
                      <a16:colId xmlns:a16="http://schemas.microsoft.com/office/drawing/2014/main" val="1386100068"/>
                    </a:ext>
                  </a:extLst>
                </a:gridCol>
                <a:gridCol w="434551">
                  <a:extLst>
                    <a:ext uri="{9D8B030D-6E8A-4147-A177-3AD203B41FA5}">
                      <a16:colId xmlns:a16="http://schemas.microsoft.com/office/drawing/2014/main" val="786056141"/>
                    </a:ext>
                  </a:extLst>
                </a:gridCol>
                <a:gridCol w="538808">
                  <a:extLst>
                    <a:ext uri="{9D8B030D-6E8A-4147-A177-3AD203B41FA5}">
                      <a16:colId xmlns:a16="http://schemas.microsoft.com/office/drawing/2014/main" val="119565663"/>
                    </a:ext>
                  </a:extLst>
                </a:gridCol>
                <a:gridCol w="538808">
                  <a:extLst>
                    <a:ext uri="{9D8B030D-6E8A-4147-A177-3AD203B41FA5}">
                      <a16:colId xmlns:a16="http://schemas.microsoft.com/office/drawing/2014/main" val="1393425330"/>
                    </a:ext>
                  </a:extLst>
                </a:gridCol>
              </a:tblGrid>
              <a:tr h="40674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44164" marR="441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Наименование целевых показателей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Тип показателя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Единица измерения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Фактическое значение в 2023 году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Плановые значения на 2024 год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Прогноз по годам реализации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1342688"/>
                  </a:ext>
                </a:extLst>
              </a:tr>
              <a:tr h="1546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2025 год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2026 год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2027 год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extLst>
                  <a:ext uri="{0D108BD9-81ED-4DB2-BD59-A6C34878D82A}">
                    <a16:rowId xmlns:a16="http://schemas.microsoft.com/office/drawing/2014/main" val="1005386185"/>
                  </a:ext>
                </a:extLst>
              </a:tr>
              <a:tr h="787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Количество благоустроенных общественных территорий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РП «Формирование комфортной городской среды (Московская область)»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extLst>
                  <a:ext uri="{0D108BD9-81ED-4DB2-BD59-A6C34878D82A}">
                    <a16:rowId xmlns:a16="http://schemas.microsoft.com/office/drawing/2014/main" val="883135680"/>
                  </a:ext>
                </a:extLst>
              </a:tr>
              <a:tr h="5555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Количество установленных детских, игровых площадок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обращение Губернатора Московской области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extLst>
                  <a:ext uri="{0D108BD9-81ED-4DB2-BD59-A6C34878D82A}">
                    <a16:rowId xmlns:a16="http://schemas.microsoft.com/office/drawing/2014/main" val="409247673"/>
                  </a:ext>
                </a:extLst>
              </a:tr>
              <a:tr h="3703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Количество установленных детских, игровых площадок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Показатель муниципальной программы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extLst>
                  <a:ext uri="{0D108BD9-81ED-4DB2-BD59-A6C34878D82A}">
                    <a16:rowId xmlns:a16="http://schemas.microsoft.com/office/drawing/2014/main" val="3250555393"/>
                  </a:ext>
                </a:extLst>
              </a:tr>
              <a:tr h="558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1.4.</a:t>
                      </a: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Количество благоустроенных общественных территорий за счет средств бюджета муниципального образования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extLst>
                  <a:ext uri="{0D108BD9-81ED-4DB2-BD59-A6C34878D82A}">
                    <a16:rowId xmlns:a16="http://schemas.microsoft.com/office/drawing/2014/main" val="3618256596"/>
                  </a:ext>
                </a:extLst>
              </a:tr>
              <a:tr h="502988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1.5.</a:t>
                      </a: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Уровень освещенности территорий общественного пользования в пределах городской черты на конец года, не менее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  <a:r>
                        <a:rPr lang="ru-RU" sz="900" b="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ru-RU" sz="9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extLst>
                  <a:ext uri="{0D108BD9-81ED-4DB2-BD59-A6C34878D82A}">
                    <a16:rowId xmlns:a16="http://schemas.microsoft.com/office/drawing/2014/main" val="1538628990"/>
                  </a:ext>
                </a:extLst>
              </a:tr>
              <a:tr h="681454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1.6.</a:t>
                      </a: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Уровень освещенности территорий общественного пользования вне пределов городской черты на конец года, не менее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  <a:r>
                        <a:rPr lang="ru-RU" sz="900" b="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97,16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</a:rPr>
                        <a:t>97,16</a:t>
                      </a:r>
                      <a:endParaRPr lang="ru-RU" sz="9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</a:rPr>
                        <a:t>97,18</a:t>
                      </a:r>
                      <a:endParaRPr lang="ru-RU" sz="9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</a:rPr>
                        <a:t>97,18</a:t>
                      </a:r>
                      <a:endParaRPr lang="ru-RU" sz="9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extLst>
                  <a:ext uri="{0D108BD9-81ED-4DB2-BD59-A6C34878D82A}">
                    <a16:rowId xmlns:a16="http://schemas.microsoft.com/office/drawing/2014/main" val="225447244"/>
                  </a:ext>
                </a:extLst>
              </a:tr>
              <a:tr h="882107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1.7.</a:t>
                      </a: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Доля граждан, принявших участие в решении вопросов развития городской среды, от общего количества граждан в возрасте от 14 лет, проживающих в муниципальных образованиях, на территориях которых реализуются проекты по созданию комфортной городской среды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РП</a:t>
                      </a:r>
                      <a:r>
                        <a:rPr lang="ru-RU" sz="900" b="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«Формирование комфортной городской среды (Московская область)»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extLst>
                  <a:ext uri="{0D108BD9-81ED-4DB2-BD59-A6C34878D82A}">
                    <a16:rowId xmlns:a16="http://schemas.microsoft.com/office/drawing/2014/main" val="3691677619"/>
                  </a:ext>
                </a:extLst>
              </a:tr>
              <a:tr h="479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Количество благоустроенных дворовых территорий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164" marR="44164" marT="0" marB="0" anchor="ctr"/>
                </a:tc>
                <a:extLst>
                  <a:ext uri="{0D108BD9-81ED-4DB2-BD59-A6C34878D82A}">
                    <a16:rowId xmlns:a16="http://schemas.microsoft.com/office/drawing/2014/main" val="2225998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851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179513" y="533658"/>
          <a:ext cx="8784974" cy="47706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360039">
                  <a:extLst>
                    <a:ext uri="{9D8B030D-6E8A-4147-A177-3AD203B41FA5}">
                      <a16:colId xmlns:a16="http://schemas.microsoft.com/office/drawing/2014/main" val="2681326307"/>
                    </a:ext>
                  </a:extLst>
                </a:gridCol>
                <a:gridCol w="2375730">
                  <a:extLst>
                    <a:ext uri="{9D8B030D-6E8A-4147-A177-3AD203B41FA5}">
                      <a16:colId xmlns:a16="http://schemas.microsoft.com/office/drawing/2014/main" val="3423391846"/>
                    </a:ext>
                  </a:extLst>
                </a:gridCol>
                <a:gridCol w="1728726">
                  <a:extLst>
                    <a:ext uri="{9D8B030D-6E8A-4147-A177-3AD203B41FA5}">
                      <a16:colId xmlns:a16="http://schemas.microsoft.com/office/drawing/2014/main" val="98702276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079296505"/>
                    </a:ext>
                  </a:extLst>
                </a:gridCol>
                <a:gridCol w="739223">
                  <a:extLst>
                    <a:ext uri="{9D8B030D-6E8A-4147-A177-3AD203B41FA5}">
                      <a16:colId xmlns:a16="http://schemas.microsoft.com/office/drawing/2014/main" val="1386586492"/>
                    </a:ext>
                  </a:extLst>
                </a:gridCol>
                <a:gridCol w="661621">
                  <a:extLst>
                    <a:ext uri="{9D8B030D-6E8A-4147-A177-3AD203B41FA5}">
                      <a16:colId xmlns:a16="http://schemas.microsoft.com/office/drawing/2014/main" val="2225310913"/>
                    </a:ext>
                  </a:extLst>
                </a:gridCol>
                <a:gridCol w="660955">
                  <a:extLst>
                    <a:ext uri="{9D8B030D-6E8A-4147-A177-3AD203B41FA5}">
                      <a16:colId xmlns:a16="http://schemas.microsoft.com/office/drawing/2014/main" val="3454171804"/>
                    </a:ext>
                  </a:extLst>
                </a:gridCol>
                <a:gridCol w="660955">
                  <a:extLst>
                    <a:ext uri="{9D8B030D-6E8A-4147-A177-3AD203B41FA5}">
                      <a16:colId xmlns:a16="http://schemas.microsoft.com/office/drawing/2014/main" val="695088225"/>
                    </a:ext>
                  </a:extLst>
                </a:gridCol>
                <a:gridCol w="661621">
                  <a:extLst>
                    <a:ext uri="{9D8B030D-6E8A-4147-A177-3AD203B41FA5}">
                      <a16:colId xmlns:a16="http://schemas.microsoft.com/office/drawing/2014/main" val="405815627"/>
                    </a:ext>
                  </a:extLst>
                </a:gridCol>
              </a:tblGrid>
              <a:tr h="715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2.2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Площадь устраненных дефектов асфальтового покрытия дворовых территорий, в том числе проездов на дворовые территории, в том числе внутриквартальных проездов, в рамках проведения ямочного ремонта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Квадратный метр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indent="-67945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54 921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extLst>
                  <a:ext uri="{0D108BD9-81ED-4DB2-BD59-A6C34878D82A}">
                    <a16:rowId xmlns:a16="http://schemas.microsoft.com/office/drawing/2014/main" val="3375608247"/>
                  </a:ext>
                </a:extLst>
              </a:tr>
              <a:tr h="477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Доля дефектов асфальтового покрытия на дворовых территориях, устраненных в рамках выполнения работ по ямочному ремонту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Процент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indent="-67945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100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extLst>
                  <a:ext uri="{0D108BD9-81ED-4DB2-BD59-A6C34878D82A}">
                    <a16:rowId xmlns:a16="http://schemas.microsoft.com/office/drawing/2014/main" val="3591294230"/>
                  </a:ext>
                </a:extLst>
              </a:tr>
              <a:tr h="3579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2.4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Количество созданных и отремонтированных пешеходных коммуникаций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indent="-67945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35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extLst>
                  <a:ext uri="{0D108BD9-81ED-4DB2-BD59-A6C34878D82A}">
                    <a16:rowId xmlns:a16="http://schemas.microsoft.com/office/drawing/2014/main" val="3042014852"/>
                  </a:ext>
                </a:extLst>
              </a:tr>
              <a:tr h="4772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2.5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Количество благоустроенных дворовых территорий за счет средств муниципального образования Московской области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17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9 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extLst>
                  <a:ext uri="{0D108BD9-81ED-4DB2-BD59-A6C34878D82A}">
                    <a16:rowId xmlns:a16="http://schemas.microsoft.com/office/drawing/2014/main" val="549900998"/>
                  </a:ext>
                </a:extLst>
              </a:tr>
              <a:tr h="427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2.6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Обеспечено содержание дворовых территорий и общественных пространств за счет бюджетных средств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тыс.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кв. м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1 104,2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indent="-156210"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1</a:t>
                      </a:r>
                      <a:r>
                        <a:rPr lang="ru-RU" sz="950" baseline="0" dirty="0">
                          <a:solidFill>
                            <a:schemeClr val="bg1"/>
                          </a:solidFill>
                          <a:effectLst/>
                        </a:rPr>
                        <a:t> 936,9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1 936,9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1 936,9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1 936,9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extLst>
                  <a:ext uri="{0D108BD9-81ED-4DB2-BD59-A6C34878D82A}">
                    <a16:rowId xmlns:a16="http://schemas.microsoft.com/office/drawing/2014/main" val="3126101490"/>
                  </a:ext>
                </a:extLst>
              </a:tr>
              <a:tr h="2575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2.7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Замена детских игровых площадок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10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13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extLst>
                  <a:ext uri="{0D108BD9-81ED-4DB2-BD59-A6C34878D82A}">
                    <a16:rowId xmlns:a16="http://schemas.microsoft.com/office/drawing/2014/main" val="3553097802"/>
                  </a:ext>
                </a:extLst>
              </a:tr>
              <a:tr h="238627">
                <a:tc>
                  <a:txBody>
                    <a:bodyPr/>
                    <a:lstStyle/>
                    <a:p>
                      <a:pPr indent="-68580" algn="l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2.8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Заменена неэнергоэффективных светильников наружного освещения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1 584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3 421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2 000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1 000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1000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extLst>
                  <a:ext uri="{0D108BD9-81ED-4DB2-BD59-A6C34878D82A}">
                    <a16:rowId xmlns:a16="http://schemas.microsoft.com/office/drawing/2014/main" val="3037105315"/>
                  </a:ext>
                </a:extLst>
              </a:tr>
              <a:tr h="427206">
                <a:tc>
                  <a:txBody>
                    <a:bodyPr/>
                    <a:lstStyle/>
                    <a:p>
                      <a:pPr indent="-68580" algn="l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Установка шкафов управления наружным освещением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extLst>
                  <a:ext uri="{0D108BD9-81ED-4DB2-BD59-A6C34878D82A}">
                    <a16:rowId xmlns:a16="http://schemas.microsoft.com/office/drawing/2014/main" val="1791151243"/>
                  </a:ext>
                </a:extLst>
              </a:tr>
              <a:tr h="480734">
                <a:tc>
                  <a:txBody>
                    <a:bodyPr/>
                    <a:lstStyle/>
                    <a:p>
                      <a:pPr indent="-68580" algn="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2.10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Модернизация детских, игровых площадок, установленных ранее с привлечением средств бюджета Московской области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Приоритетный,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отраслевой показатель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Единица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-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 5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5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9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691" marR="53691" marT="0" marB="0" anchor="ctr"/>
                </a:tc>
                <a:extLst>
                  <a:ext uri="{0D108BD9-81ED-4DB2-BD59-A6C34878D82A}">
                    <a16:rowId xmlns:a16="http://schemas.microsoft.com/office/drawing/2014/main" val="3814357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21391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93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Целевые показатели муниципальной программы городского округа Щёлково «Переселение граждан из аварийного жилищного фонда»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323528" y="836712"/>
          <a:ext cx="8640959" cy="4990326"/>
        </p:xfrm>
        <a:graphic>
          <a:graphicData uri="http://schemas.openxmlformats.org/drawingml/2006/table">
            <a:tbl>
              <a:tblPr/>
              <a:tblGrid>
                <a:gridCol w="533762">
                  <a:extLst>
                    <a:ext uri="{9D8B030D-6E8A-4147-A177-3AD203B41FA5}">
                      <a16:colId xmlns:a16="http://schemas.microsoft.com/office/drawing/2014/main" val="2916018717"/>
                    </a:ext>
                  </a:extLst>
                </a:gridCol>
                <a:gridCol w="2766850">
                  <a:extLst>
                    <a:ext uri="{9D8B030D-6E8A-4147-A177-3AD203B41FA5}">
                      <a16:colId xmlns:a16="http://schemas.microsoft.com/office/drawing/2014/main" val="3537266626"/>
                    </a:ext>
                  </a:extLst>
                </a:gridCol>
                <a:gridCol w="947860">
                  <a:extLst>
                    <a:ext uri="{9D8B030D-6E8A-4147-A177-3AD203B41FA5}">
                      <a16:colId xmlns:a16="http://schemas.microsoft.com/office/drawing/2014/main" val="179840251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18560137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844190875"/>
                    </a:ext>
                  </a:extLst>
                </a:gridCol>
                <a:gridCol w="767057">
                  <a:extLst>
                    <a:ext uri="{9D8B030D-6E8A-4147-A177-3AD203B41FA5}">
                      <a16:colId xmlns:a16="http://schemas.microsoft.com/office/drawing/2014/main" val="2816146659"/>
                    </a:ext>
                  </a:extLst>
                </a:gridCol>
                <a:gridCol w="745111">
                  <a:extLst>
                    <a:ext uri="{9D8B030D-6E8A-4147-A177-3AD203B41FA5}">
                      <a16:colId xmlns:a16="http://schemas.microsoft.com/office/drawing/2014/main" val="409592095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073766425"/>
                    </a:ext>
                  </a:extLst>
                </a:gridCol>
                <a:gridCol w="720079">
                  <a:extLst>
                    <a:ext uri="{9D8B030D-6E8A-4147-A177-3AD203B41FA5}">
                      <a16:colId xmlns:a16="http://schemas.microsoft.com/office/drawing/2014/main" val="3477917631"/>
                    </a:ext>
                  </a:extLst>
                </a:gridCol>
              </a:tblGrid>
              <a:tr h="5253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целевых показателей 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Тип показателея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Фактическое значение в 2023 году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Плановые значения на 2024 год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по годам реализации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529544"/>
                  </a:ext>
                </a:extLst>
              </a:tr>
              <a:tr h="664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215127"/>
                  </a:ext>
                </a:extLst>
              </a:tr>
              <a:tr h="30905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тыс.кв.м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440916"/>
                  </a:ext>
                </a:extLst>
              </a:tr>
              <a:tr h="2858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аварийного жилищного фонда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приоритетный, отраслевой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тыс.чел.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200219"/>
                  </a:ext>
                </a:extLst>
              </a:tr>
              <a:tr h="394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 за счет средств внебюджетных источников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тыс.кв.м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0,101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961283"/>
                  </a:ext>
                </a:extLst>
              </a:tr>
              <a:tr h="3940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аварийного жилищного фонда за счет средств внебюджетных источников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тыс.чел.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0,005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100019"/>
                  </a:ext>
                </a:extLst>
              </a:tr>
              <a:tr h="378587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1.5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расселенного аварийного жилищного фонда, за счет муниципальных программ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тыс.кв.м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0,101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4074193"/>
                  </a:ext>
                </a:extLst>
              </a:tr>
              <a:tr h="2669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аварийного жилищного фонда, за счет муниципальных программ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тыс.чел.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0,005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8735496"/>
                  </a:ext>
                </a:extLst>
              </a:tr>
              <a:tr h="3965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1.7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квадратных метров непригодного для проживания жилищного фонда, признанного аварийным после 01.01.2017 года, расселенного по Подпрограмме 2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тыс.кв.м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0,101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5,31365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990984"/>
                  </a:ext>
                </a:extLst>
              </a:tr>
              <a:tr h="396533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граждан, расселенных из непригодного для проживания жилищного фонда, признанного аварийным после 01.01.2017 года, расселенного по Подпрограмме 2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отраслевой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тыс.чел.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0,005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0,293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1412610"/>
                  </a:ext>
                </a:extLst>
              </a:tr>
              <a:tr h="1545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Расселяемая площадь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тыс.кв.м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1 861,21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1 065,60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911996"/>
                  </a:ext>
                </a:extLst>
              </a:tr>
              <a:tr h="1545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1.10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переселяемых жителей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тыс.чел.</a:t>
                      </a:r>
                    </a:p>
                  </a:txBody>
                  <a:tcPr marL="6360" marR="6360" marT="63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6360" marR="6360" marT="63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5071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939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799" y="2143530"/>
            <a:ext cx="4420590" cy="3013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7174" y="28336"/>
            <a:ext cx="4502832" cy="580559"/>
          </a:xfrm>
          <a:noFill/>
          <a:ln w="571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cap="none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и профицит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81811" y="2647956"/>
            <a:ext cx="2160240" cy="92333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ПРИ НЕДОСТАКЕ СРЕДСТВ -</a:t>
            </a:r>
          </a:p>
          <a:p>
            <a:r>
              <a:rPr lang="ru-RU" dirty="0">
                <a:solidFill>
                  <a:schemeClr val="bg1"/>
                </a:solidFill>
              </a:rPr>
              <a:t>  БЕРУТ  КРЕДИТ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079" y="2674602"/>
            <a:ext cx="2491185" cy="923330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ИЗЛИШКИ СРЕДСТВ НАПРАВЛЯЮТ В НАКОПЛЕНИЯ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484991" y="1954522"/>
            <a:ext cx="330653" cy="720080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231278" y="1909292"/>
            <a:ext cx="330653" cy="720080"/>
          </a:xfrm>
          <a:prstGeom prst="downArrow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0112" y="713139"/>
            <a:ext cx="3484984" cy="1200329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В случае, если доходов меньше, чем расходов, </a:t>
            </a:r>
          </a:p>
          <a:p>
            <a:r>
              <a:rPr lang="ru-RU" dirty="0">
                <a:solidFill>
                  <a:schemeClr val="bg1"/>
                </a:solidFill>
              </a:rPr>
              <a:t>возникает </a:t>
            </a:r>
          </a:p>
          <a:p>
            <a:r>
              <a:rPr lang="ru-RU" dirty="0">
                <a:solidFill>
                  <a:schemeClr val="bg1"/>
                </a:solidFill>
              </a:rPr>
              <a:t>ДЕФИЦИТ бюджета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575" y="737640"/>
            <a:ext cx="3623320" cy="1200329"/>
          </a:xfrm>
          <a:prstGeom prst="rect">
            <a:avLst/>
          </a:prstGeom>
          <a:ln/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 prst="angl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случае, если доходов </a:t>
            </a:r>
            <a:r>
              <a:rPr lang="ru-RU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больше, чем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расходов,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возникает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ПРОФИЦИТ бюджета</a:t>
            </a:r>
          </a:p>
        </p:txBody>
      </p:sp>
      <p:sp>
        <p:nvSpPr>
          <p:cNvPr id="15" name="AutoShape 2" descr="https://www.syl.ru/misc/i/ai/177805/70664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523014469"/>
              </p:ext>
            </p:extLst>
          </p:nvPr>
        </p:nvGraphicFramePr>
        <p:xfrm>
          <a:off x="-77397" y="4005064"/>
          <a:ext cx="3497269" cy="2340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val="1359834683"/>
              </p:ext>
            </p:extLst>
          </p:nvPr>
        </p:nvGraphicFramePr>
        <p:xfrm>
          <a:off x="5796136" y="4165347"/>
          <a:ext cx="3347864" cy="2397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9" name="Скругленный прямоугольник 38"/>
          <p:cNvSpPr/>
          <p:nvPr/>
        </p:nvSpPr>
        <p:spPr>
          <a:xfrm>
            <a:off x="5991859" y="6093296"/>
            <a:ext cx="1882047" cy="5040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ДЕФИЦИТ</a:t>
            </a:r>
          </a:p>
        </p:txBody>
      </p:sp>
      <p:sp>
        <p:nvSpPr>
          <p:cNvPr id="4" name="Крест 3"/>
          <p:cNvSpPr/>
          <p:nvPr/>
        </p:nvSpPr>
        <p:spPr>
          <a:xfrm>
            <a:off x="1619672" y="5551714"/>
            <a:ext cx="1594873" cy="1306286"/>
          </a:xfrm>
          <a:prstGeom prst="plus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ПРОФИЦИТ</a:t>
            </a:r>
          </a:p>
        </p:txBody>
      </p:sp>
    </p:spTree>
    <p:extLst>
      <p:ext uri="{BB962C8B-B14F-4D97-AF65-F5344CB8AC3E}">
        <p14:creationId xmlns:p14="http://schemas.microsoft.com/office/powerpoint/2010/main" val="1412224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5" y="14206"/>
            <a:ext cx="913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Информация об общественно значимых проектах, реализуемых на территории городского округа Щёлково в 2025-2027 годах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579387"/>
              </p:ext>
            </p:extLst>
          </p:nvPr>
        </p:nvGraphicFramePr>
        <p:xfrm>
          <a:off x="107505" y="1052735"/>
          <a:ext cx="8928991" cy="573852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54730">
                  <a:extLst>
                    <a:ext uri="{9D8B030D-6E8A-4147-A177-3AD203B41FA5}">
                      <a16:colId xmlns:a16="http://schemas.microsoft.com/office/drawing/2014/main" val="4067194519"/>
                    </a:ext>
                  </a:extLst>
                </a:gridCol>
                <a:gridCol w="1257437">
                  <a:extLst>
                    <a:ext uri="{9D8B030D-6E8A-4147-A177-3AD203B41FA5}">
                      <a16:colId xmlns:a16="http://schemas.microsoft.com/office/drawing/2014/main" val="83596149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30484466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909148044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8108496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618113649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3521975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48254241"/>
                    </a:ext>
                  </a:extLst>
                </a:gridCol>
              </a:tblGrid>
              <a:tr h="5087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№ п/п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Наименование проекта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Место реализации проекта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Срок ввода объекта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Объем финансирования на 2025 год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Объем финансирования на 2026 год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Объем финансирования на 2027 год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Результаты от реализации проекта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06509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</a:rPr>
                        <a:t>Строительство БМК на 12 МВт (в т.ч. ПИР)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</a:rPr>
                        <a:t>Московская область, г.о. Щелково, п. Фряново, ул. Первомайская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15.10.2025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199 900,3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построенных, реконструированных, капитально отремонтированных, приобретенных и введенных в эксплуатацию объектов теплоснабжения -всего-1 единица</a:t>
                      </a:r>
                    </a:p>
                  </a:txBody>
                  <a:tcPr marL="5264" marR="5264" marT="526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240233"/>
                  </a:ext>
                </a:extLst>
              </a:tr>
              <a:tr h="9548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Строительство БМК на 2,5 МВт</a:t>
                      </a:r>
                      <a:r>
                        <a:rPr lang="ru-RU" sz="800" u="none" strike="noStrike" baseline="0" dirty="0">
                          <a:effectLst/>
                        </a:rPr>
                        <a:t> </a:t>
                      </a:r>
                      <a:r>
                        <a:rPr lang="ru-RU" sz="800" u="none" strike="noStrike" dirty="0">
                          <a:effectLst/>
                        </a:rPr>
                        <a:t>в т.ч. ПИР)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Московская область, г.о. Щелково, д. Хлепетово 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15.10.2025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58 790,6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построенных, реконструированных, капитально отремонтированных, приобретенных и введенных в эксплуатацию объектов теплоснабжения -всего-1 единица</a:t>
                      </a:r>
                    </a:p>
                  </a:txBody>
                  <a:tcPr marL="5264" marR="5264" marT="526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645689"/>
                  </a:ext>
                </a:extLst>
              </a:tr>
              <a:tr h="8346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Строительство БМК на 16 МВт (в т.ч. ПИР)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Московская область, г.о. Щелково, мкр. №2 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15.10.2025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339 569,9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0,0</a:t>
                      </a:r>
                      <a:endParaRPr lang="ru-RU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построенных, реконструированных, капитально отремонтированных, приобретенных и введенных в эксплуатацию объектов теплоснабжения -всего-1 единица</a:t>
                      </a:r>
                    </a:p>
                  </a:txBody>
                  <a:tcPr marL="5264" marR="5264" marT="526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3781891"/>
                  </a:ext>
                </a:extLst>
              </a:tr>
              <a:tr h="858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Строительство БМК мощностью 0,7 МВт (в т.ч. ПИР)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</a:rPr>
                        <a:t>по адресу: Московская область, г.о. Щёлково, п. Фряново 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15.10.2026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12 959,6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19 439,4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0,0</a:t>
                      </a:r>
                      <a:endParaRPr lang="ru-RU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построенных, реконструированных, капитально отремонтированных, приобретенных и введенных в эксплуатацию объектов теплоснабжения -всего-1 единица</a:t>
                      </a:r>
                    </a:p>
                  </a:txBody>
                  <a:tcPr marL="5264" marR="5264" marT="526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5608686"/>
                  </a:ext>
                </a:extLst>
              </a:tr>
              <a:tr h="858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Реконструкция котельной мощностью 50,9 МВт «ОМК Маркет» (в т.ч. ПИР)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адресу: Московская область, г.о. Щёлково, ул. Московская 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</a:rPr>
                        <a:t>15.10.2026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198 720,7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298 081,1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построенных, реконструированных, капитально отремонтированных, приобретенных и введенных в эксплуатацию объектов теплоснабжения -всего-1 единица</a:t>
                      </a:r>
                    </a:p>
                  </a:txBody>
                  <a:tcPr marL="5264" marR="5264" marT="526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0027185"/>
                  </a:ext>
                </a:extLst>
              </a:tr>
              <a:tr h="858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Капитальный ремонт Котельной №29 (в т.ч. ПИР)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адресу: Московская область, г.о. Щёлково,</a:t>
                      </a:r>
                      <a:r>
                        <a:rPr lang="ru-RU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п.</a:t>
                      </a:r>
                      <a:r>
                        <a:rPr lang="ru-RU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Загорянский</a:t>
                      </a:r>
                      <a:endParaRPr lang="ru-RU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</a:rPr>
                        <a:t>15.10.2025</a:t>
                      </a:r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146 051,8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5264" marR="5264" marT="526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effectLst/>
                          <a:latin typeface="Arial" panose="020B0604020202020204" pitchFamily="34" charset="0"/>
                        </a:rPr>
                        <a:t>Количество построенных, реконструированных, капитально отремонтированных, приобретенных и введенных в эксплуатацию объектов теплоснабжения -всего-1 единица</a:t>
                      </a:r>
                    </a:p>
                  </a:txBody>
                  <a:tcPr marL="5264" marR="5264" marT="526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105557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8340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4897728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B58A379-CE0B-4F95-97EA-04A21415AF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431838"/>
              </p:ext>
            </p:extLst>
          </p:nvPr>
        </p:nvGraphicFramePr>
        <p:xfrm>
          <a:off x="107503" y="1052736"/>
          <a:ext cx="8928994" cy="571023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04257">
                  <a:extLst>
                    <a:ext uri="{9D8B030D-6E8A-4147-A177-3AD203B41FA5}">
                      <a16:colId xmlns:a16="http://schemas.microsoft.com/office/drawing/2014/main" val="400324206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09330072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62966547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33721685"/>
                    </a:ext>
                  </a:extLst>
                </a:gridCol>
                <a:gridCol w="966366">
                  <a:extLst>
                    <a:ext uri="{9D8B030D-6E8A-4147-A177-3AD203B41FA5}">
                      <a16:colId xmlns:a16="http://schemas.microsoft.com/office/drawing/2014/main" val="2557621665"/>
                    </a:ext>
                  </a:extLst>
                </a:gridCol>
                <a:gridCol w="3426123">
                  <a:extLst>
                    <a:ext uri="{9D8B030D-6E8A-4147-A177-3AD203B41FA5}">
                      <a16:colId xmlns:a16="http://schemas.microsoft.com/office/drawing/2014/main" val="2443830240"/>
                    </a:ext>
                  </a:extLst>
                </a:gridCol>
              </a:tblGrid>
              <a:tr h="564478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Меры поддержки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</a:t>
                      </a:r>
                      <a:r>
                        <a:rPr lang="ru-RU" sz="10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на 2025  год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</a:t>
                      </a:r>
                      <a:r>
                        <a:rPr lang="ru-RU" sz="10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н</a:t>
                      </a: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2026 год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</a:t>
                      </a:r>
                      <a:r>
                        <a:rPr lang="ru-RU" sz="10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на 2027 год 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представителей целевой группы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Нормативно-правовой</a:t>
                      </a:r>
                      <a:r>
                        <a:rPr lang="ru-RU" sz="10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акт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554094"/>
                  </a:ext>
                </a:extLst>
              </a:tr>
              <a:tr h="10163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Организация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173 643,7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171 534,8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167 864,8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12 611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 Администрации городского округа Щёлково от 09.03.2023 №737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«Об утверждении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Положения об организации рационального питания обучающихся в муниципальных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общеобразовательных организациях городского округа Щёлково» (с изм. от 10.10.2023 №3763, от 16.02.2024 №502)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7878791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жилыми помещениями детей-сирот и детей, оставшихся без попечения родителей, лиц из числа детей-сирот и детей, оставшихся без попечения родителей, по договорам найма специализированных жилых помещений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10 352,0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4 787,0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2</a:t>
                      </a: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0</a:t>
                      </a:r>
                      <a:endParaRPr lang="ru-RU" sz="1000" kern="12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– 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Закон Московской области от 29.12.2007 N 248/2007-ОЗ                    «О предоставлении полного государственного обеспечения и дополнительных гарантий по социальной поддержке детям-сиротам и детям, оставшимся без попечения родителей»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19131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молодых семей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47 693,0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60 119,9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57 744,4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– 13</a:t>
                      </a: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– 22</a:t>
                      </a:r>
                      <a:endParaRPr lang="ru-RU" sz="1000" kern="1200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– 15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10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Правительства МО от 04.10.2022 N 1072/35</a:t>
                      </a:r>
                    </a:p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"О досрочном прекращении реализации государственной программы Московской области "Жилище" на 2017-2027 годы и утверждении государственной программы Московской области "Жилище" на 2023-2033 годы"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676163"/>
                  </a:ext>
                </a:extLst>
              </a:tr>
              <a:tr h="1496888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</a:t>
                      </a:r>
                      <a:r>
                        <a:rPr lang="ru-RU" sz="10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части</a:t>
                      </a: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родительской платы за присмотр и уход за детьми, осваивающими образовательные программы дошкольного образования</a:t>
                      </a:r>
                      <a:r>
                        <a:rPr lang="ru-RU" sz="10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организациях</a:t>
                      </a: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округа Щёлково, осуществляющих образовательную деятельность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41 854,0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41 854,0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41 854,0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0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11 232,0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</a:t>
                      </a:r>
                      <a:r>
                        <a:rPr lang="ru-RU" sz="1000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Правительства Московской области от 26 мая 2014 года №378/17 «Об утверждении Порядка обращения за компенсацией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деятельность, и порядка ее выплаты, Порядка расходования субвенций бюджетам муниципальных образований Московской области на выплату компенсации родительской платы за присмотр и уход за детьми, осваивающими образовательные программы дошкольного образования в организациях Московской области, осуществляющих образовательную деятельность»</a:t>
                      </a:r>
                    </a:p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98226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городского округа Щёлково с учётом интересов целевых групп пользователей на 2025 год и на плановый период 2026 и 2027 годов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2320" y="70788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6014497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4860032" y="1772816"/>
            <a:ext cx="1728192" cy="8640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7 318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рублей в месяц</a:t>
            </a:r>
          </a:p>
        </p:txBody>
      </p:sp>
      <p:sp>
        <p:nvSpPr>
          <p:cNvPr id="6" name="Овал 5"/>
          <p:cNvSpPr/>
          <p:nvPr/>
        </p:nvSpPr>
        <p:spPr>
          <a:xfrm>
            <a:off x="107504" y="1772816"/>
            <a:ext cx="1728192" cy="864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87 812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рублей в год</a:t>
            </a:r>
          </a:p>
        </p:txBody>
      </p:sp>
      <p:sp>
        <p:nvSpPr>
          <p:cNvPr id="7" name="Овал 6"/>
          <p:cNvSpPr/>
          <p:nvPr/>
        </p:nvSpPr>
        <p:spPr>
          <a:xfrm>
            <a:off x="4860032" y="2996952"/>
            <a:ext cx="1728192" cy="8640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395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рублей в месяц</a:t>
            </a:r>
          </a:p>
        </p:txBody>
      </p:sp>
      <p:sp>
        <p:nvSpPr>
          <p:cNvPr id="8" name="Овал 7"/>
          <p:cNvSpPr/>
          <p:nvPr/>
        </p:nvSpPr>
        <p:spPr>
          <a:xfrm>
            <a:off x="13590" y="2996952"/>
            <a:ext cx="1728192" cy="864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4 738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рубля в год</a:t>
            </a:r>
          </a:p>
        </p:txBody>
      </p:sp>
      <p:sp>
        <p:nvSpPr>
          <p:cNvPr id="9" name="Овал 8"/>
          <p:cNvSpPr/>
          <p:nvPr/>
        </p:nvSpPr>
        <p:spPr>
          <a:xfrm>
            <a:off x="4860032" y="4221088"/>
            <a:ext cx="1728192" cy="8640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1 284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рубля в месяц</a:t>
            </a:r>
          </a:p>
        </p:txBody>
      </p:sp>
      <p:sp>
        <p:nvSpPr>
          <p:cNvPr id="10" name="Овал 9"/>
          <p:cNvSpPr/>
          <p:nvPr/>
        </p:nvSpPr>
        <p:spPr>
          <a:xfrm>
            <a:off x="35496" y="4221088"/>
            <a:ext cx="1728192" cy="8640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14 513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рублей в год</a:t>
            </a:r>
          </a:p>
        </p:txBody>
      </p:sp>
      <p:sp>
        <p:nvSpPr>
          <p:cNvPr id="12" name="Овал 11"/>
          <p:cNvSpPr/>
          <p:nvPr/>
        </p:nvSpPr>
        <p:spPr>
          <a:xfrm>
            <a:off x="4932040" y="5445224"/>
            <a:ext cx="1728192" cy="96866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894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рубля в месяц</a:t>
            </a:r>
          </a:p>
        </p:txBody>
      </p:sp>
      <p:sp>
        <p:nvSpPr>
          <p:cNvPr id="11" name="Овал 10"/>
          <p:cNvSpPr/>
          <p:nvPr/>
        </p:nvSpPr>
        <p:spPr>
          <a:xfrm>
            <a:off x="0" y="5373216"/>
            <a:ext cx="1900353" cy="10462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10 729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рублей в год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60195" y="692696"/>
            <a:ext cx="5667375" cy="7905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Численность населения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городского округа Щёлково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218 279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человек*</a:t>
            </a:r>
          </a:p>
        </p:txBody>
      </p:sp>
      <p:pic>
        <p:nvPicPr>
          <p:cNvPr id="42012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2109409" cy="110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2013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2109409" cy="1065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2014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445224"/>
            <a:ext cx="2109409" cy="1106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1" name="Скругленный прямоугольник 20"/>
          <p:cNvSpPr/>
          <p:nvPr/>
        </p:nvSpPr>
        <p:spPr>
          <a:xfrm>
            <a:off x="1835696" y="1556792"/>
            <a:ext cx="2994773" cy="11521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Расходов бюджета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округа приходится на 1 гражданина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07704" y="5301208"/>
            <a:ext cx="2985386" cy="11067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Расходов бюджета округа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приходится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на дошкольное образование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на 1 гражданина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835696" y="4077072"/>
            <a:ext cx="2971999" cy="10655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Расходов бюджета округа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приходится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на общее образование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на 1 гражданина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835696" y="2924944"/>
            <a:ext cx="2994773" cy="9361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Расходов бюджета округа приходится </a:t>
            </a:r>
            <a:r>
              <a:rPr kumimoji="0" lang="ru-RU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на социальную политику </a:t>
            </a: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на 1 гражданина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nord-news.ru/img/newsimages/20160729/1_f5a337b46d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24944"/>
            <a:ext cx="2109457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0" y="6525344"/>
            <a:ext cx="9144000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*По состоянию на 1 января 2024 года по данным ФЕДЕРАЛЬНОЙ СЛУЖБЫ ГОСУДАРСТВЕННОЙ СТАТИСТИКИ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РОССТАТ)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бюджета городского округа Щёлково в расчёте на душу населения в 2025 году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49780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" y="-9630"/>
            <a:ext cx="9144000" cy="68676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056" y="0"/>
            <a:ext cx="6804248" cy="241604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Адрес: Пролетарский проспект, д. 1-1а, г. Щёлково, Московская область, 141100.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Телефон/факс: 8 496 566-94-19.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Эл. почта: 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3"/>
              </a:rPr>
              <a:t>fuashr@mail.ru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График работы: понедельник—четверг с 9:00 до 18:00, пятница — с 9:00 до 16:45, обед — с 13:00 до 13:45.</a:t>
            </a:r>
          </a:p>
          <a:p>
            <a:pPr algn="ctr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Выходные дни: суббота, воскресенье.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Начальник Финансового управления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дминистрации городского округа Щёлково — Александр Владимирович Фрыгин.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Время приёма граждан: понедельник с 9:00 до 18:00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Обеденный перерыв с 13:00 до 13:45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5" y="6021289"/>
            <a:ext cx="5152121" cy="83671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«Бюджет для граждан»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Подготовлен  Финансовым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управлением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Администрации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</a:t>
            </a:r>
            <a:r>
              <a:rPr kumimoji="0" lang="ru-RU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городского округа Щёлково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ntique Olive Compac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06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0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2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3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4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5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6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7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2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3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4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5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6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7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8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29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0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31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4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5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6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7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8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ppt/theme/themeOverride9.xml><?xml version="1.0" encoding="utf-8"?>
<a:themeOverride xmlns:a="http://schemas.openxmlformats.org/drawingml/2006/main">
  <a:clrScheme name="Сектор">
    <a:dk1>
      <a:sysClr val="windowText" lastClr="000000"/>
    </a:dk1>
    <a:lt1>
      <a:sysClr val="window" lastClr="FFFFFF"/>
    </a:lt1>
    <a:dk2>
      <a:srgbClr val="146194"/>
    </a:dk2>
    <a:lt2>
      <a:srgbClr val="76DBF4"/>
    </a:lt2>
    <a:accent1>
      <a:srgbClr val="052F61"/>
    </a:accent1>
    <a:accent2>
      <a:srgbClr val="A50E82"/>
    </a:accent2>
    <a:accent3>
      <a:srgbClr val="14967C"/>
    </a:accent3>
    <a:accent4>
      <a:srgbClr val="6A9E1F"/>
    </a:accent4>
    <a:accent5>
      <a:srgbClr val="E87D37"/>
    </a:accent5>
    <a:accent6>
      <a:srgbClr val="C62324"/>
    </a:accent6>
    <a:hlink>
      <a:srgbClr val="0D2E46"/>
    </a:hlink>
    <a:folHlink>
      <a:srgbClr val="356A9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49210</TotalTime>
  <Words>12871</Words>
  <Application>Microsoft Office PowerPoint</Application>
  <PresentationFormat>Экран (4:3)</PresentationFormat>
  <Paragraphs>3093</Paragraphs>
  <Slides>93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106" baseType="lpstr">
      <vt:lpstr>Antique Olive Compact</vt:lpstr>
      <vt:lpstr>Arial</vt:lpstr>
      <vt:lpstr>Calibri</vt:lpstr>
      <vt:lpstr>Cambria</vt:lpstr>
      <vt:lpstr>Century Gothic</vt:lpstr>
      <vt:lpstr>Constantia</vt:lpstr>
      <vt:lpstr>Franklin Gothic Book</vt:lpstr>
      <vt:lpstr>Palatino Linotype</vt:lpstr>
      <vt:lpstr>Times New Roman</vt:lpstr>
      <vt:lpstr>Wingdings</vt:lpstr>
      <vt:lpstr>Wingdings 3</vt:lpstr>
      <vt:lpstr>Сектор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бывают бюджеты?</vt:lpstr>
      <vt:lpstr>Презентация PowerPoint</vt:lpstr>
      <vt:lpstr>Дефицит и профицит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поступления  налоговых и неналоговых доходов  в бюджет городского округа Щёлково в 2023-2027 годах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Налоги на совокупный доход</vt:lpstr>
      <vt:lpstr>Презентация PowerPoint</vt:lpstr>
      <vt:lpstr>Презентация PowerPoint</vt:lpstr>
      <vt:lpstr>Поступление земельного налога в бюджет городского округа Щёлково в 2023-2024 годах и прогноз на 2025-2027 годы</vt:lpstr>
      <vt:lpstr>Поступления налога на имущество физических лиц  в бюджет городского округа Щёлково в 2023-2024 годах и прогноз на 2025-2027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Ставки по уплате налога на имущество физических лиц</vt:lpstr>
      <vt:lpstr>Ставки по уплате налога на имущество физических лиц (продолжение)</vt:lpstr>
      <vt:lpstr>Ставки по уплате земельного налога</vt:lpstr>
      <vt:lpstr>Ставки по уплате земельного налога (продолжение)</vt:lpstr>
      <vt:lpstr>Презентация PowerPoint</vt:lpstr>
      <vt:lpstr>Презентация PowerPoint</vt:lpstr>
      <vt:lpstr>Презентация PowerPoint</vt:lpstr>
      <vt:lpstr>Презентация PowerPoint</vt:lpstr>
      <vt:lpstr>Удельный объём налоговых и неналоговых доходов на душу населения в сравнении с другими муниципальными образованиями источник информации: https://77.rosstat.gov.ru/Статистика/Официальная_статистика/Московская_область/Население?ysclid=locya39shj216870105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Е.У. Силаева</cp:lastModifiedBy>
  <cp:revision>3478</cp:revision>
  <cp:lastPrinted>2024-12-17T11:20:49Z</cp:lastPrinted>
  <dcterms:created xsi:type="dcterms:W3CDTF">2014-11-07T09:30:42Z</dcterms:created>
  <dcterms:modified xsi:type="dcterms:W3CDTF">2024-12-18T07:21:59Z</dcterms:modified>
</cp:coreProperties>
</file>