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9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0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7.xml" ContentType="application/vnd.openxmlformats-officedocument.themeOverride+xml"/>
  <Override PartName="/ppt/charts/chart5.xml" ContentType="application/vnd.openxmlformats-officedocument.drawingml.chart+xml"/>
  <Override PartName="/ppt/theme/themeOverride18.xml" ContentType="application/vnd.openxmlformats-officedocument.themeOverride+xml"/>
  <Override PartName="/ppt/charts/chart6.xml" ContentType="application/vnd.openxmlformats-officedocument.drawingml.chart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theme/themeOverride21.xml" ContentType="application/vnd.openxmlformats-officedocument.themeOverr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theme/themeOverride22.xml" ContentType="application/vnd.openxmlformats-officedocument.themeOverride+xml"/>
  <Override PartName="/ppt/charts/chart9.xml" ContentType="application/vnd.openxmlformats-officedocument.drawingml.chart+xml"/>
  <Override PartName="/ppt/theme/themeOverride23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24.xml" ContentType="application/vnd.openxmlformats-officedocument.themeOverr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theme/themeOverride25.xml" ContentType="application/vnd.openxmlformats-officedocument.themeOverr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7.xml" ContentType="application/vnd.openxmlformats-officedocument.drawingml.chartshapes+xml"/>
  <Override PartName="/ppt/theme/themeOverride26.xml" ContentType="application/vnd.openxmlformats-officedocument.themeOverride+xml"/>
  <Override PartName="/ppt/charts/chart13.xml" ContentType="application/vnd.openxmlformats-officedocument.drawingml.chart+xml"/>
  <Override PartName="/ppt/theme/themeOverride27.xml" ContentType="application/vnd.openxmlformats-officedocument.themeOverrid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9.xml" ContentType="application/vnd.openxmlformats-officedocument.drawingml.chartshapes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0.xml" ContentType="application/vnd.openxmlformats-officedocument.drawingml.chartshapes+xml"/>
  <Override PartName="/ppt/theme/themeOverride3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6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notesMasterIdLst>
    <p:notesMasterId r:id="rId79"/>
  </p:notesMasterIdLst>
  <p:sldIdLst>
    <p:sldId id="599" r:id="rId2"/>
    <p:sldId id="683" r:id="rId3"/>
    <p:sldId id="601" r:id="rId4"/>
    <p:sldId id="602" r:id="rId5"/>
    <p:sldId id="603" r:id="rId6"/>
    <p:sldId id="644" r:id="rId7"/>
    <p:sldId id="605" r:id="rId8"/>
    <p:sldId id="606" r:id="rId9"/>
    <p:sldId id="607" r:id="rId10"/>
    <p:sldId id="608" r:id="rId11"/>
    <p:sldId id="609" r:id="rId12"/>
    <p:sldId id="610" r:id="rId13"/>
    <p:sldId id="645" r:id="rId14"/>
    <p:sldId id="647" r:id="rId15"/>
    <p:sldId id="646" r:id="rId16"/>
    <p:sldId id="648" r:id="rId17"/>
    <p:sldId id="614" r:id="rId18"/>
    <p:sldId id="615" r:id="rId19"/>
    <p:sldId id="616" r:id="rId20"/>
    <p:sldId id="617" r:id="rId21"/>
    <p:sldId id="682" r:id="rId22"/>
    <p:sldId id="689" r:id="rId23"/>
    <p:sldId id="690" r:id="rId24"/>
    <p:sldId id="691" r:id="rId25"/>
    <p:sldId id="695" r:id="rId26"/>
    <p:sldId id="696" r:id="rId27"/>
    <p:sldId id="697" r:id="rId28"/>
    <p:sldId id="624" r:id="rId29"/>
    <p:sldId id="625" r:id="rId30"/>
    <p:sldId id="626" r:id="rId31"/>
    <p:sldId id="627" r:id="rId32"/>
    <p:sldId id="628" r:id="rId33"/>
    <p:sldId id="629" r:id="rId34"/>
    <p:sldId id="685" r:id="rId35"/>
    <p:sldId id="630" r:id="rId36"/>
    <p:sldId id="632" r:id="rId37"/>
    <p:sldId id="633" r:id="rId38"/>
    <p:sldId id="634" r:id="rId39"/>
    <p:sldId id="635" r:id="rId40"/>
    <p:sldId id="636" r:id="rId41"/>
    <p:sldId id="637" r:id="rId42"/>
    <p:sldId id="638" r:id="rId43"/>
    <p:sldId id="639" r:id="rId44"/>
    <p:sldId id="640" r:id="rId45"/>
    <p:sldId id="641" r:id="rId46"/>
    <p:sldId id="642" r:id="rId47"/>
    <p:sldId id="651" r:id="rId48"/>
    <p:sldId id="652" r:id="rId49"/>
    <p:sldId id="653" r:id="rId50"/>
    <p:sldId id="654" r:id="rId51"/>
    <p:sldId id="655" r:id="rId52"/>
    <p:sldId id="656" r:id="rId53"/>
    <p:sldId id="657" r:id="rId54"/>
    <p:sldId id="658" r:id="rId55"/>
    <p:sldId id="659" r:id="rId56"/>
    <p:sldId id="660" r:id="rId57"/>
    <p:sldId id="661" r:id="rId58"/>
    <p:sldId id="662" r:id="rId59"/>
    <p:sldId id="663" r:id="rId60"/>
    <p:sldId id="664" r:id="rId61"/>
    <p:sldId id="665" r:id="rId62"/>
    <p:sldId id="666" r:id="rId63"/>
    <p:sldId id="667" r:id="rId64"/>
    <p:sldId id="668" r:id="rId65"/>
    <p:sldId id="669" r:id="rId66"/>
    <p:sldId id="670" r:id="rId67"/>
    <p:sldId id="671" r:id="rId68"/>
    <p:sldId id="672" r:id="rId69"/>
    <p:sldId id="673" r:id="rId70"/>
    <p:sldId id="674" r:id="rId71"/>
    <p:sldId id="675" r:id="rId72"/>
    <p:sldId id="676" r:id="rId73"/>
    <p:sldId id="677" r:id="rId74"/>
    <p:sldId id="678" r:id="rId75"/>
    <p:sldId id="679" r:id="rId76"/>
    <p:sldId id="680" r:id="rId77"/>
    <p:sldId id="681" r:id="rId78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FF00FF"/>
    <a:srgbClr val="0000CC"/>
    <a:srgbClr val="CCFFFF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5908" autoAdjust="0"/>
  </p:normalViewPr>
  <p:slideViewPr>
    <p:cSldViewPr>
      <p:cViewPr varScale="1">
        <p:scale>
          <a:sx n="110" d="100"/>
          <a:sy n="110" d="100"/>
        </p:scale>
        <p:origin x="20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7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8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9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  <c:spPr>
        <a:pattFill prst="lgGrid">
          <a:fgClr>
            <a:schemeClr val="accent4">
              <a:lumMod val="75000"/>
            </a:schemeClr>
          </a:fgClr>
          <a:bgClr>
            <a:schemeClr val="bg1"/>
          </a:bgClr>
        </a:pattFill>
      </c:spPr>
    </c:floor>
    <c:sideWall>
      <c:thickness val="0"/>
      <c:spPr>
        <a:solidFill>
          <a:schemeClr val="accent3">
            <a:lumMod val="20000"/>
            <a:lumOff val="80000"/>
          </a:schemeClr>
        </a:solidFill>
        <a:ln>
          <a:solidFill>
            <a:srgbClr val="000000"/>
          </a:solidFill>
        </a:ln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  <a:ln>
          <a:solidFill>
            <a:srgbClr val="000000"/>
          </a:solidFill>
        </a:ln>
      </c:spPr>
    </c:backWall>
    <c:plotArea>
      <c:layout>
        <c:manualLayout>
          <c:layoutTarget val="inner"/>
          <c:xMode val="edge"/>
          <c:yMode val="edge"/>
          <c:x val="3.3814392562784977E-2"/>
          <c:y val="4.2328001968503975E-2"/>
          <c:w val="0.94077647210573645"/>
          <c:h val="0.761069644222537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4.6785214348206448E-2"/>
                  <c:y val="-0.37428443339701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6-4399-923F-89601B56151F}"/>
                </c:ext>
              </c:extLst>
            </c:dLbl>
            <c:dLbl>
              <c:idx val="1"/>
              <c:layout>
                <c:manualLayout>
                  <c:x val="8.0020778652668424E-3"/>
                  <c:y val="-0.30698478498027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B6-4399-923F-89601B56151F}"/>
                </c:ext>
              </c:extLst>
            </c:dLbl>
            <c:dLbl>
              <c:idx val="2"/>
              <c:layout>
                <c:manualLayout>
                  <c:x val="1.04625984251968E-2"/>
                  <c:y val="-0.35514554388007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6-4399-923F-89601B56151F}"/>
                </c:ext>
              </c:extLst>
            </c:dLbl>
            <c:dLbl>
              <c:idx val="3"/>
              <c:layout>
                <c:manualLayout>
                  <c:x val="1.0674103237095261E-2"/>
                  <c:y val="-0.38206540324677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6-4399-923F-89601B56151F}"/>
                </c:ext>
              </c:extLst>
            </c:dLbl>
            <c:dLbl>
              <c:idx val="4"/>
              <c:layout>
                <c:manualLayout>
                  <c:x val="1.0885608048993876E-2"/>
                  <c:y val="-0.37274166402885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B6-4399-923F-89601B56151F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2022 год</c:v>
                </c:pt>
                <c:pt idx="1">
                  <c:v>План 2023 год</c:v>
                </c:pt>
                <c:pt idx="2">
                  <c:v>Утверждено                    на 2024 год</c:v>
                </c:pt>
                <c:pt idx="3">
                  <c:v>Утверждено                на плановый период 2025 год</c:v>
                </c:pt>
                <c:pt idx="4">
                  <c:v>Утверждено              на плановый период 2026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6339.2</c:v>
                </c:pt>
                <c:pt idx="1">
                  <c:v>5753.8</c:v>
                </c:pt>
                <c:pt idx="2">
                  <c:v>7028.3</c:v>
                </c:pt>
                <c:pt idx="3">
                  <c:v>7347.1</c:v>
                </c:pt>
                <c:pt idx="4">
                  <c:v>7378.5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C-4C0C-A8BB-CE06E650E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0184704"/>
        <c:axId val="240399488"/>
        <c:axId val="0"/>
      </c:bar3DChart>
      <c:catAx>
        <c:axId val="24018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="1">
                <a:solidFill>
                  <a:schemeClr val="bg2">
                    <a:lumMod val="75000"/>
                  </a:schemeClr>
                </a:solidFill>
              </a:defRPr>
            </a:pPr>
            <a:endParaRPr lang="ru-RU"/>
          </a:p>
        </c:txPr>
        <c:crossAx val="240399488"/>
        <c:crosses val="autoZero"/>
        <c:auto val="1"/>
        <c:lblAlgn val="ctr"/>
        <c:lblOffset val="100"/>
        <c:noMultiLvlLbl val="0"/>
      </c:catAx>
      <c:valAx>
        <c:axId val="240399488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4018470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floor>
    <c:sideWall>
      <c:thickness val="0"/>
      <c:spPr>
        <a:solidFill>
          <a:schemeClr val="tx2">
            <a:lumMod val="40000"/>
            <a:lumOff val="60000"/>
          </a:schemeClr>
        </a:solidFill>
      </c:spPr>
    </c:sideWall>
    <c:backWall>
      <c:thickness val="0"/>
      <c:spPr>
        <a:solidFill>
          <a:schemeClr val="tx2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9.8409543214332068E-2"/>
          <c:y val="1.3685247180829642E-2"/>
          <c:w val="0.5976983978645708"/>
          <c:h val="0.840917457460732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 с организаций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solidFill>
                <a:schemeClr val="tx1"/>
              </a:solidFill>
              <a:ln w="1905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2022 год</c:v>
                </c:pt>
                <c:pt idx="1">
                  <c:v>План  2023 года</c:v>
                </c:pt>
                <c:pt idx="2">
                  <c:v>Утверждено на 2024 год</c:v>
                </c:pt>
                <c:pt idx="3">
                  <c:v>Утверждено на плановый период                             2025 год</c:v>
                </c:pt>
                <c:pt idx="4">
                  <c:v>Утверждено на плановый период                2026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461.7</c:v>
                </c:pt>
                <c:pt idx="1">
                  <c:v>432.1</c:v>
                </c:pt>
                <c:pt idx="2">
                  <c:v>489</c:v>
                </c:pt>
                <c:pt idx="3">
                  <c:v>515.4</c:v>
                </c:pt>
                <c:pt idx="4">
                  <c:v>539.29999999999995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C-459D-B6DC-112066B6C0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 с физических лиц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38100" dist="38100" dir="4800000" sx="98000" sy="98000" rotWithShape="0">
                <a:srgbClr val="000000">
                  <a:alpha val="32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503185770557377E-2"/>
                  <c:y val="-3.913194152430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53-4BB7-9C2D-EDE78739E2F0}"/>
                </c:ext>
              </c:extLst>
            </c:dLbl>
            <c:spPr>
              <a:solidFill>
                <a:schemeClr val="tx1"/>
              </a:solidFill>
              <a:ln w="1905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2022 год</c:v>
                </c:pt>
                <c:pt idx="1">
                  <c:v>План  2023 года</c:v>
                </c:pt>
                <c:pt idx="2">
                  <c:v>Утверждено на 2024 год</c:v>
                </c:pt>
                <c:pt idx="3">
                  <c:v>Утверждено на плановый период                             2025 год</c:v>
                </c:pt>
                <c:pt idx="4">
                  <c:v>Утверждено на плановый период                2026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321.3</c:v>
                </c:pt>
                <c:pt idx="1">
                  <c:v>331.6</c:v>
                </c:pt>
                <c:pt idx="2">
                  <c:v>397.8</c:v>
                </c:pt>
                <c:pt idx="3">
                  <c:v>418.9</c:v>
                </c:pt>
                <c:pt idx="4">
                  <c:v>438.2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4C-459D-B6DC-112066B6C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537728"/>
        <c:axId val="260547712"/>
        <c:axId val="0"/>
      </c:bar3DChart>
      <c:catAx>
        <c:axId val="26053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100" b="0" i="0" cap="none" spc="0" normalizeH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defRPr>
            </a:pPr>
            <a:endParaRPr lang="ru-RU"/>
          </a:p>
        </c:txPr>
        <c:crossAx val="260547712"/>
        <c:crosses val="autoZero"/>
        <c:auto val="1"/>
        <c:lblAlgn val="ctr"/>
        <c:lblOffset val="100"/>
        <c:noMultiLvlLbl val="0"/>
      </c:catAx>
      <c:valAx>
        <c:axId val="2605477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260537728"/>
        <c:crosses val="autoZero"/>
        <c:crossBetween val="between"/>
      </c:valAx>
      <c:spPr>
        <a:noFill/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926938166794462"/>
          <c:y val="1.6841597380715546E-2"/>
          <c:w val="0.28839193639524052"/>
          <c:h val="0.22310245427417227"/>
        </c:manualLayout>
      </c:layout>
      <c:overlay val="0"/>
      <c:spPr>
        <a:gradFill rotWithShape="1">
          <a:gsLst>
            <a:gs pos="0">
              <a:schemeClr val="accent3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3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tint val="76000"/>
              <a:alpha val="60000"/>
              <a:hueMod val="94000"/>
            </a:schemeClr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</c:spPr>
    </c:floor>
    <c:sideWall>
      <c:thickness val="0"/>
      <c:spPr>
        <a:solidFill>
          <a:schemeClr val="accent6">
            <a:lumMod val="40000"/>
            <a:lumOff val="60000"/>
          </a:schemeClr>
        </a:solidFill>
        <a:ln w="28575"/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 w="28575"/>
      </c:spPr>
    </c:backWall>
    <c:plotArea>
      <c:layout>
        <c:manualLayout>
          <c:layoutTarget val="inner"/>
          <c:xMode val="edge"/>
          <c:yMode val="edge"/>
          <c:x val="0.40963405704152067"/>
          <c:y val="0.10596447514006664"/>
          <c:w val="0.54042754285120631"/>
          <c:h val="0.7219123423277304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9AF6-4E26-80F2-CF9D3CE37B1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AF6-4E26-80F2-CF9D3CE37B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9AF6-4E26-80F2-CF9D3CE37B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AF6-4E26-80F2-CF9D3CE37B1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9AF6-4E26-80F2-CF9D3CE37B1E}"/>
              </c:ext>
            </c:extLst>
          </c:dPt>
          <c:dLbls>
            <c:dLbl>
              <c:idx val="0"/>
              <c:layout>
                <c:manualLayout>
                  <c:x val="-0.16470692673090351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6-4E26-80F2-CF9D3CE37B1E}"/>
                </c:ext>
              </c:extLst>
            </c:dLbl>
            <c:dLbl>
              <c:idx val="1"/>
              <c:layout>
                <c:manualLayout>
                  <c:x val="-0.198492628508043"/>
                  <c:y val="-7.4094331399075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6-4E26-80F2-CF9D3CE37B1E}"/>
                </c:ext>
              </c:extLst>
            </c:dLbl>
            <c:dLbl>
              <c:idx val="2"/>
              <c:layout>
                <c:manualLayout>
                  <c:x val="-0.24817373571002521"/>
                  <c:y val="-1.1025697999367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6-4E26-80F2-CF9D3CE37B1E}"/>
                </c:ext>
              </c:extLst>
            </c:dLbl>
            <c:dLbl>
              <c:idx val="3"/>
              <c:layout>
                <c:manualLayout>
                  <c:x val="-0.27465114805216756"/>
                  <c:y val="-1.9510439011050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6-4E26-80F2-CF9D3CE37B1E}"/>
                </c:ext>
              </c:extLst>
            </c:dLbl>
            <c:dLbl>
              <c:idx val="4"/>
              <c:layout>
                <c:manualLayout>
                  <c:x val="-0.28204763242198183"/>
                  <c:y val="-1.4342209839932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6-4E26-80F2-CF9D3CE37B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2022 год</c:v>
                </c:pt>
                <c:pt idx="1">
                  <c:v>План 2023 года</c:v>
                </c:pt>
                <c:pt idx="2">
                  <c:v>Утверждено на 2024 год</c:v>
                </c:pt>
                <c:pt idx="3">
                  <c:v>Утверждено на плановый период 2025 год</c:v>
                </c:pt>
                <c:pt idx="4">
                  <c:v>Утверждено на плановый период 2026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191.9</c:v>
                </c:pt>
                <c:pt idx="1">
                  <c:v>199.7</c:v>
                </c:pt>
                <c:pt idx="2">
                  <c:v>234.3</c:v>
                </c:pt>
                <c:pt idx="3">
                  <c:v>271</c:v>
                </c:pt>
                <c:pt idx="4">
                  <c:v>313.39999999999998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F6-4E26-80F2-CF9D3CE37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251446784"/>
        <c:axId val="251448320"/>
        <c:axId val="0"/>
      </c:bar3DChart>
      <c:catAx>
        <c:axId val="251446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pPr>
            <a:endParaRPr lang="ru-RU"/>
          </a:p>
        </c:txPr>
        <c:crossAx val="251448320"/>
        <c:crosses val="autoZero"/>
        <c:auto val="1"/>
        <c:lblAlgn val="ctr"/>
        <c:lblOffset val="100"/>
        <c:noMultiLvlLbl val="0"/>
      </c:catAx>
      <c:valAx>
        <c:axId val="251448320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pPr>
            <a:endParaRPr lang="ru-RU"/>
          </a:p>
        </c:txPr>
        <c:crossAx val="251446784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9225623676226"/>
          <c:y val="1.3989360011786901E-2"/>
          <c:w val="0.59326841420757892"/>
          <c:h val="0.92449657899876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bg1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B628-4679-889A-BBC70D9D9C9E}"/>
              </c:ext>
            </c:extLst>
          </c:dPt>
          <c:dLbls>
            <c:dLbl>
              <c:idx val="0"/>
              <c:layout>
                <c:manualLayout>
                  <c:x val="5.4475353992925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28-4679-889A-BBC70D9D9C9E}"/>
                </c:ext>
              </c:extLst>
            </c:dLbl>
            <c:dLbl>
              <c:idx val="1"/>
              <c:layout>
                <c:manualLayout>
                  <c:x val="4.0252023968661938E-3"/>
                  <c:y val="-1.6815879066832128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1F-4C14-B1CA-FFBFD9C5530B}"/>
                </c:ext>
              </c:extLst>
            </c:dLbl>
            <c:dLbl>
              <c:idx val="2"/>
              <c:layout>
                <c:manualLayout>
                  <c:x val="-0.10407210578752898"/>
                  <c:y val="2.2931009079957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1F-4C14-B1CA-FFBFD9C5530B}"/>
                </c:ext>
              </c:extLst>
            </c:dLbl>
            <c:dLbl>
              <c:idx val="3"/>
              <c:layout>
                <c:manualLayout>
                  <c:x val="-0.1268294338263490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1F-4C14-B1CA-FFBFD9C5530B}"/>
                </c:ext>
              </c:extLst>
            </c:dLbl>
            <c:dLbl>
              <c:idx val="4"/>
              <c:layout>
                <c:manualLayout>
                  <c:x val="-0.13536343184090657"/>
                  <c:y val="-2.2931009079957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1F-4C14-B1CA-FFBFD9C5530B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348.4</c:v>
                </c:pt>
                <c:pt idx="1">
                  <c:v>346.1</c:v>
                </c:pt>
                <c:pt idx="2">
                  <c:v>525.70000000000005</c:v>
                </c:pt>
                <c:pt idx="3">
                  <c:v>557.5</c:v>
                </c:pt>
                <c:pt idx="4">
                  <c:v>557.5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28-4679-889A-BBC70D9D9C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-1.9969776505209822E-3"/>
                  <c:y val="4.662004662004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28-4679-889A-BBC70D9D9C9E}"/>
                </c:ext>
              </c:extLst>
            </c:dLbl>
            <c:dLbl>
              <c:idx val="1"/>
              <c:layout>
                <c:manualLayout>
                  <c:x val="3.8834539621941445E-3"/>
                  <c:y val="4.662004662004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28-4679-889A-BBC70D9D9C9E}"/>
                </c:ext>
              </c:extLst>
            </c:dLbl>
            <c:dLbl>
              <c:idx val="2"/>
              <c:layout>
                <c:manualLayout>
                  <c:x val="-4.3699992046448985E-3"/>
                  <c:y val="-4.662004662004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28-4679-889A-BBC70D9D9C9E}"/>
                </c:ext>
              </c:extLst>
            </c:dLbl>
            <c:dLbl>
              <c:idx val="3"/>
              <c:layout>
                <c:manualLayout>
                  <c:x val="-4.3699992046448985E-3"/>
                  <c:y val="4.662004662004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28-4679-889A-BBC70D9D9C9E}"/>
                </c:ext>
              </c:extLst>
            </c:dLbl>
            <c:dLbl>
              <c:idx val="4"/>
              <c:layout>
                <c:manualLayout>
                  <c:x val="3.7108088761632317E-3"/>
                  <c:y val="-6.9930069930069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28-4679-889A-BBC70D9D9C9E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18.5</c:v>
                </c:pt>
                <c:pt idx="1">
                  <c:v>19.5</c:v>
                </c:pt>
                <c:pt idx="2">
                  <c:v>15.4</c:v>
                </c:pt>
                <c:pt idx="3">
                  <c:v>18.100000000000001</c:v>
                </c:pt>
                <c:pt idx="4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28-4679-889A-BBC70D9D9C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доходы от использования имущества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bg1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4.7138047138047135E-3"/>
                  <c:y val="-2.331002331002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28-4679-889A-BBC70D9D9C9E}"/>
                </c:ext>
              </c:extLst>
            </c:dLbl>
            <c:dLbl>
              <c:idx val="1"/>
              <c:layout>
                <c:manualLayout>
                  <c:x val="6.7340067340067344E-4"/>
                  <c:y val="-2.33100233100224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28-4679-889A-BBC70D9D9C9E}"/>
                </c:ext>
              </c:extLst>
            </c:dLbl>
            <c:dLbl>
              <c:idx val="2"/>
              <c:layout>
                <c:manualLayout>
                  <c:x val="-6.0606060606060606E-3"/>
                  <c:y val="-2.331002331002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28-4679-889A-BBC70D9D9C9E}"/>
                </c:ext>
              </c:extLst>
            </c:dLbl>
            <c:dLbl>
              <c:idx val="3"/>
              <c:layout>
                <c:manualLayout>
                  <c:x val="-2.0202020202020202E-3"/>
                  <c:y val="-2.331002331002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28-4679-889A-BBC70D9D9C9E}"/>
                </c:ext>
              </c:extLst>
            </c:dLbl>
            <c:dLbl>
              <c:idx val="4"/>
              <c:layout>
                <c:manualLayout>
                  <c:x val="4.7138047138047135E-3"/>
                  <c:y val="-2.331002331002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28-4679-889A-BBC70D9D9C9E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62.7</c:v>
                </c:pt>
                <c:pt idx="1">
                  <c:v>52</c:v>
                </c:pt>
                <c:pt idx="2">
                  <c:v>55</c:v>
                </c:pt>
                <c:pt idx="3">
                  <c:v>70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628-4679-889A-BBC70D9D9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50"/>
        <c:axId val="264826880"/>
        <c:axId val="264828416"/>
      </c:barChart>
      <c:catAx>
        <c:axId val="264826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4828416"/>
        <c:crosses val="autoZero"/>
        <c:auto val="1"/>
        <c:lblAlgn val="ctr"/>
        <c:lblOffset val="100"/>
        <c:noMultiLvlLbl val="0"/>
      </c:catAx>
      <c:valAx>
        <c:axId val="264828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826880"/>
        <c:crosses val="autoZero"/>
        <c:crossBetween val="between"/>
      </c:valAx>
      <c:spPr>
        <a:solidFill>
          <a:schemeClr val="tx1"/>
        </a:solidFill>
        <a:ln>
          <a:solidFill>
            <a:schemeClr val="accent3">
              <a:lumMod val="40000"/>
              <a:lumOff val="60000"/>
            </a:schemeClr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0744724600492424"/>
          <c:y val="1.3398209431253182E-2"/>
          <c:w val="0.19255275399507582"/>
          <c:h val="0.8957056178444418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view3D>
      <c:rotX val="15"/>
      <c:rotY val="20"/>
      <c:rAngAx val="0"/>
    </c:view3D>
    <c:floor>
      <c:thickness val="0"/>
      <c:spPr>
        <a:solidFill>
          <a:srgbClr val="FFFF00"/>
        </a:soli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1.4189819879390387E-3"/>
          <c:y val="4.8117562025375041E-4"/>
          <c:w val="0.79718120637680678"/>
          <c:h val="0.892783590754349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реализации имущества 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 prstMaterial="plastic">
              <a:bevelT w="25400" h="25400" prst="angle"/>
            </a:sp3d>
          </c:spPr>
          <c:invertIfNegative val="0"/>
          <c:dLbls>
            <c:dLbl>
              <c:idx val="0"/>
              <c:layout>
                <c:manualLayout>
                  <c:x val="-4.0717652213318932E-2"/>
                  <c:y val="8.6434658800885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F8-4988-8769-7377E00CF9BF}"/>
                </c:ext>
              </c:extLst>
            </c:dLbl>
            <c:dLbl>
              <c:idx val="1"/>
              <c:layout>
                <c:manualLayout>
                  <c:x val="-2.2470328793659677E-2"/>
                  <c:y val="3.4641922306810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D2-4147-AAA1-A234A4994CA3}"/>
                </c:ext>
              </c:extLst>
            </c:dLbl>
            <c:dLbl>
              <c:idx val="2"/>
              <c:layout>
                <c:manualLayout>
                  <c:x val="-9.8283988101114661E-3"/>
                  <c:y val="2.290510289621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BC-4A42-AFC9-E2E526E105C7}"/>
                </c:ext>
              </c:extLst>
            </c:dLbl>
            <c:dLbl>
              <c:idx val="3"/>
              <c:layout>
                <c:manualLayout>
                  <c:x val="-2.2313210848643971E-2"/>
                  <c:y val="6.8715553746704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BC-4A42-AFC9-E2E526E105C7}"/>
                </c:ext>
              </c:extLst>
            </c:dLbl>
            <c:dLbl>
              <c:idx val="4"/>
              <c:layout>
                <c:manualLayout>
                  <c:x val="-1.5277777777777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C2-4E56-8512-5769EE01333A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B0F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2022 год</c:v>
                </c:pt>
                <c:pt idx="1">
                  <c:v>План 2023 года</c:v>
                </c:pt>
                <c:pt idx="2">
                  <c:v>Утверждено на 2024 год</c:v>
                </c:pt>
                <c:pt idx="3">
                  <c:v>Утверждено на  2025 год</c:v>
                </c:pt>
                <c:pt idx="4">
                  <c:v>Утверждено на  2026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14.9</c:v>
                </c:pt>
                <c:pt idx="1">
                  <c:v>8.4</c:v>
                </c:pt>
                <c:pt idx="2">
                  <c:v>6.3</c:v>
                </c:pt>
                <c:pt idx="3">
                  <c:v>7.4</c:v>
                </c:pt>
                <c:pt idx="4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3-424D-AE28-BB7AAE27D3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4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9675768129593596E-2"/>
                  <c:y val="-8.8184646150427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D2-4147-AAA1-A234A4994CA3}"/>
                </c:ext>
              </c:extLst>
            </c:dLbl>
            <c:dLbl>
              <c:idx val="1"/>
              <c:layout>
                <c:manualLayout>
                  <c:x val="-3.0889253403207462E-2"/>
                  <c:y val="-1.3743061737728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BC-4A42-AFC9-E2E526E105C7}"/>
                </c:ext>
              </c:extLst>
            </c:dLbl>
            <c:dLbl>
              <c:idx val="2"/>
              <c:layout>
                <c:manualLayout>
                  <c:x val="2.8108240185133705E-3"/>
                  <c:y val="-1.102308076880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D2-4147-AAA1-A234A4994CA3}"/>
                </c:ext>
              </c:extLst>
            </c:dLbl>
            <c:dLbl>
              <c:idx val="3"/>
              <c:layout>
                <c:manualLayout>
                  <c:x val="-1.4024428601326034E-2"/>
                  <c:y val="-3.137999096781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D2-4147-AAA1-A234A4994CA3}"/>
                </c:ext>
              </c:extLst>
            </c:dLbl>
            <c:dLbl>
              <c:idx val="4"/>
              <c:layout>
                <c:manualLayout>
                  <c:x val="-1.5046478565179353E-2"/>
                  <c:y val="-1.741811507107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D2-4147-AAA1-A234A4994CA3}"/>
                </c:ext>
              </c:extLst>
            </c:dLbl>
            <c:numFmt formatCode="#,##0.0" sourceLinked="0"/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2022 год</c:v>
                </c:pt>
                <c:pt idx="1">
                  <c:v>План 2023 года</c:v>
                </c:pt>
                <c:pt idx="2">
                  <c:v>Утверждено на 2024 год</c:v>
                </c:pt>
                <c:pt idx="3">
                  <c:v>Утверждено на  2025 год</c:v>
                </c:pt>
                <c:pt idx="4">
                  <c:v>Утверждено на  2026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46</c:v>
                </c:pt>
                <c:pt idx="1">
                  <c:v>14.5</c:v>
                </c:pt>
                <c:pt idx="2">
                  <c:v>31.6</c:v>
                </c:pt>
                <c:pt idx="3">
                  <c:v>38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B3-424D-AE28-BB7AAE27D3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увеличение площади при перераспределении земельных участков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4.2121709186191993E-3"/>
                  <c:y val="-9.1620738328939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24-4404-A285-8D596E77FE19}"/>
                </c:ext>
              </c:extLst>
            </c:dLbl>
            <c:dLbl>
              <c:idx val="1"/>
              <c:layout>
                <c:manualLayout>
                  <c:x val="8.4419201883161009E-3"/>
                  <c:y val="-8.6456777906484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D2-4147-AAA1-A234A4994CA3}"/>
                </c:ext>
              </c:extLst>
            </c:dLbl>
            <c:dLbl>
              <c:idx val="3"/>
              <c:layout>
                <c:manualLayout>
                  <c:x val="1.1232455782984532E-2"/>
                  <c:y val="-9.1620411584860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BC-4A42-AFC9-E2E526E105C7}"/>
                </c:ext>
              </c:extLst>
            </c:dLbl>
            <c:dLbl>
              <c:idx val="4"/>
              <c:layout>
                <c:manualLayout>
                  <c:x val="1.2636512755857495E-2"/>
                  <c:y val="-1.0804332350110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BC-4A42-AFC9-E2E526E105C7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2022 год</c:v>
                </c:pt>
                <c:pt idx="1">
                  <c:v>План 2023 года</c:v>
                </c:pt>
                <c:pt idx="2">
                  <c:v>Утверждено на 2024 год</c:v>
                </c:pt>
                <c:pt idx="3">
                  <c:v>Утверждено на  2025 год</c:v>
                </c:pt>
                <c:pt idx="4">
                  <c:v>Утверждено на  2026 год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59.5</c:v>
                </c:pt>
                <c:pt idx="1">
                  <c:v>10</c:v>
                </c:pt>
                <c:pt idx="2">
                  <c:v>40.200000000000003</c:v>
                </c:pt>
                <c:pt idx="3">
                  <c:v>39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B3-424D-AE28-BB7AAE27D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6318592"/>
        <c:axId val="266320128"/>
        <c:axId val="0"/>
      </c:bar3DChart>
      <c:catAx>
        <c:axId val="26631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1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pPr>
            <a:endParaRPr lang="ru-RU"/>
          </a:p>
        </c:txPr>
        <c:crossAx val="266320128"/>
        <c:crosses val="autoZero"/>
        <c:auto val="1"/>
        <c:lblAlgn val="ctr"/>
        <c:lblOffset val="100"/>
        <c:noMultiLvlLbl val="0"/>
      </c:catAx>
      <c:valAx>
        <c:axId val="2663201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2663185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59317062266168"/>
          <c:y val="2.4822230449773296E-2"/>
          <c:w val="0.20236031927150006"/>
          <c:h val="0.89050583331858724"/>
        </c:manualLayout>
      </c:layout>
      <c:overlay val="0"/>
      <c:spPr>
        <a:solidFill>
          <a:schemeClr val="tx1"/>
        </a:soli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  <c:txPr>
        <a:bodyPr/>
        <a:lstStyle/>
        <a:p>
          <a:pPr>
            <a:defRPr sz="1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10506837352606E-2"/>
          <c:y val="1.8544437091530894E-2"/>
          <c:w val="0.89793107403650674"/>
          <c:h val="0.92911050006789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innerShdw blurRad="114300">
                <a:schemeClr val="accent6"/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0-C6C8-4CA9-AD8B-089E95E43953}"/>
              </c:ext>
            </c:extLst>
          </c:dPt>
          <c:dPt>
            <c:idx val="1"/>
            <c:invertIfNegative val="0"/>
            <c:bubble3D val="0"/>
            <c:explosion val="11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innerShdw blurRad="114300">
                  <a:schemeClr val="accent6"/>
                </a:inn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C6C8-4CA9-AD8B-089E95E43953}"/>
              </c:ext>
            </c:extLst>
          </c:dPt>
          <c:dPt>
            <c:idx val="2"/>
            <c:invertIfNegative val="0"/>
            <c:bubble3D val="0"/>
            <c:explosion val="2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>
                <a:innerShdw blurRad="114300">
                  <a:schemeClr val="accent6"/>
                </a:inn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3-C6C8-4CA9-AD8B-089E95E4395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innerShdw blurRad="114300">
                  <a:schemeClr val="accent6"/>
                </a:inn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3-098F-4ED0-A929-C9B01E92A44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innerShdw blurRad="114300">
                  <a:schemeClr val="accent6"/>
                </a:inn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4-098F-4ED0-A929-C9B01E92A44E}"/>
              </c:ext>
            </c:extLst>
          </c:dPt>
          <c:dLbls>
            <c:dLbl>
              <c:idx val="0"/>
              <c:layout>
                <c:manualLayout>
                  <c:x val="3.7928880064700098E-3"/>
                  <c:y val="-2.5560767000124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C8-4CA9-AD8B-089E95E43953}"/>
                </c:ext>
              </c:extLst>
            </c:dLbl>
            <c:dLbl>
              <c:idx val="1"/>
              <c:layout>
                <c:manualLayout>
                  <c:x val="0"/>
                  <c:y val="-2.5560767000124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C8-4CA9-AD8B-089E95E43953}"/>
                </c:ext>
              </c:extLst>
            </c:dLbl>
            <c:dLbl>
              <c:idx val="2"/>
              <c:layout>
                <c:manualLayout>
                  <c:x val="-6.9535476838854707E-17"/>
                  <c:y val="-2.5560767000123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C8-4CA9-AD8B-089E95E43953}"/>
                </c:ext>
              </c:extLst>
            </c:dLbl>
            <c:dLbl>
              <c:idx val="3"/>
              <c:layout>
                <c:manualLayout>
                  <c:x val="1.8964440032350049E-3"/>
                  <c:y val="-1.789253690008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F-4ED0-A929-C9B01E92A44E}"/>
                </c:ext>
              </c:extLst>
            </c:dLbl>
            <c:dLbl>
              <c:idx val="4"/>
              <c:layout>
                <c:manualLayout>
                  <c:x val="3.7928880064700098E-3"/>
                  <c:y val="-2.8116843700136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8F-4ED0-A929-C9B01E92A44E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за 2022 год</c:v>
                </c:pt>
                <c:pt idx="1">
                  <c:v>План за 2023 год</c:v>
                </c:pt>
                <c:pt idx="2">
                  <c:v>Утверждено        на  2024 год</c:v>
                </c:pt>
                <c:pt idx="3">
                  <c:v>Утверждено        на  2025 год</c:v>
                </c:pt>
                <c:pt idx="4">
                  <c:v>Утверждено        на 2026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18.7</c:v>
                </c:pt>
                <c:pt idx="1">
                  <c:v>19.600000000000001</c:v>
                </c:pt>
                <c:pt idx="2">
                  <c:v>12</c:v>
                </c:pt>
                <c:pt idx="3">
                  <c:v>18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C8-4CA9-AD8B-089E95E43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66678272"/>
        <c:axId val="266679808"/>
      </c:barChart>
      <c:catAx>
        <c:axId val="266678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679808"/>
        <c:crosses val="autoZero"/>
        <c:auto val="1"/>
        <c:lblAlgn val="ctr"/>
        <c:lblOffset val="100"/>
        <c:noMultiLvlLbl val="0"/>
      </c:catAx>
      <c:valAx>
        <c:axId val="266679808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678272"/>
        <c:crosses val="autoZero"/>
        <c:crossBetween val="between"/>
      </c:valAx>
      <c:spPr>
        <a:gradFill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13347168101577E-2"/>
          <c:y val="0.11732800196850394"/>
          <c:w val="0.94564790011900834"/>
          <c:h val="0.6655723425196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1.2006293471945741E-2"/>
                  <c:y val="-0.28249950813290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46-4B12-AE7F-DFF222642C06}"/>
                </c:ext>
              </c:extLst>
            </c:dLbl>
            <c:dLbl>
              <c:idx val="1"/>
              <c:layout>
                <c:manualLayout>
                  <c:x val="1.4897593345730256E-2"/>
                  <c:y val="-0.28097541780796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46-4B12-AE7F-DFF222642C06}"/>
                </c:ext>
              </c:extLst>
            </c:dLbl>
            <c:dLbl>
              <c:idx val="2"/>
              <c:layout>
                <c:manualLayout>
                  <c:x val="1.489759334573015E-2"/>
                  <c:y val="-0.18253885750086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46-4B12-AE7F-DFF222642C06}"/>
                </c:ext>
              </c:extLst>
            </c:dLbl>
            <c:dLbl>
              <c:idx val="3"/>
              <c:layout>
                <c:manualLayout>
                  <c:x val="1.4774314693631491E-2"/>
                  <c:y val="-0.32453053697820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46-4B12-AE7F-DFF222642C06}"/>
                </c:ext>
              </c:extLst>
            </c:dLbl>
            <c:dLbl>
              <c:idx val="4"/>
              <c:layout>
                <c:manualLayout>
                  <c:x val="2.3620440169671495E-2"/>
                  <c:y val="-0.32929037182361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46-4B12-AE7F-DFF222642C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2022 год</c:v>
                </c:pt>
                <c:pt idx="1">
                  <c:v>План 2023 года</c:v>
                </c:pt>
                <c:pt idx="2">
                  <c:v>Утверждено на 2024 год</c:v>
                </c:pt>
                <c:pt idx="3">
                  <c:v>Утверждено        на плановый период 2025 год</c:v>
                </c:pt>
                <c:pt idx="4">
                  <c:v>Утверждено     на плановый период 2026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6709</c:v>
                </c:pt>
                <c:pt idx="1">
                  <c:v>6670.3</c:v>
                </c:pt>
                <c:pt idx="2">
                  <c:v>6156</c:v>
                </c:pt>
                <c:pt idx="3">
                  <c:v>6820.3</c:v>
                </c:pt>
                <c:pt idx="4">
                  <c:v>6835.6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46-4B12-AE7F-DFF222642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811264"/>
        <c:axId val="266812800"/>
        <c:axId val="0"/>
      </c:bar3DChart>
      <c:catAx>
        <c:axId val="266811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812800"/>
        <c:crosses val="autoZero"/>
        <c:auto val="1"/>
        <c:lblAlgn val="ctr"/>
        <c:lblOffset val="100"/>
        <c:noMultiLvlLbl val="0"/>
      </c:catAx>
      <c:valAx>
        <c:axId val="26681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81126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0"/>
          <c:w val="0.6412697551694832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1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56-4CE8-BBDF-59EE7A39BB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BE-4E59-B682-02214A7F4C8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E56-4CE8-BBDF-59EE7A39BBC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4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56-4CE8-BBDF-59EE7A39BBC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5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E56-4CE8-BBDF-59EE7A39BBC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6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56-4CE8-BBDF-59EE7A39BBC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1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E56-4CE8-BBDF-59EE7A39BBC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E56-4CE8-BBDF-59EE7A39BBC5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E56-4CE8-BBDF-59EE7A39BBC5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4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8E56-4CE8-BBDF-59EE7A39BBC5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5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2BE-4E59-B682-02214A7F4C86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6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E56-4CE8-BBDF-59EE7A39BBC5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8E56-4CE8-BBDF-59EE7A39BBC5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2BE-4E59-B682-02214A7F4C86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42BE-4E59-B682-02214A7F4C86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66FA-447D-8B31-1A2017CD875E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42BE-4E59-B682-02214A7F4C86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42BE-4E59-B682-02214A7F4C86}"/>
              </c:ext>
            </c:extLst>
          </c:dPt>
          <c:dLbls>
            <c:dLbl>
              <c:idx val="2"/>
              <c:layout>
                <c:manualLayout>
                  <c:x val="-0.13896084864391961"/>
                  <c:y val="-0.163145438291366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56-4CE8-BBDF-59EE7A39B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Муниципальная программа "Здравоохранение"</c:v>
                </c:pt>
                <c:pt idx="1">
                  <c:v>Муниципальная программа "Культура  и туризм"</c:v>
                </c:pt>
                <c:pt idx="2">
                  <c:v>Муниципальная программа "Образование"</c:v>
                </c:pt>
                <c:pt idx="3">
                  <c:v>Муниципальная программа "Социальная защита населения"</c:v>
                </c:pt>
                <c:pt idx="4">
                  <c:v>Муниципальная программа "Спорт"</c:v>
                </c:pt>
                <c:pt idx="5">
                  <c:v>Муниципальная программа "Развитие сельского хозяйства"</c:v>
                </c:pt>
                <c:pt idx="6">
                  <c:v>Муниципальная программа "Экология и окружающая среда"</c:v>
                </c:pt>
                <c:pt idx="7">
                  <c:v>Муниципальная программа "Безопасность и обеспечение безопасности жизнедеятельности населения"   </c:v>
                </c:pt>
                <c:pt idx="8">
                  <c:v> Муниципальная программа "Жилище"</c:v>
                </c:pt>
                <c:pt idx="9">
                  <c:v> Муниципальная программа "Развитие инженерной инфраструктуры и энергоэффективности и отрасли обращения с отходами"</c:v>
                </c:pt>
                <c:pt idx="10">
                  <c:v>Муниципальная программа "Предпринимательство"</c:v>
                </c:pt>
                <c:pt idx="11">
                  <c:v>Муниципальная программа "Управление имуществом и муниципальными финансами"</c:v>
                </c:pt>
                <c:pt idx="12">
                  <c:v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c:v>
                </c:pt>
                <c:pt idx="13">
                  <c:v>Муниципальная программа "Развитие и функционирование дорожно-транспортного комплекса"</c:v>
                </c:pt>
                <c:pt idx="14">
                  <c:v>Муниципальная программа "Цифровое муниципальное образование"</c:v>
                </c:pt>
                <c:pt idx="15">
                  <c:v>Муниципальная программа "Формирование современной комфортной городской среды"</c:v>
                </c:pt>
                <c:pt idx="16">
                  <c:v>Муниципальная программа "Строительство объектов социальной инфраструктуры"</c:v>
                </c:pt>
                <c:pt idx="17">
                  <c:v>Муниципальная программа "Переселение граждан из аварийного жилищного фонда"</c:v>
                </c:pt>
              </c:strCache>
            </c:strRef>
          </c:cat>
          <c:val>
            <c:numRef>
              <c:f>Лист1!$B$2:$B$19</c:f>
              <c:numCache>
                <c:formatCode>0.0</c:formatCode>
                <c:ptCount val="18"/>
                <c:pt idx="0">
                  <c:v>0.1</c:v>
                </c:pt>
                <c:pt idx="1">
                  <c:v>9</c:v>
                </c:pt>
                <c:pt idx="2">
                  <c:v>47.9</c:v>
                </c:pt>
                <c:pt idx="3">
                  <c:v>0.48535235369390239</c:v>
                </c:pt>
                <c:pt idx="4">
                  <c:v>3.7</c:v>
                </c:pt>
                <c:pt idx="5">
                  <c:v>8.1018255608810541E-2</c:v>
                </c:pt>
                <c:pt idx="6">
                  <c:v>0.2</c:v>
                </c:pt>
                <c:pt idx="7">
                  <c:v>1.5</c:v>
                </c:pt>
                <c:pt idx="8">
                  <c:v>1.4</c:v>
                </c:pt>
                <c:pt idx="9">
                  <c:v>0.1</c:v>
                </c:pt>
                <c:pt idx="10">
                  <c:v>0.1</c:v>
                </c:pt>
                <c:pt idx="11">
                  <c:v>9.6999999999999993</c:v>
                </c:pt>
                <c:pt idx="12">
                  <c:v>0.4</c:v>
                </c:pt>
                <c:pt idx="13">
                  <c:v>3.4</c:v>
                </c:pt>
                <c:pt idx="14">
                  <c:v>1.1000000000000001</c:v>
                </c:pt>
                <c:pt idx="15">
                  <c:v>17.2</c:v>
                </c:pt>
                <c:pt idx="16">
                  <c:v>3.4</c:v>
                </c:pt>
                <c:pt idx="1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E56-4CE8-BBDF-59EE7A39BB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543810148731408"/>
          <c:y val="2.3682477323565022E-2"/>
          <c:w val="0.52412368766404205"/>
          <c:h val="0.97631752267643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1412009073534735E-2"/>
          <c:w val="1"/>
          <c:h val="0.847736857749350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42"/>
          <c:dPt>
            <c:idx val="0"/>
            <c:bubble3D val="0"/>
            <c:explosion val="20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6275-4BD3-B24F-020815F96BC3}"/>
              </c:ext>
            </c:extLst>
          </c:dPt>
          <c:dPt>
            <c:idx val="1"/>
            <c:bubble3D val="0"/>
            <c:explosion val="18"/>
            <c:extLst>
              <c:ext xmlns:c16="http://schemas.microsoft.com/office/drawing/2014/chart" uri="{C3380CC4-5D6E-409C-BE32-E72D297353CC}">
                <c16:uniqueId val="{00000001-6275-4BD3-B24F-020815F96BC3}"/>
              </c:ext>
            </c:extLst>
          </c:dPt>
          <c:dPt>
            <c:idx val="2"/>
            <c:bubble3D val="0"/>
            <c:explosion val="21"/>
            <c:extLst>
              <c:ext xmlns:c16="http://schemas.microsoft.com/office/drawing/2014/chart" uri="{C3380CC4-5D6E-409C-BE32-E72D297353CC}">
                <c16:uniqueId val="{00000002-6275-4BD3-B24F-020815F96BC3}"/>
              </c:ext>
            </c:extLst>
          </c:dPt>
          <c:dPt>
            <c:idx val="3"/>
            <c:bubble3D val="0"/>
            <c:explosion val="18"/>
            <c:extLst>
              <c:ext xmlns:c16="http://schemas.microsoft.com/office/drawing/2014/chart" uri="{C3380CC4-5D6E-409C-BE32-E72D297353CC}">
                <c16:uniqueId val="{00000003-6275-4BD3-B24F-020815F96BC3}"/>
              </c:ext>
            </c:extLst>
          </c:dPt>
          <c:dPt>
            <c:idx val="4"/>
            <c:bubble3D val="0"/>
            <c:explosion val="19"/>
            <c:extLst>
              <c:ext xmlns:c16="http://schemas.microsoft.com/office/drawing/2014/chart" uri="{C3380CC4-5D6E-409C-BE32-E72D297353CC}">
                <c16:uniqueId val="{00000004-6275-4BD3-B24F-020815F96BC3}"/>
              </c:ext>
            </c:extLst>
          </c:dPt>
          <c:dPt>
            <c:idx val="6"/>
            <c:bubble3D val="0"/>
            <c:explosion val="27"/>
            <c:extLst>
              <c:ext xmlns:c16="http://schemas.microsoft.com/office/drawing/2014/chart" uri="{C3380CC4-5D6E-409C-BE32-E72D297353CC}">
                <c16:uniqueId val="{00000005-6275-4BD3-B24F-020815F96BC3}"/>
              </c:ext>
            </c:extLst>
          </c:dPt>
          <c:dPt>
            <c:idx val="8"/>
            <c:bubble3D val="0"/>
            <c:explosion val="27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7-6275-4BD3-B24F-020815F96BC3}"/>
              </c:ext>
            </c:extLst>
          </c:dPt>
          <c:dLbls>
            <c:dLbl>
              <c:idx val="0"/>
              <c:layout>
                <c:manualLayout>
                  <c:x val="7.5769509354873185E-2"/>
                  <c:y val="-0.19147837300778114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НДФЛ 53%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75-4BD3-B24F-020815F96BC3}"/>
                </c:ext>
              </c:extLst>
            </c:dLbl>
            <c:dLbl>
              <c:idx val="2"/>
              <c:layout>
                <c:manualLayout>
                  <c:x val="2.8828330669995433E-2"/>
                  <c:y val="-2.49024721585084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75-4BD3-B24F-020815F96BC3}"/>
                </c:ext>
              </c:extLst>
            </c:dLbl>
            <c:dLbl>
              <c:idx val="4"/>
              <c:layout>
                <c:manualLayout>
                  <c:x val="2.1744858705472065E-2"/>
                  <c:y val="-2.1639297462026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75-4BD3-B24F-020815F96BC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87-4048-943D-560CDA85AB3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75-4BD3-B24F-020815F96BC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87-4048-943D-560CDA85AB3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87-4048-943D-560CDA85AB3C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accent4">
                      <a:lumMod val="75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доход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3753.5</c:v>
                </c:pt>
                <c:pt idx="1">
                  <c:v>86</c:v>
                </c:pt>
                <c:pt idx="2">
                  <c:v>886.8</c:v>
                </c:pt>
                <c:pt idx="3">
                  <c:v>234.3</c:v>
                </c:pt>
                <c:pt idx="4">
                  <c:v>1307.7</c:v>
                </c:pt>
                <c:pt idx="5">
                  <c:v>52.2</c:v>
                </c:pt>
                <c:pt idx="6">
                  <c:v>596.20000000000005</c:v>
                </c:pt>
                <c:pt idx="7">
                  <c:v>3.8</c:v>
                </c:pt>
                <c:pt idx="8">
                  <c:v>16.899999999999999</c:v>
                </c:pt>
                <c:pt idx="9">
                  <c:v>78.099999999999994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275-4BD3-B24F-020815F96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доход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53.41159729633582</c:v>
                </c:pt>
                <c:pt idx="1">
                  <c:v>1.2237637851298471</c:v>
                </c:pt>
                <c:pt idx="2">
                  <c:v>12.618996798292423</c:v>
                </c:pt>
                <c:pt idx="3">
                  <c:v>3.3340448239060834</c:v>
                </c:pt>
                <c:pt idx="4">
                  <c:v>18.608324439701175</c:v>
                </c:pt>
                <c:pt idx="5">
                  <c:v>0.74279615795090725</c:v>
                </c:pt>
                <c:pt idx="6">
                  <c:v>8.4838135894699409</c:v>
                </c:pt>
                <c:pt idx="7">
                  <c:v>5.4073283528993245E-2</c:v>
                </c:pt>
                <c:pt idx="8">
                  <c:v>0.24048381358946991</c:v>
                </c:pt>
                <c:pt idx="9">
                  <c:v>1.1113482746353609</c:v>
                </c:pt>
                <c:pt idx="10">
                  <c:v>0.17075773745997866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75-4BD3-B24F-020815F96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effectLst>
      <a:softEdge rad="317500"/>
    </a:effectLst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72E-2"/>
          <c:y val="0.14489074803149643"/>
          <c:w val="0.47726558398950197"/>
          <c:h val="0.483234251968503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C9A8-4618-8688-B6A99713B9DD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1283-47E4-A390-5A782F6011E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Налоги на совокупный доход</c:v>
                </c:pt>
                <c:pt idx="5">
                  <c:v>Государственная пошлина</c:v>
                </c:pt>
                <c:pt idx="6">
                  <c:v>Доходы от  использования имущества, находящегося в государственной и муниципальной собственности </c:v>
                </c:pt>
                <c:pt idx="7">
                  <c:v>Плата за негативное воздействие на окружающую среду </c:v>
                </c:pt>
                <c:pt idx="8">
                  <c:v>Доходы от  оказания платных услуг (работ) и компенсации затрат государства</c:v>
                </c:pt>
                <c:pt idx="9">
                  <c:v>Продажа материальных и нематериальных активо</c:v>
                </c:pt>
                <c:pt idx="10">
                  <c:v> 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1283-47E4-A390-5A782F6011ED}"/>
            </c:ext>
          </c:extLst>
        </c:ser>
        <c:ser>
          <c:idx val="1"/>
          <c:order val="1"/>
          <c:tx>
            <c:strRef>
              <c:f>Лист1!$A$12</c:f>
              <c:strCache>
                <c:ptCount val="1"/>
                <c:pt idx="0">
                  <c:v> Штрафы, санкции, возмещение ущерба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B097-4980-8112-69D30599BE3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rtl="0">
              <a:defRPr sz="1100" kern="700" spc="-1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99465050529085075"/>
          <c:h val="1"/>
        </c:manualLayout>
      </c:layout>
      <c:overlay val="1"/>
      <c:spPr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  <c:txPr>
        <a:bodyPr/>
        <a:lstStyle/>
        <a:p>
          <a:pPr rtl="0">
            <a:defRPr sz="1100" kern="700" spc="-10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pP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 год</a:t>
            </a:r>
          </a:p>
        </c:rich>
      </c:tx>
      <c:layout>
        <c:manualLayout>
          <c:xMode val="edge"/>
          <c:yMode val="edge"/>
          <c:x val="2.1495456443536926E-2"/>
          <c:y val="5.6223987932964715E-2"/>
        </c:manualLayout>
      </c:layout>
      <c:overlay val="0"/>
      <c:spPr>
        <a:solidFill>
          <a:sysClr val="window" lastClr="FFFFFF"/>
        </a:solidFill>
      </c:spPr>
    </c:title>
    <c:autoTitleDeleted val="0"/>
    <c:view3D>
      <c:rotX val="50"/>
      <c:rotY val="21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880505773237907E-2"/>
          <c:y val="0.10234281417229787"/>
          <c:w val="0.8370189102920188"/>
          <c:h val="0.68675116345097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1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F72-45B1-822E-70AE26D0B7F9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F72-45B1-822E-70AE26D0B7F9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72-45B1-822E-70AE26D0B7F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72-45B1-822E-70AE26D0B7F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72-45B1-822E-70AE26D0B7F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72-45B1-822E-70AE26D0B7F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3580.9</c:v>
                </c:pt>
                <c:pt idx="1">
                  <c:v>93.3</c:v>
                </c:pt>
                <c:pt idx="2">
                  <c:v>934.3</c:v>
                </c:pt>
                <c:pt idx="3">
                  <c:v>271</c:v>
                </c:pt>
                <c:pt idx="4">
                  <c:v>1629</c:v>
                </c:pt>
                <c:pt idx="5">
                  <c:v>55.1</c:v>
                </c:pt>
                <c:pt idx="6">
                  <c:v>645.70000000000005</c:v>
                </c:pt>
                <c:pt idx="7">
                  <c:v>3.8</c:v>
                </c:pt>
                <c:pt idx="8">
                  <c:v>30.9</c:v>
                </c:pt>
                <c:pt idx="9">
                  <c:v>84.4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72-45B1-822E-70AE26D0B7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48.743602308613745</c:v>
                </c:pt>
                <c:pt idx="1">
                  <c:v>1.2700098007187193</c:v>
                </c:pt>
                <c:pt idx="2">
                  <c:v>12.717793749319394</c:v>
                </c:pt>
                <c:pt idx="3">
                  <c:v>3.6888816290972453</c:v>
                </c:pt>
                <c:pt idx="4">
                  <c:v>22.174126102580857</c:v>
                </c:pt>
                <c:pt idx="5">
                  <c:v>0.75002722421866497</c:v>
                </c:pt>
                <c:pt idx="6">
                  <c:v>8.7893389959708159</c:v>
                </c:pt>
                <c:pt idx="7">
                  <c:v>5.1726015463356201E-2</c:v>
                </c:pt>
                <c:pt idx="8">
                  <c:v>0.42061417837308068</c:v>
                </c:pt>
                <c:pt idx="9">
                  <c:v>1.1488620276598063</c:v>
                </c:pt>
                <c:pt idx="10">
                  <c:v>0.24501796798431885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72-45B1-822E-70AE26D0B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>
                <a:solidFill>
                  <a:srgbClr val="002060"/>
                </a:solidFill>
              </a:rPr>
              <a:t>2026 год</a:t>
            </a:r>
          </a:p>
        </c:rich>
      </c:tx>
      <c:layout>
        <c:manualLayout>
          <c:xMode val="edge"/>
          <c:yMode val="edge"/>
          <c:x val="0.61324703238101752"/>
          <c:y val="3.7318951502227478E-2"/>
        </c:manualLayout>
      </c:layout>
      <c:overlay val="0"/>
      <c:spPr>
        <a:solidFill>
          <a:srgbClr val="14967C">
            <a:lumMod val="20000"/>
            <a:lumOff val="80000"/>
          </a:srgbClr>
        </a:solidFill>
      </c:spPr>
    </c:title>
    <c:autoTitleDeleted val="0"/>
    <c:view3D>
      <c:rotX val="6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33333333333498E-2"/>
          <c:y val="0.20408100650315339"/>
          <c:w val="0.8355665921379094"/>
          <c:h val="0.717186785447610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19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6D8-468A-9B45-2E3D013F6B6D}"/>
              </c:ext>
            </c:extLst>
          </c:dPt>
          <c:dPt>
            <c:idx val="7"/>
            <c:bubble3D val="0"/>
            <c:explosion val="12"/>
            <c:extLst>
              <c:ext xmlns:c16="http://schemas.microsoft.com/office/drawing/2014/chart" uri="{C3380CC4-5D6E-409C-BE32-E72D297353CC}">
                <c16:uniqueId val="{00000002-C6D8-468A-9B45-2E3D013F6B6D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C6D8-468A-9B45-2E3D013F6B6D}"/>
              </c:ext>
            </c:extLst>
          </c:dPt>
          <c:dLbls>
            <c:dLbl>
              <c:idx val="6"/>
              <c:layout>
                <c:manualLayout>
                  <c:x val="-9.9868978233187772E-2"/>
                  <c:y val="6.21388394376682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4-4A88-B4A8-B729A8362D0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D8-468A-9B45-2E3D013F6B6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D8-468A-9B45-2E3D013F6B6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D8-468A-9B45-2E3D013F6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D8-468A-9B45-2E3D013F6B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D8-468A-9B45-2E3D013F6B6D}"/>
                </c:ext>
              </c:extLst>
            </c:dLbl>
            <c:spPr>
              <a:solidFill>
                <a:srgbClr val="14967C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доход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3157.4</c:v>
                </c:pt>
                <c:pt idx="1">
                  <c:v>97.2</c:v>
                </c:pt>
                <c:pt idx="2">
                  <c:v>977.5</c:v>
                </c:pt>
                <c:pt idx="3">
                  <c:v>313.39999999999998</c:v>
                </c:pt>
                <c:pt idx="4">
                  <c:v>1996.3</c:v>
                </c:pt>
                <c:pt idx="5">
                  <c:v>57.4</c:v>
                </c:pt>
                <c:pt idx="6">
                  <c:v>653.29999999999995</c:v>
                </c:pt>
                <c:pt idx="7">
                  <c:v>3.8</c:v>
                </c:pt>
                <c:pt idx="8">
                  <c:v>30.9</c:v>
                </c:pt>
                <c:pt idx="9">
                  <c:v>72.599999999999994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8-468A-9B45-2E3D013F6B6D}"/>
            </c:ext>
          </c:extLst>
        </c:ser>
        <c:ser>
          <c:idx val="1"/>
          <c:order val="1"/>
          <c:tx>
            <c:strRef>
              <c:f>Лист1!$E:$E</c:f>
              <c:strCache>
                <c:ptCount val="1048576"/>
                <c:pt idx="0">
                  <c:v>проц</c:v>
                </c:pt>
                <c:pt idx="1">
                  <c:v>67,6</c:v>
                </c:pt>
                <c:pt idx="2">
                  <c:v>0,7</c:v>
                </c:pt>
                <c:pt idx="3">
                  <c:v>14,4652475</c:v>
                </c:pt>
                <c:pt idx="4">
                  <c:v>3,763358126</c:v>
                </c:pt>
                <c:pt idx="5">
                  <c:v>18,3</c:v>
                </c:pt>
                <c:pt idx="6">
                  <c:v>1,1</c:v>
                </c:pt>
                <c:pt idx="7">
                  <c:v>6,2</c:v>
                </c:pt>
                <c:pt idx="8">
                  <c:v>0,4</c:v>
                </c:pt>
                <c:pt idx="9">
                  <c:v>0,1</c:v>
                </c:pt>
                <c:pt idx="10">
                  <c:v>0,6</c:v>
                </c:pt>
                <c:pt idx="11">
                  <c:v>0,7</c:v>
                </c:pt>
                <c:pt idx="13">
                  <c:v>95,7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9-C6D8-468A-9B45-2E3D013F6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72E-2"/>
          <c:y val="0.14489074803149643"/>
          <c:w val="0.47726558398950197"/>
          <c:h val="0.483234251968503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C97-4AFB-A98D-57E7E9CB4019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5C97-4AFB-A98D-57E7E9CB4019}"/>
              </c:ext>
            </c:extLst>
          </c:dPt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Налоги на совокупный доход</c:v>
                </c:pt>
                <c:pt idx="5">
                  <c:v>Государственная пошлина</c:v>
                </c:pt>
                <c:pt idx="6">
                  <c:v>Доходы от  использования имущества, находящегося в государственной и муниципальной собственности </c:v>
                </c:pt>
                <c:pt idx="7">
                  <c:v>Плата за негативное воздействие на окружающую среду </c:v>
                </c:pt>
                <c:pt idx="8">
                  <c:v>Доходы от  оказания платных услуг (работ) и компенсации затрат государства</c:v>
                </c:pt>
                <c:pt idx="9">
                  <c:v>Доходы от продажи материальных и нематериальных активов</c:v>
                </c:pt>
                <c:pt idx="10">
                  <c:v> 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4-5C97-4AFB-A98D-57E7E9CB4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2085794815068859E-2"/>
          <c:y val="5.9372189153439142E-2"/>
          <c:w val="0.89573893963472662"/>
          <c:h val="0.93647619047619046"/>
        </c:manualLayout>
      </c:layout>
      <c:overlay val="0"/>
      <c:spPr>
        <a:solidFill>
          <a:srgbClr val="76DBF4"/>
        </a:solidFill>
        <a:ln w="9525" cap="flat" cmpd="sng" algn="ctr">
          <a:solidFill>
            <a:srgbClr val="1B587C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 rtl="0">
            <a:defRPr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view3D>
      <c:rotX val="15"/>
      <c:rotY val="20"/>
      <c:rAngAx val="1"/>
    </c:view3D>
    <c:floor>
      <c:thickness val="0"/>
      <c:spPr>
        <a:pattFill prst="smGrid">
          <a:fgClr>
            <a:schemeClr val="bg2">
              <a:lumMod val="90000"/>
            </a:schemeClr>
          </a:fgClr>
          <a:bgClr>
            <a:schemeClr val="bg1"/>
          </a:bgClr>
        </a:patt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3.8298357621281254E-2"/>
          <c:y val="4.2328001968503934E-2"/>
          <c:w val="0.94526043716423214"/>
          <c:h val="0.67807234251968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 w="19050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964C-491F-A5F5-EA3397C0B88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C-491F-A5F5-EA3397C0B8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64C-491F-A5F5-EA3397C0B8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C-491F-A5F5-EA3397C0B88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4C-491F-A5F5-EA3397C0B884}"/>
              </c:ext>
            </c:extLst>
          </c:dPt>
          <c:dLbls>
            <c:dLbl>
              <c:idx val="0"/>
              <c:layout>
                <c:manualLayout>
                  <c:x val="1.3888888888888888E-2"/>
                  <c:y val="-1.3395136124115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4C-491F-A5F5-EA3397C0B884}"/>
                </c:ext>
              </c:extLst>
            </c:dLbl>
            <c:dLbl>
              <c:idx val="1"/>
              <c:layout>
                <c:manualLayout>
                  <c:x val="1.2500000000000001E-2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4C-491F-A5F5-EA3397C0B884}"/>
                </c:ext>
              </c:extLst>
            </c:dLbl>
            <c:dLbl>
              <c:idx val="2"/>
              <c:layout>
                <c:manualLayout>
                  <c:x val="1.1111111111111112E-2"/>
                  <c:y val="-1.562765881146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4C-491F-A5F5-EA3397C0B884}"/>
                </c:ext>
              </c:extLst>
            </c:dLbl>
            <c:dLbl>
              <c:idx val="3"/>
              <c:layout>
                <c:manualLayout>
                  <c:x val="1.8055555555555554E-2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4C-491F-A5F5-EA3397C0B884}"/>
                </c:ext>
              </c:extLst>
            </c:dLbl>
            <c:dLbl>
              <c:idx val="4"/>
              <c:layout>
                <c:manualLayout>
                  <c:x val="2.450054680664927E-2"/>
                  <c:y val="-1.997369490591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4C-491F-A5F5-EA3397C0B884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2022 год</c:v>
                </c:pt>
                <c:pt idx="1">
                  <c:v>План 2023 года</c:v>
                </c:pt>
                <c:pt idx="2">
                  <c:v>Утверждено                       на 2024 год</c:v>
                </c:pt>
                <c:pt idx="3">
                  <c:v>Утверждено                     на плановый период 2025 год</c:v>
                </c:pt>
                <c:pt idx="4">
                  <c:v>Утверждено                      на плановый период 2026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3894.1</c:v>
                </c:pt>
                <c:pt idx="1">
                  <c:v>3138.1</c:v>
                </c:pt>
                <c:pt idx="2">
                  <c:v>3753.5</c:v>
                </c:pt>
                <c:pt idx="3">
                  <c:v>3580.9</c:v>
                </c:pt>
                <c:pt idx="4">
                  <c:v>3157.4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4C-491F-A5F5-EA3397C0B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50097664"/>
        <c:axId val="250099200"/>
        <c:axId val="0"/>
      </c:bar3DChart>
      <c:catAx>
        <c:axId val="250097664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250099200"/>
        <c:crosses val="autoZero"/>
        <c:auto val="1"/>
        <c:lblAlgn val="ctr"/>
        <c:lblOffset val="100"/>
        <c:noMultiLvlLbl val="0"/>
      </c:catAx>
      <c:valAx>
        <c:axId val="2500992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\ ##0.0" sourceLinked="1"/>
        <c:majorTickMark val="out"/>
        <c:minorTickMark val="none"/>
        <c:tickLblPos val="nextTo"/>
        <c:crossAx val="2500976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  <a:sp3d>
          <a:contourClr>
            <a:schemeClr val="accent2">
              <a:lumMod val="60000"/>
              <a:lumOff val="4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05236436092492E-2"/>
          <c:y val="6.1881171630386568E-2"/>
          <c:w val="0.78473575004987461"/>
          <c:h val="0.752108481266404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  <a:effectLst/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0511-482F-89C7-814F5E0B442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11-482F-89C7-814F5E0B44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511-482F-89C7-814F5E0B442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11-482F-89C7-814F5E0B442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511-482F-89C7-814F5E0B442C}"/>
              </c:ext>
            </c:extLst>
          </c:dPt>
          <c:dLbls>
            <c:dLbl>
              <c:idx val="0"/>
              <c:layout>
                <c:manualLayout>
                  <c:x val="1.0634747323157171E-2"/>
                  <c:y val="-0.19899849837473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11-482F-89C7-814F5E0B442C}"/>
                </c:ext>
              </c:extLst>
            </c:dLbl>
            <c:dLbl>
              <c:idx val="1"/>
              <c:layout>
                <c:manualLayout>
                  <c:x val="3.1734443554541289E-2"/>
                  <c:y val="-0.26393392538622684"/>
                </c:manualLayout>
              </c:layout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29175924897232"/>
                      <c:h val="5.2659716057038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11-482F-89C7-814F5E0B442C}"/>
                </c:ext>
              </c:extLst>
            </c:dLbl>
            <c:dLbl>
              <c:idx val="2"/>
              <c:layout>
                <c:manualLayout>
                  <c:x val="1.2812897838309405E-2"/>
                  <c:y val="-0.27936456881135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11-482F-89C7-814F5E0B442C}"/>
                </c:ext>
              </c:extLst>
            </c:dLbl>
            <c:dLbl>
              <c:idx val="3"/>
              <c:layout>
                <c:manualLayout>
                  <c:x val="7.6621723269363513E-3"/>
                  <c:y val="-0.325437406596399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11-482F-89C7-814F5E0B442C}"/>
                </c:ext>
              </c:extLst>
            </c:dLbl>
            <c:dLbl>
              <c:idx val="4"/>
              <c:layout>
                <c:manualLayout>
                  <c:x val="1.2447343813650336E-2"/>
                  <c:y val="-0.36381772395659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11-482F-89C7-814F5E0B442C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2022 год</c:v>
                </c:pt>
                <c:pt idx="1">
                  <c:v>План 2023 года</c:v>
                </c:pt>
                <c:pt idx="2">
                  <c:v>Утверждено на 2024 год</c:v>
                </c:pt>
                <c:pt idx="3">
                  <c:v>Утверждено на плановый период      2025 год</c:v>
                </c:pt>
                <c:pt idx="4">
                  <c:v>Утверждено на плановый период       2026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887.1</c:v>
                </c:pt>
                <c:pt idx="1">
                  <c:v>1049</c:v>
                </c:pt>
                <c:pt idx="2">
                  <c:v>1307.7</c:v>
                </c:pt>
                <c:pt idx="3">
                  <c:v>1629</c:v>
                </c:pt>
                <c:pt idx="4">
                  <c:v>1996.3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D-4CC7-85DE-A00DBF037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64834048"/>
        <c:axId val="264844032"/>
        <c:axId val="0"/>
      </c:bar3DChart>
      <c:catAx>
        <c:axId val="264834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844032"/>
        <c:crosses val="autoZero"/>
        <c:auto val="1"/>
        <c:lblAlgn val="ctr"/>
        <c:lblOffset val="100"/>
        <c:noMultiLvlLbl val="0"/>
      </c:catAx>
      <c:valAx>
        <c:axId val="26484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57150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83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2">
            <a:lumMod val="20000"/>
            <a:lumOff val="80000"/>
          </a:schemeClr>
        </a:solidFill>
      </c:spPr>
    </c:floor>
    <c:sideWall>
      <c:thickness val="0"/>
      <c:spPr>
        <a:solidFill>
          <a:schemeClr val="tx1">
            <a:lumMod val="95000"/>
          </a:schemeClr>
        </a:solidFill>
      </c:spPr>
    </c:sideWall>
    <c:backWall>
      <c:thickness val="0"/>
      <c:spPr>
        <a:solidFill>
          <a:schemeClr val="tx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9.6028217214027184E-2"/>
          <c:y val="0.14497283948744016"/>
          <c:w val="0.90397181144426986"/>
          <c:h val="0.587267940732423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FF"/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CC-49AF-B695-E7CC1FF42E0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CC-49AF-B695-E7CC1FF42E0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BCC-49AF-B695-E7CC1FF42E0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CC-49AF-B695-E7CC1FF42E0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8BCC-49AF-B695-E7CC1FF42E09}"/>
              </c:ext>
            </c:extLst>
          </c:dPt>
          <c:dLbls>
            <c:dLbl>
              <c:idx val="0"/>
              <c:layout>
                <c:manualLayout>
                  <c:x val="3.479011591304643E-3"/>
                  <c:y val="-2.1883332407510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CC-49AF-B695-E7CC1FF42E09}"/>
                </c:ext>
              </c:extLst>
            </c:dLbl>
            <c:dLbl>
              <c:idx val="1"/>
              <c:layout>
                <c:manualLayout>
                  <c:x val="1.2117635077583972E-2"/>
                  <c:y val="-2.1679014831685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CC-49AF-B695-E7CC1FF42E09}"/>
                </c:ext>
              </c:extLst>
            </c:dLbl>
            <c:dLbl>
              <c:idx val="2"/>
              <c:layout>
                <c:manualLayout>
                  <c:x val="1.8916532422323447E-2"/>
                  <c:y val="-2.029114820575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CC-49AF-B695-E7CC1FF42E09}"/>
                </c:ext>
              </c:extLst>
            </c:dLbl>
            <c:dLbl>
              <c:idx val="3"/>
              <c:layout>
                <c:manualLayout>
                  <c:x val="2.7185058141687962E-2"/>
                  <c:y val="-1.526948394622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CC-49AF-B695-E7CC1FF42E09}"/>
                </c:ext>
              </c:extLst>
            </c:dLbl>
            <c:dLbl>
              <c:idx val="4"/>
              <c:layout>
                <c:manualLayout>
                  <c:x val="1.487728215383476E-2"/>
                  <c:y val="-1.5580991611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CC-49AF-B695-E7CC1FF42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2022 год</c:v>
                </c:pt>
                <c:pt idx="1">
                  <c:v>План 2023 год</c:v>
                </c:pt>
                <c:pt idx="2">
                  <c:v>Утверждено              на 2024 год</c:v>
                </c:pt>
                <c:pt idx="3">
                  <c:v>Утверждено           на плановый период           2025 год</c:v>
                </c:pt>
                <c:pt idx="4">
                  <c:v>Утверждено              на плановый период           2026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48.9</c:v>
                </c:pt>
                <c:pt idx="1">
                  <c:v>54.1</c:v>
                </c:pt>
                <c:pt idx="2">
                  <c:v>52.2</c:v>
                </c:pt>
                <c:pt idx="3" formatCode="General">
                  <c:v>55.1</c:v>
                </c:pt>
                <c:pt idx="4" formatCode="General">
                  <c:v>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CC-49AF-B695-E7CC1FF42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4983680"/>
        <c:axId val="264985216"/>
        <c:axId val="0"/>
      </c:bar3DChart>
      <c:catAx>
        <c:axId val="26498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tx1"/>
          </a:solidFill>
        </c:spPr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ru-RU"/>
          </a:p>
        </c:txPr>
        <c:crossAx val="264985216"/>
        <c:crosses val="autoZero"/>
        <c:auto val="1"/>
        <c:lblAlgn val="ctr"/>
        <c:lblOffset val="100"/>
        <c:noMultiLvlLbl val="0"/>
      </c:catAx>
      <c:valAx>
        <c:axId val="26498521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26498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B77A9-A649-43E7-9577-3EB6A3289BDA}" type="doc">
      <dgm:prSet loTypeId="urn:microsoft.com/office/officeart/2005/8/layout/hProcess9" loCatId="process" qsTypeId="urn:microsoft.com/office/officeart/2005/8/quickstyle/3d7" qsCatId="3D" csTypeId="urn:microsoft.com/office/officeart/2005/8/colors/colorful3" csCatId="colorful" phldr="1"/>
      <dgm:spPr/>
    </dgm:pt>
    <dgm:pt modelId="{9AEEC5D7-4614-430D-B41E-C0C26DFAB97D}">
      <dgm:prSet phldrT="[Текст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7774EDB-AADB-44D5-BC13-06BBE3408BC3}" type="parTrans" cxnId="{A676E944-78FF-4D52-91F0-7E7D1409FF7B}">
      <dgm:prSet/>
      <dgm:spPr/>
      <dgm:t>
        <a:bodyPr/>
        <a:lstStyle/>
        <a:p>
          <a:endParaRPr lang="ru-RU"/>
        </a:p>
      </dgm:t>
    </dgm:pt>
    <dgm:pt modelId="{AF7B628A-5574-4DED-B323-AF20CCE3C48B}" type="sibTrans" cxnId="{A676E944-78FF-4D52-91F0-7E7D1409FF7B}">
      <dgm:prSet/>
      <dgm:spPr/>
      <dgm:t>
        <a:bodyPr/>
        <a:lstStyle/>
        <a:p>
          <a:endParaRPr lang="ru-RU"/>
        </a:p>
      </dgm:t>
    </dgm:pt>
    <dgm:pt modelId="{106BC8A3-BFD4-42A2-B643-148EA292B61C}">
      <dgm:prSet phldrT="[Текст]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38EDA97-6A6D-4557-9EF7-AD2C8E1EBDCD}" type="parTrans" cxnId="{2C8C8A66-3483-47BF-B380-51A2EEAE859B}">
      <dgm:prSet/>
      <dgm:spPr/>
      <dgm:t>
        <a:bodyPr/>
        <a:lstStyle/>
        <a:p>
          <a:endParaRPr lang="ru-RU"/>
        </a:p>
      </dgm:t>
    </dgm:pt>
    <dgm:pt modelId="{198701E7-67CE-49AB-A146-790FECF93848}" type="sibTrans" cxnId="{2C8C8A66-3483-47BF-B380-51A2EEAE859B}">
      <dgm:prSet/>
      <dgm:spPr/>
      <dgm:t>
        <a:bodyPr/>
        <a:lstStyle/>
        <a:p>
          <a:endParaRPr lang="ru-RU"/>
        </a:p>
      </dgm:t>
    </dgm:pt>
    <dgm:pt modelId="{2AC5FA31-7D46-4AB8-B9E9-B38FAA768183}">
      <dgm:prSet phldrT="[Текст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F269602-09F6-4D77-93D0-12AE738DC7F2}" type="parTrans" cxnId="{2941A63D-6617-4240-AB05-C611B387FA96}">
      <dgm:prSet/>
      <dgm:spPr/>
      <dgm:t>
        <a:bodyPr/>
        <a:lstStyle/>
        <a:p>
          <a:endParaRPr lang="ru-RU"/>
        </a:p>
      </dgm:t>
    </dgm:pt>
    <dgm:pt modelId="{0BD0F214-82D0-456B-A714-6308730FAA4A}" type="sibTrans" cxnId="{2941A63D-6617-4240-AB05-C611B387FA96}">
      <dgm:prSet/>
      <dgm:spPr/>
      <dgm:t>
        <a:bodyPr/>
        <a:lstStyle/>
        <a:p>
          <a:endParaRPr lang="ru-RU"/>
        </a:p>
      </dgm:t>
    </dgm:pt>
    <dgm:pt modelId="{F9F5D6D6-96E2-4E98-8A1D-39FE35511D52}" type="pres">
      <dgm:prSet presAssocID="{B2AB77A9-A649-43E7-9577-3EB6A3289BDA}" presName="CompostProcess" presStyleCnt="0">
        <dgm:presLayoutVars>
          <dgm:dir/>
          <dgm:resizeHandles val="exact"/>
        </dgm:presLayoutVars>
      </dgm:prSet>
      <dgm:spPr/>
    </dgm:pt>
    <dgm:pt modelId="{FB4CBDB3-868A-4DF0-88EB-6AC6E1FF2CCC}" type="pres">
      <dgm:prSet presAssocID="{B2AB77A9-A649-43E7-9577-3EB6A3289BDA}" presName="arrow" presStyleLbl="bgShp" presStyleIdx="0" presStyleCnt="1"/>
      <dgm:spPr/>
    </dgm:pt>
    <dgm:pt modelId="{2ADA2C9F-39E2-4C83-AC45-55F8D2A4C7D1}" type="pres">
      <dgm:prSet presAssocID="{B2AB77A9-A649-43E7-9577-3EB6A3289BDA}" presName="linearProcess" presStyleCnt="0"/>
      <dgm:spPr/>
    </dgm:pt>
    <dgm:pt modelId="{F937D850-8360-42B3-AADE-783E1122CA69}" type="pres">
      <dgm:prSet presAssocID="{9AEEC5D7-4614-430D-B41E-C0C26DFAB97D}" presName="textNode" presStyleLbl="node1" presStyleIdx="0" presStyleCnt="3">
        <dgm:presLayoutVars>
          <dgm:bulletEnabled val="1"/>
        </dgm:presLayoutVars>
      </dgm:prSet>
      <dgm:spPr/>
    </dgm:pt>
    <dgm:pt modelId="{E1E3E761-583D-448C-8C3F-13E8AB0FAC87}" type="pres">
      <dgm:prSet presAssocID="{AF7B628A-5574-4DED-B323-AF20CCE3C48B}" presName="sibTrans" presStyleCnt="0"/>
      <dgm:spPr/>
    </dgm:pt>
    <dgm:pt modelId="{24B5ED20-3BB8-44A2-A6E1-74712E6673FC}" type="pres">
      <dgm:prSet presAssocID="{106BC8A3-BFD4-42A2-B643-148EA292B61C}" presName="textNode" presStyleLbl="node1" presStyleIdx="1" presStyleCnt="3">
        <dgm:presLayoutVars>
          <dgm:bulletEnabled val="1"/>
        </dgm:presLayoutVars>
      </dgm:prSet>
      <dgm:spPr/>
    </dgm:pt>
    <dgm:pt modelId="{986A27A1-F307-4685-980A-72A665C5CA1B}" type="pres">
      <dgm:prSet presAssocID="{198701E7-67CE-49AB-A146-790FECF93848}" presName="sibTrans" presStyleCnt="0"/>
      <dgm:spPr/>
    </dgm:pt>
    <dgm:pt modelId="{846FA792-9E79-4C9C-A744-3BDECDFFC4C0}" type="pres">
      <dgm:prSet presAssocID="{2AC5FA31-7D46-4AB8-B9E9-B38FAA76818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B0C001A-008F-4E6F-AF18-504F959639B5}" type="presOf" srcId="{B2AB77A9-A649-43E7-9577-3EB6A3289BDA}" destId="{F9F5D6D6-96E2-4E98-8A1D-39FE35511D52}" srcOrd="0" destOrd="0" presId="urn:microsoft.com/office/officeart/2005/8/layout/hProcess9"/>
    <dgm:cxn modelId="{2941A63D-6617-4240-AB05-C611B387FA96}" srcId="{B2AB77A9-A649-43E7-9577-3EB6A3289BDA}" destId="{2AC5FA31-7D46-4AB8-B9E9-B38FAA768183}" srcOrd="2" destOrd="0" parTransId="{6F269602-09F6-4D77-93D0-12AE738DC7F2}" sibTransId="{0BD0F214-82D0-456B-A714-6308730FAA4A}"/>
    <dgm:cxn modelId="{A676E944-78FF-4D52-91F0-7E7D1409FF7B}" srcId="{B2AB77A9-A649-43E7-9577-3EB6A3289BDA}" destId="{9AEEC5D7-4614-430D-B41E-C0C26DFAB97D}" srcOrd="0" destOrd="0" parTransId="{77774EDB-AADB-44D5-BC13-06BBE3408BC3}" sibTransId="{AF7B628A-5574-4DED-B323-AF20CCE3C48B}"/>
    <dgm:cxn modelId="{2C8C8A66-3483-47BF-B380-51A2EEAE859B}" srcId="{B2AB77A9-A649-43E7-9577-3EB6A3289BDA}" destId="{106BC8A3-BFD4-42A2-B643-148EA292B61C}" srcOrd="1" destOrd="0" parTransId="{938EDA97-6A6D-4557-9EF7-AD2C8E1EBDCD}" sibTransId="{198701E7-67CE-49AB-A146-790FECF93848}"/>
    <dgm:cxn modelId="{4CCEBF73-A6B4-4AC9-938A-EDA6DB1EFCD5}" type="presOf" srcId="{9AEEC5D7-4614-430D-B41E-C0C26DFAB97D}" destId="{F937D850-8360-42B3-AADE-783E1122CA69}" srcOrd="0" destOrd="0" presId="urn:microsoft.com/office/officeart/2005/8/layout/hProcess9"/>
    <dgm:cxn modelId="{C4F760B7-5136-421C-A05D-1FB83899AD54}" type="presOf" srcId="{106BC8A3-BFD4-42A2-B643-148EA292B61C}" destId="{24B5ED20-3BB8-44A2-A6E1-74712E6673FC}" srcOrd="0" destOrd="0" presId="urn:microsoft.com/office/officeart/2005/8/layout/hProcess9"/>
    <dgm:cxn modelId="{B1F841F1-0C91-43CA-9A68-E9B35AD0947A}" type="presOf" srcId="{2AC5FA31-7D46-4AB8-B9E9-B38FAA768183}" destId="{846FA792-9E79-4C9C-A744-3BDECDFFC4C0}" srcOrd="0" destOrd="0" presId="urn:microsoft.com/office/officeart/2005/8/layout/hProcess9"/>
    <dgm:cxn modelId="{00AB1192-BC1A-447F-B908-57883C722855}" type="presParOf" srcId="{F9F5D6D6-96E2-4E98-8A1D-39FE35511D52}" destId="{FB4CBDB3-868A-4DF0-88EB-6AC6E1FF2CCC}" srcOrd="0" destOrd="0" presId="urn:microsoft.com/office/officeart/2005/8/layout/hProcess9"/>
    <dgm:cxn modelId="{64C93F71-3505-4F6D-B815-49028080C102}" type="presParOf" srcId="{F9F5D6D6-96E2-4E98-8A1D-39FE35511D52}" destId="{2ADA2C9F-39E2-4C83-AC45-55F8D2A4C7D1}" srcOrd="1" destOrd="0" presId="urn:microsoft.com/office/officeart/2005/8/layout/hProcess9"/>
    <dgm:cxn modelId="{0A29E3FB-8F9A-4EC1-8ADD-2C97FDFDDA3A}" type="presParOf" srcId="{2ADA2C9F-39E2-4C83-AC45-55F8D2A4C7D1}" destId="{F937D850-8360-42B3-AADE-783E1122CA69}" srcOrd="0" destOrd="0" presId="urn:microsoft.com/office/officeart/2005/8/layout/hProcess9"/>
    <dgm:cxn modelId="{9A193AF4-D0F0-468F-82C5-B851F645C07C}" type="presParOf" srcId="{2ADA2C9F-39E2-4C83-AC45-55F8D2A4C7D1}" destId="{E1E3E761-583D-448C-8C3F-13E8AB0FAC87}" srcOrd="1" destOrd="0" presId="urn:microsoft.com/office/officeart/2005/8/layout/hProcess9"/>
    <dgm:cxn modelId="{143442E0-F7D9-442D-BAA1-1DFE40E44EC2}" type="presParOf" srcId="{2ADA2C9F-39E2-4C83-AC45-55F8D2A4C7D1}" destId="{24B5ED20-3BB8-44A2-A6E1-74712E6673FC}" srcOrd="2" destOrd="0" presId="urn:microsoft.com/office/officeart/2005/8/layout/hProcess9"/>
    <dgm:cxn modelId="{6BB4A7DD-7650-4AFF-92A5-ED87F6496A02}" type="presParOf" srcId="{2ADA2C9F-39E2-4C83-AC45-55F8D2A4C7D1}" destId="{986A27A1-F307-4685-980A-72A665C5CA1B}" srcOrd="3" destOrd="0" presId="urn:microsoft.com/office/officeart/2005/8/layout/hProcess9"/>
    <dgm:cxn modelId="{45103719-5621-482C-A484-46AF12FA0F84}" type="presParOf" srcId="{2ADA2C9F-39E2-4C83-AC45-55F8D2A4C7D1}" destId="{846FA792-9E79-4C9C-A744-3BDECDFFC4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Доход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Расход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LinFactNeighborX="-42336" custLinFactNeighborY="-2832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ScaleY="35188" custLinFactNeighborX="-88574" custLinFactNeighborY="1506">
        <dgm:presLayoutVars>
          <dgm:bulletEnabled val="1"/>
        </dgm:presLayoutVars>
      </dgm:prSet>
      <dgm:spPr/>
    </dgm:pt>
  </dgm:ptLst>
  <dgm:cxnLst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A1A90A42-E6D9-40C3-A82F-15BB6D9AFCE4}" type="presOf" srcId="{0A1D6F78-58A4-461A-BD07-0B55A292539C}" destId="{1DA9F830-BF5F-4713-82CD-DB3FF95B7A90}" srcOrd="0" destOrd="0" presId="urn:microsoft.com/office/officeart/2005/8/layout/hList6"/>
    <dgm:cxn modelId="{D808996C-7516-4591-A3D9-62D10461DEB1}" type="presOf" srcId="{BC23EC8A-3B1D-422A-A398-9AA913CD8988}" destId="{3A146C52-AD2B-489C-BF10-3AA4F8CAFD67}" srcOrd="0" destOrd="0" presId="urn:microsoft.com/office/officeart/2005/8/layout/hList6"/>
    <dgm:cxn modelId="{097655DF-6836-4958-8907-9210755BCE62}" type="presOf" srcId="{43A1FB40-BE9F-49D2-B5D5-864B314BEDF3}" destId="{F1E7F3A7-1A57-40AF-AF17-D890D9683D68}" srcOrd="0" destOrd="0" presId="urn:microsoft.com/office/officeart/2005/8/layout/hList6"/>
    <dgm:cxn modelId="{AF82A025-9FFC-4F7F-AACD-06622CF7850B}" type="presParOf" srcId="{1DA9F830-BF5F-4713-82CD-DB3FF95B7A90}" destId="{F1E7F3A7-1A57-40AF-AF17-D890D9683D68}" srcOrd="0" destOrd="0" presId="urn:microsoft.com/office/officeart/2005/8/layout/hList6"/>
    <dgm:cxn modelId="{0432A9B6-64CA-406E-84AB-4E64B2E84247}" type="presParOf" srcId="{1DA9F830-BF5F-4713-82CD-DB3FF95B7A90}" destId="{0D941501-709D-412F-8E16-F5C9BB2B0F5C}" srcOrd="1" destOrd="0" presId="urn:microsoft.com/office/officeart/2005/8/layout/hList6"/>
    <dgm:cxn modelId="{E6FCABDC-445F-4C6C-BA20-B9F97820C563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Расход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Доход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FlipVert="1" custFlipHor="1" custLinFactX="100000" custLinFactNeighborX="195278" custLinFactNeighborY="0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FlipVert="1" custFlipHor="1" custScaleY="42230" custLinFactX="-100000" custLinFactNeighborX="-184634" custLinFactNeighborY="1095">
        <dgm:presLayoutVars>
          <dgm:bulletEnabled val="1"/>
        </dgm:presLayoutVars>
      </dgm:prSet>
      <dgm:spPr/>
    </dgm:pt>
  </dgm:ptLst>
  <dgm:cxnLst>
    <dgm:cxn modelId="{E2E35101-B5AE-4C00-BA5E-865F1C8A982D}" type="presOf" srcId="{43A1FB40-BE9F-49D2-B5D5-864B314BEDF3}" destId="{F1E7F3A7-1A57-40AF-AF17-D890D9683D68}" srcOrd="0" destOrd="0" presId="urn:microsoft.com/office/officeart/2005/8/layout/hList6"/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39A88AA9-FCF5-46AE-A788-DC53A7729343}" type="presOf" srcId="{0A1D6F78-58A4-461A-BD07-0B55A292539C}" destId="{1DA9F830-BF5F-4713-82CD-DB3FF95B7A90}" srcOrd="0" destOrd="0" presId="urn:microsoft.com/office/officeart/2005/8/layout/hList6"/>
    <dgm:cxn modelId="{107068F3-494B-45DD-BD46-4E109AD73C75}" type="presOf" srcId="{BC23EC8A-3B1D-422A-A398-9AA913CD8988}" destId="{3A146C52-AD2B-489C-BF10-3AA4F8CAFD67}" srcOrd="0" destOrd="0" presId="urn:microsoft.com/office/officeart/2005/8/layout/hList6"/>
    <dgm:cxn modelId="{1975F940-4677-4D10-AA9D-2610C002C165}" type="presParOf" srcId="{1DA9F830-BF5F-4713-82CD-DB3FF95B7A90}" destId="{F1E7F3A7-1A57-40AF-AF17-D890D9683D68}" srcOrd="0" destOrd="0" presId="urn:microsoft.com/office/officeart/2005/8/layout/hList6"/>
    <dgm:cxn modelId="{15F5C6B2-4943-4518-984C-152B75478A37}" type="presParOf" srcId="{1DA9F830-BF5F-4713-82CD-DB3FF95B7A90}" destId="{0D941501-709D-412F-8E16-F5C9BB2B0F5C}" srcOrd="1" destOrd="0" presId="urn:microsoft.com/office/officeart/2005/8/layout/hList6"/>
    <dgm:cxn modelId="{40643657-EADC-4FDF-8D66-C19077C01591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606B49-2BC0-4633-A609-6144CC96F5F4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7EE0D7EF-F49A-4AB9-8F2A-F6B7A1F26BE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>
              <a:solidFill>
                <a:srgbClr val="0000CC"/>
              </a:solidFill>
            </a:rPr>
            <a:t>НАЛОГОВЫЕ ДОХОДЫ</a:t>
          </a:r>
        </a:p>
        <a:p>
          <a:r>
            <a:rPr lang="ru-RU" sz="1200" dirty="0">
              <a:solidFill>
                <a:srgbClr val="0000CC"/>
              </a:solidFill>
            </a:rPr>
            <a:t>Установленные законом платежи, которые граждане и организации обязаны вносить в бюджет государства</a:t>
          </a:r>
        </a:p>
      </dgm:t>
    </dgm:pt>
    <dgm:pt modelId="{7B8CCF30-CB19-4373-835C-C627AEFEDDC2}" type="parTrans" cxnId="{CAC55876-E11A-49D8-830B-C8B36FB69F4C}">
      <dgm:prSet/>
      <dgm:spPr/>
      <dgm:t>
        <a:bodyPr/>
        <a:lstStyle/>
        <a:p>
          <a:endParaRPr lang="ru-RU"/>
        </a:p>
      </dgm:t>
    </dgm:pt>
    <dgm:pt modelId="{E2F5115D-3685-46A7-8C0F-57BC8DCDEF23}" type="sibTrans" cxnId="{CAC55876-E11A-49D8-830B-C8B36FB69F4C}">
      <dgm:prSet/>
      <dgm:spPr/>
      <dgm:t>
        <a:bodyPr/>
        <a:lstStyle/>
        <a:p>
          <a:endParaRPr lang="ru-RU"/>
        </a:p>
      </dgm:t>
    </dgm:pt>
    <dgm:pt modelId="{C1C0B77B-5BE6-452A-AD66-A880DB6A3E4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ru-RU" sz="1800" b="1" dirty="0">
              <a:solidFill>
                <a:srgbClr val="0000CC"/>
              </a:solidFill>
            </a:rPr>
            <a:t>БЕЗВОЗМЕЗДНЫЕ ПОСТУПЛЕНИЯ</a:t>
          </a:r>
        </a:p>
        <a:p>
          <a:pPr algn="ctr"/>
          <a:r>
            <a:rPr lang="ru-RU" sz="1200" dirty="0">
              <a:solidFill>
                <a:srgbClr val="0000CC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физических и юридических лиц</a:t>
          </a:r>
        </a:p>
        <a:p>
          <a:pPr algn="ctr"/>
          <a:endParaRPr lang="ru-RU" sz="1600" dirty="0">
            <a:solidFill>
              <a:srgbClr val="0000CC"/>
            </a:solidFill>
          </a:endParaRPr>
        </a:p>
      </dgm:t>
    </dgm:pt>
    <dgm:pt modelId="{8C0F4C37-1403-49F5-82A4-6785BA8A9D29}" type="parTrans" cxnId="{44CD2FA8-454A-4052-8E7C-1B689990424D}">
      <dgm:prSet/>
      <dgm:spPr/>
      <dgm:t>
        <a:bodyPr/>
        <a:lstStyle/>
        <a:p>
          <a:endParaRPr lang="ru-RU"/>
        </a:p>
      </dgm:t>
    </dgm:pt>
    <dgm:pt modelId="{CBAD3506-B911-4A7A-AB38-DCF36635E148}" type="sibTrans" cxnId="{44CD2FA8-454A-4052-8E7C-1B689990424D}">
      <dgm:prSet/>
      <dgm:spPr/>
      <dgm:t>
        <a:bodyPr/>
        <a:lstStyle/>
        <a:p>
          <a:endParaRPr lang="ru-RU"/>
        </a:p>
      </dgm:t>
    </dgm:pt>
    <dgm:pt modelId="{085B5655-BBE6-4975-BC4D-30C4ED8B57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ru-RU" sz="1800" b="1" dirty="0">
              <a:solidFill>
                <a:srgbClr val="0000CC"/>
              </a:solidFill>
            </a:rPr>
            <a:t>НЕНАЛОГОВЫЕ ДОХОДЫ</a:t>
          </a:r>
        </a:p>
        <a:p>
          <a:pPr algn="ctr"/>
          <a:r>
            <a:rPr lang="ru-RU" sz="1200" dirty="0">
              <a:solidFill>
                <a:srgbClr val="0000CC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gm:t>
    </dgm:pt>
    <dgm:pt modelId="{49BDF1C7-7E28-475F-BD3D-E2F492473E28}" type="parTrans" cxnId="{1FF360C4-3FCB-473A-B973-E1C965B260D5}">
      <dgm:prSet/>
      <dgm:spPr/>
      <dgm:t>
        <a:bodyPr/>
        <a:lstStyle/>
        <a:p>
          <a:endParaRPr lang="ru-RU"/>
        </a:p>
      </dgm:t>
    </dgm:pt>
    <dgm:pt modelId="{C4B85506-03EF-4178-9C38-37299D1DE9D9}" type="sibTrans" cxnId="{1FF360C4-3FCB-473A-B973-E1C965B260D5}">
      <dgm:prSet/>
      <dgm:spPr/>
      <dgm:t>
        <a:bodyPr/>
        <a:lstStyle/>
        <a:p>
          <a:endParaRPr lang="ru-RU"/>
        </a:p>
      </dgm:t>
    </dgm:pt>
    <dgm:pt modelId="{13F5272B-AAF2-44DD-9D7A-AF399C6136B7}" type="pres">
      <dgm:prSet presAssocID="{09606B49-2BC0-4633-A609-6144CC96F5F4}" presName="compositeShape" presStyleCnt="0">
        <dgm:presLayoutVars>
          <dgm:chMax val="7"/>
          <dgm:dir/>
          <dgm:resizeHandles val="exact"/>
        </dgm:presLayoutVars>
      </dgm:prSet>
      <dgm:spPr/>
    </dgm:pt>
    <dgm:pt modelId="{3BE460B6-A018-48F9-80FA-D5A7F85E18BB}" type="pres">
      <dgm:prSet presAssocID="{7EE0D7EF-F49A-4AB9-8F2A-F6B7A1F26BED}" presName="circ1" presStyleLbl="vennNode1" presStyleIdx="0" presStyleCnt="3" custScaleX="114548" custScaleY="110047" custLinFactNeighborX="-529" custLinFactNeighborY="-13735"/>
      <dgm:spPr/>
    </dgm:pt>
    <dgm:pt modelId="{2F31F59B-CD8E-4F8C-AC1F-7E74F0498C70}" type="pres">
      <dgm:prSet presAssocID="{7EE0D7EF-F49A-4AB9-8F2A-F6B7A1F26B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42676C9-DA6E-4933-A7FD-B3F9A0783CA3}" type="pres">
      <dgm:prSet presAssocID="{C1C0B77B-5BE6-452A-AD66-A880DB6A3E4A}" presName="circ2" presStyleLbl="vennNode1" presStyleIdx="1" presStyleCnt="3" custScaleX="124842" custScaleY="119642" custLinFactNeighborX="19796" custLinFactNeighborY="158"/>
      <dgm:spPr/>
    </dgm:pt>
    <dgm:pt modelId="{5E908DB7-61D5-4BDE-8011-A4A1755C296E}" type="pres">
      <dgm:prSet presAssocID="{C1C0B77B-5BE6-452A-AD66-A880DB6A3E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72D127-C6CD-4E15-888A-C31FF7002ABD}" type="pres">
      <dgm:prSet presAssocID="{085B5655-BBE6-4975-BC4D-30C4ED8B5793}" presName="circ3" presStyleLbl="vennNode1" presStyleIdx="2" presStyleCnt="3" custScaleX="114047" custScaleY="111782" custLinFactNeighborX="-13452" custLinFactNeighborY="-10"/>
      <dgm:spPr/>
    </dgm:pt>
    <dgm:pt modelId="{B55341CB-8CA0-4F8B-B7BF-1704B7AD16CD}" type="pres">
      <dgm:prSet presAssocID="{085B5655-BBE6-4975-BC4D-30C4ED8B57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91F821-06D8-4876-BAC0-55F64C73578E}" type="presOf" srcId="{7EE0D7EF-F49A-4AB9-8F2A-F6B7A1F26BED}" destId="{2F31F59B-CD8E-4F8C-AC1F-7E74F0498C70}" srcOrd="1" destOrd="0" presId="urn:microsoft.com/office/officeart/2005/8/layout/venn1"/>
    <dgm:cxn modelId="{63B4785E-B750-4BAF-B5E6-BC747386EB56}" type="presOf" srcId="{085B5655-BBE6-4975-BC4D-30C4ED8B5793}" destId="{A472D127-C6CD-4E15-888A-C31FF7002ABD}" srcOrd="0" destOrd="0" presId="urn:microsoft.com/office/officeart/2005/8/layout/venn1"/>
    <dgm:cxn modelId="{A427BB47-DAAA-45C0-AE9E-480CA9369471}" type="presOf" srcId="{7EE0D7EF-F49A-4AB9-8F2A-F6B7A1F26BED}" destId="{3BE460B6-A018-48F9-80FA-D5A7F85E18BB}" srcOrd="0" destOrd="0" presId="urn:microsoft.com/office/officeart/2005/8/layout/venn1"/>
    <dgm:cxn modelId="{09768E6E-3342-4070-91F7-77228C6C879B}" type="presOf" srcId="{C1C0B77B-5BE6-452A-AD66-A880DB6A3E4A}" destId="{442676C9-DA6E-4933-A7FD-B3F9A0783CA3}" srcOrd="0" destOrd="0" presId="urn:microsoft.com/office/officeart/2005/8/layout/venn1"/>
    <dgm:cxn modelId="{CAC55876-E11A-49D8-830B-C8B36FB69F4C}" srcId="{09606B49-2BC0-4633-A609-6144CC96F5F4}" destId="{7EE0D7EF-F49A-4AB9-8F2A-F6B7A1F26BED}" srcOrd="0" destOrd="0" parTransId="{7B8CCF30-CB19-4373-835C-C627AEFEDDC2}" sibTransId="{E2F5115D-3685-46A7-8C0F-57BC8DCDEF23}"/>
    <dgm:cxn modelId="{6E5E8D96-F5C5-49A0-B3BA-E2F421CFF1CE}" type="presOf" srcId="{C1C0B77B-5BE6-452A-AD66-A880DB6A3E4A}" destId="{5E908DB7-61D5-4BDE-8011-A4A1755C296E}" srcOrd="1" destOrd="0" presId="urn:microsoft.com/office/officeart/2005/8/layout/venn1"/>
    <dgm:cxn modelId="{44CD2FA8-454A-4052-8E7C-1B689990424D}" srcId="{09606B49-2BC0-4633-A609-6144CC96F5F4}" destId="{C1C0B77B-5BE6-452A-AD66-A880DB6A3E4A}" srcOrd="1" destOrd="0" parTransId="{8C0F4C37-1403-49F5-82A4-6785BA8A9D29}" sibTransId="{CBAD3506-B911-4A7A-AB38-DCF36635E148}"/>
    <dgm:cxn modelId="{3142B4B0-2D9A-4C02-97AD-D3368A9E1C23}" type="presOf" srcId="{085B5655-BBE6-4975-BC4D-30C4ED8B5793}" destId="{B55341CB-8CA0-4F8B-B7BF-1704B7AD16CD}" srcOrd="1" destOrd="0" presId="urn:microsoft.com/office/officeart/2005/8/layout/venn1"/>
    <dgm:cxn modelId="{1FF360C4-3FCB-473A-B973-E1C965B260D5}" srcId="{09606B49-2BC0-4633-A609-6144CC96F5F4}" destId="{085B5655-BBE6-4975-BC4D-30C4ED8B5793}" srcOrd="2" destOrd="0" parTransId="{49BDF1C7-7E28-475F-BD3D-E2F492473E28}" sibTransId="{C4B85506-03EF-4178-9C38-37299D1DE9D9}"/>
    <dgm:cxn modelId="{8449F2FE-5B8D-4877-9D2F-A093D439235A}" type="presOf" srcId="{09606B49-2BC0-4633-A609-6144CC96F5F4}" destId="{13F5272B-AAF2-44DD-9D7A-AF399C6136B7}" srcOrd="0" destOrd="0" presId="urn:microsoft.com/office/officeart/2005/8/layout/venn1"/>
    <dgm:cxn modelId="{D0AA167B-E0EC-4A97-AB1C-76CEF93EC48B}" type="presParOf" srcId="{13F5272B-AAF2-44DD-9D7A-AF399C6136B7}" destId="{3BE460B6-A018-48F9-80FA-D5A7F85E18BB}" srcOrd="0" destOrd="0" presId="urn:microsoft.com/office/officeart/2005/8/layout/venn1"/>
    <dgm:cxn modelId="{5B534F1F-EDB1-4711-8F65-03F8F657768D}" type="presParOf" srcId="{13F5272B-AAF2-44DD-9D7A-AF399C6136B7}" destId="{2F31F59B-CD8E-4F8C-AC1F-7E74F0498C70}" srcOrd="1" destOrd="0" presId="urn:microsoft.com/office/officeart/2005/8/layout/venn1"/>
    <dgm:cxn modelId="{B4444B91-8EF4-46A4-86BE-572217CE9FE3}" type="presParOf" srcId="{13F5272B-AAF2-44DD-9D7A-AF399C6136B7}" destId="{442676C9-DA6E-4933-A7FD-B3F9A0783CA3}" srcOrd="2" destOrd="0" presId="urn:microsoft.com/office/officeart/2005/8/layout/venn1"/>
    <dgm:cxn modelId="{717C7EAA-2DB3-436E-A509-51251D1A8917}" type="presParOf" srcId="{13F5272B-AAF2-44DD-9D7A-AF399C6136B7}" destId="{5E908DB7-61D5-4BDE-8011-A4A1755C296E}" srcOrd="3" destOrd="0" presId="urn:microsoft.com/office/officeart/2005/8/layout/venn1"/>
    <dgm:cxn modelId="{1362290C-173C-4B05-AC46-55387BFD8E97}" type="presParOf" srcId="{13F5272B-AAF2-44DD-9D7A-AF399C6136B7}" destId="{A472D127-C6CD-4E15-888A-C31FF7002ABD}" srcOrd="4" destOrd="0" presId="urn:microsoft.com/office/officeart/2005/8/layout/venn1"/>
    <dgm:cxn modelId="{CB533F0E-C2AE-4A35-932A-7F8D60C264FA}" type="presParOf" srcId="{13F5272B-AAF2-44DD-9D7A-AF399C6136B7}" destId="{B55341CB-8CA0-4F8B-B7BF-1704B7AD16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BC5C5E-9410-4482-8921-074701C68D45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7BE9884-F559-4149-9861-7D0F3C124B6D}">
      <dgm:prSet phldrT="[Текст]" custT="1"/>
      <dgm:spPr/>
      <dgm:t>
        <a:bodyPr/>
        <a:lstStyle/>
        <a:p>
          <a:r>
            <a:rPr lang="ru-RU" sz="1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СОСТАВЛЕНИЕ</a:t>
          </a:r>
        </a:p>
      </dgm:t>
    </dgm:pt>
    <dgm:pt modelId="{A219F588-4AF3-44BF-989A-4092CDD6CF35}" type="parTrans" cxnId="{D74138C9-B1AC-480E-8AC7-3B8BC1048E59}">
      <dgm:prSet/>
      <dgm:spPr/>
      <dgm:t>
        <a:bodyPr/>
        <a:lstStyle/>
        <a:p>
          <a:endParaRPr lang="ru-RU"/>
        </a:p>
      </dgm:t>
    </dgm:pt>
    <dgm:pt modelId="{B222EB6F-A1BC-4D11-A85B-B68657468A67}" type="sibTrans" cxnId="{D74138C9-B1AC-480E-8AC7-3B8BC1048E59}">
      <dgm:prSet/>
      <dgm:spPr/>
      <dgm:t>
        <a:bodyPr/>
        <a:lstStyle/>
        <a:p>
          <a:endParaRPr lang="ru-RU"/>
        </a:p>
      </dgm:t>
    </dgm:pt>
    <dgm:pt modelId="{651B11ED-E196-4F9A-B754-C1D1E85A1B19}">
      <dgm:prSet phldrT="[Текст]"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91379500-B9E0-4342-A709-5625331EC12D}" type="parTrans" cxnId="{1FD70668-AB65-4447-8489-FEF580F6704B}">
      <dgm:prSet/>
      <dgm:spPr/>
      <dgm:t>
        <a:bodyPr/>
        <a:lstStyle/>
        <a:p>
          <a:endParaRPr lang="ru-RU"/>
        </a:p>
      </dgm:t>
    </dgm:pt>
    <dgm:pt modelId="{4A1F27D1-33CF-40A6-BF44-35BBDBC8F830}" type="sibTrans" cxnId="{1FD70668-AB65-4447-8489-FEF580F6704B}">
      <dgm:prSet/>
      <dgm:spPr/>
      <dgm:t>
        <a:bodyPr/>
        <a:lstStyle/>
        <a:p>
          <a:endParaRPr lang="ru-RU"/>
        </a:p>
      </dgm:t>
    </dgm:pt>
    <dgm:pt modelId="{FF7AFC6A-9EB4-4D8D-876F-F2DE161AC7FB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РАССМОТРЕНИЕ</a:t>
          </a:r>
        </a:p>
      </dgm:t>
    </dgm:pt>
    <dgm:pt modelId="{4777750B-09B4-4F8D-A3C3-F6DE15AD776C}" type="parTrans" cxnId="{B61A3D48-75DB-4A59-8B28-019C16732607}">
      <dgm:prSet/>
      <dgm:spPr/>
      <dgm:t>
        <a:bodyPr/>
        <a:lstStyle/>
        <a:p>
          <a:endParaRPr lang="ru-RU"/>
        </a:p>
      </dgm:t>
    </dgm:pt>
    <dgm:pt modelId="{B4FBC87B-5CC6-4CB3-BF10-20AB9009C066}" type="sibTrans" cxnId="{B61A3D48-75DB-4A59-8B28-019C16732607}">
      <dgm:prSet/>
      <dgm:spPr/>
      <dgm:t>
        <a:bodyPr/>
        <a:lstStyle/>
        <a:p>
          <a:endParaRPr lang="ru-RU"/>
        </a:p>
      </dgm:t>
    </dgm:pt>
    <dgm:pt modelId="{2BC80238-7698-4A31-BF82-08C97E9CF3E5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gm:t>
    </dgm:pt>
    <dgm:pt modelId="{98AD1655-6BE5-480B-9A1D-B140B76B9C42}" type="parTrans" cxnId="{530EA76E-5084-4931-BD2F-39DF488A904D}">
      <dgm:prSet/>
      <dgm:spPr/>
      <dgm:t>
        <a:bodyPr/>
        <a:lstStyle/>
        <a:p>
          <a:endParaRPr lang="ru-RU"/>
        </a:p>
      </dgm:t>
    </dgm:pt>
    <dgm:pt modelId="{85070C78-831E-44AA-89BD-CFA94B0E018A}" type="sibTrans" cxnId="{530EA76E-5084-4931-BD2F-39DF488A904D}">
      <dgm:prSet/>
      <dgm:spPr/>
      <dgm:t>
        <a:bodyPr/>
        <a:lstStyle/>
        <a:p>
          <a:endParaRPr lang="ru-RU"/>
        </a:p>
      </dgm:t>
    </dgm:pt>
    <dgm:pt modelId="{C60F0301-0F85-4473-B463-BD53873F7274}">
      <dgm:prSet phldrT="[Текст]"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A9A3DFC7-12AF-49A7-A2C4-A77E4CA6CCA4}" type="parTrans" cxnId="{96F3C2A5-FA03-4F66-9C01-C874D227BA2D}">
      <dgm:prSet/>
      <dgm:spPr/>
      <dgm:t>
        <a:bodyPr/>
        <a:lstStyle/>
        <a:p>
          <a:endParaRPr lang="ru-RU"/>
        </a:p>
      </dgm:t>
    </dgm:pt>
    <dgm:pt modelId="{A989E410-350E-44CA-84F4-B5599FDE7F64}" type="sibTrans" cxnId="{96F3C2A5-FA03-4F66-9C01-C874D227BA2D}">
      <dgm:prSet/>
      <dgm:spPr/>
      <dgm:t>
        <a:bodyPr/>
        <a:lstStyle/>
        <a:p>
          <a:endParaRPr lang="ru-RU"/>
        </a:p>
      </dgm:t>
    </dgm:pt>
    <dgm:pt modelId="{0155F3FC-9ECB-49F5-8EE6-A6130305B825}">
      <dgm:prSet/>
      <dgm:spPr/>
      <dgm:t>
        <a:bodyPr/>
        <a:lstStyle/>
        <a:p>
          <a:r>
            <a:rPr lang="ru-RU" b="1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ФОРМИРОВАНИЕ</a:t>
          </a:r>
          <a:endParaRPr lang="ru-RU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2D443FD-B2E9-4996-B8BD-4AD70C96FAD8}" type="parTrans" cxnId="{A3F3152D-E1E7-4321-9CED-FF9FEC106F10}">
      <dgm:prSet/>
      <dgm:spPr/>
      <dgm:t>
        <a:bodyPr/>
        <a:lstStyle/>
        <a:p>
          <a:endParaRPr lang="ru-RU"/>
        </a:p>
      </dgm:t>
    </dgm:pt>
    <dgm:pt modelId="{6552ACA1-42AD-4D42-839F-86B0907E0FBC}" type="sibTrans" cxnId="{A3F3152D-E1E7-4321-9CED-FF9FEC106F10}">
      <dgm:prSet/>
      <dgm:spPr/>
      <dgm:t>
        <a:bodyPr/>
        <a:lstStyle/>
        <a:p>
          <a:endParaRPr lang="ru-RU"/>
        </a:p>
      </dgm:t>
    </dgm:pt>
    <dgm:pt modelId="{C0C65DFA-4F33-4235-9193-8C30025AFD92}">
      <dgm:prSet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gm:t>
    </dgm:pt>
    <dgm:pt modelId="{FA21399A-5C70-4181-B695-C4E829D80A06}" type="parTrans" cxnId="{FC19BEE1-330C-4D73-8DF6-3C99DADC07B1}">
      <dgm:prSet/>
      <dgm:spPr/>
      <dgm:t>
        <a:bodyPr/>
        <a:lstStyle/>
        <a:p>
          <a:endParaRPr lang="ru-RU"/>
        </a:p>
      </dgm:t>
    </dgm:pt>
    <dgm:pt modelId="{B9957BFC-668E-4A64-B599-09941162BC6E}" type="sibTrans" cxnId="{FC19BEE1-330C-4D73-8DF6-3C99DADC07B1}">
      <dgm:prSet/>
      <dgm:spPr/>
      <dgm:t>
        <a:bodyPr/>
        <a:lstStyle/>
        <a:p>
          <a:endParaRPr lang="ru-RU"/>
        </a:p>
      </dgm:t>
    </dgm:pt>
    <dgm:pt modelId="{205BA1EC-2D5C-4475-9A89-A90BA56A28CF}">
      <dgm:prSet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ИСПОЛНЕНИЕ</a:t>
          </a:r>
          <a:endParaRPr lang="ru-RU" b="1" dirty="0"/>
        </a:p>
      </dgm:t>
    </dgm:pt>
    <dgm:pt modelId="{53114A7F-9164-44C1-BE8C-DE5CA783B731}" type="parTrans" cxnId="{230A0845-5E67-45AF-AF28-9CE190667828}">
      <dgm:prSet/>
      <dgm:spPr/>
      <dgm:t>
        <a:bodyPr/>
        <a:lstStyle/>
        <a:p>
          <a:endParaRPr lang="ru-RU"/>
        </a:p>
      </dgm:t>
    </dgm:pt>
    <dgm:pt modelId="{C8DF228D-75AB-4CAA-8271-7A6777F48936}" type="sibTrans" cxnId="{230A0845-5E67-45AF-AF28-9CE190667828}">
      <dgm:prSet/>
      <dgm:spPr/>
      <dgm:t>
        <a:bodyPr/>
        <a:lstStyle/>
        <a:p>
          <a:endParaRPr lang="ru-RU"/>
        </a:p>
      </dgm:t>
    </dgm:pt>
    <dgm:pt modelId="{D5C953CF-B141-4ACA-AFA7-8370DBBF2AB1}">
      <dgm:prSet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бюджета в текущем году</a:t>
          </a:r>
        </a:p>
      </dgm:t>
    </dgm:pt>
    <dgm:pt modelId="{45A56DCC-7F0D-445A-9097-713745C221B8}" type="parTrans" cxnId="{3E751B30-ED08-4D9C-BBD2-EA77A8C11BD4}">
      <dgm:prSet/>
      <dgm:spPr/>
      <dgm:t>
        <a:bodyPr/>
        <a:lstStyle/>
        <a:p>
          <a:endParaRPr lang="ru-RU"/>
        </a:p>
      </dgm:t>
    </dgm:pt>
    <dgm:pt modelId="{1270C17D-6732-411C-96A5-B1DF6D56F80F}" type="sibTrans" cxnId="{3E751B30-ED08-4D9C-BBD2-EA77A8C11BD4}">
      <dgm:prSet/>
      <dgm:spPr/>
      <dgm:t>
        <a:bodyPr/>
        <a:lstStyle/>
        <a:p>
          <a:endParaRPr lang="ru-RU"/>
        </a:p>
      </dgm:t>
    </dgm:pt>
    <dgm:pt modelId="{561029B3-C24C-4210-BD06-A673103DBB60}">
      <dgm:prSet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 за год</a:t>
          </a:r>
        </a:p>
      </dgm:t>
    </dgm:pt>
    <dgm:pt modelId="{B98E97B5-5DD1-4C94-B50A-73D0FE3A859F}" type="parTrans" cxnId="{543F3DAA-C1B0-4B2A-94EF-89AACEA7ADC5}">
      <dgm:prSet/>
      <dgm:spPr/>
      <dgm:t>
        <a:bodyPr/>
        <a:lstStyle/>
        <a:p>
          <a:endParaRPr lang="ru-RU"/>
        </a:p>
      </dgm:t>
    </dgm:pt>
    <dgm:pt modelId="{2256B857-18C4-46BA-A896-40E3B5899161}" type="sibTrans" cxnId="{543F3DAA-C1B0-4B2A-94EF-89AACEA7ADC5}">
      <dgm:prSet/>
      <dgm:spPr/>
      <dgm:t>
        <a:bodyPr/>
        <a:lstStyle/>
        <a:p>
          <a:endParaRPr lang="ru-RU"/>
        </a:p>
      </dgm:t>
    </dgm:pt>
    <dgm:pt modelId="{26D831DE-A84E-413D-AA3F-85DCAC69FFAA}">
      <dgm:prSet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за год           </a:t>
          </a:r>
        </a:p>
      </dgm:t>
    </dgm:pt>
    <dgm:pt modelId="{0D13F799-7D76-49A4-9567-B7223D373A98}" type="parTrans" cxnId="{95FB123E-B92B-4247-A286-AC298DD22582}">
      <dgm:prSet/>
      <dgm:spPr/>
      <dgm:t>
        <a:bodyPr/>
        <a:lstStyle/>
        <a:p>
          <a:endParaRPr lang="ru-RU"/>
        </a:p>
      </dgm:t>
    </dgm:pt>
    <dgm:pt modelId="{C1FA27E2-184F-456A-9FE9-79F659028047}" type="sibTrans" cxnId="{95FB123E-B92B-4247-A286-AC298DD22582}">
      <dgm:prSet/>
      <dgm:spPr/>
      <dgm:t>
        <a:bodyPr/>
        <a:lstStyle/>
        <a:p>
          <a:endParaRPr lang="ru-RU"/>
        </a:p>
      </dgm:t>
    </dgm:pt>
    <dgm:pt modelId="{300D4B02-8E35-4535-82DF-6E87BC78D10B}">
      <dgm:prSet phldrT="[Текст]"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BCE98794-86FB-4DBC-902B-1BC1B359980C}" type="sibTrans" cxnId="{CD8A9B40-6542-4B69-A175-629C164D92E9}">
      <dgm:prSet/>
      <dgm:spPr/>
      <dgm:t>
        <a:bodyPr/>
        <a:lstStyle/>
        <a:p>
          <a:endParaRPr lang="ru-RU"/>
        </a:p>
      </dgm:t>
    </dgm:pt>
    <dgm:pt modelId="{924ED416-9D5B-4C5D-900A-857E888D301B}" type="parTrans" cxnId="{CD8A9B40-6542-4B69-A175-629C164D92E9}">
      <dgm:prSet/>
      <dgm:spPr/>
      <dgm:t>
        <a:bodyPr/>
        <a:lstStyle/>
        <a:p>
          <a:endParaRPr lang="ru-RU"/>
        </a:p>
      </dgm:t>
    </dgm:pt>
    <dgm:pt modelId="{07D36921-F715-40FD-A567-2C31CB69ECF8}" type="pres">
      <dgm:prSet presAssocID="{74BC5C5E-9410-4482-8921-074701C68D45}" presName="rootnode" presStyleCnt="0">
        <dgm:presLayoutVars>
          <dgm:chMax/>
          <dgm:chPref/>
          <dgm:dir/>
          <dgm:animLvl val="lvl"/>
        </dgm:presLayoutVars>
      </dgm:prSet>
      <dgm:spPr/>
    </dgm:pt>
    <dgm:pt modelId="{A2E7291A-09FD-4DAD-B6A7-AFAEED297E4B}" type="pres">
      <dgm:prSet presAssocID="{87BE9884-F559-4149-9861-7D0F3C124B6D}" presName="composite" presStyleCnt="0"/>
      <dgm:spPr/>
    </dgm:pt>
    <dgm:pt modelId="{257D8616-1D19-4853-8F53-02880170197F}" type="pres">
      <dgm:prSet presAssocID="{87BE9884-F559-4149-9861-7D0F3C124B6D}" presName="bentUpArrow1" presStyleLbl="alignImgPlace1" presStyleIdx="0" presStyleCnt="5" custScaleX="90757" custLinFactNeighborX="-74861" custLinFactNeighborY="-4997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52A3CAFF-D8D0-4F11-BADC-652227AFC512}" type="pres">
      <dgm:prSet presAssocID="{87BE9884-F559-4149-9861-7D0F3C124B6D}" presName="ParentText" presStyleLbl="node1" presStyleIdx="0" presStyleCnt="6" custScaleX="187680" custScaleY="136047" custLinFactNeighborX="-8466" custLinFactNeighborY="-64032">
        <dgm:presLayoutVars>
          <dgm:chMax val="1"/>
          <dgm:chPref val="1"/>
          <dgm:bulletEnabled val="1"/>
        </dgm:presLayoutVars>
      </dgm:prSet>
      <dgm:spPr/>
    </dgm:pt>
    <dgm:pt modelId="{D808DA94-161E-4A32-B259-FEE5F6E776A8}" type="pres">
      <dgm:prSet presAssocID="{87BE9884-F559-4149-9861-7D0F3C124B6D}" presName="ChildText" presStyleLbl="revTx" presStyleIdx="0" presStyleCnt="6" custScaleX="289051" custScaleY="174320" custLinFactX="67492" custLinFactNeighborX="100000" custLinFactNeighborY="-77694">
        <dgm:presLayoutVars>
          <dgm:chMax val="0"/>
          <dgm:chPref val="0"/>
          <dgm:bulletEnabled val="1"/>
        </dgm:presLayoutVars>
      </dgm:prSet>
      <dgm:spPr/>
    </dgm:pt>
    <dgm:pt modelId="{E2278D82-0879-4116-85B7-239EDF507AF0}" type="pres">
      <dgm:prSet presAssocID="{B222EB6F-A1BC-4D11-A85B-B68657468A67}" presName="sibTrans" presStyleCnt="0"/>
      <dgm:spPr/>
    </dgm:pt>
    <dgm:pt modelId="{CBDEE50F-FDB9-4DA1-9465-968D7E0A8E4B}" type="pres">
      <dgm:prSet presAssocID="{FF7AFC6A-9EB4-4D8D-876F-F2DE161AC7FB}" presName="composite" presStyleCnt="0"/>
      <dgm:spPr/>
    </dgm:pt>
    <dgm:pt modelId="{99D553C2-A4AE-459F-BAAA-88A3890F9585}" type="pres">
      <dgm:prSet presAssocID="{FF7AFC6A-9EB4-4D8D-876F-F2DE161AC7FB}" presName="bentUpArrow1" presStyleLbl="alignImgPlace1" presStyleIdx="1" presStyleCnt="5" custScaleX="137203" custLinFactX="-10349" custLinFactNeighborX="-100000" custLinFactNeighborY="1138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CEE91D4F-5150-4F05-8214-19BF582CF0ED}" type="pres">
      <dgm:prSet presAssocID="{FF7AFC6A-9EB4-4D8D-876F-F2DE161AC7FB}" presName="ParentText" presStyleLbl="node1" presStyleIdx="1" presStyleCnt="6" custScaleX="157419" custScaleY="139711" custLinFactNeighborX="-71484" custLinFactNeighborY="-19581">
        <dgm:presLayoutVars>
          <dgm:chMax val="1"/>
          <dgm:chPref val="1"/>
          <dgm:bulletEnabled val="1"/>
        </dgm:presLayoutVars>
      </dgm:prSet>
      <dgm:spPr/>
    </dgm:pt>
    <dgm:pt modelId="{758734CC-EA54-4056-BB97-597414A2A29A}" type="pres">
      <dgm:prSet presAssocID="{FF7AFC6A-9EB4-4D8D-876F-F2DE161AC7FB}" presName="ChildText" presStyleLbl="revTx" presStyleIdx="1" presStyleCnt="6" custScaleX="289463" custScaleY="162443" custLinFactNeighborX="48445" custLinFactNeighborY="-24104">
        <dgm:presLayoutVars>
          <dgm:chMax val="0"/>
          <dgm:chPref val="0"/>
          <dgm:bulletEnabled val="1"/>
        </dgm:presLayoutVars>
      </dgm:prSet>
      <dgm:spPr/>
    </dgm:pt>
    <dgm:pt modelId="{D9D9A3C4-7515-4B3E-8012-98D88E9C94C3}" type="pres">
      <dgm:prSet presAssocID="{B4FBC87B-5CC6-4CB3-BF10-20AB9009C066}" presName="sibTrans" presStyleCnt="0"/>
      <dgm:spPr/>
    </dgm:pt>
    <dgm:pt modelId="{F0A84D79-4C11-435D-9C23-96BE3428665F}" type="pres">
      <dgm:prSet presAssocID="{2BC80238-7698-4A31-BF82-08C97E9CF3E5}" presName="composite" presStyleCnt="0"/>
      <dgm:spPr/>
    </dgm:pt>
    <dgm:pt modelId="{0DCE211A-FF09-4664-8BEE-C9E4375B4C0C}" type="pres">
      <dgm:prSet presAssocID="{2BC80238-7698-4A31-BF82-08C97E9CF3E5}" presName="bentUpArrow1" presStyleLbl="alignImgPlace1" presStyleIdx="2" presStyleCnt="5" custLinFactX="-31731" custLinFactNeighborX="-100000" custLinFactNeighborY="5173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6BEC97C9-236D-4A8A-BD61-D943752C62BF}" type="pres">
      <dgm:prSet presAssocID="{2BC80238-7698-4A31-BF82-08C97E9CF3E5}" presName="ParentText" presStyleLbl="node1" presStyleIdx="2" presStyleCnt="6" custScaleX="166649" custScaleY="131946" custLinFactNeighborX="-85213" custLinFactNeighborY="18990">
        <dgm:presLayoutVars>
          <dgm:chMax val="1"/>
          <dgm:chPref val="1"/>
          <dgm:bulletEnabled val="1"/>
        </dgm:presLayoutVars>
      </dgm:prSet>
      <dgm:spPr/>
    </dgm:pt>
    <dgm:pt modelId="{5222E2DC-A9C4-44FB-AD3A-6A7A8EE19CF7}" type="pres">
      <dgm:prSet presAssocID="{2BC80238-7698-4A31-BF82-08C97E9CF3E5}" presName="ChildText" presStyleLbl="revTx" presStyleIdx="2" presStyleCnt="6" custScaleX="341018" custScaleY="148297" custLinFactNeighborX="57232" custLinFactNeighborY="27512">
        <dgm:presLayoutVars>
          <dgm:chMax val="0"/>
          <dgm:chPref val="0"/>
          <dgm:bulletEnabled val="1"/>
        </dgm:presLayoutVars>
      </dgm:prSet>
      <dgm:spPr/>
    </dgm:pt>
    <dgm:pt modelId="{5F3B7C71-0560-4532-9BE4-4BC90D375163}" type="pres">
      <dgm:prSet presAssocID="{85070C78-831E-44AA-89BD-CFA94B0E018A}" presName="sibTrans" presStyleCnt="0"/>
      <dgm:spPr/>
    </dgm:pt>
    <dgm:pt modelId="{506D91A7-776A-4B3E-87DD-B7AF5A9BF4C1}" type="pres">
      <dgm:prSet presAssocID="{205BA1EC-2D5C-4475-9A89-A90BA56A28CF}" presName="composite" presStyleCnt="0"/>
      <dgm:spPr/>
    </dgm:pt>
    <dgm:pt modelId="{96F8D70B-607F-4361-BF60-C259C09EA1BA}" type="pres">
      <dgm:prSet presAssocID="{205BA1EC-2D5C-4475-9A89-A90BA56A28CF}" presName="bentUpArrow1" presStyleLbl="alignImgPlace1" presStyleIdx="3" presStyleCnt="5" custLinFactX="-89037" custLinFactNeighborX="-100000" custLinFactNeighborY="73406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C1144B75-C0F9-4C85-8F1E-463440588597}" type="pres">
      <dgm:prSet presAssocID="{205BA1EC-2D5C-4475-9A89-A90BA56A28CF}" presName="ParentText" presStyleLbl="node1" presStyleIdx="3" presStyleCnt="6" custScaleX="167413" custScaleY="77557" custLinFactX="-7156" custLinFactNeighborX="-100000" custLinFactNeighborY="58149">
        <dgm:presLayoutVars>
          <dgm:chMax val="1"/>
          <dgm:chPref val="1"/>
          <dgm:bulletEnabled val="1"/>
        </dgm:presLayoutVars>
      </dgm:prSet>
      <dgm:spPr/>
    </dgm:pt>
    <dgm:pt modelId="{51BBF6E4-A086-4073-A981-5BA211FDC0E1}" type="pres">
      <dgm:prSet presAssocID="{205BA1EC-2D5C-4475-9A89-A90BA56A28CF}" presName="ChildText" presStyleLbl="revTx" presStyleIdx="3" presStyleCnt="6" custScaleX="286120" custLinFactNeighborX="10382" custLinFactNeighborY="72774">
        <dgm:presLayoutVars>
          <dgm:chMax val="0"/>
          <dgm:chPref val="0"/>
          <dgm:bulletEnabled val="1"/>
        </dgm:presLayoutVars>
      </dgm:prSet>
      <dgm:spPr/>
    </dgm:pt>
    <dgm:pt modelId="{CCE499DD-0162-4B3B-BF10-A340DAD6CED3}" type="pres">
      <dgm:prSet presAssocID="{C8DF228D-75AB-4CAA-8271-7A6777F48936}" presName="sibTrans" presStyleCnt="0"/>
      <dgm:spPr/>
    </dgm:pt>
    <dgm:pt modelId="{7935F85D-DED9-4ECD-9438-6A10BED82FD0}" type="pres">
      <dgm:prSet presAssocID="{0155F3FC-9ECB-49F5-8EE6-A6130305B825}" presName="composite" presStyleCnt="0"/>
      <dgm:spPr/>
    </dgm:pt>
    <dgm:pt modelId="{28EB015A-0FA4-48B7-960B-C9BAA8D016F3}" type="pres">
      <dgm:prSet presAssocID="{0155F3FC-9ECB-49F5-8EE6-A6130305B825}" presName="bentUpArrow1" presStyleLbl="alignImgPlace1" presStyleIdx="4" presStyleCnt="5" custLinFactX="-100000" custLinFactNeighborX="-120020" custLinFactNeighborY="9590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51ACE228-B4DF-4530-9FDE-231396F29948}" type="pres">
      <dgm:prSet presAssocID="{0155F3FC-9ECB-49F5-8EE6-A6130305B825}" presName="ParentText" presStyleLbl="node1" presStyleIdx="4" presStyleCnt="6" custScaleX="165434" custScaleY="87691" custLinFactX="-45529" custLinFactNeighborX="-100000" custLinFactNeighborY="69559">
        <dgm:presLayoutVars>
          <dgm:chMax val="1"/>
          <dgm:chPref val="1"/>
          <dgm:bulletEnabled val="1"/>
        </dgm:presLayoutVars>
      </dgm:prSet>
      <dgm:spPr/>
    </dgm:pt>
    <dgm:pt modelId="{427CC36A-9F5F-40D3-8821-4CE7B85E5562}" type="pres">
      <dgm:prSet presAssocID="{0155F3FC-9ECB-49F5-8EE6-A6130305B825}" presName="ChildText" presStyleLbl="revTx" presStyleIdx="4" presStyleCnt="6" custScaleX="329640" custScaleY="132332" custLinFactNeighborX="-32634" custLinFactNeighborY="81876">
        <dgm:presLayoutVars>
          <dgm:chMax val="0"/>
          <dgm:chPref val="0"/>
          <dgm:bulletEnabled val="1"/>
        </dgm:presLayoutVars>
      </dgm:prSet>
      <dgm:spPr/>
    </dgm:pt>
    <dgm:pt modelId="{D3D0FBF8-E114-4E1A-8FDB-721106A613F5}" type="pres">
      <dgm:prSet presAssocID="{6552ACA1-42AD-4D42-839F-86B0907E0FBC}" presName="sibTrans" presStyleCnt="0"/>
      <dgm:spPr/>
    </dgm:pt>
    <dgm:pt modelId="{29A4A17D-B778-4FAF-A134-FD486E3F9CD9}" type="pres">
      <dgm:prSet presAssocID="{C0C65DFA-4F33-4235-9193-8C30025AFD92}" presName="composite" presStyleCnt="0"/>
      <dgm:spPr/>
    </dgm:pt>
    <dgm:pt modelId="{44466C57-3D5C-4116-93B2-06C7348B6099}" type="pres">
      <dgm:prSet presAssocID="{C0C65DFA-4F33-4235-9193-8C30025AFD92}" presName="ParentText" presStyleLbl="node1" presStyleIdx="5" presStyleCnt="6" custScaleX="207805" custScaleY="130026" custLinFactX="-59257" custLinFactNeighborX="-100000" custLinFactNeighborY="80743">
        <dgm:presLayoutVars>
          <dgm:chMax val="1"/>
          <dgm:chPref val="1"/>
          <dgm:bulletEnabled val="1"/>
        </dgm:presLayoutVars>
      </dgm:prSet>
      <dgm:spPr/>
    </dgm:pt>
    <dgm:pt modelId="{B4CCDA7C-1790-422B-A3A8-2FF17385DA90}" type="pres">
      <dgm:prSet presAssocID="{C0C65DFA-4F33-4235-9193-8C30025AFD92}" presName="FinalChildText" presStyleLbl="revTx" presStyleIdx="5" presStyleCnt="6" custScaleX="280624" custScaleY="120351" custLinFactNeighborX="-46590" custLinFactNeighborY="98566">
        <dgm:presLayoutVars>
          <dgm:chMax val="0"/>
          <dgm:chPref val="0"/>
          <dgm:bulletEnabled val="1"/>
        </dgm:presLayoutVars>
      </dgm:prSet>
      <dgm:spPr/>
    </dgm:pt>
  </dgm:ptLst>
  <dgm:cxnLst>
    <dgm:cxn modelId="{0FCEAB06-A8F5-45AB-BF3C-CD4C9C1C44A6}" type="presOf" srcId="{FF7AFC6A-9EB4-4D8D-876F-F2DE161AC7FB}" destId="{CEE91D4F-5150-4F05-8214-19BF582CF0ED}" srcOrd="0" destOrd="0" presId="urn:microsoft.com/office/officeart/2005/8/layout/StepDownProcess"/>
    <dgm:cxn modelId="{A3F3152D-E1E7-4321-9CED-FF9FEC106F10}" srcId="{74BC5C5E-9410-4482-8921-074701C68D45}" destId="{0155F3FC-9ECB-49F5-8EE6-A6130305B825}" srcOrd="4" destOrd="0" parTransId="{32D443FD-B2E9-4996-B8BD-4AD70C96FAD8}" sibTransId="{6552ACA1-42AD-4D42-839F-86B0907E0FBC}"/>
    <dgm:cxn modelId="{3E751B30-ED08-4D9C-BBD2-EA77A8C11BD4}" srcId="{205BA1EC-2D5C-4475-9A89-A90BA56A28CF}" destId="{D5C953CF-B141-4ACA-AFA7-8370DBBF2AB1}" srcOrd="0" destOrd="0" parTransId="{45A56DCC-7F0D-445A-9097-713745C221B8}" sibTransId="{1270C17D-6732-411C-96A5-B1DF6D56F80F}"/>
    <dgm:cxn modelId="{E6AE9B34-3413-4616-B6F3-38D4AE0288E6}" type="presOf" srcId="{300D4B02-8E35-4535-82DF-6E87BC78D10B}" destId="{758734CC-EA54-4056-BB97-597414A2A29A}" srcOrd="0" destOrd="0" presId="urn:microsoft.com/office/officeart/2005/8/layout/StepDownProcess"/>
    <dgm:cxn modelId="{95FB123E-B92B-4247-A286-AC298DD22582}" srcId="{C0C65DFA-4F33-4235-9193-8C30025AFD92}" destId="{26D831DE-A84E-413D-AA3F-85DCAC69FFAA}" srcOrd="0" destOrd="0" parTransId="{0D13F799-7D76-49A4-9567-B7223D373A98}" sibTransId="{C1FA27E2-184F-456A-9FE9-79F659028047}"/>
    <dgm:cxn modelId="{CD8A9B40-6542-4B69-A175-629C164D92E9}" srcId="{FF7AFC6A-9EB4-4D8D-876F-F2DE161AC7FB}" destId="{300D4B02-8E35-4535-82DF-6E87BC78D10B}" srcOrd="0" destOrd="0" parTransId="{924ED416-9D5B-4C5D-900A-857E888D301B}" sibTransId="{BCE98794-86FB-4DBC-902B-1BC1B359980C}"/>
    <dgm:cxn modelId="{4A477261-FDB9-4373-971D-582D68F2A615}" type="presOf" srcId="{651B11ED-E196-4F9A-B754-C1D1E85A1B19}" destId="{D808DA94-161E-4A32-B259-FEE5F6E776A8}" srcOrd="0" destOrd="0" presId="urn:microsoft.com/office/officeart/2005/8/layout/StepDownProcess"/>
    <dgm:cxn modelId="{230A0845-5E67-45AF-AF28-9CE190667828}" srcId="{74BC5C5E-9410-4482-8921-074701C68D45}" destId="{205BA1EC-2D5C-4475-9A89-A90BA56A28CF}" srcOrd="3" destOrd="0" parTransId="{53114A7F-9164-44C1-BE8C-DE5CA783B731}" sibTransId="{C8DF228D-75AB-4CAA-8271-7A6777F48936}"/>
    <dgm:cxn modelId="{1FD70668-AB65-4447-8489-FEF580F6704B}" srcId="{87BE9884-F559-4149-9861-7D0F3C124B6D}" destId="{651B11ED-E196-4F9A-B754-C1D1E85A1B19}" srcOrd="0" destOrd="0" parTransId="{91379500-B9E0-4342-A709-5625331EC12D}" sibTransId="{4A1F27D1-33CF-40A6-BF44-35BBDBC8F830}"/>
    <dgm:cxn modelId="{B61A3D48-75DB-4A59-8B28-019C16732607}" srcId="{74BC5C5E-9410-4482-8921-074701C68D45}" destId="{FF7AFC6A-9EB4-4D8D-876F-F2DE161AC7FB}" srcOrd="1" destOrd="0" parTransId="{4777750B-09B4-4F8D-A3C3-F6DE15AD776C}" sibTransId="{B4FBC87B-5CC6-4CB3-BF10-20AB9009C066}"/>
    <dgm:cxn modelId="{2F3F966D-D24C-434C-BE8D-86C7C694EFBA}" type="presOf" srcId="{561029B3-C24C-4210-BD06-A673103DBB60}" destId="{427CC36A-9F5F-40D3-8821-4CE7B85E5562}" srcOrd="0" destOrd="0" presId="urn:microsoft.com/office/officeart/2005/8/layout/StepDownProcess"/>
    <dgm:cxn modelId="{DDE2D24D-D2EF-4253-9682-669EBB4B5A45}" type="presOf" srcId="{205BA1EC-2D5C-4475-9A89-A90BA56A28CF}" destId="{C1144B75-C0F9-4C85-8F1E-463440588597}" srcOrd="0" destOrd="0" presId="urn:microsoft.com/office/officeart/2005/8/layout/StepDownProcess"/>
    <dgm:cxn modelId="{530EA76E-5084-4931-BD2F-39DF488A904D}" srcId="{74BC5C5E-9410-4482-8921-074701C68D45}" destId="{2BC80238-7698-4A31-BF82-08C97E9CF3E5}" srcOrd="2" destOrd="0" parTransId="{98AD1655-6BE5-480B-9A1D-B140B76B9C42}" sibTransId="{85070C78-831E-44AA-89BD-CFA94B0E018A}"/>
    <dgm:cxn modelId="{C3978273-0E04-4AF4-8335-8E3AB9DA5E3A}" type="presOf" srcId="{0155F3FC-9ECB-49F5-8EE6-A6130305B825}" destId="{51ACE228-B4DF-4530-9FDE-231396F29948}" srcOrd="0" destOrd="0" presId="urn:microsoft.com/office/officeart/2005/8/layout/StepDownProcess"/>
    <dgm:cxn modelId="{FC405197-9BE5-43C7-97C0-8AAF5C09031E}" type="presOf" srcId="{87BE9884-F559-4149-9861-7D0F3C124B6D}" destId="{52A3CAFF-D8D0-4F11-BADC-652227AFC512}" srcOrd="0" destOrd="0" presId="urn:microsoft.com/office/officeart/2005/8/layout/StepDownProcess"/>
    <dgm:cxn modelId="{96F3C2A5-FA03-4F66-9C01-C874D227BA2D}" srcId="{2BC80238-7698-4A31-BF82-08C97E9CF3E5}" destId="{C60F0301-0F85-4473-B463-BD53873F7274}" srcOrd="0" destOrd="0" parTransId="{A9A3DFC7-12AF-49A7-A2C4-A77E4CA6CCA4}" sibTransId="{A989E410-350E-44CA-84F4-B5599FDE7F64}"/>
    <dgm:cxn modelId="{543F3DAA-C1B0-4B2A-94EF-89AACEA7ADC5}" srcId="{0155F3FC-9ECB-49F5-8EE6-A6130305B825}" destId="{561029B3-C24C-4210-BD06-A673103DBB60}" srcOrd="0" destOrd="0" parTransId="{B98E97B5-5DD1-4C94-B50A-73D0FE3A859F}" sibTransId="{2256B857-18C4-46BA-A896-40E3B5899161}"/>
    <dgm:cxn modelId="{647899B0-17EB-4960-9BB6-FA5BB7BA1D2D}" type="presOf" srcId="{C60F0301-0F85-4473-B463-BD53873F7274}" destId="{5222E2DC-A9C4-44FB-AD3A-6A7A8EE19CF7}" srcOrd="0" destOrd="0" presId="urn:microsoft.com/office/officeart/2005/8/layout/StepDownProcess"/>
    <dgm:cxn modelId="{D74138C9-B1AC-480E-8AC7-3B8BC1048E59}" srcId="{74BC5C5E-9410-4482-8921-074701C68D45}" destId="{87BE9884-F559-4149-9861-7D0F3C124B6D}" srcOrd="0" destOrd="0" parTransId="{A219F588-4AF3-44BF-989A-4092CDD6CF35}" sibTransId="{B222EB6F-A1BC-4D11-A85B-B68657468A67}"/>
    <dgm:cxn modelId="{F01C42CC-2514-4CB8-8CDC-A6153E31FBB4}" type="presOf" srcId="{D5C953CF-B141-4ACA-AFA7-8370DBBF2AB1}" destId="{51BBF6E4-A086-4073-A981-5BA211FDC0E1}" srcOrd="0" destOrd="0" presId="urn:microsoft.com/office/officeart/2005/8/layout/StepDownProcess"/>
    <dgm:cxn modelId="{EEEF7ED0-2483-4841-9DE4-9FA744244769}" type="presOf" srcId="{74BC5C5E-9410-4482-8921-074701C68D45}" destId="{07D36921-F715-40FD-A567-2C31CB69ECF8}" srcOrd="0" destOrd="0" presId="urn:microsoft.com/office/officeart/2005/8/layout/StepDownProcess"/>
    <dgm:cxn modelId="{690533D2-EDC8-4334-A38D-46C27052B69F}" type="presOf" srcId="{26D831DE-A84E-413D-AA3F-85DCAC69FFAA}" destId="{B4CCDA7C-1790-422B-A3A8-2FF17385DA90}" srcOrd="0" destOrd="0" presId="urn:microsoft.com/office/officeart/2005/8/layout/StepDownProcess"/>
    <dgm:cxn modelId="{3C9E59DA-2CE1-4CBF-9F26-57E51ED60708}" type="presOf" srcId="{2BC80238-7698-4A31-BF82-08C97E9CF3E5}" destId="{6BEC97C9-236D-4A8A-BD61-D943752C62BF}" srcOrd="0" destOrd="0" presId="urn:microsoft.com/office/officeart/2005/8/layout/StepDownProcess"/>
    <dgm:cxn modelId="{FC19BEE1-330C-4D73-8DF6-3C99DADC07B1}" srcId="{74BC5C5E-9410-4482-8921-074701C68D45}" destId="{C0C65DFA-4F33-4235-9193-8C30025AFD92}" srcOrd="5" destOrd="0" parTransId="{FA21399A-5C70-4181-B695-C4E829D80A06}" sibTransId="{B9957BFC-668E-4A64-B599-09941162BC6E}"/>
    <dgm:cxn modelId="{8924B5FA-0AC6-4DA8-B1FB-F6F799356829}" type="presOf" srcId="{C0C65DFA-4F33-4235-9193-8C30025AFD92}" destId="{44466C57-3D5C-4116-93B2-06C7348B6099}" srcOrd="0" destOrd="0" presId="urn:microsoft.com/office/officeart/2005/8/layout/StepDownProcess"/>
    <dgm:cxn modelId="{867A9A49-92C9-4AE5-A09F-0F30A06F1C08}" type="presParOf" srcId="{07D36921-F715-40FD-A567-2C31CB69ECF8}" destId="{A2E7291A-09FD-4DAD-B6A7-AFAEED297E4B}" srcOrd="0" destOrd="0" presId="urn:microsoft.com/office/officeart/2005/8/layout/StepDownProcess"/>
    <dgm:cxn modelId="{D4CABAF9-0F13-49B0-B447-0DC873478269}" type="presParOf" srcId="{A2E7291A-09FD-4DAD-B6A7-AFAEED297E4B}" destId="{257D8616-1D19-4853-8F53-02880170197F}" srcOrd="0" destOrd="0" presId="urn:microsoft.com/office/officeart/2005/8/layout/StepDownProcess"/>
    <dgm:cxn modelId="{3C7ECAB1-CE82-41DF-BB8E-47C519759C0B}" type="presParOf" srcId="{A2E7291A-09FD-4DAD-B6A7-AFAEED297E4B}" destId="{52A3CAFF-D8D0-4F11-BADC-652227AFC512}" srcOrd="1" destOrd="0" presId="urn:microsoft.com/office/officeart/2005/8/layout/StepDownProcess"/>
    <dgm:cxn modelId="{8B515294-A233-4072-AE51-6DEFAA156B53}" type="presParOf" srcId="{A2E7291A-09FD-4DAD-B6A7-AFAEED297E4B}" destId="{D808DA94-161E-4A32-B259-FEE5F6E776A8}" srcOrd="2" destOrd="0" presId="urn:microsoft.com/office/officeart/2005/8/layout/StepDownProcess"/>
    <dgm:cxn modelId="{06CDBA7E-850A-45E1-974C-88F253A2FFC8}" type="presParOf" srcId="{07D36921-F715-40FD-A567-2C31CB69ECF8}" destId="{E2278D82-0879-4116-85B7-239EDF507AF0}" srcOrd="1" destOrd="0" presId="urn:microsoft.com/office/officeart/2005/8/layout/StepDownProcess"/>
    <dgm:cxn modelId="{64CFE75C-633D-42D8-B716-1276881FD54A}" type="presParOf" srcId="{07D36921-F715-40FD-A567-2C31CB69ECF8}" destId="{CBDEE50F-FDB9-4DA1-9465-968D7E0A8E4B}" srcOrd="2" destOrd="0" presId="urn:microsoft.com/office/officeart/2005/8/layout/StepDownProcess"/>
    <dgm:cxn modelId="{AAB769BB-2ACC-41B0-BBEB-A481EAC539DA}" type="presParOf" srcId="{CBDEE50F-FDB9-4DA1-9465-968D7E0A8E4B}" destId="{99D553C2-A4AE-459F-BAAA-88A3890F9585}" srcOrd="0" destOrd="0" presId="urn:microsoft.com/office/officeart/2005/8/layout/StepDownProcess"/>
    <dgm:cxn modelId="{8CA670B4-6043-4697-A660-1268A308A8F5}" type="presParOf" srcId="{CBDEE50F-FDB9-4DA1-9465-968D7E0A8E4B}" destId="{CEE91D4F-5150-4F05-8214-19BF582CF0ED}" srcOrd="1" destOrd="0" presId="urn:microsoft.com/office/officeart/2005/8/layout/StepDownProcess"/>
    <dgm:cxn modelId="{BF3F3942-4A44-4EB4-9482-FB25102A91B1}" type="presParOf" srcId="{CBDEE50F-FDB9-4DA1-9465-968D7E0A8E4B}" destId="{758734CC-EA54-4056-BB97-597414A2A29A}" srcOrd="2" destOrd="0" presId="urn:microsoft.com/office/officeart/2005/8/layout/StepDownProcess"/>
    <dgm:cxn modelId="{E1CFB96F-A2C5-46E6-882B-15080CB7028B}" type="presParOf" srcId="{07D36921-F715-40FD-A567-2C31CB69ECF8}" destId="{D9D9A3C4-7515-4B3E-8012-98D88E9C94C3}" srcOrd="3" destOrd="0" presId="urn:microsoft.com/office/officeart/2005/8/layout/StepDownProcess"/>
    <dgm:cxn modelId="{CB7E5017-7CC2-4B02-9F10-70827A214BD3}" type="presParOf" srcId="{07D36921-F715-40FD-A567-2C31CB69ECF8}" destId="{F0A84D79-4C11-435D-9C23-96BE3428665F}" srcOrd="4" destOrd="0" presId="urn:microsoft.com/office/officeart/2005/8/layout/StepDownProcess"/>
    <dgm:cxn modelId="{77E20B74-AEC6-42EE-B9DE-72E5093D79D0}" type="presParOf" srcId="{F0A84D79-4C11-435D-9C23-96BE3428665F}" destId="{0DCE211A-FF09-4664-8BEE-C9E4375B4C0C}" srcOrd="0" destOrd="0" presId="urn:microsoft.com/office/officeart/2005/8/layout/StepDownProcess"/>
    <dgm:cxn modelId="{9BF2D49E-2303-4F72-A2D8-3C948DC01D48}" type="presParOf" srcId="{F0A84D79-4C11-435D-9C23-96BE3428665F}" destId="{6BEC97C9-236D-4A8A-BD61-D943752C62BF}" srcOrd="1" destOrd="0" presId="urn:microsoft.com/office/officeart/2005/8/layout/StepDownProcess"/>
    <dgm:cxn modelId="{8A0793FE-1200-4C3D-AF60-453C17421F7E}" type="presParOf" srcId="{F0A84D79-4C11-435D-9C23-96BE3428665F}" destId="{5222E2DC-A9C4-44FB-AD3A-6A7A8EE19CF7}" srcOrd="2" destOrd="0" presId="urn:microsoft.com/office/officeart/2005/8/layout/StepDownProcess"/>
    <dgm:cxn modelId="{4E0C63AF-A5BE-4304-95D6-74BA638BEC87}" type="presParOf" srcId="{07D36921-F715-40FD-A567-2C31CB69ECF8}" destId="{5F3B7C71-0560-4532-9BE4-4BC90D375163}" srcOrd="5" destOrd="0" presId="urn:microsoft.com/office/officeart/2005/8/layout/StepDownProcess"/>
    <dgm:cxn modelId="{7B1F80EA-02C2-4D34-868D-4AE37FAAFD1F}" type="presParOf" srcId="{07D36921-F715-40FD-A567-2C31CB69ECF8}" destId="{506D91A7-776A-4B3E-87DD-B7AF5A9BF4C1}" srcOrd="6" destOrd="0" presId="urn:microsoft.com/office/officeart/2005/8/layout/StepDownProcess"/>
    <dgm:cxn modelId="{01EBAEBD-E071-4971-AF9E-F09241FA5C49}" type="presParOf" srcId="{506D91A7-776A-4B3E-87DD-B7AF5A9BF4C1}" destId="{96F8D70B-607F-4361-BF60-C259C09EA1BA}" srcOrd="0" destOrd="0" presId="urn:microsoft.com/office/officeart/2005/8/layout/StepDownProcess"/>
    <dgm:cxn modelId="{9CF9F5A2-F29A-4853-8F44-02DEBAB5DB9A}" type="presParOf" srcId="{506D91A7-776A-4B3E-87DD-B7AF5A9BF4C1}" destId="{C1144B75-C0F9-4C85-8F1E-463440588597}" srcOrd="1" destOrd="0" presId="urn:microsoft.com/office/officeart/2005/8/layout/StepDownProcess"/>
    <dgm:cxn modelId="{7B254E01-72BF-487D-B9DE-1D76C82F38A3}" type="presParOf" srcId="{506D91A7-776A-4B3E-87DD-B7AF5A9BF4C1}" destId="{51BBF6E4-A086-4073-A981-5BA211FDC0E1}" srcOrd="2" destOrd="0" presId="urn:microsoft.com/office/officeart/2005/8/layout/StepDownProcess"/>
    <dgm:cxn modelId="{E981C326-5887-414E-AF77-4852EA7808B5}" type="presParOf" srcId="{07D36921-F715-40FD-A567-2C31CB69ECF8}" destId="{CCE499DD-0162-4B3B-BF10-A340DAD6CED3}" srcOrd="7" destOrd="0" presId="urn:microsoft.com/office/officeart/2005/8/layout/StepDownProcess"/>
    <dgm:cxn modelId="{F4F80024-B7BB-4A9D-A180-542ADA37BB77}" type="presParOf" srcId="{07D36921-F715-40FD-A567-2C31CB69ECF8}" destId="{7935F85D-DED9-4ECD-9438-6A10BED82FD0}" srcOrd="8" destOrd="0" presId="urn:microsoft.com/office/officeart/2005/8/layout/StepDownProcess"/>
    <dgm:cxn modelId="{83AE462A-CD5D-46FE-91B0-18FFBFBF65E6}" type="presParOf" srcId="{7935F85D-DED9-4ECD-9438-6A10BED82FD0}" destId="{28EB015A-0FA4-48B7-960B-C9BAA8D016F3}" srcOrd="0" destOrd="0" presId="urn:microsoft.com/office/officeart/2005/8/layout/StepDownProcess"/>
    <dgm:cxn modelId="{E846202C-9510-449F-90B7-750AE1041349}" type="presParOf" srcId="{7935F85D-DED9-4ECD-9438-6A10BED82FD0}" destId="{51ACE228-B4DF-4530-9FDE-231396F29948}" srcOrd="1" destOrd="0" presId="urn:microsoft.com/office/officeart/2005/8/layout/StepDownProcess"/>
    <dgm:cxn modelId="{BF02F53C-899B-4317-9630-8680CCE791DF}" type="presParOf" srcId="{7935F85D-DED9-4ECD-9438-6A10BED82FD0}" destId="{427CC36A-9F5F-40D3-8821-4CE7B85E5562}" srcOrd="2" destOrd="0" presId="urn:microsoft.com/office/officeart/2005/8/layout/StepDownProcess"/>
    <dgm:cxn modelId="{E50E521C-B6AC-40E2-9E32-A34D571597C6}" type="presParOf" srcId="{07D36921-F715-40FD-A567-2C31CB69ECF8}" destId="{D3D0FBF8-E114-4E1A-8FDB-721106A613F5}" srcOrd="9" destOrd="0" presId="urn:microsoft.com/office/officeart/2005/8/layout/StepDownProcess"/>
    <dgm:cxn modelId="{0527B19A-1A5F-40DE-B3CB-EDA062BE5B2C}" type="presParOf" srcId="{07D36921-F715-40FD-A567-2C31CB69ECF8}" destId="{29A4A17D-B778-4FAF-A134-FD486E3F9CD9}" srcOrd="10" destOrd="0" presId="urn:microsoft.com/office/officeart/2005/8/layout/StepDownProcess"/>
    <dgm:cxn modelId="{C73E19E9-7B8B-4C87-BF9D-C208363339A4}" type="presParOf" srcId="{29A4A17D-B778-4FAF-A134-FD486E3F9CD9}" destId="{44466C57-3D5C-4116-93B2-06C7348B6099}" srcOrd="0" destOrd="0" presId="urn:microsoft.com/office/officeart/2005/8/layout/StepDownProcess"/>
    <dgm:cxn modelId="{29EBA3A3-CE78-4709-AC78-4D1223169DB0}" type="presParOf" srcId="{29A4A17D-B778-4FAF-A134-FD486E3F9CD9}" destId="{B4CCDA7C-1790-422B-A3A8-2FF17385DA9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8EB78D-3A57-455D-93D3-8131E77C15C4}" type="doc">
      <dgm:prSet loTypeId="urn:microsoft.com/office/officeart/2005/8/layout/list1" loCatId="list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6C10098-E22A-442D-8696-34A56A3335DC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600" dirty="0"/>
            <a:t>Усиление мер по укреплению налоговой дисциплины налогоплательщиков;</a:t>
          </a:r>
        </a:p>
      </dgm:t>
    </dgm:pt>
    <dgm:pt modelId="{4EB653CF-ED64-4E3F-84B1-278265BD51EA}" type="parTrans" cxnId="{EBD4CF05-6C8E-41F2-8B9F-F0E864F86139}">
      <dgm:prSet/>
      <dgm:spPr/>
      <dgm:t>
        <a:bodyPr/>
        <a:lstStyle/>
        <a:p>
          <a:endParaRPr lang="ru-RU"/>
        </a:p>
      </dgm:t>
    </dgm:pt>
    <dgm:pt modelId="{2A35AC87-E184-4495-B3EC-B299F123C896}" type="sibTrans" cxnId="{EBD4CF05-6C8E-41F2-8B9F-F0E864F86139}">
      <dgm:prSet/>
      <dgm:spPr/>
      <dgm:t>
        <a:bodyPr/>
        <a:lstStyle/>
        <a:p>
          <a:endParaRPr lang="ru-RU"/>
        </a:p>
      </dgm:t>
    </dgm:pt>
    <dgm:pt modelId="{4415371A-0860-4793-9105-CE3D7F15B87F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600" dirty="0"/>
            <a:t>Повышение реалистичности прогнозирования и минимизация рисков несбалансированности при бюджетном планировании;</a:t>
          </a:r>
        </a:p>
      </dgm:t>
    </dgm:pt>
    <dgm:pt modelId="{60477DBB-59EC-460A-8621-AEDBA0162343}" type="parTrans" cxnId="{807BC222-0166-4CDF-AB1D-5BAF1C8459BD}">
      <dgm:prSet/>
      <dgm:spPr/>
      <dgm:t>
        <a:bodyPr/>
        <a:lstStyle/>
        <a:p>
          <a:endParaRPr lang="ru-RU"/>
        </a:p>
      </dgm:t>
    </dgm:pt>
    <dgm:pt modelId="{CC27078A-65D2-4D23-BEC5-EFCE7291112D}" type="sibTrans" cxnId="{807BC222-0166-4CDF-AB1D-5BAF1C8459BD}">
      <dgm:prSet/>
      <dgm:spPr/>
      <dgm:t>
        <a:bodyPr/>
        <a:lstStyle/>
        <a:p>
          <a:endParaRPr lang="ru-RU"/>
        </a:p>
      </dgm:t>
    </dgm:pt>
    <dgm:pt modelId="{0A71193B-7F66-4A80-BE93-BBD14B02F38B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600" dirty="0"/>
            <a:t>Укрепление доходной базы бюджета городского округа за счет наращивания стабильных доходных источников и мобилизации в бюджет имеющихся резервов;</a:t>
          </a:r>
        </a:p>
      </dgm:t>
    </dgm:pt>
    <dgm:pt modelId="{B7DF2934-7D46-4AEE-AB69-E3ACA990DFF2}" type="parTrans" cxnId="{9804E043-227D-426B-9D60-5C41E2388C98}">
      <dgm:prSet/>
      <dgm:spPr/>
      <dgm:t>
        <a:bodyPr/>
        <a:lstStyle/>
        <a:p>
          <a:endParaRPr lang="ru-RU"/>
        </a:p>
      </dgm:t>
    </dgm:pt>
    <dgm:pt modelId="{6536F263-2B3F-4917-BE97-B706DEE0F108}" type="sibTrans" cxnId="{9804E043-227D-426B-9D60-5C41E2388C98}">
      <dgm:prSet/>
      <dgm:spPr/>
      <dgm:t>
        <a:bodyPr/>
        <a:lstStyle/>
        <a:p>
          <a:endParaRPr lang="ru-RU"/>
        </a:p>
      </dgm:t>
    </dgm:pt>
    <dgm:pt modelId="{C82DA4DD-7224-4418-869B-5AFE1D2A7336}">
      <dgm:prSet/>
      <dgm:spPr/>
      <dgm:t>
        <a:bodyPr/>
        <a:lstStyle/>
        <a:p>
          <a:endParaRPr lang="ru-RU" dirty="0"/>
        </a:p>
      </dgm:t>
    </dgm:pt>
    <dgm:pt modelId="{F77E9572-2AA7-4268-A793-0713A67A2944}" type="parTrans" cxnId="{7DA1D0AA-9B7D-4326-B395-6E93C536F932}">
      <dgm:prSet/>
      <dgm:spPr/>
      <dgm:t>
        <a:bodyPr/>
        <a:lstStyle/>
        <a:p>
          <a:endParaRPr lang="ru-RU"/>
        </a:p>
      </dgm:t>
    </dgm:pt>
    <dgm:pt modelId="{FC2465DC-C004-4ACD-AE20-F4FD113EE22E}" type="sibTrans" cxnId="{7DA1D0AA-9B7D-4326-B395-6E93C536F932}">
      <dgm:prSet/>
      <dgm:spPr/>
      <dgm:t>
        <a:bodyPr/>
        <a:lstStyle/>
        <a:p>
          <a:endParaRPr lang="ru-RU"/>
        </a:p>
      </dgm:t>
    </dgm:pt>
    <dgm:pt modelId="{94A8DA86-F090-4899-BCD6-A0073C3B4C09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600" dirty="0"/>
            <a:t>Повышение эффективности управления муниципальным имуществом.</a:t>
          </a:r>
        </a:p>
      </dgm:t>
    </dgm:pt>
    <dgm:pt modelId="{ACEA29A3-F6F5-400E-A9F4-821BABE89B68}" type="parTrans" cxnId="{6DDDC846-EE57-4825-B1AD-B348A0616E3E}">
      <dgm:prSet/>
      <dgm:spPr/>
      <dgm:t>
        <a:bodyPr/>
        <a:lstStyle/>
        <a:p>
          <a:endParaRPr lang="ru-RU"/>
        </a:p>
      </dgm:t>
    </dgm:pt>
    <dgm:pt modelId="{9F048079-1637-4EC1-A90B-10447F3EBC3F}" type="sibTrans" cxnId="{6DDDC846-EE57-4825-B1AD-B348A0616E3E}">
      <dgm:prSet/>
      <dgm:spPr/>
      <dgm:t>
        <a:bodyPr/>
        <a:lstStyle/>
        <a:p>
          <a:endParaRPr lang="ru-RU"/>
        </a:p>
      </dgm:t>
    </dgm:pt>
    <dgm:pt modelId="{41E19CFE-3268-4A15-901F-4095D6F568A1}" type="pres">
      <dgm:prSet presAssocID="{4F8EB78D-3A57-455D-93D3-8131E77C15C4}" presName="linear" presStyleCnt="0">
        <dgm:presLayoutVars>
          <dgm:dir/>
          <dgm:animLvl val="lvl"/>
          <dgm:resizeHandles val="exact"/>
        </dgm:presLayoutVars>
      </dgm:prSet>
      <dgm:spPr/>
    </dgm:pt>
    <dgm:pt modelId="{D2F159EA-2CC8-4B87-A23D-1AAEB3375262}" type="pres">
      <dgm:prSet presAssocID="{76C10098-E22A-442D-8696-34A56A3335DC}" presName="parentLin" presStyleCnt="0"/>
      <dgm:spPr/>
    </dgm:pt>
    <dgm:pt modelId="{F21896A9-9D67-40B4-9AC8-BD5FEEFBB01B}" type="pres">
      <dgm:prSet presAssocID="{76C10098-E22A-442D-8696-34A56A3335DC}" presName="parentLeftMargin" presStyleLbl="node1" presStyleIdx="0" presStyleCnt="4"/>
      <dgm:spPr/>
    </dgm:pt>
    <dgm:pt modelId="{D7022CA5-9EAC-4937-B777-5F4D9306CEEF}" type="pres">
      <dgm:prSet presAssocID="{76C10098-E22A-442D-8696-34A56A3335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ED0A66-8641-410F-830C-8776EA4CF8F6}" type="pres">
      <dgm:prSet presAssocID="{76C10098-E22A-442D-8696-34A56A3335DC}" presName="negativeSpace" presStyleCnt="0"/>
      <dgm:spPr/>
    </dgm:pt>
    <dgm:pt modelId="{2AF0D6C7-F0D4-4F51-93C5-CF86AA922229}" type="pres">
      <dgm:prSet presAssocID="{76C10098-E22A-442D-8696-34A56A3335DC}" presName="childText" presStyleLbl="conFgAcc1" presStyleIdx="0" presStyleCnt="4">
        <dgm:presLayoutVars>
          <dgm:bulletEnabled val="1"/>
        </dgm:presLayoutVars>
      </dgm:prSet>
      <dgm:spPr/>
    </dgm:pt>
    <dgm:pt modelId="{F92CF520-F87E-4539-9E35-E8A691C405B9}" type="pres">
      <dgm:prSet presAssocID="{2A35AC87-E184-4495-B3EC-B299F123C896}" presName="spaceBetweenRectangles" presStyleCnt="0"/>
      <dgm:spPr/>
    </dgm:pt>
    <dgm:pt modelId="{D1DC0195-39C3-4591-92CD-AF8926D898DA}" type="pres">
      <dgm:prSet presAssocID="{4415371A-0860-4793-9105-CE3D7F15B87F}" presName="parentLin" presStyleCnt="0"/>
      <dgm:spPr/>
    </dgm:pt>
    <dgm:pt modelId="{C15D165C-166D-4124-A035-A00BED7628E0}" type="pres">
      <dgm:prSet presAssocID="{4415371A-0860-4793-9105-CE3D7F15B87F}" presName="parentLeftMargin" presStyleLbl="node1" presStyleIdx="0" presStyleCnt="4"/>
      <dgm:spPr/>
    </dgm:pt>
    <dgm:pt modelId="{E395FD48-4E3B-4698-BB73-FEFCF24294DB}" type="pres">
      <dgm:prSet presAssocID="{4415371A-0860-4793-9105-CE3D7F15B8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819A499-2B61-4FCC-9468-17872DB1AC74}" type="pres">
      <dgm:prSet presAssocID="{4415371A-0860-4793-9105-CE3D7F15B87F}" presName="negativeSpace" presStyleCnt="0"/>
      <dgm:spPr/>
    </dgm:pt>
    <dgm:pt modelId="{3B94E494-5D21-4F01-8902-AEE34FD099EB}" type="pres">
      <dgm:prSet presAssocID="{4415371A-0860-4793-9105-CE3D7F15B87F}" presName="childText" presStyleLbl="conFgAcc1" presStyleIdx="1" presStyleCnt="4">
        <dgm:presLayoutVars>
          <dgm:bulletEnabled val="1"/>
        </dgm:presLayoutVars>
      </dgm:prSet>
      <dgm:spPr/>
    </dgm:pt>
    <dgm:pt modelId="{2D78CB68-6A6B-49ED-9644-BC23B3941CC6}" type="pres">
      <dgm:prSet presAssocID="{CC27078A-65D2-4D23-BEC5-EFCE7291112D}" presName="spaceBetweenRectangles" presStyleCnt="0"/>
      <dgm:spPr/>
    </dgm:pt>
    <dgm:pt modelId="{D2CF6EC8-08DF-422F-88BF-D41D9BD835A7}" type="pres">
      <dgm:prSet presAssocID="{0A71193B-7F66-4A80-BE93-BBD14B02F38B}" presName="parentLin" presStyleCnt="0"/>
      <dgm:spPr/>
    </dgm:pt>
    <dgm:pt modelId="{CAF52F98-404A-4A23-87B1-817755FFFD41}" type="pres">
      <dgm:prSet presAssocID="{0A71193B-7F66-4A80-BE93-BBD14B02F38B}" presName="parentLeftMargin" presStyleLbl="node1" presStyleIdx="1" presStyleCnt="4"/>
      <dgm:spPr/>
    </dgm:pt>
    <dgm:pt modelId="{36366AE3-9B43-4291-915A-5932A0D0E70C}" type="pres">
      <dgm:prSet presAssocID="{0A71193B-7F66-4A80-BE93-BBD14B02F38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C7AB92-F3CD-4549-A43E-45794E09BF57}" type="pres">
      <dgm:prSet presAssocID="{0A71193B-7F66-4A80-BE93-BBD14B02F38B}" presName="negativeSpace" presStyleCnt="0"/>
      <dgm:spPr/>
    </dgm:pt>
    <dgm:pt modelId="{699B7C62-BD2C-4322-9501-92E25E1A271A}" type="pres">
      <dgm:prSet presAssocID="{0A71193B-7F66-4A80-BE93-BBD14B02F38B}" presName="childText" presStyleLbl="conFgAcc1" presStyleIdx="2" presStyleCnt="4" custLinFactNeighborX="-6257" custLinFactNeighborY="17495">
        <dgm:presLayoutVars>
          <dgm:bulletEnabled val="1"/>
        </dgm:presLayoutVars>
      </dgm:prSet>
      <dgm:spPr/>
    </dgm:pt>
    <dgm:pt modelId="{D6522561-2252-49C7-B228-5B0F412F25E9}" type="pres">
      <dgm:prSet presAssocID="{6536F263-2B3F-4917-BE97-B706DEE0F108}" presName="spaceBetweenRectangles" presStyleCnt="0"/>
      <dgm:spPr/>
    </dgm:pt>
    <dgm:pt modelId="{14224435-72BD-427D-A957-E1180D0B2F05}" type="pres">
      <dgm:prSet presAssocID="{94A8DA86-F090-4899-BCD6-A0073C3B4C09}" presName="parentLin" presStyleCnt="0"/>
      <dgm:spPr/>
    </dgm:pt>
    <dgm:pt modelId="{56B52767-9F9D-48E9-91F6-9D596E7D515D}" type="pres">
      <dgm:prSet presAssocID="{94A8DA86-F090-4899-BCD6-A0073C3B4C09}" presName="parentLeftMargin" presStyleLbl="node1" presStyleIdx="2" presStyleCnt="4"/>
      <dgm:spPr/>
    </dgm:pt>
    <dgm:pt modelId="{9F7AC4BB-0806-46EA-B4FA-F8CBE4FEDB4B}" type="pres">
      <dgm:prSet presAssocID="{94A8DA86-F090-4899-BCD6-A0073C3B4C09}" presName="parentText" presStyleLbl="node1" presStyleIdx="3" presStyleCnt="4" custLinFactNeighborX="6014" custLinFactNeighborY="-17">
        <dgm:presLayoutVars>
          <dgm:chMax val="0"/>
          <dgm:bulletEnabled val="1"/>
        </dgm:presLayoutVars>
      </dgm:prSet>
      <dgm:spPr/>
    </dgm:pt>
    <dgm:pt modelId="{7BC0545A-651D-490B-A7B6-2A6616924D4F}" type="pres">
      <dgm:prSet presAssocID="{94A8DA86-F090-4899-BCD6-A0073C3B4C09}" presName="negativeSpace" presStyleCnt="0"/>
      <dgm:spPr/>
    </dgm:pt>
    <dgm:pt modelId="{50DCAA40-4583-4906-A56F-51CC7509561F}" type="pres">
      <dgm:prSet presAssocID="{94A8DA86-F090-4899-BCD6-A0073C3B4C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BD4CF05-6C8E-41F2-8B9F-F0E864F86139}" srcId="{4F8EB78D-3A57-455D-93D3-8131E77C15C4}" destId="{76C10098-E22A-442D-8696-34A56A3335DC}" srcOrd="0" destOrd="0" parTransId="{4EB653CF-ED64-4E3F-84B1-278265BD51EA}" sibTransId="{2A35AC87-E184-4495-B3EC-B299F123C896}"/>
    <dgm:cxn modelId="{5774260F-9EBF-46B9-9A0F-102A25FF12C3}" type="presOf" srcId="{76C10098-E22A-442D-8696-34A56A3335DC}" destId="{D7022CA5-9EAC-4937-B777-5F4D9306CEEF}" srcOrd="1" destOrd="0" presId="urn:microsoft.com/office/officeart/2005/8/layout/list1"/>
    <dgm:cxn modelId="{807BC222-0166-4CDF-AB1D-5BAF1C8459BD}" srcId="{4F8EB78D-3A57-455D-93D3-8131E77C15C4}" destId="{4415371A-0860-4793-9105-CE3D7F15B87F}" srcOrd="1" destOrd="0" parTransId="{60477DBB-59EC-460A-8621-AEDBA0162343}" sibTransId="{CC27078A-65D2-4D23-BEC5-EFCE7291112D}"/>
    <dgm:cxn modelId="{E8539025-B924-403C-A367-73E8490D6817}" type="presOf" srcId="{4415371A-0860-4793-9105-CE3D7F15B87F}" destId="{E395FD48-4E3B-4698-BB73-FEFCF24294DB}" srcOrd="1" destOrd="0" presId="urn:microsoft.com/office/officeart/2005/8/layout/list1"/>
    <dgm:cxn modelId="{9804E043-227D-426B-9D60-5C41E2388C98}" srcId="{4F8EB78D-3A57-455D-93D3-8131E77C15C4}" destId="{0A71193B-7F66-4A80-BE93-BBD14B02F38B}" srcOrd="2" destOrd="0" parTransId="{B7DF2934-7D46-4AEE-AB69-E3ACA990DFF2}" sibTransId="{6536F263-2B3F-4917-BE97-B706DEE0F108}"/>
    <dgm:cxn modelId="{6DDDC846-EE57-4825-B1AD-B348A0616E3E}" srcId="{4F8EB78D-3A57-455D-93D3-8131E77C15C4}" destId="{94A8DA86-F090-4899-BCD6-A0073C3B4C09}" srcOrd="3" destOrd="0" parTransId="{ACEA29A3-F6F5-400E-A9F4-821BABE89B68}" sibTransId="{9F048079-1637-4EC1-A90B-10447F3EBC3F}"/>
    <dgm:cxn modelId="{D4DEA54A-B713-4D14-9E56-C35C3C9D57DF}" type="presOf" srcId="{94A8DA86-F090-4899-BCD6-A0073C3B4C09}" destId="{56B52767-9F9D-48E9-91F6-9D596E7D515D}" srcOrd="0" destOrd="0" presId="urn:microsoft.com/office/officeart/2005/8/layout/list1"/>
    <dgm:cxn modelId="{C841216C-EA12-4910-AB95-A8C20CCB9FF2}" type="presOf" srcId="{76C10098-E22A-442D-8696-34A56A3335DC}" destId="{F21896A9-9D67-40B4-9AC8-BD5FEEFBB01B}" srcOrd="0" destOrd="0" presId="urn:microsoft.com/office/officeart/2005/8/layout/list1"/>
    <dgm:cxn modelId="{7DA1D0AA-9B7D-4326-B395-6E93C536F932}" srcId="{0A71193B-7F66-4A80-BE93-BBD14B02F38B}" destId="{C82DA4DD-7224-4418-869B-5AFE1D2A7336}" srcOrd="0" destOrd="0" parTransId="{F77E9572-2AA7-4268-A793-0713A67A2944}" sibTransId="{FC2465DC-C004-4ACD-AE20-F4FD113EE22E}"/>
    <dgm:cxn modelId="{720FFBC3-BD74-453C-8081-A3DF0033FAB4}" type="presOf" srcId="{4F8EB78D-3A57-455D-93D3-8131E77C15C4}" destId="{41E19CFE-3268-4A15-901F-4095D6F568A1}" srcOrd="0" destOrd="0" presId="urn:microsoft.com/office/officeart/2005/8/layout/list1"/>
    <dgm:cxn modelId="{C93BE0C4-F91C-48A6-BF42-281CB8264299}" type="presOf" srcId="{0A71193B-7F66-4A80-BE93-BBD14B02F38B}" destId="{CAF52F98-404A-4A23-87B1-817755FFFD41}" srcOrd="0" destOrd="0" presId="urn:microsoft.com/office/officeart/2005/8/layout/list1"/>
    <dgm:cxn modelId="{68366CE4-BF7F-4C29-8207-6BDF766889DE}" type="presOf" srcId="{4415371A-0860-4793-9105-CE3D7F15B87F}" destId="{C15D165C-166D-4124-A035-A00BED7628E0}" srcOrd="0" destOrd="0" presId="urn:microsoft.com/office/officeart/2005/8/layout/list1"/>
    <dgm:cxn modelId="{210C2CEB-E9E1-492B-9733-573B7B69C9D0}" type="presOf" srcId="{0A71193B-7F66-4A80-BE93-BBD14B02F38B}" destId="{36366AE3-9B43-4291-915A-5932A0D0E70C}" srcOrd="1" destOrd="0" presId="urn:microsoft.com/office/officeart/2005/8/layout/list1"/>
    <dgm:cxn modelId="{6A86D1EC-D544-4EBC-8DA9-A5EDF5D5AA4C}" type="presOf" srcId="{94A8DA86-F090-4899-BCD6-A0073C3B4C09}" destId="{9F7AC4BB-0806-46EA-B4FA-F8CBE4FEDB4B}" srcOrd="1" destOrd="0" presId="urn:microsoft.com/office/officeart/2005/8/layout/list1"/>
    <dgm:cxn modelId="{7891FEEE-F1BC-47A9-B412-152B1C541D27}" type="presOf" srcId="{C82DA4DD-7224-4418-869B-5AFE1D2A7336}" destId="{699B7C62-BD2C-4322-9501-92E25E1A271A}" srcOrd="0" destOrd="0" presId="urn:microsoft.com/office/officeart/2005/8/layout/list1"/>
    <dgm:cxn modelId="{26DBFF50-8FEF-4781-972B-58E7FC0845AB}" type="presParOf" srcId="{41E19CFE-3268-4A15-901F-4095D6F568A1}" destId="{D2F159EA-2CC8-4B87-A23D-1AAEB3375262}" srcOrd="0" destOrd="0" presId="urn:microsoft.com/office/officeart/2005/8/layout/list1"/>
    <dgm:cxn modelId="{0C77E217-8C39-4D90-9905-1D20BFB9D7FF}" type="presParOf" srcId="{D2F159EA-2CC8-4B87-A23D-1AAEB3375262}" destId="{F21896A9-9D67-40B4-9AC8-BD5FEEFBB01B}" srcOrd="0" destOrd="0" presId="urn:microsoft.com/office/officeart/2005/8/layout/list1"/>
    <dgm:cxn modelId="{3A52E925-5057-45E7-A5B4-16C5648DC16E}" type="presParOf" srcId="{D2F159EA-2CC8-4B87-A23D-1AAEB3375262}" destId="{D7022CA5-9EAC-4937-B777-5F4D9306CEEF}" srcOrd="1" destOrd="0" presId="urn:microsoft.com/office/officeart/2005/8/layout/list1"/>
    <dgm:cxn modelId="{BB5F027B-9C07-4887-8BD8-18720F490866}" type="presParOf" srcId="{41E19CFE-3268-4A15-901F-4095D6F568A1}" destId="{7EED0A66-8641-410F-830C-8776EA4CF8F6}" srcOrd="1" destOrd="0" presId="urn:microsoft.com/office/officeart/2005/8/layout/list1"/>
    <dgm:cxn modelId="{EE0BB3B1-0406-407A-AAD5-35528808BDCA}" type="presParOf" srcId="{41E19CFE-3268-4A15-901F-4095D6F568A1}" destId="{2AF0D6C7-F0D4-4F51-93C5-CF86AA922229}" srcOrd="2" destOrd="0" presId="urn:microsoft.com/office/officeart/2005/8/layout/list1"/>
    <dgm:cxn modelId="{35946840-528F-4ABD-8C70-774D14DC379D}" type="presParOf" srcId="{41E19CFE-3268-4A15-901F-4095D6F568A1}" destId="{F92CF520-F87E-4539-9E35-E8A691C405B9}" srcOrd="3" destOrd="0" presId="urn:microsoft.com/office/officeart/2005/8/layout/list1"/>
    <dgm:cxn modelId="{CAB952C5-287B-4CA7-B403-CDED95FC878E}" type="presParOf" srcId="{41E19CFE-3268-4A15-901F-4095D6F568A1}" destId="{D1DC0195-39C3-4591-92CD-AF8926D898DA}" srcOrd="4" destOrd="0" presId="urn:microsoft.com/office/officeart/2005/8/layout/list1"/>
    <dgm:cxn modelId="{F24E143A-DC99-4B58-935A-4919BFF0516A}" type="presParOf" srcId="{D1DC0195-39C3-4591-92CD-AF8926D898DA}" destId="{C15D165C-166D-4124-A035-A00BED7628E0}" srcOrd="0" destOrd="0" presId="urn:microsoft.com/office/officeart/2005/8/layout/list1"/>
    <dgm:cxn modelId="{466B4E9C-9676-49AC-A350-B11F87575D3C}" type="presParOf" srcId="{D1DC0195-39C3-4591-92CD-AF8926D898DA}" destId="{E395FD48-4E3B-4698-BB73-FEFCF24294DB}" srcOrd="1" destOrd="0" presId="urn:microsoft.com/office/officeart/2005/8/layout/list1"/>
    <dgm:cxn modelId="{13B1EBCF-6389-452B-A2D8-FB74C0864A00}" type="presParOf" srcId="{41E19CFE-3268-4A15-901F-4095D6F568A1}" destId="{1819A499-2B61-4FCC-9468-17872DB1AC74}" srcOrd="5" destOrd="0" presId="urn:microsoft.com/office/officeart/2005/8/layout/list1"/>
    <dgm:cxn modelId="{5CAFDF4A-D78B-421D-97E2-0C499CF2D661}" type="presParOf" srcId="{41E19CFE-3268-4A15-901F-4095D6F568A1}" destId="{3B94E494-5D21-4F01-8902-AEE34FD099EB}" srcOrd="6" destOrd="0" presId="urn:microsoft.com/office/officeart/2005/8/layout/list1"/>
    <dgm:cxn modelId="{F7E3EC58-42D0-49BC-98AB-F5DD445DE475}" type="presParOf" srcId="{41E19CFE-3268-4A15-901F-4095D6F568A1}" destId="{2D78CB68-6A6B-49ED-9644-BC23B3941CC6}" srcOrd="7" destOrd="0" presId="urn:microsoft.com/office/officeart/2005/8/layout/list1"/>
    <dgm:cxn modelId="{D8BCBF2E-4892-41AD-AF01-A64784690BF1}" type="presParOf" srcId="{41E19CFE-3268-4A15-901F-4095D6F568A1}" destId="{D2CF6EC8-08DF-422F-88BF-D41D9BD835A7}" srcOrd="8" destOrd="0" presId="urn:microsoft.com/office/officeart/2005/8/layout/list1"/>
    <dgm:cxn modelId="{0B47FB24-2178-48AF-868E-E1CDBD2F694A}" type="presParOf" srcId="{D2CF6EC8-08DF-422F-88BF-D41D9BD835A7}" destId="{CAF52F98-404A-4A23-87B1-817755FFFD41}" srcOrd="0" destOrd="0" presId="urn:microsoft.com/office/officeart/2005/8/layout/list1"/>
    <dgm:cxn modelId="{4E1F2C89-974B-4573-988E-F39A578E91F3}" type="presParOf" srcId="{D2CF6EC8-08DF-422F-88BF-D41D9BD835A7}" destId="{36366AE3-9B43-4291-915A-5932A0D0E70C}" srcOrd="1" destOrd="0" presId="urn:microsoft.com/office/officeart/2005/8/layout/list1"/>
    <dgm:cxn modelId="{F480E7A1-46BA-4C87-8B2E-987FBC322374}" type="presParOf" srcId="{41E19CFE-3268-4A15-901F-4095D6F568A1}" destId="{B4C7AB92-F3CD-4549-A43E-45794E09BF57}" srcOrd="9" destOrd="0" presId="urn:microsoft.com/office/officeart/2005/8/layout/list1"/>
    <dgm:cxn modelId="{A64FE06E-809C-4BA6-8562-B866AC8B0149}" type="presParOf" srcId="{41E19CFE-3268-4A15-901F-4095D6F568A1}" destId="{699B7C62-BD2C-4322-9501-92E25E1A271A}" srcOrd="10" destOrd="0" presId="urn:microsoft.com/office/officeart/2005/8/layout/list1"/>
    <dgm:cxn modelId="{CAAFB450-83DA-4F47-A989-50D05A59DA2F}" type="presParOf" srcId="{41E19CFE-3268-4A15-901F-4095D6F568A1}" destId="{D6522561-2252-49C7-B228-5B0F412F25E9}" srcOrd="11" destOrd="0" presId="urn:microsoft.com/office/officeart/2005/8/layout/list1"/>
    <dgm:cxn modelId="{C4C2A9FA-2557-441A-BF67-69DAE3B1E18B}" type="presParOf" srcId="{41E19CFE-3268-4A15-901F-4095D6F568A1}" destId="{14224435-72BD-427D-A957-E1180D0B2F05}" srcOrd="12" destOrd="0" presId="urn:microsoft.com/office/officeart/2005/8/layout/list1"/>
    <dgm:cxn modelId="{4E0C6451-2841-4433-9896-1485D233D1B4}" type="presParOf" srcId="{14224435-72BD-427D-A957-E1180D0B2F05}" destId="{56B52767-9F9D-48E9-91F6-9D596E7D515D}" srcOrd="0" destOrd="0" presId="urn:microsoft.com/office/officeart/2005/8/layout/list1"/>
    <dgm:cxn modelId="{2AC80C73-CDE6-47E5-BB71-6626E4890B73}" type="presParOf" srcId="{14224435-72BD-427D-A957-E1180D0B2F05}" destId="{9F7AC4BB-0806-46EA-B4FA-F8CBE4FEDB4B}" srcOrd="1" destOrd="0" presId="urn:microsoft.com/office/officeart/2005/8/layout/list1"/>
    <dgm:cxn modelId="{67B7D491-4FC4-42E5-88C2-DBAF728BE745}" type="presParOf" srcId="{41E19CFE-3268-4A15-901F-4095D6F568A1}" destId="{7BC0545A-651D-490B-A7B6-2A6616924D4F}" srcOrd="13" destOrd="0" presId="urn:microsoft.com/office/officeart/2005/8/layout/list1"/>
    <dgm:cxn modelId="{1B09B55C-9A53-49E2-B1BD-BF49F1623C43}" type="presParOf" srcId="{41E19CFE-3268-4A15-901F-4095D6F568A1}" destId="{50DCAA40-4583-4906-A56F-51CC7509561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5C1A7B-1BF2-4825-BB92-A197713C87A8}" type="doc">
      <dgm:prSet loTypeId="urn:microsoft.com/office/officeart/2005/8/layout/venn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05D3707-35C1-4E4D-BD6A-1C1D9C1043FC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144000" rIns="216000"/>
        <a:lstStyle/>
        <a:p>
          <a:pPr algn="ctr"/>
          <a:endParaRPr lang="ru-RU" sz="1600" b="1" dirty="0">
            <a:solidFill>
              <a:srgbClr val="0000CC"/>
            </a:solidFill>
          </a:endParaRPr>
        </a:p>
        <a:p>
          <a:pPr algn="ctr"/>
          <a:endParaRPr lang="ru-RU" sz="1600" b="1" dirty="0">
            <a:solidFill>
              <a:srgbClr val="0000CC"/>
            </a:solidFill>
          </a:endParaRPr>
        </a:p>
        <a:p>
          <a:pPr algn="ctr"/>
          <a:r>
            <a:rPr lang="ru-RU" sz="1600" b="1" dirty="0">
              <a:solidFill>
                <a:srgbClr val="0000CC"/>
              </a:solidFill>
            </a:rPr>
            <a:t>Доходы от уплаты акцизов на дизельное топливо</a:t>
          </a:r>
        </a:p>
      </dgm:t>
    </dgm:pt>
    <dgm:pt modelId="{96686670-3B1E-4A2D-ABD3-5FB4635E9CFB}" type="parTrans" cxnId="{31DB22C3-669E-4F88-8B8D-16D30800CF3B}">
      <dgm:prSet/>
      <dgm:spPr/>
      <dgm:t>
        <a:bodyPr/>
        <a:lstStyle/>
        <a:p>
          <a:endParaRPr lang="ru-RU"/>
        </a:p>
      </dgm:t>
    </dgm:pt>
    <dgm:pt modelId="{50206E2B-7B8A-403C-8092-E1EFFA7E0766}" type="sibTrans" cxnId="{31DB22C3-669E-4F88-8B8D-16D30800CF3B}">
      <dgm:prSet/>
      <dgm:spPr/>
      <dgm:t>
        <a:bodyPr/>
        <a:lstStyle/>
        <a:p>
          <a:endParaRPr lang="ru-RU"/>
        </a:p>
      </dgm:t>
    </dgm:pt>
    <dgm:pt modelId="{B95747A5-0110-4185-9C63-7CC3D4E61A3C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144000" rIns="216000"/>
        <a:lstStyle/>
        <a:p>
          <a:pPr algn="l"/>
          <a:endParaRPr lang="ru-RU" sz="3600" dirty="0">
            <a:solidFill>
              <a:schemeClr val="accent4">
                <a:lumMod val="50000"/>
              </a:schemeClr>
            </a:solidFill>
          </a:endParaRPr>
        </a:p>
      </dgm:t>
    </dgm:pt>
    <dgm:pt modelId="{BF2FB207-3120-40D3-8B3A-BAE5EE7BD576}" type="parTrans" cxnId="{BFB9C797-9D85-4410-B992-1796C0C58BEC}">
      <dgm:prSet/>
      <dgm:spPr/>
      <dgm:t>
        <a:bodyPr/>
        <a:lstStyle/>
        <a:p>
          <a:endParaRPr lang="ru-RU"/>
        </a:p>
      </dgm:t>
    </dgm:pt>
    <dgm:pt modelId="{3CBD2F92-1A99-453D-90E3-C561E228B37E}" type="sibTrans" cxnId="{BFB9C797-9D85-4410-B992-1796C0C58BEC}">
      <dgm:prSet/>
      <dgm:spPr/>
      <dgm:t>
        <a:bodyPr/>
        <a:lstStyle/>
        <a:p>
          <a:endParaRPr lang="ru-RU"/>
        </a:p>
      </dgm:t>
    </dgm:pt>
    <dgm:pt modelId="{BF4240FF-7678-4E2E-88C4-71CA7B98128D}">
      <dgm:prSet phldrT="[Текст]" custT="1"/>
      <dgm:spPr>
        <a:solidFill>
          <a:srgbClr val="CCFFFF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sz="1400" b="1" dirty="0">
              <a:solidFill>
                <a:srgbClr val="0000CC"/>
              </a:solidFill>
            </a:rPr>
            <a:t>Доходы от уплаты акцизов на автомобильный бензин</a:t>
          </a:r>
        </a:p>
      </dgm:t>
    </dgm:pt>
    <dgm:pt modelId="{332F6E97-64D0-416A-BD81-2639AB212BC2}" type="parTrans" cxnId="{C1CB11E2-E382-4B3C-A0A4-CF66E7F45837}">
      <dgm:prSet/>
      <dgm:spPr/>
      <dgm:t>
        <a:bodyPr/>
        <a:lstStyle/>
        <a:p>
          <a:endParaRPr lang="ru-RU"/>
        </a:p>
      </dgm:t>
    </dgm:pt>
    <dgm:pt modelId="{36D7F869-29D6-4197-804D-62F251A72AA3}" type="sibTrans" cxnId="{C1CB11E2-E382-4B3C-A0A4-CF66E7F45837}">
      <dgm:prSet/>
      <dgm:spPr/>
      <dgm:t>
        <a:bodyPr/>
        <a:lstStyle/>
        <a:p>
          <a:endParaRPr lang="ru-RU"/>
        </a:p>
      </dgm:t>
    </dgm:pt>
    <dgm:pt modelId="{183A5389-B56C-499B-91B0-629D1614ABD0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r>
            <a:rPr lang="ru-RU" sz="1600" b="1" dirty="0">
              <a:solidFill>
                <a:srgbClr val="0000CC"/>
              </a:solidFill>
            </a:rPr>
            <a:t>Доходы от уплаты акцизов на прямогонный бензин</a:t>
          </a:r>
        </a:p>
      </dgm:t>
    </dgm:pt>
    <dgm:pt modelId="{ABC47587-E378-4E8B-B872-C8E05960AFF1}" type="parTrans" cxnId="{39B4B48C-664E-4114-BC4B-E5568A84AB3D}">
      <dgm:prSet/>
      <dgm:spPr/>
      <dgm:t>
        <a:bodyPr/>
        <a:lstStyle/>
        <a:p>
          <a:endParaRPr lang="ru-RU"/>
        </a:p>
      </dgm:t>
    </dgm:pt>
    <dgm:pt modelId="{30F7C979-99A3-4FCD-910D-AB0016DACA41}" type="sibTrans" cxnId="{39B4B48C-664E-4114-BC4B-E5568A84AB3D}">
      <dgm:prSet/>
      <dgm:spPr/>
      <dgm:t>
        <a:bodyPr/>
        <a:lstStyle/>
        <a:p>
          <a:endParaRPr lang="ru-RU"/>
        </a:p>
      </dgm:t>
    </dgm:pt>
    <dgm:pt modelId="{45BAB4C5-2EFD-4B1B-918D-DEEBA68B6D06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anchor="ctr" anchorCtr="1"/>
        <a:lstStyle/>
        <a:p>
          <a:r>
            <a:rPr lang="ru-RU" b="1" dirty="0">
              <a:solidFill>
                <a:srgbClr val="0000CC"/>
              </a:solidFill>
            </a:rPr>
            <a:t>Доходы от уплаты акцизов на моторные масла для дизельных и карбюраторных двигателей</a:t>
          </a:r>
        </a:p>
      </dgm:t>
    </dgm:pt>
    <dgm:pt modelId="{495897B4-FDFF-4DB3-9A2D-D74099F7F2DB}" type="parTrans" cxnId="{E0293B6B-A23B-4EC7-88DD-8ED5F1E26810}">
      <dgm:prSet/>
      <dgm:spPr/>
      <dgm:t>
        <a:bodyPr/>
        <a:lstStyle/>
        <a:p>
          <a:endParaRPr lang="ru-RU"/>
        </a:p>
      </dgm:t>
    </dgm:pt>
    <dgm:pt modelId="{A3BEB112-CE17-4650-AB86-097C09A53F5E}" type="sibTrans" cxnId="{E0293B6B-A23B-4EC7-88DD-8ED5F1E26810}">
      <dgm:prSet/>
      <dgm:spPr/>
      <dgm:t>
        <a:bodyPr/>
        <a:lstStyle/>
        <a:p>
          <a:endParaRPr lang="ru-RU"/>
        </a:p>
      </dgm:t>
    </dgm:pt>
    <dgm:pt modelId="{C5496E16-B37F-4BC1-8ABB-31503449D761}" type="pres">
      <dgm:prSet presAssocID="{4E5C1A7B-1BF2-4825-BB92-A197713C87A8}" presName="Name0" presStyleCnt="0">
        <dgm:presLayoutVars>
          <dgm:dir/>
          <dgm:resizeHandles val="exact"/>
        </dgm:presLayoutVars>
      </dgm:prSet>
      <dgm:spPr/>
    </dgm:pt>
    <dgm:pt modelId="{0314F355-9C6A-420A-8FCE-993A0FCE6FE0}" type="pres">
      <dgm:prSet presAssocID="{205D3707-35C1-4E4D-BD6A-1C1D9C1043FC}" presName="Name5" presStyleLbl="vennNode1" presStyleIdx="0" presStyleCnt="4" custScaleY="98384" custLinFactNeighborX="-3432" custLinFactNeighborY="-5022">
        <dgm:presLayoutVars>
          <dgm:bulletEnabled val="1"/>
        </dgm:presLayoutVars>
      </dgm:prSet>
      <dgm:spPr/>
    </dgm:pt>
    <dgm:pt modelId="{685BFD75-B1B8-462F-9863-69FFB8965CA1}" type="pres">
      <dgm:prSet presAssocID="{50206E2B-7B8A-403C-8092-E1EFFA7E0766}" presName="space" presStyleCnt="0"/>
      <dgm:spPr/>
    </dgm:pt>
    <dgm:pt modelId="{AB67A56F-645A-4BE9-B57D-6981E152BF5E}" type="pres">
      <dgm:prSet presAssocID="{45BAB4C5-2EFD-4B1B-918D-DEEBA68B6D06}" presName="Name5" presStyleLbl="vennNode1" presStyleIdx="1" presStyleCnt="4" custScaleY="108428">
        <dgm:presLayoutVars>
          <dgm:bulletEnabled val="1"/>
        </dgm:presLayoutVars>
      </dgm:prSet>
      <dgm:spPr/>
    </dgm:pt>
    <dgm:pt modelId="{E484AA63-98CB-41F2-898B-7321F45BB378}" type="pres">
      <dgm:prSet presAssocID="{A3BEB112-CE17-4650-AB86-097C09A53F5E}" presName="space" presStyleCnt="0"/>
      <dgm:spPr/>
    </dgm:pt>
    <dgm:pt modelId="{D2BE723F-D84D-479E-9584-7D1AF2FB08E3}" type="pres">
      <dgm:prSet presAssocID="{BF4240FF-7678-4E2E-88C4-71CA7B98128D}" presName="Name5" presStyleLbl="vennNode1" presStyleIdx="2" presStyleCnt="4" custScaleY="108428" custLinFactNeighborX="-3574" custLinFactNeighborY="44">
        <dgm:presLayoutVars>
          <dgm:bulletEnabled val="1"/>
        </dgm:presLayoutVars>
      </dgm:prSet>
      <dgm:spPr/>
    </dgm:pt>
    <dgm:pt modelId="{CD8B9553-B4A0-482B-9F95-71137C5CC95A}" type="pres">
      <dgm:prSet presAssocID="{36D7F869-29D6-4197-804D-62F251A72AA3}" presName="space" presStyleCnt="0"/>
      <dgm:spPr/>
    </dgm:pt>
    <dgm:pt modelId="{9C7961AB-B8B5-4B35-A190-A21F9429F0D6}" type="pres">
      <dgm:prSet presAssocID="{183A5389-B56C-499B-91B0-629D1614ABD0}" presName="Name5" presStyleLbl="vennNode1" presStyleIdx="3" presStyleCnt="4" custScaleY="108428">
        <dgm:presLayoutVars>
          <dgm:bulletEnabled val="1"/>
        </dgm:presLayoutVars>
      </dgm:prSet>
      <dgm:spPr/>
    </dgm:pt>
  </dgm:ptLst>
  <dgm:cxnLst>
    <dgm:cxn modelId="{E0293B6B-A23B-4EC7-88DD-8ED5F1E26810}" srcId="{4E5C1A7B-1BF2-4825-BB92-A197713C87A8}" destId="{45BAB4C5-2EFD-4B1B-918D-DEEBA68B6D06}" srcOrd="1" destOrd="0" parTransId="{495897B4-FDFF-4DB3-9A2D-D74099F7F2DB}" sibTransId="{A3BEB112-CE17-4650-AB86-097C09A53F5E}"/>
    <dgm:cxn modelId="{9FE59B58-52B5-49DE-88F9-123D27E9DF50}" type="presOf" srcId="{B95747A5-0110-4185-9C63-7CC3D4E61A3C}" destId="{0314F355-9C6A-420A-8FCE-993A0FCE6FE0}" srcOrd="0" destOrd="1" presId="urn:microsoft.com/office/officeart/2005/8/layout/venn3"/>
    <dgm:cxn modelId="{99C7727D-48B3-42B6-8BC5-22EA57A00EDB}" type="presOf" srcId="{BF4240FF-7678-4E2E-88C4-71CA7B98128D}" destId="{D2BE723F-D84D-479E-9584-7D1AF2FB08E3}" srcOrd="0" destOrd="0" presId="urn:microsoft.com/office/officeart/2005/8/layout/venn3"/>
    <dgm:cxn modelId="{39B4B48C-664E-4114-BC4B-E5568A84AB3D}" srcId="{4E5C1A7B-1BF2-4825-BB92-A197713C87A8}" destId="{183A5389-B56C-499B-91B0-629D1614ABD0}" srcOrd="3" destOrd="0" parTransId="{ABC47587-E378-4E8B-B872-C8E05960AFF1}" sibTransId="{30F7C979-99A3-4FCD-910D-AB0016DACA41}"/>
    <dgm:cxn modelId="{BFB9C797-9D85-4410-B992-1796C0C58BEC}" srcId="{205D3707-35C1-4E4D-BD6A-1C1D9C1043FC}" destId="{B95747A5-0110-4185-9C63-7CC3D4E61A3C}" srcOrd="0" destOrd="0" parTransId="{BF2FB207-3120-40D3-8B3A-BAE5EE7BD576}" sibTransId="{3CBD2F92-1A99-453D-90E3-C561E228B37E}"/>
    <dgm:cxn modelId="{E6D27BA8-EB94-45F0-B82D-01A9901BD70B}" type="presOf" srcId="{45BAB4C5-2EFD-4B1B-918D-DEEBA68B6D06}" destId="{AB67A56F-645A-4BE9-B57D-6981E152BF5E}" srcOrd="0" destOrd="0" presId="urn:microsoft.com/office/officeart/2005/8/layout/venn3"/>
    <dgm:cxn modelId="{C9E3A6BE-0A41-4379-90C6-91251FCEC82C}" type="presOf" srcId="{205D3707-35C1-4E4D-BD6A-1C1D9C1043FC}" destId="{0314F355-9C6A-420A-8FCE-993A0FCE6FE0}" srcOrd="0" destOrd="0" presId="urn:microsoft.com/office/officeart/2005/8/layout/venn3"/>
    <dgm:cxn modelId="{31DB22C3-669E-4F88-8B8D-16D30800CF3B}" srcId="{4E5C1A7B-1BF2-4825-BB92-A197713C87A8}" destId="{205D3707-35C1-4E4D-BD6A-1C1D9C1043FC}" srcOrd="0" destOrd="0" parTransId="{96686670-3B1E-4A2D-ABD3-5FB4635E9CFB}" sibTransId="{50206E2B-7B8A-403C-8092-E1EFFA7E0766}"/>
    <dgm:cxn modelId="{8B4045CF-2DAC-415E-B1D6-4C022911FF82}" type="presOf" srcId="{183A5389-B56C-499B-91B0-629D1614ABD0}" destId="{9C7961AB-B8B5-4B35-A190-A21F9429F0D6}" srcOrd="0" destOrd="0" presId="urn:microsoft.com/office/officeart/2005/8/layout/venn3"/>
    <dgm:cxn modelId="{C1CB11E2-E382-4B3C-A0A4-CF66E7F45837}" srcId="{4E5C1A7B-1BF2-4825-BB92-A197713C87A8}" destId="{BF4240FF-7678-4E2E-88C4-71CA7B98128D}" srcOrd="2" destOrd="0" parTransId="{332F6E97-64D0-416A-BD81-2639AB212BC2}" sibTransId="{36D7F869-29D6-4197-804D-62F251A72AA3}"/>
    <dgm:cxn modelId="{4C9BB3FF-2F15-4F20-94B1-E2D21BA436DE}" type="presOf" srcId="{4E5C1A7B-1BF2-4825-BB92-A197713C87A8}" destId="{C5496E16-B37F-4BC1-8ABB-31503449D761}" srcOrd="0" destOrd="0" presId="urn:microsoft.com/office/officeart/2005/8/layout/venn3"/>
    <dgm:cxn modelId="{E6E0AFA7-33E7-4909-8257-5D11AF538787}" type="presParOf" srcId="{C5496E16-B37F-4BC1-8ABB-31503449D761}" destId="{0314F355-9C6A-420A-8FCE-993A0FCE6FE0}" srcOrd="0" destOrd="0" presId="urn:microsoft.com/office/officeart/2005/8/layout/venn3"/>
    <dgm:cxn modelId="{BFC25D23-AA49-4396-862B-38B2C6D3F152}" type="presParOf" srcId="{C5496E16-B37F-4BC1-8ABB-31503449D761}" destId="{685BFD75-B1B8-462F-9863-69FFB8965CA1}" srcOrd="1" destOrd="0" presId="urn:microsoft.com/office/officeart/2005/8/layout/venn3"/>
    <dgm:cxn modelId="{EAF05A62-949C-4E73-9E7E-B869571BB2E9}" type="presParOf" srcId="{C5496E16-B37F-4BC1-8ABB-31503449D761}" destId="{AB67A56F-645A-4BE9-B57D-6981E152BF5E}" srcOrd="2" destOrd="0" presId="urn:microsoft.com/office/officeart/2005/8/layout/venn3"/>
    <dgm:cxn modelId="{E007A26A-C7BC-49F4-A273-8FEFF2C2299F}" type="presParOf" srcId="{C5496E16-B37F-4BC1-8ABB-31503449D761}" destId="{E484AA63-98CB-41F2-898B-7321F45BB378}" srcOrd="3" destOrd="0" presId="urn:microsoft.com/office/officeart/2005/8/layout/venn3"/>
    <dgm:cxn modelId="{93AE681F-22B0-474B-8F5A-CDF73BB30ED8}" type="presParOf" srcId="{C5496E16-B37F-4BC1-8ABB-31503449D761}" destId="{D2BE723F-D84D-479E-9584-7D1AF2FB08E3}" srcOrd="4" destOrd="0" presId="urn:microsoft.com/office/officeart/2005/8/layout/venn3"/>
    <dgm:cxn modelId="{F3BA6929-BD51-43A8-AA05-153B7947FC6D}" type="presParOf" srcId="{C5496E16-B37F-4BC1-8ABB-31503449D761}" destId="{CD8B9553-B4A0-482B-9F95-71137C5CC95A}" srcOrd="5" destOrd="0" presId="urn:microsoft.com/office/officeart/2005/8/layout/venn3"/>
    <dgm:cxn modelId="{FF2B22A0-7A37-4803-BA31-4730E58217D3}" type="presParOf" srcId="{C5496E16-B37F-4BC1-8ABB-31503449D761}" destId="{9C7961AB-B8B5-4B35-A190-A21F9429F0D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8FC0520-4E1C-47C9-9459-5A566E2A3269}" type="parTrans" cxnId="{420E5929-73A4-4A38-8264-96367E09F88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CCCDC2A1-B573-48DB-AE6D-1F76901F1671}" type="parTrans" cxnId="{E3209E33-E5E7-49D7-A614-E18C032857AF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A0A2BD5-A368-4F17-8E9D-23F1FC377812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6598F354-400C-439C-BDD5-729D663E252E}" type="parTrans" cxnId="{48ECD170-E6C5-489E-A263-20CC615C17AB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2A69AB7-A0A6-4501-95CD-2902A3384DE3}">
      <dgm:prSet phldrT="[Текст]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DEE7B50-C1CB-48D2-999B-DF1098A88396}" type="parTrans" cxnId="{BDBC8127-C9A5-4636-AF0A-79E42F53D923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37E412C-91EE-486E-8354-15F2384BE3EA}">
      <dgm:prSet phldrT="[Текст]"/>
      <dgm:spPr>
        <a:solidFill>
          <a:srgbClr val="FFFFCC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C021BE46-16AF-4372-B2A0-67875E2C82CF}" type="parTrans" cxnId="{EA60BD94-54CE-450D-A117-19A3057D3DE3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63A74EC-A1EC-4823-AB28-835C2DE63D58}">
      <dgm:prSet phldrT="[Текст]"/>
      <dgm:spPr>
        <a:solidFill>
          <a:srgbClr val="92D05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D513BD1-7137-4BB2-A1F4-1B02EFB0F34F}" type="parTrans" cxnId="{A5BC18A6-1C74-45AC-A35E-DB57538BF8E8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B1A8440-411B-4A5D-AFC7-3583C59ADD0E}">
      <dgm:prSet phldrT="[Текст]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082CE592-953F-441B-B0C2-F864433A8493}" type="parTrans" cxnId="{C76B1FDD-1515-4548-A84A-CDE5C2B70761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7DF95E1-3397-43CE-99EF-E82D1E9B2066}" type="parTrans" cxnId="{54059384-7D56-4783-9E6B-CB7051B26B45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6E51CD7-05D6-4658-BDAA-92C6F3E19708}" type="parTrans" cxnId="{4A189105-0239-4451-ACE0-D31E9CBF66B8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971851C-223B-4401-8505-0F79EF9DF2FE}">
      <dgm:prSet custRadScaleRad="103129" custRadScaleInc="23989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7BB7D12E-7788-481F-9A34-9DDD1920EEE6}" type="sibTrans" cxnId="{2B0D6A0C-F289-4FC7-8D98-5FE873E92E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6777798-C242-4B14-BDDC-39BE21847441}" type="parTrans" cxnId="{2B0D6A0C-F289-4FC7-8D98-5FE873E92E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BD5A0E1-1493-490D-98B0-ADA84F7E4845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E8D3D680-2231-483C-A0CE-8C5A83FACC1B}" type="parTrans" cxnId="{18873E3E-F8C2-403A-BE5B-64CD5EDA49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B4C73F0-844C-48D3-B2E1-9CDAF8D00DD5}" type="sibTrans" cxnId="{18873E3E-F8C2-403A-BE5B-64CD5EDA49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D686B62-2944-4F6B-9429-7FB7FCC0B61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DBED263-E631-4288-81FA-CEA08FED5D80}" type="parTrans" cxnId="{3E6897AC-BF8F-432C-AB59-7F3017CC83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7EE604A-587C-4CAB-8203-F1E0B96D3A89}" type="sibTrans" cxnId="{3E6897AC-BF8F-432C-AB59-7F3017CC83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F647F05-65E5-443B-9310-4AF895EEC1B0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endParaRPr lang="ru-RU" sz="1400" b="0" dirty="0">
            <a:solidFill>
              <a:schemeClr val="bg1"/>
            </a:solidFill>
          </a:endParaRPr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A623EE8-6B7F-4F8F-BC9C-3FC1A4DEFB6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A1D8946-ADEF-4A4B-877B-9843024D5017}" type="parTrans" cxnId="{2FF1BB23-CDE1-4A3D-A7E0-C258B6B5C6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FF09574-86F8-42B2-87E9-4329738349C8}" type="sibTrans" cxnId="{2FF1BB23-CDE1-4A3D-A7E0-C258B6B5C6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769545-F18B-4ED9-96FC-B7C20BE2D93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165EDEC-8B31-4D52-822B-3298A53B46D0}" type="sibTrans" cxnId="{BECC4F1E-8D80-4514-9658-CE8A04B3422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DD6B0C2-F3F0-46CC-A77D-508B9729B98A}" type="parTrans" cxnId="{BECC4F1E-8D80-4514-9658-CE8A04B34228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83F8C23-6E1E-4B2E-B56F-BC64BA52F06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906CE3-990E-495B-868B-3628F3311B01}" type="sibTrans" cxnId="{1BE95901-2684-415C-BBC0-5A64D37781C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7DDAF68-339A-4777-8472-CCF21B811B34}" type="parTrans" cxnId="{1BE95901-2684-415C-BBC0-5A64D37781C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A3D5F7-C26B-4720-B919-D235026D6C9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061FC08-4343-48CD-A74B-8F3BDB46DF51}" type="parTrans" cxnId="{EBDA73B6-59B4-41F2-AE9E-252D07A54C6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F536B84-F3E0-4334-98AB-5D4EA7BD8913}" type="sibTrans" cxnId="{EBDA73B6-59B4-41F2-AE9E-252D07A54C6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796EB4-5621-49F4-A08C-45637B404DF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0F423B35-8AFF-4E08-A3FD-FE0925A538C5}" type="parTrans" cxnId="{116C32D4-C855-4453-A968-1437B832BA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3442FA1-22F3-47C6-8ACB-43124429D880}" type="sibTrans" cxnId="{116C32D4-C855-4453-A968-1437B832BA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21B7C5A-570A-4F2B-9DB3-1EB6078A0ADA}">
      <dgm:prSet custRadScaleRad="100601" custRadScaleInc="-76228"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1BBADC7-653C-4974-9086-6286235D0AF4}" type="parTrans" cxnId="{B7CD167D-978F-495D-9AC1-22DA04C4738B}">
      <dgm:prSet custLinFactNeighborX="1744" custLinFactNeighborY="993"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170BF8B-1878-4742-8D99-08F70263B044}" type="sibTrans" cxnId="{B7CD167D-978F-495D-9AC1-22DA04C4738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A6029D1-BCE5-45F1-BFCE-8AE0F2F7CF09}">
      <dgm:prSet custRadScaleRad="100601" custRadScaleInc="-76228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276BABF7-9995-42DB-824E-4AEE026251CD}" type="parTrans" cxnId="{2E09FCAE-47E0-4406-BDBB-C5A6EBE01DA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8B182DC-DCE7-450D-B223-F2B4F405F2E3}" type="sibTrans" cxnId="{2E09FCAE-47E0-4406-BDBB-C5A6EBE01DA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8228F42-2738-409F-ADB5-B5375ACBBE60}">
      <dgm:prSet custRadScaleRad="100252" custRadScaleInc="13850"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4553B93-021A-4E1D-A76E-7891E9133F2F}" type="parTrans" cxnId="{ECEDA028-08AF-4B25-8994-78C38069475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315701-38DC-4F4D-A758-6E81BC644831}" type="sibTrans" cxnId="{ECEDA028-08AF-4B25-8994-78C38069475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2896DF7-04DF-4B4C-8CA2-26A894BF879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E6A9101-39FA-4AF2-8AB9-33408F17FE65}" type="parTrans" cxnId="{48A32C94-C697-4F53-9E4D-22466A6C0086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4ACDA86-0819-4AF2-9AD9-4C4C50F2CF18}" type="sibTrans" cxnId="{48A32C94-C697-4F53-9E4D-22466A6C00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CEB0971-A137-4561-8985-831593D9495C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0AD6A06-2F76-4711-9379-7597DA08E2FB}" type="parTrans" cxnId="{B4DB93CA-BCE0-4428-8E30-BADDE897A9A9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9E4B997-A0E3-461B-84EB-0BF9EDDDC896}" type="sibTrans" cxnId="{B4DB93CA-BCE0-4428-8E30-BADDE897A9A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78F1D4C-A2EF-4C56-940B-FB3F18A7298D}">
      <dgm:prSet phldrT="[Текст]"/>
      <dgm:spPr>
        <a:gradFill rotWithShape="0">
          <a:gsLst>
            <a:gs pos="0">
              <a:schemeClr val="accent1"/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8170AFC-8E89-4179-A96D-636AFFD8C3F3}" type="parTrans" cxnId="{A00878C0-A87A-42B9-83D7-EE8880E34935}">
      <dgm:prSet/>
      <dgm:spPr>
        <a:solidFill>
          <a:srgbClr val="FFFFCC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172936" custScaleY="108086" custLinFactNeighborX="-1632" custLinFactNeighborY="-7903"/>
      <dgm:spPr/>
    </dgm:pt>
    <dgm:pt modelId="{4731EA70-1FA8-49F5-A6BF-4AE9CB97C303}" type="pres">
      <dgm:prSet presAssocID="{8D513BD1-7137-4BB2-A1F4-1B02EFB0F34F}" presName="parTrans" presStyleLbl="sibTrans2D1" presStyleIdx="0" presStyleCnt="13"/>
      <dgm:spPr/>
    </dgm:pt>
    <dgm:pt modelId="{8D15C70B-27DC-4BC4-8B54-1A6B8CC1DBC1}" type="pres">
      <dgm:prSet presAssocID="{8D513BD1-7137-4BB2-A1F4-1B02EFB0F34F}" presName="connectorText" presStyleLbl="sibTrans2D1" presStyleIdx="0" presStyleCnt="13"/>
      <dgm:spPr/>
    </dgm:pt>
    <dgm:pt modelId="{E2EC1D87-F728-458A-8AB1-7A3D78F9D25E}" type="pres">
      <dgm:prSet presAssocID="{D63A74EC-A1EC-4823-AB28-835C2DE63D58}" presName="node" presStyleLbl="node1" presStyleIdx="0" presStyleCnt="13" custRadScaleRad="100495" custRadScaleInc="-33801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13"/>
      <dgm:spPr/>
    </dgm:pt>
    <dgm:pt modelId="{839DF450-14DD-4280-9AEE-DA73938E9B9D}" type="pres">
      <dgm:prSet presAssocID="{082CE592-953F-441B-B0C2-F864433A8493}" presName="connectorText" presStyleLbl="sibTrans2D1" presStyleIdx="1" presStyleCnt="13"/>
      <dgm:spPr/>
    </dgm:pt>
    <dgm:pt modelId="{73BC26A8-8D0F-45E6-9E3B-37EADD227262}" type="pres">
      <dgm:prSet presAssocID="{4B1A8440-411B-4A5D-AFC7-3583C59ADD0E}" presName="node" presStyleLbl="node1" presStyleIdx="1" presStyleCnt="13" custRadScaleRad="98863" custRadScaleInc="-15329">
        <dgm:presLayoutVars>
          <dgm:bulletEnabled val="1"/>
        </dgm:presLayoutVars>
      </dgm:prSet>
      <dgm:spPr/>
    </dgm:pt>
    <dgm:pt modelId="{06F93DE9-E67A-4CE1-BC6B-5C458B1137B0}" type="pres">
      <dgm:prSet presAssocID="{C021BE46-16AF-4372-B2A0-67875E2C82CF}" presName="parTrans" presStyleLbl="sibTrans2D1" presStyleIdx="2" presStyleCnt="13"/>
      <dgm:spPr/>
    </dgm:pt>
    <dgm:pt modelId="{DA660ED5-C4B7-4208-928A-B8DD66837486}" type="pres">
      <dgm:prSet presAssocID="{C021BE46-16AF-4372-B2A0-67875E2C82CF}" presName="connectorText" presStyleLbl="sibTrans2D1" presStyleIdx="2" presStyleCnt="13"/>
      <dgm:spPr/>
    </dgm:pt>
    <dgm:pt modelId="{D8B200F5-4D07-49B2-A587-C2FE6CEC49F8}" type="pres">
      <dgm:prSet presAssocID="{637E412C-91EE-486E-8354-15F2384BE3EA}" presName="node" presStyleLbl="node1" presStyleIdx="2" presStyleCnt="13" custRadScaleRad="93845" custRadScaleInc="-27165">
        <dgm:presLayoutVars>
          <dgm:bulletEnabled val="1"/>
        </dgm:presLayoutVars>
      </dgm:prSet>
      <dgm:spPr/>
    </dgm:pt>
    <dgm:pt modelId="{E7EAB10C-E176-4610-B2C6-BE8F83AD0F9B}" type="pres">
      <dgm:prSet presAssocID="{A8FC0520-4E1C-47C9-9459-5A566E2A3269}" presName="parTrans" presStyleLbl="sibTrans2D1" presStyleIdx="3" presStyleCnt="13" custLinFactNeighborX="1744" custLinFactNeighborY="993"/>
      <dgm:spPr/>
    </dgm:pt>
    <dgm:pt modelId="{47F0322C-5978-482D-A409-1280E22C6D82}" type="pres">
      <dgm:prSet presAssocID="{A8FC0520-4E1C-47C9-9459-5A566E2A3269}" presName="connectorText" presStyleLbl="sibTrans2D1" presStyleIdx="3" presStyleCnt="13"/>
      <dgm:spPr/>
    </dgm:pt>
    <dgm:pt modelId="{FFE63D16-C443-42C8-BB30-4CA61876A647}" type="pres">
      <dgm:prSet presAssocID="{420BA717-63F2-4ED1-9193-BDF0AD7BC7EB}" presName="node" presStyleLbl="node1" presStyleIdx="3" presStyleCnt="13" custRadScaleRad="91142" custRadScaleInc="-47355">
        <dgm:presLayoutVars>
          <dgm:bulletEnabled val="1"/>
        </dgm:presLayoutVars>
      </dgm:prSet>
      <dgm:spPr/>
    </dgm:pt>
    <dgm:pt modelId="{C481485E-E38C-4518-A609-8D1D62CF917B}" type="pres">
      <dgm:prSet presAssocID="{CCCDC2A1-B573-48DB-AE6D-1F76901F1671}" presName="parTrans" presStyleLbl="sibTrans2D1" presStyleIdx="4" presStyleCnt="13" custLinFactNeighborX="-4216" custLinFactNeighborY="-14701"/>
      <dgm:spPr/>
    </dgm:pt>
    <dgm:pt modelId="{DB024BEC-8C88-4F07-BCA5-811E266A083B}" type="pres">
      <dgm:prSet presAssocID="{CCCDC2A1-B573-48DB-AE6D-1F76901F1671}" presName="connectorText" presStyleLbl="sibTrans2D1" presStyleIdx="4" presStyleCnt="13"/>
      <dgm:spPr/>
    </dgm:pt>
    <dgm:pt modelId="{0A6C1809-69AA-4BA6-8257-5A11C3557B45}" type="pres">
      <dgm:prSet presAssocID="{90B43A1C-85AB-40E4-9687-2313E85E0399}" presName="node" presStyleLbl="node1" presStyleIdx="4" presStyleCnt="13" custRadScaleRad="86306" custRadScaleInc="-64216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5" presStyleCnt="13" custScaleX="94972"/>
      <dgm:spPr/>
    </dgm:pt>
    <dgm:pt modelId="{F326903B-AF5C-41D9-A950-9DE60C069BDF}" type="pres">
      <dgm:prSet presAssocID="{6598F354-400C-439C-BDD5-729D663E252E}" presName="connectorText" presStyleLbl="sibTrans2D1" presStyleIdx="5" presStyleCnt="13"/>
      <dgm:spPr/>
    </dgm:pt>
    <dgm:pt modelId="{EB1C3899-7B42-47CD-912B-DD035472498D}" type="pres">
      <dgm:prSet presAssocID="{AA0A2BD5-A368-4F17-8E9D-23F1FC377812}" presName="node" presStyleLbl="node1" presStyleIdx="5" presStyleCnt="13" custRadScaleRad="87898" custRadScaleInc="-60970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6" presStyleCnt="13" custScaleX="106082" custLinFactNeighborX="-1012" custLinFactNeighborY="28036"/>
      <dgm:spPr/>
    </dgm:pt>
    <dgm:pt modelId="{881BA4B6-6173-4BE7-ACB0-127409627ABA}" type="pres">
      <dgm:prSet presAssocID="{9DEE7B50-C1CB-48D2-999B-DF1098A88396}" presName="connectorText" presStyleLbl="sibTrans2D1" presStyleIdx="6" presStyleCnt="13"/>
      <dgm:spPr/>
    </dgm:pt>
    <dgm:pt modelId="{FED909B6-8F19-4D98-AAC2-EBEEF4830C2B}" type="pres">
      <dgm:prSet presAssocID="{D2A69AB7-A0A6-4501-95CD-2902A3384DE3}" presName="node" presStyleLbl="node1" presStyleIdx="6" presStyleCnt="13" custRadScaleRad="72680" custRadScaleInc="-38300">
        <dgm:presLayoutVars>
          <dgm:bulletEnabled val="1"/>
        </dgm:presLayoutVars>
      </dgm:prSet>
      <dgm:spPr/>
    </dgm:pt>
    <dgm:pt modelId="{7A035AEB-3A20-4DC3-9A60-032AB2743B03}" type="pres">
      <dgm:prSet presAssocID="{77DF95E1-3397-43CE-99EF-E82D1E9B2066}" presName="parTrans" presStyleLbl="sibTrans2D1" presStyleIdx="7" presStyleCnt="13" custLinFactNeighborX="-2066" custLinFactNeighborY="15308"/>
      <dgm:spPr/>
    </dgm:pt>
    <dgm:pt modelId="{4273F29E-B93C-44D6-A671-FCDC77ED9BA3}" type="pres">
      <dgm:prSet presAssocID="{77DF95E1-3397-43CE-99EF-E82D1E9B2066}" presName="connectorText" presStyleLbl="sibTrans2D1" presStyleIdx="7" presStyleCnt="13"/>
      <dgm:spPr/>
    </dgm:pt>
    <dgm:pt modelId="{83F11675-07D9-406F-853D-13FD28BBB805}" type="pres">
      <dgm:prSet presAssocID="{62E153EB-408C-4CB3-B6CA-2A439518E14B}" presName="node" presStyleLbl="node1" presStyleIdx="7" presStyleCnt="13" custRadScaleRad="78747" custRadScaleInc="41552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8" presStyleCnt="13" custLinFactNeighborX="6134" custLinFactNeighborY="3495"/>
      <dgm:spPr/>
    </dgm:pt>
    <dgm:pt modelId="{53D78D63-5F88-4163-9535-46A64127BD3A}" type="pres">
      <dgm:prSet presAssocID="{08170AFC-8E89-4179-A96D-636AFFD8C3F3}" presName="connectorText" presStyleLbl="sibTrans2D1" presStyleIdx="8" presStyleCnt="13"/>
      <dgm:spPr/>
    </dgm:pt>
    <dgm:pt modelId="{EDA34655-9131-4731-957F-5382F53A0660}" type="pres">
      <dgm:prSet presAssocID="{D78F1D4C-A2EF-4C56-940B-FB3F18A7298D}" presName="node" presStyleLbl="node1" presStyleIdx="8" presStyleCnt="13" custRadScaleRad="93317" custRadScaleInc="73704">
        <dgm:presLayoutVars>
          <dgm:bulletEnabled val="1"/>
        </dgm:presLayoutVars>
      </dgm:prSet>
      <dgm:spPr/>
    </dgm:pt>
    <dgm:pt modelId="{805C1585-4E61-4F5A-9BFC-54208B923515}" type="pres">
      <dgm:prSet presAssocID="{2DD6B0C2-F3F0-46CC-A77D-508B9729B98A}" presName="parTrans" presStyleLbl="sibTrans2D1" presStyleIdx="9" presStyleCnt="13" custLinFactNeighborX="1744" custLinFactNeighborY="993"/>
      <dgm:spPr/>
    </dgm:pt>
    <dgm:pt modelId="{FF7680E8-690C-4DDB-A561-55CE1BA8CED6}" type="pres">
      <dgm:prSet presAssocID="{2DD6B0C2-F3F0-46CC-A77D-508B9729B98A}" presName="connectorText" presStyleLbl="sibTrans2D1" presStyleIdx="9" presStyleCnt="13"/>
      <dgm:spPr/>
    </dgm:pt>
    <dgm:pt modelId="{06523326-C046-41B9-890C-9456FACCE40B}" type="pres">
      <dgm:prSet presAssocID="{AC769545-F18B-4ED9-96FC-B7C20BE2D935}" presName="node" presStyleLbl="node1" presStyleIdx="9" presStyleCnt="13" custRadScaleRad="97858" custRadScaleInc="51974">
        <dgm:presLayoutVars>
          <dgm:bulletEnabled val="1"/>
        </dgm:presLayoutVars>
      </dgm:prSet>
      <dgm:spPr/>
    </dgm:pt>
    <dgm:pt modelId="{5BCE66FD-35CE-4EEA-9A7E-A50A57E69A24}" type="pres">
      <dgm:prSet presAssocID="{3E6A9101-39FA-4AF2-8AB9-33408F17FE65}" presName="parTrans" presStyleLbl="sibTrans2D1" presStyleIdx="10" presStyleCnt="13"/>
      <dgm:spPr/>
    </dgm:pt>
    <dgm:pt modelId="{947CF7F1-0B12-484E-A28A-4DAB5019B271}" type="pres">
      <dgm:prSet presAssocID="{3E6A9101-39FA-4AF2-8AB9-33408F17FE65}" presName="connectorText" presStyleLbl="sibTrans2D1" presStyleIdx="10" presStyleCnt="13"/>
      <dgm:spPr/>
    </dgm:pt>
    <dgm:pt modelId="{9EEB0020-A1D5-4ED6-BC75-3E42CEE784EC}" type="pres">
      <dgm:prSet presAssocID="{D2896DF7-04DF-4B4C-8CA2-26A894BF8792}" presName="node" presStyleLbl="node1" presStyleIdx="10" presStyleCnt="13" custRadScaleRad="99473" custRadScaleInc="23645">
        <dgm:presLayoutVars>
          <dgm:bulletEnabled val="1"/>
        </dgm:presLayoutVars>
      </dgm:prSet>
      <dgm:spPr/>
    </dgm:pt>
    <dgm:pt modelId="{67725448-DD84-4C87-A2E0-F0AA6B883D0E}" type="pres">
      <dgm:prSet presAssocID="{A0AD6A06-2F76-4711-9379-7597DA08E2FB}" presName="parTrans" presStyleLbl="sibTrans2D1" presStyleIdx="11" presStyleCnt="13"/>
      <dgm:spPr/>
    </dgm:pt>
    <dgm:pt modelId="{123048F4-EB06-4489-8D15-0A3B4FBF7CDB}" type="pres">
      <dgm:prSet presAssocID="{A0AD6A06-2F76-4711-9379-7597DA08E2FB}" presName="connectorText" presStyleLbl="sibTrans2D1" presStyleIdx="11" presStyleCnt="13"/>
      <dgm:spPr/>
    </dgm:pt>
    <dgm:pt modelId="{93AF7DD9-4C45-4A38-82EE-60486FDDB38F}" type="pres">
      <dgm:prSet presAssocID="{4CEB0971-A137-4561-8985-831593D9495C}" presName="node" presStyleLbl="node1" presStyleIdx="11" presStyleCnt="13">
        <dgm:presLayoutVars>
          <dgm:bulletEnabled val="1"/>
        </dgm:presLayoutVars>
      </dgm:prSet>
      <dgm:spPr/>
    </dgm:pt>
    <dgm:pt modelId="{553B84E4-4A31-43DB-B3BF-8E8EF2B79F2D}" type="pres">
      <dgm:prSet presAssocID="{66E51CD7-05D6-4658-BDAA-92C6F3E19708}" presName="parTrans" presStyleLbl="sibTrans2D1" presStyleIdx="12" presStyleCnt="13" custAng="741592" custLinFactNeighborX="-19564" custLinFactNeighborY="11892"/>
      <dgm:spPr/>
    </dgm:pt>
    <dgm:pt modelId="{C47D9E4B-AD47-4E79-B529-9B264E8F4F6B}" type="pres">
      <dgm:prSet presAssocID="{66E51CD7-05D6-4658-BDAA-92C6F3E19708}" presName="connectorText" presStyleLbl="sibTrans2D1" presStyleIdx="12" presStyleCnt="13"/>
      <dgm:spPr/>
    </dgm:pt>
    <dgm:pt modelId="{E0AC84DD-2093-416F-85DE-E547FE520660}" type="pres">
      <dgm:prSet presAssocID="{3BA0FA79-0F0A-4F39-8C6F-85BF113366C3}" presName="node" presStyleLbl="node1" presStyleIdx="12" presStyleCnt="13" custRadScaleRad="105342" custRadScaleInc="-7235">
        <dgm:presLayoutVars>
          <dgm:bulletEnabled val="1"/>
        </dgm:presLayoutVars>
      </dgm:prSet>
      <dgm:spPr/>
    </dgm:pt>
  </dgm:ptLst>
  <dgm:cxnLst>
    <dgm:cxn modelId="{1BE95901-2684-415C-BBC0-5A64D37781CD}" srcId="{AC769545-F18B-4ED9-96FC-B7C20BE2D935}" destId="{D83F8C23-6E1E-4B2E-B56F-BC64BA52F064}" srcOrd="0" destOrd="0" parTransId="{17DDAF68-339A-4777-8472-CCF21B811B34}" sibTransId="{02906CE3-990E-495B-868B-3628F3311B01}"/>
    <dgm:cxn modelId="{4A189105-0239-4451-ACE0-D31E9CBF66B8}" srcId="{6F647F05-65E5-443B-9310-4AF895EEC1B0}" destId="{3BA0FA79-0F0A-4F39-8C6F-85BF113366C3}" srcOrd="12" destOrd="0" parTransId="{66E51CD7-05D6-4658-BDAA-92C6F3E19708}" sibTransId="{3F86135B-3CC7-4CEB-B411-92453A9354E3}"/>
    <dgm:cxn modelId="{6CE1A705-C2EA-42FB-9988-EAFFE3593105}" type="presOf" srcId="{6598F354-400C-439C-BDD5-729D663E252E}" destId="{FA950D33-9BD9-4D37-A533-789F5554AFB5}" srcOrd="0" destOrd="0" presId="urn:microsoft.com/office/officeart/2005/8/layout/radial5"/>
    <dgm:cxn modelId="{35CFF805-6F79-42A9-B279-9A470889E6DF}" type="presOf" srcId="{CCCDC2A1-B573-48DB-AE6D-1F76901F1671}" destId="{DB024BEC-8C88-4F07-BCA5-811E266A083B}" srcOrd="1" destOrd="0" presId="urn:microsoft.com/office/officeart/2005/8/layout/radial5"/>
    <dgm:cxn modelId="{E97F6708-8DC3-4AEC-A884-ECC49AB0219F}" type="presOf" srcId="{AA0A2BD5-A368-4F17-8E9D-23F1FC377812}" destId="{EB1C3899-7B42-47CD-912B-DD035472498D}" srcOrd="0" destOrd="0" presId="urn:microsoft.com/office/officeart/2005/8/layout/radial5"/>
    <dgm:cxn modelId="{719FA50A-9A8A-4532-9070-DE6B4D909992}" type="presOf" srcId="{6598F354-400C-439C-BDD5-729D663E252E}" destId="{F326903B-AF5C-41D9-A950-9DE60C069BDF}" srcOrd="1" destOrd="0" presId="urn:microsoft.com/office/officeart/2005/8/layout/radial5"/>
    <dgm:cxn modelId="{2B0D6A0C-F289-4FC7-8D98-5FE873E92EBA}" srcId="{6B4A9C71-5243-4375-98C7-BA189146832B}" destId="{1971851C-223B-4401-8505-0F79EF9DF2FE}" srcOrd="3" destOrd="0" parTransId="{66777798-C242-4B14-BDDC-39BE21847441}" sibTransId="{7BB7D12E-7788-481F-9A34-9DDD1920EEE6}"/>
    <dgm:cxn modelId="{B2029A11-B947-415F-95F6-163CC654002F}" type="presOf" srcId="{D83F8C23-6E1E-4B2E-B56F-BC64BA52F064}" destId="{06523326-C046-41B9-890C-9456FACCE40B}" srcOrd="0" destOrd="1" presId="urn:microsoft.com/office/officeart/2005/8/layout/radial5"/>
    <dgm:cxn modelId="{82379A16-840E-4585-8E41-2A4070812B02}" type="presOf" srcId="{77DF95E1-3397-43CE-99EF-E82D1E9B2066}" destId="{4273F29E-B93C-44D6-A671-FCDC77ED9BA3}" srcOrd="1" destOrd="0" presId="urn:microsoft.com/office/officeart/2005/8/layout/radial5"/>
    <dgm:cxn modelId="{EB9D961C-3497-41F9-B829-98CD702539A2}" type="presOf" srcId="{082CE592-953F-441B-B0C2-F864433A8493}" destId="{A0E222DD-64BD-4A89-BBB9-2B80D8318D4A}" srcOrd="0" destOrd="0" presId="urn:microsoft.com/office/officeart/2005/8/layout/radial5"/>
    <dgm:cxn modelId="{BECC4F1E-8D80-4514-9658-CE8A04B34228}" srcId="{6F647F05-65E5-443B-9310-4AF895EEC1B0}" destId="{AC769545-F18B-4ED9-96FC-B7C20BE2D935}" srcOrd="9" destOrd="0" parTransId="{2DD6B0C2-F3F0-46CC-A77D-508B9729B98A}" sibTransId="{4165EDEC-8B31-4D52-822B-3298A53B46D0}"/>
    <dgm:cxn modelId="{2FF1BB23-CDE1-4A3D-A7E0-C258B6B5C617}" srcId="{6B4A9C71-5243-4375-98C7-BA189146832B}" destId="{3A623EE8-6B7F-4F8F-BC9C-3FC1A4DEFB6D}" srcOrd="4" destOrd="0" parTransId="{EA1D8946-ADEF-4A4B-877B-9843024D5017}" sibTransId="{FFF09574-86F8-42B2-87E9-4329738349C8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ECEDA028-08AF-4B25-8994-78C380694752}" srcId="{6B4A9C71-5243-4375-98C7-BA189146832B}" destId="{58228F42-2738-409F-ADB5-B5375ACBBE60}" srcOrd="8" destOrd="0" parTransId="{14553B93-021A-4E1D-A76E-7891E9133F2F}" sibTransId="{B5315701-38DC-4F4D-A758-6E81BC644831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7F61B2B-2312-40C1-8D53-B20BDF4352E2}" type="presOf" srcId="{6F647F05-65E5-443B-9310-4AF895EEC1B0}" destId="{ED72E44C-8498-48F8-9652-E5DD6AC5818D}" srcOrd="0" destOrd="0" presId="urn:microsoft.com/office/officeart/2005/8/layout/radial5"/>
    <dgm:cxn modelId="{02EAA92C-C9DC-4A53-92EC-5D7E6657EE97}" type="presOf" srcId="{2DD6B0C2-F3F0-46CC-A77D-508B9729B98A}" destId="{FF7680E8-690C-4DDB-A561-55CE1BA8CED6}" srcOrd="1" destOrd="0" presId="urn:microsoft.com/office/officeart/2005/8/layout/radial5"/>
    <dgm:cxn modelId="{C2390D2D-277F-42DC-9324-47EC3D4AFA9C}" type="presOf" srcId="{8D513BD1-7137-4BB2-A1F4-1B02EFB0F34F}" destId="{4731EA70-1FA8-49F5-A6BF-4AE9CB97C303}" srcOrd="0" destOrd="0" presId="urn:microsoft.com/office/officeart/2005/8/layout/radial5"/>
    <dgm:cxn modelId="{18986E2D-E3CA-48F1-BD9E-B69486A63AC7}" type="presOf" srcId="{3E6A9101-39FA-4AF2-8AB9-33408F17FE65}" destId="{5BCE66FD-35CE-4EEA-9A7E-A50A57E69A24}" srcOrd="0" destOrd="0" presId="urn:microsoft.com/office/officeart/2005/8/layout/radial5"/>
    <dgm:cxn modelId="{CA8DCA31-7932-4997-B90A-08C76B775BAB}" type="presOf" srcId="{4CEB0971-A137-4561-8985-831593D9495C}" destId="{93AF7DD9-4C45-4A38-82EE-60486FDDB38F}" srcOrd="0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0EAAE036-BC61-41E9-ADE4-BBB048DDE65B}" type="presOf" srcId="{637E412C-91EE-486E-8354-15F2384BE3EA}" destId="{D8B200F5-4D07-49B2-A587-C2FE6CEC49F8}" srcOrd="0" destOrd="0" presId="urn:microsoft.com/office/officeart/2005/8/layout/radial5"/>
    <dgm:cxn modelId="{18873E3E-F8C2-403A-BE5B-64CD5EDA4967}" srcId="{6B4A9C71-5243-4375-98C7-BA189146832B}" destId="{5BD5A0E1-1493-490D-98B0-ADA84F7E4845}" srcOrd="1" destOrd="0" parTransId="{E8D3D680-2231-483C-A0CE-8C5A83FACC1B}" sibTransId="{7B4C73F0-844C-48D3-B2E1-9CDAF8D00DD5}"/>
    <dgm:cxn modelId="{74156940-ED16-4710-97C6-33375B087B4E}" type="presOf" srcId="{66E51CD7-05D6-4658-BDAA-92C6F3E19708}" destId="{C47D9E4B-AD47-4E79-B529-9B264E8F4F6B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18C7C85D-2211-4603-B310-3E9D338EFE43}" type="presOf" srcId="{AC769545-F18B-4ED9-96FC-B7C20BE2D935}" destId="{06523326-C046-41B9-890C-9456FACCE40B}" srcOrd="0" destOrd="0" presId="urn:microsoft.com/office/officeart/2005/8/layout/radial5"/>
    <dgm:cxn modelId="{BAE4FD41-324F-4CDE-A33E-54A3A7035938}" type="presOf" srcId="{2DD6B0C2-F3F0-46CC-A77D-508B9729B98A}" destId="{805C1585-4E61-4F5A-9BFC-54208B923515}" srcOrd="0" destOrd="0" presId="urn:microsoft.com/office/officeart/2005/8/layout/radial5"/>
    <dgm:cxn modelId="{BFE81362-0EF5-4D1D-A770-84F5626C6E4C}" type="presOf" srcId="{D78F1D4C-A2EF-4C56-940B-FB3F18A7298D}" destId="{EDA34655-9131-4731-957F-5382F53A0660}" srcOrd="0" destOrd="0" presId="urn:microsoft.com/office/officeart/2005/8/layout/radial5"/>
    <dgm:cxn modelId="{03F8A742-83BE-42ED-8767-D4D36B6BA30F}" type="presOf" srcId="{A8FC0520-4E1C-47C9-9459-5A566E2A3269}" destId="{47F0322C-5978-482D-A409-1280E22C6D82}" srcOrd="1" destOrd="0" presId="urn:microsoft.com/office/officeart/2005/8/layout/radial5"/>
    <dgm:cxn modelId="{1A037563-0232-4CBB-8B77-D3CA446B08FC}" type="presOf" srcId="{3BA0FA79-0F0A-4F39-8C6F-85BF113366C3}" destId="{E0AC84DD-2093-416F-85DE-E547FE520660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930C973-FF39-421D-AEF3-FA47D054A46D}" type="presOf" srcId="{420BA717-63F2-4ED1-9193-BDF0AD7BC7EB}" destId="{FFE63D16-C443-42C8-BB30-4CA61876A647}" srcOrd="0" destOrd="0" presId="urn:microsoft.com/office/officeart/2005/8/layout/radial5"/>
    <dgm:cxn modelId="{0FC87F54-2A2F-43E2-B5D6-AD9D0E1703D7}" type="presOf" srcId="{CCCDC2A1-B573-48DB-AE6D-1F76901F1671}" destId="{C481485E-E38C-4518-A609-8D1D62CF917B}" srcOrd="0" destOrd="0" presId="urn:microsoft.com/office/officeart/2005/8/layout/radial5"/>
    <dgm:cxn modelId="{B7CD167D-978F-495D-9AC1-22DA04C4738B}" srcId="{6B4A9C71-5243-4375-98C7-BA189146832B}" destId="{521B7C5A-570A-4F2B-9DB3-1EB6078A0ADA}" srcOrd="7" destOrd="0" parTransId="{81BBADC7-653C-4974-9086-6286235D0AF4}" sibTransId="{5170BF8B-1878-4742-8D99-08F70263B044}"/>
    <dgm:cxn modelId="{16543080-279C-4DD9-81F9-59A8EE06BFA9}" type="presOf" srcId="{9DEE7B50-C1CB-48D2-999B-DF1098A88396}" destId="{2F5553CB-2478-4421-B002-5FA728364A78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5CB75485-B749-42EB-9E74-F0DB8982A1BE}" type="presOf" srcId="{62E153EB-408C-4CB3-B6CA-2A439518E14B}" destId="{83F11675-07D9-406F-853D-13FD28BBB805}" srcOrd="0" destOrd="0" presId="urn:microsoft.com/office/officeart/2005/8/layout/radial5"/>
    <dgm:cxn modelId="{0065768A-F39C-49A0-8F44-E03A2CA4EB22}" type="presOf" srcId="{A0AD6A06-2F76-4711-9379-7597DA08E2FB}" destId="{67725448-DD84-4C87-A2E0-F0AA6B883D0E}" srcOrd="0" destOrd="0" presId="urn:microsoft.com/office/officeart/2005/8/layout/radial5"/>
    <dgm:cxn modelId="{107D698B-EC29-483E-9F7E-887A57DB83D5}" type="presOf" srcId="{D63A74EC-A1EC-4823-AB28-835C2DE63D58}" destId="{E2EC1D87-F728-458A-8AB1-7A3D78F9D25E}" srcOrd="0" destOrd="0" presId="urn:microsoft.com/office/officeart/2005/8/layout/radial5"/>
    <dgm:cxn modelId="{1B54B990-E30E-406D-B473-68A9993FE647}" type="presOf" srcId="{D2A69AB7-A0A6-4501-95CD-2902A3384DE3}" destId="{FED909B6-8F19-4D98-AAC2-EBEEF4830C2B}" srcOrd="0" destOrd="0" presId="urn:microsoft.com/office/officeart/2005/8/layout/radial5"/>
    <dgm:cxn modelId="{48A32C94-C697-4F53-9E4D-22466A6C0086}" srcId="{6F647F05-65E5-443B-9310-4AF895EEC1B0}" destId="{D2896DF7-04DF-4B4C-8CA2-26A894BF8792}" srcOrd="10" destOrd="0" parTransId="{3E6A9101-39FA-4AF2-8AB9-33408F17FE65}" sibTransId="{04ACDA86-0819-4AF2-9AD9-4C4C50F2CF18}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C9832B95-4955-4244-849C-719D7FC6393B}" type="presOf" srcId="{9DEE7B50-C1CB-48D2-999B-DF1098A88396}" destId="{881BA4B6-6173-4BE7-ACB0-127409627ABA}" srcOrd="1" destOrd="0" presId="urn:microsoft.com/office/officeart/2005/8/layout/radial5"/>
    <dgm:cxn modelId="{59A22E99-FA88-476D-B912-BE93FA5558F0}" type="presOf" srcId="{08170AFC-8E89-4179-A96D-636AFFD8C3F3}" destId="{53D78D63-5F88-4163-9535-46A64127BD3A}" srcOrd="1" destOrd="0" presId="urn:microsoft.com/office/officeart/2005/8/layout/radial5"/>
    <dgm:cxn modelId="{E287A0A3-783C-4A08-B4D7-ADA8B51C2A19}" type="presOf" srcId="{D2896DF7-04DF-4B4C-8CA2-26A894BF8792}" destId="{9EEB0020-A1D5-4ED6-BC75-3E42CEE784EC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3E6897AC-BF8F-432C-AB59-7F3017CC83B1}" srcId="{6B4A9C71-5243-4375-98C7-BA189146832B}" destId="{1D686B62-2944-4F6B-9429-7FB7FCC0B616}" srcOrd="2" destOrd="0" parTransId="{8DBED263-E631-4288-81FA-CEA08FED5D80}" sibTransId="{B7EE604A-587C-4CAB-8203-F1E0B96D3A89}"/>
    <dgm:cxn modelId="{2E09FCAE-47E0-4406-BDBB-C5A6EBE01DA3}" srcId="{521B7C5A-570A-4F2B-9DB3-1EB6078A0ADA}" destId="{0A6029D1-BCE5-45F1-BFCE-8AE0F2F7CF09}" srcOrd="0" destOrd="0" parTransId="{276BABF7-9995-42DB-824E-4AEE026251CD}" sibTransId="{B8B182DC-DCE7-450D-B223-F2B4F405F2E3}"/>
    <dgm:cxn modelId="{EBDA73B6-59B4-41F2-AE9E-252D07A54C63}" srcId="{6B4A9C71-5243-4375-98C7-BA189146832B}" destId="{2FA3D5F7-C26B-4720-B919-D235026D6C95}" srcOrd="5" destOrd="0" parTransId="{6061FC08-4343-48CD-A74B-8F3BDB46DF51}" sibTransId="{6F536B84-F3E0-4334-98AB-5D4EA7BD8913}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193B7CC1-B05B-4BB8-B23E-89286DA4BA64}" type="presOf" srcId="{8D513BD1-7137-4BB2-A1F4-1B02EFB0F34F}" destId="{8D15C70B-27DC-4BC4-8B54-1A6B8CC1DBC1}" srcOrd="1" destOrd="0" presId="urn:microsoft.com/office/officeart/2005/8/layout/radial5"/>
    <dgm:cxn modelId="{903C6EC4-657E-400D-8604-7B3D8338CAC3}" type="presOf" srcId="{082CE592-953F-441B-B0C2-F864433A8493}" destId="{839DF450-14DD-4280-9AEE-DA73938E9B9D}" srcOrd="1" destOrd="0" presId="urn:microsoft.com/office/officeart/2005/8/layout/radial5"/>
    <dgm:cxn modelId="{B4DB93CA-BCE0-4428-8E30-BADDE897A9A9}" srcId="{6F647F05-65E5-443B-9310-4AF895EEC1B0}" destId="{4CEB0971-A137-4561-8985-831593D9495C}" srcOrd="11" destOrd="0" parTransId="{A0AD6A06-2F76-4711-9379-7597DA08E2FB}" sibTransId="{99E4B997-A0E3-461B-84EB-0BF9EDDDC896}"/>
    <dgm:cxn modelId="{116C32D4-C855-4453-A968-1437B832BAB1}" srcId="{6B4A9C71-5243-4375-98C7-BA189146832B}" destId="{02796EB4-5621-49F4-A08C-45637B404DFD}" srcOrd="6" destOrd="0" parTransId="{0F423B35-8AFF-4E08-A3FD-FE0925A538C5}" sibTransId="{93442FA1-22F3-47C6-8ACB-43124429D880}"/>
    <dgm:cxn modelId="{3D6512D7-2CA3-4693-80F5-2FA2FA9EE651}" type="presOf" srcId="{C021BE46-16AF-4372-B2A0-67875E2C82CF}" destId="{DA660ED5-C4B7-4208-928A-B8DD66837486}" srcOrd="1" destOrd="0" presId="urn:microsoft.com/office/officeart/2005/8/layout/radial5"/>
    <dgm:cxn modelId="{204F41DB-3118-48D0-9F9A-32F8D3C07E31}" type="presOf" srcId="{4B1A8440-411B-4A5D-AFC7-3583C59ADD0E}" destId="{73BC26A8-8D0F-45E6-9E3B-37EADD227262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9B05DDE0-EE44-4A19-88F5-BA1D352C0C31}" type="presOf" srcId="{77DF95E1-3397-43CE-99EF-E82D1E9B2066}" destId="{7A035AEB-3A20-4DC3-9A60-032AB2743B03}" srcOrd="0" destOrd="0" presId="urn:microsoft.com/office/officeart/2005/8/layout/radial5"/>
    <dgm:cxn modelId="{6DAB38E3-3EF1-45DE-8A43-C5903A89C24D}" type="presOf" srcId="{C021BE46-16AF-4372-B2A0-67875E2C82CF}" destId="{06F93DE9-E67A-4CE1-BC6B-5C458B1137B0}" srcOrd="0" destOrd="0" presId="urn:microsoft.com/office/officeart/2005/8/layout/radial5"/>
    <dgm:cxn modelId="{2D27C4E8-97ED-488E-BB25-36740745DB4B}" type="presOf" srcId="{A0AD6A06-2F76-4711-9379-7597DA08E2FB}" destId="{123048F4-EB06-4489-8D15-0A3B4FBF7CDB}" srcOrd="1" destOrd="0" presId="urn:microsoft.com/office/officeart/2005/8/layout/radial5"/>
    <dgm:cxn modelId="{D1DD75EA-23B7-406F-AC41-9B96FF0A77EA}" type="presOf" srcId="{08170AFC-8E89-4179-A96D-636AFFD8C3F3}" destId="{DF27FC25-052B-426A-9E06-117E992234F6}" srcOrd="0" destOrd="0" presId="urn:microsoft.com/office/officeart/2005/8/layout/radial5"/>
    <dgm:cxn modelId="{1324E4F0-46B7-4513-971B-19EDCA1D4262}" type="presOf" srcId="{3E6A9101-39FA-4AF2-8AB9-33408F17FE65}" destId="{947CF7F1-0B12-484E-A28A-4DAB5019B271}" srcOrd="1" destOrd="0" presId="urn:microsoft.com/office/officeart/2005/8/layout/radial5"/>
    <dgm:cxn modelId="{ACF32FF9-65E5-441D-B42B-D75A0FEF59F5}" type="presOf" srcId="{90B43A1C-85AB-40E4-9687-2313E85E0399}" destId="{0A6C1809-69AA-4BA6-8257-5A11C3557B45}" srcOrd="0" destOrd="0" presId="urn:microsoft.com/office/officeart/2005/8/layout/radial5"/>
    <dgm:cxn modelId="{517435FA-C6D2-44C5-BE88-C4EB6A99180B}" type="presOf" srcId="{66E51CD7-05D6-4658-BDAA-92C6F3E19708}" destId="{553B84E4-4A31-43DB-B3BF-8E8EF2B79F2D}" srcOrd="0" destOrd="0" presId="urn:microsoft.com/office/officeart/2005/8/layout/radial5"/>
    <dgm:cxn modelId="{5DEF9FFA-4A43-4E91-A6C5-6EB967EECB13}" type="presOf" srcId="{6B4A9C71-5243-4375-98C7-BA189146832B}" destId="{8B82EA68-B59A-424E-9756-C221A13DB47F}" srcOrd="0" destOrd="0" presId="urn:microsoft.com/office/officeart/2005/8/layout/radial5"/>
    <dgm:cxn modelId="{CE5E34FE-CB08-41B0-9D85-24E171672FBA}" type="presOf" srcId="{A8FC0520-4E1C-47C9-9459-5A566E2A3269}" destId="{E7EAB10C-E176-4610-B2C6-BE8F83AD0F9B}" srcOrd="0" destOrd="0" presId="urn:microsoft.com/office/officeart/2005/8/layout/radial5"/>
    <dgm:cxn modelId="{7654E3B2-5298-498D-B9B6-142FAC4B08E9}" type="presParOf" srcId="{8B82EA68-B59A-424E-9756-C221A13DB47F}" destId="{ED72E44C-8498-48F8-9652-E5DD6AC5818D}" srcOrd="0" destOrd="0" presId="urn:microsoft.com/office/officeart/2005/8/layout/radial5"/>
    <dgm:cxn modelId="{9725EA32-F3A0-48D0-9DE8-024B22BD6A5A}" type="presParOf" srcId="{8B82EA68-B59A-424E-9756-C221A13DB47F}" destId="{4731EA70-1FA8-49F5-A6BF-4AE9CB97C303}" srcOrd="1" destOrd="0" presId="urn:microsoft.com/office/officeart/2005/8/layout/radial5"/>
    <dgm:cxn modelId="{8DF9F768-386F-46EC-9DCB-5016BF512D29}" type="presParOf" srcId="{4731EA70-1FA8-49F5-A6BF-4AE9CB97C303}" destId="{8D15C70B-27DC-4BC4-8B54-1A6B8CC1DBC1}" srcOrd="0" destOrd="0" presId="urn:microsoft.com/office/officeart/2005/8/layout/radial5"/>
    <dgm:cxn modelId="{B99E9ADD-67EC-4CDC-8EC5-D23995B968D5}" type="presParOf" srcId="{8B82EA68-B59A-424E-9756-C221A13DB47F}" destId="{E2EC1D87-F728-458A-8AB1-7A3D78F9D25E}" srcOrd="2" destOrd="0" presId="urn:microsoft.com/office/officeart/2005/8/layout/radial5"/>
    <dgm:cxn modelId="{4EB6E53F-41DA-4145-94D0-BBE10583CE08}" type="presParOf" srcId="{8B82EA68-B59A-424E-9756-C221A13DB47F}" destId="{A0E222DD-64BD-4A89-BBB9-2B80D8318D4A}" srcOrd="3" destOrd="0" presId="urn:microsoft.com/office/officeart/2005/8/layout/radial5"/>
    <dgm:cxn modelId="{61A2F78B-2FEE-403F-83BF-E1F95368EA10}" type="presParOf" srcId="{A0E222DD-64BD-4A89-BBB9-2B80D8318D4A}" destId="{839DF450-14DD-4280-9AEE-DA73938E9B9D}" srcOrd="0" destOrd="0" presId="urn:microsoft.com/office/officeart/2005/8/layout/radial5"/>
    <dgm:cxn modelId="{F0A758B2-26FB-4211-AC00-B4EBC9060EB2}" type="presParOf" srcId="{8B82EA68-B59A-424E-9756-C221A13DB47F}" destId="{73BC26A8-8D0F-45E6-9E3B-37EADD227262}" srcOrd="4" destOrd="0" presId="urn:microsoft.com/office/officeart/2005/8/layout/radial5"/>
    <dgm:cxn modelId="{D57DA0BB-7CA5-4285-A538-3C69CA4F9F8D}" type="presParOf" srcId="{8B82EA68-B59A-424E-9756-C221A13DB47F}" destId="{06F93DE9-E67A-4CE1-BC6B-5C458B1137B0}" srcOrd="5" destOrd="0" presId="urn:microsoft.com/office/officeart/2005/8/layout/radial5"/>
    <dgm:cxn modelId="{CEA73FA1-0866-44EF-A9A6-DFAC4A20C2D6}" type="presParOf" srcId="{06F93DE9-E67A-4CE1-BC6B-5C458B1137B0}" destId="{DA660ED5-C4B7-4208-928A-B8DD66837486}" srcOrd="0" destOrd="0" presId="urn:microsoft.com/office/officeart/2005/8/layout/radial5"/>
    <dgm:cxn modelId="{0EBB9644-2862-4818-B20E-ACEFBA4C9EB2}" type="presParOf" srcId="{8B82EA68-B59A-424E-9756-C221A13DB47F}" destId="{D8B200F5-4D07-49B2-A587-C2FE6CEC49F8}" srcOrd="6" destOrd="0" presId="urn:microsoft.com/office/officeart/2005/8/layout/radial5"/>
    <dgm:cxn modelId="{5B4F1B86-F8B1-44DA-8B6E-061105169406}" type="presParOf" srcId="{8B82EA68-B59A-424E-9756-C221A13DB47F}" destId="{E7EAB10C-E176-4610-B2C6-BE8F83AD0F9B}" srcOrd="7" destOrd="0" presId="urn:microsoft.com/office/officeart/2005/8/layout/radial5"/>
    <dgm:cxn modelId="{C210AB67-ABBE-4CE7-9D7E-D9E41D174D54}" type="presParOf" srcId="{E7EAB10C-E176-4610-B2C6-BE8F83AD0F9B}" destId="{47F0322C-5978-482D-A409-1280E22C6D82}" srcOrd="0" destOrd="0" presId="urn:microsoft.com/office/officeart/2005/8/layout/radial5"/>
    <dgm:cxn modelId="{4C88E083-6DBC-4A7E-B13F-62B9E9D3C960}" type="presParOf" srcId="{8B82EA68-B59A-424E-9756-C221A13DB47F}" destId="{FFE63D16-C443-42C8-BB30-4CA61876A647}" srcOrd="8" destOrd="0" presId="urn:microsoft.com/office/officeart/2005/8/layout/radial5"/>
    <dgm:cxn modelId="{9CF19945-087D-4D61-93BB-F355B98031C9}" type="presParOf" srcId="{8B82EA68-B59A-424E-9756-C221A13DB47F}" destId="{C481485E-E38C-4518-A609-8D1D62CF917B}" srcOrd="9" destOrd="0" presId="urn:microsoft.com/office/officeart/2005/8/layout/radial5"/>
    <dgm:cxn modelId="{C8D2E5C2-ADB4-4CE2-8349-AA16E28117F4}" type="presParOf" srcId="{C481485E-E38C-4518-A609-8D1D62CF917B}" destId="{DB024BEC-8C88-4F07-BCA5-811E266A083B}" srcOrd="0" destOrd="0" presId="urn:microsoft.com/office/officeart/2005/8/layout/radial5"/>
    <dgm:cxn modelId="{D6DEA1EE-7EC5-4847-A772-1B28E8B07E14}" type="presParOf" srcId="{8B82EA68-B59A-424E-9756-C221A13DB47F}" destId="{0A6C1809-69AA-4BA6-8257-5A11C3557B45}" srcOrd="10" destOrd="0" presId="urn:microsoft.com/office/officeart/2005/8/layout/radial5"/>
    <dgm:cxn modelId="{022B9C22-5F8A-4DB1-A535-614B2B50E0A5}" type="presParOf" srcId="{8B82EA68-B59A-424E-9756-C221A13DB47F}" destId="{FA950D33-9BD9-4D37-A533-789F5554AFB5}" srcOrd="11" destOrd="0" presId="urn:microsoft.com/office/officeart/2005/8/layout/radial5"/>
    <dgm:cxn modelId="{074EB474-BB73-40FF-99CD-896B980CB37D}" type="presParOf" srcId="{FA950D33-9BD9-4D37-A533-789F5554AFB5}" destId="{F326903B-AF5C-41D9-A950-9DE60C069BDF}" srcOrd="0" destOrd="0" presId="urn:microsoft.com/office/officeart/2005/8/layout/radial5"/>
    <dgm:cxn modelId="{F8C6C17E-6864-455B-8187-7A7A415484E6}" type="presParOf" srcId="{8B82EA68-B59A-424E-9756-C221A13DB47F}" destId="{EB1C3899-7B42-47CD-912B-DD035472498D}" srcOrd="12" destOrd="0" presId="urn:microsoft.com/office/officeart/2005/8/layout/radial5"/>
    <dgm:cxn modelId="{9B422DD4-45B5-4633-AB72-CF171A15026F}" type="presParOf" srcId="{8B82EA68-B59A-424E-9756-C221A13DB47F}" destId="{2F5553CB-2478-4421-B002-5FA728364A78}" srcOrd="13" destOrd="0" presId="urn:microsoft.com/office/officeart/2005/8/layout/radial5"/>
    <dgm:cxn modelId="{F049BD2D-7D3A-4BBB-A8B4-D69050613BFE}" type="presParOf" srcId="{2F5553CB-2478-4421-B002-5FA728364A78}" destId="{881BA4B6-6173-4BE7-ACB0-127409627ABA}" srcOrd="0" destOrd="0" presId="urn:microsoft.com/office/officeart/2005/8/layout/radial5"/>
    <dgm:cxn modelId="{850D4EAB-855D-4592-BBE3-FC2C748F2449}" type="presParOf" srcId="{8B82EA68-B59A-424E-9756-C221A13DB47F}" destId="{FED909B6-8F19-4D98-AAC2-EBEEF4830C2B}" srcOrd="14" destOrd="0" presId="urn:microsoft.com/office/officeart/2005/8/layout/radial5"/>
    <dgm:cxn modelId="{3C390EBC-7A04-483B-B853-44EDD0635511}" type="presParOf" srcId="{8B82EA68-B59A-424E-9756-C221A13DB47F}" destId="{7A035AEB-3A20-4DC3-9A60-032AB2743B03}" srcOrd="15" destOrd="0" presId="urn:microsoft.com/office/officeart/2005/8/layout/radial5"/>
    <dgm:cxn modelId="{D7068487-ED91-4126-8838-E04D950BEA7F}" type="presParOf" srcId="{7A035AEB-3A20-4DC3-9A60-032AB2743B03}" destId="{4273F29E-B93C-44D6-A671-FCDC77ED9BA3}" srcOrd="0" destOrd="0" presId="urn:microsoft.com/office/officeart/2005/8/layout/radial5"/>
    <dgm:cxn modelId="{2EFA7A51-BC18-4FEE-BC86-E0C724202C73}" type="presParOf" srcId="{8B82EA68-B59A-424E-9756-C221A13DB47F}" destId="{83F11675-07D9-406F-853D-13FD28BBB805}" srcOrd="16" destOrd="0" presId="urn:microsoft.com/office/officeart/2005/8/layout/radial5"/>
    <dgm:cxn modelId="{277B7B99-4734-489D-BB03-C297C513797D}" type="presParOf" srcId="{8B82EA68-B59A-424E-9756-C221A13DB47F}" destId="{DF27FC25-052B-426A-9E06-117E992234F6}" srcOrd="17" destOrd="0" presId="urn:microsoft.com/office/officeart/2005/8/layout/radial5"/>
    <dgm:cxn modelId="{002A31E7-24F4-4930-91CD-B1837B6A8AC6}" type="presParOf" srcId="{DF27FC25-052B-426A-9E06-117E992234F6}" destId="{53D78D63-5F88-4163-9535-46A64127BD3A}" srcOrd="0" destOrd="0" presId="urn:microsoft.com/office/officeart/2005/8/layout/radial5"/>
    <dgm:cxn modelId="{A0AB982E-DEB1-4845-9D15-73C443E6F81F}" type="presParOf" srcId="{8B82EA68-B59A-424E-9756-C221A13DB47F}" destId="{EDA34655-9131-4731-957F-5382F53A0660}" srcOrd="18" destOrd="0" presId="urn:microsoft.com/office/officeart/2005/8/layout/radial5"/>
    <dgm:cxn modelId="{ADC6304D-4A62-42C8-B736-D19F8BC7FE80}" type="presParOf" srcId="{8B82EA68-B59A-424E-9756-C221A13DB47F}" destId="{805C1585-4E61-4F5A-9BFC-54208B923515}" srcOrd="19" destOrd="0" presId="urn:microsoft.com/office/officeart/2005/8/layout/radial5"/>
    <dgm:cxn modelId="{E4D62743-A00A-4B74-B649-3B251F2B5EBF}" type="presParOf" srcId="{805C1585-4E61-4F5A-9BFC-54208B923515}" destId="{FF7680E8-690C-4DDB-A561-55CE1BA8CED6}" srcOrd="0" destOrd="0" presId="urn:microsoft.com/office/officeart/2005/8/layout/radial5"/>
    <dgm:cxn modelId="{6BB671E7-1E06-41D9-9E70-FCC06C04C966}" type="presParOf" srcId="{8B82EA68-B59A-424E-9756-C221A13DB47F}" destId="{06523326-C046-41B9-890C-9456FACCE40B}" srcOrd="20" destOrd="0" presId="urn:microsoft.com/office/officeart/2005/8/layout/radial5"/>
    <dgm:cxn modelId="{A65C640D-0912-4346-9ED0-637C38E7B862}" type="presParOf" srcId="{8B82EA68-B59A-424E-9756-C221A13DB47F}" destId="{5BCE66FD-35CE-4EEA-9A7E-A50A57E69A24}" srcOrd="21" destOrd="0" presId="urn:microsoft.com/office/officeart/2005/8/layout/radial5"/>
    <dgm:cxn modelId="{2D106C96-BF6A-4D42-A22E-F83DD5BD9E3B}" type="presParOf" srcId="{5BCE66FD-35CE-4EEA-9A7E-A50A57E69A24}" destId="{947CF7F1-0B12-484E-A28A-4DAB5019B271}" srcOrd="0" destOrd="0" presId="urn:microsoft.com/office/officeart/2005/8/layout/radial5"/>
    <dgm:cxn modelId="{67947C69-BEC8-449E-8814-7FA175C913E4}" type="presParOf" srcId="{8B82EA68-B59A-424E-9756-C221A13DB47F}" destId="{9EEB0020-A1D5-4ED6-BC75-3E42CEE784EC}" srcOrd="22" destOrd="0" presId="urn:microsoft.com/office/officeart/2005/8/layout/radial5"/>
    <dgm:cxn modelId="{045ED7CE-C89C-4090-9803-B6B9A39A5DCB}" type="presParOf" srcId="{8B82EA68-B59A-424E-9756-C221A13DB47F}" destId="{67725448-DD84-4C87-A2E0-F0AA6B883D0E}" srcOrd="23" destOrd="0" presId="urn:microsoft.com/office/officeart/2005/8/layout/radial5"/>
    <dgm:cxn modelId="{606F957B-09FF-4E0A-9AF4-B200487B042B}" type="presParOf" srcId="{67725448-DD84-4C87-A2E0-F0AA6B883D0E}" destId="{123048F4-EB06-4489-8D15-0A3B4FBF7CDB}" srcOrd="0" destOrd="0" presId="urn:microsoft.com/office/officeart/2005/8/layout/radial5"/>
    <dgm:cxn modelId="{F07C9752-157C-4CCE-9058-90B3EA6835C8}" type="presParOf" srcId="{8B82EA68-B59A-424E-9756-C221A13DB47F}" destId="{93AF7DD9-4C45-4A38-82EE-60486FDDB38F}" srcOrd="24" destOrd="0" presId="urn:microsoft.com/office/officeart/2005/8/layout/radial5"/>
    <dgm:cxn modelId="{71E3026E-2CC9-408B-9C9D-F9B95D661C4C}" type="presParOf" srcId="{8B82EA68-B59A-424E-9756-C221A13DB47F}" destId="{553B84E4-4A31-43DB-B3BF-8E8EF2B79F2D}" srcOrd="25" destOrd="0" presId="urn:microsoft.com/office/officeart/2005/8/layout/radial5"/>
    <dgm:cxn modelId="{AC6C6D94-0510-4DB5-AD6F-330FE946BB85}" type="presParOf" srcId="{553B84E4-4A31-43DB-B3BF-8E8EF2B79F2D}" destId="{C47D9E4B-AD47-4E79-B529-9B264E8F4F6B}" srcOrd="0" destOrd="0" presId="urn:microsoft.com/office/officeart/2005/8/layout/radial5"/>
    <dgm:cxn modelId="{53A584E5-9B82-4457-8FE9-82902839F31B}" type="presParOf" srcId="{8B82EA68-B59A-424E-9756-C221A13DB47F}" destId="{E0AC84DD-2093-416F-85DE-E547FE520660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CBDB3-868A-4DF0-88EB-6AC6E1FF2CCC}">
      <dsp:nvSpPr>
        <dsp:cNvPr id="0" name=""/>
        <dsp:cNvSpPr/>
      </dsp:nvSpPr>
      <dsp:spPr>
        <a:xfrm>
          <a:off x="685799" y="0"/>
          <a:ext cx="7772400" cy="570440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7D850-8360-42B3-AADE-783E1122CA69}">
      <dsp:nvSpPr>
        <dsp:cNvPr id="0" name=""/>
        <dsp:cNvSpPr/>
      </dsp:nvSpPr>
      <dsp:spPr>
        <a:xfrm>
          <a:off x="0" y="1711322"/>
          <a:ext cx="2743200" cy="2281763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111386" y="1822708"/>
        <a:ext cx="2520428" cy="2058991"/>
      </dsp:txXfrm>
    </dsp:sp>
    <dsp:sp modelId="{24B5ED20-3BB8-44A2-A6E1-74712E6673FC}">
      <dsp:nvSpPr>
        <dsp:cNvPr id="0" name=""/>
        <dsp:cNvSpPr/>
      </dsp:nvSpPr>
      <dsp:spPr>
        <a:xfrm>
          <a:off x="3200400" y="1711322"/>
          <a:ext cx="2743200" cy="2281763"/>
        </a:xfrm>
        <a:prstGeom prst="round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3311786" y="1822708"/>
        <a:ext cx="2520428" cy="2058991"/>
      </dsp:txXfrm>
    </dsp:sp>
    <dsp:sp modelId="{846FA792-9E79-4C9C-A744-3BDECDFFC4C0}">
      <dsp:nvSpPr>
        <dsp:cNvPr id="0" name=""/>
        <dsp:cNvSpPr/>
      </dsp:nvSpPr>
      <dsp:spPr>
        <a:xfrm>
          <a:off x="6400800" y="1711322"/>
          <a:ext cx="2743200" cy="2281763"/>
        </a:xfrm>
        <a:prstGeom prst="roundRect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6512186" y="1822708"/>
        <a:ext cx="2520428" cy="2058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>
          <a:off x="-328258" y="328258"/>
          <a:ext cx="2340260" cy="1683743"/>
        </a:xfrm>
        <a:prstGeom prst="flowChartManualOperation">
          <a:avLst/>
        </a:prstGeom>
        <a:gradFill rotWithShape="1">
          <a:gsLst>
            <a:gs pos="0">
              <a:schemeClr val="accent6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6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6850" tIns="0" rIns="198438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Доход</a:t>
          </a:r>
        </a:p>
      </dsp:txBody>
      <dsp:txXfrm rot="5400000">
        <a:off x="1" y="468051"/>
        <a:ext cx="1683743" cy="1404156"/>
      </dsp:txXfrm>
    </dsp:sp>
    <dsp:sp modelId="{3A146C52-AD2B-489C-BF10-3AA4F8CAFD67}">
      <dsp:nvSpPr>
        <dsp:cNvPr id="0" name=""/>
        <dsp:cNvSpPr/>
      </dsp:nvSpPr>
      <dsp:spPr>
        <a:xfrm rot="16200000">
          <a:off x="2130049" y="363502"/>
          <a:ext cx="823490" cy="1683743"/>
        </a:xfrm>
        <a:prstGeom prst="flowChartManualOperation">
          <a:avLst/>
        </a:prstGeom>
        <a:gradFill rotWithShape="1">
          <a:gsLst>
            <a:gs pos="0">
              <a:schemeClr val="accent1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Расход</a:t>
          </a:r>
        </a:p>
      </dsp:txBody>
      <dsp:txXfrm rot="5400000">
        <a:off x="1699923" y="958326"/>
        <a:ext cx="1683743" cy="494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 flipH="1" flipV="1">
          <a:off x="1343119" y="392930"/>
          <a:ext cx="2397675" cy="1611813"/>
        </a:xfrm>
        <a:prstGeom prst="flowChartManualOperation">
          <a:avLst/>
        </a:prstGeom>
        <a:gradFill rotWithShape="1">
          <a:gsLst>
            <a:gs pos="0">
              <a:schemeClr val="accent6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6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1450" tIns="0" rIns="171137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</a:rPr>
            <a:t>Расход</a:t>
          </a:r>
        </a:p>
      </dsp:txBody>
      <dsp:txXfrm rot="5400000">
        <a:off x="1736050" y="479534"/>
        <a:ext cx="1611813" cy="1438605"/>
      </dsp:txXfrm>
    </dsp:sp>
    <dsp:sp modelId="{3A146C52-AD2B-489C-BF10-3AA4F8CAFD67}">
      <dsp:nvSpPr>
        <dsp:cNvPr id="0" name=""/>
        <dsp:cNvSpPr/>
      </dsp:nvSpPr>
      <dsp:spPr>
        <a:xfrm rot="16200000" flipH="1" flipV="1">
          <a:off x="299637" y="419185"/>
          <a:ext cx="1012538" cy="1611813"/>
        </a:xfrm>
        <a:prstGeom prst="flowChartManualOperation">
          <a:avLst/>
        </a:prstGeom>
        <a:gradFill rotWithShape="1">
          <a:gsLst>
            <a:gs pos="0">
              <a:schemeClr val="accent1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1450" tIns="0" rIns="171137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</a:rPr>
            <a:t>Доход</a:t>
          </a:r>
        </a:p>
      </dsp:txBody>
      <dsp:txXfrm rot="5400000">
        <a:off x="0" y="921330"/>
        <a:ext cx="1611813" cy="607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460B6-A018-48F9-80FA-D5A7F85E18BB}">
      <dsp:nvSpPr>
        <dsp:cNvPr id="0" name=""/>
        <dsp:cNvSpPr/>
      </dsp:nvSpPr>
      <dsp:spPr>
        <a:xfrm>
          <a:off x="1708379" y="-79939"/>
          <a:ext cx="3536981" cy="3398001"/>
        </a:xfrm>
        <a:prstGeom prst="ellipse">
          <a:avLst/>
        </a:prstGeom>
        <a:gradFill rotWithShape="1">
          <a:gsLst>
            <a:gs pos="0">
              <a:schemeClr val="accent3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3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НАЛОГОВЫЕ ДОХОДЫ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CC"/>
              </a:solidFill>
            </a:rPr>
            <a:t>Установленные законом платежи, которые граждане и организации обязаны вносить в бюджет государства</a:t>
          </a:r>
        </a:p>
      </dsp:txBody>
      <dsp:txXfrm>
        <a:off x="2179976" y="514710"/>
        <a:ext cx="2593786" cy="1529100"/>
      </dsp:txXfrm>
    </dsp:sp>
    <dsp:sp modelId="{442676C9-DA6E-4933-A7FD-B3F9A0783CA3}">
      <dsp:nvSpPr>
        <dsp:cNvPr id="0" name=""/>
        <dsp:cNvSpPr/>
      </dsp:nvSpPr>
      <dsp:spPr>
        <a:xfrm>
          <a:off x="3291212" y="1701782"/>
          <a:ext cx="3854836" cy="3694272"/>
        </a:xfrm>
        <a:prstGeom prst="ellipse">
          <a:avLst/>
        </a:prstGeom>
        <a:gradFill rotWithShape="1">
          <a:gsLst>
            <a:gs pos="0">
              <a:schemeClr val="accent4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БЕЗВОЗМЕЗДНЫЕ ПОСТУПЛЕНИЯ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CC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физических и юридических лиц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rgbClr val="0000CC"/>
            </a:solidFill>
          </a:endParaRPr>
        </a:p>
      </dsp:txBody>
      <dsp:txXfrm>
        <a:off x="4470150" y="2656135"/>
        <a:ext cx="2312902" cy="2031850"/>
      </dsp:txXfrm>
    </dsp:sp>
    <dsp:sp modelId="{A472D127-C6CD-4E15-888A-C31FF7002ABD}">
      <dsp:nvSpPr>
        <dsp:cNvPr id="0" name=""/>
        <dsp:cNvSpPr/>
      </dsp:nvSpPr>
      <dsp:spPr>
        <a:xfrm>
          <a:off x="202909" y="1822822"/>
          <a:ext cx="3521511" cy="3451573"/>
        </a:xfrm>
        <a:prstGeom prst="ellipse">
          <a:avLst/>
        </a:prstGeom>
        <a:gradFill rotWithShape="1">
          <a:gsLst>
            <a:gs pos="0">
              <a:schemeClr val="accent5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НЕНАЛОГОВЫЕ ДОХОДЫ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CC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sp:txBody>
      <dsp:txXfrm>
        <a:off x="534518" y="2714479"/>
        <a:ext cx="2112907" cy="18983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D8616-1D19-4853-8F53-02880170197F}">
      <dsp:nvSpPr>
        <dsp:cNvPr id="0" name=""/>
        <dsp:cNvSpPr/>
      </dsp:nvSpPr>
      <dsp:spPr>
        <a:xfrm rot="5400000">
          <a:off x="80661" y="1146189"/>
          <a:ext cx="520693" cy="5379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2A3CAFF-D8D0-4F11-BADC-652227AFC512}">
      <dsp:nvSpPr>
        <dsp:cNvPr id="0" name=""/>
        <dsp:cNvSpPr/>
      </dsp:nvSpPr>
      <dsp:spPr>
        <a:xfrm>
          <a:off x="0" y="298337"/>
          <a:ext cx="1645093" cy="83471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СОСТАВЛЕНИЕ</a:t>
          </a:r>
        </a:p>
      </dsp:txBody>
      <dsp:txXfrm>
        <a:off x="40755" y="339092"/>
        <a:ext cx="1563583" cy="753207"/>
      </dsp:txXfrm>
    </dsp:sp>
    <dsp:sp modelId="{D808DA94-161E-4A32-B259-FEE5F6E776A8}">
      <dsp:nvSpPr>
        <dsp:cNvPr id="0" name=""/>
        <dsp:cNvSpPr/>
      </dsp:nvSpPr>
      <dsp:spPr>
        <a:xfrm>
          <a:off x="1728191" y="290745"/>
          <a:ext cx="1842737" cy="8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1728191" y="290745"/>
        <a:ext cx="1842737" cy="864450"/>
      </dsp:txXfrm>
    </dsp:sp>
    <dsp:sp modelId="{99D553C2-A4AE-459F-BAAA-88A3890F9585}">
      <dsp:nvSpPr>
        <dsp:cNvPr id="0" name=""/>
        <dsp:cNvSpPr/>
      </dsp:nvSpPr>
      <dsp:spPr>
        <a:xfrm rot="5400000">
          <a:off x="938118" y="2139035"/>
          <a:ext cx="520693" cy="8133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CEE91D4F-5150-4F05-8214-19BF582CF0ED}">
      <dsp:nvSpPr>
        <dsp:cNvPr id="0" name=""/>
        <dsp:cNvSpPr/>
      </dsp:nvSpPr>
      <dsp:spPr>
        <a:xfrm>
          <a:off x="576068" y="1370870"/>
          <a:ext cx="1379843" cy="85719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РАССМОТРЕНИЕ</a:t>
          </a:r>
        </a:p>
      </dsp:txBody>
      <dsp:txXfrm>
        <a:off x="617920" y="1412722"/>
        <a:ext cx="1296139" cy="773494"/>
      </dsp:txXfrm>
    </dsp:sp>
    <dsp:sp modelId="{758734CC-EA54-4056-BB97-597414A2A29A}">
      <dsp:nvSpPr>
        <dsp:cNvPr id="0" name=""/>
        <dsp:cNvSpPr/>
      </dsp:nvSpPr>
      <dsp:spPr>
        <a:xfrm>
          <a:off x="2035765" y="1396990"/>
          <a:ext cx="1845364" cy="805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2035765" y="1396990"/>
        <a:ext cx="1845364" cy="805552"/>
      </dsp:txXfrm>
    </dsp:sp>
    <dsp:sp modelId="{0DCE211A-FF09-4664-8BEE-C9E4375B4C0C}">
      <dsp:nvSpPr>
        <dsp:cNvPr id="0" name=""/>
        <dsp:cNvSpPr/>
      </dsp:nvSpPr>
      <dsp:spPr>
        <a:xfrm rot="5400000">
          <a:off x="2052273" y="3246615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BEC97C9-236D-4A8A-BD61-D943752C62BF}">
      <dsp:nvSpPr>
        <dsp:cNvPr id="0" name=""/>
        <dsp:cNvSpPr/>
      </dsp:nvSpPr>
      <dsp:spPr>
        <a:xfrm>
          <a:off x="1656180" y="2418566"/>
          <a:ext cx="1460748" cy="8095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sp:txBody>
      <dsp:txXfrm>
        <a:off x="1695706" y="2458092"/>
        <a:ext cx="1381696" cy="730503"/>
      </dsp:txXfrm>
    </dsp:sp>
    <dsp:sp modelId="{5222E2DC-A9C4-44FB-AD3A-6A7A8EE19CF7}">
      <dsp:nvSpPr>
        <dsp:cNvPr id="0" name=""/>
        <dsp:cNvSpPr/>
      </dsp:nvSpPr>
      <dsp:spPr>
        <a:xfrm>
          <a:off x="3168353" y="2475251"/>
          <a:ext cx="2174034" cy="735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3168353" y="2475251"/>
        <a:ext cx="2174034" cy="735403"/>
      </dsp:txXfrm>
    </dsp:sp>
    <dsp:sp modelId="{96F8D70B-607F-4361-BF60-C259C09EA1BA}">
      <dsp:nvSpPr>
        <dsp:cNvPr id="0" name=""/>
        <dsp:cNvSpPr/>
      </dsp:nvSpPr>
      <dsp:spPr>
        <a:xfrm rot="5400000">
          <a:off x="2916369" y="3990179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C1144B75-C0F9-4C85-8F1E-463440588597}">
      <dsp:nvSpPr>
        <dsp:cNvPr id="0" name=""/>
        <dsp:cNvSpPr/>
      </dsp:nvSpPr>
      <dsp:spPr>
        <a:xfrm>
          <a:off x="2664293" y="3456383"/>
          <a:ext cx="1467444" cy="4758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ИСПОЛНЕНИЕ</a:t>
          </a:r>
          <a:endParaRPr lang="ru-RU" sz="1100" b="1" kern="1200" dirty="0"/>
        </a:p>
      </dsp:txBody>
      <dsp:txXfrm>
        <a:off x="2687526" y="3479616"/>
        <a:ext cx="1420978" cy="429385"/>
      </dsp:txXfrm>
    </dsp:sp>
    <dsp:sp modelId="{51BBF6E4-A086-4073-A981-5BA211FDC0E1}">
      <dsp:nvSpPr>
        <dsp:cNvPr id="0" name=""/>
        <dsp:cNvSpPr/>
      </dsp:nvSpPr>
      <dsp:spPr>
        <a:xfrm>
          <a:off x="4248470" y="3450161"/>
          <a:ext cx="1824052" cy="49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бюджета в текущем году</a:t>
          </a:r>
        </a:p>
      </dsp:txBody>
      <dsp:txXfrm>
        <a:off x="4248470" y="3450161"/>
        <a:ext cx="1824052" cy="495898"/>
      </dsp:txXfrm>
    </dsp:sp>
    <dsp:sp modelId="{28EB015A-0FA4-48B7-960B-C9BAA8D016F3}">
      <dsp:nvSpPr>
        <dsp:cNvPr id="0" name=""/>
        <dsp:cNvSpPr/>
      </dsp:nvSpPr>
      <dsp:spPr>
        <a:xfrm rot="5400000">
          <a:off x="3924483" y="4818191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1ACE228-B4DF-4530-9FDE-231396F29948}">
      <dsp:nvSpPr>
        <dsp:cNvPr id="0" name=""/>
        <dsp:cNvSpPr/>
      </dsp:nvSpPr>
      <dsp:spPr>
        <a:xfrm>
          <a:off x="3528390" y="4206171"/>
          <a:ext cx="1450098" cy="53802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ФОРМИРОВАНИЕ</a:t>
          </a:r>
          <a:endParaRPr lang="ru-RU" sz="11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554659" y="4232440"/>
        <a:ext cx="1397560" cy="485490"/>
      </dsp:txXfrm>
    </dsp:sp>
    <dsp:sp modelId="{427CC36A-9F5F-40D3-8821-4CE7B85E5562}">
      <dsp:nvSpPr>
        <dsp:cNvPr id="0" name=""/>
        <dsp:cNvSpPr/>
      </dsp:nvSpPr>
      <dsp:spPr>
        <a:xfrm>
          <a:off x="5027294" y="4126001"/>
          <a:ext cx="2101497" cy="656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 за год</a:t>
          </a:r>
        </a:p>
      </dsp:txBody>
      <dsp:txXfrm>
        <a:off x="5027294" y="4126001"/>
        <a:ext cx="2101497" cy="656232"/>
      </dsp:txXfrm>
    </dsp:sp>
    <dsp:sp modelId="{44466C57-3D5C-4116-93B2-06C7348B6099}">
      <dsp:nvSpPr>
        <dsp:cNvPr id="0" name=""/>
        <dsp:cNvSpPr/>
      </dsp:nvSpPr>
      <dsp:spPr>
        <a:xfrm>
          <a:off x="4608511" y="4926250"/>
          <a:ext cx="1821497" cy="79777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sp:txBody>
      <dsp:txXfrm>
        <a:off x="4647462" y="4965201"/>
        <a:ext cx="1743595" cy="719873"/>
      </dsp:txXfrm>
    </dsp:sp>
    <dsp:sp modelId="{B4CCDA7C-1790-422B-A3A8-2FF17385DA90}">
      <dsp:nvSpPr>
        <dsp:cNvPr id="0" name=""/>
        <dsp:cNvSpPr/>
      </dsp:nvSpPr>
      <dsp:spPr>
        <a:xfrm>
          <a:off x="6480717" y="5019806"/>
          <a:ext cx="1789014" cy="596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за год           </a:t>
          </a:r>
        </a:p>
      </dsp:txBody>
      <dsp:txXfrm>
        <a:off x="6480717" y="5019806"/>
        <a:ext cx="1789014" cy="596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0D6C7-F0D4-4F51-93C5-CF86AA922229}">
      <dsp:nvSpPr>
        <dsp:cNvPr id="0" name=""/>
        <dsp:cNvSpPr/>
      </dsp:nvSpPr>
      <dsp:spPr>
        <a:xfrm>
          <a:off x="0" y="555807"/>
          <a:ext cx="8820472" cy="85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22CA5-9EAC-4937-B777-5F4D9306CEEF}">
      <dsp:nvSpPr>
        <dsp:cNvPr id="0" name=""/>
        <dsp:cNvSpPr/>
      </dsp:nvSpPr>
      <dsp:spPr>
        <a:xfrm>
          <a:off x="441023" y="53967"/>
          <a:ext cx="6174330" cy="100368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Усиление мер по укреплению налоговой дисциплины налогоплательщиков;</a:t>
          </a:r>
        </a:p>
      </dsp:txBody>
      <dsp:txXfrm>
        <a:off x="490019" y="102963"/>
        <a:ext cx="6076338" cy="905688"/>
      </dsp:txXfrm>
    </dsp:sp>
    <dsp:sp modelId="{3B94E494-5D21-4F01-8902-AEE34FD099EB}">
      <dsp:nvSpPr>
        <dsp:cNvPr id="0" name=""/>
        <dsp:cNvSpPr/>
      </dsp:nvSpPr>
      <dsp:spPr>
        <a:xfrm>
          <a:off x="0" y="2098047"/>
          <a:ext cx="8820472" cy="85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5FD48-4E3B-4698-BB73-FEFCF24294DB}">
      <dsp:nvSpPr>
        <dsp:cNvPr id="0" name=""/>
        <dsp:cNvSpPr/>
      </dsp:nvSpPr>
      <dsp:spPr>
        <a:xfrm>
          <a:off x="441023" y="1596207"/>
          <a:ext cx="6174330" cy="100368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реалистичности прогнозирования и минимизация рисков несбалансированности при бюджетном планировании;</a:t>
          </a:r>
        </a:p>
      </dsp:txBody>
      <dsp:txXfrm>
        <a:off x="490019" y="1645203"/>
        <a:ext cx="6076338" cy="905688"/>
      </dsp:txXfrm>
    </dsp:sp>
    <dsp:sp modelId="{699B7C62-BD2C-4322-9501-92E25E1A271A}">
      <dsp:nvSpPr>
        <dsp:cNvPr id="0" name=""/>
        <dsp:cNvSpPr/>
      </dsp:nvSpPr>
      <dsp:spPr>
        <a:xfrm>
          <a:off x="0" y="3672408"/>
          <a:ext cx="8820472" cy="85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67" tIns="708152" rIns="684567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400" kern="1200" dirty="0"/>
        </a:p>
      </dsp:txBody>
      <dsp:txXfrm>
        <a:off x="0" y="3672408"/>
        <a:ext cx="8820472" cy="856800"/>
      </dsp:txXfrm>
    </dsp:sp>
    <dsp:sp modelId="{36366AE3-9B43-4291-915A-5932A0D0E70C}">
      <dsp:nvSpPr>
        <dsp:cNvPr id="0" name=""/>
        <dsp:cNvSpPr/>
      </dsp:nvSpPr>
      <dsp:spPr>
        <a:xfrm>
          <a:off x="441023" y="3138447"/>
          <a:ext cx="6174330" cy="100368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Укрепление доходной базы бюджета городского округа за счет наращивания стабильных доходных источников и мобилизации в бюджет имеющихся резервов;</a:t>
          </a:r>
        </a:p>
      </dsp:txBody>
      <dsp:txXfrm>
        <a:off x="490019" y="3187443"/>
        <a:ext cx="6076338" cy="905688"/>
      </dsp:txXfrm>
    </dsp:sp>
    <dsp:sp modelId="{50DCAA40-4583-4906-A56F-51CC7509561F}">
      <dsp:nvSpPr>
        <dsp:cNvPr id="0" name=""/>
        <dsp:cNvSpPr/>
      </dsp:nvSpPr>
      <dsp:spPr>
        <a:xfrm>
          <a:off x="0" y="5182527"/>
          <a:ext cx="8820472" cy="85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AC4BB-0806-46EA-B4FA-F8CBE4FEDB4B}">
      <dsp:nvSpPr>
        <dsp:cNvPr id="0" name=""/>
        <dsp:cNvSpPr/>
      </dsp:nvSpPr>
      <dsp:spPr>
        <a:xfrm>
          <a:off x="467546" y="4680516"/>
          <a:ext cx="6174330" cy="100368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эффективности управления муниципальным имуществом.</a:t>
          </a:r>
        </a:p>
      </dsp:txBody>
      <dsp:txXfrm>
        <a:off x="516542" y="4729512"/>
        <a:ext cx="6076338" cy="905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4F355-9C6A-420A-8FCE-993A0FCE6FE0}">
      <dsp:nvSpPr>
        <dsp:cNvPr id="0" name=""/>
        <dsp:cNvSpPr/>
      </dsp:nvSpPr>
      <dsp:spPr>
        <a:xfrm>
          <a:off x="0" y="358930"/>
          <a:ext cx="2525661" cy="248484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4000" tIns="20320" rIns="216000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rgbClr val="0000CC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rgbClr val="0000CC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CC"/>
              </a:solidFill>
            </a:rPr>
            <a:t>Доходы от уплаты акцизов на дизельное топливо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69874" y="722827"/>
        <a:ext cx="1785913" cy="1757052"/>
      </dsp:txXfrm>
    </dsp:sp>
    <dsp:sp modelId="{AB67A56F-645A-4BE9-B57D-6981E152BF5E}">
      <dsp:nvSpPr>
        <dsp:cNvPr id="0" name=""/>
        <dsp:cNvSpPr/>
      </dsp:nvSpPr>
      <dsp:spPr>
        <a:xfrm>
          <a:off x="2023046" y="358930"/>
          <a:ext cx="2525661" cy="27385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8996" tIns="17780" rIns="138996" bIns="1778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CC"/>
              </a:solidFill>
            </a:rPr>
            <a:t>Доходы от уплаты акцизов на моторные масла для дизельных и карбюраторных двигателей</a:t>
          </a:r>
        </a:p>
      </dsp:txBody>
      <dsp:txXfrm>
        <a:off x="2392920" y="759977"/>
        <a:ext cx="1785913" cy="1936429"/>
      </dsp:txXfrm>
    </dsp:sp>
    <dsp:sp modelId="{D2BE723F-D84D-479E-9584-7D1AF2FB08E3}">
      <dsp:nvSpPr>
        <dsp:cNvPr id="0" name=""/>
        <dsp:cNvSpPr/>
      </dsp:nvSpPr>
      <dsp:spPr>
        <a:xfrm>
          <a:off x="4025521" y="360041"/>
          <a:ext cx="2525661" cy="2738523"/>
        </a:xfrm>
        <a:prstGeom prst="ellipse">
          <a:avLst/>
        </a:prstGeom>
        <a:solidFill>
          <a:srgbClr val="CCFFFF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8996" tIns="17780" rIns="138996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CC"/>
              </a:solidFill>
            </a:rPr>
            <a:t>Доходы от уплаты акцизов на автомобильный бензин</a:t>
          </a:r>
        </a:p>
      </dsp:txBody>
      <dsp:txXfrm>
        <a:off x="4395395" y="761088"/>
        <a:ext cx="1785913" cy="1936429"/>
      </dsp:txXfrm>
    </dsp:sp>
    <dsp:sp modelId="{9C7961AB-B8B5-4B35-A190-A21F9429F0D6}">
      <dsp:nvSpPr>
        <dsp:cNvPr id="0" name=""/>
        <dsp:cNvSpPr/>
      </dsp:nvSpPr>
      <dsp:spPr>
        <a:xfrm>
          <a:off x="6064103" y="358930"/>
          <a:ext cx="2525661" cy="273852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3650173"/>
                <a:satOff val="12174"/>
                <a:lumOff val="19216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alpha val="50000"/>
                <a:hueOff val="-3650173"/>
                <a:satOff val="12174"/>
                <a:lumOff val="1921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8996" tIns="20320" rIns="13899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CC"/>
              </a:solidFill>
            </a:rPr>
            <a:t>Доходы от уплаты акцизов на прямогонный бензин</a:t>
          </a:r>
        </a:p>
      </dsp:txBody>
      <dsp:txXfrm>
        <a:off x="6433977" y="759977"/>
        <a:ext cx="1785913" cy="19364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67681" y="1603685"/>
          <a:ext cx="2415986" cy="151000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 dirty="0">
            <a:solidFill>
              <a:schemeClr val="bg1"/>
            </a:solidFill>
          </a:endParaRPr>
        </a:p>
      </dsp:txBody>
      <dsp:txXfrm>
        <a:off x="3521494" y="1824820"/>
        <a:ext cx="1708360" cy="1067735"/>
      </dsp:txXfrm>
    </dsp:sp>
    <dsp:sp modelId="{4731EA70-1FA8-49F5-A6BF-4AE9CB97C303}">
      <dsp:nvSpPr>
        <dsp:cNvPr id="0" name=""/>
        <dsp:cNvSpPr/>
      </dsp:nvSpPr>
      <dsp:spPr>
        <a:xfrm rot="15999081">
          <a:off x="4110950" y="1002607"/>
          <a:ext cx="398546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4174224" y="1157286"/>
        <a:ext cx="278982" cy="284995"/>
      </dsp:txXfrm>
    </dsp:sp>
    <dsp:sp modelId="{E2EC1D87-F728-458A-8AB1-7A3D78F9D25E}">
      <dsp:nvSpPr>
        <dsp:cNvPr id="0" name=""/>
        <dsp:cNvSpPr/>
      </dsp:nvSpPr>
      <dsp:spPr>
        <a:xfrm>
          <a:off x="3844009" y="15989"/>
          <a:ext cx="838224" cy="838224"/>
        </a:xfrm>
        <a:prstGeom prst="ellipse">
          <a:avLst/>
        </a:prstGeom>
        <a:solidFill>
          <a:srgbClr val="92D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3966764" y="138744"/>
        <a:ext cx="592714" cy="592714"/>
      </dsp:txXfrm>
    </dsp:sp>
    <dsp:sp modelId="{A0E222DD-64BD-4A89-BBB9-2B80D8318D4A}">
      <dsp:nvSpPr>
        <dsp:cNvPr id="0" name=""/>
        <dsp:cNvSpPr/>
      </dsp:nvSpPr>
      <dsp:spPr>
        <a:xfrm rot="18122861">
          <a:off x="4810286" y="1119880"/>
          <a:ext cx="384471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4837355" y="1263761"/>
        <a:ext cx="269130" cy="284995"/>
      </dsp:txXfrm>
    </dsp:sp>
    <dsp:sp modelId="{73BC26A8-8D0F-45E6-9E3B-37EADD227262}">
      <dsp:nvSpPr>
        <dsp:cNvPr id="0" name=""/>
        <dsp:cNvSpPr/>
      </dsp:nvSpPr>
      <dsp:spPr>
        <a:xfrm>
          <a:off x="5004037" y="266365"/>
          <a:ext cx="838224" cy="83822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5126792" y="389120"/>
        <a:ext cx="592714" cy="592714"/>
      </dsp:txXfrm>
    </dsp:sp>
    <dsp:sp modelId="{06F93DE9-E67A-4CE1-BC6B-5C458B1137B0}">
      <dsp:nvSpPr>
        <dsp:cNvPr id="0" name=""/>
        <dsp:cNvSpPr/>
      </dsp:nvSpPr>
      <dsp:spPr>
        <a:xfrm rot="19864582">
          <a:off x="5368205" y="1492406"/>
          <a:ext cx="290801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373646" y="1608502"/>
        <a:ext cx="203561" cy="284995"/>
      </dsp:txXfrm>
    </dsp:sp>
    <dsp:sp modelId="{D8B200F5-4D07-49B2-A587-C2FE6CEC49F8}">
      <dsp:nvSpPr>
        <dsp:cNvPr id="0" name=""/>
        <dsp:cNvSpPr/>
      </dsp:nvSpPr>
      <dsp:spPr>
        <a:xfrm>
          <a:off x="5708652" y="971426"/>
          <a:ext cx="838224" cy="838224"/>
        </a:xfrm>
        <a:prstGeom prst="ellipse">
          <a:avLst/>
        </a:prstGeom>
        <a:solidFill>
          <a:srgbClr val="FFFFCC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5831407" y="1094181"/>
        <a:ext cx="592714" cy="592714"/>
      </dsp:txXfrm>
    </dsp:sp>
    <dsp:sp modelId="{E7EAB10C-E176-4610-B2C6-BE8F83AD0F9B}">
      <dsp:nvSpPr>
        <dsp:cNvPr id="0" name=""/>
        <dsp:cNvSpPr/>
      </dsp:nvSpPr>
      <dsp:spPr>
        <a:xfrm rot="21396744">
          <a:off x="5686864" y="2041096"/>
          <a:ext cx="251958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686930" y="2138328"/>
        <a:ext cx="176371" cy="284995"/>
      </dsp:txXfrm>
    </dsp:sp>
    <dsp:sp modelId="{FFE63D16-C443-42C8-BB30-4CA61876A647}">
      <dsp:nvSpPr>
        <dsp:cNvPr id="0" name=""/>
        <dsp:cNvSpPr/>
      </dsp:nvSpPr>
      <dsp:spPr>
        <a:xfrm>
          <a:off x="6052117" y="1815532"/>
          <a:ext cx="838224" cy="83822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6174872" y="1938287"/>
        <a:ext cx="592714" cy="592714"/>
      </dsp:txXfrm>
    </dsp:sp>
    <dsp:sp modelId="{C481485E-E38C-4518-A609-8D1D62CF917B}">
      <dsp:nvSpPr>
        <dsp:cNvPr id="0" name=""/>
        <dsp:cNvSpPr/>
      </dsp:nvSpPr>
      <dsp:spPr>
        <a:xfrm rot="1256465">
          <a:off x="5508523" y="2553027"/>
          <a:ext cx="328428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511777" y="2630419"/>
        <a:ext cx="229900" cy="284995"/>
      </dsp:txXfrm>
    </dsp:sp>
    <dsp:sp modelId="{0A6C1809-69AA-4BA6-8257-5A11C3557B45}">
      <dsp:nvSpPr>
        <dsp:cNvPr id="0" name=""/>
        <dsp:cNvSpPr/>
      </dsp:nvSpPr>
      <dsp:spPr>
        <a:xfrm>
          <a:off x="5956955" y="2705095"/>
          <a:ext cx="838224" cy="838224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6079710" y="2827850"/>
        <a:ext cx="592714" cy="592714"/>
      </dsp:txXfrm>
    </dsp:sp>
    <dsp:sp modelId="{FA950D33-9BD9-4D37-A533-789F5554AFB5}">
      <dsp:nvSpPr>
        <dsp:cNvPr id="0" name=""/>
        <dsp:cNvSpPr/>
      </dsp:nvSpPr>
      <dsp:spPr>
        <a:xfrm rot="2742100">
          <a:off x="5090380" y="3107611"/>
          <a:ext cx="495690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111869" y="3151616"/>
        <a:ext cx="353192" cy="284995"/>
      </dsp:txXfrm>
    </dsp:sp>
    <dsp:sp modelId="{EB1C3899-7B42-47CD-912B-DD035472498D}">
      <dsp:nvSpPr>
        <dsp:cNvPr id="0" name=""/>
        <dsp:cNvSpPr/>
      </dsp:nvSpPr>
      <dsp:spPr>
        <a:xfrm>
          <a:off x="5566017" y="3588941"/>
          <a:ext cx="838224" cy="83822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5688772" y="3711696"/>
        <a:ext cx="592714" cy="592714"/>
      </dsp:txXfrm>
    </dsp:sp>
    <dsp:sp modelId="{2F5553CB-2478-4421-B002-5FA728364A78}">
      <dsp:nvSpPr>
        <dsp:cNvPr id="0" name=""/>
        <dsp:cNvSpPr/>
      </dsp:nvSpPr>
      <dsp:spPr>
        <a:xfrm rot="4332493">
          <a:off x="4498964" y="3376208"/>
          <a:ext cx="464573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4547357" y="3404854"/>
        <a:ext cx="325201" cy="284995"/>
      </dsp:txXfrm>
    </dsp:sp>
    <dsp:sp modelId="{FED909B6-8F19-4D98-AAC2-EBEEF4830C2B}">
      <dsp:nvSpPr>
        <dsp:cNvPr id="0" name=""/>
        <dsp:cNvSpPr/>
      </dsp:nvSpPr>
      <dsp:spPr>
        <a:xfrm>
          <a:off x="4574662" y="3865682"/>
          <a:ext cx="838224" cy="83822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4697417" y="3988437"/>
        <a:ext cx="592714" cy="592714"/>
      </dsp:txXfrm>
    </dsp:sp>
    <dsp:sp modelId="{7A035AEB-3A20-4DC3-9A60-032AB2743B03}">
      <dsp:nvSpPr>
        <dsp:cNvPr id="0" name=""/>
        <dsp:cNvSpPr/>
      </dsp:nvSpPr>
      <dsp:spPr>
        <a:xfrm rot="6265632">
          <a:off x="3814840" y="3376217"/>
          <a:ext cx="492967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903841" y="3402214"/>
        <a:ext cx="350469" cy="284995"/>
      </dsp:txXfrm>
    </dsp:sp>
    <dsp:sp modelId="{83F11675-07D9-406F-853D-13FD28BBB805}">
      <dsp:nvSpPr>
        <dsp:cNvPr id="0" name=""/>
        <dsp:cNvSpPr/>
      </dsp:nvSpPr>
      <dsp:spPr>
        <a:xfrm>
          <a:off x="3428628" y="3991695"/>
          <a:ext cx="838224" cy="8382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3551383" y="4114450"/>
        <a:ext cx="592714" cy="592714"/>
      </dsp:txXfrm>
    </dsp:sp>
    <dsp:sp modelId="{DF27FC25-052B-426A-9E06-117E992234F6}">
      <dsp:nvSpPr>
        <dsp:cNvPr id="0" name=""/>
        <dsp:cNvSpPr/>
      </dsp:nvSpPr>
      <dsp:spPr>
        <a:xfrm rot="8014477">
          <a:off x="3190675" y="3138578"/>
          <a:ext cx="530725" cy="474993"/>
        </a:xfrm>
        <a:prstGeom prst="rightArrow">
          <a:avLst>
            <a:gd name="adj1" fmla="val 60000"/>
            <a:gd name="adj2" fmla="val 50000"/>
          </a:avLst>
        </a:prstGeom>
        <a:solidFill>
          <a:srgbClr val="FFFFCC"/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311036" y="3181959"/>
        <a:ext cx="388227" cy="284995"/>
      </dsp:txXfrm>
    </dsp:sp>
    <dsp:sp modelId="{EDA34655-9131-4731-957F-5382F53A0660}">
      <dsp:nvSpPr>
        <dsp:cNvPr id="0" name=""/>
        <dsp:cNvSpPr/>
      </dsp:nvSpPr>
      <dsp:spPr>
        <a:xfrm>
          <a:off x="2360002" y="3617616"/>
          <a:ext cx="838224" cy="838224"/>
        </a:xfrm>
        <a:prstGeom prst="ellipse">
          <a:avLst/>
        </a:prstGeom>
        <a:gradFill rotWithShape="0">
          <a:gsLst>
            <a:gs pos="0">
              <a:schemeClr val="accent1"/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2482757" y="3740371"/>
        <a:ext cx="592714" cy="592714"/>
      </dsp:txXfrm>
    </dsp:sp>
    <dsp:sp modelId="{805C1585-4E61-4F5A-9BFC-54208B923515}">
      <dsp:nvSpPr>
        <dsp:cNvPr id="0" name=""/>
        <dsp:cNvSpPr/>
      </dsp:nvSpPr>
      <dsp:spPr>
        <a:xfrm rot="9427023">
          <a:off x="2834994" y="2693275"/>
          <a:ext cx="407031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2952298" y="2764533"/>
        <a:ext cx="284922" cy="284995"/>
      </dsp:txXfrm>
    </dsp:sp>
    <dsp:sp modelId="{06523326-C046-41B9-890C-9456FACCE40B}">
      <dsp:nvSpPr>
        <dsp:cNvPr id="0" name=""/>
        <dsp:cNvSpPr/>
      </dsp:nvSpPr>
      <dsp:spPr>
        <a:xfrm>
          <a:off x="1861785" y="2823710"/>
          <a:ext cx="838224" cy="83822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>
            <a:solidFill>
              <a:schemeClr val="bg1"/>
            </a:solidFill>
          </a:endParaRPr>
        </a:p>
      </dsp:txBody>
      <dsp:txXfrm>
        <a:off x="1984540" y="2946465"/>
        <a:ext cx="592714" cy="592714"/>
      </dsp:txXfrm>
    </dsp:sp>
    <dsp:sp modelId="{5BCE66FD-35CE-4EEA-9A7E-A50A57E69A24}">
      <dsp:nvSpPr>
        <dsp:cNvPr id="0" name=""/>
        <dsp:cNvSpPr/>
      </dsp:nvSpPr>
      <dsp:spPr>
        <a:xfrm rot="10865524">
          <a:off x="2769494" y="2093259"/>
          <a:ext cx="281814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2854030" y="2189064"/>
        <a:ext cx="197270" cy="284995"/>
      </dsp:txXfrm>
    </dsp:sp>
    <dsp:sp modelId="{9EEB0020-A1D5-4ED6-BC75-3E42CEE784EC}">
      <dsp:nvSpPr>
        <dsp:cNvPr id="0" name=""/>
        <dsp:cNvSpPr/>
      </dsp:nvSpPr>
      <dsp:spPr>
        <a:xfrm>
          <a:off x="1798464" y="1898437"/>
          <a:ext cx="838224" cy="8382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1921219" y="2021192"/>
        <a:ext cx="592714" cy="592714"/>
      </dsp:txXfrm>
    </dsp:sp>
    <dsp:sp modelId="{67725448-DD84-4C87-A2E0-F0AA6B883D0E}">
      <dsp:nvSpPr>
        <dsp:cNvPr id="0" name=""/>
        <dsp:cNvSpPr/>
      </dsp:nvSpPr>
      <dsp:spPr>
        <a:xfrm rot="12445129">
          <a:off x="3053814" y="1513001"/>
          <a:ext cx="298972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138468" y="1628651"/>
        <a:ext cx="209280" cy="284995"/>
      </dsp:txXfrm>
    </dsp:sp>
    <dsp:sp modelId="{93AF7DD9-4C45-4A38-82EE-60486FDDB38F}">
      <dsp:nvSpPr>
        <dsp:cNvPr id="0" name=""/>
        <dsp:cNvSpPr/>
      </dsp:nvSpPr>
      <dsp:spPr>
        <a:xfrm>
          <a:off x="2154281" y="1004610"/>
          <a:ext cx="838224" cy="8382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2277036" y="1127365"/>
        <a:ext cx="592714" cy="592714"/>
      </dsp:txXfrm>
    </dsp:sp>
    <dsp:sp modelId="{553B84E4-4A31-43DB-B3BF-8E8EF2B79F2D}">
      <dsp:nvSpPr>
        <dsp:cNvPr id="0" name=""/>
        <dsp:cNvSpPr/>
      </dsp:nvSpPr>
      <dsp:spPr>
        <a:xfrm rot="15039420">
          <a:off x="3437942" y="1140704"/>
          <a:ext cx="427249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523257" y="1296173"/>
        <a:ext cx="299074" cy="284995"/>
      </dsp:txXfrm>
    </dsp:sp>
    <dsp:sp modelId="{E0AC84DD-2093-416F-85DE-E547FE520660}">
      <dsp:nvSpPr>
        <dsp:cNvPr id="0" name=""/>
        <dsp:cNvSpPr/>
      </dsp:nvSpPr>
      <dsp:spPr>
        <a:xfrm>
          <a:off x="2877621" y="192818"/>
          <a:ext cx="838224" cy="8382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3000376" y="315573"/>
        <a:ext cx="592714" cy="592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0.20374</cdr:x>
      <cdr:y>0.49167</cdr:y>
    </cdr:from>
    <cdr:to>
      <cdr:x>0.29696</cdr:x>
      <cdr:y>0.6034</cdr:y>
    </cdr:to>
    <cdr:sp macro="" textlink="">
      <cdr:nvSpPr>
        <cdr:cNvPr id="26" name="TextBox 25"/>
        <cdr:cNvSpPr txBox="1"/>
      </cdr:nvSpPr>
      <cdr:spPr>
        <a:xfrm xmlns:a="http://schemas.openxmlformats.org/drawingml/2006/main" rot="1322732">
          <a:off x="1862999" y="2783466"/>
          <a:ext cx="852403" cy="632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- 585,4</a:t>
          </a:r>
        </a:p>
      </cdr:txBody>
    </cdr:sp>
  </cdr:relSizeAnchor>
  <cdr:relSizeAnchor xmlns:cdr="http://schemas.openxmlformats.org/drawingml/2006/chartDrawing">
    <cdr:from>
      <cdr:x>0.54245</cdr:x>
      <cdr:y>0.49499</cdr:y>
    </cdr:from>
    <cdr:to>
      <cdr:x>0.63054</cdr:x>
      <cdr:y>0.55691</cdr:y>
    </cdr:to>
    <cdr:sp macro="" textlink="">
      <cdr:nvSpPr>
        <cdr:cNvPr id="27" name="TextBox 26"/>
        <cdr:cNvSpPr txBox="1"/>
      </cdr:nvSpPr>
      <cdr:spPr>
        <a:xfrm xmlns:a="http://schemas.openxmlformats.org/drawingml/2006/main" rot="20242215">
          <a:off x="4960170" y="2802263"/>
          <a:ext cx="805475" cy="35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2">
                  <a:lumMod val="75000"/>
                </a:schemeClr>
              </a:solidFill>
            </a:rPr>
            <a:t>+ </a:t>
          </a:r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318,8</a:t>
          </a:r>
        </a:p>
      </cdr:txBody>
    </cdr:sp>
  </cdr:relSizeAnchor>
  <cdr:relSizeAnchor xmlns:cdr="http://schemas.openxmlformats.org/drawingml/2006/chartDrawing">
    <cdr:from>
      <cdr:x>0.71259</cdr:x>
      <cdr:y>0.54651</cdr:y>
    </cdr:from>
    <cdr:to>
      <cdr:x>0.80316</cdr:x>
      <cdr:y>0.59781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8280C78E-5820-46D2-902E-172811F86394}"/>
            </a:ext>
          </a:extLst>
        </cdr:cNvPr>
        <cdr:cNvCxnSpPr/>
      </cdr:nvCxnSpPr>
      <cdr:spPr>
        <a:xfrm xmlns:a="http://schemas.openxmlformats.org/drawingml/2006/main" flipV="1">
          <a:off x="6515907" y="3093954"/>
          <a:ext cx="828172" cy="290422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0.72947</cdr:x>
      <cdr:y>0.33295</cdr:y>
    </cdr:from>
    <cdr:to>
      <cdr:x>0.79399</cdr:x>
      <cdr:y>0.40648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8294" y="1630300"/>
          <a:ext cx="548222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0.71945</cdr:x>
      <cdr:y>0.50384</cdr:y>
    </cdr:from>
    <cdr:to>
      <cdr:x>0.79728</cdr:x>
      <cdr:y>0.59003</cdr:y>
    </cdr:to>
    <cdr:sp macro="" textlink="">
      <cdr:nvSpPr>
        <cdr:cNvPr id="6" name="TextBox 5"/>
        <cdr:cNvSpPr txBox="1"/>
      </cdr:nvSpPr>
      <cdr:spPr>
        <a:xfrm xmlns:a="http://schemas.openxmlformats.org/drawingml/2006/main" rot="20476971" flipH="1">
          <a:off x="6578644" y="2852374"/>
          <a:ext cx="711678" cy="487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+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314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0.29139</cdr:x>
      <cdr:y>0.50704</cdr:y>
    </cdr:from>
    <cdr:to>
      <cdr:x>0.46999</cdr:x>
      <cdr:y>0.69362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0141" y="3053034"/>
          <a:ext cx="1630465" cy="1123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0.29411</cdr:x>
      <cdr:y>0.00844</cdr:y>
    </cdr:from>
    <cdr:to>
      <cdr:x>0.66483</cdr:x>
      <cdr:y>0.15272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84988" y="50800"/>
          <a:ext cx="3384356" cy="868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0.61538</cdr:x>
      <cdr:y>0.67949</cdr:y>
    </cdr:from>
    <cdr:to>
      <cdr:x>0.79487</cdr:x>
      <cdr:y>0.80768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1938536"/>
          <a:ext cx="504056" cy="365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0.88636</cdr:x>
      <cdr:y>0.40323</cdr:y>
    </cdr:from>
    <cdr:to>
      <cdr:x>0.97275</cdr:x>
      <cdr:y>0.50633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39538" y="2293826"/>
          <a:ext cx="569174" cy="586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>
            <a:solidFill>
              <a:schemeClr val="accent4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0.21564</cdr:x>
      <cdr:y>0.3606</cdr:y>
    </cdr:from>
    <cdr:to>
      <cdr:x>0.31041</cdr:x>
      <cdr:y>0.40463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B534397B-A483-4FD6-BAC9-D6EA9A4EEA1A}"/>
            </a:ext>
          </a:extLst>
        </cdr:cNvPr>
        <cdr:cNvCxnSpPr/>
      </cdr:nvCxnSpPr>
      <cdr:spPr>
        <a:xfrm xmlns:a="http://schemas.openxmlformats.org/drawingml/2006/main">
          <a:off x="1970107" y="2015481"/>
          <a:ext cx="865795" cy="24610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FF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0.38134</cdr:x>
      <cdr:y>0.36774</cdr:y>
    </cdr:from>
    <cdr:to>
      <cdr:x>0.46764</cdr:x>
      <cdr:y>0.42064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B44E13C7-24DA-4A63-911D-48940DC8D550}"/>
            </a:ext>
          </a:extLst>
        </cdr:cNvPr>
        <cdr:cNvCxnSpPr/>
      </cdr:nvCxnSpPr>
      <cdr:spPr>
        <a:xfrm xmlns:a="http://schemas.openxmlformats.org/drawingml/2006/main" flipV="1">
          <a:off x="3483974" y="2203489"/>
          <a:ext cx="788429" cy="316949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FF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0.54638</cdr:x>
      <cdr:y>0.36598</cdr:y>
    </cdr:from>
    <cdr:to>
      <cdr:x>0.64638</cdr:x>
      <cdr:y>0.43171</cdr:y>
    </cdr:to>
    <cdr:cxnSp macro="">
      <cdr:nvCxnSpPr>
        <cdr:cNvPr id="21" name="Прямая со стрелкой 20">
          <a:extLst xmlns:a="http://schemas.openxmlformats.org/drawingml/2006/main">
            <a:ext uri="{FF2B5EF4-FFF2-40B4-BE49-F238E27FC236}">
              <a16:creationId xmlns:a16="http://schemas.microsoft.com/office/drawing/2014/main" id="{308B9B12-34CC-4A86-9516-B675C72AF7FF}"/>
            </a:ext>
          </a:extLst>
        </cdr:cNvPr>
        <cdr:cNvCxnSpPr/>
      </cdr:nvCxnSpPr>
      <cdr:spPr>
        <a:xfrm xmlns:a="http://schemas.openxmlformats.org/drawingml/2006/main">
          <a:off x="4996142" y="2045560"/>
          <a:ext cx="914400" cy="36738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FF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0.70833</cdr:x>
      <cdr:y>0.4</cdr:y>
    </cdr:from>
    <cdr:to>
      <cdr:x>0.81413</cdr:x>
      <cdr:y>0.45617</cdr:y>
    </cdr:to>
    <cdr:cxnSp macro="">
      <cdr:nvCxnSpPr>
        <cdr:cNvPr id="24" name="Прямая со стрелкой 23">
          <a:extLst xmlns:a="http://schemas.openxmlformats.org/drawingml/2006/main">
            <a:ext uri="{FF2B5EF4-FFF2-40B4-BE49-F238E27FC236}">
              <a16:creationId xmlns:a16="http://schemas.microsoft.com/office/drawing/2014/main" id="{C6E52AB5-2E69-46A2-9FDD-FE7BBC971721}"/>
            </a:ext>
          </a:extLst>
        </cdr:cNvPr>
        <cdr:cNvCxnSpPr/>
      </cdr:nvCxnSpPr>
      <cdr:spPr>
        <a:xfrm xmlns:a="http://schemas.openxmlformats.org/drawingml/2006/main">
          <a:off x="6476970" y="2235696"/>
          <a:ext cx="967444" cy="31392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FF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0.21973</cdr:x>
      <cdr:y>0.30636</cdr:y>
    </cdr:from>
    <cdr:to>
      <cdr:x>0.31295</cdr:x>
      <cdr:y>0.37723</cdr:y>
    </cdr:to>
    <cdr:sp macro="" textlink="">
      <cdr:nvSpPr>
        <cdr:cNvPr id="26" name="TextBox 25"/>
        <cdr:cNvSpPr txBox="1"/>
      </cdr:nvSpPr>
      <cdr:spPr>
        <a:xfrm xmlns:a="http://schemas.openxmlformats.org/drawingml/2006/main" rot="855594">
          <a:off x="2007470" y="1712301"/>
          <a:ext cx="851667" cy="396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FF00"/>
              </a:solidFill>
            </a:rPr>
            <a:t>- 756,0</a:t>
          </a:r>
        </a:p>
      </cdr:txBody>
    </cdr:sp>
  </cdr:relSizeAnchor>
  <cdr:relSizeAnchor xmlns:cdr="http://schemas.openxmlformats.org/drawingml/2006/chartDrawing">
    <cdr:from>
      <cdr:x>0.36276</cdr:x>
      <cdr:y>0.31368</cdr:y>
    </cdr:from>
    <cdr:to>
      <cdr:x>0.46199</cdr:x>
      <cdr:y>0.38455</cdr:y>
    </cdr:to>
    <cdr:sp macro="" textlink="">
      <cdr:nvSpPr>
        <cdr:cNvPr id="27" name="TextBox 26"/>
        <cdr:cNvSpPr txBox="1"/>
      </cdr:nvSpPr>
      <cdr:spPr>
        <a:xfrm xmlns:a="http://schemas.openxmlformats.org/drawingml/2006/main" rot="20310029">
          <a:off x="3314226" y="1879546"/>
          <a:ext cx="906574" cy="424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FF00"/>
              </a:solidFill>
            </a:rPr>
            <a:t>+ 615,4</a:t>
          </a:r>
        </a:p>
      </cdr:txBody>
    </cdr:sp>
  </cdr:relSizeAnchor>
  <cdr:relSizeAnchor xmlns:cdr="http://schemas.openxmlformats.org/drawingml/2006/chartDrawing">
    <cdr:from>
      <cdr:x>0.55788</cdr:x>
      <cdr:y>0.32483</cdr:y>
    </cdr:from>
    <cdr:to>
      <cdr:x>0.64282</cdr:x>
      <cdr:y>0.38602</cdr:y>
    </cdr:to>
    <cdr:sp macro="" textlink="">
      <cdr:nvSpPr>
        <cdr:cNvPr id="28" name="TextBox 27"/>
        <cdr:cNvSpPr txBox="1"/>
      </cdr:nvSpPr>
      <cdr:spPr>
        <a:xfrm xmlns:a="http://schemas.openxmlformats.org/drawingml/2006/main" rot="1253977">
          <a:off x="5096888" y="1946362"/>
          <a:ext cx="776020" cy="366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FF00"/>
              </a:solidFill>
            </a:rPr>
            <a:t>- 172,6</a:t>
          </a:r>
        </a:p>
      </cdr:txBody>
    </cdr:sp>
  </cdr:relSizeAnchor>
  <cdr:relSizeAnchor xmlns:cdr="http://schemas.openxmlformats.org/drawingml/2006/chartDrawing">
    <cdr:from>
      <cdr:x>0.72094</cdr:x>
      <cdr:y>0.36507</cdr:y>
    </cdr:from>
    <cdr:to>
      <cdr:x>0.83278</cdr:x>
      <cdr:y>0.42364</cdr:y>
    </cdr:to>
    <cdr:sp macro="" textlink="">
      <cdr:nvSpPr>
        <cdr:cNvPr id="29" name="TextBox 28"/>
        <cdr:cNvSpPr txBox="1"/>
      </cdr:nvSpPr>
      <cdr:spPr>
        <a:xfrm xmlns:a="http://schemas.openxmlformats.org/drawingml/2006/main" rot="1034590">
          <a:off x="6586566" y="2187489"/>
          <a:ext cx="1021780" cy="350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FF00"/>
              </a:solidFill>
            </a:rPr>
            <a:t>- 423,5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0.14774</cdr:x>
      <cdr:y>0.2481</cdr:y>
    </cdr:from>
    <cdr:to>
      <cdr:x>0.22681</cdr:x>
      <cdr:y>0.33081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0779" y="1080120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0.35833</cdr:x>
      <cdr:y>0.5</cdr:y>
    </cdr:from>
    <cdr:to>
      <cdr:x>0.44634</cdr:x>
      <cdr:y>0.55959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E2EDCF26-3D3E-4ADB-9E43-ACA48060810F}"/>
            </a:ext>
          </a:extLst>
        </cdr:cNvPr>
        <cdr:cNvCxnSpPr/>
      </cdr:nvCxnSpPr>
      <cdr:spPr>
        <a:xfrm xmlns:a="http://schemas.openxmlformats.org/drawingml/2006/main" flipV="1">
          <a:off x="3096344" y="2689836"/>
          <a:ext cx="760462" cy="320584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FF">
              <a:alpha val="60000"/>
            </a:srgb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0.33927</cdr:x>
      <cdr:y>0.43804</cdr:y>
    </cdr:from>
    <cdr:to>
      <cdr:x>0.45279</cdr:x>
      <cdr:y>0.51757</cdr:y>
    </cdr:to>
    <cdr:sp macro="" textlink="">
      <cdr:nvSpPr>
        <cdr:cNvPr id="6" name="TextBox 5"/>
        <cdr:cNvSpPr txBox="1"/>
      </cdr:nvSpPr>
      <cdr:spPr>
        <a:xfrm xmlns:a="http://schemas.openxmlformats.org/drawingml/2006/main" rot="20189803">
          <a:off x="2931618" y="2356512"/>
          <a:ext cx="980922" cy="427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+ </a:t>
          </a:r>
          <a:r>
            <a:rPr lang="ru-RU" sz="1800" b="1" dirty="0"/>
            <a:t>258,7</a:t>
          </a:r>
        </a:p>
      </cdr:txBody>
    </cdr:sp>
  </cdr:relSizeAnchor>
  <cdr:relSizeAnchor xmlns:cdr="http://schemas.openxmlformats.org/drawingml/2006/chartDrawing">
    <cdr:from>
      <cdr:x>0.48047</cdr:x>
      <cdr:y>0.44156</cdr:y>
    </cdr:from>
    <cdr:to>
      <cdr:x>0.59452</cdr:x>
      <cdr:y>0.52856</cdr:y>
    </cdr:to>
    <cdr:sp macro="" textlink="">
      <cdr:nvSpPr>
        <cdr:cNvPr id="7" name="TextBox 6"/>
        <cdr:cNvSpPr txBox="1"/>
      </cdr:nvSpPr>
      <cdr:spPr>
        <a:xfrm xmlns:a="http://schemas.openxmlformats.org/drawingml/2006/main" rot="20531801">
          <a:off x="4151765" y="2375425"/>
          <a:ext cx="985501" cy="46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+ 321,3</a:t>
          </a:r>
        </a:p>
      </cdr:txBody>
    </cdr:sp>
  </cdr:relSizeAnchor>
  <cdr:relSizeAnchor xmlns:cdr="http://schemas.openxmlformats.org/drawingml/2006/chartDrawing">
    <cdr:from>
      <cdr:x>0.62209</cdr:x>
      <cdr:y>0.43698</cdr:y>
    </cdr:from>
    <cdr:to>
      <cdr:x>0.72791</cdr:x>
      <cdr:y>0.50544</cdr:y>
    </cdr:to>
    <cdr:sp macro="" textlink="">
      <cdr:nvSpPr>
        <cdr:cNvPr id="8" name="TextBox 7"/>
        <cdr:cNvSpPr txBox="1"/>
      </cdr:nvSpPr>
      <cdr:spPr>
        <a:xfrm xmlns:a="http://schemas.openxmlformats.org/drawingml/2006/main" rot="20304929">
          <a:off x="5375455" y="2350829"/>
          <a:ext cx="914386" cy="368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+367,3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0.1575</cdr:x>
      <cdr:y>0.29057</cdr:y>
    </cdr:from>
    <cdr:to>
      <cdr:x>0.26861</cdr:x>
      <cdr:y>0.36703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96144" y="1368152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0.18375</cdr:x>
      <cdr:y>0.29057</cdr:y>
    </cdr:from>
    <cdr:to>
      <cdr:x>0.29486</cdr:x>
      <cdr:y>0.36703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2168" y="1368152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0.34125</cdr:x>
      <cdr:y>0.27528</cdr:y>
    </cdr:from>
    <cdr:to>
      <cdr:x>0.45236</cdr:x>
      <cdr:y>0.46948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08312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0.33375</cdr:x>
      <cdr:y>0.1743</cdr:y>
    </cdr:from>
    <cdr:to>
      <cdr:x>0.4475</cdr:x>
      <cdr:y>0.23547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6648" y="820688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0.71774</cdr:x>
      <cdr:y>0.05233</cdr:y>
    </cdr:from>
    <cdr:to>
      <cdr:x>0.79066</cdr:x>
      <cdr:y>0.16117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08712" y="289800"/>
          <a:ext cx="651102" cy="60279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alpha val="6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indent="0" algn="ctr">
            <a:lnSpc>
              <a:spcPct val="150000"/>
            </a:lnSpc>
          </a:pPr>
          <a:r>
            <a:rPr lang="en-US" sz="1400" b="1" dirty="0">
              <a:latin typeface="Times New Roman" pitchFamily="18" charset="0"/>
              <a:cs typeface="Times New Roman" pitchFamily="18" charset="0"/>
            </a:rPr>
            <a:t>653,2</a:t>
          </a:r>
          <a:r>
            <a:rPr lang="ru-RU" sz="1400" b="1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0.71774</cdr:x>
      <cdr:y>0.2322</cdr:y>
    </cdr:from>
    <cdr:to>
      <cdr:x>0.79032</cdr:x>
      <cdr:y>0.34529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408712" y="1286026"/>
          <a:ext cx="648066" cy="6263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alpha val="6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lnSpc>
              <a:spcPct val="150000"/>
            </a:lnSpc>
          </a:pPr>
          <a:r>
            <a:rPr lang="en-US" sz="1400" b="1" dirty="0">
              <a:latin typeface="Times New Roman" pitchFamily="18" charset="0"/>
              <a:cs typeface="Times New Roman" pitchFamily="18" charset="0"/>
            </a:rPr>
            <a:t>645,6</a:t>
          </a:r>
          <a:r>
            <a:rPr lang="ru-RU" sz="1400" b="1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0.71774</cdr:x>
      <cdr:y>0.42938</cdr:y>
    </cdr:from>
    <cdr:to>
      <cdr:x>0.79032</cdr:x>
      <cdr:y>0.54246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408712" y="2378032"/>
          <a:ext cx="648066" cy="62627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alpha val="6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lnSpc>
              <a:spcPct val="150000"/>
            </a:lnSpc>
          </a:pPr>
          <a:r>
            <a:rPr lang="en-US" sz="1400" b="1" dirty="0">
              <a:latin typeface="Times New Roman" pitchFamily="18" charset="0"/>
              <a:cs typeface="Times New Roman" pitchFamily="18" charset="0"/>
            </a:rPr>
            <a:t>596,1</a:t>
          </a:r>
          <a:r>
            <a:rPr lang="ru-RU" sz="1400" b="1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0.71774</cdr:x>
      <cdr:y>0.61987</cdr:y>
    </cdr:from>
    <cdr:to>
      <cdr:x>0.79032</cdr:x>
      <cdr:y>0.73295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408712" y="3433045"/>
          <a:ext cx="648066" cy="62627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alpha val="6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lnSpc>
              <a:spcPct val="150000"/>
            </a:lnSpc>
          </a:pPr>
          <a:r>
            <a:rPr lang="ru-RU" sz="1400" b="1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417,6</a:t>
          </a:r>
        </a:p>
      </cdr:txBody>
    </cdr:sp>
  </cdr:relSizeAnchor>
  <cdr:relSizeAnchor xmlns:cdr="http://schemas.openxmlformats.org/drawingml/2006/chartDrawing">
    <cdr:from>
      <cdr:x>0.65897</cdr:x>
      <cdr:y>0.77124</cdr:y>
    </cdr:from>
    <cdr:to>
      <cdr:x>0.68952</cdr:x>
      <cdr:y>0.92984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5883903" y="4098032"/>
          <a:ext cx="272781" cy="842735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0.6798</cdr:x>
      <cdr:y>0.40187</cdr:y>
    </cdr:from>
    <cdr:to>
      <cdr:x>0.71075</cdr:x>
      <cdr:y>0.56161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6069970" y="2047191"/>
          <a:ext cx="276352" cy="813733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0.66037</cdr:x>
      <cdr:y>0.21752</cdr:y>
    </cdr:from>
    <cdr:to>
      <cdr:x>0.69355</cdr:x>
      <cdr:y>0.38034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5896481" y="1108084"/>
          <a:ext cx="296207" cy="829423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0.67123</cdr:x>
      <cdr:y>0.02428</cdr:y>
    </cdr:from>
    <cdr:to>
      <cdr:x>0.70844</cdr:x>
      <cdr:y>0.18711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>
          <a:off x="5993406" y="129012"/>
          <a:ext cx="332210" cy="865212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0.01613</cdr:x>
      <cdr:y>0.76781</cdr:y>
    </cdr:from>
    <cdr:to>
      <cdr:x>0.15544</cdr:x>
      <cdr:y>0.91826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4016" y="3911320"/>
          <a:ext cx="1243898" cy="766394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Отчет за </a:t>
          </a:r>
        </a:p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 год</a:t>
          </a:r>
        </a:p>
      </cdr:txBody>
    </cdr:sp>
  </cdr:relSizeAnchor>
  <cdr:relSizeAnchor xmlns:cdr="http://schemas.openxmlformats.org/drawingml/2006/chartDrawing">
    <cdr:from>
      <cdr:x>0.01886</cdr:x>
      <cdr:y>0</cdr:y>
    </cdr:from>
    <cdr:to>
      <cdr:x>0.15817</cdr:x>
      <cdr:y>0.17321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68401" y="0"/>
          <a:ext cx="1243898" cy="95929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alpha val="6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Утверждено на плановый период </a:t>
          </a:r>
        </a:p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 год</a:t>
          </a:r>
        </a:p>
      </cdr:txBody>
    </cdr:sp>
  </cdr:relSizeAnchor>
  <cdr:relSizeAnchor xmlns:cdr="http://schemas.openxmlformats.org/drawingml/2006/chartDrawing">
    <cdr:from>
      <cdr:x>0.01886</cdr:x>
      <cdr:y>0.58405</cdr:y>
    </cdr:from>
    <cdr:to>
      <cdr:x>0.15817</cdr:x>
      <cdr:y>0.73922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68401" y="2975217"/>
          <a:ext cx="1243898" cy="790454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План </a:t>
          </a:r>
        </a:p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 года</a:t>
          </a:r>
        </a:p>
      </cdr:txBody>
    </cdr:sp>
  </cdr:relSizeAnchor>
  <cdr:relSizeAnchor xmlns:cdr="http://schemas.openxmlformats.org/drawingml/2006/chartDrawing">
    <cdr:from>
      <cdr:x>0.01613</cdr:x>
      <cdr:y>0.19534</cdr:y>
    </cdr:from>
    <cdr:to>
      <cdr:x>0.16129</cdr:x>
      <cdr:y>0.36437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44016" y="1081888"/>
          <a:ext cx="1296144" cy="936104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Утверждено на плановый период</a:t>
          </a:r>
        </a:p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 год</a:t>
          </a:r>
        </a:p>
      </cdr:txBody>
    </cdr:sp>
  </cdr:relSizeAnchor>
  <cdr:relSizeAnchor xmlns:cdr="http://schemas.openxmlformats.org/drawingml/2006/chartDrawing">
    <cdr:from>
      <cdr:x>0.01886</cdr:x>
      <cdr:y>0.40431</cdr:y>
    </cdr:from>
    <cdr:to>
      <cdr:x>0.15817</cdr:x>
      <cdr:y>0.56224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58552" y="1781745"/>
          <a:ext cx="1171233" cy="695973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Утверждено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 на 202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 год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0.57143</cdr:x>
      <cdr:y>0.79269</cdr:y>
    </cdr:from>
    <cdr:to>
      <cdr:x>0.73635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8352" y="42667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0.46753</cdr:x>
      <cdr:y>0.45712</cdr:y>
    </cdr:from>
    <cdr:to>
      <cdr:x>1</cdr:x>
      <cdr:y>0.5714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74" y="2016224"/>
          <a:ext cx="2952342" cy="50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0.25121</cdr:x>
      <cdr:y>0.47991</cdr:y>
    </cdr:from>
    <cdr:to>
      <cdr:x>0.34382</cdr:x>
      <cdr:y>0.54998</cdr:y>
    </cdr:to>
    <cdr:sp macro="" textlink="">
      <cdr:nvSpPr>
        <cdr:cNvPr id="27" name="TextBox 26"/>
        <cdr:cNvSpPr txBox="1"/>
      </cdr:nvSpPr>
      <cdr:spPr>
        <a:xfrm xmlns:a="http://schemas.openxmlformats.org/drawingml/2006/main" rot="1466327">
          <a:off x="2206900" y="2751456"/>
          <a:ext cx="813546" cy="4017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6">
                  <a:lumMod val="75000"/>
                </a:schemeClr>
              </a:solidFill>
            </a:rPr>
            <a:t>- 38,7</a:t>
          </a:r>
          <a:endParaRPr lang="ru-RU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0.4106</cdr:x>
      <cdr:y>0.51951</cdr:y>
    </cdr:from>
    <cdr:to>
      <cdr:x>0.49477</cdr:x>
      <cdr:y>0.58973</cdr:y>
    </cdr:to>
    <cdr:sp macro="" textlink="">
      <cdr:nvSpPr>
        <cdr:cNvPr id="28" name="TextBox 27"/>
        <cdr:cNvSpPr txBox="1"/>
      </cdr:nvSpPr>
      <cdr:spPr>
        <a:xfrm xmlns:a="http://schemas.openxmlformats.org/drawingml/2006/main" rot="1169917">
          <a:off x="3607072" y="2978489"/>
          <a:ext cx="739431" cy="4025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6">
                  <a:lumMod val="75000"/>
                </a:schemeClr>
              </a:solidFill>
            </a:rPr>
            <a:t>- 514,3</a:t>
          </a:r>
          <a:endParaRPr lang="ru-RU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0.5723</cdr:x>
      <cdr:y>0.5268</cdr:y>
    </cdr:from>
    <cdr:to>
      <cdr:x>0.66956</cdr:x>
      <cdr:y>0.60787</cdr:y>
    </cdr:to>
    <cdr:sp macro="" textlink="">
      <cdr:nvSpPr>
        <cdr:cNvPr id="29" name="TextBox 28"/>
        <cdr:cNvSpPr txBox="1"/>
      </cdr:nvSpPr>
      <cdr:spPr>
        <a:xfrm xmlns:a="http://schemas.openxmlformats.org/drawingml/2006/main" rot="19904366">
          <a:off x="5027665" y="3020254"/>
          <a:ext cx="854427" cy="4647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6">
                  <a:lumMod val="75000"/>
                </a:schemeClr>
              </a:solidFill>
            </a:rPr>
            <a:t>+ 664,3</a:t>
          </a:r>
          <a:endParaRPr lang="ru-RU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0.2459</cdr:x>
      <cdr:y>0.50675</cdr:y>
    </cdr:from>
    <cdr:to>
      <cdr:x>0.33607</cdr:x>
      <cdr:y>0.56519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>
          <a:off x="2160240" y="2905324"/>
          <a:ext cx="792088" cy="33503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0.40984</cdr:x>
      <cdr:y>0.55263</cdr:y>
    </cdr:from>
    <cdr:to>
      <cdr:x>0.5</cdr:x>
      <cdr:y>0.61543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>
          <a:off x="3600400" y="3168352"/>
          <a:ext cx="792088" cy="36004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0.58197</cdr:x>
      <cdr:y>0.55263</cdr:y>
    </cdr:from>
    <cdr:to>
      <cdr:x>0.66393</cdr:x>
      <cdr:y>0.62171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 flipV="1">
          <a:off x="5112568" y="3168352"/>
          <a:ext cx="720080" cy="39604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0.84362</cdr:x>
      <cdr:y>0.08182</cdr:y>
    </cdr:from>
    <cdr:to>
      <cdr:x>0.94814</cdr:x>
      <cdr:y>0.30682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80820" y="3324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0.83607</cdr:x>
      <cdr:y>0.00692</cdr:y>
    </cdr:from>
    <cdr:to>
      <cdr:x>0.9781</cdr:x>
      <cdr:y>0.08571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44816" y="35998"/>
          <a:ext cx="1247786" cy="409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spcBef>
              <a:spcPct val="0"/>
            </a:spcBef>
          </a:pPr>
          <a:r>
            <a:rPr lang="ru-RU" sz="20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(млн. руб.)</a:t>
          </a:r>
        </a:p>
      </cdr:txBody>
    </cdr:sp>
  </cdr:relSizeAnchor>
  <cdr:relSizeAnchor xmlns:cdr="http://schemas.openxmlformats.org/drawingml/2006/chartDrawing">
    <cdr:from>
      <cdr:x>0.73195</cdr:x>
      <cdr:y>0.48352</cdr:y>
    </cdr:from>
    <cdr:to>
      <cdr:x>0.82417</cdr:x>
      <cdr:y>0.54637</cdr:y>
    </cdr:to>
    <cdr:sp macro="" textlink="">
      <cdr:nvSpPr>
        <cdr:cNvPr id="4" name="TextBox 3"/>
        <cdr:cNvSpPr txBox="1"/>
      </cdr:nvSpPr>
      <cdr:spPr>
        <a:xfrm xmlns:a="http://schemas.openxmlformats.org/drawingml/2006/main" rot="20108162">
          <a:off x="6430131" y="2772161"/>
          <a:ext cx="810150" cy="3603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6">
                  <a:lumMod val="75000"/>
                </a:schemeClr>
              </a:solidFill>
            </a:rPr>
            <a:t>+ 15,3</a:t>
          </a:r>
          <a:endParaRPr lang="ru-RU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351" cy="493397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2" y="0"/>
            <a:ext cx="2946351" cy="493397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>
              <a:defRPr sz="1200"/>
            </a:lvl1pPr>
          </a:lstStyle>
          <a:p>
            <a:fld id="{A7725982-90D3-493F-A9DF-23A4EF9B0AD1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2" y="4689636"/>
            <a:ext cx="5437821" cy="4442146"/>
          </a:xfrm>
          <a:prstGeom prst="rect">
            <a:avLst/>
          </a:prstGeom>
        </p:spPr>
        <p:txBody>
          <a:bodyPr vert="horz" lIns="91438" tIns="45720" rIns="91438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7694"/>
            <a:ext cx="2946351" cy="493396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2" y="9377694"/>
            <a:ext cx="2946351" cy="493396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r">
              <a:defRPr sz="1200"/>
            </a:lvl1pPr>
          </a:lstStyle>
          <a:p>
            <a:fld id="{0F2BA7C1-B8E3-4786-A338-F1ED0EB15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32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b="1" dirty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173" indent="-2873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496" indent="-2298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294" indent="-2298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093" indent="-2298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8890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689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487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286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A4A2-FB87-4C08-A3D5-E0757478F3D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80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26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7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6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CC95F-143F-4820-A79A-3984C29E39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53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BA7C1-B8E3-4786-A338-F1ED0EB1564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74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BA7C1-B8E3-4786-A338-F1ED0EB1564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849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CC95F-143F-4820-A79A-3984C29E39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268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1765D-8766-4872-9B99-41E23A7EDE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31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7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2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205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3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35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4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4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1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0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6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0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19.12.2023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58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  <p:sldLayoutId id="21474840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emf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emf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6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chart" Target="../charts/char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8.xml"/><Relationship Id="rId12" Type="http://schemas.openxmlformats.org/officeDocument/2006/relationships/image" Target="../media/image49.png"/><Relationship Id="rId17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jpeg"/><Relationship Id="rId1" Type="http://schemas.openxmlformats.org/officeDocument/2006/relationships/themeOverride" Target="../theme/themeOverride38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48.png"/><Relationship Id="rId5" Type="http://schemas.openxmlformats.org/officeDocument/2006/relationships/diagramLayout" Target="../diagrams/layout8.xml"/><Relationship Id="rId15" Type="http://schemas.openxmlformats.org/officeDocument/2006/relationships/image" Target="../media/image52.jpeg"/><Relationship Id="rId10" Type="http://schemas.openxmlformats.org/officeDocument/2006/relationships/image" Target="../media/image47.png"/><Relationship Id="rId4" Type="http://schemas.openxmlformats.org/officeDocument/2006/relationships/diagramData" Target="../diagrams/data8.xml"/><Relationship Id="rId9" Type="http://schemas.openxmlformats.org/officeDocument/2006/relationships/image" Target="../media/image46.png"/><Relationship Id="rId1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6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fuashr@mail.ru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96175293"/>
              </p:ext>
            </p:extLst>
          </p:nvPr>
        </p:nvGraphicFramePr>
        <p:xfrm>
          <a:off x="0" y="1397000"/>
          <a:ext cx="9144000" cy="570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260648"/>
            <a:ext cx="8784976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граждан, разработан на основе </a:t>
            </a:r>
          </a:p>
          <a:p>
            <a:pPr algn="ctr"/>
            <a:r>
              <a:rPr lang="ru-RU" alt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Решения Совета депутатов городского округа Щёлково  Московской области</a:t>
            </a:r>
          </a:p>
          <a:p>
            <a:pPr algn="ctr"/>
            <a:r>
              <a:rPr lang="ru-RU" alt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12.12.2023 № 620/70-180-НПА </a:t>
            </a:r>
          </a:p>
          <a:p>
            <a:pPr algn="ctr"/>
            <a:r>
              <a:rPr lang="ru-RU" alt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бюджете городского округа Щёлково Московской области </a:t>
            </a:r>
          </a:p>
          <a:p>
            <a:pPr algn="ctr"/>
            <a:r>
              <a:rPr lang="ru-RU" alt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 год и на плановый период 2025 и 2026 годов»</a:t>
            </a:r>
          </a:p>
        </p:txBody>
      </p:sp>
    </p:spTree>
    <p:extLst>
      <p:ext uri="{BB962C8B-B14F-4D97-AF65-F5344CB8AC3E}">
        <p14:creationId xmlns:p14="http://schemas.microsoft.com/office/powerpoint/2010/main" val="23457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79512" y="116633"/>
            <a:ext cx="8784976" cy="50405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каких поступлений формируются доходы бюджета?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6426591"/>
              </p:ext>
            </p:extLst>
          </p:nvPr>
        </p:nvGraphicFramePr>
        <p:xfrm>
          <a:off x="1990929" y="1484784"/>
          <a:ext cx="7153071" cy="531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/>
          <p:cNvSpPr/>
          <p:nvPr/>
        </p:nvSpPr>
        <p:spPr>
          <a:xfrm rot="1217145">
            <a:off x="376689" y="295639"/>
            <a:ext cx="3888946" cy="435653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ДОХОДЫ БЮДЖЕТА</a:t>
            </a:r>
          </a:p>
          <a:p>
            <a:pPr algn="ctr"/>
            <a:r>
              <a:rPr lang="ru-RU" sz="1200" dirty="0">
                <a:solidFill>
                  <a:srgbClr val="0000CC"/>
                </a:solidFill>
              </a:rPr>
              <a:t>Объем денежных средств, которые поступают в казну государства на безвозмездной и безвозвратной основе (налоги юридических и физических лиц, административные платежи и сборы, безвозмездные поступления)</a:t>
            </a:r>
          </a:p>
        </p:txBody>
      </p:sp>
    </p:spTree>
    <p:extLst>
      <p:ext uri="{BB962C8B-B14F-4D97-AF65-F5344CB8AC3E}">
        <p14:creationId xmlns:p14="http://schemas.microsoft.com/office/powerpoint/2010/main" val="3950546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7504" y="92604"/>
            <a:ext cx="8928992" cy="62109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чего складываются межбюджетные трансферты 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(безвозмездные поступления)?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62786" y="958419"/>
            <a:ext cx="1937356" cy="1297420"/>
            <a:chOff x="576069" y="2232255"/>
            <a:chExt cx="1621775" cy="1297420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6069" y="2232255"/>
              <a:ext cx="1621775" cy="12974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614069" y="2270255"/>
              <a:ext cx="1519809" cy="12214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Дотации (от лат. &lt;</a:t>
              </a:r>
              <a:r>
                <a:rPr lang="en-US" sz="14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Dotatio</a:t>
              </a:r>
              <a:r>
                <a:rPr lang="ru-RU" sz="14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&gt; -дар, пожертвование)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948264" y="998232"/>
            <a:ext cx="1782573" cy="1297420"/>
            <a:chOff x="6544455" y="2232263"/>
            <a:chExt cx="1630038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52718" y="2232263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fillRef>
            <a:effectRef idx="2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6544456" y="2270263"/>
              <a:ext cx="1592038" cy="12214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Субсидии (от лат.&lt;</a:t>
              </a:r>
              <a:r>
                <a:rPr lang="en-US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Subsidium</a:t>
              </a:r>
              <a:r>
                <a:rPr lang="ru-RU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&gt;-поддержка)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63889" y="3204447"/>
            <a:ext cx="2232247" cy="1088649"/>
            <a:chOff x="3617604" y="860"/>
            <a:chExt cx="1621775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617604" y="860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fillRef>
            <a:effectRef idx="2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3655604" y="38860"/>
              <a:ext cx="1545775" cy="10506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Субвенции (от лат.&lt;Subvenire&gt; - приходить на помощь)</a:t>
              </a:r>
            </a:p>
          </p:txBody>
        </p:sp>
      </p:grpSp>
      <p:sp>
        <p:nvSpPr>
          <p:cNvPr id="20" name="Стрелка влево 19"/>
          <p:cNvSpPr/>
          <p:nvPr/>
        </p:nvSpPr>
        <p:spPr>
          <a:xfrm>
            <a:off x="2169122" y="1368914"/>
            <a:ext cx="1720221" cy="48653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1" name="Стрелка влево 20"/>
          <p:cNvSpPr/>
          <p:nvPr/>
        </p:nvSpPr>
        <p:spPr>
          <a:xfrm rot="10800000">
            <a:off x="5557949" y="1401861"/>
            <a:ext cx="1390315" cy="48732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Стрелка влево 21"/>
          <p:cNvSpPr/>
          <p:nvPr/>
        </p:nvSpPr>
        <p:spPr>
          <a:xfrm rot="16200000">
            <a:off x="4344456" y="2605405"/>
            <a:ext cx="711550" cy="48653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262784" y="2440535"/>
            <a:ext cx="2153708" cy="172819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на безвозмездной и безвозвратной основе без определения конкретной цели их использования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457" y="4583716"/>
            <a:ext cx="2060361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solidFill>
                  <a:schemeClr val="bg1"/>
                </a:solidFill>
              </a:rPr>
              <a:t>Аналогия в семейном бюджете: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Вы даете своему ребенку «карманные деньги»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44046" y="4578200"/>
            <a:ext cx="3312368" cy="76576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бюджетам в целях финансового обеспечения расходных обязательств публично-правовым образованиям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75856" y="5463971"/>
            <a:ext cx="2808312" cy="106137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u="sng" dirty="0">
                <a:solidFill>
                  <a:schemeClr val="bg1"/>
                </a:solidFill>
              </a:rPr>
              <a:t>Аналогия в семейном бюджете: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Вы даете своему ребенку деньги и посылаете его в магазин купить продукты (по списку)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90227" y="2457805"/>
            <a:ext cx="2040610" cy="17109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бюджету в целях софинансирования необходимых расходов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1022" y="4583716"/>
            <a:ext cx="1999019" cy="1692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u="sng" dirty="0">
                <a:solidFill>
                  <a:schemeClr val="bg1"/>
                </a:solidFill>
              </a:rPr>
              <a:t>Аналогия в семейном бюджете: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Вы «добавляете» денег для того, чтобы ваш ребенок купил себе новый телефон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(а остальные он накопил сам) </a:t>
            </a:r>
            <a:endParaRPr lang="ru-RU" sz="1000" u="sng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77010" y="829327"/>
            <a:ext cx="1707131" cy="1707131"/>
            <a:chOff x="3574926" y="2036423"/>
            <a:chExt cx="1707131" cy="1707131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3574926" y="2036423"/>
              <a:ext cx="1707131" cy="1707131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 txBox="1"/>
            <p:nvPr/>
          </p:nvSpPr>
          <p:spPr>
            <a:xfrm>
              <a:off x="3824930" y="2286427"/>
              <a:ext cx="1207123" cy="120712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Безвозмездные 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6211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493867"/>
              </p:ext>
            </p:extLst>
          </p:nvPr>
        </p:nvGraphicFramePr>
        <p:xfrm>
          <a:off x="395536" y="764704"/>
          <a:ext cx="85689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4918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ПРОЦЕСС: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формирования и исполнения бюджета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95" y="980728"/>
            <a:ext cx="3666355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6131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712968" cy="658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indent="450215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городского округа Щёлково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2024 год и на плановый период 2025 и 2026 годов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16293"/>
            <a:ext cx="8640960" cy="23329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бюджетной и налоговой политики городского округа Щёлково на 2024 год и плановый период 2025 - 2026 годов подготовлены в целях определения основных подходов к формированию проекта бюджета городского округа на 2024 год и плановый период 2025 - 2026 годов, а также обеспечения прозрачности и открытости бюджетного планирования. Основные направления бюджетной и налоговой политики городского округа (далее - бюджетная и налоговая политика) разработаны в соответствии со статьей 172 Бюджетного кодекса Российской Федерации, статьей 6 Положения о бюджетном процессе в городском округе Щелково, утвержденного решением Совета депутатов городского округа от 28.05.2019 №  977/89-227-НПА, и содержат основные цели, задачи и приоритетные направления бюджетной и налоговой политики.</a:t>
            </a:r>
            <a:endParaRPr lang="ru-RU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8568952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50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55" y="-7806"/>
            <a:ext cx="309634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6139" y="21472"/>
            <a:ext cx="684086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задачами налоговой политики  городского округа Щёлково на 2024 год и на плановый период </a:t>
            </a: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и 2026 годов  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84314033"/>
              </p:ext>
            </p:extLst>
          </p:nvPr>
        </p:nvGraphicFramePr>
        <p:xfrm>
          <a:off x="-612576" y="836712"/>
          <a:ext cx="8820472" cy="609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659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6632"/>
            <a:ext cx="7344816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 городского округа Щёлково</a:t>
            </a: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2024 год и на плановый период 2025 и 2026 годов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87397"/>
            <a:ext cx="2808312" cy="60836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764704"/>
            <a:ext cx="5688632" cy="597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реалистичного прогноза поступления налоговых и неналоговых доходов бюджета городского округа, осуществляемого на основе прогноза социально-экономического развития городского округа на предстоящий трехлетний период;</a:t>
            </a:r>
            <a:endParaRPr lang="ru-RU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привлечение дополнительных межбюджетных трансфертов из областного бюджета в бюджет городского округа в максимально возможном объеме; </a:t>
            </a:r>
            <a:endParaRPr lang="ru-RU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сохранение уровня финансового обеспечения расходных обязательств городского округа по всем первоочередным и социально значимым направлениям. Во исполнение поручения Президента Российской Федерации от 10.12.2022 №Пр-2360 расходы на оплату труда отдельных категорий работников бюджетной сферы, поименованных в указах Президента Российской Федерации 2012 года, должны быть предусмотрены исходя из динамики темпа роста среднемесячной начисленной заработной платы работников, занятых в сфере экономики. Расходы на оплату труда категорий работников бюджетной сферы, не подпадающих под действие данных указов должны быть увеличены на прогнозный уровень инфляции, определенный на федеральном уровне. В необходимом объеме должны быть предусмотрены средства на повышение уровня минимального размера оплаты труда в учреждениях бюджетной сферы;</a:t>
            </a:r>
            <a:endParaRPr lang="ru-RU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7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419" y="1268760"/>
            <a:ext cx="64896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направление инвестиционных расходов бюджета городского круга в первую очередь на завершение работ по переходящим объектам строительства, реконструкции, капитального ремонта муниципальной собственности;</a:t>
            </a:r>
            <a:endParaRPr lang="ru-RU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включение в проект бюджета городского округа бюджетных ассигнований  на строительство, реконструкцию объектов  муниципальной собственности при наличии отвода земельного участка под строительство, а также при условии софинансирования указанных расходов  из областного бюджета. Решение о строительстве нового объекта должно быть обосновано наличием дополнительной потребности населения в предоставлении муниципальных услуг и источниками финансового обеспечения деятельности введенных в эксплуатацию объектов; </a:t>
            </a:r>
            <a:endParaRPr lang="ru-RU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8"/>
            <a:ext cx="7344816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 городского округа на 2024 год и на плановый период 2025 и 2026 годов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23" y="1772816"/>
            <a:ext cx="2646371" cy="25287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9419" y="4005686"/>
            <a:ext cx="8436373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реализацию новых инвестиционных и инфраструктурных проектов; </a:t>
            </a:r>
            <a:endParaRPr lang="ru-RU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расстановку приоритетов в расходовании бюджетных средств, оптимизацию и повышение эффективности бюджетных расходов.  Необходимо обеспечить постоянный мониторинг ритмичности кассового исполнения мероприятий, выполнения контрольных точек проектов по достижению результатов и показателей государственных и муниципальных программ;</a:t>
            </a:r>
            <a:endParaRPr lang="ru-RU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инициативного бюджетирования.</a:t>
            </a:r>
            <a:endParaRPr lang="ru-RU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86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ГОРОДСКОГО ОКРУГА ЩЁЛКОВО НА 2024-2026 ГОДЫ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86549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" name="Лист" r:id="rId4" imgW="16325909" imgH="6448290" progId="Excel.Sheet.12">
                  <p:embed/>
                </p:oleObj>
              </mc:Choice>
              <mc:Fallback>
                <p:oleObj name="Лист" r:id="rId4" imgW="16325909" imgH="64482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620688"/>
                        <a:ext cx="9144000" cy="623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25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ГОРОДСКОГО ОКРУГА ЩЁЛКОВО НА 2024-2026 ГОДЫ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400703"/>
              </p:ext>
            </p:extLst>
          </p:nvPr>
        </p:nvGraphicFramePr>
        <p:xfrm>
          <a:off x="0" y="1484784"/>
          <a:ext cx="9144000" cy="537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" name="Лист" r:id="rId4" imgW="16325909" imgH="6638765" progId="Excel.Sheet.12">
                  <p:embed/>
                </p:oleObj>
              </mc:Choice>
              <mc:Fallback>
                <p:oleObj name="Лист" r:id="rId4" imgW="16325909" imgH="66387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484784"/>
                        <a:ext cx="9144000" cy="5373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78895"/>
              </p:ext>
            </p:extLst>
          </p:nvPr>
        </p:nvGraphicFramePr>
        <p:xfrm>
          <a:off x="0" y="620688"/>
          <a:ext cx="914400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" name="Лист" r:id="rId6" imgW="16325909" imgH="1114314" progId="Excel.Sheet.12">
                  <p:embed/>
                </p:oleObj>
              </mc:Choice>
              <mc:Fallback>
                <p:oleObj name="Лист" r:id="rId6" imgW="16325909" imgH="11143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620688"/>
                        <a:ext cx="9144000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75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/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ГОРОДСКОГО ОКРУГА ЩЁЛКОВО НА 2024-2026 ГОДЫ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25537"/>
              </p:ext>
            </p:extLst>
          </p:nvPr>
        </p:nvGraphicFramePr>
        <p:xfrm>
          <a:off x="-10632" y="1484783"/>
          <a:ext cx="9144000" cy="537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" name="Лист" r:id="rId4" imgW="16325909" imgH="5867240" progId="Excel.Sheet.12">
                  <p:embed/>
                </p:oleObj>
              </mc:Choice>
              <mc:Fallback>
                <p:oleObj name="Лист" r:id="rId4" imgW="16325909" imgH="58672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632" y="1484783"/>
                        <a:ext cx="9144000" cy="5373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580039"/>
              </p:ext>
            </p:extLst>
          </p:nvPr>
        </p:nvGraphicFramePr>
        <p:xfrm>
          <a:off x="0" y="620688"/>
          <a:ext cx="9144000" cy="86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" name="Лист" r:id="rId6" imgW="16325909" imgH="1114314" progId="Excel.Sheet.12">
                  <p:embed/>
                </p:oleObj>
              </mc:Choice>
              <mc:Fallback>
                <p:oleObj name="Лист" r:id="rId6" imgW="16325909" imgH="11143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620688"/>
                        <a:ext cx="9144000" cy="864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138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518" y="908720"/>
            <a:ext cx="8676964" cy="50783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Административно - территориальное расположение............................................................................................3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Глоссарий………………………………….……………………………………………………………...……………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,,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….………...4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Основные понятия...........................................................................................................................................................6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Бюджетная политика на 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годы...................................................................................................................13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Основные показатели прогноза социально-экономического развития на 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годов.........................17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Основные характеристики бюджета городского округа Щёлково на 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 и на плановый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период 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и 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годов..........................................................................................................................................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……..21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Динамика поступлений и структура налоговых и неналоговых доходов в 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годах........................22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Информация о налоговых льготах и ставках земельного налога и налога на имущество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физических лиц, оценка налоговых расходов………………………………………….…..………………………………....36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Удельный объем налоговых и неналоговых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доходов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на душу населения........................................................43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Динамика  и структура безвозмездных  поступлений  в бюджет в 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годах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.................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...............44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Расходы бюджета городского округа Щёлково на 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год...............................................................................46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Сведения о расходах бюджета по муниципальным программам.....................................................................48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муниципальных программ....................................................................................................50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Общественно значимые проекты городского округа Щёлково.........................................................................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74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Расходы бюджета в расчете на душу населения.................................................................................................76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Контактная информация.............................................................................................................................................77        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18864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64692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ГОРОДСКОГО ОКРУГА ЩЁЛКОВО НА 2024-2026 ГОДЫ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696841"/>
              </p:ext>
            </p:extLst>
          </p:nvPr>
        </p:nvGraphicFramePr>
        <p:xfrm>
          <a:off x="0" y="1484313"/>
          <a:ext cx="9144000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" name="Лист" r:id="rId4" imgW="16325909" imgH="7153115" progId="Excel.Sheet.12">
                  <p:embed/>
                </p:oleObj>
              </mc:Choice>
              <mc:Fallback>
                <p:oleObj name="Лист" r:id="rId4" imgW="16325909" imgH="7153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484313"/>
                        <a:ext cx="9144000" cy="537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021760"/>
              </p:ext>
            </p:extLst>
          </p:nvPr>
        </p:nvGraphicFramePr>
        <p:xfrm>
          <a:off x="0" y="620688"/>
          <a:ext cx="9144000" cy="8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5" name="Лист" r:id="rId6" imgW="16325909" imgH="1114314" progId="Excel.Sheet.12">
                  <p:embed/>
                </p:oleObj>
              </mc:Choice>
              <mc:Fallback>
                <p:oleObj name="Лист" r:id="rId6" imgW="16325909" imgH="11143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620688"/>
                        <a:ext cx="9144000" cy="8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25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927"/>
            <a:ext cx="9144000" cy="904793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характеристики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бюджета городского округа Щёлково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2024 год и на плановый период 2025 и 2026 годов (млн. руб.)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2157"/>
              </p:ext>
            </p:extLst>
          </p:nvPr>
        </p:nvGraphicFramePr>
        <p:xfrm>
          <a:off x="107505" y="1124747"/>
          <a:ext cx="8856984" cy="56495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13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837">
                  <a:extLst>
                    <a:ext uri="{9D8B030D-6E8A-4147-A177-3AD203B41FA5}">
                      <a16:colId xmlns:a16="http://schemas.microsoft.com/office/drawing/2014/main" val="3538770359"/>
                    </a:ext>
                  </a:extLst>
                </a:gridCol>
                <a:gridCol w="114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3306"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Факт                  2022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г.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План на 2023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Оценка 2023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Утверждено</a:t>
                      </a:r>
                      <a:br>
                        <a:rPr lang="ru-RU" sz="1400" dirty="0"/>
                      </a:br>
                      <a:r>
                        <a:rPr lang="ru-RU" sz="1400" b="0" dirty="0"/>
                        <a:t>( Решение Совета депутатов городского округа  Щёлково</a:t>
                      </a:r>
                      <a:br>
                        <a:rPr lang="ru-RU" sz="1400" b="0" dirty="0"/>
                      </a:br>
                      <a:r>
                        <a:rPr lang="ru-RU" sz="1400" b="0" dirty="0"/>
                        <a:t>от 12.12.2023 № 620/70-180-НПА 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2024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2025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2026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857328"/>
                  </a:ext>
                </a:extLst>
              </a:tr>
              <a:tr h="500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ДОХОДЫ,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всего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13 048,2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/>
                        <a:t>12 424,1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/>
                        <a:t>12 7</a:t>
                      </a:r>
                      <a:r>
                        <a:rPr lang="ru-RU" sz="1400" dirty="0"/>
                        <a:t>22</a:t>
                      </a:r>
                      <a:r>
                        <a:rPr lang="en-US" sz="1400" dirty="0"/>
                        <a:t>,</a:t>
                      </a:r>
                      <a:r>
                        <a:rPr lang="ru-RU" sz="1400" dirty="0"/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13 184,2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14 167,4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14 214,1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Налоговые и неналоговые доходы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6 339,2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5 753,8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/>
                        <a:t>6 315,0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7 028,3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7 347,1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7 378,5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5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Безвозмездные поступления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6 709,0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6 670,3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/>
                        <a:t>6 407,4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6 156,0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6 820,3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6 835,6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8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РАСХОДЫ, всего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13 518,0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14 096,7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14 011,2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14 041,8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14 444,6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14 381,3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33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том числе, условно утверждённые расходы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/>
                    </a:p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0,0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/>
                    </a:p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0,0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/>
                    </a:p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0,0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195,5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397,1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2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ДЕФИЦИТ(-)/</a:t>
                      </a:r>
                    </a:p>
                    <a:p>
                      <a:pPr algn="ctr"/>
                      <a:r>
                        <a:rPr lang="ru-RU" sz="1400" dirty="0"/>
                        <a:t>ПРОФИЦИТ(+)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-469,8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-1 672,6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marL="0" algn="ctr" defTabSz="457200" rtl="0" eaLnBrk="1" latinLnBrk="0" hangingPunct="1"/>
                      <a:r>
                        <a:rPr lang="ru-RU" sz="1400" kern="1200" dirty="0"/>
                        <a:t>- 1 288,8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-857,6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-472,7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-564,4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9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Прогноз объёма муниципального долга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400" kern="1200" dirty="0"/>
                    </a:p>
                    <a:p>
                      <a:pPr marL="0" algn="ctr" rtl="0" eaLnBrk="1" latinLnBrk="0" hangingPunct="1"/>
                      <a:r>
                        <a:rPr kumimoji="0" lang="ru-RU" sz="1400" kern="1200" dirty="0"/>
                        <a:t>0,0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kumimoji="0" lang="ru-RU" sz="1400" kern="1200" dirty="0"/>
                    </a:p>
                    <a:p>
                      <a:pPr marL="0" algn="ctr" defTabSz="457200" rtl="0" eaLnBrk="1" latinLnBrk="0" hangingPunct="1"/>
                      <a:r>
                        <a:rPr kumimoji="0" lang="ru-RU" sz="1400" kern="1200"/>
                        <a:t>389,0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470,0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940,0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1 030,0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78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600" b="1" cap="all" dirty="0">
                <a:ln w="3175" cmpd="sng">
                  <a:noFill/>
                </a:ln>
                <a:solidFill>
                  <a:srgbClr val="21212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Информация об объёме и структуре налоговых и неналоговых доходов, а также межбюджетных трансфертах, поступающих в бюджет городского округа Щёлково в динамике 2022-2026 годов </a:t>
            </a:r>
            <a:endParaRPr kumimoji="0" lang="ru-RU" sz="1600" b="1" i="0" u="none" strike="noStrike" kern="1200" cap="all" spc="0" normalizeH="0" baseline="0" noProof="0" dirty="0">
              <a:ln w="3175" cmpd="sng">
                <a:noFill/>
              </a:ln>
              <a:solidFill>
                <a:srgbClr val="212121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490CFCA-EBB9-4744-8622-98D62E623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33901"/>
              </p:ext>
            </p:extLst>
          </p:nvPr>
        </p:nvGraphicFramePr>
        <p:xfrm>
          <a:off x="0" y="836712"/>
          <a:ext cx="9071992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5247">
                  <a:extLst>
                    <a:ext uri="{9D8B030D-6E8A-4147-A177-3AD203B41FA5}">
                      <a16:colId xmlns:a16="http://schemas.microsoft.com/office/drawing/2014/main" val="778615933"/>
                    </a:ext>
                  </a:extLst>
                </a:gridCol>
                <a:gridCol w="986838">
                  <a:extLst>
                    <a:ext uri="{9D8B030D-6E8A-4147-A177-3AD203B41FA5}">
                      <a16:colId xmlns:a16="http://schemas.microsoft.com/office/drawing/2014/main" val="1167796831"/>
                    </a:ext>
                  </a:extLst>
                </a:gridCol>
                <a:gridCol w="986838">
                  <a:extLst>
                    <a:ext uri="{9D8B030D-6E8A-4147-A177-3AD203B41FA5}">
                      <a16:colId xmlns:a16="http://schemas.microsoft.com/office/drawing/2014/main" val="2321884690"/>
                    </a:ext>
                  </a:extLst>
                </a:gridCol>
                <a:gridCol w="831023">
                  <a:extLst>
                    <a:ext uri="{9D8B030D-6E8A-4147-A177-3AD203B41FA5}">
                      <a16:colId xmlns:a16="http://schemas.microsoft.com/office/drawing/2014/main" val="1947810951"/>
                    </a:ext>
                  </a:extLst>
                </a:gridCol>
                <a:gridCol w="831023">
                  <a:extLst>
                    <a:ext uri="{9D8B030D-6E8A-4147-A177-3AD203B41FA5}">
                      <a16:colId xmlns:a16="http://schemas.microsoft.com/office/drawing/2014/main" val="666144423"/>
                    </a:ext>
                  </a:extLst>
                </a:gridCol>
                <a:gridCol w="831023">
                  <a:extLst>
                    <a:ext uri="{9D8B030D-6E8A-4147-A177-3AD203B41FA5}">
                      <a16:colId xmlns:a16="http://schemas.microsoft.com/office/drawing/2014/main" val="2126734973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2977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кода дохода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Отчёт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(уточн 2)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</a:t>
                      </a:r>
                      <a:br>
                        <a:rPr lang="ru-RU" sz="100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Решение Совета депутатов городского округа  Щёлково</a:t>
                      </a:r>
                      <a:br>
                        <a:rPr lang="ru-RU" sz="100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12.12.2023 № 620/70-180-НПА )</a:t>
                      </a:r>
                      <a:endParaRPr lang="ru-RU" sz="10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135438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3277109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002B0BD-DAC5-4F68-97C9-975BCF887C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496" y="2103536"/>
          <a:ext cx="9036495" cy="4709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7229">
                  <a:extLst>
                    <a:ext uri="{9D8B030D-6E8A-4147-A177-3AD203B41FA5}">
                      <a16:colId xmlns:a16="http://schemas.microsoft.com/office/drawing/2014/main" val="1110309735"/>
                    </a:ext>
                  </a:extLst>
                </a:gridCol>
                <a:gridCol w="982978">
                  <a:extLst>
                    <a:ext uri="{9D8B030D-6E8A-4147-A177-3AD203B41FA5}">
                      <a16:colId xmlns:a16="http://schemas.microsoft.com/office/drawing/2014/main" val="1299907860"/>
                    </a:ext>
                  </a:extLst>
                </a:gridCol>
                <a:gridCol w="982978">
                  <a:extLst>
                    <a:ext uri="{9D8B030D-6E8A-4147-A177-3AD203B41FA5}">
                      <a16:colId xmlns:a16="http://schemas.microsoft.com/office/drawing/2014/main" val="2352778417"/>
                    </a:ext>
                  </a:extLst>
                </a:gridCol>
                <a:gridCol w="827770">
                  <a:extLst>
                    <a:ext uri="{9D8B030D-6E8A-4147-A177-3AD203B41FA5}">
                      <a16:colId xmlns:a16="http://schemas.microsoft.com/office/drawing/2014/main" val="398401297"/>
                    </a:ext>
                  </a:extLst>
                </a:gridCol>
                <a:gridCol w="827770">
                  <a:extLst>
                    <a:ext uri="{9D8B030D-6E8A-4147-A177-3AD203B41FA5}">
                      <a16:colId xmlns:a16="http://schemas.microsoft.com/office/drawing/2014/main" val="3750922169"/>
                    </a:ext>
                  </a:extLst>
                </a:gridCol>
                <a:gridCol w="827770">
                  <a:extLst>
                    <a:ext uri="{9D8B030D-6E8A-4147-A177-3AD203B41FA5}">
                      <a16:colId xmlns:a16="http://schemas.microsoft.com/office/drawing/2014/main" val="3564349276"/>
                    </a:ext>
                  </a:extLst>
                </a:gridCol>
              </a:tblGrid>
              <a:tr h="175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6 010,7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6 201,3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5 753,8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5 766,4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5 982,9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585401646"/>
                  </a:ext>
                </a:extLst>
              </a:tr>
              <a:tr h="175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ПРИБЫЛЬ,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3 653,6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3 681,2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3 138,1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2 756,9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2 627,2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283540806"/>
                  </a:ext>
                </a:extLst>
              </a:tr>
              <a:tr h="175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3 653,6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3 681,2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3 138,1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2 756,9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2 627,2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074096441"/>
                  </a:ext>
                </a:extLst>
              </a:tr>
              <a:tr h="342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98904509"/>
                  </a:ext>
                </a:extLst>
              </a:tr>
              <a:tr h="342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351467287"/>
                  </a:ext>
                </a:extLst>
              </a:tr>
              <a:tr h="175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1 049,0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1 295,3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1 551,5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4004897663"/>
                  </a:ext>
                </a:extLst>
              </a:tr>
              <a:tr h="342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576449014"/>
                  </a:ext>
                </a:extLst>
              </a:tr>
              <a:tr h="258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343652240"/>
                  </a:ext>
                </a:extLst>
              </a:tr>
              <a:tr h="258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285361747"/>
                  </a:ext>
                </a:extLst>
              </a:tr>
              <a:tr h="342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2743917954"/>
                  </a:ext>
                </a:extLst>
              </a:tr>
              <a:tr h="383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специального налогового режима "Автоматизированная упрощенная система налогообложения"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1091789801"/>
                  </a:ext>
                </a:extLst>
              </a:tr>
              <a:tr h="175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ИМУЩЕСТВО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876,3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1 036,4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1 092,4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810386816"/>
                  </a:ext>
                </a:extLst>
              </a:tr>
              <a:tr h="175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510458831"/>
                  </a:ext>
                </a:extLst>
              </a:tr>
              <a:tr h="175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458310356"/>
                  </a:ext>
                </a:extLst>
              </a:tr>
              <a:tr h="175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 с организаций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477,4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466,9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432,1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464,1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1358174488"/>
                  </a:ext>
                </a:extLst>
              </a:tr>
              <a:tr h="175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 с физических лиц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250,8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275,3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331,6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356,6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387762560"/>
                  </a:ext>
                </a:extLst>
              </a:tr>
              <a:tr h="175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1152149917"/>
                  </a:ext>
                </a:extLst>
              </a:tr>
              <a:tr h="342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155174644"/>
                  </a:ext>
                </a:extLst>
              </a:tr>
              <a:tr h="342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729221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2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600" b="1" cap="all" dirty="0">
                <a:ln w="3175" cmpd="sng">
                  <a:noFill/>
                </a:ln>
                <a:solidFill>
                  <a:srgbClr val="21212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Информация об объёме и структуре налоговых и неналоговых доходов, а также межбюджетных трансфертах, поступающих в бюджет городского округа Щёлково в динамике 2022-2026 годов </a:t>
            </a:r>
            <a:endParaRPr kumimoji="0" lang="ru-RU" sz="1600" b="1" i="0" u="none" strike="noStrike" kern="1200" cap="all" spc="0" normalizeH="0" baseline="0" noProof="0" dirty="0">
              <a:ln w="3175" cmpd="sng">
                <a:noFill/>
              </a:ln>
              <a:solidFill>
                <a:srgbClr val="212121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490CFCA-EBB9-4744-8622-98D62E623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63627"/>
              </p:ext>
            </p:extLst>
          </p:nvPr>
        </p:nvGraphicFramePr>
        <p:xfrm>
          <a:off x="35496" y="836712"/>
          <a:ext cx="9036495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7228">
                  <a:extLst>
                    <a:ext uri="{9D8B030D-6E8A-4147-A177-3AD203B41FA5}">
                      <a16:colId xmlns:a16="http://schemas.microsoft.com/office/drawing/2014/main" val="778615933"/>
                    </a:ext>
                  </a:extLst>
                </a:gridCol>
                <a:gridCol w="982977">
                  <a:extLst>
                    <a:ext uri="{9D8B030D-6E8A-4147-A177-3AD203B41FA5}">
                      <a16:colId xmlns:a16="http://schemas.microsoft.com/office/drawing/2014/main" val="1167796831"/>
                    </a:ext>
                  </a:extLst>
                </a:gridCol>
                <a:gridCol w="982977">
                  <a:extLst>
                    <a:ext uri="{9D8B030D-6E8A-4147-A177-3AD203B41FA5}">
                      <a16:colId xmlns:a16="http://schemas.microsoft.com/office/drawing/2014/main" val="2321884690"/>
                    </a:ext>
                  </a:extLst>
                </a:gridCol>
                <a:gridCol w="827771">
                  <a:extLst>
                    <a:ext uri="{9D8B030D-6E8A-4147-A177-3AD203B41FA5}">
                      <a16:colId xmlns:a16="http://schemas.microsoft.com/office/drawing/2014/main" val="1947810951"/>
                    </a:ext>
                  </a:extLst>
                </a:gridCol>
                <a:gridCol w="827771">
                  <a:extLst>
                    <a:ext uri="{9D8B030D-6E8A-4147-A177-3AD203B41FA5}">
                      <a16:colId xmlns:a16="http://schemas.microsoft.com/office/drawing/2014/main" val="666144423"/>
                    </a:ext>
                  </a:extLst>
                </a:gridCol>
                <a:gridCol w="827771">
                  <a:extLst>
                    <a:ext uri="{9D8B030D-6E8A-4147-A177-3AD203B41FA5}">
                      <a16:colId xmlns:a16="http://schemas.microsoft.com/office/drawing/2014/main" val="2126734973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2977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кода дохода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Отчёт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(уточн 2)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</a:t>
                      </a:r>
                      <a:br>
                        <a:rPr lang="ru-RU" sz="100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Решение Совета депутатов городского округа  Щёлково</a:t>
                      </a:r>
                      <a:br>
                        <a:rPr lang="ru-RU" sz="100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12.12.2023 № 620/70-180-НПА 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135438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327710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390E6F-FE28-441F-AA0D-690F7AC491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496" y="2103538"/>
          <a:ext cx="9036495" cy="4738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7232">
                  <a:extLst>
                    <a:ext uri="{9D8B030D-6E8A-4147-A177-3AD203B41FA5}">
                      <a16:colId xmlns:a16="http://schemas.microsoft.com/office/drawing/2014/main" val="3590685083"/>
                    </a:ext>
                  </a:extLst>
                </a:gridCol>
                <a:gridCol w="982978">
                  <a:extLst>
                    <a:ext uri="{9D8B030D-6E8A-4147-A177-3AD203B41FA5}">
                      <a16:colId xmlns:a16="http://schemas.microsoft.com/office/drawing/2014/main" val="3858197048"/>
                    </a:ext>
                  </a:extLst>
                </a:gridCol>
                <a:gridCol w="982978">
                  <a:extLst>
                    <a:ext uri="{9D8B030D-6E8A-4147-A177-3AD203B41FA5}">
                      <a16:colId xmlns:a16="http://schemas.microsoft.com/office/drawing/2014/main" val="183165785"/>
                    </a:ext>
                  </a:extLst>
                </a:gridCol>
                <a:gridCol w="827769">
                  <a:extLst>
                    <a:ext uri="{9D8B030D-6E8A-4147-A177-3AD203B41FA5}">
                      <a16:colId xmlns:a16="http://schemas.microsoft.com/office/drawing/2014/main" val="308369418"/>
                    </a:ext>
                  </a:extLst>
                </a:gridCol>
                <a:gridCol w="827769">
                  <a:extLst>
                    <a:ext uri="{9D8B030D-6E8A-4147-A177-3AD203B41FA5}">
                      <a16:colId xmlns:a16="http://schemas.microsoft.com/office/drawing/2014/main" val="4089108897"/>
                    </a:ext>
                  </a:extLst>
                </a:gridCol>
                <a:gridCol w="827769">
                  <a:extLst>
                    <a:ext uri="{9D8B030D-6E8A-4147-A177-3AD203B41FA5}">
                      <a16:colId xmlns:a16="http://schemas.microsoft.com/office/drawing/2014/main" val="834679201"/>
                    </a:ext>
                  </a:extLst>
                </a:gridCol>
              </a:tblGrid>
              <a:tr h="432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417,6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454,6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3877219998"/>
                  </a:ext>
                </a:extLst>
              </a:tr>
              <a:tr h="290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Доходы, получаемые в виде арендной платы за земельные участки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802815536"/>
                  </a:ext>
                </a:extLst>
              </a:tr>
              <a:tr h="254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сдачи в аренду имущества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534088244"/>
                  </a:ext>
                </a:extLst>
              </a:tr>
              <a:tr h="290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от муниципальных унитарных предприятий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89654145"/>
                  </a:ext>
                </a:extLst>
              </a:tr>
              <a:tr h="432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поступления от использования имущества, находящегося в собственности городских округов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47532759"/>
                  </a:ext>
                </a:extLst>
              </a:tr>
              <a:tr h="290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ПРИ ПОЛЬЗОВАНИИ ПРИРОДНЫМИ РЕСУРСАМИ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87250118"/>
                  </a:ext>
                </a:extLst>
              </a:tr>
              <a:tr h="290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869012265"/>
                  </a:ext>
                </a:extLst>
              </a:tr>
              <a:tr h="335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33,4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4244413297"/>
                  </a:ext>
                </a:extLst>
              </a:tr>
              <a:tr h="335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2431016630"/>
                  </a:ext>
                </a:extLst>
              </a:tr>
              <a:tr h="432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реализации имущества, находящегося в собственности городских округов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2360997487"/>
                  </a:ext>
                </a:extLst>
              </a:tr>
              <a:tr h="335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2037931185"/>
                  </a:ext>
                </a:extLst>
              </a:tr>
              <a:tr h="573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3014348972"/>
                  </a:ext>
                </a:extLst>
              </a:tr>
              <a:tr h="272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19,7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602203627"/>
                  </a:ext>
                </a:extLst>
              </a:tr>
              <a:tr h="172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4170268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02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600" b="1" cap="all" dirty="0">
                <a:ln w="3175" cmpd="sng">
                  <a:noFill/>
                </a:ln>
                <a:solidFill>
                  <a:srgbClr val="21212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Информация об объёме и структуре налоговых и неналоговых доходов, а также межбюджетных трансфертах, поступающих в бюджет городского округа Щёлково в динамике 2022-2026 годов </a:t>
            </a:r>
            <a:endParaRPr kumimoji="0" lang="ru-RU" sz="1600" b="1" i="0" u="none" strike="noStrike" kern="1200" cap="all" spc="0" normalizeH="0" baseline="0" noProof="0" dirty="0">
              <a:ln w="3175" cmpd="sng">
                <a:noFill/>
              </a:ln>
              <a:solidFill>
                <a:srgbClr val="212121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490CFCA-EBB9-4744-8622-98D62E623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56183"/>
              </p:ext>
            </p:extLst>
          </p:nvPr>
        </p:nvGraphicFramePr>
        <p:xfrm>
          <a:off x="35496" y="836712"/>
          <a:ext cx="9036495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7228">
                  <a:extLst>
                    <a:ext uri="{9D8B030D-6E8A-4147-A177-3AD203B41FA5}">
                      <a16:colId xmlns:a16="http://schemas.microsoft.com/office/drawing/2014/main" val="778615933"/>
                    </a:ext>
                  </a:extLst>
                </a:gridCol>
                <a:gridCol w="982977">
                  <a:extLst>
                    <a:ext uri="{9D8B030D-6E8A-4147-A177-3AD203B41FA5}">
                      <a16:colId xmlns:a16="http://schemas.microsoft.com/office/drawing/2014/main" val="1167796831"/>
                    </a:ext>
                  </a:extLst>
                </a:gridCol>
                <a:gridCol w="982977">
                  <a:extLst>
                    <a:ext uri="{9D8B030D-6E8A-4147-A177-3AD203B41FA5}">
                      <a16:colId xmlns:a16="http://schemas.microsoft.com/office/drawing/2014/main" val="2321884690"/>
                    </a:ext>
                  </a:extLst>
                </a:gridCol>
                <a:gridCol w="827771">
                  <a:extLst>
                    <a:ext uri="{9D8B030D-6E8A-4147-A177-3AD203B41FA5}">
                      <a16:colId xmlns:a16="http://schemas.microsoft.com/office/drawing/2014/main" val="1947810951"/>
                    </a:ext>
                  </a:extLst>
                </a:gridCol>
                <a:gridCol w="827771">
                  <a:extLst>
                    <a:ext uri="{9D8B030D-6E8A-4147-A177-3AD203B41FA5}">
                      <a16:colId xmlns:a16="http://schemas.microsoft.com/office/drawing/2014/main" val="666144423"/>
                    </a:ext>
                  </a:extLst>
                </a:gridCol>
                <a:gridCol w="827771">
                  <a:extLst>
                    <a:ext uri="{9D8B030D-6E8A-4147-A177-3AD203B41FA5}">
                      <a16:colId xmlns:a16="http://schemas.microsoft.com/office/drawing/2014/main" val="2126734973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2977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кода дохода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Отчёт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(уточн 2)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</a:t>
                      </a:r>
                      <a:br>
                        <a:rPr lang="ru-RU" sz="1000" i="0" u="none" strike="noStrike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Решение Совета депутатов городского округа  Щёлково</a:t>
                      </a:r>
                      <a:br>
                        <a:rPr lang="ru-RU" sz="100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12.12.2023 № 620/70-180-НПА 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135438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3277109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0C5B9D-3480-48A0-A609-4E9775FAC9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496" y="2132856"/>
          <a:ext cx="9036496" cy="3895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7227">
                  <a:extLst>
                    <a:ext uri="{9D8B030D-6E8A-4147-A177-3AD203B41FA5}">
                      <a16:colId xmlns:a16="http://schemas.microsoft.com/office/drawing/2014/main" val="1667348812"/>
                    </a:ext>
                  </a:extLst>
                </a:gridCol>
                <a:gridCol w="982978">
                  <a:extLst>
                    <a:ext uri="{9D8B030D-6E8A-4147-A177-3AD203B41FA5}">
                      <a16:colId xmlns:a16="http://schemas.microsoft.com/office/drawing/2014/main" val="4179329994"/>
                    </a:ext>
                  </a:extLst>
                </a:gridCol>
                <a:gridCol w="982978">
                  <a:extLst>
                    <a:ext uri="{9D8B030D-6E8A-4147-A177-3AD203B41FA5}">
                      <a16:colId xmlns:a16="http://schemas.microsoft.com/office/drawing/2014/main" val="1289342984"/>
                    </a:ext>
                  </a:extLst>
                </a:gridCol>
                <a:gridCol w="827771">
                  <a:extLst>
                    <a:ext uri="{9D8B030D-6E8A-4147-A177-3AD203B41FA5}">
                      <a16:colId xmlns:a16="http://schemas.microsoft.com/office/drawing/2014/main" val="1862088105"/>
                    </a:ext>
                  </a:extLst>
                </a:gridCol>
                <a:gridCol w="827771">
                  <a:extLst>
                    <a:ext uri="{9D8B030D-6E8A-4147-A177-3AD203B41FA5}">
                      <a16:colId xmlns:a16="http://schemas.microsoft.com/office/drawing/2014/main" val="256752809"/>
                    </a:ext>
                  </a:extLst>
                </a:gridCol>
                <a:gridCol w="827771">
                  <a:extLst>
                    <a:ext uri="{9D8B030D-6E8A-4147-A177-3AD203B41FA5}">
                      <a16:colId xmlns:a16="http://schemas.microsoft.com/office/drawing/2014/main" val="2530747234"/>
                    </a:ext>
                  </a:extLst>
                </a:gridCol>
              </a:tblGrid>
              <a:tr h="22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4 786,6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6 783,6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6 673,2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5 108,4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5 294,9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2847428"/>
                  </a:ext>
                </a:extLst>
              </a:tr>
              <a:tr h="572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4 798,9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6 783,6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6 673,2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5 108,4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5 294,9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8353001"/>
                  </a:ext>
                </a:extLst>
              </a:tr>
              <a:tr h="385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 бюджетам бюджетной системы Российской Федерации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1373902"/>
                  </a:ext>
                </a:extLst>
              </a:tr>
              <a:tr h="385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1 471,2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3 209,4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3 067,1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1 489,3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1 715,6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4945409"/>
                  </a:ext>
                </a:extLst>
              </a:tr>
              <a:tr h="385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 бюджетам бюджетной системы Российской Федерации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3 032,3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3 527,2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3 600,6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3 619,1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3 579,3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3937951"/>
                  </a:ext>
                </a:extLst>
              </a:tr>
              <a:tr h="22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275200"/>
                  </a:ext>
                </a:extLst>
              </a:tr>
              <a:tr h="849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54295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728245"/>
                  </a:ext>
                </a:extLst>
              </a:tr>
              <a:tr h="2228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10 797,3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12 984,9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12 427,0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10 874,8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11 277,8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151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9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920" y="0"/>
            <a:ext cx="8941567" cy="980728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914400" fontAlgn="ctr">
              <a:defRPr/>
            </a:pPr>
            <a:r>
              <a:rPr lang="ru-RU" sz="2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</a:t>
            </a:r>
            <a:br>
              <a:rPr lang="ru-RU" sz="2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и неналоговых доходов</a:t>
            </a:r>
            <a:br>
              <a:rPr lang="ru-RU" sz="2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 бюджет городского округа Щёлково в 2022-2026 годах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74500404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V="1">
            <a:off x="5004048" y="4264682"/>
            <a:ext cx="792088" cy="31644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422829" y="4293097"/>
            <a:ext cx="858182" cy="28803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07704" y="4191754"/>
            <a:ext cx="792088" cy="31931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 rot="20450349" flipH="1">
            <a:off x="3326831" y="4132612"/>
            <a:ext cx="752331" cy="4375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+ 1 274,5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4328" y="1052736"/>
            <a:ext cx="1309974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32135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90" y="4985792"/>
            <a:ext cx="329061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2771800" y="1052736"/>
          <a:ext cx="63722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0" y="836712"/>
          <a:ext cx="2915816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1088"/>
            <a:ext cx="8972196" cy="65862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городского округа Щёлково на 2024 год</a:t>
            </a:r>
          </a:p>
        </p:txBody>
      </p:sp>
    </p:spTree>
    <p:extLst>
      <p:ext uri="{BB962C8B-B14F-4D97-AF65-F5344CB8AC3E}">
        <p14:creationId xmlns:p14="http://schemas.microsoft.com/office/powerpoint/2010/main" val="8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/>
          </p:nvPr>
        </p:nvGraphicFramePr>
        <p:xfrm>
          <a:off x="3131840" y="836712"/>
          <a:ext cx="41764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5508104" y="3068960"/>
          <a:ext cx="374441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-108520" y="479328"/>
          <a:ext cx="3312368" cy="6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16632"/>
            <a:ext cx="8640960" cy="72008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городского округа Щёлково на плановый период 2025-2026 годов</a:t>
            </a:r>
          </a:p>
        </p:txBody>
      </p:sp>
    </p:spTree>
    <p:extLst>
      <p:ext uri="{BB962C8B-B14F-4D97-AF65-F5344CB8AC3E}">
        <p14:creationId xmlns:p14="http://schemas.microsoft.com/office/powerpoint/2010/main" val="9166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73998281"/>
              </p:ext>
            </p:extLst>
          </p:nvPr>
        </p:nvGraphicFramePr>
        <p:xfrm>
          <a:off x="7906" y="836712"/>
          <a:ext cx="9136094" cy="599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99637" y="85168"/>
            <a:ext cx="8352632" cy="6926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</a:t>
            </a:r>
          </a:p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 бюджет городского округа Щёлково в 2022-2026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8304" y="71901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(млн. руб.)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EB955-3B73-4D3B-9F30-83EDC46C2023}"/>
              </a:ext>
            </a:extLst>
          </p:cNvPr>
          <p:cNvSpPr txBox="1"/>
          <p:nvPr/>
        </p:nvSpPr>
        <p:spPr>
          <a:xfrm>
            <a:off x="269416" y="59492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</a:rPr>
              <a:t>Снижение объемов НДФЛ связано с уменьшением дополнительного норматива отчислений в бюджет округа взамен дотации на выравнивание бюджетной обеспеченности, установленного проектом закона Московской области на соответствующий финансовый год</a:t>
            </a:r>
          </a:p>
        </p:txBody>
      </p:sp>
    </p:spTree>
    <p:extLst>
      <p:ext uri="{BB962C8B-B14F-4D97-AF65-F5344CB8AC3E}">
        <p14:creationId xmlns:p14="http://schemas.microsoft.com/office/powerpoint/2010/main" val="565318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8922"/>
            <a:ext cx="7200800" cy="57606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Налоги на совокупный доход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88161685"/>
              </p:ext>
            </p:extLst>
          </p:nvPr>
        </p:nvGraphicFramePr>
        <p:xfrm>
          <a:off x="251520" y="1426692"/>
          <a:ext cx="8640960" cy="537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92962" y="177281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(млн. руб.)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87624" y="562703"/>
            <a:ext cx="6624736" cy="11091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-Упрощенная система налогообложения (УСН)</a:t>
            </a:r>
          </a:p>
          <a:p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-Единый сельскохозяйственный налог (ЕСХ)</a:t>
            </a:r>
          </a:p>
          <a:p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-Патентная система налогообложения</a:t>
            </a:r>
          </a:p>
          <a:p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-Автоматизированная упрощенная система налогообложения</a:t>
            </a:r>
          </a:p>
          <a:p>
            <a:endParaRPr lang="ru-RU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123728" y="4224425"/>
            <a:ext cx="760493" cy="428711"/>
          </a:xfrm>
          <a:prstGeom prst="straightConnector1">
            <a:avLst/>
          </a:prstGeom>
          <a:ln w="57150">
            <a:solidFill>
              <a:srgbClr val="FF00FF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499992" y="4113076"/>
            <a:ext cx="792088" cy="252028"/>
          </a:xfrm>
          <a:prstGeom prst="straightConnector1">
            <a:avLst/>
          </a:prstGeom>
          <a:ln w="57150">
            <a:solidFill>
              <a:srgbClr val="FF00FF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724128" y="4096480"/>
            <a:ext cx="720080" cy="285219"/>
          </a:xfrm>
          <a:prstGeom prst="straightConnector1">
            <a:avLst/>
          </a:prstGeom>
          <a:ln w="57150">
            <a:solidFill>
              <a:srgbClr val="FF00FF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725400">
            <a:off x="1886682" y="4039759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+ 161,9</a:t>
            </a:r>
          </a:p>
        </p:txBody>
      </p:sp>
    </p:spTree>
    <p:extLst>
      <p:ext uri="{BB962C8B-B14F-4D97-AF65-F5344CB8AC3E}">
        <p14:creationId xmlns:p14="http://schemas.microsoft.com/office/powerpoint/2010/main" val="292435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94077"/>
            <a:ext cx="4032448" cy="5096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95536" y="894077"/>
            <a:ext cx="3629336" cy="5324535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округ Щёлково Московской области — это российский регион с богатым культурным наследием, хорошо развитой промышленностью и сельским хозяйством, с мощной научной базой и квалифицированными кадрами.</a:t>
            </a: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 расположен на северо-востоке Московской области в 25 км от Москвы. Общая площадь — 621,49 кв. км.</a:t>
            </a: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округа — 217,8 тыс. чел., плотность населения 350 чел. на 1 км². </a:t>
            </a:r>
          </a:p>
        </p:txBody>
      </p:sp>
    </p:spTree>
    <p:extLst>
      <p:ext uri="{BB962C8B-B14F-4D97-AF65-F5344CB8AC3E}">
        <p14:creationId xmlns:p14="http://schemas.microsoft.com/office/powerpoint/2010/main" val="692642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4805"/>
            <a:ext cx="7992888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Поступление государственной пошлины в бюджет городского округа Щёлково в 2022-2026 годах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00247010"/>
              </p:ext>
            </p:extLst>
          </p:nvPr>
        </p:nvGraphicFramePr>
        <p:xfrm>
          <a:off x="251520" y="548680"/>
          <a:ext cx="864096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13450" y="98072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2189833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0" y="4671637"/>
            <a:ext cx="4320479" cy="1945389"/>
          </a:xfrm>
          <a:prstGeom prst="rect">
            <a:avLst/>
          </a:prstGeom>
          <a:noFill/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053700" y="4277518"/>
            <a:ext cx="1051167" cy="5534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i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61921" y="175199"/>
            <a:ext cx="8585333" cy="373481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уплаты акцизов на нефтепродукты</a:t>
            </a:r>
          </a:p>
          <a:p>
            <a:pPr algn="ctr"/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91687842"/>
              </p:ext>
            </p:extLst>
          </p:nvPr>
        </p:nvGraphicFramePr>
        <p:xfrm>
          <a:off x="258447" y="1916832"/>
          <a:ext cx="859228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237661"/>
              </p:ext>
            </p:extLst>
          </p:nvPr>
        </p:nvGraphicFramePr>
        <p:xfrm>
          <a:off x="313350" y="889502"/>
          <a:ext cx="8702165" cy="1300831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73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6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62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Отчет за</a:t>
                      </a:r>
                    </a:p>
                    <a:p>
                      <a:pPr algn="ctr"/>
                      <a:r>
                        <a:rPr lang="ru-RU" sz="1600" dirty="0"/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 </a:t>
                      </a:r>
                    </a:p>
                    <a:p>
                      <a:pPr algn="ctr"/>
                      <a:r>
                        <a:rPr lang="ru-RU" sz="1600" dirty="0"/>
                        <a:t> 2023 года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Утверждено на 2024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Утверждено</a:t>
                      </a:r>
                    </a:p>
                    <a:p>
                      <a:pPr algn="ctr"/>
                      <a:r>
                        <a:rPr lang="ru-RU" sz="1600" dirty="0"/>
                        <a:t> на плановый период 2025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Утверждено</a:t>
                      </a:r>
                    </a:p>
                    <a:p>
                      <a:pPr algn="ctr"/>
                      <a:r>
                        <a:rPr lang="ru-RU" sz="1600" dirty="0"/>
                        <a:t> на плановый период 2026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7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70,8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71,5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86,0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93,3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97,2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64477" y="54868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4278936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84" y="808"/>
            <a:ext cx="9108503" cy="89309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Поступление земельного налога в бюджет городского округа Щёлково в 2022-2023 годах и прогноз на 2024-2026 годы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494648"/>
              </p:ext>
            </p:extLst>
          </p:nvPr>
        </p:nvGraphicFramePr>
        <p:xfrm>
          <a:off x="0" y="1268760"/>
          <a:ext cx="8820472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60" y="4437112"/>
            <a:ext cx="2684640" cy="1958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80542" y="98072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98871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664"/>
            <a:ext cx="9144000" cy="110908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Поступления налога на имущество физических лиц</a:t>
            </a:r>
            <a:b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в бюджет городского округа Щёлково</a:t>
            </a:r>
            <a:b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 202</a:t>
            </a:r>
            <a:r>
              <a:rPr lang="en-US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-202</a:t>
            </a:r>
            <a:r>
              <a:rPr lang="en-US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годах и прогноз на 202</a:t>
            </a:r>
            <a:r>
              <a:rPr lang="en-US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-202</a:t>
            </a:r>
            <a:r>
              <a:rPr lang="en-US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годы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965965"/>
              </p:ext>
            </p:extLst>
          </p:nvPr>
        </p:nvGraphicFramePr>
        <p:xfrm>
          <a:off x="229851" y="908721"/>
          <a:ext cx="8662629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97343" y="105273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797152"/>
            <a:ext cx="2404173" cy="1800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453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577991"/>
              </p:ext>
            </p:extLst>
          </p:nvPr>
        </p:nvGraphicFramePr>
        <p:xfrm>
          <a:off x="107504" y="1266992"/>
          <a:ext cx="8928992" cy="553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516216" y="5733256"/>
            <a:ext cx="660344" cy="571864"/>
          </a:xfrm>
          <a:prstGeom prst="rect">
            <a:avLst/>
          </a:prstGeom>
          <a:ln>
            <a:solidFill>
              <a:schemeClr val="bg1">
                <a:alpha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29,6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012160" y="4581128"/>
            <a:ext cx="360040" cy="864096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8423"/>
            <a:ext cx="8651838" cy="767341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доходов от использования муниципального имущества за период 202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2320" y="83671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40733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704010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3080"/>
            <a:ext cx="9144000" cy="112474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доходов от продажи материальных и нематериальных активов в бюджет городского округа Щёлково в 202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8144" y="105273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65192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65918469"/>
              </p:ext>
            </p:extLst>
          </p:nvPr>
        </p:nvGraphicFramePr>
        <p:xfrm>
          <a:off x="269747" y="1268760"/>
          <a:ext cx="66967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44624"/>
            <a:ext cx="8640960" cy="1042825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в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 Щёлково штрафов, санкций, возмещения ущерба в 202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годах</a:t>
            </a:r>
          </a:p>
          <a:p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91" y="908720"/>
            <a:ext cx="1851144" cy="2571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33" y="2780928"/>
            <a:ext cx="1914963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7226" y="135347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208705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761"/>
            <a:ext cx="9144000" cy="261223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68786"/>
              </p:ext>
            </p:extLst>
          </p:nvPr>
        </p:nvGraphicFramePr>
        <p:xfrm>
          <a:off x="0" y="1268760"/>
          <a:ext cx="9144000" cy="296665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7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Налог на имущество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физических лиц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Земельный налог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662">
                <a:tc>
                  <a:txBody>
                    <a:bodyPr/>
                    <a:lstStyle/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Решение Совета депутатов городского округа  Щелково от</a:t>
                      </a:r>
                      <a:r>
                        <a:rPr lang="ru-RU" sz="1400" u="none" baseline="0" dirty="0">
                          <a:effectLst/>
                        </a:rPr>
                        <a:t> 14.10.2019</a:t>
                      </a:r>
                      <a:r>
                        <a:rPr lang="ru-RU" sz="1400" u="none" dirty="0">
                          <a:effectLst/>
                        </a:rPr>
                        <a:t> г. N 28/3-7-НПА «О налоге на имущество физических лиц на территории городского округа Щёлково Московской области»</a:t>
                      </a:r>
                    </a:p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(в ред. решения Совета депутатов городского округа Щелково МО от 10.06.2020</a:t>
                      </a:r>
                    </a:p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 N 125/13-22-НПА)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374" marR="54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Решение Совета депутатов городского округа Щелково от 14.10.2019 г. </a:t>
                      </a:r>
                      <a:r>
                        <a:rPr lang="en-US" sz="1400" u="none" dirty="0">
                          <a:effectLst/>
                        </a:rPr>
                        <a:t>N </a:t>
                      </a:r>
                      <a:r>
                        <a:rPr lang="ru-RU" sz="1400" u="none" dirty="0">
                          <a:effectLst/>
                        </a:rPr>
                        <a:t>29/3-8-НПА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 «О земельном налоге на территории городского округа Щёлково Московской области»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(в ред. решений Совета депутатов городского округа Щелково МО от 10.06.2020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 N 124/13-21-НПА, от 26.01.2022 N 313/41-81-НПА, от 12.05.2022 N 351/46-92-НПА, от 26.10.2022</a:t>
                      </a:r>
                      <a:r>
                        <a:rPr lang="ru-RU" sz="1400" u="none" baseline="0" dirty="0">
                          <a:effectLst/>
                        </a:rPr>
                        <a:t> </a:t>
                      </a:r>
                      <a:r>
                        <a:rPr lang="ru-RU" sz="1400" u="none" dirty="0">
                          <a:effectLst/>
                        </a:rPr>
                        <a:t>N 419/53-115-НПА,от 27.09.2023 № 572/66-161-НПА )</a:t>
                      </a:r>
                      <a:endParaRPr lang="ru-RU" sz="1400" u="none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4374" marR="543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75051"/>
            <a:ext cx="9142932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 акты  об установлении налога на имущество физических лиц и земельного налога на территории городского округа Щёлково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39846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65394"/>
            <a:ext cx="5040560" cy="703365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Ставки по уплате земельного налога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24180-10A4-4B05-BE1A-5D83E273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-149352"/>
            <a:ext cx="3812351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4EE25-9879-482B-B086-A36C7CECDC71}"/>
              </a:ext>
            </a:extLst>
          </p:cNvPr>
          <p:cNvSpPr txBox="1"/>
          <p:nvPr/>
        </p:nvSpPr>
        <p:spPr>
          <a:xfrm>
            <a:off x="251520" y="1427442"/>
            <a:ext cx="792088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Решение Совета депутатов городского округа Щелково от 14.10.2019 г.</a:t>
            </a:r>
          </a:p>
          <a:p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N 29/3-8-НПА "О земельном налоге на территории городского округа Щёлково Московской области»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263434" y="2249053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0,25 процента - в отношении земельных участков:</a:t>
            </a: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не используемых в предпринимательской деятельности и приобретенных (предоставленных) физическими лицами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Федерации";</a:t>
            </a:r>
          </a:p>
          <a:p>
            <a:pPr lvl="0"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0,3 процента - в отношении земельных участков: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	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деятельности);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	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	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</a:r>
            <a:endParaRPr lang="ru-RU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337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74414-8CEA-4D84-8F73-4CD89380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5040560" cy="882452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Ставки по уплате земельного налога (продолжение)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3F803-C56D-485B-A0F6-312013142E44}"/>
              </a:ext>
            </a:extLst>
          </p:cNvPr>
          <p:cNvSpPr txBox="1"/>
          <p:nvPr/>
        </p:nvSpPr>
        <p:spPr>
          <a:xfrm>
            <a:off x="251520" y="2420888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1,0 процента - в отношении земельных участков, занятых гаражными кооперативами и индивидуальными гаражами;</a:t>
            </a: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1,5 процента - в отношении прочих земельных участков, в том числе земельных участков, отнесенных к землям сельскохозяйственного назначения или к землям в составе зон сельскохозяйственного использования в населенных пунктах, не используемых по целевому назначению;</a:t>
            </a:r>
          </a:p>
          <a:p>
            <a:pPr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процентов - в отношении земельных участков: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занятых кладбищами и иными местами погребения;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занятых органами местного самоуправления городского округа Щелково, муниципальными учреждениями городского округа Щелково и используемых ими для непосредственного выполнения возложенных на них функций;</a:t>
            </a:r>
          </a:p>
          <a:p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занятых организациями и индивидуальными предпринимателями, которые осуществляют деятельность в области информационных технологий (с 01.01.2022  до 01.01.2025).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C7337A-5B3C-4488-804F-650F74BE7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450" y="116632"/>
            <a:ext cx="3810330" cy="2133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781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20945"/>
            <a:ext cx="2880320" cy="40011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25535"/>
            <a:ext cx="76328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Бюджет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муниципального образования), утверждаемый органом законодательной власти соответствующего уровня управления.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Бюджетная классификация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Группировка доходов, расходов и источников финансирования дефицитов бюджетов бюджетной системы РФ, используемая для составления и исполнения бюджетов, составления бюджетной отчётности.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Бюджетная система Российской Федерации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фондов.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Бюджетный процесс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432120"/>
            <a:ext cx="76328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Многосторонний процесс, включающий действия органов власти всех уровней не только в бюджетной сфере, но в налоговой, ценовой, кредитной и в целом в финансовой.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С точки зрения бюджетной сферы,</a:t>
            </a:r>
            <a:r>
              <a:rPr lang="ru-RU" sz="1200" dirty="0">
                <a:solidFill>
                  <a:schemeClr val="bg1"/>
                </a:solidFill>
              </a:rPr>
              <a:t> </a:t>
            </a:r>
            <a:r>
              <a:rPr lang="ru-RU" sz="1200" b="1" dirty="0">
                <a:solidFill>
                  <a:schemeClr val="bg1"/>
                </a:solidFill>
              </a:rPr>
              <a:t>бюджетная политика</a:t>
            </a:r>
            <a:r>
              <a:rPr lang="ru-RU" sz="1200" dirty="0">
                <a:solidFill>
                  <a:schemeClr val="bg1"/>
                </a:solidFill>
              </a:rPr>
              <a:t> представляет собой совокупность действий и мероприятий, проводимых органами власти в сфере управления формированием и исполнением бюджета по выполнению ими функций перед обществом и государством.</a:t>
            </a:r>
          </a:p>
        </p:txBody>
      </p:sp>
      <p:sp>
        <p:nvSpPr>
          <p:cNvPr id="11" name="4-конечная звезда 10"/>
          <p:cNvSpPr/>
          <p:nvPr/>
        </p:nvSpPr>
        <p:spPr>
          <a:xfrm>
            <a:off x="262491" y="915083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251520" y="1951611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10687" y="3606524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323528" y="2780928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10687" y="4604422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409035"/>
            <a:ext cx="7589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Доходы бюджета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использования муниципального имущества, доходы от продажи имущества, штрафы и т.п.), безвозмездных поступлений. Кредиты, остатки средств на начало периода не включаются в состав доходов.</a:t>
            </a:r>
          </a:p>
        </p:txBody>
      </p:sp>
      <p:sp>
        <p:nvSpPr>
          <p:cNvPr id="15" name="4-конечная звезда 14"/>
          <p:cNvSpPr/>
          <p:nvPr/>
        </p:nvSpPr>
        <p:spPr>
          <a:xfrm>
            <a:off x="287928" y="5686993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9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5112568" cy="936104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Ставки по уплате налога на имущество физических лиц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4EE25-9879-482B-B086-A36C7CECDC71}"/>
              </a:ext>
            </a:extLst>
          </p:cNvPr>
          <p:cNvSpPr txBox="1"/>
          <p:nvPr/>
        </p:nvSpPr>
        <p:spPr>
          <a:xfrm>
            <a:off x="251520" y="1868640"/>
            <a:ext cx="864096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CC"/>
                </a:solidFill>
              </a:rPr>
              <a:t>Решение Совета депутатов городского округа  Щелково от 14.10.2019 г.</a:t>
            </a:r>
          </a:p>
          <a:p>
            <a:r>
              <a:rPr lang="ru-RU" sz="1600" b="1" dirty="0">
                <a:solidFill>
                  <a:srgbClr val="0000CC"/>
                </a:solidFill>
              </a:rPr>
              <a:t> N 28/3-7-НПА «О налоге на имущество физических лиц на территории городского округа Щёлково Московской области»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251520" y="2996952"/>
            <a:ext cx="8640960" cy="3323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CC"/>
                </a:solidFill>
              </a:rPr>
              <a:t>Объекты налогообложения, кадастровая </a:t>
            </a:r>
            <a:r>
              <a:rPr lang="ru-RU" sz="1400" b="1" u="sng" dirty="0">
                <a:solidFill>
                  <a:srgbClr val="0000CC"/>
                </a:solidFill>
              </a:rPr>
              <a:t>стоимость каждого </a:t>
            </a:r>
            <a:r>
              <a:rPr lang="ru-RU" sz="1400" dirty="0">
                <a:solidFill>
                  <a:srgbClr val="0000CC"/>
                </a:solidFill>
              </a:rPr>
              <a:t>из которых </a:t>
            </a:r>
            <a:r>
              <a:rPr lang="ru-RU" sz="1400" b="1" u="sng" dirty="0">
                <a:solidFill>
                  <a:srgbClr val="0000CC"/>
                </a:solidFill>
              </a:rPr>
              <a:t>не превышает 300 млн. рублей</a:t>
            </a:r>
            <a:r>
              <a:rPr lang="ru-RU" sz="1400" dirty="0">
                <a:solidFill>
                  <a:srgbClr val="0000CC"/>
                </a:solidFill>
              </a:rPr>
              <a:t>:</a:t>
            </a:r>
          </a:p>
          <a:p>
            <a:endParaRPr lang="ru-RU" sz="1400" dirty="0">
              <a:solidFill>
                <a:srgbClr val="0000CC"/>
              </a:solidFill>
            </a:endParaRPr>
          </a:p>
          <a:p>
            <a:r>
              <a:rPr lang="ru-RU" sz="1400" b="1" dirty="0">
                <a:solidFill>
                  <a:srgbClr val="0000CC"/>
                </a:solidFill>
              </a:rPr>
              <a:t>0,1 % - </a:t>
            </a:r>
            <a:r>
              <a:rPr lang="ru-RU" sz="1400" dirty="0">
                <a:solidFill>
                  <a:srgbClr val="0000CC"/>
                </a:solidFill>
              </a:rPr>
              <a:t>в отношении квартир, частей квартир, комнат;</a:t>
            </a:r>
          </a:p>
          <a:p>
            <a:endParaRPr lang="ru-RU" sz="1400" b="1" dirty="0">
              <a:solidFill>
                <a:srgbClr val="0000CC"/>
              </a:solidFill>
            </a:endParaRPr>
          </a:p>
          <a:p>
            <a:r>
              <a:rPr lang="ru-RU" sz="1400" b="1" dirty="0">
                <a:solidFill>
                  <a:srgbClr val="0000CC"/>
                </a:solidFill>
              </a:rPr>
              <a:t>0,3 % </a:t>
            </a:r>
            <a:r>
              <a:rPr lang="ru-RU" sz="1400" dirty="0">
                <a:solidFill>
                  <a:srgbClr val="0000CC"/>
                </a:solidFill>
              </a:rPr>
              <a:t>в отношении </a:t>
            </a:r>
            <a:endParaRPr lang="en-US" sz="1400" dirty="0">
              <a:solidFill>
                <a:srgbClr val="0000CC"/>
              </a:solidFill>
            </a:endParaRPr>
          </a:p>
          <a:p>
            <a:r>
              <a:rPr lang="en-US" sz="1400" dirty="0">
                <a:solidFill>
                  <a:srgbClr val="0000CC"/>
                </a:solidFill>
              </a:rPr>
              <a:t>-     </a:t>
            </a:r>
            <a:r>
              <a:rPr lang="ru-RU" sz="1400" dirty="0">
                <a:solidFill>
                  <a:srgbClr val="0000CC"/>
                </a:solidFill>
              </a:rPr>
              <a:t>жилых домов, частей жилых домов;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00CC"/>
                </a:solidFill>
              </a:rPr>
              <a:t>объектов незавершенного строительства;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00CC"/>
                </a:solidFill>
              </a:rPr>
              <a:t>единых недвижимых комплексов, в состав которых входят хотя бы один жилой дом;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00CC"/>
                </a:solidFill>
              </a:rPr>
              <a:t>гаражей и машино - мест;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00CC"/>
                </a:solidFill>
              </a:rPr>
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ИЖС;</a:t>
            </a:r>
          </a:p>
          <a:p>
            <a:pPr lvl="0"/>
            <a:endParaRPr lang="en-US" sz="1400" dirty="0">
              <a:solidFill>
                <a:srgbClr val="0000CC"/>
              </a:solidFill>
            </a:endParaRPr>
          </a:p>
          <a:p>
            <a:pPr lvl="0"/>
            <a:r>
              <a:rPr lang="ru-RU" sz="1400" b="1" dirty="0">
                <a:solidFill>
                  <a:srgbClr val="0000CC"/>
                </a:solidFill>
              </a:rPr>
              <a:t>0,5 %</a:t>
            </a:r>
            <a:r>
              <a:rPr lang="ru-RU" sz="1400" dirty="0">
                <a:solidFill>
                  <a:srgbClr val="0000CC"/>
                </a:solidFill>
              </a:rPr>
              <a:t> </a:t>
            </a:r>
            <a:r>
              <a:rPr lang="en-US" sz="1400" dirty="0">
                <a:solidFill>
                  <a:srgbClr val="0000CC"/>
                </a:solidFill>
              </a:rPr>
              <a:t>- </a:t>
            </a:r>
            <a:r>
              <a:rPr lang="ru-RU" sz="1400" dirty="0">
                <a:solidFill>
                  <a:srgbClr val="0000CC"/>
                </a:solidFill>
              </a:rPr>
              <a:t>в отношении прочих объектов налогообложения.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9F08554-16F0-4F8D-8A4D-3D066ECE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60000">
            <a:off x="5518533" y="243288"/>
            <a:ext cx="2933972" cy="1624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07828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77326"/>
            <a:ext cx="5172530" cy="979124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Ставки по уплате налога на имущество физических лиц (продолжение)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179512" y="1556792"/>
            <a:ext cx="8856984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pPr lvl="0"/>
            <a:r>
              <a:rPr lang="ru-RU" sz="1400" dirty="0">
                <a:solidFill>
                  <a:srgbClr val="0000CC"/>
                </a:solidFill>
              </a:rPr>
              <a:t>Объекты налогообложения, кадастровая </a:t>
            </a:r>
            <a:r>
              <a:rPr lang="ru-RU" sz="1400" b="1" u="sng" dirty="0">
                <a:solidFill>
                  <a:srgbClr val="0000CC"/>
                </a:solidFill>
              </a:rPr>
              <a:t>стоимость каждого </a:t>
            </a:r>
            <a:r>
              <a:rPr lang="ru-RU" sz="1400" b="1" dirty="0">
                <a:solidFill>
                  <a:srgbClr val="0000CC"/>
                </a:solidFill>
              </a:rPr>
              <a:t>из которых </a:t>
            </a:r>
            <a:r>
              <a:rPr lang="ru-RU" sz="1400" b="1" u="sng" dirty="0">
                <a:solidFill>
                  <a:srgbClr val="0000CC"/>
                </a:solidFill>
              </a:rPr>
              <a:t>превышает 300 млн</a:t>
            </a:r>
            <a:r>
              <a:rPr lang="ru-RU" sz="1400" dirty="0">
                <a:solidFill>
                  <a:srgbClr val="0000CC"/>
                </a:solidFill>
              </a:rPr>
              <a:t>. рублей  -  </a:t>
            </a:r>
            <a:r>
              <a:rPr lang="ru-RU" sz="1400" b="1" dirty="0">
                <a:solidFill>
                  <a:srgbClr val="0000CC"/>
                </a:solidFill>
              </a:rPr>
              <a:t>2,0%</a:t>
            </a:r>
            <a:r>
              <a:rPr lang="ru-RU" sz="1400" dirty="0">
                <a:solidFill>
                  <a:srgbClr val="0000CC"/>
                </a:solidFill>
              </a:rPr>
              <a:t> ;</a:t>
            </a:r>
          </a:p>
          <a:p>
            <a:endParaRPr lang="en-US" sz="1400" b="1" dirty="0">
              <a:solidFill>
                <a:srgbClr val="0000CC"/>
              </a:solidFill>
            </a:endParaRPr>
          </a:p>
          <a:p>
            <a:pPr lvl="0"/>
            <a:r>
              <a:rPr lang="ru-RU" sz="1400" dirty="0">
                <a:solidFill>
                  <a:srgbClr val="0000CC"/>
                </a:solidFill>
              </a:rPr>
              <a:t>Объекты налогообложения, включенные в перечень, определяемый в соответствии с пунктом 7 статьи 378.2  Налогового кодекса РФ, в отношении объектов налогообложения, предусмотренных абзацем вторым пункта 10 статьи 378.2 Налогового кодекса РФ, в 2020 году - 1,7%, 2021 году - 1,8% , в 2022 году - 1,9%, </a:t>
            </a:r>
            <a:r>
              <a:rPr lang="ru-RU" sz="1400" b="1" dirty="0">
                <a:solidFill>
                  <a:srgbClr val="0000CC"/>
                </a:solidFill>
              </a:rPr>
              <a:t>в 2023 году и последующие годы </a:t>
            </a:r>
            <a:r>
              <a:rPr lang="ru-RU" sz="1400" dirty="0">
                <a:solidFill>
                  <a:srgbClr val="0000CC"/>
                </a:solidFill>
              </a:rPr>
              <a:t>– </a:t>
            </a:r>
            <a:r>
              <a:rPr lang="ru-RU" sz="1400" b="1" dirty="0">
                <a:solidFill>
                  <a:srgbClr val="0000CC"/>
                </a:solidFill>
              </a:rPr>
              <a:t>2,0%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8848"/>
            <a:ext cx="8712968" cy="2584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6021288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Льготы не установлены  нормативным правовым актом представительного органа местного самоуправления от 14.10.2019  N 28/3-7-НПА </a:t>
            </a:r>
          </a:p>
        </p:txBody>
      </p:sp>
    </p:spTree>
    <p:extLst>
      <p:ext uri="{BB962C8B-B14F-4D97-AF65-F5344CB8AC3E}">
        <p14:creationId xmlns:p14="http://schemas.microsoft.com/office/powerpoint/2010/main" val="1495718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12413"/>
              </p:ext>
            </p:extLst>
          </p:nvPr>
        </p:nvGraphicFramePr>
        <p:xfrm>
          <a:off x="0" y="1290194"/>
          <a:ext cx="9148996" cy="55678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1706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912260">
                  <a:extLst>
                    <a:ext uri="{9D8B030D-6E8A-4147-A177-3AD203B41FA5}">
                      <a16:colId xmlns:a16="http://schemas.microsoft.com/office/drawing/2014/main" val="88499689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3923536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48125532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6464346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3594407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236466952"/>
                    </a:ext>
                  </a:extLst>
                </a:gridCol>
                <a:gridCol w="832582">
                  <a:extLst>
                    <a:ext uri="{9D8B030D-6E8A-4147-A177-3AD203B41FA5}">
                      <a16:colId xmlns:a16="http://schemas.microsoft.com/office/drawing/2014/main" val="1854789683"/>
                    </a:ext>
                  </a:extLst>
                </a:gridCol>
              </a:tblGrid>
              <a:tr h="132546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Наименование налоговой льготы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Размер льготы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Оценка налоговых расходов 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год 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Оценка 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год 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Прогноз на 2024 год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 руб.)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Прогноз на 2025 год 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Прогноз на 2026 год (тыс. 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1118437">
                <a:tc gridSpan="2">
                  <a:txBody>
                    <a:bodyPr/>
                    <a:lstStyle/>
                    <a:p>
                      <a:r>
                        <a:rPr lang="ru-RU" sz="1100" dirty="0"/>
                        <a:t>Земельный налог </a:t>
                      </a:r>
                    </a:p>
                    <a:p>
                      <a:r>
                        <a:rPr lang="ru-RU" sz="1100" dirty="0"/>
                        <a:t>Решение Совета депутатов городского округа Щелково от 14.10.2019 г. N 29/3-8-НПА </a:t>
                      </a:r>
                    </a:p>
                    <a:p>
                      <a:r>
                        <a:rPr lang="ru-RU" sz="1100" dirty="0"/>
                        <a:t>«О земельном налоге на территории городского округа Щёлково Московской области»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26419"/>
                  </a:ext>
                </a:extLst>
              </a:tr>
              <a:tr h="2069294">
                <a:tc rowSpan="2">
                  <a:txBody>
                    <a:bodyPr/>
                    <a:lstStyle/>
                    <a:p>
                      <a:r>
                        <a:rPr lang="ru-RU" sz="10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Пункт 5.1 </a:t>
                      </a:r>
                    </a:p>
                    <a:p>
                      <a:r>
                        <a:rPr lang="ru-RU" sz="1100" dirty="0"/>
                        <a:t>Льгота предоставляется в отношении одного земельного участка, не используемого в предпринимательской деятельности, предназначенного для индивидуального жилищного строительства, дачного строительства, ведения личного подсобного хозяйства, садоводства или огородничества, следующим категориям налогоплательщиков:</a:t>
                      </a:r>
                    </a:p>
                    <a:p>
                      <a:r>
                        <a:rPr lang="ru-RU" sz="1100" dirty="0"/>
                        <a:t>- физическим лицам, являющимся членами многодетных семей;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50%</a:t>
                      </a: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296</a:t>
                      </a: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299</a:t>
                      </a: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304</a:t>
                      </a: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314</a:t>
                      </a: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320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832460574"/>
                  </a:ext>
                </a:extLst>
              </a:tr>
              <a:tr h="1054615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- детям-сиротам и детям, оставшимся без попечения родителей, лицам в возрасте от 18 до 23 лет из числа детей-сирот и детей, оставшихся без попечения родителей, которым предоставляются дополнительные виды социальной поддержки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1426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09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Информация о налоговых льготах и оценка налоговых расходов (в соответствии </a:t>
            </a:r>
            <a:r>
              <a:rPr lang="ru-RU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 Порядком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формирования перечня налоговых расходов городского округа Щелково Московской области и оценки налоговых расходов городского округа Щелково </a:t>
            </a:r>
            <a:r>
              <a:rPr lang="ru-RU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Московской области,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утверждённым Постановлением Администрации городского округа Щелково от 20.05.2020 № 1348) в связи с предоставлением льгот, установленных представительным органом местного самоуправления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008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575745"/>
              </p:ext>
            </p:extLst>
          </p:nvPr>
        </p:nvGraphicFramePr>
        <p:xfrm>
          <a:off x="0" y="1"/>
          <a:ext cx="9144000" cy="69406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5617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424335">
                  <a:extLst>
                    <a:ext uri="{9D8B030D-6E8A-4147-A177-3AD203B41FA5}">
                      <a16:colId xmlns:a16="http://schemas.microsoft.com/office/drawing/2014/main" val="130746432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742282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2765256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905555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63026095"/>
                    </a:ext>
                  </a:extLst>
                </a:gridCol>
                <a:gridCol w="842814">
                  <a:extLst>
                    <a:ext uri="{9D8B030D-6E8A-4147-A177-3AD203B41FA5}">
                      <a16:colId xmlns:a16="http://schemas.microsoft.com/office/drawing/2014/main" val="1108588359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828468163"/>
                    </a:ext>
                  </a:extLst>
                </a:gridCol>
              </a:tblGrid>
              <a:tr h="89251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налоговой льготы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льготы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Оценка налоговых расходов 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год 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2023 год 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Прогноз на 2024</a:t>
                      </a:r>
                      <a:r>
                        <a:rPr lang="ru-RU" sz="800" b="1" baseline="0" dirty="0">
                          <a:solidFill>
                            <a:schemeClr val="bg1"/>
                          </a:solidFill>
                        </a:rPr>
                        <a:t>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Прогноз на 2025 год 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Прогноз на 2026 год (тыс. 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132859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Пункт 5.2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Льгота в виде освобождения от уплаты земельного налога в отношении одного земельного участка, женщинам, которым в установленном порядке присвоено почетное звание "Мать-героиня"</a:t>
                      </a:r>
                    </a:p>
                    <a:p>
                      <a:pPr marL="0" algn="ctr" defTabSz="457200" rtl="0" eaLnBrk="1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701719"/>
                  </a:ext>
                </a:extLst>
              </a:tr>
              <a:tr h="864042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3.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Пункт 1.5 </a:t>
                      </a:r>
                    </a:p>
                    <a:p>
                      <a:r>
                        <a:rPr lang="ru-RU" sz="1100" dirty="0"/>
                        <a:t>- земельные участки, занятые кладбищами и иными местами погребения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ставка 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15 188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15 188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15 643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15 643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15 643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3038030"/>
                  </a:ext>
                </a:extLst>
              </a:tr>
              <a:tr h="1396981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занятых органами местного самоуправления городского округа Щелково, муниципальными учреждениями городского округа Щелково и используемых ими для непосредственного выполнения возложенных на них функций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ставка 0%</a:t>
                      </a:r>
                    </a:p>
                    <a:p>
                      <a:pPr marL="0" algn="ctr" defTabSz="457200" rtl="0" eaLnBrk="1" latinLnBrk="0" hangingPunct="1"/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65 753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66 512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66 917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66917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66 917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826419"/>
                  </a:ext>
                </a:extLst>
              </a:tr>
              <a:tr h="970126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kern="1200" dirty="0"/>
                        <a:t>- занятых организациями и индивидуальными предпринимателями, которые осуществляют деятельность в области информационных технологий (с 01.01.2022 до 01.01.2025)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ставка 0%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943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460574"/>
                  </a:ext>
                </a:extLst>
              </a:tr>
              <a:tr h="44677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Итого: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81 237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81 999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83 807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82 874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82 880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521432"/>
                  </a:ext>
                </a:extLst>
              </a:tr>
              <a:tr h="1041637"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1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595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2">
              <a:lumMod val="20000"/>
              <a:lumOff val="80000"/>
              <a:alpha val="97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47" y="54210"/>
            <a:ext cx="8648533" cy="1403647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Удельный объём налоговых и неналоговых доходов на душу населения в сравнении с другими муниципальными образованиями</a:t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 информации: Открытый бюджет Московской области 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https://budget.mosreg.ru/dokumenty/byudzhetnaya-politika/pokazateli-ispolneniya-byudzhetov-municipalnyx-obrazovanij-moskovskoj-oblasti/#tab-id-11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023801"/>
              </p:ext>
            </p:extLst>
          </p:nvPr>
        </p:nvGraphicFramePr>
        <p:xfrm>
          <a:off x="251520" y="1664295"/>
          <a:ext cx="8640960" cy="50050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223">
                  <a:extLst>
                    <a:ext uri="{9D8B030D-6E8A-4147-A177-3AD203B41FA5}">
                      <a16:colId xmlns:a16="http://schemas.microsoft.com/office/drawing/2014/main" val="640130230"/>
                    </a:ext>
                  </a:extLst>
                </a:gridCol>
                <a:gridCol w="1473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61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Муниципальное образование</a:t>
                      </a:r>
                    </a:p>
                  </a:txBody>
                  <a:tcPr marL="68580" marR="6858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на 01.10.2022 (руб. на чел.)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Численность населения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(чел.)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Доходы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 01.10.2023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(тыс. руб.)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 01.10.2023 (руб. на чел.)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4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Щёлково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21 582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217 794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4 345 125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19 951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224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Сергиево-Посадский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20 620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209 616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5 474 433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26 116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635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Королёв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13 846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226 936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3 378 593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14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888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06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Пушкинский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15 694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300 650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4 931 095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16 401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06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Богородский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16 244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218 485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3 846 133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17 604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754DA3-698A-4F61-ADE7-BDE04BFA6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181881"/>
            <a:ext cx="712507" cy="717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15723E-8CE2-489F-B1CD-2A13F3736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47" y="4831754"/>
            <a:ext cx="720080" cy="9934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956A1-5361-4983-9969-3D6B66409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47" y="2564904"/>
            <a:ext cx="720080" cy="8065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89EE5F-EAE1-480A-A3CF-938C7BD39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94" y="3328460"/>
            <a:ext cx="712506" cy="9109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DFE04E-9B11-402D-B437-F002AE8AA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947" y="5797414"/>
            <a:ext cx="747009" cy="9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64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82071614"/>
              </p:ext>
            </p:extLst>
          </p:nvPr>
        </p:nvGraphicFramePr>
        <p:xfrm>
          <a:off x="179512" y="1124744"/>
          <a:ext cx="878497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ая со стрелкой 4"/>
          <p:cNvSpPr/>
          <p:nvPr/>
        </p:nvSpPr>
        <p:spPr>
          <a:xfrm flipV="1">
            <a:off x="6732240" y="4077072"/>
            <a:ext cx="720080" cy="36004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4624"/>
            <a:ext cx="8640960" cy="979013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безвозмездных поступлений </a:t>
            </a:r>
          </a:p>
          <a:p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бюджета городского округа Щёлково в 202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годах с учетом изменения бюджетного и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11836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04708"/>
              </p:ext>
            </p:extLst>
          </p:nvPr>
        </p:nvGraphicFramePr>
        <p:xfrm>
          <a:off x="2123728" y="1276800"/>
          <a:ext cx="7020273" cy="142314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22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0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21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202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709,0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6 670,3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6 156,0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6 820,3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6 835,6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269332"/>
            <a:ext cx="9144000" cy="60344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ru-RU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и структура безвозмездных поступлений из бюджетов другого уровня в 202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годах</a:t>
            </a:r>
          </a:p>
          <a:p>
            <a:pPr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103713" y="1276800"/>
            <a:ext cx="2020015" cy="1152128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914732"/>
            <a:ext cx="1298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(млн. руб.)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44295"/>
              </p:ext>
            </p:extLst>
          </p:nvPr>
        </p:nvGraphicFramePr>
        <p:xfrm>
          <a:off x="105608" y="2428928"/>
          <a:ext cx="9038391" cy="424095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068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1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2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452044"/>
                  </a:ext>
                </a:extLst>
              </a:tr>
              <a:tr h="8613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118,5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3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3 120,9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3 006,1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2 789,3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2 276,8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2 941,1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2 983,8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3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3 422,5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3 600,6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3 570,6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3 879,1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3 879,2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3 851,8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2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24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/>
          </p:nvPr>
        </p:nvGraphicFramePr>
        <p:xfrm>
          <a:off x="179512" y="1486014"/>
          <a:ext cx="8900212" cy="537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682991" y="5413167"/>
            <a:ext cx="1789647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0700  Образование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7 578 280,7 тыс. руб.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76256" y="2492896"/>
            <a:ext cx="2160240" cy="6622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0400  Национальная экономика 794 220,1тыс. 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60270" y="4481983"/>
            <a:ext cx="1872208" cy="726529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0600  Охрана окружающей среды                 17 095,5 тыс. руб.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2850" y="4425653"/>
            <a:ext cx="1762735" cy="6584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1100  Физическая культура и спорт                    517 842,5 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67254" y="6232111"/>
            <a:ext cx="1747608" cy="554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0800  Культура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833 875,0 тыс.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1433" y="1452454"/>
            <a:ext cx="2605156" cy="7099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0300  Национальная безопасность и правоохранительная деятельность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168 400,6тыс.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9625" y="5387536"/>
            <a:ext cx="1926776" cy="582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1000  Социальная политика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273 135,2 тыс. руб.</a:t>
            </a:r>
          </a:p>
        </p:txBody>
      </p:sp>
      <p:pic>
        <p:nvPicPr>
          <p:cNvPr id="3587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16" y="5101107"/>
            <a:ext cx="846158" cy="811193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2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53" y="1706564"/>
            <a:ext cx="959680" cy="9441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73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08" y="5297062"/>
            <a:ext cx="935717" cy="962591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4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2031371" y="4311871"/>
            <a:ext cx="918761" cy="853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75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29179"/>
            <a:ext cx="945091" cy="801379"/>
          </a:xfrm>
          <a:prstGeom prst="ellipse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7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3634"/>
            <a:ext cx="979545" cy="834638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8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43" y="4160803"/>
            <a:ext cx="912552" cy="932553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81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35" y="5115181"/>
            <a:ext cx="761204" cy="818241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52357" y="861010"/>
            <a:ext cx="2088232" cy="6212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0200 Национальная оборона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225,0 тыс.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414566"/>
            <a:ext cx="2300034" cy="606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0100  Общегосударственные вопросы 1 568 659,7 тыс. руб.</a:t>
            </a:r>
          </a:p>
        </p:txBody>
      </p:sp>
      <p:pic>
        <p:nvPicPr>
          <p:cNvPr id="35888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12" y="3309014"/>
            <a:ext cx="876138" cy="767199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7164288" y="3429000"/>
            <a:ext cx="1872208" cy="70983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0500  Жилищно-коммунальное хозяйство     2 261 979,9 тыс. руб.</a:t>
            </a:r>
          </a:p>
        </p:txBody>
      </p:sp>
      <p:pic>
        <p:nvPicPr>
          <p:cNvPr id="1026" name="Picture 2" descr="Картинки по запросу средства массовой информации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52" y="3362207"/>
            <a:ext cx="1011299" cy="9130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55211" y="3407047"/>
            <a:ext cx="1769842" cy="6987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00  Средства массовой информации                                    23 300,0 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93639" y="3262099"/>
            <a:ext cx="220548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РАСХОДЫ БЮДЖЕТА                         </a:t>
            </a:r>
            <a:r>
              <a:rPr kumimoji="0" lang="ru-RU" sz="1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14 041,8 млн. руб</a:t>
            </a:r>
            <a:r>
              <a:rPr kumimoji="0" lang="ru-RU" sz="17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0" y="0"/>
            <a:ext cx="9144000" cy="8463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14619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по разделам бюджетной классификации расходов на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rgbClr val="14619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14619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rgbClr val="14619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14619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srgbClr val="146194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952388" y="6161938"/>
            <a:ext cx="1738106" cy="5829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0900  Здравоохранение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4 320,0 тыс. руб.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12850" y="2398172"/>
            <a:ext cx="2064772" cy="7054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1300 Обслуживание государственного (муниципального) долга 500,0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869648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"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14619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на 2024 год в разрезе муниципальных программ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rgbClr val="14619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14619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(%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rgbClr val="14619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rgbClr val="146194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36502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" y="0"/>
            <a:ext cx="9143999" cy="8367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Сведения о расходах бюджета городского округа Щёлково в разрезе муниципальных программ 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96977"/>
              </p:ext>
            </p:extLst>
          </p:nvPr>
        </p:nvGraphicFramePr>
        <p:xfrm>
          <a:off x="0" y="836710"/>
          <a:ext cx="9143999" cy="6560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1800">
                  <a:extLst>
                    <a:ext uri="{9D8B030D-6E8A-4147-A177-3AD203B41FA5}">
                      <a16:colId xmlns:a16="http://schemas.microsoft.com/office/drawing/2014/main" val="412772676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5970204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788142475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1420280984"/>
                    </a:ext>
                  </a:extLst>
                </a:gridCol>
                <a:gridCol w="1211549">
                  <a:extLst>
                    <a:ext uri="{9D8B030D-6E8A-4147-A177-3AD203B41FA5}">
                      <a16:colId xmlns:a16="http://schemas.microsoft.com/office/drawing/2014/main" val="731361719"/>
                    </a:ext>
                  </a:extLst>
                </a:gridCol>
                <a:gridCol w="1211549">
                  <a:extLst>
                    <a:ext uri="{9D8B030D-6E8A-4147-A177-3AD203B41FA5}">
                      <a16:colId xmlns:a16="http://schemas.microsoft.com/office/drawing/2014/main" val="2459655716"/>
                    </a:ext>
                  </a:extLst>
                </a:gridCol>
                <a:gridCol w="1084016">
                  <a:extLst>
                    <a:ext uri="{9D8B030D-6E8A-4147-A177-3AD203B41FA5}">
                      <a16:colId xmlns:a16="http://schemas.microsoft.com/office/drawing/2014/main" val="21068500"/>
                    </a:ext>
                  </a:extLst>
                </a:gridCol>
              </a:tblGrid>
              <a:tr h="2457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Наименование муниципальной программы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Фактическое исполнение за 2022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на 2023 год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Ожидаемое исполнение 2023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Утверждено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( Решение Совета депутатов городского округа  Щёлково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от 12.12.2023 № 620/70-180-НПА )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60619"/>
                  </a:ext>
                </a:extLst>
              </a:tr>
              <a:tr h="368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2025 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2026 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46235"/>
                  </a:ext>
                </a:extLst>
              </a:tr>
              <a:tr h="236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"Здравоохранение"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3 837,0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4 320,0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4 320,0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4 320,0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84381"/>
                  </a:ext>
                </a:extLst>
              </a:tr>
              <a:tr h="236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"Культура и туризм"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796 439,7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1 110 353,8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1 077 121,3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1 265 771,8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1 271 557,1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1 573 511,1 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945752"/>
                  </a:ext>
                </a:extLst>
              </a:tr>
              <a:tr h="264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"Образование"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5 461 508,1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5 570 441,4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5 344 318,7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6 684 911,9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6 477 344,2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6 621 219,9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26717"/>
                  </a:ext>
                </a:extLst>
              </a:tr>
              <a:tr h="397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"Социальная защита населения"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89 028,6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64 125,0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63 980,8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73 967,4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74 360,4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74 531,4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684360"/>
                  </a:ext>
                </a:extLst>
              </a:tr>
              <a:tr h="226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"Спорт"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456 238,7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461 788,4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450 900,2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517 842,5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519 959,5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524 859,5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09299"/>
                  </a:ext>
                </a:extLst>
              </a:tr>
              <a:tr h="406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"Развитие сельского хозяйства"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10 097,0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12 600,0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10 823,3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9 264,0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9 358,0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9 461,0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343653"/>
                  </a:ext>
                </a:extLst>
              </a:tr>
              <a:tr h="378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"Экология и окружающая среда"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24 981,8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36 984,8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33 907,7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21 034,7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21 034,7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21 034,7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60213"/>
                  </a:ext>
                </a:extLst>
              </a:tr>
              <a:tr h="567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"Безопасность и обеспечение безопасности жизнедеятельности населения"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192 856,7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204 711,3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181 377,5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205 618,6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159 005,0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162 556,0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555737"/>
                  </a:ext>
                </a:extLst>
              </a:tr>
              <a:tr h="207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"Жилище"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124 525,2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131 133,8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128 795,1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189 012,8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153 218,0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124 160,3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95380"/>
                  </a:ext>
                </a:extLst>
              </a:tr>
              <a:tr h="425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 Муниципальная программа "Развитие инженерной инфраструктуры, энергоэффективности и отрасли обращения с отходами"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495 131,3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602 167,0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477 521,8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13 693,0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304 488,2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677 925,5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602547"/>
                  </a:ext>
                </a:extLst>
              </a:tr>
              <a:tr h="27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"Предпринимательство"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22540"/>
                  </a:ext>
                </a:extLst>
              </a:tr>
              <a:tr h="397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1 307 705,7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1 368 417,1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1 320 189,7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1 355 135,1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1 082 260,8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1 082 260,8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537817"/>
                  </a:ext>
                </a:extLst>
              </a:tr>
              <a:tr h="822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61 947,8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99 079,9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97 249,8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60 977,8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61 976,9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61 976,9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45878"/>
                  </a:ext>
                </a:extLst>
              </a:tr>
              <a:tr h="567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662 452,1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657 649,3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623 649,3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479 892,0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450 853,0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476 743,0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10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257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0540" y="1440544"/>
            <a:ext cx="753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Дефицит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Превышение расходов бюджета над его доходами.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6142" y="2232157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Профицит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 Превышение доходов бюджета над его расходами.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6611" y="486467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 Расходы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Выплачиваемые из бюджета денежные средства.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35623" y="3113964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Межбюджетные отношения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4-конечная звезда 17"/>
          <p:cNvSpPr/>
          <p:nvPr/>
        </p:nvSpPr>
        <p:spPr>
          <a:xfrm>
            <a:off x="431032" y="487364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450547" y="1409126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469896" y="5202855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438091" y="3216816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438091" y="2258923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1722" y="4194085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Межбюджетные трансферты 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35623" y="5971295"/>
            <a:ext cx="76968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Непрограммные расходы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Расходы, не включенные в государственные и муниципальные программы.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07096" y="5197444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Программные расходы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Расходы, включенные в государственные и муниципальные программы.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4-конечная звезда 15"/>
          <p:cNvSpPr/>
          <p:nvPr/>
        </p:nvSpPr>
        <p:spPr>
          <a:xfrm>
            <a:off x="459559" y="4221496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477267" y="5971295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24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680" y="0"/>
          <a:ext cx="9138319" cy="343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4112">
                  <a:extLst>
                    <a:ext uri="{9D8B030D-6E8A-4147-A177-3AD203B41FA5}">
                      <a16:colId xmlns:a16="http://schemas.microsoft.com/office/drawing/2014/main" val="53194257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5381721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244309"/>
                    </a:ext>
                  </a:extLst>
                </a:gridCol>
                <a:gridCol w="944898">
                  <a:extLst>
                    <a:ext uri="{9D8B030D-6E8A-4147-A177-3AD203B41FA5}">
                      <a16:colId xmlns:a16="http://schemas.microsoft.com/office/drawing/2014/main" val="3172683857"/>
                    </a:ext>
                  </a:extLst>
                </a:gridCol>
                <a:gridCol w="1078717">
                  <a:extLst>
                    <a:ext uri="{9D8B030D-6E8A-4147-A177-3AD203B41FA5}">
                      <a16:colId xmlns:a16="http://schemas.microsoft.com/office/drawing/2014/main" val="329339846"/>
                    </a:ext>
                  </a:extLst>
                </a:gridCol>
                <a:gridCol w="1230968">
                  <a:extLst>
                    <a:ext uri="{9D8B030D-6E8A-4147-A177-3AD203B41FA5}">
                      <a16:colId xmlns:a16="http://schemas.microsoft.com/office/drawing/2014/main" val="1701312001"/>
                    </a:ext>
                  </a:extLst>
                </a:gridCol>
                <a:gridCol w="1101392">
                  <a:extLst>
                    <a:ext uri="{9D8B030D-6E8A-4147-A177-3AD203B41FA5}">
                      <a16:colId xmlns:a16="http://schemas.microsoft.com/office/drawing/2014/main" val="4086596831"/>
                    </a:ext>
                  </a:extLst>
                </a:gridCol>
              </a:tblGrid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Муниципальная программа "Цифровое муниципальное образование"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165 798,3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152 432,0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149 932,0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166 449,6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164 419,0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163 559,0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31101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"Архитектура и градостроительство"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16 047,8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43 783,0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8 583,0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4046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1 420 557,5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1 989 933,4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1 944 933,4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2 406 578,9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2 611 871,7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2 115 325,7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342276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2 142 010,2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2 052 550,2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2 020 125,4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474 756,8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773 700,5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494 775,9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68719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5 232,3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30 973,7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255 786,6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144 069,0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920960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ВСЕГО ПО МУНИЦИПАЛЬНЫМ ПРОГРАММАМ: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13 436 894,9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14 564 470,4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13 939 729,0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962 200,6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14 391 193,6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14 327 969,8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93015"/>
                  </a:ext>
                </a:extLst>
              </a:tr>
              <a:tr h="279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НЕПРОГРАММНЫЕ РАСХОДЫ: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81 134,9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72 453,1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71 453,1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79 633,5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53 363,5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53 363,5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532260"/>
                  </a:ext>
                </a:extLst>
              </a:tr>
              <a:tr h="298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 С Е Г О   Р А С Х О Д Ы 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13 518 029,7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14 636 923,5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14 011 182,1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14 041 834,2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14 444 557,1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r>
                        <a:rPr lang="ru-RU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381 333,4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1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46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663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целевые показатели муниципальных программ городского округа Щёлково: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36311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«Здравоохранение»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712969" cy="345638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97750">
                  <a:extLst>
                    <a:ext uri="{9D8B030D-6E8A-4147-A177-3AD203B41FA5}">
                      <a16:colId xmlns:a16="http://schemas.microsoft.com/office/drawing/2014/main" val="2509681254"/>
                    </a:ext>
                  </a:extLst>
                </a:gridCol>
                <a:gridCol w="2479182">
                  <a:extLst>
                    <a:ext uri="{9D8B030D-6E8A-4147-A177-3AD203B41FA5}">
                      <a16:colId xmlns:a16="http://schemas.microsoft.com/office/drawing/2014/main" val="2590279189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754457994"/>
                    </a:ext>
                  </a:extLst>
                </a:gridCol>
                <a:gridCol w="798688">
                  <a:extLst>
                    <a:ext uri="{9D8B030D-6E8A-4147-A177-3AD203B41FA5}">
                      <a16:colId xmlns:a16="http://schemas.microsoft.com/office/drawing/2014/main" val="3322613224"/>
                    </a:ext>
                  </a:extLst>
                </a:gridCol>
                <a:gridCol w="943905">
                  <a:extLst>
                    <a:ext uri="{9D8B030D-6E8A-4147-A177-3AD203B41FA5}">
                      <a16:colId xmlns:a16="http://schemas.microsoft.com/office/drawing/2014/main" val="2215396719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val="2190272544"/>
                    </a:ext>
                  </a:extLst>
                </a:gridCol>
                <a:gridCol w="695643">
                  <a:extLst>
                    <a:ext uri="{9D8B030D-6E8A-4147-A177-3AD203B41FA5}">
                      <a16:colId xmlns:a16="http://schemas.microsoft.com/office/drawing/2014/main" val="3346151306"/>
                    </a:ext>
                  </a:extLst>
                </a:gridCol>
                <a:gridCol w="414693">
                  <a:extLst>
                    <a:ext uri="{9D8B030D-6E8A-4147-A177-3AD203B41FA5}">
                      <a16:colId xmlns:a16="http://schemas.microsoft.com/office/drawing/2014/main" val="1576969500"/>
                    </a:ext>
                  </a:extLst>
                </a:gridCol>
                <a:gridCol w="418633">
                  <a:extLst>
                    <a:ext uri="{9D8B030D-6E8A-4147-A177-3AD203B41FA5}">
                      <a16:colId xmlns:a16="http://schemas.microsoft.com/office/drawing/2014/main" val="633125381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4269202828"/>
                    </a:ext>
                  </a:extLst>
                </a:gridCol>
              </a:tblGrid>
              <a:tr h="1802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Наименование целевых показателей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Фактическое значение в 2022 году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2023 год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по годам реализации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970559"/>
                  </a:ext>
                </a:extLst>
              </a:tr>
              <a:tr h="560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023529"/>
                  </a:ext>
                </a:extLst>
              </a:tr>
              <a:tr h="34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«Профилактика заболеваний и формирование здорового образа жизни. Развитие первичной медико-санитарной помощи»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7752"/>
                  </a:ext>
                </a:extLst>
              </a:tr>
              <a:tr h="1291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 определенных групп взрослого населения Московской области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Приоритетно-целевой (Рейтинг-45)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559127"/>
                  </a:ext>
                </a:extLst>
              </a:tr>
              <a:tr h="193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 «Финансовое обеспечение системы организации медицинской помощи»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02330"/>
                  </a:ext>
                </a:extLst>
              </a:tr>
              <a:tr h="888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– медикам, нуждающихся в обеспечении жильем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84" marR="47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070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01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1663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Целевые показатели муниципальной программы «Культура и туризм»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4871" y="620936"/>
          <a:ext cx="8928998" cy="5868258"/>
        </p:xfrm>
        <a:graphic>
          <a:graphicData uri="http://schemas.openxmlformats.org/drawingml/2006/table">
            <a:tbl>
              <a:tblPr/>
              <a:tblGrid>
                <a:gridCol w="500332">
                  <a:extLst>
                    <a:ext uri="{9D8B030D-6E8A-4147-A177-3AD203B41FA5}">
                      <a16:colId xmlns:a16="http://schemas.microsoft.com/office/drawing/2014/main" val="1363531408"/>
                    </a:ext>
                  </a:extLst>
                </a:gridCol>
                <a:gridCol w="1726143">
                  <a:extLst>
                    <a:ext uri="{9D8B030D-6E8A-4147-A177-3AD203B41FA5}">
                      <a16:colId xmlns:a16="http://schemas.microsoft.com/office/drawing/2014/main" val="3152073470"/>
                    </a:ext>
                  </a:extLst>
                </a:gridCol>
                <a:gridCol w="2816718">
                  <a:extLst>
                    <a:ext uri="{9D8B030D-6E8A-4147-A177-3AD203B41FA5}">
                      <a16:colId xmlns:a16="http://schemas.microsoft.com/office/drawing/2014/main" val="246756668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4037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60314320"/>
                    </a:ext>
                  </a:extLst>
                </a:gridCol>
                <a:gridCol w="580633">
                  <a:extLst>
                    <a:ext uri="{9D8B030D-6E8A-4147-A177-3AD203B41FA5}">
                      <a16:colId xmlns:a16="http://schemas.microsoft.com/office/drawing/2014/main" val="4140334062"/>
                    </a:ext>
                  </a:extLst>
                </a:gridCol>
                <a:gridCol w="502257">
                  <a:extLst>
                    <a:ext uri="{9D8B030D-6E8A-4147-A177-3AD203B41FA5}">
                      <a16:colId xmlns:a16="http://schemas.microsoft.com/office/drawing/2014/main" val="1114465716"/>
                    </a:ext>
                  </a:extLst>
                </a:gridCol>
                <a:gridCol w="502257">
                  <a:extLst>
                    <a:ext uri="{9D8B030D-6E8A-4147-A177-3AD203B41FA5}">
                      <a16:colId xmlns:a16="http://schemas.microsoft.com/office/drawing/2014/main" val="3035507860"/>
                    </a:ext>
                  </a:extLst>
                </a:gridCol>
                <a:gridCol w="502257">
                  <a:extLst>
                    <a:ext uri="{9D8B030D-6E8A-4147-A177-3AD203B41FA5}">
                      <a16:colId xmlns:a16="http://schemas.microsoft.com/office/drawing/2014/main" val="1101727267"/>
                    </a:ext>
                  </a:extLst>
                </a:gridCol>
                <a:gridCol w="502257">
                  <a:extLst>
                    <a:ext uri="{9D8B030D-6E8A-4147-A177-3AD203B41FA5}">
                      <a16:colId xmlns:a16="http://schemas.microsoft.com/office/drawing/2014/main" val="3729828817"/>
                    </a:ext>
                  </a:extLst>
                </a:gridCol>
              </a:tblGrid>
              <a:tr h="6155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показателей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  измерения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2022 году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2023 год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565522"/>
                  </a:ext>
                </a:extLst>
              </a:tr>
              <a:tr h="290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2027год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48613"/>
                  </a:ext>
                </a:extLst>
              </a:tr>
              <a:tr h="23571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II. «Развитие музейного дела»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090165"/>
                  </a:ext>
                </a:extLst>
              </a:tr>
              <a:tr h="248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2.1.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1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Цифровизация музейных фондов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17 883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19 227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20 572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21 917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23 262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965790"/>
                  </a:ext>
                </a:extLst>
              </a:tr>
              <a:tr h="18402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III «Развитие библиотечного дела»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096329"/>
                  </a:ext>
                </a:extLst>
              </a:tr>
              <a:tr h="4596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1. Макропоказатель подпрограммы.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42 769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40 278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40 338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40 418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40 508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40 608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932242"/>
                  </a:ext>
                </a:extLst>
              </a:tr>
              <a:tr h="4596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 2                                                 Количество посещений организаций культуры по отношению к уровню 2017 года ( в части посещений библиотек)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соглашению с ФОИВ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362 970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372 606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064605"/>
                  </a:ext>
                </a:extLst>
              </a:tr>
              <a:tr h="2462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3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переоснащенных муниципальных библиотек по модельному стандарту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«Культурная среда Подмосковья»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242171"/>
                  </a:ext>
                </a:extLst>
              </a:tr>
              <a:tr h="15542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IV «Развитие профессионального искусства, гастрольно-концертной и культурно-досуговой деятельности, кинематографии»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223625"/>
                  </a:ext>
                </a:extLst>
              </a:tr>
              <a:tr h="2707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1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посещений культурных мероприятий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ПРФ от 04.02.2021 № 68, приоритетный показатель  на 2023 год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единиц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882,141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948,846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1093,884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1395,328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1556,938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1713,293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123162"/>
                  </a:ext>
                </a:extLst>
              </a:tr>
              <a:tr h="431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8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принимающих участие в добровольческой деятельности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«Творческие люди Подмосковья»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77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770381"/>
                  </a:ext>
                </a:extLst>
              </a:tr>
              <a:tr h="61555"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V «Укрепление материально-технической базы муниципальных учреждений культуры»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015803"/>
                  </a:ext>
                </a:extLst>
              </a:tr>
              <a:tr h="589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6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приоритетных объектов, доступных для инвалидов и других маломобильных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10179"/>
                  </a:ext>
                </a:extLst>
              </a:tr>
              <a:tr h="6096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VI «Развитие образования в сфере культуры»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30269"/>
                  </a:ext>
                </a:extLst>
              </a:tr>
              <a:tr h="2462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1. 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087637"/>
                  </a:ext>
                </a:extLst>
              </a:tr>
            </a:tbl>
          </a:graphicData>
        </a:graphic>
      </p:graphicFrame>
      <p:sp>
        <p:nvSpPr>
          <p:cNvPr id="34" name="TextBox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00000000-0008-0000-0200-000013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00000000-0008-0000-0200-000014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00000000-0008-0000-0200-000021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00000000-0008-0000-0200-000022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TextBox 34">
            <a:extLst>
              <a:ext uri="{FF2B5EF4-FFF2-40B4-BE49-F238E27FC236}">
                <a16:creationId xmlns:a16="http://schemas.microsoft.com/office/drawing/2014/main" id="{00000000-0008-0000-0200-000023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TextBox 35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TextBox 36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TextBox 37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0000000-0008-0000-0200-000027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9" name="TextBox 39">
            <a:extLst>
              <a:ext uri="{FF2B5EF4-FFF2-40B4-BE49-F238E27FC236}">
                <a16:creationId xmlns:a16="http://schemas.microsoft.com/office/drawing/2014/main" id="{00000000-0008-0000-0200-000028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011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1663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Целевые показатели муниципальной программы «Образование»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00000000-0008-0000-0200-000013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00000000-0008-0000-0200-000014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00000000-0008-0000-0200-000021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00000000-0008-0000-0200-000022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TextBox 34">
            <a:extLst>
              <a:ext uri="{FF2B5EF4-FFF2-40B4-BE49-F238E27FC236}">
                <a16:creationId xmlns:a16="http://schemas.microsoft.com/office/drawing/2014/main" id="{00000000-0008-0000-0200-000023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TextBox 35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TextBox 36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TextBox 37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0000000-0008-0000-0200-000027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9" name="TextBox 39">
            <a:extLst>
              <a:ext uri="{FF2B5EF4-FFF2-40B4-BE49-F238E27FC236}">
                <a16:creationId xmlns:a16="http://schemas.microsoft.com/office/drawing/2014/main" id="{00000000-0008-0000-0200-000028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7504" y="485964"/>
          <a:ext cx="8928993" cy="6233460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31161334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40459480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08910329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71039126"/>
                    </a:ext>
                  </a:extLst>
                </a:gridCol>
                <a:gridCol w="578275">
                  <a:extLst>
                    <a:ext uri="{9D8B030D-6E8A-4147-A177-3AD203B41FA5}">
                      <a16:colId xmlns:a16="http://schemas.microsoft.com/office/drawing/2014/main" val="1196755738"/>
                    </a:ext>
                  </a:extLst>
                </a:gridCol>
                <a:gridCol w="645861">
                  <a:extLst>
                    <a:ext uri="{9D8B030D-6E8A-4147-A177-3AD203B41FA5}">
                      <a16:colId xmlns:a16="http://schemas.microsoft.com/office/drawing/2014/main" val="297804363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133295526"/>
                    </a:ext>
                  </a:extLst>
                </a:gridCol>
                <a:gridCol w="360925">
                  <a:extLst>
                    <a:ext uri="{9D8B030D-6E8A-4147-A177-3AD203B41FA5}">
                      <a16:colId xmlns:a16="http://schemas.microsoft.com/office/drawing/2014/main" val="2539740087"/>
                    </a:ext>
                  </a:extLst>
                </a:gridCol>
                <a:gridCol w="503614">
                  <a:extLst>
                    <a:ext uri="{9D8B030D-6E8A-4147-A177-3AD203B41FA5}">
                      <a16:colId xmlns:a16="http://schemas.microsoft.com/office/drawing/2014/main" val="686548113"/>
                    </a:ext>
                  </a:extLst>
                </a:gridCol>
                <a:gridCol w="503614">
                  <a:extLst>
                    <a:ext uri="{9D8B030D-6E8A-4147-A177-3AD203B41FA5}">
                      <a16:colId xmlns:a16="http://schemas.microsoft.com/office/drawing/2014/main" val="1069077293"/>
                    </a:ext>
                  </a:extLst>
                </a:gridCol>
              </a:tblGrid>
              <a:tr h="1012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показателей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Фактическое значение в 2022 году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Плановые значения на 2023 год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Прогноз по годам реализации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782279"/>
                  </a:ext>
                </a:extLst>
              </a:tr>
              <a:tr h="133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2024 год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2025 год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2026 год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2027 год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936112"/>
                  </a:ext>
                </a:extLst>
              </a:tr>
              <a:tr h="121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дошкольных образовательных организаций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области, приоритетный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1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215493"/>
                  </a:ext>
                </a:extLst>
              </a:tr>
              <a:tr h="165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Федерации, приоритетный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102,2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102,2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102,2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102,5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102,6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48583"/>
                  </a:ext>
                </a:extLst>
              </a:tr>
              <a:tr h="167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18532"/>
                  </a:ext>
                </a:extLst>
              </a:tr>
              <a:tr h="358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ФОИВ по федеральному проекту «Содействие занятости", приоритетный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97050"/>
                  </a:ext>
                </a:extLst>
              </a:tr>
              <a:tr h="144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Федерации, приоритетный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668303"/>
                  </a:ext>
                </a:extLst>
              </a:tr>
              <a:tr h="13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Доступность дошкольного образования для детей в возрасте до 3-х лет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ФОИВ по ФП «Содействие занятости», приоритетный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616109"/>
                  </a:ext>
                </a:extLst>
              </a:tr>
              <a:tr h="186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 Президента Российской Федерации, приоритетный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122,7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118,5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109,1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100,7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118,5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118,5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581618"/>
                  </a:ext>
                </a:extLst>
              </a:tr>
              <a:tr h="26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ФОИВ, приоритетный показатель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039019"/>
                  </a:ext>
                </a:extLst>
              </a:tr>
              <a:tr h="193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отраслевой, приоритетный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14,76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17,1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17, 12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17, 13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17,1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17,1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94821"/>
                  </a:ext>
                </a:extLst>
              </a:tr>
              <a:tr h="14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ФОИВ, приоритетный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2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71595"/>
                  </a:ext>
                </a:extLst>
              </a:tr>
              <a:tr h="262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ФОИВ по федеральному проекту «Современная школа», приоритетный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739756"/>
                  </a:ext>
                </a:extLst>
              </a:tr>
              <a:tr h="207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733753"/>
                  </a:ext>
                </a:extLst>
              </a:tr>
              <a:tr h="112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общеобразовательных организаций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области,  приоритетный 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354914"/>
                  </a:ext>
                </a:extLst>
              </a:tr>
              <a:tr h="207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ФОИВ по федеральному проекту "Современная школа", приоритетный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962631"/>
                  </a:ext>
                </a:extLst>
              </a:tr>
              <a:tr h="213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общеобразовательных организациях, расположенных в сельской местности и малых городах, обновлена материально-техническая база для занятий детей физической культурой и спортом (нарастающим итогом)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ФОИВ по федеральному проекту "Успех каждого ребёнка", приоритетный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177025"/>
                  </a:ext>
                </a:extLst>
              </a:tr>
              <a:tr h="158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Федерации,  приоритетный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556898"/>
                  </a:ext>
                </a:extLst>
              </a:tr>
              <a:tr h="158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данного возраста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66,83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50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50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50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50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816253"/>
                  </a:ext>
                </a:extLst>
              </a:tr>
              <a:tr h="144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Доля детей в возрасте от 5 до 18 лет, охваченных дополнительным образованием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ФОИВ по федеральному проекту "Успех каждого ребёнка", приоритетный показатель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78,85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75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75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75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75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75  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42518"/>
                  </a:ext>
                </a:extLst>
              </a:tr>
              <a:tr h="178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Созданы центры цифрового образования детей "IT-куб" (нарастающим итогам)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Соглашение с ФОИВ по федеральному проекту "Цифровая образовательная среда", приоритетный показатель 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301" marR="2301" marT="2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900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41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9024" y="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«Социальная защита»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51520" y="476672"/>
          <a:ext cx="8784975" cy="59046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79621">
                  <a:extLst>
                    <a:ext uri="{9D8B030D-6E8A-4147-A177-3AD203B41FA5}">
                      <a16:colId xmlns:a16="http://schemas.microsoft.com/office/drawing/2014/main" val="4262209178"/>
                    </a:ext>
                  </a:extLst>
                </a:gridCol>
                <a:gridCol w="3662616">
                  <a:extLst>
                    <a:ext uri="{9D8B030D-6E8A-4147-A177-3AD203B41FA5}">
                      <a16:colId xmlns:a16="http://schemas.microsoft.com/office/drawing/2014/main" val="1718133139"/>
                    </a:ext>
                  </a:extLst>
                </a:gridCol>
                <a:gridCol w="719998">
                  <a:extLst>
                    <a:ext uri="{9D8B030D-6E8A-4147-A177-3AD203B41FA5}">
                      <a16:colId xmlns:a16="http://schemas.microsoft.com/office/drawing/2014/main" val="2619211675"/>
                    </a:ext>
                  </a:extLst>
                </a:gridCol>
                <a:gridCol w="559746">
                  <a:extLst>
                    <a:ext uri="{9D8B030D-6E8A-4147-A177-3AD203B41FA5}">
                      <a16:colId xmlns:a16="http://schemas.microsoft.com/office/drawing/2014/main" val="2858527910"/>
                    </a:ext>
                  </a:extLst>
                </a:gridCol>
                <a:gridCol w="800121">
                  <a:extLst>
                    <a:ext uri="{9D8B030D-6E8A-4147-A177-3AD203B41FA5}">
                      <a16:colId xmlns:a16="http://schemas.microsoft.com/office/drawing/2014/main" val="1155891618"/>
                    </a:ext>
                  </a:extLst>
                </a:gridCol>
                <a:gridCol w="643257">
                  <a:extLst>
                    <a:ext uri="{9D8B030D-6E8A-4147-A177-3AD203B41FA5}">
                      <a16:colId xmlns:a16="http://schemas.microsoft.com/office/drawing/2014/main" val="371663427"/>
                    </a:ext>
                  </a:extLst>
                </a:gridCol>
                <a:gridCol w="479621">
                  <a:extLst>
                    <a:ext uri="{9D8B030D-6E8A-4147-A177-3AD203B41FA5}">
                      <a16:colId xmlns:a16="http://schemas.microsoft.com/office/drawing/2014/main" val="637381159"/>
                    </a:ext>
                  </a:extLst>
                </a:gridCol>
                <a:gridCol w="480187">
                  <a:extLst>
                    <a:ext uri="{9D8B030D-6E8A-4147-A177-3AD203B41FA5}">
                      <a16:colId xmlns:a16="http://schemas.microsoft.com/office/drawing/2014/main" val="1093163587"/>
                    </a:ext>
                  </a:extLst>
                </a:gridCol>
                <a:gridCol w="480187">
                  <a:extLst>
                    <a:ext uri="{9D8B030D-6E8A-4147-A177-3AD203B41FA5}">
                      <a16:colId xmlns:a16="http://schemas.microsoft.com/office/drawing/2014/main" val="515280335"/>
                    </a:ext>
                  </a:extLst>
                </a:gridCol>
                <a:gridCol w="479621">
                  <a:extLst>
                    <a:ext uri="{9D8B030D-6E8A-4147-A177-3AD203B41FA5}">
                      <a16:colId xmlns:a16="http://schemas.microsoft.com/office/drawing/2014/main" val="4223898666"/>
                    </a:ext>
                  </a:extLst>
                </a:gridCol>
              </a:tblGrid>
              <a:tr h="1800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Наименование целевых показателей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Фактическое значение в 2022 году 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2023 год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по годам реализации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807193"/>
                  </a:ext>
                </a:extLst>
              </a:tr>
              <a:tr h="374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11725"/>
                  </a:ext>
                </a:extLst>
              </a:tr>
              <a:tr h="439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85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Целевой показатель 1</a:t>
                      </a: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Увеличение числа граждан старшего возраста, ведущих активный образ жизни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Обращение Приоритетный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-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7 079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7 079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7 079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7 079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7 079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19218"/>
                  </a:ext>
                </a:extLst>
              </a:tr>
              <a:tr h="49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2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90,53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64,5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636048"/>
                  </a:ext>
                </a:extLst>
              </a:tr>
              <a:tr h="64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3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находящихся в трудной жизненной ситуации, охваченных отдыхом и оздоровлением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87,9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860255"/>
                  </a:ext>
                </a:extLst>
              </a:tr>
              <a:tr h="49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4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 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836454"/>
                  </a:ext>
                </a:extLst>
              </a:tr>
              <a:tr h="49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4.1.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 в сфере социальной защиты населения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691945"/>
                  </a:ext>
                </a:extLst>
              </a:tr>
              <a:tr h="49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4.3.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 в сфере образования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069031"/>
                  </a:ext>
                </a:extLst>
              </a:tr>
              <a:tr h="49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4.4.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 в сфере физической культуры и спорта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934636"/>
                  </a:ext>
                </a:extLst>
              </a:tr>
              <a:tr h="49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5.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111173"/>
                  </a:ext>
                </a:extLst>
              </a:tr>
              <a:tr h="64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5.1.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социальной защиты населения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664910"/>
                  </a:ext>
                </a:extLst>
              </a:tr>
              <a:tr h="64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5.3.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образования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9" marR="11149" marT="11149" marB="111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848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394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07504" y="260648"/>
          <a:ext cx="8856982" cy="587186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83552">
                  <a:extLst>
                    <a:ext uri="{9D8B030D-6E8A-4147-A177-3AD203B41FA5}">
                      <a16:colId xmlns:a16="http://schemas.microsoft.com/office/drawing/2014/main" val="1420606165"/>
                    </a:ext>
                  </a:extLst>
                </a:gridCol>
                <a:gridCol w="3692638">
                  <a:extLst>
                    <a:ext uri="{9D8B030D-6E8A-4147-A177-3AD203B41FA5}">
                      <a16:colId xmlns:a16="http://schemas.microsoft.com/office/drawing/2014/main" val="883626823"/>
                    </a:ext>
                  </a:extLst>
                </a:gridCol>
                <a:gridCol w="725900">
                  <a:extLst>
                    <a:ext uri="{9D8B030D-6E8A-4147-A177-3AD203B41FA5}">
                      <a16:colId xmlns:a16="http://schemas.microsoft.com/office/drawing/2014/main" val="1514535708"/>
                    </a:ext>
                  </a:extLst>
                </a:gridCol>
                <a:gridCol w="564334">
                  <a:extLst>
                    <a:ext uri="{9D8B030D-6E8A-4147-A177-3AD203B41FA5}">
                      <a16:colId xmlns:a16="http://schemas.microsoft.com/office/drawing/2014/main" val="3475509340"/>
                    </a:ext>
                  </a:extLst>
                </a:gridCol>
                <a:gridCol w="806680">
                  <a:extLst>
                    <a:ext uri="{9D8B030D-6E8A-4147-A177-3AD203B41FA5}">
                      <a16:colId xmlns:a16="http://schemas.microsoft.com/office/drawing/2014/main" val="4162696080"/>
                    </a:ext>
                  </a:extLst>
                </a:gridCol>
                <a:gridCol w="648528">
                  <a:extLst>
                    <a:ext uri="{9D8B030D-6E8A-4147-A177-3AD203B41FA5}">
                      <a16:colId xmlns:a16="http://schemas.microsoft.com/office/drawing/2014/main" val="495059085"/>
                    </a:ext>
                  </a:extLst>
                </a:gridCol>
                <a:gridCol w="483552">
                  <a:extLst>
                    <a:ext uri="{9D8B030D-6E8A-4147-A177-3AD203B41FA5}">
                      <a16:colId xmlns:a16="http://schemas.microsoft.com/office/drawing/2014/main" val="3555894971"/>
                    </a:ext>
                  </a:extLst>
                </a:gridCol>
                <a:gridCol w="484123">
                  <a:extLst>
                    <a:ext uri="{9D8B030D-6E8A-4147-A177-3AD203B41FA5}">
                      <a16:colId xmlns:a16="http://schemas.microsoft.com/office/drawing/2014/main" val="1696059207"/>
                    </a:ext>
                  </a:extLst>
                </a:gridCol>
                <a:gridCol w="484123">
                  <a:extLst>
                    <a:ext uri="{9D8B030D-6E8A-4147-A177-3AD203B41FA5}">
                      <a16:colId xmlns:a16="http://schemas.microsoft.com/office/drawing/2014/main" val="1092179554"/>
                    </a:ext>
                  </a:extLst>
                </a:gridCol>
                <a:gridCol w="483552">
                  <a:extLst>
                    <a:ext uri="{9D8B030D-6E8A-4147-A177-3AD203B41FA5}">
                      <a16:colId xmlns:a16="http://schemas.microsoft.com/office/drawing/2014/main" val="3149456354"/>
                    </a:ext>
                  </a:extLst>
                </a:gridCol>
              </a:tblGrid>
              <a:tr h="958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Наименование целевых показателей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Фактическое значение в 2022 году 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2023 год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по годам реализации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696321"/>
                  </a:ext>
                </a:extLst>
              </a:tr>
              <a:tr h="156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165949"/>
                  </a:ext>
                </a:extLst>
              </a:tr>
              <a:tr h="330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5.4.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физической культуры и спорта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146216"/>
                  </a:ext>
                </a:extLst>
              </a:tr>
              <a:tr h="25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6.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 НКО на территории муниципального образования, получивших статус исполнителя общественно полезных услуг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795835"/>
                  </a:ext>
                </a:extLst>
              </a:tr>
              <a:tr h="174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7.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финансовая поддержка СО НКО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639999"/>
                  </a:ext>
                </a:extLst>
              </a:tr>
              <a:tr h="25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8.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070158"/>
                  </a:ext>
                </a:extLst>
              </a:tr>
              <a:tr h="25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8.1.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сфере социальной защиты населения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041212"/>
                  </a:ext>
                </a:extLst>
              </a:tr>
              <a:tr h="25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8.4.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сфере физической культуры и спорта 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940690"/>
                  </a:ext>
                </a:extLst>
              </a:tr>
              <a:tr h="25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9.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метров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911,30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911,30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911,30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911,30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911,30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911,30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682127"/>
                  </a:ext>
                </a:extLst>
              </a:tr>
              <a:tr h="330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9.1.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социальной защиты населения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метров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655215"/>
                  </a:ext>
                </a:extLst>
              </a:tr>
              <a:tr h="330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9.4.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физической культуры и спорта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метров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499,3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499,30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499,30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499,30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499,30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499,30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520075"/>
                  </a:ext>
                </a:extLst>
              </a:tr>
              <a:tr h="25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10.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консультационная поддержка СО НКО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157736"/>
                  </a:ext>
                </a:extLst>
              </a:tr>
              <a:tr h="25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11.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996634"/>
                  </a:ext>
                </a:extLst>
              </a:tr>
              <a:tr h="25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12.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783010"/>
                  </a:ext>
                </a:extLst>
              </a:tr>
              <a:tr h="330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13.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8" marR="8818" marT="8818" marB="8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05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94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«Спорт»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51520" y="527514"/>
          <a:ext cx="8712968" cy="574848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79732">
                  <a:extLst>
                    <a:ext uri="{9D8B030D-6E8A-4147-A177-3AD203B41FA5}">
                      <a16:colId xmlns:a16="http://schemas.microsoft.com/office/drawing/2014/main" val="287706424"/>
                    </a:ext>
                  </a:extLst>
                </a:gridCol>
                <a:gridCol w="2237998">
                  <a:extLst>
                    <a:ext uri="{9D8B030D-6E8A-4147-A177-3AD203B41FA5}">
                      <a16:colId xmlns:a16="http://schemas.microsoft.com/office/drawing/2014/main" val="1113361825"/>
                    </a:ext>
                  </a:extLst>
                </a:gridCol>
                <a:gridCol w="2077334">
                  <a:extLst>
                    <a:ext uri="{9D8B030D-6E8A-4147-A177-3AD203B41FA5}">
                      <a16:colId xmlns:a16="http://schemas.microsoft.com/office/drawing/2014/main" val="3247431954"/>
                    </a:ext>
                  </a:extLst>
                </a:gridCol>
                <a:gridCol w="605536">
                  <a:extLst>
                    <a:ext uri="{9D8B030D-6E8A-4147-A177-3AD203B41FA5}">
                      <a16:colId xmlns:a16="http://schemas.microsoft.com/office/drawing/2014/main" val="328485344"/>
                    </a:ext>
                  </a:extLst>
                </a:gridCol>
                <a:gridCol w="753046">
                  <a:extLst>
                    <a:ext uri="{9D8B030D-6E8A-4147-A177-3AD203B41FA5}">
                      <a16:colId xmlns:a16="http://schemas.microsoft.com/office/drawing/2014/main" val="3632182984"/>
                    </a:ext>
                  </a:extLst>
                </a:gridCol>
                <a:gridCol w="640394">
                  <a:extLst>
                    <a:ext uri="{9D8B030D-6E8A-4147-A177-3AD203B41FA5}">
                      <a16:colId xmlns:a16="http://schemas.microsoft.com/office/drawing/2014/main" val="900327877"/>
                    </a:ext>
                  </a:extLst>
                </a:gridCol>
                <a:gridCol w="479732">
                  <a:extLst>
                    <a:ext uri="{9D8B030D-6E8A-4147-A177-3AD203B41FA5}">
                      <a16:colId xmlns:a16="http://schemas.microsoft.com/office/drawing/2014/main" val="3863477109"/>
                    </a:ext>
                  </a:extLst>
                </a:gridCol>
                <a:gridCol w="479732">
                  <a:extLst>
                    <a:ext uri="{9D8B030D-6E8A-4147-A177-3AD203B41FA5}">
                      <a16:colId xmlns:a16="http://schemas.microsoft.com/office/drawing/2014/main" val="415308741"/>
                    </a:ext>
                  </a:extLst>
                </a:gridCol>
                <a:gridCol w="479732">
                  <a:extLst>
                    <a:ext uri="{9D8B030D-6E8A-4147-A177-3AD203B41FA5}">
                      <a16:colId xmlns:a16="http://schemas.microsoft.com/office/drawing/2014/main" val="4214044417"/>
                    </a:ext>
                  </a:extLst>
                </a:gridCol>
                <a:gridCol w="479732">
                  <a:extLst>
                    <a:ext uri="{9D8B030D-6E8A-4147-A177-3AD203B41FA5}">
                      <a16:colId xmlns:a16="http://schemas.microsoft.com/office/drawing/2014/main" val="2986079013"/>
                    </a:ext>
                  </a:extLst>
                </a:gridCol>
              </a:tblGrid>
              <a:tr h="1303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Наименование целевых показателей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в 2022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2023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по годам реализации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741798"/>
                  </a:ext>
                </a:extLst>
              </a:tr>
              <a:tr h="212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817358"/>
                  </a:ext>
                </a:extLst>
              </a:tr>
              <a:tr h="66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систематически занимающихся физической культурой и спортом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показатель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от 04.02.2021 № 68 «Об оценке эффективности деятельности высших должностных лиц субъектов Российской Федерации и деятельности исполнительных органов субъектов Российской Федерации»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59,48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990464"/>
                  </a:ext>
                </a:extLst>
              </a:tr>
              <a:tr h="30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«Спорт –норма жизни»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615601"/>
                  </a:ext>
                </a:extLst>
              </a:tr>
              <a:tr h="579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431058"/>
                  </a:ext>
                </a:extLst>
              </a:tr>
              <a:tr h="87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Московской области, не имеющего противопоказаний для занятий физической культурой и спортом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311700"/>
                  </a:ext>
                </a:extLst>
              </a:tr>
              <a:tr h="449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487000"/>
                  </a:ext>
                </a:extLst>
              </a:tr>
              <a:tr h="556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4" marR="11994" marT="11994" marB="11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37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609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212"/>
            <a:ext cx="9144000" cy="69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реализации муниципальной программы «Развитие сельского хозяйства»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9511" y="836712"/>
          <a:ext cx="8784978" cy="1894139"/>
        </p:xfrm>
        <a:graphic>
          <a:graphicData uri="http://schemas.openxmlformats.org/drawingml/2006/table">
            <a:tbl>
              <a:tblPr/>
              <a:tblGrid>
                <a:gridCol w="775326">
                  <a:extLst>
                    <a:ext uri="{9D8B030D-6E8A-4147-A177-3AD203B41FA5}">
                      <a16:colId xmlns:a16="http://schemas.microsoft.com/office/drawing/2014/main" val="3582465830"/>
                    </a:ext>
                  </a:extLst>
                </a:gridCol>
                <a:gridCol w="1469717">
                  <a:extLst>
                    <a:ext uri="{9D8B030D-6E8A-4147-A177-3AD203B41FA5}">
                      <a16:colId xmlns:a16="http://schemas.microsoft.com/office/drawing/2014/main" val="2168509414"/>
                    </a:ext>
                  </a:extLst>
                </a:gridCol>
                <a:gridCol w="1037168">
                  <a:extLst>
                    <a:ext uri="{9D8B030D-6E8A-4147-A177-3AD203B41FA5}">
                      <a16:colId xmlns:a16="http://schemas.microsoft.com/office/drawing/2014/main" val="867639462"/>
                    </a:ext>
                  </a:extLst>
                </a:gridCol>
                <a:gridCol w="674668">
                  <a:extLst>
                    <a:ext uri="{9D8B030D-6E8A-4147-A177-3AD203B41FA5}">
                      <a16:colId xmlns:a16="http://schemas.microsoft.com/office/drawing/2014/main" val="280972525"/>
                    </a:ext>
                  </a:extLst>
                </a:gridCol>
                <a:gridCol w="867821">
                  <a:extLst>
                    <a:ext uri="{9D8B030D-6E8A-4147-A177-3AD203B41FA5}">
                      <a16:colId xmlns:a16="http://schemas.microsoft.com/office/drawing/2014/main" val="334986020"/>
                    </a:ext>
                  </a:extLst>
                </a:gridCol>
                <a:gridCol w="775326">
                  <a:extLst>
                    <a:ext uri="{9D8B030D-6E8A-4147-A177-3AD203B41FA5}">
                      <a16:colId xmlns:a16="http://schemas.microsoft.com/office/drawing/2014/main" val="3106337566"/>
                    </a:ext>
                  </a:extLst>
                </a:gridCol>
                <a:gridCol w="775326">
                  <a:extLst>
                    <a:ext uri="{9D8B030D-6E8A-4147-A177-3AD203B41FA5}">
                      <a16:colId xmlns:a16="http://schemas.microsoft.com/office/drawing/2014/main" val="741023132"/>
                    </a:ext>
                  </a:extLst>
                </a:gridCol>
                <a:gridCol w="867139">
                  <a:extLst>
                    <a:ext uri="{9D8B030D-6E8A-4147-A177-3AD203B41FA5}">
                      <a16:colId xmlns:a16="http://schemas.microsoft.com/office/drawing/2014/main" val="2697377754"/>
                    </a:ext>
                  </a:extLst>
                </a:gridCol>
                <a:gridCol w="867139">
                  <a:extLst>
                    <a:ext uri="{9D8B030D-6E8A-4147-A177-3AD203B41FA5}">
                      <a16:colId xmlns:a16="http://schemas.microsoft.com/office/drawing/2014/main" val="2673628612"/>
                    </a:ext>
                  </a:extLst>
                </a:gridCol>
                <a:gridCol w="675348">
                  <a:extLst>
                    <a:ext uri="{9D8B030D-6E8A-4147-A177-3AD203B41FA5}">
                      <a16:colId xmlns:a16="http://schemas.microsoft.com/office/drawing/2014/main" val="1326858724"/>
                    </a:ext>
                  </a:extLst>
                </a:gridCol>
              </a:tblGrid>
              <a:tr h="4001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  </a:t>
                      </a:r>
                      <a:b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Наименование целевых показателей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Тип показателя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Единица  </a:t>
                      </a:r>
                      <a:b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Фактическое значение в 2022 году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Плановые значения на 2023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Прогноз по годам        </a:t>
                      </a:r>
                      <a:b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реализации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969576"/>
                  </a:ext>
                </a:extLst>
              </a:tr>
              <a:tr h="175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348739"/>
                  </a:ext>
                </a:extLst>
              </a:tr>
              <a:tr h="1273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Приоритетный, отраслевой показатель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48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39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212"/>
            <a:ext cx="914400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«Экология и окружающая среда»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050187"/>
              </p:ext>
            </p:extLst>
          </p:nvPr>
        </p:nvGraphicFramePr>
        <p:xfrm>
          <a:off x="107504" y="739319"/>
          <a:ext cx="8640961" cy="5835032"/>
        </p:xfrm>
        <a:graphic>
          <a:graphicData uri="http://schemas.openxmlformats.org/drawingml/2006/table">
            <a:tbl>
              <a:tblPr/>
              <a:tblGrid>
                <a:gridCol w="661682">
                  <a:extLst>
                    <a:ext uri="{9D8B030D-6E8A-4147-A177-3AD203B41FA5}">
                      <a16:colId xmlns:a16="http://schemas.microsoft.com/office/drawing/2014/main" val="2522389182"/>
                    </a:ext>
                  </a:extLst>
                </a:gridCol>
                <a:gridCol w="1723379">
                  <a:extLst>
                    <a:ext uri="{9D8B030D-6E8A-4147-A177-3AD203B41FA5}">
                      <a16:colId xmlns:a16="http://schemas.microsoft.com/office/drawing/2014/main" val="3870996121"/>
                    </a:ext>
                  </a:extLst>
                </a:gridCol>
                <a:gridCol w="926355">
                  <a:extLst>
                    <a:ext uri="{9D8B030D-6E8A-4147-A177-3AD203B41FA5}">
                      <a16:colId xmlns:a16="http://schemas.microsoft.com/office/drawing/2014/main" val="4241130883"/>
                    </a:ext>
                  </a:extLst>
                </a:gridCol>
                <a:gridCol w="854171">
                  <a:extLst>
                    <a:ext uri="{9D8B030D-6E8A-4147-A177-3AD203B41FA5}">
                      <a16:colId xmlns:a16="http://schemas.microsoft.com/office/drawing/2014/main" val="1463216353"/>
                    </a:ext>
                  </a:extLst>
                </a:gridCol>
                <a:gridCol w="890263">
                  <a:extLst>
                    <a:ext uri="{9D8B030D-6E8A-4147-A177-3AD203B41FA5}">
                      <a16:colId xmlns:a16="http://schemas.microsoft.com/office/drawing/2014/main" val="284567460"/>
                    </a:ext>
                  </a:extLst>
                </a:gridCol>
                <a:gridCol w="842141">
                  <a:extLst>
                    <a:ext uri="{9D8B030D-6E8A-4147-A177-3AD203B41FA5}">
                      <a16:colId xmlns:a16="http://schemas.microsoft.com/office/drawing/2014/main" val="3156555734"/>
                    </a:ext>
                  </a:extLst>
                </a:gridCol>
                <a:gridCol w="661682">
                  <a:extLst>
                    <a:ext uri="{9D8B030D-6E8A-4147-A177-3AD203B41FA5}">
                      <a16:colId xmlns:a16="http://schemas.microsoft.com/office/drawing/2014/main" val="481979747"/>
                    </a:ext>
                  </a:extLst>
                </a:gridCol>
                <a:gridCol w="661682">
                  <a:extLst>
                    <a:ext uri="{9D8B030D-6E8A-4147-A177-3AD203B41FA5}">
                      <a16:colId xmlns:a16="http://schemas.microsoft.com/office/drawing/2014/main" val="1366645689"/>
                    </a:ext>
                  </a:extLst>
                </a:gridCol>
                <a:gridCol w="709803">
                  <a:extLst>
                    <a:ext uri="{9D8B030D-6E8A-4147-A177-3AD203B41FA5}">
                      <a16:colId xmlns:a16="http://schemas.microsoft.com/office/drawing/2014/main" val="1933041622"/>
                    </a:ext>
                  </a:extLst>
                </a:gridCol>
                <a:gridCol w="709803">
                  <a:extLst>
                    <a:ext uri="{9D8B030D-6E8A-4147-A177-3AD203B41FA5}">
                      <a16:colId xmlns:a16="http://schemas.microsoft.com/office/drawing/2014/main" val="2001271352"/>
                    </a:ext>
                  </a:extLst>
                </a:gridCol>
              </a:tblGrid>
              <a:tr h="2951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показателей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2022 году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Плановое значение на 2023 год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489829"/>
                  </a:ext>
                </a:extLst>
              </a:tr>
              <a:tr h="300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791648"/>
                  </a:ext>
                </a:extLst>
              </a:tr>
              <a:tr h="85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I " Охрана окружающей среды"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280448"/>
                  </a:ext>
                </a:extLst>
              </a:tr>
              <a:tr h="47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проведенных исследований состояния окружающей среды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847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186662"/>
                  </a:ext>
                </a:extLst>
              </a:tr>
              <a:tr h="485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058773"/>
                  </a:ext>
                </a:extLst>
              </a:tr>
              <a:tr h="85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II "Развитие водохозяйственного комплекса"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39978"/>
                  </a:ext>
                </a:extLst>
              </a:tr>
              <a:tr h="535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Предотвращённый ущерб по результатам проведённого капитального ремонта гидротехнических сооружений, находящихся в муниципальной собственности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показатель, соглашение с ФОИВ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42687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90967"/>
                  </a:ext>
                </a:extLst>
              </a:tr>
              <a:tr h="425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водных объектов, на которых выполнены комплексы мероприятий по ликвидации последствий засорения 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764345"/>
                  </a:ext>
                </a:extLst>
              </a:tr>
              <a:tr h="410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прудов, подлежащая очистке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143937"/>
                  </a:ext>
                </a:extLst>
              </a:tr>
              <a:tr h="95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IV "Развитие лесного хозяйства"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988651"/>
                  </a:ext>
                </a:extLst>
              </a:tr>
              <a:tr h="575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45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71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212"/>
            <a:ext cx="9144000" cy="64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«Безопасность и обеспечение безопасности жизнедеятельности населения»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7504" y="741642"/>
          <a:ext cx="8928991" cy="6086203"/>
        </p:xfrm>
        <a:graphic>
          <a:graphicData uri="http://schemas.openxmlformats.org/drawingml/2006/table">
            <a:tbl>
              <a:tblPr/>
              <a:tblGrid>
                <a:gridCol w="604529">
                  <a:extLst>
                    <a:ext uri="{9D8B030D-6E8A-4147-A177-3AD203B41FA5}">
                      <a16:colId xmlns:a16="http://schemas.microsoft.com/office/drawing/2014/main" val="4155164044"/>
                    </a:ext>
                  </a:extLst>
                </a:gridCol>
                <a:gridCol w="1915751">
                  <a:extLst>
                    <a:ext uri="{9D8B030D-6E8A-4147-A177-3AD203B41FA5}">
                      <a16:colId xmlns:a16="http://schemas.microsoft.com/office/drawing/2014/main" val="183107221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746602539"/>
                    </a:ext>
                  </a:extLst>
                </a:gridCol>
                <a:gridCol w="666491">
                  <a:extLst>
                    <a:ext uri="{9D8B030D-6E8A-4147-A177-3AD203B41FA5}">
                      <a16:colId xmlns:a16="http://schemas.microsoft.com/office/drawing/2014/main" val="3724748470"/>
                    </a:ext>
                  </a:extLst>
                </a:gridCol>
                <a:gridCol w="614279">
                  <a:extLst>
                    <a:ext uri="{9D8B030D-6E8A-4147-A177-3AD203B41FA5}">
                      <a16:colId xmlns:a16="http://schemas.microsoft.com/office/drawing/2014/main" val="2193444775"/>
                    </a:ext>
                  </a:extLst>
                </a:gridCol>
                <a:gridCol w="614279">
                  <a:extLst>
                    <a:ext uri="{9D8B030D-6E8A-4147-A177-3AD203B41FA5}">
                      <a16:colId xmlns:a16="http://schemas.microsoft.com/office/drawing/2014/main" val="2966835764"/>
                    </a:ext>
                  </a:extLst>
                </a:gridCol>
                <a:gridCol w="606967">
                  <a:extLst>
                    <a:ext uri="{9D8B030D-6E8A-4147-A177-3AD203B41FA5}">
                      <a16:colId xmlns:a16="http://schemas.microsoft.com/office/drawing/2014/main" val="788866112"/>
                    </a:ext>
                  </a:extLst>
                </a:gridCol>
                <a:gridCol w="606967">
                  <a:extLst>
                    <a:ext uri="{9D8B030D-6E8A-4147-A177-3AD203B41FA5}">
                      <a16:colId xmlns:a16="http://schemas.microsoft.com/office/drawing/2014/main" val="1390301657"/>
                    </a:ext>
                  </a:extLst>
                </a:gridCol>
                <a:gridCol w="604529">
                  <a:extLst>
                    <a:ext uri="{9D8B030D-6E8A-4147-A177-3AD203B41FA5}">
                      <a16:colId xmlns:a16="http://schemas.microsoft.com/office/drawing/2014/main" val="3211338577"/>
                    </a:ext>
                  </a:extLst>
                </a:gridCol>
                <a:gridCol w="606967">
                  <a:extLst>
                    <a:ext uri="{9D8B030D-6E8A-4147-A177-3AD203B41FA5}">
                      <a16:colId xmlns:a16="http://schemas.microsoft.com/office/drawing/2014/main" val="3086460794"/>
                    </a:ext>
                  </a:extLst>
                </a:gridCol>
              </a:tblGrid>
              <a:tr h="908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показателей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2022 году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2023 год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954467"/>
                  </a:ext>
                </a:extLst>
              </a:tr>
              <a:tr h="330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394"/>
                  </a:ext>
                </a:extLst>
              </a:tr>
              <a:tr h="269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преступлений, динамика в %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1 437,00 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1 394,00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1 352,00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1 311,00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1 272,00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1 234,00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553508"/>
                  </a:ext>
                </a:extLst>
              </a:tr>
              <a:tr h="733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</a:p>
                  </a:txBody>
                  <a:tcPr marL="3029" marR="3029" marT="3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единицы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3 361,0 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3 750,0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3 937,0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4 133,0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4 339,0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4 555,0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83949"/>
                  </a:ext>
                </a:extLst>
              </a:tr>
              <a:tr h="430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на 100 тыс. населения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41,15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86,30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85,90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84,20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732549"/>
                  </a:ext>
                </a:extLst>
              </a:tr>
              <a:tr h="278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уровня криминогенности наркомании на 100 тыс. человек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на 100 тыс.населения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46,36 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57,40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56,80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56,30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55,36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735932"/>
                  </a:ext>
                </a:extLst>
              </a:tr>
              <a:tr h="319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кладбищ, соответствующих требованиям Регионального стандарта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100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684730"/>
                  </a:ext>
                </a:extLst>
              </a:tr>
              <a:tr h="792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минуты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45,5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564114"/>
                  </a:ext>
                </a:extLst>
              </a:tr>
              <a:tr h="778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 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ПРФ от 16.10.2019 № 501 «О Стратегии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области развития гражданской обороны, защиты населения и территорий от чрезвычайных ситуаций, обеспечения пожарной безопасности и безопасности людей на водных объектах на период до 2030 года»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556319"/>
                  </a:ext>
                </a:extLst>
              </a:tr>
              <a:tr h="1072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систем) муниципальной автоматизированной системы централизованного  оповещения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ПРФ от 16.10.2019 № 501 «О Стратегии в области развития гражданской обороны, защиты населения и территорий от чрезвычайных ситуаций, обеспечения пожарной безопасности и безопасности людей на водных объектах на период до 2030 года»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 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349265"/>
                  </a:ext>
                </a:extLst>
              </a:tr>
              <a:tr h="264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029" marR="3029" marT="3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Обеспеченность населения средствами индивидуальной защиты, медицинскими средствами индивидуальной защиты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ПРФ от 16.10.2019 № 501 «О Стратегии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области развития гражданской обороны, защиты населения и территорий от чрезвычайных ситуаций, обеспечения пожарной безопасности и безопасности людей на водных объектах на период до 2030 года»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 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029" marR="3029" marT="30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67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8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Копилка Монета, копилка, сбережения, морда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53506"/>
            <a:ext cx="2166417" cy="1740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97" y="3555360"/>
            <a:ext cx="2816772" cy="1880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179001"/>
            <a:ext cx="5040560" cy="36220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3760" y="541209"/>
            <a:ext cx="8788231" cy="6242965"/>
            <a:chOff x="1407410" y="622705"/>
            <a:chExt cx="5789119" cy="5702925"/>
          </a:xfrm>
        </p:grpSpPr>
        <p:sp>
          <p:nvSpPr>
            <p:cNvPr id="9" name="Полилиния 8"/>
            <p:cNvSpPr/>
            <p:nvPr/>
          </p:nvSpPr>
          <p:spPr>
            <a:xfrm>
              <a:off x="3960411" y="622705"/>
              <a:ext cx="1399038" cy="1608089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fillRef>
            <a:effectRef idx="2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Деньги которые в него кладут – это доходы. Деньги, которые тратят – это расходы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401902" y="944323"/>
              <a:ext cx="1794627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144144" y="1948412"/>
              <a:ext cx="1399038" cy="1608091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fillRef>
            <a:effectRef idx="2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Бюджет можно сравнить с кошельком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07410" y="2309268"/>
              <a:ext cx="1736735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3918496" y="3265406"/>
              <a:ext cx="1678644" cy="1782468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fillRef>
            <a:effectRef idx="2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Бюджет – форма образования и расходования денежных средств, предназначенных для финансового обеспечения задач и функций государства местного самоуправления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01902" y="3674214"/>
              <a:ext cx="1794627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144145" y="4717541"/>
              <a:ext cx="1399038" cy="1608089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fillRef>
            <a:effectRef idx="2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* Бюджет (от старонорманского </a:t>
              </a:r>
              <a:r>
                <a:rPr lang="en-US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bougett</a:t>
              </a: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е</a:t>
              </a:r>
              <a:r>
                <a:rPr lang="en-US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– </a:t>
              </a: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кошелек, сумка, мешок с деньгами)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407410" y="5039160"/>
              <a:ext cx="1736735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124" name="Picture 4" descr="Бюджет для гражда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19" y="1218375"/>
            <a:ext cx="2799432" cy="2105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7" y="262788"/>
            <a:ext cx="3079068" cy="2008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8957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51521" y="188640"/>
          <a:ext cx="8712969" cy="4822768"/>
        </p:xfrm>
        <a:graphic>
          <a:graphicData uri="http://schemas.openxmlformats.org/drawingml/2006/table">
            <a:tbl>
              <a:tblPr/>
              <a:tblGrid>
                <a:gridCol w="589904">
                  <a:extLst>
                    <a:ext uri="{9D8B030D-6E8A-4147-A177-3AD203B41FA5}">
                      <a16:colId xmlns:a16="http://schemas.microsoft.com/office/drawing/2014/main" val="2886581570"/>
                    </a:ext>
                  </a:extLst>
                </a:gridCol>
                <a:gridCol w="1703109">
                  <a:extLst>
                    <a:ext uri="{9D8B030D-6E8A-4147-A177-3AD203B41FA5}">
                      <a16:colId xmlns:a16="http://schemas.microsoft.com/office/drawing/2014/main" val="4002940386"/>
                    </a:ext>
                  </a:extLst>
                </a:gridCol>
                <a:gridCol w="2216894">
                  <a:extLst>
                    <a:ext uri="{9D8B030D-6E8A-4147-A177-3AD203B41FA5}">
                      <a16:colId xmlns:a16="http://schemas.microsoft.com/office/drawing/2014/main" val="3681755915"/>
                    </a:ext>
                  </a:extLst>
                </a:gridCol>
                <a:gridCol w="637476">
                  <a:extLst>
                    <a:ext uri="{9D8B030D-6E8A-4147-A177-3AD203B41FA5}">
                      <a16:colId xmlns:a16="http://schemas.microsoft.com/office/drawing/2014/main" val="200454700"/>
                    </a:ext>
                  </a:extLst>
                </a:gridCol>
                <a:gridCol w="685265">
                  <a:extLst>
                    <a:ext uri="{9D8B030D-6E8A-4147-A177-3AD203B41FA5}">
                      <a16:colId xmlns:a16="http://schemas.microsoft.com/office/drawing/2014/main" val="33836381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85481138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3090113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11121516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73146353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898360682"/>
                    </a:ext>
                  </a:extLst>
                </a:gridCol>
              </a:tblGrid>
              <a:tr h="1662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показателей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2022 году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2023 год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754109"/>
                  </a:ext>
                </a:extLst>
              </a:tr>
              <a:tr h="216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060841"/>
                  </a:ext>
                </a:extLst>
              </a:tr>
              <a:tr h="1023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Обеспеченность населения защитными сооружениями гражданской обороны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ПРФ от 16.10.2019 № 501 «О Стратегии в области развития гражданской обороны, защиты населения и территорий от чрезвычайных ситуаций, обеспечения пожарной безопасности и безопасности людей на водных объектах на период до 2030 года»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14,0 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666774"/>
                  </a:ext>
                </a:extLst>
              </a:tr>
              <a:tr h="1072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числа погибших при пожарах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ПРФ от 16.10.2019 № 501 «О Стратегии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области развития гражданской обороны, защиты населения и территорий от чрезвычайных ситуаций, обеспечения пожарной безопасности и безопасности людей на водных объектах на период до 2030 года»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375223"/>
                  </a:ext>
                </a:extLst>
              </a:tr>
              <a:tr h="1025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Прирост уровня безопасности людей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водных объектах, расположенных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территории Московской области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11.01.2018 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12 «Об утверждении Основ государственной политики Российской Федерации в области защиты населения и территорий от чрезвычайных ситуаций на период до 2030 года», от 16.10.2019 № 501 «О Стратегии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области развития гражданской обороны, защиты населения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территорий от чрезвычайных ситуаций, обеспечения пожарной безопасности и безопасности людей на водных объектах на период до 2030 года»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22,0 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26,0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28,0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5542" marR="5542" marT="55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417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678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50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Целевые показатели муниципальной программы городского округа Щёлково «Жилище»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13354"/>
              </p:ext>
            </p:extLst>
          </p:nvPr>
        </p:nvGraphicFramePr>
        <p:xfrm>
          <a:off x="323530" y="1192716"/>
          <a:ext cx="8678825" cy="2596323"/>
        </p:xfrm>
        <a:graphic>
          <a:graphicData uri="http://schemas.openxmlformats.org/drawingml/2006/table">
            <a:tbl>
              <a:tblPr/>
              <a:tblGrid>
                <a:gridCol w="536101">
                  <a:extLst>
                    <a:ext uri="{9D8B030D-6E8A-4147-A177-3AD203B41FA5}">
                      <a16:colId xmlns:a16="http://schemas.microsoft.com/office/drawing/2014/main" val="3225944530"/>
                    </a:ext>
                  </a:extLst>
                </a:gridCol>
                <a:gridCol w="2778975">
                  <a:extLst>
                    <a:ext uri="{9D8B030D-6E8A-4147-A177-3AD203B41FA5}">
                      <a16:colId xmlns:a16="http://schemas.microsoft.com/office/drawing/2014/main" val="2735292281"/>
                    </a:ext>
                  </a:extLst>
                </a:gridCol>
                <a:gridCol w="1077410">
                  <a:extLst>
                    <a:ext uri="{9D8B030D-6E8A-4147-A177-3AD203B41FA5}">
                      <a16:colId xmlns:a16="http://schemas.microsoft.com/office/drawing/2014/main" val="320969765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5694632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06839286"/>
                    </a:ext>
                  </a:extLst>
                </a:gridCol>
                <a:gridCol w="651647">
                  <a:extLst>
                    <a:ext uri="{9D8B030D-6E8A-4147-A177-3AD203B41FA5}">
                      <a16:colId xmlns:a16="http://schemas.microsoft.com/office/drawing/2014/main" val="3525134750"/>
                    </a:ext>
                  </a:extLst>
                </a:gridCol>
                <a:gridCol w="536101">
                  <a:extLst>
                    <a:ext uri="{9D8B030D-6E8A-4147-A177-3AD203B41FA5}">
                      <a16:colId xmlns:a16="http://schemas.microsoft.com/office/drawing/2014/main" val="3164793874"/>
                    </a:ext>
                  </a:extLst>
                </a:gridCol>
                <a:gridCol w="536101">
                  <a:extLst>
                    <a:ext uri="{9D8B030D-6E8A-4147-A177-3AD203B41FA5}">
                      <a16:colId xmlns:a16="http://schemas.microsoft.com/office/drawing/2014/main" val="2009707502"/>
                    </a:ext>
                  </a:extLst>
                </a:gridCol>
                <a:gridCol w="525161">
                  <a:extLst>
                    <a:ext uri="{9D8B030D-6E8A-4147-A177-3AD203B41FA5}">
                      <a16:colId xmlns:a16="http://schemas.microsoft.com/office/drawing/2014/main" val="1523718422"/>
                    </a:ext>
                  </a:extLst>
                </a:gridCol>
                <a:gridCol w="525161">
                  <a:extLst>
                    <a:ext uri="{9D8B030D-6E8A-4147-A177-3AD203B41FA5}">
                      <a16:colId xmlns:a16="http://schemas.microsoft.com/office/drawing/2014/main" val="364345964"/>
                    </a:ext>
                  </a:extLst>
                </a:gridCol>
              </a:tblGrid>
              <a:tr h="4585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показателей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показателея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2022 году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2023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476178"/>
                  </a:ext>
                </a:extLst>
              </a:tr>
              <a:tr h="579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557826"/>
                  </a:ext>
                </a:extLst>
              </a:tr>
              <a:tr h="6001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жилищного строительства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ПРФ                                от 04.02.2021 № 68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445,6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63,8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936556"/>
                  </a:ext>
                </a:extLst>
              </a:tr>
              <a:tr h="9576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семей, улучшивших жилищные условия                                            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ПРФ                                от 04.02.2021 № 68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42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012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50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Развитие инженерной инфраструктуры, энергоэффективности и отрасли обращения с отходами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33469"/>
              </p:ext>
            </p:extLst>
          </p:nvPr>
        </p:nvGraphicFramePr>
        <p:xfrm>
          <a:off x="139666" y="1196752"/>
          <a:ext cx="8862688" cy="52584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172">
                  <a:extLst>
                    <a:ext uri="{9D8B030D-6E8A-4147-A177-3AD203B41FA5}">
                      <a16:colId xmlns:a16="http://schemas.microsoft.com/office/drawing/2014/main" val="2791973543"/>
                    </a:ext>
                  </a:extLst>
                </a:gridCol>
                <a:gridCol w="3111915">
                  <a:extLst>
                    <a:ext uri="{9D8B030D-6E8A-4147-A177-3AD203B41FA5}">
                      <a16:colId xmlns:a16="http://schemas.microsoft.com/office/drawing/2014/main" val="3220606539"/>
                    </a:ext>
                  </a:extLst>
                </a:gridCol>
                <a:gridCol w="1508311">
                  <a:extLst>
                    <a:ext uri="{9D8B030D-6E8A-4147-A177-3AD203B41FA5}">
                      <a16:colId xmlns:a16="http://schemas.microsoft.com/office/drawing/2014/main" val="8549963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399147735"/>
                    </a:ext>
                  </a:extLst>
                </a:gridCol>
                <a:gridCol w="772263">
                  <a:extLst>
                    <a:ext uri="{9D8B030D-6E8A-4147-A177-3AD203B41FA5}">
                      <a16:colId xmlns:a16="http://schemas.microsoft.com/office/drawing/2014/main" val="2651980187"/>
                    </a:ext>
                  </a:extLst>
                </a:gridCol>
                <a:gridCol w="642872">
                  <a:extLst>
                    <a:ext uri="{9D8B030D-6E8A-4147-A177-3AD203B41FA5}">
                      <a16:colId xmlns:a16="http://schemas.microsoft.com/office/drawing/2014/main" val="2267362070"/>
                    </a:ext>
                  </a:extLst>
                </a:gridCol>
                <a:gridCol w="469397">
                  <a:extLst>
                    <a:ext uri="{9D8B030D-6E8A-4147-A177-3AD203B41FA5}">
                      <a16:colId xmlns:a16="http://schemas.microsoft.com/office/drawing/2014/main" val="2306519779"/>
                    </a:ext>
                  </a:extLst>
                </a:gridCol>
                <a:gridCol w="387606">
                  <a:extLst>
                    <a:ext uri="{9D8B030D-6E8A-4147-A177-3AD203B41FA5}">
                      <a16:colId xmlns:a16="http://schemas.microsoft.com/office/drawing/2014/main" val="2434371618"/>
                    </a:ext>
                  </a:extLst>
                </a:gridCol>
                <a:gridCol w="402361">
                  <a:extLst>
                    <a:ext uri="{9D8B030D-6E8A-4147-A177-3AD203B41FA5}">
                      <a16:colId xmlns:a16="http://schemas.microsoft.com/office/drawing/2014/main" val="1150666849"/>
                    </a:ext>
                  </a:extLst>
                </a:gridCol>
                <a:gridCol w="531719">
                  <a:extLst>
                    <a:ext uri="{9D8B030D-6E8A-4147-A177-3AD203B41FA5}">
                      <a16:colId xmlns:a16="http://schemas.microsoft.com/office/drawing/2014/main" val="2391401017"/>
                    </a:ext>
                  </a:extLst>
                </a:gridCol>
              </a:tblGrid>
              <a:tr h="2997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45511" marR="4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11" marR="4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45511" marR="4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5511" marR="4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в 2022 году</a:t>
                      </a:r>
                    </a:p>
                  </a:txBody>
                  <a:tcPr marL="45511" marR="4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2023 год</a:t>
                      </a:r>
                    </a:p>
                  </a:txBody>
                  <a:tcPr marL="45511" marR="4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по годам реализации</a:t>
                      </a:r>
                    </a:p>
                  </a:txBody>
                  <a:tcPr marL="45511" marR="4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909420"/>
                  </a:ext>
                </a:extLst>
              </a:tr>
              <a:tr h="204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088747"/>
                  </a:ext>
                </a:extLst>
              </a:tr>
              <a:tr h="216024">
                <a:tc gridSpan="10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ru-RU" sz="8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 «Чистая вода»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1" marR="4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1" marR="4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1237"/>
                  </a:ext>
                </a:extLst>
              </a:tr>
              <a:tr h="45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998407"/>
                  </a:ext>
                </a:extLst>
              </a:tr>
              <a:tr h="45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отремонтированных, приобретенных и введенных в эксплуатацию шахтных колодцев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715913"/>
                  </a:ext>
                </a:extLst>
              </a:tr>
              <a:tr h="45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шахтных колодцев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882768"/>
                  </a:ext>
                </a:extLst>
              </a:tr>
              <a:tr h="1436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 «Системы водоотведения»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1" marR="4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1" marR="4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15749"/>
                  </a:ext>
                </a:extLst>
              </a:tr>
              <a:tr h="45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восстановленных объектов очистки сточных вод суммарной производительностью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 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ед./тыс. куб. м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755239"/>
                  </a:ext>
                </a:extLst>
              </a:tr>
              <a:tr h="45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построенных, реконструированных, капитально отремонтированных коллекторов (участков), канализационных насосных станций 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86591"/>
                  </a:ext>
                </a:extLst>
              </a:tr>
              <a:tr h="37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</a:t>
                      </a:r>
                      <a:r>
                        <a:rPr lang="ru-RU" sz="85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которых завершены аварийно-восстановительные работы на объектах </a:t>
                      </a: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водоотведения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488053"/>
                  </a:ext>
                </a:extLst>
              </a:tr>
              <a:tr h="1436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ru-RU" sz="8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III «Объекты теплоснабжения, инженерные коммуникации»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1" marR="4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1" marR="4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08376"/>
                  </a:ext>
                </a:extLst>
              </a:tr>
              <a:tr h="45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построенных, реконструированных, капитально отремонтированных сетей водоснабжения, водоотведения, теплоснабжения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901288"/>
                  </a:ext>
                </a:extLst>
              </a:tr>
              <a:tr h="45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 инженерной инфраструктуры на территории военных городков </a:t>
                      </a: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Roman"/>
                          <a:cs typeface="Times New Roman" panose="02020603050405020304" pitchFamily="18" charset="0"/>
                        </a:rPr>
                        <a:t> Московской области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926196"/>
                  </a:ext>
                </a:extLst>
              </a:tr>
              <a:tr h="612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актуальных схем теплоснабжения, водоснабжения и водоотведения, программ комплексного развития систем коммунальной инфраструктуры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66,7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511" marR="45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30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56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181666"/>
              </p:ext>
            </p:extLst>
          </p:nvPr>
        </p:nvGraphicFramePr>
        <p:xfrm>
          <a:off x="179512" y="332656"/>
          <a:ext cx="8640960" cy="49348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5409">
                  <a:extLst>
                    <a:ext uri="{9D8B030D-6E8A-4147-A177-3AD203B41FA5}">
                      <a16:colId xmlns:a16="http://schemas.microsoft.com/office/drawing/2014/main" val="1985129058"/>
                    </a:ext>
                  </a:extLst>
                </a:gridCol>
                <a:gridCol w="3039256">
                  <a:extLst>
                    <a:ext uri="{9D8B030D-6E8A-4147-A177-3AD203B41FA5}">
                      <a16:colId xmlns:a16="http://schemas.microsoft.com/office/drawing/2014/main" val="400860705"/>
                    </a:ext>
                  </a:extLst>
                </a:gridCol>
                <a:gridCol w="1198072">
                  <a:extLst>
                    <a:ext uri="{9D8B030D-6E8A-4147-A177-3AD203B41FA5}">
                      <a16:colId xmlns:a16="http://schemas.microsoft.com/office/drawing/2014/main" val="4132215773"/>
                    </a:ext>
                  </a:extLst>
                </a:gridCol>
                <a:gridCol w="704749">
                  <a:extLst>
                    <a:ext uri="{9D8B030D-6E8A-4147-A177-3AD203B41FA5}">
                      <a16:colId xmlns:a16="http://schemas.microsoft.com/office/drawing/2014/main" val="3682652999"/>
                    </a:ext>
                  </a:extLst>
                </a:gridCol>
                <a:gridCol w="816849">
                  <a:extLst>
                    <a:ext uri="{9D8B030D-6E8A-4147-A177-3AD203B41FA5}">
                      <a16:colId xmlns:a16="http://schemas.microsoft.com/office/drawing/2014/main" val="2342027879"/>
                    </a:ext>
                  </a:extLst>
                </a:gridCol>
                <a:gridCol w="609014">
                  <a:extLst>
                    <a:ext uri="{9D8B030D-6E8A-4147-A177-3AD203B41FA5}">
                      <a16:colId xmlns:a16="http://schemas.microsoft.com/office/drawing/2014/main" val="3671373173"/>
                    </a:ext>
                  </a:extLst>
                </a:gridCol>
                <a:gridCol w="365409">
                  <a:extLst>
                    <a:ext uri="{9D8B030D-6E8A-4147-A177-3AD203B41FA5}">
                      <a16:colId xmlns:a16="http://schemas.microsoft.com/office/drawing/2014/main" val="41249344"/>
                    </a:ext>
                  </a:extLst>
                </a:gridCol>
                <a:gridCol w="364874">
                  <a:extLst>
                    <a:ext uri="{9D8B030D-6E8A-4147-A177-3AD203B41FA5}">
                      <a16:colId xmlns:a16="http://schemas.microsoft.com/office/drawing/2014/main" val="2139710978"/>
                    </a:ext>
                  </a:extLst>
                </a:gridCol>
                <a:gridCol w="405995">
                  <a:extLst>
                    <a:ext uri="{9D8B030D-6E8A-4147-A177-3AD203B41FA5}">
                      <a16:colId xmlns:a16="http://schemas.microsoft.com/office/drawing/2014/main" val="3082404059"/>
                    </a:ext>
                  </a:extLst>
                </a:gridCol>
                <a:gridCol w="89733">
                  <a:extLst>
                    <a:ext uri="{9D8B030D-6E8A-4147-A177-3AD203B41FA5}">
                      <a16:colId xmlns:a16="http://schemas.microsoft.com/office/drawing/2014/main" val="3487266881"/>
                    </a:ext>
                  </a:extLst>
                </a:gridCol>
                <a:gridCol w="681600">
                  <a:extLst>
                    <a:ext uri="{9D8B030D-6E8A-4147-A177-3AD203B41FA5}">
                      <a16:colId xmlns:a16="http://schemas.microsoft.com/office/drawing/2014/main" val="2388455711"/>
                    </a:ext>
                  </a:extLst>
                </a:gridCol>
              </a:tblGrid>
              <a:tr h="2148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в 2022 году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2023 год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по годам реализации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557418"/>
                  </a:ext>
                </a:extLst>
              </a:tr>
              <a:tr h="429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33546"/>
                  </a:ext>
                </a:extLst>
              </a:tr>
              <a:tr h="107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 «Энергосбережение и повышение энергетической эффективности»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7966"/>
                  </a:ext>
                </a:extLst>
              </a:tr>
              <a:tr h="338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</a:t>
                      </a: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25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227520"/>
                  </a:ext>
                </a:extLst>
              </a:tr>
              <a:tr h="322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89,01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95,01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98,15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145662"/>
                  </a:ext>
                </a:extLst>
              </a:tr>
              <a:tr h="21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Бережливый учет - оснащенность многоквартирных домов общедомовыми приборами учета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93,13 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84209"/>
                  </a:ext>
                </a:extLst>
              </a:tr>
              <a:tr h="322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4.4.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Бережливый учет - оснащенность </a:t>
                      </a: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жилищного фонда индивидуальными приборами учета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174 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767816"/>
                  </a:ext>
                </a:extLst>
              </a:tr>
              <a:tr h="21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4.4.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 с присвоенными классами энергоэффективности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22,3 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22,82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150867"/>
                  </a:ext>
                </a:extLst>
              </a:tr>
              <a:tr h="42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4.5.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Оснащенность  автоматизированными системами контроля за газовой безопасностью в жилых помещениях (квартирах) многоквартирных домов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2 174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655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966047"/>
                  </a:ext>
                </a:extLst>
              </a:tr>
              <a:tr h="1301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VIII «Реализация полномочий в сфере жилищно-коммунального хозяйства»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99096"/>
                  </a:ext>
                </a:extLst>
              </a:tr>
              <a:tr h="249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объектов коммунальной</a:t>
                      </a: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272523"/>
                  </a:ext>
                </a:extLst>
              </a:tr>
              <a:tr h="249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5.2.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реализации полномочий органов местного самоуправления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711" marR="46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92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71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Предпринимательство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504" y="764704"/>
          <a:ext cx="8928993" cy="5685793"/>
        </p:xfrm>
        <a:graphic>
          <a:graphicData uri="http://schemas.openxmlformats.org/drawingml/2006/table">
            <a:tbl>
              <a:tblPr/>
              <a:tblGrid>
                <a:gridCol w="298807">
                  <a:extLst>
                    <a:ext uri="{9D8B030D-6E8A-4147-A177-3AD203B41FA5}">
                      <a16:colId xmlns:a16="http://schemas.microsoft.com/office/drawing/2014/main" val="2434792702"/>
                    </a:ext>
                  </a:extLst>
                </a:gridCol>
                <a:gridCol w="4031637">
                  <a:extLst>
                    <a:ext uri="{9D8B030D-6E8A-4147-A177-3AD203B41FA5}">
                      <a16:colId xmlns:a16="http://schemas.microsoft.com/office/drawing/2014/main" val="3765151053"/>
                    </a:ext>
                  </a:extLst>
                </a:gridCol>
                <a:gridCol w="1004228">
                  <a:extLst>
                    <a:ext uri="{9D8B030D-6E8A-4147-A177-3AD203B41FA5}">
                      <a16:colId xmlns:a16="http://schemas.microsoft.com/office/drawing/2014/main" val="510712172"/>
                    </a:ext>
                  </a:extLst>
                </a:gridCol>
                <a:gridCol w="569032">
                  <a:extLst>
                    <a:ext uri="{9D8B030D-6E8A-4147-A177-3AD203B41FA5}">
                      <a16:colId xmlns:a16="http://schemas.microsoft.com/office/drawing/2014/main" val="691705882"/>
                    </a:ext>
                  </a:extLst>
                </a:gridCol>
                <a:gridCol w="815713">
                  <a:extLst>
                    <a:ext uri="{9D8B030D-6E8A-4147-A177-3AD203B41FA5}">
                      <a16:colId xmlns:a16="http://schemas.microsoft.com/office/drawing/2014/main" val="4089819082"/>
                    </a:ext>
                  </a:extLst>
                </a:gridCol>
                <a:gridCol w="611931">
                  <a:extLst>
                    <a:ext uri="{9D8B030D-6E8A-4147-A177-3AD203B41FA5}">
                      <a16:colId xmlns:a16="http://schemas.microsoft.com/office/drawing/2014/main" val="2211628834"/>
                    </a:ext>
                  </a:extLst>
                </a:gridCol>
                <a:gridCol w="323634">
                  <a:extLst>
                    <a:ext uri="{9D8B030D-6E8A-4147-A177-3AD203B41FA5}">
                      <a16:colId xmlns:a16="http://schemas.microsoft.com/office/drawing/2014/main" val="1252668682"/>
                    </a:ext>
                  </a:extLst>
                </a:gridCol>
                <a:gridCol w="403513">
                  <a:extLst>
                    <a:ext uri="{9D8B030D-6E8A-4147-A177-3AD203B41FA5}">
                      <a16:colId xmlns:a16="http://schemas.microsoft.com/office/drawing/2014/main" val="2633901972"/>
                    </a:ext>
                  </a:extLst>
                </a:gridCol>
                <a:gridCol w="400486">
                  <a:extLst>
                    <a:ext uri="{9D8B030D-6E8A-4147-A177-3AD203B41FA5}">
                      <a16:colId xmlns:a16="http://schemas.microsoft.com/office/drawing/2014/main" val="3603915944"/>
                    </a:ext>
                  </a:extLst>
                </a:gridCol>
                <a:gridCol w="35671">
                  <a:extLst>
                    <a:ext uri="{9D8B030D-6E8A-4147-A177-3AD203B41FA5}">
                      <a16:colId xmlns:a16="http://schemas.microsoft.com/office/drawing/2014/main" val="4273043800"/>
                    </a:ext>
                  </a:extLst>
                </a:gridCol>
                <a:gridCol w="434341">
                  <a:extLst>
                    <a:ext uri="{9D8B030D-6E8A-4147-A177-3AD203B41FA5}">
                      <a16:colId xmlns:a16="http://schemas.microsoft.com/office/drawing/2014/main" val="1868026798"/>
                    </a:ext>
                  </a:extLst>
                </a:gridCol>
              </a:tblGrid>
              <a:tr h="1247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Тип показателя 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Единица  </a:t>
                      </a:r>
                      <a:b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Фактическое значение на 2023 год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Планируемое значение по годам           </a:t>
                      </a:r>
                      <a:b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реализации программы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9986" marR="9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986" marR="9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986" marR="9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475375"/>
                  </a:ext>
                </a:extLst>
              </a:tr>
              <a:tr h="717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781779"/>
                  </a:ext>
                </a:extLst>
              </a:tr>
              <a:tr h="143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Подпрограмма 1. </a:t>
                      </a: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«Инвестиции»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58999"/>
                  </a:ext>
                </a:extLst>
              </a:tr>
              <a:tr h="286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158770"/>
                  </a:ext>
                </a:extLst>
              </a:tr>
              <a:tr h="150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1 014</a:t>
                      </a: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1 025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1 050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1 080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1 110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1 150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15390"/>
                  </a:ext>
                </a:extLst>
              </a:tr>
              <a:tr h="286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инвестиций, привлеченных в основной капитал (без учета бюджетных инвестиций), на душу населения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51,25</a:t>
                      </a: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44,33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49,51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55,62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62,12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69,04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683057"/>
                  </a:ext>
                </a:extLst>
              </a:tr>
              <a:tr h="143472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«Развитие конкуренции»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214927"/>
                  </a:ext>
                </a:extLst>
              </a:tr>
              <a:tr h="37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приоритетный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единица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473427"/>
                  </a:ext>
                </a:extLst>
              </a:tr>
              <a:tr h="143472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Подпрограмма 3. </a:t>
                      </a: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малого и среднего предпринимательства»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94123"/>
                  </a:ext>
                </a:extLst>
              </a:tr>
              <a:tr h="430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37,56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37,64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37,72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37,81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37,9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790778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МСП в расчете на 10 тыс. человек населения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488,76</a:t>
                      </a: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475,97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480,39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485,26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490,63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496,8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14473"/>
                  </a:ext>
                </a:extLst>
              </a:tr>
              <a:tr h="150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субъектов малого и среднего бизнеса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1 820</a:t>
                      </a: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1425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1458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1492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1527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1563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115359"/>
                  </a:ext>
                </a:extLst>
              </a:tr>
              <a:tr h="860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недвижимого имущества, предоставленных субъектам 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747594"/>
                  </a:ext>
                </a:extLst>
              </a:tr>
              <a:tr h="143472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4. 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потребительского рынка и услуг на территории муниципального образования Московской области»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511200"/>
                  </a:ext>
                </a:extLst>
              </a:tr>
              <a:tr h="286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м/1000 человек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1 560,0</a:t>
                      </a: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1 377,6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1546,3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1547,9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1 548,3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1 549,9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001276"/>
                  </a:ext>
                </a:extLst>
              </a:tr>
              <a:tr h="430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предприятиями общественного питания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пос. мест/1000 человек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1,880</a:t>
                      </a: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32,27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37,6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324911"/>
                  </a:ext>
                </a:extLst>
              </a:tr>
              <a:tr h="430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предприятиями бытового обслуживания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раб. мест/1000 человек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7,65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8,86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94654"/>
                  </a:ext>
                </a:extLst>
              </a:tr>
              <a:tr h="286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6" marR="9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31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26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Управление имуществом и муниципальными финансами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9512" y="764704"/>
          <a:ext cx="8856984" cy="5985381"/>
        </p:xfrm>
        <a:graphic>
          <a:graphicData uri="http://schemas.openxmlformats.org/drawingml/2006/table">
            <a:tbl>
              <a:tblPr/>
              <a:tblGrid>
                <a:gridCol w="390981">
                  <a:extLst>
                    <a:ext uri="{9D8B030D-6E8A-4147-A177-3AD203B41FA5}">
                      <a16:colId xmlns:a16="http://schemas.microsoft.com/office/drawing/2014/main" val="2577591233"/>
                    </a:ext>
                  </a:extLst>
                </a:gridCol>
                <a:gridCol w="3638647">
                  <a:extLst>
                    <a:ext uri="{9D8B030D-6E8A-4147-A177-3AD203B41FA5}">
                      <a16:colId xmlns:a16="http://schemas.microsoft.com/office/drawing/2014/main" val="1373065315"/>
                    </a:ext>
                  </a:extLst>
                </a:gridCol>
                <a:gridCol w="1586996">
                  <a:extLst>
                    <a:ext uri="{9D8B030D-6E8A-4147-A177-3AD203B41FA5}">
                      <a16:colId xmlns:a16="http://schemas.microsoft.com/office/drawing/2014/main" val="3855902366"/>
                    </a:ext>
                  </a:extLst>
                </a:gridCol>
                <a:gridCol w="544481">
                  <a:extLst>
                    <a:ext uri="{9D8B030D-6E8A-4147-A177-3AD203B41FA5}">
                      <a16:colId xmlns:a16="http://schemas.microsoft.com/office/drawing/2014/main" val="1668458235"/>
                    </a:ext>
                  </a:extLst>
                </a:gridCol>
                <a:gridCol w="580166">
                  <a:extLst>
                    <a:ext uri="{9D8B030D-6E8A-4147-A177-3AD203B41FA5}">
                      <a16:colId xmlns:a16="http://schemas.microsoft.com/office/drawing/2014/main" val="3787938359"/>
                    </a:ext>
                  </a:extLst>
                </a:gridCol>
                <a:gridCol w="472962">
                  <a:extLst>
                    <a:ext uri="{9D8B030D-6E8A-4147-A177-3AD203B41FA5}">
                      <a16:colId xmlns:a16="http://schemas.microsoft.com/office/drawing/2014/main" val="1599529615"/>
                    </a:ext>
                  </a:extLst>
                </a:gridCol>
                <a:gridCol w="390981">
                  <a:extLst>
                    <a:ext uri="{9D8B030D-6E8A-4147-A177-3AD203B41FA5}">
                      <a16:colId xmlns:a16="http://schemas.microsoft.com/office/drawing/2014/main" val="2840335747"/>
                    </a:ext>
                  </a:extLst>
                </a:gridCol>
                <a:gridCol w="392558">
                  <a:extLst>
                    <a:ext uri="{9D8B030D-6E8A-4147-A177-3AD203B41FA5}">
                      <a16:colId xmlns:a16="http://schemas.microsoft.com/office/drawing/2014/main" val="2352360886"/>
                    </a:ext>
                  </a:extLst>
                </a:gridCol>
                <a:gridCol w="428818">
                  <a:extLst>
                    <a:ext uri="{9D8B030D-6E8A-4147-A177-3AD203B41FA5}">
                      <a16:colId xmlns:a16="http://schemas.microsoft.com/office/drawing/2014/main" val="4253479363"/>
                    </a:ext>
                  </a:extLst>
                </a:gridCol>
                <a:gridCol w="430394">
                  <a:extLst>
                    <a:ext uri="{9D8B030D-6E8A-4147-A177-3AD203B41FA5}">
                      <a16:colId xmlns:a16="http://schemas.microsoft.com/office/drawing/2014/main" val="2674359500"/>
                    </a:ext>
                  </a:extLst>
                </a:gridCol>
              </a:tblGrid>
              <a:tr h="2067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показателей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2022 год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2023 год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885667"/>
                  </a:ext>
                </a:extLst>
              </a:tr>
              <a:tr h="297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766613"/>
                  </a:ext>
                </a:extLst>
              </a:tr>
              <a:tr h="217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1. 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I. "Эффективное управление имущественным комплексом"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52267"/>
                  </a:ext>
                </a:extLst>
              </a:tr>
              <a:tr h="1498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            Рейтинг-11,</a:t>
                      </a:r>
                      <a:r>
                        <a:rPr lang="ru-RU" sz="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МО 10.12.2020 №270/2020-ОЗ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87,74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430094"/>
                  </a:ext>
                </a:extLst>
              </a:tr>
              <a:tr h="17081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121,89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057288"/>
                  </a:ext>
                </a:extLst>
              </a:tr>
              <a:tr h="39089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b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117,75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551103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1.4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125,6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582436"/>
                  </a:ext>
                </a:extLst>
              </a:tr>
              <a:tr h="18879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1.5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показатель, Закон МО 01.06.2011 №73/2011-ОЗ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68,63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371927"/>
                  </a:ext>
                </a:extLst>
              </a:tr>
              <a:tr h="23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1.6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Проверка использования земель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показатель, Федеральный закон от 31.07.2020 № 248-ФЗ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407717"/>
                  </a:ext>
                </a:extLst>
              </a:tr>
              <a:tr h="21277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1.7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незарегистрированных объектов недвижимого имущества, вовлеченных в налоговый оборот по результатам МЗК     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показатель, Рейтинг-11, Распоряжение 65-р от 26.12.2017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731416"/>
                  </a:ext>
                </a:extLst>
              </a:tr>
              <a:tr h="20677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1.8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Прирост земельного налога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показатель, Указ Президента РФ от 28.04.2008 № 607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401665"/>
                  </a:ext>
                </a:extLst>
              </a:tr>
              <a:tr h="21576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1.9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 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</a:t>
                      </a:r>
                      <a:b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523919"/>
                  </a:ext>
                </a:extLst>
              </a:tr>
              <a:tr h="1828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1.10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</a:t>
                      </a:r>
                      <a:b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МО 10.12.2020 № 270/2020-ОЗ  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640429"/>
                  </a:ext>
                </a:extLst>
              </a:tr>
              <a:tr h="206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2. 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III. "Управление муниципальным долгом"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017491"/>
                  </a:ext>
                </a:extLst>
              </a:tr>
              <a:tr h="23075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объема муниципального долга к годовому объему доходов 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≤50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≤50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≤50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≤50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≤50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444059"/>
                  </a:ext>
                </a:extLst>
              </a:tr>
              <a:tr h="207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3. 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IV. "Управление муниципальными финансами"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737072"/>
                  </a:ext>
                </a:extLst>
              </a:tr>
              <a:tr h="18879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бюджета муниципального образования по налоговым и неналоговым доходам к первоначально утвержденному уровню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≥100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≥100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≥100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≥100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≥100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805708"/>
                  </a:ext>
                </a:extLst>
              </a:tr>
              <a:tr h="1498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дефицита бюджета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≤10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≤10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≤10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≤10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≤10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499927"/>
                  </a:ext>
                </a:extLst>
              </a:tr>
              <a:tr h="175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4. 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</a:t>
                      </a:r>
                      <a:r>
                        <a:rPr lang="en-US" sz="8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V. "</a:t>
                      </a:r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Обеспечивающая подпрограмма"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667866"/>
                  </a:ext>
                </a:extLst>
              </a:tr>
              <a:tr h="22475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планом - заказом, от общего числа муниципальных служащих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2997" marR="2997" marT="2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97" marR="2997" marT="2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001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862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«Развитие институтов гражданского общества, повышение эффективности местного самоуправления и реализации молодежной политики»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520" y="1200329"/>
          <a:ext cx="8712968" cy="418799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42339">
                  <a:extLst>
                    <a:ext uri="{9D8B030D-6E8A-4147-A177-3AD203B41FA5}">
                      <a16:colId xmlns:a16="http://schemas.microsoft.com/office/drawing/2014/main" val="2297833566"/>
                    </a:ext>
                  </a:extLst>
                </a:gridCol>
                <a:gridCol w="2665774">
                  <a:extLst>
                    <a:ext uri="{9D8B030D-6E8A-4147-A177-3AD203B41FA5}">
                      <a16:colId xmlns:a16="http://schemas.microsoft.com/office/drawing/2014/main" val="2208716920"/>
                    </a:ext>
                  </a:extLst>
                </a:gridCol>
                <a:gridCol w="1162313">
                  <a:extLst>
                    <a:ext uri="{9D8B030D-6E8A-4147-A177-3AD203B41FA5}">
                      <a16:colId xmlns:a16="http://schemas.microsoft.com/office/drawing/2014/main" val="1721014998"/>
                    </a:ext>
                  </a:extLst>
                </a:gridCol>
                <a:gridCol w="765399">
                  <a:extLst>
                    <a:ext uri="{9D8B030D-6E8A-4147-A177-3AD203B41FA5}">
                      <a16:colId xmlns:a16="http://schemas.microsoft.com/office/drawing/2014/main" val="3758935459"/>
                    </a:ext>
                  </a:extLst>
                </a:gridCol>
                <a:gridCol w="784534">
                  <a:extLst>
                    <a:ext uri="{9D8B030D-6E8A-4147-A177-3AD203B41FA5}">
                      <a16:colId xmlns:a16="http://schemas.microsoft.com/office/drawing/2014/main" val="913215546"/>
                    </a:ext>
                  </a:extLst>
                </a:gridCol>
                <a:gridCol w="623253">
                  <a:extLst>
                    <a:ext uri="{9D8B030D-6E8A-4147-A177-3AD203B41FA5}">
                      <a16:colId xmlns:a16="http://schemas.microsoft.com/office/drawing/2014/main" val="2321049044"/>
                    </a:ext>
                  </a:extLst>
                </a:gridCol>
                <a:gridCol w="542339">
                  <a:extLst>
                    <a:ext uri="{9D8B030D-6E8A-4147-A177-3AD203B41FA5}">
                      <a16:colId xmlns:a16="http://schemas.microsoft.com/office/drawing/2014/main" val="4065092746"/>
                    </a:ext>
                  </a:extLst>
                </a:gridCol>
                <a:gridCol w="542339">
                  <a:extLst>
                    <a:ext uri="{9D8B030D-6E8A-4147-A177-3AD203B41FA5}">
                      <a16:colId xmlns:a16="http://schemas.microsoft.com/office/drawing/2014/main" val="3752527893"/>
                    </a:ext>
                  </a:extLst>
                </a:gridCol>
                <a:gridCol w="542339">
                  <a:extLst>
                    <a:ext uri="{9D8B030D-6E8A-4147-A177-3AD203B41FA5}">
                      <a16:colId xmlns:a16="http://schemas.microsoft.com/office/drawing/2014/main" val="3974965645"/>
                    </a:ext>
                  </a:extLst>
                </a:gridCol>
                <a:gridCol w="542339">
                  <a:extLst>
                    <a:ext uri="{9D8B030D-6E8A-4147-A177-3AD203B41FA5}">
                      <a16:colId xmlns:a16="http://schemas.microsoft.com/office/drawing/2014/main" val="361478364"/>
                    </a:ext>
                  </a:extLst>
                </a:gridCol>
              </a:tblGrid>
              <a:tr h="2039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9" marR="42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9" marR="42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9" marR="42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9" marR="42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Фактическое значение в 2022 году 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9" marR="42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Плановые значения на 2023 год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69" marR="42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 по годам реализации 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9" marR="42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727821"/>
                  </a:ext>
                </a:extLst>
              </a:tr>
              <a:tr h="198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69" marR="42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69" marR="42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69" marR="42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9" marR="42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162241"/>
                  </a:ext>
                </a:extLst>
              </a:tr>
              <a:tr h="31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системы информирования населения о деятельности органов местного самоуправления городских округов Московской области, создание доступной современной медиасреды»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12527"/>
                  </a:ext>
                </a:extLst>
              </a:tr>
              <a:tr h="295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населения в средствах массовой информации и социальных сетях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Приоритетный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149,35</a:t>
                      </a: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149,35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149,35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149,35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149,35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149,35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249630"/>
                  </a:ext>
                </a:extLst>
              </a:tr>
              <a:tr h="403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Приоритетный показатель  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242179"/>
                  </a:ext>
                </a:extLst>
              </a:tr>
              <a:tr h="19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«Эффективное местное самоуправление»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81240"/>
                  </a:ext>
                </a:extLst>
              </a:tr>
              <a:tr h="619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проектов, реализованных на основании заявок жителей городского округа Щёлково в рамках применения практик инициативного бюджетирования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Отраслевой показатель, показатель Муниципальной программы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штук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65782"/>
                  </a:ext>
                </a:extLst>
              </a:tr>
              <a:tr h="19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IV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«Молодежь Подмосковья»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402316"/>
                  </a:ext>
                </a:extLst>
              </a:tr>
              <a:tr h="295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показатель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117682"/>
                  </a:ext>
                </a:extLst>
              </a:tr>
              <a:tr h="19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 «Развитие добровольчества (волонтерства) в городском округе Московской области»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289593"/>
                  </a:ext>
                </a:extLst>
              </a:tr>
              <a:tr h="835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численность граждан Российской Федерации,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показатель, соглашение с ФОИВ (региональный проект)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 человек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0,03494</a:t>
                      </a: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0,026784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0,026784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0,026784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0,026784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0,026784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6" marR="24266" marT="39921" marB="399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636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76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«Развитие и функционирование дорожно-транспортного комплекса»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9511" y="1196752"/>
          <a:ext cx="8784977" cy="3268390"/>
        </p:xfrm>
        <a:graphic>
          <a:graphicData uri="http://schemas.openxmlformats.org/drawingml/2006/table">
            <a:tbl>
              <a:tblPr/>
              <a:tblGrid>
                <a:gridCol w="517160">
                  <a:extLst>
                    <a:ext uri="{9D8B030D-6E8A-4147-A177-3AD203B41FA5}">
                      <a16:colId xmlns:a16="http://schemas.microsoft.com/office/drawing/2014/main" val="2491415800"/>
                    </a:ext>
                  </a:extLst>
                </a:gridCol>
                <a:gridCol w="2644113">
                  <a:extLst>
                    <a:ext uri="{9D8B030D-6E8A-4147-A177-3AD203B41FA5}">
                      <a16:colId xmlns:a16="http://schemas.microsoft.com/office/drawing/2014/main" val="2724461125"/>
                    </a:ext>
                  </a:extLst>
                </a:gridCol>
                <a:gridCol w="1224455">
                  <a:extLst>
                    <a:ext uri="{9D8B030D-6E8A-4147-A177-3AD203B41FA5}">
                      <a16:colId xmlns:a16="http://schemas.microsoft.com/office/drawing/2014/main" val="2029915457"/>
                    </a:ext>
                  </a:extLst>
                </a:gridCol>
                <a:gridCol w="1030942">
                  <a:extLst>
                    <a:ext uri="{9D8B030D-6E8A-4147-A177-3AD203B41FA5}">
                      <a16:colId xmlns:a16="http://schemas.microsoft.com/office/drawing/2014/main" val="3244086906"/>
                    </a:ext>
                  </a:extLst>
                </a:gridCol>
                <a:gridCol w="717434">
                  <a:extLst>
                    <a:ext uri="{9D8B030D-6E8A-4147-A177-3AD203B41FA5}">
                      <a16:colId xmlns:a16="http://schemas.microsoft.com/office/drawing/2014/main" val="3009520266"/>
                    </a:ext>
                  </a:extLst>
                </a:gridCol>
                <a:gridCol w="537443">
                  <a:extLst>
                    <a:ext uri="{9D8B030D-6E8A-4147-A177-3AD203B41FA5}">
                      <a16:colId xmlns:a16="http://schemas.microsoft.com/office/drawing/2014/main" val="2065842269"/>
                    </a:ext>
                  </a:extLst>
                </a:gridCol>
                <a:gridCol w="517160">
                  <a:extLst>
                    <a:ext uri="{9D8B030D-6E8A-4147-A177-3AD203B41FA5}">
                      <a16:colId xmlns:a16="http://schemas.microsoft.com/office/drawing/2014/main" val="3329246805"/>
                    </a:ext>
                  </a:extLst>
                </a:gridCol>
                <a:gridCol w="474064">
                  <a:extLst>
                    <a:ext uri="{9D8B030D-6E8A-4147-A177-3AD203B41FA5}">
                      <a16:colId xmlns:a16="http://schemas.microsoft.com/office/drawing/2014/main" val="2470781741"/>
                    </a:ext>
                  </a:extLst>
                </a:gridCol>
                <a:gridCol w="561103">
                  <a:extLst>
                    <a:ext uri="{9D8B030D-6E8A-4147-A177-3AD203B41FA5}">
                      <a16:colId xmlns:a16="http://schemas.microsoft.com/office/drawing/2014/main" val="3643947164"/>
                    </a:ext>
                  </a:extLst>
                </a:gridCol>
                <a:gridCol w="561103">
                  <a:extLst>
                    <a:ext uri="{9D8B030D-6E8A-4147-A177-3AD203B41FA5}">
                      <a16:colId xmlns:a16="http://schemas.microsoft.com/office/drawing/2014/main" val="1723340094"/>
                    </a:ext>
                  </a:extLst>
                </a:gridCol>
              </a:tblGrid>
              <a:tr h="2598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целевого показателя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2022 году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2023 год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88891"/>
                  </a:ext>
                </a:extLst>
              </a:tr>
              <a:tr h="53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032158"/>
                  </a:ext>
                </a:extLst>
              </a:tr>
              <a:tr h="119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06549"/>
                  </a:ext>
                </a:extLst>
              </a:tr>
              <a:tr h="890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 , процент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186626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погибших в дорожно-транспортных происшествиях, человек на 100 тыс. населения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«Без-опасность дорожного движения»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чел./100 тыс. населения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2,98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4,59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4,58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4,57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4,56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499612"/>
                  </a:ext>
                </a:extLst>
              </a:tr>
              <a:tr h="293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требованиям, процент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«Региональная и местная до-рожная сеть»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82,59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84,46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85,96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86,10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630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829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«Цифровое муниципальное образование»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89506" y="908720"/>
          <a:ext cx="8784973" cy="5318467"/>
        </p:xfrm>
        <a:graphic>
          <a:graphicData uri="http://schemas.openxmlformats.org/drawingml/2006/table">
            <a:tbl>
              <a:tblPr firstRow="1" firstCol="1" bandRow="1"/>
              <a:tblGrid>
                <a:gridCol w="528796">
                  <a:extLst>
                    <a:ext uri="{9D8B030D-6E8A-4147-A177-3AD203B41FA5}">
                      <a16:colId xmlns:a16="http://schemas.microsoft.com/office/drawing/2014/main" val="2525602537"/>
                    </a:ext>
                  </a:extLst>
                </a:gridCol>
                <a:gridCol w="2817402">
                  <a:extLst>
                    <a:ext uri="{9D8B030D-6E8A-4147-A177-3AD203B41FA5}">
                      <a16:colId xmlns:a16="http://schemas.microsoft.com/office/drawing/2014/main" val="3534438353"/>
                    </a:ext>
                  </a:extLst>
                </a:gridCol>
                <a:gridCol w="1055463">
                  <a:extLst>
                    <a:ext uri="{9D8B030D-6E8A-4147-A177-3AD203B41FA5}">
                      <a16:colId xmlns:a16="http://schemas.microsoft.com/office/drawing/2014/main" val="330185393"/>
                    </a:ext>
                  </a:extLst>
                </a:gridCol>
                <a:gridCol w="678814">
                  <a:extLst>
                    <a:ext uri="{9D8B030D-6E8A-4147-A177-3AD203B41FA5}">
                      <a16:colId xmlns:a16="http://schemas.microsoft.com/office/drawing/2014/main" val="3667338666"/>
                    </a:ext>
                  </a:extLst>
                </a:gridCol>
                <a:gridCol w="753826">
                  <a:extLst>
                    <a:ext uri="{9D8B030D-6E8A-4147-A177-3AD203B41FA5}">
                      <a16:colId xmlns:a16="http://schemas.microsoft.com/office/drawing/2014/main" val="2239260849"/>
                    </a:ext>
                  </a:extLst>
                </a:gridCol>
                <a:gridCol w="678814">
                  <a:extLst>
                    <a:ext uri="{9D8B030D-6E8A-4147-A177-3AD203B41FA5}">
                      <a16:colId xmlns:a16="http://schemas.microsoft.com/office/drawing/2014/main" val="2877575043"/>
                    </a:ext>
                  </a:extLst>
                </a:gridCol>
                <a:gridCol w="528796">
                  <a:extLst>
                    <a:ext uri="{9D8B030D-6E8A-4147-A177-3AD203B41FA5}">
                      <a16:colId xmlns:a16="http://schemas.microsoft.com/office/drawing/2014/main" val="1690195656"/>
                    </a:ext>
                  </a:extLst>
                </a:gridCol>
                <a:gridCol w="687600">
                  <a:extLst>
                    <a:ext uri="{9D8B030D-6E8A-4147-A177-3AD203B41FA5}">
                      <a16:colId xmlns:a16="http://schemas.microsoft.com/office/drawing/2014/main" val="1347103426"/>
                    </a:ext>
                  </a:extLst>
                </a:gridCol>
                <a:gridCol w="527731">
                  <a:extLst>
                    <a:ext uri="{9D8B030D-6E8A-4147-A177-3AD203B41FA5}">
                      <a16:colId xmlns:a16="http://schemas.microsoft.com/office/drawing/2014/main" val="1925695585"/>
                    </a:ext>
                  </a:extLst>
                </a:gridCol>
                <a:gridCol w="527731">
                  <a:extLst>
                    <a:ext uri="{9D8B030D-6E8A-4147-A177-3AD203B41FA5}">
                      <a16:colId xmlns:a16="http://schemas.microsoft.com/office/drawing/2014/main" val="117268487"/>
                    </a:ext>
                  </a:extLst>
                </a:gridCol>
              </a:tblGrid>
              <a:tr h="724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  <a:endParaRPr lang="ru-RU" sz="9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b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9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Фактическое значение в 2022 году</a:t>
                      </a:r>
                      <a:endParaRPr lang="ru-RU" sz="9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Плановые значения на 2023 год</a:t>
                      </a:r>
                      <a:endParaRPr lang="ru-RU" sz="9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 по годам реализации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854750"/>
                  </a:ext>
                </a:extLst>
              </a:tr>
              <a:tr h="362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9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9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761017"/>
                  </a:ext>
                </a:extLst>
              </a:tr>
              <a:tr h="289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 отраслевой показатель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97,13</a:t>
                      </a: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97,15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97,17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97,19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97,21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74106"/>
                  </a:ext>
                </a:extLst>
              </a:tr>
              <a:tr h="43467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 соответствии с требованиями нормативных правовых актов Московской области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5415" algn="ctr"/>
                        </a:tabLs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776956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</a:t>
                      </a: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отечественного программного обеспечения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167184"/>
                  </a:ext>
                </a:extLst>
              </a:tr>
              <a:tr h="94178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 соответствии с категорией обрабатываемой информации, а также персональных компьютеров, используемых на рабочих местах работников, обеспеченных антивирусным программным обеспечением с регулярным обновлением соответствующих баз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300698"/>
                  </a:ext>
                </a:extLst>
              </a:tr>
              <a:tr h="43467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 установленными требованиями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035786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электронного юридически значимого документооборота в органах местного самоуправления и подведомственных им учреждениях в Московской области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 показатель, Указ Президента Российской Федерации от 04.02.2021 № 68, «Цифровая зрелость»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786621"/>
                  </a:ext>
                </a:extLst>
              </a:tr>
              <a:tr h="50711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 региональном портале государственных услуг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11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819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23529" y="524161"/>
          <a:ext cx="8640959" cy="5797049"/>
        </p:xfrm>
        <a:graphic>
          <a:graphicData uri="http://schemas.openxmlformats.org/drawingml/2006/table">
            <a:tbl>
              <a:tblPr firstRow="1" firstCol="1" bandRow="1"/>
              <a:tblGrid>
                <a:gridCol w="519954">
                  <a:extLst>
                    <a:ext uri="{9D8B030D-6E8A-4147-A177-3AD203B41FA5}">
                      <a16:colId xmlns:a16="http://schemas.microsoft.com/office/drawing/2014/main" val="3998877391"/>
                    </a:ext>
                  </a:extLst>
                </a:gridCol>
                <a:gridCol w="2770301">
                  <a:extLst>
                    <a:ext uri="{9D8B030D-6E8A-4147-A177-3AD203B41FA5}">
                      <a16:colId xmlns:a16="http://schemas.microsoft.com/office/drawing/2014/main" val="2194436036"/>
                    </a:ext>
                  </a:extLst>
                </a:gridCol>
                <a:gridCol w="1037814">
                  <a:extLst>
                    <a:ext uri="{9D8B030D-6E8A-4147-A177-3AD203B41FA5}">
                      <a16:colId xmlns:a16="http://schemas.microsoft.com/office/drawing/2014/main" val="2558719265"/>
                    </a:ext>
                  </a:extLst>
                </a:gridCol>
                <a:gridCol w="667467">
                  <a:extLst>
                    <a:ext uri="{9D8B030D-6E8A-4147-A177-3AD203B41FA5}">
                      <a16:colId xmlns:a16="http://schemas.microsoft.com/office/drawing/2014/main" val="702948312"/>
                    </a:ext>
                  </a:extLst>
                </a:gridCol>
                <a:gridCol w="741222">
                  <a:extLst>
                    <a:ext uri="{9D8B030D-6E8A-4147-A177-3AD203B41FA5}">
                      <a16:colId xmlns:a16="http://schemas.microsoft.com/office/drawing/2014/main" val="3698507142"/>
                    </a:ext>
                  </a:extLst>
                </a:gridCol>
                <a:gridCol w="667467">
                  <a:extLst>
                    <a:ext uri="{9D8B030D-6E8A-4147-A177-3AD203B41FA5}">
                      <a16:colId xmlns:a16="http://schemas.microsoft.com/office/drawing/2014/main" val="2767018993"/>
                    </a:ext>
                  </a:extLst>
                </a:gridCol>
                <a:gridCol w="519954">
                  <a:extLst>
                    <a:ext uri="{9D8B030D-6E8A-4147-A177-3AD203B41FA5}">
                      <a16:colId xmlns:a16="http://schemas.microsoft.com/office/drawing/2014/main" val="284294532"/>
                    </a:ext>
                  </a:extLst>
                </a:gridCol>
                <a:gridCol w="518909">
                  <a:extLst>
                    <a:ext uri="{9D8B030D-6E8A-4147-A177-3AD203B41FA5}">
                      <a16:colId xmlns:a16="http://schemas.microsoft.com/office/drawing/2014/main" val="2432341728"/>
                    </a:ext>
                  </a:extLst>
                </a:gridCol>
                <a:gridCol w="160053">
                  <a:extLst>
                    <a:ext uri="{9D8B030D-6E8A-4147-A177-3AD203B41FA5}">
                      <a16:colId xmlns:a16="http://schemas.microsoft.com/office/drawing/2014/main" val="4058991778"/>
                    </a:ext>
                  </a:extLst>
                </a:gridCol>
                <a:gridCol w="518909">
                  <a:extLst>
                    <a:ext uri="{9D8B030D-6E8A-4147-A177-3AD203B41FA5}">
                      <a16:colId xmlns:a16="http://schemas.microsoft.com/office/drawing/2014/main" val="219900538"/>
                    </a:ext>
                  </a:extLst>
                </a:gridCol>
                <a:gridCol w="518909">
                  <a:extLst>
                    <a:ext uri="{9D8B030D-6E8A-4147-A177-3AD203B41FA5}">
                      <a16:colId xmlns:a16="http://schemas.microsoft.com/office/drawing/2014/main" val="992642134"/>
                    </a:ext>
                  </a:extLst>
                </a:gridCol>
              </a:tblGrid>
              <a:tr h="697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b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Фактическое значение в 2022 году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Плановые значения на 2023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 по годам реализации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457708"/>
                  </a:ext>
                </a:extLst>
              </a:tr>
              <a:tr h="348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873129"/>
                  </a:ext>
                </a:extLst>
              </a:tr>
              <a:tr h="62785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 показатель, региональный проект «Цифровое государственное управление»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48749"/>
                  </a:ext>
                </a:extLst>
              </a:tr>
              <a:tr h="55809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Быстро/качественно решаем - Доля сообщений, отправленных на портал «Добродел»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 показатель, Рейтинг-11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26149"/>
                  </a:ext>
                </a:extLst>
              </a:tr>
              <a:tr h="62785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обеспечены материально-технической базой для внедрения цифровой образовательной среды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 показатель, региональный проект «Цифровая образовательная среда», Субсидия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857056"/>
                  </a:ext>
                </a:extLst>
              </a:tr>
              <a:tr h="55809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(приоритетный на 2023 год)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 отраслевой показатель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736639"/>
                  </a:ext>
                </a:extLst>
              </a:tr>
              <a:tr h="48833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 (приоритетный на 2023 год)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836822"/>
                  </a:ext>
                </a:extLst>
              </a:tr>
              <a:tr h="48833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 (приоритетный на 2023 год)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8" marR="2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74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806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25" y="999593"/>
            <a:ext cx="2932206" cy="1954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504249" y="764704"/>
            <a:ext cx="2445282" cy="4302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организаций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9286"/>
            <a:ext cx="2632389" cy="1775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3228" y="56413"/>
            <a:ext cx="5036300" cy="584593"/>
          </a:xfr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90482" y="764704"/>
            <a:ext cx="1865845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семьи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51520" y="5085184"/>
            <a:ext cx="250480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437792" y="5085184"/>
            <a:ext cx="2448273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526749" y="5085184"/>
            <a:ext cx="2400282" cy="1661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(бюджеты городских и сельских поселений, бюджеты муниципальных районов, </a:t>
            </a:r>
            <a:r>
              <a:rPr lang="ru-RU" sz="14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4" name="Picture 6" descr="http://www.mosgubernia.ru/www/images/2015/01/280215MO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2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40" y="3356992"/>
            <a:ext cx="2393791" cy="149542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6" name="Picture 8" descr="https://ds02.infourok.ru/uploads/ex/0c72/00085d59-5cf4bfea/im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92" y="3140968"/>
            <a:ext cx="2448272" cy="1728192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8" name="Picture 10" descr="http://www.rfembassy.ru/uploads/images/kart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504808" cy="151216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6" name="Загнутый угол 15"/>
          <p:cNvSpPr/>
          <p:nvPr/>
        </p:nvSpPr>
        <p:spPr>
          <a:xfrm>
            <a:off x="3371238" y="1412776"/>
            <a:ext cx="2520280" cy="1541621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Бюджеты публично-правовых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2881653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0" grpId="0"/>
      <p:bldP spid="37893" grpId="0" animBg="1"/>
      <p:bldP spid="37907" grpId="0" animBg="1"/>
      <p:bldP spid="37908" grpId="0" animBg="1"/>
      <p:bldP spid="3790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«Архитектура и градостроительство»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83568" y="908720"/>
          <a:ext cx="8136904" cy="3032798"/>
        </p:xfrm>
        <a:graphic>
          <a:graphicData uri="http://schemas.openxmlformats.org/drawingml/2006/table">
            <a:tbl>
              <a:tblPr firstRow="1" firstCol="1" bandRow="1"/>
              <a:tblGrid>
                <a:gridCol w="493547">
                  <a:extLst>
                    <a:ext uri="{9D8B030D-6E8A-4147-A177-3AD203B41FA5}">
                      <a16:colId xmlns:a16="http://schemas.microsoft.com/office/drawing/2014/main" val="306765464"/>
                    </a:ext>
                  </a:extLst>
                </a:gridCol>
                <a:gridCol w="1461843">
                  <a:extLst>
                    <a:ext uri="{9D8B030D-6E8A-4147-A177-3AD203B41FA5}">
                      <a16:colId xmlns:a16="http://schemas.microsoft.com/office/drawing/2014/main" val="3006213974"/>
                    </a:ext>
                  </a:extLst>
                </a:gridCol>
                <a:gridCol w="916088">
                  <a:extLst>
                    <a:ext uri="{9D8B030D-6E8A-4147-A177-3AD203B41FA5}">
                      <a16:colId xmlns:a16="http://schemas.microsoft.com/office/drawing/2014/main" val="1525488982"/>
                    </a:ext>
                  </a:extLst>
                </a:gridCol>
                <a:gridCol w="836732">
                  <a:extLst>
                    <a:ext uri="{9D8B030D-6E8A-4147-A177-3AD203B41FA5}">
                      <a16:colId xmlns:a16="http://schemas.microsoft.com/office/drawing/2014/main" val="3934776577"/>
                    </a:ext>
                  </a:extLst>
                </a:gridCol>
                <a:gridCol w="1126316">
                  <a:extLst>
                    <a:ext uri="{9D8B030D-6E8A-4147-A177-3AD203B41FA5}">
                      <a16:colId xmlns:a16="http://schemas.microsoft.com/office/drawing/2014/main" val="1442221742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val="1455911108"/>
                    </a:ext>
                  </a:extLst>
                </a:gridCol>
                <a:gridCol w="493547">
                  <a:extLst>
                    <a:ext uri="{9D8B030D-6E8A-4147-A177-3AD203B41FA5}">
                      <a16:colId xmlns:a16="http://schemas.microsoft.com/office/drawing/2014/main" val="3988307713"/>
                    </a:ext>
                  </a:extLst>
                </a:gridCol>
                <a:gridCol w="591698">
                  <a:extLst>
                    <a:ext uri="{9D8B030D-6E8A-4147-A177-3AD203B41FA5}">
                      <a16:colId xmlns:a16="http://schemas.microsoft.com/office/drawing/2014/main" val="2470465638"/>
                    </a:ext>
                  </a:extLst>
                </a:gridCol>
                <a:gridCol w="592396">
                  <a:extLst>
                    <a:ext uri="{9D8B030D-6E8A-4147-A177-3AD203B41FA5}">
                      <a16:colId xmlns:a16="http://schemas.microsoft.com/office/drawing/2014/main" val="1538736229"/>
                    </a:ext>
                  </a:extLst>
                </a:gridCol>
                <a:gridCol w="592396">
                  <a:extLst>
                    <a:ext uri="{9D8B030D-6E8A-4147-A177-3AD203B41FA5}">
                      <a16:colId xmlns:a16="http://schemas.microsoft.com/office/drawing/2014/main" val="2282267110"/>
                    </a:ext>
                  </a:extLst>
                </a:gridCol>
              </a:tblGrid>
              <a:tr h="7226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 </a:t>
                      </a:r>
                      <a:b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 измерения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в 2022 году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      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по годам реализации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06650"/>
                  </a:ext>
                </a:extLst>
              </a:tr>
              <a:tr h="371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195058"/>
                  </a:ext>
                </a:extLst>
              </a:tr>
              <a:tr h="190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 "Разработка Генерального плана развития городского округа"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529118"/>
                  </a:ext>
                </a:extLst>
              </a:tr>
              <a:tr h="1748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 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05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993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«Формирование современной комфортной городской среды»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5081" y="692696"/>
          <a:ext cx="8811414" cy="58616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90723">
                  <a:extLst>
                    <a:ext uri="{9D8B030D-6E8A-4147-A177-3AD203B41FA5}">
                      <a16:colId xmlns:a16="http://schemas.microsoft.com/office/drawing/2014/main" val="3537822345"/>
                    </a:ext>
                  </a:extLst>
                </a:gridCol>
                <a:gridCol w="2139584">
                  <a:extLst>
                    <a:ext uri="{9D8B030D-6E8A-4147-A177-3AD203B41FA5}">
                      <a16:colId xmlns:a16="http://schemas.microsoft.com/office/drawing/2014/main" val="2291055549"/>
                    </a:ext>
                  </a:extLst>
                </a:gridCol>
                <a:gridCol w="1908453">
                  <a:extLst>
                    <a:ext uri="{9D8B030D-6E8A-4147-A177-3AD203B41FA5}">
                      <a16:colId xmlns:a16="http://schemas.microsoft.com/office/drawing/2014/main" val="638535560"/>
                    </a:ext>
                  </a:extLst>
                </a:gridCol>
                <a:gridCol w="732045">
                  <a:extLst>
                    <a:ext uri="{9D8B030D-6E8A-4147-A177-3AD203B41FA5}">
                      <a16:colId xmlns:a16="http://schemas.microsoft.com/office/drawing/2014/main" val="2310509912"/>
                    </a:ext>
                  </a:extLst>
                </a:gridCol>
                <a:gridCol w="704306">
                  <a:extLst>
                    <a:ext uri="{9D8B030D-6E8A-4147-A177-3AD203B41FA5}">
                      <a16:colId xmlns:a16="http://schemas.microsoft.com/office/drawing/2014/main" val="3384352803"/>
                    </a:ext>
                  </a:extLst>
                </a:gridCol>
                <a:gridCol w="613374">
                  <a:extLst>
                    <a:ext uri="{9D8B030D-6E8A-4147-A177-3AD203B41FA5}">
                      <a16:colId xmlns:a16="http://schemas.microsoft.com/office/drawing/2014/main" val="2205960604"/>
                    </a:ext>
                  </a:extLst>
                </a:gridCol>
                <a:gridCol w="512431">
                  <a:extLst>
                    <a:ext uri="{9D8B030D-6E8A-4147-A177-3AD203B41FA5}">
                      <a16:colId xmlns:a16="http://schemas.microsoft.com/office/drawing/2014/main" val="1781033837"/>
                    </a:ext>
                  </a:extLst>
                </a:gridCol>
                <a:gridCol w="585636">
                  <a:extLst>
                    <a:ext uri="{9D8B030D-6E8A-4147-A177-3AD203B41FA5}">
                      <a16:colId xmlns:a16="http://schemas.microsoft.com/office/drawing/2014/main" val="427346847"/>
                    </a:ext>
                  </a:extLst>
                </a:gridCol>
                <a:gridCol w="585636">
                  <a:extLst>
                    <a:ext uri="{9D8B030D-6E8A-4147-A177-3AD203B41FA5}">
                      <a16:colId xmlns:a16="http://schemas.microsoft.com/office/drawing/2014/main" val="402870844"/>
                    </a:ext>
                  </a:extLst>
                </a:gridCol>
                <a:gridCol w="439226">
                  <a:extLst>
                    <a:ext uri="{9D8B030D-6E8A-4147-A177-3AD203B41FA5}">
                      <a16:colId xmlns:a16="http://schemas.microsoft.com/office/drawing/2014/main" val="237233439"/>
                    </a:ext>
                  </a:extLst>
                </a:gridCol>
              </a:tblGrid>
              <a:tr h="1761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в 2022 году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2023 год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523069"/>
                  </a:ext>
                </a:extLst>
              </a:tr>
              <a:tr h="218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03175"/>
                  </a:ext>
                </a:extLst>
              </a:tr>
              <a:tr h="332324"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«Формирование комфортной городской среды (Московская область)»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66198"/>
                  </a:ext>
                </a:extLst>
              </a:tr>
              <a:tr h="221303"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детских, игровых площадок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258405"/>
                  </a:ext>
                </a:extLst>
              </a:tr>
              <a:tr h="295071"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 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бюджета муниципального образования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программы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676446"/>
                  </a:ext>
                </a:extLst>
              </a:tr>
              <a:tr h="170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дворовых территорий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787847"/>
                  </a:ext>
                </a:extLst>
              </a:tr>
              <a:tr h="516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66 078,27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54 921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15713"/>
                  </a:ext>
                </a:extLst>
              </a:tr>
              <a:tr h="295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дефектов асфальтового покрытия на дворовых территориях, устраненных в рамках выполнения работ по ямочному ремонту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091376"/>
                  </a:ext>
                </a:extLst>
              </a:tr>
              <a:tr h="221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созданных и отремонтированных пешеходных коммуникаций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210517"/>
                  </a:ext>
                </a:extLst>
              </a:tr>
              <a:tr h="153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приобретенной коммунальной техники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532819"/>
                  </a:ext>
                </a:extLst>
              </a:tr>
              <a:tr h="295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дворовых территорий за счет средств муниципального образования Московской области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719939"/>
                  </a:ext>
                </a:extLst>
              </a:tr>
              <a:tr h="295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дворовых территорий и общественных пространств, содержанных за счет бюджетных средств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56210"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1 104 183,3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1 104 183,3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56210"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1 104 183,3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58750" algn="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1 104 183,3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60020"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1 104 183,3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777299"/>
                  </a:ext>
                </a:extLst>
              </a:tr>
              <a:tr h="183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детских игровых площадок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654639"/>
                  </a:ext>
                </a:extLst>
              </a:tr>
              <a:tr h="221303"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2.10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замененных неэнергоэффективных светильников наружного освещения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6 119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1 584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071912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2.11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шкафов управления наружным освещением</a:t>
                      </a:r>
                    </a:p>
                  </a:txBody>
                  <a:tcPr marL="33196" marR="3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96" marR="33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562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129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«Строительство объектов социальной инфраструктуры»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76230"/>
              </p:ext>
            </p:extLst>
          </p:nvPr>
        </p:nvGraphicFramePr>
        <p:xfrm>
          <a:off x="251520" y="1267042"/>
          <a:ext cx="8784976" cy="3077083"/>
        </p:xfrm>
        <a:graphic>
          <a:graphicData uri="http://schemas.openxmlformats.org/drawingml/2006/table">
            <a:tbl>
              <a:tblPr/>
              <a:tblGrid>
                <a:gridCol w="511206">
                  <a:extLst>
                    <a:ext uri="{9D8B030D-6E8A-4147-A177-3AD203B41FA5}">
                      <a16:colId xmlns:a16="http://schemas.microsoft.com/office/drawing/2014/main" val="3159611553"/>
                    </a:ext>
                  </a:extLst>
                </a:gridCol>
                <a:gridCol w="2009074">
                  <a:extLst>
                    <a:ext uri="{9D8B030D-6E8A-4147-A177-3AD203B41FA5}">
                      <a16:colId xmlns:a16="http://schemas.microsoft.com/office/drawing/2014/main" val="3174447325"/>
                    </a:ext>
                  </a:extLst>
                </a:gridCol>
                <a:gridCol w="2101447">
                  <a:extLst>
                    <a:ext uri="{9D8B030D-6E8A-4147-A177-3AD203B41FA5}">
                      <a16:colId xmlns:a16="http://schemas.microsoft.com/office/drawing/2014/main" val="2965224110"/>
                    </a:ext>
                  </a:extLst>
                </a:gridCol>
                <a:gridCol w="634857">
                  <a:extLst>
                    <a:ext uri="{9D8B030D-6E8A-4147-A177-3AD203B41FA5}">
                      <a16:colId xmlns:a16="http://schemas.microsoft.com/office/drawing/2014/main" val="1881905103"/>
                    </a:ext>
                  </a:extLst>
                </a:gridCol>
                <a:gridCol w="836167">
                  <a:extLst>
                    <a:ext uri="{9D8B030D-6E8A-4147-A177-3AD203B41FA5}">
                      <a16:colId xmlns:a16="http://schemas.microsoft.com/office/drawing/2014/main" val="2243813358"/>
                    </a:ext>
                  </a:extLst>
                </a:gridCol>
                <a:gridCol w="748009">
                  <a:extLst>
                    <a:ext uri="{9D8B030D-6E8A-4147-A177-3AD203B41FA5}">
                      <a16:colId xmlns:a16="http://schemas.microsoft.com/office/drawing/2014/main" val="99136600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31331696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54856025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0414067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526602740"/>
                    </a:ext>
                  </a:extLst>
                </a:gridCol>
              </a:tblGrid>
              <a:tr h="4137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показателей 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показателея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2022 году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2023 год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24690"/>
                  </a:ext>
                </a:extLst>
              </a:tr>
              <a:tr h="523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846677"/>
                  </a:ext>
                </a:extLst>
              </a:tr>
              <a:tr h="541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строительства (реконструкции) объектов дошкольного образования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Введены в эксплуатацию объекты дошкольного образования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  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725888"/>
                  </a:ext>
                </a:extLst>
              </a:tr>
              <a:tr h="9715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Современная школа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Введены в эксплуатацию объекты для создания дополнительных мест в общеобразовательных организациях в связи с ростом числа учащихся вызванным демографическим фактором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  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136878"/>
                  </a:ext>
                </a:extLst>
              </a:tr>
              <a:tr h="627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"Спорт - норма жизни"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Введены в эксплуатацию объекты физической культуры и спорта на территории военных городков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  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7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180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«Переселение граждан из аварийного жилищного фонда»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488068"/>
              </p:ext>
            </p:extLst>
          </p:nvPr>
        </p:nvGraphicFramePr>
        <p:xfrm>
          <a:off x="323528" y="836712"/>
          <a:ext cx="8640959" cy="4738016"/>
        </p:xfrm>
        <a:graphic>
          <a:graphicData uri="http://schemas.openxmlformats.org/drawingml/2006/table">
            <a:tbl>
              <a:tblPr/>
              <a:tblGrid>
                <a:gridCol w="533762">
                  <a:extLst>
                    <a:ext uri="{9D8B030D-6E8A-4147-A177-3AD203B41FA5}">
                      <a16:colId xmlns:a16="http://schemas.microsoft.com/office/drawing/2014/main" val="2916018717"/>
                    </a:ext>
                  </a:extLst>
                </a:gridCol>
                <a:gridCol w="2766850">
                  <a:extLst>
                    <a:ext uri="{9D8B030D-6E8A-4147-A177-3AD203B41FA5}">
                      <a16:colId xmlns:a16="http://schemas.microsoft.com/office/drawing/2014/main" val="3537266626"/>
                    </a:ext>
                  </a:extLst>
                </a:gridCol>
                <a:gridCol w="1143777">
                  <a:extLst>
                    <a:ext uri="{9D8B030D-6E8A-4147-A177-3AD203B41FA5}">
                      <a16:colId xmlns:a16="http://schemas.microsoft.com/office/drawing/2014/main" val="1798402516"/>
                    </a:ext>
                  </a:extLst>
                </a:gridCol>
                <a:gridCol w="729839">
                  <a:extLst>
                    <a:ext uri="{9D8B030D-6E8A-4147-A177-3AD203B41FA5}">
                      <a16:colId xmlns:a16="http://schemas.microsoft.com/office/drawing/2014/main" val="2185601375"/>
                    </a:ext>
                  </a:extLst>
                </a:gridCol>
                <a:gridCol w="806090">
                  <a:extLst>
                    <a:ext uri="{9D8B030D-6E8A-4147-A177-3AD203B41FA5}">
                      <a16:colId xmlns:a16="http://schemas.microsoft.com/office/drawing/2014/main" val="844190875"/>
                    </a:ext>
                  </a:extLst>
                </a:gridCol>
                <a:gridCol w="547379">
                  <a:extLst>
                    <a:ext uri="{9D8B030D-6E8A-4147-A177-3AD203B41FA5}">
                      <a16:colId xmlns:a16="http://schemas.microsoft.com/office/drawing/2014/main" val="2816146659"/>
                    </a:ext>
                  </a:extLst>
                </a:gridCol>
                <a:gridCol w="533762">
                  <a:extLst>
                    <a:ext uri="{9D8B030D-6E8A-4147-A177-3AD203B41FA5}">
                      <a16:colId xmlns:a16="http://schemas.microsoft.com/office/drawing/2014/main" val="4095920956"/>
                    </a:ext>
                  </a:extLst>
                </a:gridCol>
                <a:gridCol w="533762">
                  <a:extLst>
                    <a:ext uri="{9D8B030D-6E8A-4147-A177-3AD203B41FA5}">
                      <a16:colId xmlns:a16="http://schemas.microsoft.com/office/drawing/2014/main" val="1073766425"/>
                    </a:ext>
                  </a:extLst>
                </a:gridCol>
                <a:gridCol w="522869">
                  <a:extLst>
                    <a:ext uri="{9D8B030D-6E8A-4147-A177-3AD203B41FA5}">
                      <a16:colId xmlns:a16="http://schemas.microsoft.com/office/drawing/2014/main" val="3477917631"/>
                    </a:ext>
                  </a:extLst>
                </a:gridCol>
                <a:gridCol w="522869">
                  <a:extLst>
                    <a:ext uri="{9D8B030D-6E8A-4147-A177-3AD203B41FA5}">
                      <a16:colId xmlns:a16="http://schemas.microsoft.com/office/drawing/2014/main" val="254040803"/>
                    </a:ext>
                  </a:extLst>
                </a:gridCol>
              </a:tblGrid>
              <a:tr h="5253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показателей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показателея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2022 году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2023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529544"/>
                  </a:ext>
                </a:extLst>
              </a:tr>
              <a:tr h="664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215127"/>
                  </a:ext>
                </a:extLst>
              </a:tr>
              <a:tr h="3090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40916"/>
                  </a:ext>
                </a:extLst>
              </a:tr>
              <a:tr h="285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200219"/>
                  </a:ext>
                </a:extLst>
              </a:tr>
              <a:tr h="394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за счет средств внебюджетных источников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0,758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961283"/>
                  </a:ext>
                </a:extLst>
              </a:tr>
              <a:tr h="394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 за счет средств внебюджетных источников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0,048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0,024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0,119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100019"/>
                  </a:ext>
                </a:extLst>
              </a:tr>
              <a:tr h="3785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за счет муниципальных программ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074193"/>
                  </a:ext>
                </a:extLst>
              </a:tr>
              <a:tr h="2669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фонда, за счет муниципальных программ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0,049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0,024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0,119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735496"/>
                  </a:ext>
                </a:extLst>
              </a:tr>
              <a:tr h="3965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 после 01.01.2017 года, расселенного по Подпрограмме 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990984"/>
                  </a:ext>
                </a:extLst>
              </a:tr>
              <a:tr h="3965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 после 01.01.2017 года, расселенного по Подпрограмме 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0,049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0,024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0,119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412610"/>
                  </a:ext>
                </a:extLst>
              </a:tr>
              <a:tr h="1545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Расселяемая площадь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1 861,21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1 065,60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911996"/>
                  </a:ext>
                </a:extLst>
              </a:tr>
              <a:tr h="1545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1.10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переселяемых жителей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07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3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5" y="14206"/>
            <a:ext cx="913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Информация об общественно значимых проектах, реализуемых на территории городского округа Щёлково в 2024-2026 годах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505" y="1052735"/>
          <a:ext cx="8928991" cy="44484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4730">
                  <a:extLst>
                    <a:ext uri="{9D8B030D-6E8A-4147-A177-3AD203B41FA5}">
                      <a16:colId xmlns:a16="http://schemas.microsoft.com/office/drawing/2014/main" val="4067194519"/>
                    </a:ext>
                  </a:extLst>
                </a:gridCol>
                <a:gridCol w="1257437">
                  <a:extLst>
                    <a:ext uri="{9D8B030D-6E8A-4147-A177-3AD203B41FA5}">
                      <a16:colId xmlns:a16="http://schemas.microsoft.com/office/drawing/2014/main" val="83596149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30484466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091480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8108496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181136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3521975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48254241"/>
                    </a:ext>
                  </a:extLst>
                </a:gridCol>
              </a:tblGrid>
              <a:tr h="508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 проекта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Место реализации проекта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Срок ввода объекта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Объем финансирования на 2024 год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Объем финансирования на 2025 год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Объем финансирования на 2026 год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Результаты от реализации проекта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065091"/>
                  </a:ext>
                </a:extLst>
              </a:tr>
              <a:tr h="4273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ВСЕГО, в том числе: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445 886,5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751 094,9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472 170,3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05552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Детский сад на 220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Московская область, г. Щелково, ул. Школьная, вблизи МБОУ СОШ № 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01.09.2024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396 733,8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объектов общего образования за счет бюджетных средств - всего - 1 единица.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240233"/>
                  </a:ext>
                </a:extLst>
              </a:tr>
              <a:tr h="954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Детский сад на 240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Московская область, Щёлковский район, г. Щелково, мкр. "Щёлково-7", вблизи ул. Неделина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01.09.2025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49 152,7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601 094,1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объектов общего образования за счет бюджетных средств - всего - 1 единица.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645689"/>
                  </a:ext>
                </a:extLst>
              </a:tr>
              <a:tr h="834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Детский сад на 125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Московская область, Щелково-3, ул. Жуковского, вблизи д.2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01.09.2026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231 994,2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объектов общего образования за счет бюджетных средств - всего - 1 единица.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781891"/>
                  </a:ext>
                </a:extLst>
              </a:tr>
              <a:tr h="858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Плавательный бассейн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городской округ Щёлково, п. Монино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15.02.2027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150 000,8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240 176,1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объектов физической культуры и спорта за счет бюджетных средств - всего - 1 единица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60868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8340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35070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B58A379-CE0B-4F95-97EA-04A21415AF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503" y="1052736"/>
          <a:ext cx="8928994" cy="57102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04257">
                  <a:extLst>
                    <a:ext uri="{9D8B030D-6E8A-4147-A177-3AD203B41FA5}">
                      <a16:colId xmlns:a16="http://schemas.microsoft.com/office/drawing/2014/main" val="400324206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9330072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2966547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33721685"/>
                    </a:ext>
                  </a:extLst>
                </a:gridCol>
                <a:gridCol w="966366">
                  <a:extLst>
                    <a:ext uri="{9D8B030D-6E8A-4147-A177-3AD203B41FA5}">
                      <a16:colId xmlns:a16="http://schemas.microsoft.com/office/drawing/2014/main" val="2557621665"/>
                    </a:ext>
                  </a:extLst>
                </a:gridCol>
                <a:gridCol w="3426123">
                  <a:extLst>
                    <a:ext uri="{9D8B030D-6E8A-4147-A177-3AD203B41FA5}">
                      <a16:colId xmlns:a16="http://schemas.microsoft.com/office/drawing/2014/main" val="2443830240"/>
                    </a:ext>
                  </a:extLst>
                </a:gridCol>
              </a:tblGrid>
              <a:tr h="56447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на 2024 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2025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на 2026 год 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554094"/>
                  </a:ext>
                </a:extLst>
              </a:tr>
              <a:tr h="1016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150 050,8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165 502,1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169 758,2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Администрации городского округа Щёлково от 24.04.2020 №1260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«Об утверждении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Положения об организации рационального питания обучающихся в муниципальных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общеобразовательных организациях городского округа Щёлково» (с изм. от 23.07.2020 №1821, от 05.03.2021 №557, от 28.10.2021 №3069)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87879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родителей, по договорам найма специализированных жилых помещений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88 090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88 090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57 259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– 20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20</a:t>
                      </a:r>
                      <a:endParaRPr lang="ru-RU" sz="1000" kern="12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13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Московской области от 29.12.2007 N 248/2007-ОЗ                    «О предоставлении полного государственного обеспечения и дополнительных гарантий по социальной поддержке детям-сиротам и детям, оставшимся без попечения родителей»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19131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обеспечению жильем молодых семей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63 176,8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47 592,0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55 536,3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– 15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15</a:t>
                      </a:r>
                      <a:endParaRPr lang="ru-RU" sz="1000" kern="12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15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МО от 25.10.2016 N 790/39         «Об утверждении государственной программы Московской области "Жилище" на 2017-2027 годы»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676163"/>
                  </a:ext>
                </a:extLst>
              </a:tr>
              <a:tr h="1496888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части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родительской платы за присмотр и уход за детьми, осваивающими образовательные программы дошкольного образования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организациях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Щёлково, осуществляющих образовательную деятельность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58 015,0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58 015,0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58 015,0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11 855,0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Правительства Московской области от 26 мая 2014 года №378/17 «Об утверждении Порядка обращения за компенсацией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деятельность, и порядка ее выплаты, Порядка расходования субвенций бюджетам муниципальных образований Московской области на выплату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деятельность»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98226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с учётом интересов целевых групп пользователей на 2024 год и на плановый период 2025 и 2026 годов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2320" y="70788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96249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860032" y="1772816"/>
            <a:ext cx="1728192" cy="8640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5 372,8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рубля в месяц</a:t>
            </a:r>
          </a:p>
        </p:txBody>
      </p:sp>
      <p:sp>
        <p:nvSpPr>
          <p:cNvPr id="6" name="Овал 5"/>
          <p:cNvSpPr/>
          <p:nvPr/>
        </p:nvSpPr>
        <p:spPr>
          <a:xfrm>
            <a:off x="107504" y="1772816"/>
            <a:ext cx="1728192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64 473,0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рубля в год</a:t>
            </a:r>
          </a:p>
        </p:txBody>
      </p:sp>
      <p:sp>
        <p:nvSpPr>
          <p:cNvPr id="7" name="Овал 6"/>
          <p:cNvSpPr/>
          <p:nvPr/>
        </p:nvSpPr>
        <p:spPr>
          <a:xfrm>
            <a:off x="4860032" y="2996952"/>
            <a:ext cx="1728192" cy="8640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104,5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рубля в месяц</a:t>
            </a:r>
          </a:p>
        </p:txBody>
      </p:sp>
      <p:sp>
        <p:nvSpPr>
          <p:cNvPr id="8" name="Овал 7"/>
          <p:cNvSpPr/>
          <p:nvPr/>
        </p:nvSpPr>
        <p:spPr>
          <a:xfrm>
            <a:off x="13590" y="2996952"/>
            <a:ext cx="1728192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1 254,1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рубля в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4860032" y="4221088"/>
            <a:ext cx="1728192" cy="8640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2 899,6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рублей в месяц</a:t>
            </a:r>
          </a:p>
        </p:txBody>
      </p:sp>
      <p:sp>
        <p:nvSpPr>
          <p:cNvPr id="10" name="Овал 9"/>
          <p:cNvSpPr/>
          <p:nvPr/>
        </p:nvSpPr>
        <p:spPr>
          <a:xfrm>
            <a:off x="35496" y="4221088"/>
            <a:ext cx="1728192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34 795,6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год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32040" y="5445224"/>
            <a:ext cx="1728192" cy="9686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1 030,2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рублей в месяц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5373216"/>
            <a:ext cx="1900353" cy="10462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12 362,6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рубля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60195" y="692696"/>
            <a:ext cx="5667375" cy="7905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Численность населения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городского округа Щёлково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217 794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человека*</a:t>
            </a:r>
          </a:p>
        </p:txBody>
      </p:sp>
      <p:pic>
        <p:nvPicPr>
          <p:cNvPr id="42012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109409" cy="110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2013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109409" cy="1065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2014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5224"/>
            <a:ext cx="2109409" cy="1106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" name="Скругленный прямоугольник 20"/>
          <p:cNvSpPr/>
          <p:nvPr/>
        </p:nvSpPr>
        <p:spPr>
          <a:xfrm>
            <a:off x="1835696" y="1556792"/>
            <a:ext cx="2994773" cy="11521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округа приходится на 1 гражданина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07704" y="5301208"/>
            <a:ext cx="2985386" cy="1106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 округа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приходится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дошкольное образование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на 1 гражданина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35696" y="4077072"/>
            <a:ext cx="2971999" cy="10655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 округа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приходится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общее образование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1 гражданина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35696" y="2924944"/>
            <a:ext cx="2994773" cy="9361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 округа приходится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социальную политику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1 гражданина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ord-news.ru/img/newsimages/20160729/1_f5a337b46d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2109457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-16755" y="6404183"/>
            <a:ext cx="912757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*По состоянию на 1 января 2023 года по данным ФЕДЕРАЛЬНОЙ СЛУЖБЫ ГОСУДАРСТВЕННОЙ СТАТИСТИКИ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РОССТАТ)</a:t>
            </a:r>
            <a:r>
              <a:rPr lang="en-US" sz="900" b="1" dirty="0">
                <a:solidFill>
                  <a:prstClr val="black"/>
                </a:solidFill>
              </a:rPr>
              <a:t> </a:t>
            </a:r>
            <a:r>
              <a:rPr lang="en-US" sz="600" dirty="0">
                <a:solidFill>
                  <a:prstClr val="black"/>
                </a:solidFill>
              </a:rPr>
              <a:t>https://77.rosstat.gov.ru/%D0%A1%D1%82%D0%B0%D1%82%D0%B8%D1%81%D1%82%D0%B8%D0%BA%D0%B0/%D0%9E%D1%84%D0%B8%D1%86%D0%B8%D0%B0%D0%BB%D1%8C%D0%BD%D0%B0%D1%8F_%D1%81%D1%82%D0%B0%D1%82%D0%B8%D1%81%D1%82%D0%B8%D0%BA%D0%B0/%D0%9C%D0%BE%D1%81%D0%BA%D0%BE%D0%B2%D1%81%D0%BA%D0%B0%D1%8F_%D0%BE%D0%B1%D0%BB%D0%B0%D1%81%D1%82%D1%8C/%D0%9D%D0%B0%D1%81%D0%B5%D0%BB%D0%B5%D0%BD%D0%B8%D0%B5</a:t>
            </a:r>
            <a:r>
              <a:rPr kumimoji="0" lang="ru-RU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в расчёте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душу населения в 2024 году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666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" y="-9630"/>
            <a:ext cx="9144000" cy="6867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56" y="0"/>
            <a:ext cx="6804248" cy="2169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Пролетарский проспект, д. 1-1а, г. Щёлково, Московская область, 141100.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Телефон/факс: 8 496 566-94-19.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Эл. почта: 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fuashr@mail.ru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График работы: понедельник—четверг с 9:00 до 18:00, пятница — с 9:00 до 16:45, обед — с 13:00 до 13:45.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Начальник финансового управления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дминистрации городского округа Щёлково — Александр Владимирович Фрыгин.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Время приёма граждан: понедельник с 9:00 до 18:00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Обеденный перерыв с 13:00 до 13:45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5" y="6021289"/>
            <a:ext cx="5152121" cy="83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«Бюджет для граждан»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Подготовлен  Финансовым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управлением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Администрации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городского округа Щёлково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ntique Olive Co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Прямоугольник 1"/>
          <p:cNvSpPr>
            <a:spLocks noChangeArrowheads="1"/>
          </p:cNvSpPr>
          <p:nvPr/>
        </p:nvSpPr>
        <p:spPr bwMode="auto">
          <a:xfrm>
            <a:off x="116241" y="602311"/>
            <a:ext cx="266429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Доходы бюджета 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поступающие в бюджет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08" y="1610062"/>
            <a:ext cx="3689222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0553" y="1408291"/>
            <a:ext cx="2520670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НАЛОГОВЫЕ ДОХОДЫ: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 на доходы физических лиц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-Земельный налог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 на имущество физических лиц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-Налоги на совокупный доход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-Акцизы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-Государственная пошлина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241" y="3193395"/>
            <a:ext cx="2509294" cy="2000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НЕНАЛОГОВЫЕ ДОХОДЫ:</a:t>
            </a:r>
          </a:p>
          <a:p>
            <a:r>
              <a:rPr lang="ru-RU" dirty="0">
                <a:solidFill>
                  <a:schemeClr val="bg1"/>
                </a:solidFill>
              </a:rPr>
              <a:t>-Доходы от использования муниципального имущества</a:t>
            </a:r>
          </a:p>
          <a:p>
            <a:r>
              <a:rPr lang="ru-RU" dirty="0">
                <a:solidFill>
                  <a:schemeClr val="bg1"/>
                </a:solidFill>
              </a:rPr>
              <a:t>-Доходы от продажи материальных и нематериальных</a:t>
            </a:r>
          </a:p>
          <a:p>
            <a:r>
              <a:rPr lang="ru-RU" dirty="0">
                <a:solidFill>
                  <a:schemeClr val="bg1"/>
                </a:solidFill>
              </a:rPr>
              <a:t>-Прочие доходы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866" y="5193943"/>
            <a:ext cx="2520669" cy="16004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МЕЖБЮДЖЕТНЫЕ ТРАНСФЕРТЫ:</a:t>
            </a:r>
          </a:p>
          <a:p>
            <a:r>
              <a:rPr lang="ru-RU" dirty="0">
                <a:solidFill>
                  <a:schemeClr val="bg1"/>
                </a:solidFill>
              </a:rPr>
              <a:t>Дотации, субсидии, субвенции, иные межбюджетные трансферты (помощь из другого бюджета)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1445840"/>
            <a:ext cx="2160241" cy="44012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РАСХОДЫ на решение вопросов местного значения:</a:t>
            </a:r>
          </a:p>
          <a:p>
            <a:r>
              <a:rPr lang="ru-RU" dirty="0">
                <a:solidFill>
                  <a:schemeClr val="bg1"/>
                </a:solidFill>
              </a:rPr>
              <a:t>-Образование</a:t>
            </a:r>
          </a:p>
          <a:p>
            <a:r>
              <a:rPr lang="ru-RU" dirty="0">
                <a:solidFill>
                  <a:schemeClr val="bg1"/>
                </a:solidFill>
              </a:rPr>
              <a:t>-Культура</a:t>
            </a:r>
          </a:p>
          <a:p>
            <a:r>
              <a:rPr lang="ru-RU" dirty="0">
                <a:solidFill>
                  <a:schemeClr val="bg1"/>
                </a:solidFill>
              </a:rPr>
              <a:t>-Физическая культура и спорт</a:t>
            </a:r>
          </a:p>
          <a:p>
            <a:r>
              <a:rPr lang="ru-RU" dirty="0">
                <a:solidFill>
                  <a:schemeClr val="bg1"/>
                </a:solidFill>
              </a:rPr>
              <a:t>-Дорожная деятельность</a:t>
            </a:r>
          </a:p>
          <a:p>
            <a:r>
              <a:rPr lang="ru-RU" dirty="0">
                <a:solidFill>
                  <a:schemeClr val="bg1"/>
                </a:solidFill>
              </a:rPr>
              <a:t>-Транспорт</a:t>
            </a:r>
          </a:p>
          <a:p>
            <a:r>
              <a:rPr lang="ru-RU" dirty="0">
                <a:solidFill>
                  <a:schemeClr val="bg1"/>
                </a:solidFill>
              </a:rPr>
              <a:t>-Градостроительство и развитие территории  городского округа</a:t>
            </a:r>
          </a:p>
          <a:p>
            <a:r>
              <a:rPr lang="ru-RU" dirty="0">
                <a:solidFill>
                  <a:schemeClr val="bg1"/>
                </a:solidFill>
              </a:rPr>
              <a:t>-Национальная безопасность</a:t>
            </a:r>
          </a:p>
          <a:p>
            <a:r>
              <a:rPr lang="ru-RU" dirty="0">
                <a:solidFill>
                  <a:schemeClr val="bg1"/>
                </a:solidFill>
              </a:rPr>
              <a:t>-Управление</a:t>
            </a:r>
          </a:p>
          <a:p>
            <a:r>
              <a:rPr lang="ru-RU" dirty="0">
                <a:solidFill>
                  <a:schemeClr val="bg1"/>
                </a:solidFill>
              </a:rPr>
              <a:t>-Социальная политика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5231" y="5517232"/>
            <a:ext cx="3384376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ДОХОДЫ – РАСХОДЫ = ДЕФИЦИТ(ПРОФИЦИТ)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123" y="-10417"/>
            <a:ext cx="8080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городского округа– это план доходов и расходов на трехлетний период</a:t>
            </a:r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>
            <a:off x="6012161" y="669627"/>
            <a:ext cx="288032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Расходы бюджета 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выплачиваемые из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243119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799" y="2143530"/>
            <a:ext cx="4420590" cy="3013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174" y="28336"/>
            <a:ext cx="4502832" cy="580559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профицит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1811" y="2647956"/>
            <a:ext cx="2160240" cy="92333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ПРИ НЕДОСТАКЕ СРЕДСТВ -</a:t>
            </a:r>
          </a:p>
          <a:p>
            <a:r>
              <a:rPr lang="ru-RU" dirty="0">
                <a:solidFill>
                  <a:schemeClr val="bg1"/>
                </a:solidFill>
              </a:rPr>
              <a:t>  БЕРУТ  КРЕДИТ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079" y="2674602"/>
            <a:ext cx="2491185" cy="92333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ИЗЛИШКИ СРЕДСТВ НАПРАВЛЯЮТ В НАКОПЛЕНИЯ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484991" y="1954522"/>
            <a:ext cx="330653" cy="72008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231278" y="1909292"/>
            <a:ext cx="330653" cy="72008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713139"/>
            <a:ext cx="3484984" cy="1200329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В случае, если доходов меньше, чем расходов, </a:t>
            </a:r>
          </a:p>
          <a:p>
            <a:r>
              <a:rPr lang="ru-RU" dirty="0">
                <a:solidFill>
                  <a:schemeClr val="bg1"/>
                </a:solidFill>
              </a:rPr>
              <a:t>возникает </a:t>
            </a:r>
          </a:p>
          <a:p>
            <a:r>
              <a:rPr lang="ru-RU" dirty="0">
                <a:solidFill>
                  <a:schemeClr val="bg1"/>
                </a:solidFill>
              </a:rPr>
              <a:t>ДЕФИЦИТ бюджета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575" y="737640"/>
            <a:ext cx="3623320" cy="1200329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случае, если доходов 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расходов,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возникает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</a:p>
        </p:txBody>
      </p:sp>
      <p:sp>
        <p:nvSpPr>
          <p:cNvPr id="15" name="AutoShape 2" descr="https://www.syl.ru/misc/i/ai/177805/7066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523014469"/>
              </p:ext>
            </p:extLst>
          </p:nvPr>
        </p:nvGraphicFramePr>
        <p:xfrm>
          <a:off x="-77397" y="4005064"/>
          <a:ext cx="3497269" cy="234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1359834683"/>
              </p:ext>
            </p:extLst>
          </p:nvPr>
        </p:nvGraphicFramePr>
        <p:xfrm>
          <a:off x="5796136" y="4165347"/>
          <a:ext cx="3347864" cy="23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5991859" y="6093296"/>
            <a:ext cx="1882047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</a:t>
            </a:r>
          </a:p>
        </p:txBody>
      </p:sp>
      <p:sp>
        <p:nvSpPr>
          <p:cNvPr id="4" name="Крест 3"/>
          <p:cNvSpPr/>
          <p:nvPr/>
        </p:nvSpPr>
        <p:spPr>
          <a:xfrm>
            <a:off x="1619672" y="5551714"/>
            <a:ext cx="1594873" cy="1306286"/>
          </a:xfrm>
          <a:prstGeom prst="plu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141222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0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0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7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8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9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0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7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8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9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0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7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8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9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0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7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8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9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0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7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8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9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45817</TotalTime>
  <Words>12967</Words>
  <Application>Microsoft Office PowerPoint</Application>
  <PresentationFormat>Экран (4:3)</PresentationFormat>
  <Paragraphs>3288</Paragraphs>
  <Slides>77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91" baseType="lpstr">
      <vt:lpstr>Antique Olive Compact</vt:lpstr>
      <vt:lpstr>Arial</vt:lpstr>
      <vt:lpstr>Calibri</vt:lpstr>
      <vt:lpstr>Century Gothic</vt:lpstr>
      <vt:lpstr>Constantia</vt:lpstr>
      <vt:lpstr>Franklin Gothic Book</vt:lpstr>
      <vt:lpstr>Palatino Linotype</vt:lpstr>
      <vt:lpstr>Roman</vt:lpstr>
      <vt:lpstr>Times New Roman</vt:lpstr>
      <vt:lpstr>Times New Roman CYR</vt:lpstr>
      <vt:lpstr>Wingdings</vt:lpstr>
      <vt:lpstr>Wingdings 3</vt:lpstr>
      <vt:lpstr>Сектор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бывают бюджеты?</vt:lpstr>
      <vt:lpstr>Презентация PowerPoint</vt:lpstr>
      <vt:lpstr>Дефицит и профицит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поступления  налоговых и неналоговых доходов  в бюджет городского округа Щёлково в 2022-2026 годах </vt:lpstr>
      <vt:lpstr>Презентация PowerPoint</vt:lpstr>
      <vt:lpstr>Презентация PowerPoint</vt:lpstr>
      <vt:lpstr>Презентация PowerPoint</vt:lpstr>
      <vt:lpstr>Налоги на совокупный доход</vt:lpstr>
      <vt:lpstr>Презентация PowerPoint</vt:lpstr>
      <vt:lpstr>Презентация PowerPoint</vt:lpstr>
      <vt:lpstr>Поступление земельного налога в бюджет городского округа Щёлково в 2022-2023 годах и прогноз на 2024-2026 годы</vt:lpstr>
      <vt:lpstr>Поступления налога на имущество физических лиц  в бюджет городского округа Щёлково в 2022-2023 годах и прогноз на 2024-2026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Ставки по уплате земельного налога</vt:lpstr>
      <vt:lpstr>Ставки по уплате земельного налога (продолжение)</vt:lpstr>
      <vt:lpstr>Ставки по уплате налога на имущество физических лиц</vt:lpstr>
      <vt:lpstr>Ставки по уплате налога на имущество физических лиц (продолжение)</vt:lpstr>
      <vt:lpstr>Презентация PowerPoint</vt:lpstr>
      <vt:lpstr>Презентация PowerPoint</vt:lpstr>
      <vt:lpstr>Удельный объём налоговых и неналоговых доходов на душу населения в сравнении с другими муниципальными образованиями источник информации: Открытый бюджет Московской области https://budget.mosreg.ru/dokumenty/byudzhetnaya-politika/pokazateli-ispolneniya-byudzhetov-municipalnyx-obrazovanij-moskovskoj-oblasti/#tab-id-11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Е.У. Силаева</cp:lastModifiedBy>
  <cp:revision>3120</cp:revision>
  <cp:lastPrinted>2023-11-16T12:18:45Z</cp:lastPrinted>
  <dcterms:created xsi:type="dcterms:W3CDTF">2014-11-07T09:30:42Z</dcterms:created>
  <dcterms:modified xsi:type="dcterms:W3CDTF">2023-12-19T06:42:40Z</dcterms:modified>
</cp:coreProperties>
</file>