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8" r:id="rId2"/>
    <p:sldId id="387" r:id="rId3"/>
    <p:sldId id="407" r:id="rId4"/>
    <p:sldId id="395" r:id="rId5"/>
    <p:sldId id="404" r:id="rId6"/>
    <p:sldId id="400" r:id="rId7"/>
    <p:sldId id="408" r:id="rId8"/>
    <p:sldId id="413" r:id="rId9"/>
    <p:sldId id="414" r:id="rId10"/>
  </p:sldIdLst>
  <p:sldSz cx="13774738" cy="10333038"/>
  <p:notesSz cx="6797675" cy="9874250"/>
  <p:embeddedFontLs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Aharoni" charset="-79"/>
      <p:bold r:id="rId17"/>
    </p:embeddedFont>
    <p:embeddedFont>
      <p:font typeface="Century Gothic" pitchFamily="34" charset="0"/>
      <p:regular r:id="rId18"/>
      <p:bold r:id="rId19"/>
      <p:italic r:id="rId20"/>
      <p:boldItalic r:id="rId21"/>
    </p:embeddedFont>
    <p:embeddedFont>
      <p:font typeface="Arial Black" pitchFamily="34" charset="0"/>
      <p:bold r:id="rId22"/>
    </p:embeddedFont>
    <p:embeddedFont>
      <p:font typeface="Arial Unicode MS" pitchFamily="34" charset="-128"/>
      <p:regular r:id="rId23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687388" indent="-2301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376363" indent="-4619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065338" indent="-6937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754313" indent="-9255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55">
          <p15:clr>
            <a:srgbClr val="A4A3A4"/>
          </p15:clr>
        </p15:guide>
        <p15:guide id="2" pos="43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0000"/>
    <a:srgbClr val="99FF99"/>
    <a:srgbClr val="66FF33"/>
    <a:srgbClr val="0000FF"/>
    <a:srgbClr val="A0FFFF"/>
    <a:srgbClr val="606000"/>
    <a:srgbClr val="FFA0A0"/>
    <a:srgbClr val="D06800"/>
    <a:srgbClr val="603000"/>
    <a:srgbClr val="C0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57" autoAdjust="0"/>
    <p:restoredTop sz="98297" autoAdjust="0"/>
  </p:normalViewPr>
  <p:slideViewPr>
    <p:cSldViewPr snapToGrid="0">
      <p:cViewPr>
        <p:scale>
          <a:sx n="75" d="100"/>
          <a:sy n="75" d="100"/>
        </p:scale>
        <p:origin x="-1572" y="-126"/>
      </p:cViewPr>
      <p:guideLst>
        <p:guide orient="horz" pos="3255"/>
        <p:guide pos="43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058" cy="493549"/>
          </a:xfrm>
          <a:prstGeom prst="rect">
            <a:avLst/>
          </a:prstGeom>
        </p:spPr>
        <p:txBody>
          <a:bodyPr vert="horz" lIns="62953" tIns="31478" rIns="62953" bIns="31478" rtlCol="0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530" y="2"/>
            <a:ext cx="2946058" cy="493549"/>
          </a:xfrm>
          <a:prstGeom prst="rect">
            <a:avLst/>
          </a:prstGeom>
        </p:spPr>
        <p:txBody>
          <a:bodyPr vert="horz" lIns="62953" tIns="31478" rIns="62953" bIns="31478" rtlCol="0"/>
          <a:lstStyle>
            <a:lvl1pPr algn="r">
              <a:defRPr sz="800"/>
            </a:lvl1pPr>
          </a:lstStyle>
          <a:p>
            <a:fld id="{FF190246-C8F9-483C-B212-C8B5E64D401B}" type="datetimeFigureOut">
              <a:rPr lang="ru-RU" smtClean="0"/>
              <a:pPr/>
              <a:t>11.07.2025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520"/>
            <a:ext cx="2946058" cy="493549"/>
          </a:xfrm>
          <a:prstGeom prst="rect">
            <a:avLst/>
          </a:prstGeom>
        </p:spPr>
        <p:txBody>
          <a:bodyPr vert="horz" lIns="62953" tIns="31478" rIns="62953" bIns="31478" rtlCol="0" anchor="b"/>
          <a:lstStyle>
            <a:lvl1pPr algn="l">
              <a:defRPr sz="8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530" y="9378520"/>
            <a:ext cx="2946058" cy="493549"/>
          </a:xfrm>
          <a:prstGeom prst="rect">
            <a:avLst/>
          </a:prstGeom>
        </p:spPr>
        <p:txBody>
          <a:bodyPr vert="horz" lIns="62953" tIns="31478" rIns="62953" bIns="31478" rtlCol="0" anchor="b"/>
          <a:lstStyle>
            <a:lvl1pPr algn="r">
              <a:defRPr sz="800"/>
            </a:lvl1pPr>
          </a:lstStyle>
          <a:p>
            <a:fld id="{DC4EF95B-F910-43AE-8FF3-509F6ACC8B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75684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3"/>
            <a:ext cx="2946058" cy="495732"/>
          </a:xfrm>
          <a:prstGeom prst="rect">
            <a:avLst/>
          </a:prstGeom>
        </p:spPr>
        <p:txBody>
          <a:bodyPr vert="horz" lIns="90579" tIns="45287" rIns="90579" bIns="4528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444" y="13"/>
            <a:ext cx="2947144" cy="495732"/>
          </a:xfrm>
          <a:prstGeom prst="rect">
            <a:avLst/>
          </a:prstGeom>
        </p:spPr>
        <p:txBody>
          <a:bodyPr vert="horz" lIns="90579" tIns="45287" rIns="90579" bIns="4528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C0CB417A-3F4E-4327-8737-93DAE418D21F}" type="datetimeFigureOut">
              <a:rPr lang="ru-RU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1235075"/>
            <a:ext cx="443865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79" tIns="45287" rIns="90579" bIns="45287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42" y="4752049"/>
            <a:ext cx="5438792" cy="3887242"/>
          </a:xfrm>
          <a:prstGeom prst="rect">
            <a:avLst/>
          </a:prstGeom>
        </p:spPr>
        <p:txBody>
          <a:bodyPr vert="horz" lIns="90579" tIns="45287" rIns="90579" bIns="45287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531"/>
            <a:ext cx="2946058" cy="495732"/>
          </a:xfrm>
          <a:prstGeom prst="rect">
            <a:avLst/>
          </a:prstGeom>
        </p:spPr>
        <p:txBody>
          <a:bodyPr vert="horz" lIns="90579" tIns="45287" rIns="90579" bIns="4528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444" y="9378531"/>
            <a:ext cx="2947144" cy="495732"/>
          </a:xfrm>
          <a:prstGeom prst="rect">
            <a:avLst/>
          </a:prstGeom>
        </p:spPr>
        <p:txBody>
          <a:bodyPr vert="horz" lIns="90579" tIns="45287" rIns="90579" bIns="4528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6FEEFBC5-5EA9-4DBD-855F-08D7CA70C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0172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68738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1376363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2065338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2754313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3443561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32272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20984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509697" algn="l" defTabSz="137742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3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3106" y="3209941"/>
            <a:ext cx="11708527" cy="22149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6211" y="5855388"/>
            <a:ext cx="9642317" cy="26406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88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7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661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54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43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32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209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09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8747E-5EDC-4864-ADCD-95F0890BF552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9FBB3-2652-4865-9CEC-5FE397A28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55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AF797-1649-4817-A22B-5CA095CA0540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CF28C-A73D-4FCE-936D-8BCA90705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451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986685" y="413803"/>
            <a:ext cx="3099316" cy="88165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8737" y="413803"/>
            <a:ext cx="9068369" cy="88165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2B4D6-98C5-42F4-9BE4-E4DA0AC4EBF7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76798-60F7-456C-8434-372ED3C54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816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68C8-C901-40B7-814D-C1F04023C157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257C-531B-48AE-9B63-F7435FCF2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290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110" y="6639936"/>
            <a:ext cx="11708527" cy="2052256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8110" y="4379585"/>
            <a:ext cx="11708527" cy="2260351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88712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742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661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5484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4356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3227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2098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096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67645-C543-4FC1-9D3F-B3B8416FF0B7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BB6E-1BCF-4ED4-9622-C7C8DBE714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96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8737" y="2411045"/>
            <a:ext cx="6083843" cy="6819327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2158" y="2411045"/>
            <a:ext cx="6083843" cy="6819327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B4C1C-405A-4F17-9D34-65DD7F8F020A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CFFE9-10BF-4E74-8145-D25CC29C5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2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8737" y="2312975"/>
            <a:ext cx="6086235" cy="96393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8712" indent="0">
              <a:buNone/>
              <a:defRPr sz="3000" b="1"/>
            </a:lvl2pPr>
            <a:lvl3pPr marL="1377425" indent="0">
              <a:buNone/>
              <a:defRPr sz="2700" b="1"/>
            </a:lvl3pPr>
            <a:lvl4pPr marL="2066136" indent="0">
              <a:buNone/>
              <a:defRPr sz="2400" b="1"/>
            </a:lvl4pPr>
            <a:lvl5pPr marL="2754848" indent="0">
              <a:buNone/>
              <a:defRPr sz="2400" b="1"/>
            </a:lvl5pPr>
            <a:lvl6pPr marL="3443561" indent="0">
              <a:buNone/>
              <a:defRPr sz="2400" b="1"/>
            </a:lvl6pPr>
            <a:lvl7pPr marL="4132272" indent="0">
              <a:buNone/>
              <a:defRPr sz="2400" b="1"/>
            </a:lvl7pPr>
            <a:lvl8pPr marL="4820984" indent="0">
              <a:buNone/>
              <a:defRPr sz="2400" b="1"/>
            </a:lvl8pPr>
            <a:lvl9pPr marL="5509697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8737" y="3276914"/>
            <a:ext cx="6086235" cy="595345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997378" y="2312975"/>
            <a:ext cx="6088626" cy="96393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8712" indent="0">
              <a:buNone/>
              <a:defRPr sz="3000" b="1"/>
            </a:lvl2pPr>
            <a:lvl3pPr marL="1377425" indent="0">
              <a:buNone/>
              <a:defRPr sz="2700" b="1"/>
            </a:lvl3pPr>
            <a:lvl4pPr marL="2066136" indent="0">
              <a:buNone/>
              <a:defRPr sz="2400" b="1"/>
            </a:lvl4pPr>
            <a:lvl5pPr marL="2754848" indent="0">
              <a:buNone/>
              <a:defRPr sz="2400" b="1"/>
            </a:lvl5pPr>
            <a:lvl6pPr marL="3443561" indent="0">
              <a:buNone/>
              <a:defRPr sz="2400" b="1"/>
            </a:lvl6pPr>
            <a:lvl7pPr marL="4132272" indent="0">
              <a:buNone/>
              <a:defRPr sz="2400" b="1"/>
            </a:lvl7pPr>
            <a:lvl8pPr marL="4820984" indent="0">
              <a:buNone/>
              <a:defRPr sz="2400" b="1"/>
            </a:lvl8pPr>
            <a:lvl9pPr marL="5509697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997378" y="3276914"/>
            <a:ext cx="6088626" cy="5953457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7A51B-41A0-44E5-9902-D16D6C5B033B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C28E8-A456-4D34-A7F0-2A9F25F1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2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F8BA7-EC4F-4A14-9749-6640783572FB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737AE-E26C-4C7B-BE6B-1CBB3C5E8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2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E9F99-859C-478F-A524-632DF3A1ED1B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60686-0279-4398-9BDE-55B710DB37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795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739" y="411408"/>
            <a:ext cx="4531794" cy="1750876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5540" y="411410"/>
            <a:ext cx="7700461" cy="8818962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8739" y="2162286"/>
            <a:ext cx="4531794" cy="7068086"/>
          </a:xfrm>
        </p:spPr>
        <p:txBody>
          <a:bodyPr/>
          <a:lstStyle>
            <a:lvl1pPr marL="0" indent="0">
              <a:buNone/>
              <a:defRPr sz="2100"/>
            </a:lvl1pPr>
            <a:lvl2pPr marL="688712" indent="0">
              <a:buNone/>
              <a:defRPr sz="1800"/>
            </a:lvl2pPr>
            <a:lvl3pPr marL="1377425" indent="0">
              <a:buNone/>
              <a:defRPr sz="1500"/>
            </a:lvl3pPr>
            <a:lvl4pPr marL="2066136" indent="0">
              <a:buNone/>
              <a:defRPr sz="1400"/>
            </a:lvl4pPr>
            <a:lvl5pPr marL="2754848" indent="0">
              <a:buNone/>
              <a:defRPr sz="1400"/>
            </a:lvl5pPr>
            <a:lvl6pPr marL="3443561" indent="0">
              <a:buNone/>
              <a:defRPr sz="1400"/>
            </a:lvl6pPr>
            <a:lvl7pPr marL="4132272" indent="0">
              <a:buNone/>
              <a:defRPr sz="1400"/>
            </a:lvl7pPr>
            <a:lvl8pPr marL="4820984" indent="0">
              <a:buNone/>
              <a:defRPr sz="1400"/>
            </a:lvl8pPr>
            <a:lvl9pPr marL="5509697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24AEC-95C6-407C-8145-2BBD2C353E25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51871-CF32-4271-9D5C-FD5B48DDC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00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945" y="7233126"/>
            <a:ext cx="8264843" cy="853912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699945" y="923276"/>
            <a:ext cx="8264843" cy="6199823"/>
          </a:xfrm>
        </p:spPr>
        <p:txBody>
          <a:bodyPr rtlCol="0">
            <a:normAutofit/>
          </a:bodyPr>
          <a:lstStyle>
            <a:lvl1pPr marL="0" indent="0">
              <a:buNone/>
              <a:defRPr sz="4800"/>
            </a:lvl1pPr>
            <a:lvl2pPr marL="688712" indent="0">
              <a:buNone/>
              <a:defRPr sz="4200"/>
            </a:lvl2pPr>
            <a:lvl3pPr marL="1377425" indent="0">
              <a:buNone/>
              <a:defRPr sz="3600"/>
            </a:lvl3pPr>
            <a:lvl4pPr marL="2066136" indent="0">
              <a:buNone/>
              <a:defRPr sz="3000"/>
            </a:lvl4pPr>
            <a:lvl5pPr marL="2754848" indent="0">
              <a:buNone/>
              <a:defRPr sz="3000"/>
            </a:lvl5pPr>
            <a:lvl6pPr marL="3443561" indent="0">
              <a:buNone/>
              <a:defRPr sz="3000"/>
            </a:lvl6pPr>
            <a:lvl7pPr marL="4132272" indent="0">
              <a:buNone/>
              <a:defRPr sz="3000"/>
            </a:lvl7pPr>
            <a:lvl8pPr marL="4820984" indent="0">
              <a:buNone/>
              <a:defRPr sz="3000"/>
            </a:lvl8pPr>
            <a:lvl9pPr marL="5509697" indent="0">
              <a:buNone/>
              <a:defRPr sz="3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699945" y="8087038"/>
            <a:ext cx="8264843" cy="1212696"/>
          </a:xfrm>
        </p:spPr>
        <p:txBody>
          <a:bodyPr/>
          <a:lstStyle>
            <a:lvl1pPr marL="0" indent="0">
              <a:buNone/>
              <a:defRPr sz="2100"/>
            </a:lvl1pPr>
            <a:lvl2pPr marL="688712" indent="0">
              <a:buNone/>
              <a:defRPr sz="1800"/>
            </a:lvl2pPr>
            <a:lvl3pPr marL="1377425" indent="0">
              <a:buNone/>
              <a:defRPr sz="1500"/>
            </a:lvl3pPr>
            <a:lvl4pPr marL="2066136" indent="0">
              <a:buNone/>
              <a:defRPr sz="1400"/>
            </a:lvl4pPr>
            <a:lvl5pPr marL="2754848" indent="0">
              <a:buNone/>
              <a:defRPr sz="1400"/>
            </a:lvl5pPr>
            <a:lvl6pPr marL="3443561" indent="0">
              <a:buNone/>
              <a:defRPr sz="1400"/>
            </a:lvl6pPr>
            <a:lvl7pPr marL="4132272" indent="0">
              <a:buNone/>
              <a:defRPr sz="1400"/>
            </a:lvl7pPr>
            <a:lvl8pPr marL="4820984" indent="0">
              <a:buNone/>
              <a:defRPr sz="1400"/>
            </a:lvl8pPr>
            <a:lvl9pPr marL="5509697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9EBB9-A8BF-4104-9B1C-5FA36F0456B3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D2903-E684-40CF-826E-AF4A25A3C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65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8975" y="414338"/>
            <a:ext cx="12396788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7742" tIns="68871" rIns="137742" bIns="6887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8975" y="2411413"/>
            <a:ext cx="12396788" cy="681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7742" tIns="68871" rIns="137742" bIns="68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8975" y="9577388"/>
            <a:ext cx="3213100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DFF9646-3DFE-4AE0-86E1-3A253CB7B26A}" type="datetime1">
              <a:rPr lang="ru-RU" smtClean="0"/>
              <a:pPr>
                <a:defRPr/>
              </a:pPr>
              <a:t>11.07.2025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706938" y="9577388"/>
            <a:ext cx="4360862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72663" y="9577388"/>
            <a:ext cx="3213100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1079F2-60BA-4081-A1B0-A7753BB1E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5pPr>
      <a:lvl6pPr marL="688712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6pPr>
      <a:lvl7pPr marL="1377425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7pPr>
      <a:lvl8pPr marL="2066136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8pPr>
      <a:lvl9pPr marL="2754848" algn="ctr" rtl="0" fontAlgn="base"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Calibri" pitchFamily="34" charset="0"/>
        </a:defRPr>
      </a:lvl9pPr>
    </p:titleStyle>
    <p:bodyStyle>
      <a:lvl1pPr marL="515938" indent="-5159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7600" indent="-4302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085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9825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988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87916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76628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65341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54053" indent="-344356" algn="l" defTabSz="1377425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8712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7425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66136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54848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43561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32272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20984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09697" algn="l" defTabSz="1377425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9B6F7"/>
            </a:gs>
            <a:gs pos="100000">
              <a:srgbClr val="EFE7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 descr="C:\Users\a.anisimov\Documents\Александр\Презентация 1 этап\Сборка расселение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854" y="1515484"/>
            <a:ext cx="8853887" cy="8226841"/>
          </a:xfrm>
          <a:prstGeom prst="rect">
            <a:avLst/>
          </a:prstGeom>
          <a:noFill/>
          <a:effectLst>
            <a:outerShdw blurRad="254000" dist="127000" dir="2700000" algn="ctr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5"/>
          <p:cNvSpPr/>
          <p:nvPr/>
        </p:nvSpPr>
        <p:spPr>
          <a:xfrm>
            <a:off x="1" y="9397220"/>
            <a:ext cx="13774738" cy="50643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C000"/>
              </a:gs>
            </a:gsLst>
            <a:lin ang="10800000" scaled="1"/>
            <a:tileRect/>
          </a:gradFill>
          <a:ln w="12700">
            <a:noFill/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Rectangle 5"/>
          <p:cNvSpPr/>
          <p:nvPr/>
        </p:nvSpPr>
        <p:spPr>
          <a:xfrm>
            <a:off x="1" y="0"/>
            <a:ext cx="1473957" cy="10333037"/>
          </a:xfrm>
          <a:prstGeom prst="rect">
            <a:avLst/>
          </a:prstGeom>
          <a:solidFill>
            <a:srgbClr val="FFDC97">
              <a:alpha val="45000"/>
            </a:srgbClr>
          </a:solidFill>
          <a:ln w="0">
            <a:solidFill>
              <a:srgbClr val="FFC000">
                <a:alpha val="50000"/>
              </a:srgb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Rectangle 5"/>
          <p:cNvSpPr/>
          <p:nvPr/>
        </p:nvSpPr>
        <p:spPr>
          <a:xfrm>
            <a:off x="0" y="1"/>
            <a:ext cx="13774738" cy="1420836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2065985" y="9403384"/>
            <a:ext cx="10386365" cy="479425"/>
          </a:xfrm>
          <a:prstGeom prst="rect">
            <a:avLst/>
          </a:prstGeom>
        </p:spPr>
        <p:txBody>
          <a:bodyPr lIns="137742" tIns="68871" rIns="137742" bIns="68871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1400" b="1" dirty="0" smtClean="0">
                <a:latin typeface="Century Gothic" panose="020B0502020202020204" pitchFamily="34" charset="0"/>
              </a:rPr>
              <a:t>Комитет по архитектуре и градостроительству Московской области 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1400" b="1" dirty="0" smtClean="0">
                <a:latin typeface="Century Gothic" panose="020B0502020202020204" pitchFamily="34" charset="0"/>
              </a:rPr>
              <a:t>Москва</a:t>
            </a:r>
            <a:r>
              <a:rPr lang="ru-RU" sz="1400" b="1" dirty="0">
                <a:latin typeface="Century Gothic" panose="020B0502020202020204" pitchFamily="34" charset="0"/>
              </a:rPr>
              <a:t>, </a:t>
            </a:r>
            <a:r>
              <a:rPr lang="en-US" sz="1400" b="1" dirty="0" smtClean="0">
                <a:latin typeface="Century Gothic" panose="020B0502020202020204" pitchFamily="34" charset="0"/>
              </a:rPr>
              <a:t>202</a:t>
            </a:r>
            <a:r>
              <a:rPr lang="ru-RU" sz="1400" b="1" dirty="0" smtClean="0">
                <a:latin typeface="Century Gothic" panose="020B0502020202020204" pitchFamily="34" charset="0"/>
              </a:rPr>
              <a:t>5</a:t>
            </a:r>
            <a:r>
              <a:rPr lang="en-US" sz="1400" b="1" dirty="0" smtClean="0"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latin typeface="Century Gothic" panose="020B0502020202020204" pitchFamily="34" charset="0"/>
              </a:rPr>
              <a:t>год</a:t>
            </a:r>
            <a:endParaRPr lang="ru-RU" sz="1400" b="1" dirty="0">
              <a:latin typeface="Century Gothic" panose="020B0502020202020204" pitchFamily="34" charset="0"/>
            </a:endParaRPr>
          </a:p>
        </p:txBody>
      </p:sp>
      <p:pic>
        <p:nvPicPr>
          <p:cNvPr id="16" name="Picture 195" descr="C:\Users\a.anisimov\Documents\Александр\Пушкино\Логотип_Правительств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183" y="-28161"/>
            <a:ext cx="995317" cy="1321002"/>
          </a:xfrm>
          <a:prstGeom prst="rect">
            <a:avLst/>
          </a:prstGeom>
          <a:ln>
            <a:noFill/>
          </a:ln>
          <a:effectLst>
            <a:outerShdw blurRad="38100" dist="63500" dir="2700000" algn="ctr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itle 3"/>
          <p:cNvSpPr txBox="1">
            <a:spLocks/>
          </p:cNvSpPr>
          <p:nvPr/>
        </p:nvSpPr>
        <p:spPr>
          <a:xfrm>
            <a:off x="1294228" y="28136"/>
            <a:ext cx="11619914" cy="1364566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latin typeface="Arial Black" pitchFamily="34" charset="0"/>
              </a:rPr>
              <a:t>ПРОЕКТ  ВНЕСЕНИЯ ИЗМЕНЕНИЙ В ГЕНЕРАЛЬНЫЙ ПЛАН </a:t>
            </a:r>
            <a:br>
              <a:rPr lang="ru-RU" sz="2000" b="1" dirty="0" smtClean="0">
                <a:latin typeface="Arial Black" pitchFamily="34" charset="0"/>
              </a:rPr>
            </a:br>
            <a:r>
              <a:rPr lang="ru-RU" sz="2000" b="1" dirty="0" smtClean="0">
                <a:latin typeface="Arial Black" pitchFamily="34" charset="0"/>
              </a:rPr>
              <a:t>ГОРОДСКОГО  ОКРУГА  ЩЁЛКОВО  МОСКОВСКОЙ  ОБЛАСТИ ПРИМЕНИТЕЛЬНО  К  НАСЕЛЕННОМУ ПУНКТУ Д.</a:t>
            </a:r>
            <a:r>
              <a:rPr lang="en-US" sz="2000" b="1" dirty="0" smtClean="0">
                <a:latin typeface="Arial Black" pitchFamily="34" charset="0"/>
              </a:rPr>
              <a:t> </a:t>
            </a:r>
            <a:r>
              <a:rPr lang="ru-RU" sz="2000" b="1" dirty="0" smtClean="0">
                <a:latin typeface="Arial Black" pitchFamily="34" charset="0"/>
              </a:rPr>
              <a:t>МИШНЕВО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10900" y="6735231"/>
            <a:ext cx="1856414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Калужская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426990" y="8130890"/>
            <a:ext cx="959645" cy="310050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Серебряные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 пруды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629219" y="5445684"/>
            <a:ext cx="89528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Можайск</a:t>
            </a:r>
          </a:p>
        </p:txBody>
      </p:sp>
      <p:sp>
        <p:nvSpPr>
          <p:cNvPr id="24" name="Овал 23"/>
          <p:cNvSpPr/>
          <p:nvPr/>
        </p:nvSpPr>
        <p:spPr>
          <a:xfrm>
            <a:off x="4892747" y="560537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880535" y="5835287"/>
            <a:ext cx="61484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Верея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542899" y="4050568"/>
            <a:ext cx="98160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Волоколамск</a:t>
            </a:r>
          </a:p>
        </p:txBody>
      </p:sp>
      <p:sp>
        <p:nvSpPr>
          <p:cNvPr id="27" name="Овал 26"/>
          <p:cNvSpPr/>
          <p:nvPr/>
        </p:nvSpPr>
        <p:spPr>
          <a:xfrm>
            <a:off x="4871521" y="421025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93830" y="3594929"/>
            <a:ext cx="75941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Лотошино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779036" y="3233057"/>
            <a:ext cx="556450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Клин</a:t>
            </a:r>
          </a:p>
        </p:txBody>
      </p:sp>
      <p:sp>
        <p:nvSpPr>
          <p:cNvPr id="31" name="Овал 30"/>
          <p:cNvSpPr/>
          <p:nvPr/>
        </p:nvSpPr>
        <p:spPr>
          <a:xfrm>
            <a:off x="5959571" y="343220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804354" y="3909321"/>
            <a:ext cx="115270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Солнечногорск</a:t>
            </a:r>
          </a:p>
        </p:txBody>
      </p:sp>
      <p:sp>
        <p:nvSpPr>
          <p:cNvPr id="33" name="Овал 32"/>
          <p:cNvSpPr/>
          <p:nvPr/>
        </p:nvSpPr>
        <p:spPr>
          <a:xfrm>
            <a:off x="6299140" y="385564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066921" y="3301128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Дмитров</a:t>
            </a:r>
          </a:p>
        </p:txBody>
      </p:sp>
      <p:sp>
        <p:nvSpPr>
          <p:cNvPr id="35" name="Овал 34"/>
          <p:cNvSpPr/>
          <p:nvPr/>
        </p:nvSpPr>
        <p:spPr>
          <a:xfrm>
            <a:off x="7182923" y="346619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7088053" y="357031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66394" y="3562127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Яхрома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650594" y="2417175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Дубна</a:t>
            </a:r>
          </a:p>
        </p:txBody>
      </p:sp>
      <p:sp>
        <p:nvSpPr>
          <p:cNvPr id="39" name="Овал 38"/>
          <p:cNvSpPr/>
          <p:nvPr/>
        </p:nvSpPr>
        <p:spPr>
          <a:xfrm>
            <a:off x="6653672" y="244197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482840" y="3029216"/>
            <a:ext cx="949657" cy="38530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Краснозаводск</a:t>
            </a:r>
          </a:p>
        </p:txBody>
      </p:sp>
      <p:sp>
        <p:nvSpPr>
          <p:cNvPr id="41" name="Овал 40"/>
          <p:cNvSpPr/>
          <p:nvPr/>
        </p:nvSpPr>
        <p:spPr>
          <a:xfrm>
            <a:off x="8161055" y="331708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8040799" y="357527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502510" y="3524697"/>
            <a:ext cx="1191909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Сергиев Посад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498081" y="3243925"/>
            <a:ext cx="77144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Пересвет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8113546" y="334188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903967" y="369791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464738" y="367781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Хотьково</a:t>
            </a:r>
          </a:p>
        </p:txBody>
      </p:sp>
      <p:sp>
        <p:nvSpPr>
          <p:cNvPr id="48" name="Овал 47"/>
          <p:cNvSpPr/>
          <p:nvPr/>
        </p:nvSpPr>
        <p:spPr>
          <a:xfrm>
            <a:off x="7042740" y="457242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845600" y="4406654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Химки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7041350" y="429945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6925439" y="427703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Лобня</a:t>
            </a:r>
          </a:p>
        </p:txBody>
      </p:sp>
      <p:sp>
        <p:nvSpPr>
          <p:cNvPr id="52" name="Овал 51"/>
          <p:cNvSpPr/>
          <p:nvPr/>
        </p:nvSpPr>
        <p:spPr>
          <a:xfrm>
            <a:off x="7413220" y="455801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7353251" y="450973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Мытищи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7928360" y="4905923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Электросталь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8503126" y="4924356"/>
            <a:ext cx="869474" cy="38530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Павловский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посад</a:t>
            </a:r>
          </a:p>
        </p:txBody>
      </p:sp>
      <p:sp>
        <p:nvSpPr>
          <p:cNvPr id="56" name="Овал 55"/>
          <p:cNvSpPr/>
          <p:nvPr/>
        </p:nvSpPr>
        <p:spPr>
          <a:xfrm>
            <a:off x="7657004" y="497802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7274136" y="4961209"/>
            <a:ext cx="507024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Реутов</a:t>
            </a:r>
          </a:p>
        </p:txBody>
      </p:sp>
      <p:sp>
        <p:nvSpPr>
          <p:cNvPr id="58" name="Овал 57"/>
          <p:cNvSpPr/>
          <p:nvPr/>
        </p:nvSpPr>
        <p:spPr>
          <a:xfrm>
            <a:off x="8183609" y="550493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8056133" y="5348143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Раменское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5366934" y="5723391"/>
            <a:ext cx="8379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Наро-Фоминск</a:t>
            </a:r>
          </a:p>
        </p:txBody>
      </p:sp>
      <p:sp>
        <p:nvSpPr>
          <p:cNvPr id="61" name="Овал 60"/>
          <p:cNvSpPr/>
          <p:nvPr/>
        </p:nvSpPr>
        <p:spPr>
          <a:xfrm>
            <a:off x="6136341" y="506055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121909" y="5044364"/>
            <a:ext cx="8379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Звенигород</a:t>
            </a:r>
          </a:p>
        </p:txBody>
      </p:sp>
      <p:sp>
        <p:nvSpPr>
          <p:cNvPr id="63" name="Овал 62"/>
          <p:cNvSpPr/>
          <p:nvPr/>
        </p:nvSpPr>
        <p:spPr>
          <a:xfrm>
            <a:off x="6168252" y="456914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>
          <a:xfrm>
            <a:off x="5944969" y="4402246"/>
            <a:ext cx="67490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Истра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628025" y="7024890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Серпухов</a:t>
            </a:r>
          </a:p>
        </p:txBody>
      </p:sp>
      <p:sp>
        <p:nvSpPr>
          <p:cNvPr id="66" name="Овал 65"/>
          <p:cNvSpPr/>
          <p:nvPr/>
        </p:nvSpPr>
        <p:spPr>
          <a:xfrm>
            <a:off x="7912001" y="725179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7658480" y="7086032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Ступино</a:t>
            </a:r>
          </a:p>
        </p:txBody>
      </p:sp>
      <p:sp>
        <p:nvSpPr>
          <p:cNvPr id="68" name="Овал 67"/>
          <p:cNvSpPr/>
          <p:nvPr/>
        </p:nvSpPr>
        <p:spPr>
          <a:xfrm>
            <a:off x="8907872" y="831485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9114103" y="767676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8870138" y="7511001"/>
            <a:ext cx="731062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Зарайск</a:t>
            </a:r>
          </a:p>
        </p:txBody>
      </p:sp>
      <p:sp>
        <p:nvSpPr>
          <p:cNvPr id="71" name="Овал 70"/>
          <p:cNvSpPr/>
          <p:nvPr/>
        </p:nvSpPr>
        <p:spPr>
          <a:xfrm>
            <a:off x="9365663" y="709750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9211594" y="6922184"/>
            <a:ext cx="903956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Луховицы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10618836" y="524139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10102674" y="550655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9925969" y="5331233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Шатура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77" name="Овал 76"/>
          <p:cNvSpPr/>
          <p:nvPr/>
        </p:nvSpPr>
        <p:spPr>
          <a:xfrm>
            <a:off x="8277327" y="590866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/>
          <p:cNvSpPr/>
          <p:nvPr/>
        </p:nvSpPr>
        <p:spPr>
          <a:xfrm>
            <a:off x="7939659" y="5738123"/>
            <a:ext cx="832865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Бронницы</a:t>
            </a:r>
          </a:p>
        </p:txBody>
      </p:sp>
      <p:sp>
        <p:nvSpPr>
          <p:cNvPr id="79" name="Овал 78"/>
          <p:cNvSpPr/>
          <p:nvPr/>
        </p:nvSpPr>
        <p:spPr>
          <a:xfrm>
            <a:off x="7049862" y="657567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6848901" y="6405133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Чехов</a:t>
            </a:r>
          </a:p>
        </p:txBody>
      </p:sp>
      <p:sp>
        <p:nvSpPr>
          <p:cNvPr id="81" name="Овал 80"/>
          <p:cNvSpPr/>
          <p:nvPr/>
        </p:nvSpPr>
        <p:spPr>
          <a:xfrm>
            <a:off x="9061910" y="675603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8789276" y="6585491"/>
            <a:ext cx="1021474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Коломна</a:t>
            </a:r>
          </a:p>
        </p:txBody>
      </p:sp>
      <p:sp>
        <p:nvSpPr>
          <p:cNvPr id="83" name="Овал 82"/>
          <p:cNvSpPr/>
          <p:nvPr/>
        </p:nvSpPr>
        <p:spPr>
          <a:xfrm>
            <a:off x="8935525" y="626690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8552991" y="6096354"/>
            <a:ext cx="933909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Воскресенск</a:t>
            </a:r>
          </a:p>
        </p:txBody>
      </p:sp>
      <p:sp>
        <p:nvSpPr>
          <p:cNvPr id="85" name="Овал 84"/>
          <p:cNvSpPr/>
          <p:nvPr/>
        </p:nvSpPr>
        <p:spPr>
          <a:xfrm>
            <a:off x="9414499" y="6007411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9151421" y="5836865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Егорьевск</a:t>
            </a:r>
          </a:p>
        </p:txBody>
      </p:sp>
      <p:sp>
        <p:nvSpPr>
          <p:cNvPr id="87" name="Овал 86"/>
          <p:cNvSpPr/>
          <p:nvPr/>
        </p:nvSpPr>
        <p:spPr>
          <a:xfrm>
            <a:off x="9304227" y="512169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Прямоугольник 87"/>
          <p:cNvSpPr/>
          <p:nvPr/>
        </p:nvSpPr>
        <p:spPr>
          <a:xfrm>
            <a:off x="9253266" y="503961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Лукино-Дулёво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8698835" y="735117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8478761" y="7185407"/>
            <a:ext cx="636663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Озёры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91" name="Овал 90"/>
          <p:cNvSpPr/>
          <p:nvPr/>
        </p:nvSpPr>
        <p:spPr>
          <a:xfrm>
            <a:off x="7983115" y="740869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7779782" y="7394550"/>
            <a:ext cx="735568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Кашира</a:t>
            </a:r>
          </a:p>
        </p:txBody>
      </p:sp>
      <p:sp>
        <p:nvSpPr>
          <p:cNvPr id="93" name="Овал 92"/>
          <p:cNvSpPr/>
          <p:nvPr/>
        </p:nvSpPr>
        <p:spPr>
          <a:xfrm>
            <a:off x="7206600" y="582401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рямоугольник 93"/>
          <p:cNvSpPr/>
          <p:nvPr/>
        </p:nvSpPr>
        <p:spPr>
          <a:xfrm>
            <a:off x="7117130" y="5648694"/>
            <a:ext cx="739972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Подольск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6956502" y="2379611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Талдом</a:t>
            </a:r>
          </a:p>
        </p:txBody>
      </p:sp>
      <p:sp>
        <p:nvSpPr>
          <p:cNvPr id="96" name="Овал 95"/>
          <p:cNvSpPr/>
          <p:nvPr/>
        </p:nvSpPr>
        <p:spPr>
          <a:xfrm>
            <a:off x="7171462" y="253927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7673178" y="5322549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7214319" y="5168306"/>
            <a:ext cx="601891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Люберцы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99" name="Овал 98"/>
          <p:cNvSpPr/>
          <p:nvPr/>
        </p:nvSpPr>
        <p:spPr>
          <a:xfrm>
            <a:off x="7893882" y="541131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7802730" y="5251530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Жуковский</a:t>
            </a:r>
          </a:p>
        </p:txBody>
      </p:sp>
      <p:sp>
        <p:nvSpPr>
          <p:cNvPr id="101" name="Овал 100"/>
          <p:cNvSpPr/>
          <p:nvPr/>
        </p:nvSpPr>
        <p:spPr>
          <a:xfrm>
            <a:off x="7548951" y="550131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7158343" y="5412185"/>
            <a:ext cx="601891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Видное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4974364" y="4884895"/>
            <a:ext cx="616811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Руза</a:t>
            </a:r>
          </a:p>
        </p:txBody>
      </p:sp>
      <p:sp>
        <p:nvSpPr>
          <p:cNvPr id="106" name="Овал 105"/>
          <p:cNvSpPr/>
          <p:nvPr/>
        </p:nvSpPr>
        <p:spPr>
          <a:xfrm>
            <a:off x="5151665" y="5064116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Прямоугольник 106"/>
          <p:cNvSpPr/>
          <p:nvPr/>
        </p:nvSpPr>
        <p:spPr>
          <a:xfrm>
            <a:off x="6536466" y="4621283"/>
            <a:ext cx="759413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Красногорск</a:t>
            </a:r>
          </a:p>
        </p:txBody>
      </p:sp>
      <p:sp>
        <p:nvSpPr>
          <p:cNvPr id="108" name="Овал 107"/>
          <p:cNvSpPr/>
          <p:nvPr/>
        </p:nvSpPr>
        <p:spPr>
          <a:xfrm>
            <a:off x="6804927" y="480050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7713683" y="462220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Щелково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7265423" y="4753766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Балашиха</a:t>
            </a:r>
          </a:p>
        </p:txBody>
      </p:sp>
      <p:sp>
        <p:nvSpPr>
          <p:cNvPr id="111" name="Овал 110"/>
          <p:cNvSpPr/>
          <p:nvPr/>
        </p:nvSpPr>
        <p:spPr>
          <a:xfrm>
            <a:off x="10082835" y="662906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9855782" y="6458517"/>
            <a:ext cx="67412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err="1">
                <a:solidFill>
                  <a:srgbClr val="A1946F"/>
                </a:solidFill>
                <a:latin typeface="Century Gothic" pitchFamily="34" charset="0"/>
                <a:cs typeface="+mn-cs"/>
              </a:rPr>
              <a:t>Рязановка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13" name="Прямоугольник 112"/>
          <p:cNvSpPr/>
          <p:nvPr/>
        </p:nvSpPr>
        <p:spPr>
          <a:xfrm>
            <a:off x="6534518" y="5366658"/>
            <a:ext cx="856881" cy="292975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spc="-60" dirty="0" smtClean="0">
                <a:solidFill>
                  <a:srgbClr val="FF0000"/>
                </a:solidFill>
                <a:latin typeface="Century Gothic" pitchFamily="34" charset="0"/>
                <a:cs typeface="+mn-cs"/>
              </a:rPr>
              <a:t>МОСКВА</a:t>
            </a:r>
            <a:endParaRPr lang="ru-RU" sz="1000" b="1" spc="-60" dirty="0">
              <a:solidFill>
                <a:srgbClr val="FF0000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14" name="Овал 113"/>
          <p:cNvSpPr/>
          <p:nvPr/>
        </p:nvSpPr>
        <p:spPr>
          <a:xfrm>
            <a:off x="5914575" y="589029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Овал 114"/>
          <p:cNvSpPr/>
          <p:nvPr/>
        </p:nvSpPr>
        <p:spPr>
          <a:xfrm>
            <a:off x="5115450" y="600219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Овал 115"/>
          <p:cNvSpPr/>
          <p:nvPr/>
        </p:nvSpPr>
        <p:spPr>
          <a:xfrm>
            <a:off x="6907452" y="719065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Прямоугольник 116"/>
          <p:cNvSpPr/>
          <p:nvPr/>
        </p:nvSpPr>
        <p:spPr>
          <a:xfrm>
            <a:off x="5833220" y="7950485"/>
            <a:ext cx="2925316" cy="323753"/>
          </a:xfrm>
          <a:prstGeom prst="rect">
            <a:avLst/>
          </a:prstGeom>
        </p:spPr>
        <p:txBody>
          <a:bodyPr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Тульская 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>
            <a:off x="9852224" y="7343673"/>
            <a:ext cx="1354443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Рязанская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7980763" y="1952884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Ярославская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0" name="Прямоугольник 119"/>
          <p:cNvSpPr/>
          <p:nvPr/>
        </p:nvSpPr>
        <p:spPr>
          <a:xfrm>
            <a:off x="4657475" y="2404732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Тверская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1883219" y="5015156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Смоленская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22" name="Полилиния 121"/>
          <p:cNvSpPr/>
          <p:nvPr/>
        </p:nvSpPr>
        <p:spPr>
          <a:xfrm>
            <a:off x="3844111" y="6244273"/>
            <a:ext cx="83654" cy="66892"/>
          </a:xfrm>
          <a:custGeom>
            <a:avLst/>
            <a:gdLst>
              <a:gd name="connsiteX0" fmla="*/ 103959 w 103959"/>
              <a:gd name="connsiteY0" fmla="*/ 0 h 83128"/>
              <a:gd name="connsiteX1" fmla="*/ 84008 w 103959"/>
              <a:gd name="connsiteY1" fmla="*/ 29926 h 83128"/>
              <a:gd name="connsiteX2" fmla="*/ 77358 w 103959"/>
              <a:gd name="connsiteY2" fmla="*/ 39901 h 83128"/>
              <a:gd name="connsiteX3" fmla="*/ 50758 w 103959"/>
              <a:gd name="connsiteY3" fmla="*/ 46552 h 83128"/>
              <a:gd name="connsiteX4" fmla="*/ 17507 w 103959"/>
              <a:gd name="connsiteY4" fmla="*/ 56527 h 83128"/>
              <a:gd name="connsiteX5" fmla="*/ 10856 w 103959"/>
              <a:gd name="connsiteY5" fmla="*/ 63177 h 83128"/>
              <a:gd name="connsiteX6" fmla="*/ 881 w 103959"/>
              <a:gd name="connsiteY6" fmla="*/ 69827 h 83128"/>
              <a:gd name="connsiteX7" fmla="*/ 881 w 103959"/>
              <a:gd name="connsiteY7" fmla="*/ 83128 h 83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959" h="83128">
                <a:moveTo>
                  <a:pt x="103959" y="0"/>
                </a:moveTo>
                <a:cubicBezTo>
                  <a:pt x="80531" y="29287"/>
                  <a:pt x="98745" y="4139"/>
                  <a:pt x="84008" y="29926"/>
                </a:cubicBezTo>
                <a:cubicBezTo>
                  <a:pt x="82025" y="33396"/>
                  <a:pt x="80932" y="38114"/>
                  <a:pt x="77358" y="39901"/>
                </a:cubicBezTo>
                <a:cubicBezTo>
                  <a:pt x="69183" y="43989"/>
                  <a:pt x="59429" y="43662"/>
                  <a:pt x="50758" y="46552"/>
                </a:cubicBezTo>
                <a:cubicBezTo>
                  <a:pt x="26472" y="54647"/>
                  <a:pt x="37608" y="51502"/>
                  <a:pt x="17507" y="56527"/>
                </a:cubicBezTo>
                <a:cubicBezTo>
                  <a:pt x="15290" y="58744"/>
                  <a:pt x="13304" y="61219"/>
                  <a:pt x="10856" y="63177"/>
                </a:cubicBezTo>
                <a:cubicBezTo>
                  <a:pt x="7735" y="65673"/>
                  <a:pt x="2668" y="66253"/>
                  <a:pt x="881" y="69827"/>
                </a:cubicBezTo>
                <a:cubicBezTo>
                  <a:pt x="-1102" y="73793"/>
                  <a:pt x="881" y="78694"/>
                  <a:pt x="881" y="83128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3" name="Полилиния 122"/>
          <p:cNvSpPr/>
          <p:nvPr/>
        </p:nvSpPr>
        <p:spPr>
          <a:xfrm>
            <a:off x="6679059" y="7388957"/>
            <a:ext cx="62812" cy="92723"/>
          </a:xfrm>
          <a:custGeom>
            <a:avLst/>
            <a:gdLst>
              <a:gd name="connsiteX0" fmla="*/ 78058 w 78058"/>
              <a:gd name="connsiteY0" fmla="*/ 0 h 115229"/>
              <a:gd name="connsiteX1" fmla="*/ 63190 w 78058"/>
              <a:gd name="connsiteY1" fmla="*/ 18585 h 115229"/>
              <a:gd name="connsiteX2" fmla="*/ 59473 w 78058"/>
              <a:gd name="connsiteY2" fmla="*/ 29737 h 115229"/>
              <a:gd name="connsiteX3" fmla="*/ 44604 w 78058"/>
              <a:gd name="connsiteY3" fmla="*/ 52039 h 115229"/>
              <a:gd name="connsiteX4" fmla="*/ 37170 w 78058"/>
              <a:gd name="connsiteY4" fmla="*/ 63190 h 115229"/>
              <a:gd name="connsiteX5" fmla="*/ 26019 w 78058"/>
              <a:gd name="connsiteY5" fmla="*/ 66907 h 115229"/>
              <a:gd name="connsiteX6" fmla="*/ 14868 w 78058"/>
              <a:gd name="connsiteY6" fmla="*/ 89210 h 115229"/>
              <a:gd name="connsiteX7" fmla="*/ 11151 w 78058"/>
              <a:gd name="connsiteY7" fmla="*/ 100361 h 115229"/>
              <a:gd name="connsiteX8" fmla="*/ 0 w 78058"/>
              <a:gd name="connsiteY8" fmla="*/ 115229 h 115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058" h="115229">
                <a:moveTo>
                  <a:pt x="78058" y="0"/>
                </a:moveTo>
                <a:cubicBezTo>
                  <a:pt x="73102" y="6195"/>
                  <a:pt x="67395" y="11857"/>
                  <a:pt x="63190" y="18585"/>
                </a:cubicBezTo>
                <a:cubicBezTo>
                  <a:pt x="61113" y="21908"/>
                  <a:pt x="61376" y="26312"/>
                  <a:pt x="59473" y="29737"/>
                </a:cubicBezTo>
                <a:cubicBezTo>
                  <a:pt x="55134" y="37547"/>
                  <a:pt x="49560" y="44605"/>
                  <a:pt x="44604" y="52039"/>
                </a:cubicBezTo>
                <a:cubicBezTo>
                  <a:pt x="42126" y="55756"/>
                  <a:pt x="41408" y="61777"/>
                  <a:pt x="37170" y="63190"/>
                </a:cubicBezTo>
                <a:lnTo>
                  <a:pt x="26019" y="66907"/>
                </a:lnTo>
                <a:cubicBezTo>
                  <a:pt x="16677" y="94935"/>
                  <a:pt x="29278" y="60390"/>
                  <a:pt x="14868" y="89210"/>
                </a:cubicBezTo>
                <a:cubicBezTo>
                  <a:pt x="13116" y="92714"/>
                  <a:pt x="12903" y="96857"/>
                  <a:pt x="11151" y="100361"/>
                </a:cubicBezTo>
                <a:cubicBezTo>
                  <a:pt x="6948" y="108767"/>
                  <a:pt x="5227" y="110002"/>
                  <a:pt x="0" y="115229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>
            <a:off x="8832620" y="8887476"/>
            <a:ext cx="56831" cy="63125"/>
          </a:xfrm>
          <a:custGeom>
            <a:avLst/>
            <a:gdLst>
              <a:gd name="connsiteX0" fmla="*/ 0 w 70625"/>
              <a:gd name="connsiteY0" fmla="*/ 0 h 78447"/>
              <a:gd name="connsiteX1" fmla="*/ 3717 w 70625"/>
              <a:gd name="connsiteY1" fmla="*/ 29736 h 78447"/>
              <a:gd name="connsiteX2" fmla="*/ 14869 w 70625"/>
              <a:gd name="connsiteY2" fmla="*/ 33453 h 78447"/>
              <a:gd name="connsiteX3" fmla="*/ 26020 w 70625"/>
              <a:gd name="connsiteY3" fmla="*/ 40887 h 78447"/>
              <a:gd name="connsiteX4" fmla="*/ 48322 w 70625"/>
              <a:gd name="connsiteY4" fmla="*/ 52039 h 78447"/>
              <a:gd name="connsiteX5" fmla="*/ 66908 w 70625"/>
              <a:gd name="connsiteY5" fmla="*/ 78058 h 78447"/>
              <a:gd name="connsiteX6" fmla="*/ 70625 w 70625"/>
              <a:gd name="connsiteY6" fmla="*/ 78058 h 7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625" h="78447">
                <a:moveTo>
                  <a:pt x="0" y="0"/>
                </a:moveTo>
                <a:cubicBezTo>
                  <a:pt x="1239" y="9912"/>
                  <a:pt x="-340" y="20608"/>
                  <a:pt x="3717" y="29736"/>
                </a:cubicBezTo>
                <a:cubicBezTo>
                  <a:pt x="5308" y="33317"/>
                  <a:pt x="11364" y="31701"/>
                  <a:pt x="14869" y="33453"/>
                </a:cubicBezTo>
                <a:cubicBezTo>
                  <a:pt x="18865" y="35451"/>
                  <a:pt x="22024" y="38889"/>
                  <a:pt x="26020" y="40887"/>
                </a:cubicBezTo>
                <a:cubicBezTo>
                  <a:pt x="56798" y="56277"/>
                  <a:pt x="16365" y="30735"/>
                  <a:pt x="48322" y="52039"/>
                </a:cubicBezTo>
                <a:cubicBezTo>
                  <a:pt x="52545" y="58373"/>
                  <a:pt x="62294" y="73445"/>
                  <a:pt x="66908" y="78058"/>
                </a:cubicBezTo>
                <a:cubicBezTo>
                  <a:pt x="67784" y="78934"/>
                  <a:pt x="69386" y="78058"/>
                  <a:pt x="70625" y="78058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олилиния 124"/>
          <p:cNvSpPr/>
          <p:nvPr/>
        </p:nvSpPr>
        <p:spPr>
          <a:xfrm>
            <a:off x="11117787" y="6059539"/>
            <a:ext cx="125628" cy="25316"/>
          </a:xfrm>
          <a:custGeom>
            <a:avLst/>
            <a:gdLst>
              <a:gd name="connsiteX0" fmla="*/ 0 w 156122"/>
              <a:gd name="connsiteY0" fmla="*/ 31461 h 31461"/>
              <a:gd name="connsiteX1" fmla="*/ 29737 w 156122"/>
              <a:gd name="connsiteY1" fmla="*/ 20310 h 31461"/>
              <a:gd name="connsiteX2" fmla="*/ 78059 w 156122"/>
              <a:gd name="connsiteY2" fmla="*/ 12876 h 31461"/>
              <a:gd name="connsiteX3" fmla="*/ 122664 w 156122"/>
              <a:gd name="connsiteY3" fmla="*/ 1725 h 31461"/>
              <a:gd name="connsiteX4" fmla="*/ 156117 w 156122"/>
              <a:gd name="connsiteY4" fmla="*/ 9159 h 3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122" h="31461">
                <a:moveTo>
                  <a:pt x="0" y="31461"/>
                </a:moveTo>
                <a:cubicBezTo>
                  <a:pt x="61640" y="19134"/>
                  <a:pt x="-14016" y="36717"/>
                  <a:pt x="29737" y="20310"/>
                </a:cubicBezTo>
                <a:cubicBezTo>
                  <a:pt x="38251" y="17117"/>
                  <a:pt x="73465" y="13450"/>
                  <a:pt x="78059" y="12876"/>
                </a:cubicBezTo>
                <a:cubicBezTo>
                  <a:pt x="95906" y="5737"/>
                  <a:pt x="101690" y="1725"/>
                  <a:pt x="122664" y="1725"/>
                </a:cubicBezTo>
                <a:cubicBezTo>
                  <a:pt x="157348" y="1725"/>
                  <a:pt x="156117" y="-5352"/>
                  <a:pt x="156117" y="9159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олилиния 125"/>
          <p:cNvSpPr/>
          <p:nvPr/>
        </p:nvSpPr>
        <p:spPr>
          <a:xfrm>
            <a:off x="8330122" y="2618220"/>
            <a:ext cx="110669" cy="53840"/>
          </a:xfrm>
          <a:custGeom>
            <a:avLst/>
            <a:gdLst>
              <a:gd name="connsiteX0" fmla="*/ 0 w 137532"/>
              <a:gd name="connsiteY0" fmla="*/ 66908 h 66908"/>
              <a:gd name="connsiteX1" fmla="*/ 18585 w 137532"/>
              <a:gd name="connsiteY1" fmla="*/ 59473 h 66908"/>
              <a:gd name="connsiteX2" fmla="*/ 52039 w 137532"/>
              <a:gd name="connsiteY2" fmla="*/ 48322 h 66908"/>
              <a:gd name="connsiteX3" fmla="*/ 74341 w 137532"/>
              <a:gd name="connsiteY3" fmla="*/ 33454 h 66908"/>
              <a:gd name="connsiteX4" fmla="*/ 81776 w 137532"/>
              <a:gd name="connsiteY4" fmla="*/ 26020 h 66908"/>
              <a:gd name="connsiteX5" fmla="*/ 92927 w 137532"/>
              <a:gd name="connsiteY5" fmla="*/ 18586 h 66908"/>
              <a:gd name="connsiteX6" fmla="*/ 122663 w 137532"/>
              <a:gd name="connsiteY6" fmla="*/ 11152 h 66908"/>
              <a:gd name="connsiteX7" fmla="*/ 137532 w 137532"/>
              <a:gd name="connsiteY7" fmla="*/ 0 h 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532" h="66908">
                <a:moveTo>
                  <a:pt x="0" y="66908"/>
                </a:moveTo>
                <a:cubicBezTo>
                  <a:pt x="6195" y="64430"/>
                  <a:pt x="12301" y="61717"/>
                  <a:pt x="18585" y="59473"/>
                </a:cubicBezTo>
                <a:cubicBezTo>
                  <a:pt x="29655" y="55519"/>
                  <a:pt x="52039" y="48322"/>
                  <a:pt x="52039" y="48322"/>
                </a:cubicBezTo>
                <a:cubicBezTo>
                  <a:pt x="66504" y="26624"/>
                  <a:pt x="50339" y="45454"/>
                  <a:pt x="74341" y="33454"/>
                </a:cubicBezTo>
                <a:cubicBezTo>
                  <a:pt x="77476" y="31887"/>
                  <a:pt x="79039" y="28209"/>
                  <a:pt x="81776" y="26020"/>
                </a:cubicBezTo>
                <a:cubicBezTo>
                  <a:pt x="85264" y="23229"/>
                  <a:pt x="88931" y="20584"/>
                  <a:pt x="92927" y="18586"/>
                </a:cubicBezTo>
                <a:cubicBezTo>
                  <a:pt x="100547" y="14776"/>
                  <a:pt x="115594" y="12566"/>
                  <a:pt x="122663" y="11152"/>
                </a:cubicBezTo>
                <a:cubicBezTo>
                  <a:pt x="132057" y="1758"/>
                  <a:pt x="126963" y="5284"/>
                  <a:pt x="137532" y="0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олилиния 126"/>
          <p:cNvSpPr/>
          <p:nvPr/>
        </p:nvSpPr>
        <p:spPr>
          <a:xfrm>
            <a:off x="8150659" y="2244338"/>
            <a:ext cx="83750" cy="83750"/>
          </a:xfrm>
          <a:custGeom>
            <a:avLst/>
            <a:gdLst>
              <a:gd name="connsiteX0" fmla="*/ 104078 w 104078"/>
              <a:gd name="connsiteY0" fmla="*/ 104078 h 104078"/>
              <a:gd name="connsiteX1" fmla="*/ 78058 w 104078"/>
              <a:gd name="connsiteY1" fmla="*/ 85493 h 104078"/>
              <a:gd name="connsiteX2" fmla="*/ 74341 w 104078"/>
              <a:gd name="connsiteY2" fmla="*/ 70625 h 104078"/>
              <a:gd name="connsiteX3" fmla="*/ 63190 w 104078"/>
              <a:gd name="connsiteY3" fmla="*/ 66907 h 104078"/>
              <a:gd name="connsiteX4" fmla="*/ 52039 w 104078"/>
              <a:gd name="connsiteY4" fmla="*/ 59473 h 104078"/>
              <a:gd name="connsiteX5" fmla="*/ 55756 w 104078"/>
              <a:gd name="connsiteY5" fmla="*/ 33454 h 104078"/>
              <a:gd name="connsiteX6" fmla="*/ 44604 w 104078"/>
              <a:gd name="connsiteY6" fmla="*/ 26020 h 104078"/>
              <a:gd name="connsiteX7" fmla="*/ 37170 w 104078"/>
              <a:gd name="connsiteY7" fmla="*/ 14868 h 104078"/>
              <a:gd name="connsiteX8" fmla="*/ 14868 w 104078"/>
              <a:gd name="connsiteY8" fmla="*/ 7434 h 104078"/>
              <a:gd name="connsiteX9" fmla="*/ 3717 w 104078"/>
              <a:gd name="connsiteY9" fmla="*/ 3717 h 104078"/>
              <a:gd name="connsiteX10" fmla="*/ 0 w 104078"/>
              <a:gd name="connsiteY10" fmla="*/ 0 h 104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78" h="104078">
                <a:moveTo>
                  <a:pt x="104078" y="104078"/>
                </a:moveTo>
                <a:cubicBezTo>
                  <a:pt x="88513" y="97852"/>
                  <a:pt x="84394" y="100276"/>
                  <a:pt x="78058" y="85493"/>
                </a:cubicBezTo>
                <a:cubicBezTo>
                  <a:pt x="76046" y="80798"/>
                  <a:pt x="77532" y="74614"/>
                  <a:pt x="74341" y="70625"/>
                </a:cubicBezTo>
                <a:cubicBezTo>
                  <a:pt x="71893" y="67565"/>
                  <a:pt x="66694" y="68659"/>
                  <a:pt x="63190" y="66907"/>
                </a:cubicBezTo>
                <a:cubicBezTo>
                  <a:pt x="59194" y="64909"/>
                  <a:pt x="55756" y="61951"/>
                  <a:pt x="52039" y="59473"/>
                </a:cubicBezTo>
                <a:cubicBezTo>
                  <a:pt x="53278" y="50800"/>
                  <a:pt x="57657" y="42006"/>
                  <a:pt x="55756" y="33454"/>
                </a:cubicBezTo>
                <a:cubicBezTo>
                  <a:pt x="54787" y="29093"/>
                  <a:pt x="47763" y="29179"/>
                  <a:pt x="44604" y="26020"/>
                </a:cubicBezTo>
                <a:cubicBezTo>
                  <a:pt x="41445" y="22861"/>
                  <a:pt x="40958" y="17236"/>
                  <a:pt x="37170" y="14868"/>
                </a:cubicBezTo>
                <a:cubicBezTo>
                  <a:pt x="30525" y="10715"/>
                  <a:pt x="22302" y="9912"/>
                  <a:pt x="14868" y="7434"/>
                </a:cubicBezTo>
                <a:cubicBezTo>
                  <a:pt x="11151" y="6195"/>
                  <a:pt x="6487" y="6487"/>
                  <a:pt x="3717" y="3717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Овал 128"/>
          <p:cNvSpPr/>
          <p:nvPr/>
        </p:nvSpPr>
        <p:spPr>
          <a:xfrm>
            <a:off x="8086134" y="405570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/>
          <p:cNvSpPr/>
          <p:nvPr/>
        </p:nvSpPr>
        <p:spPr>
          <a:xfrm>
            <a:off x="7964726" y="4041806"/>
            <a:ext cx="942350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Красноармейск</a:t>
            </a:r>
          </a:p>
        </p:txBody>
      </p:sp>
      <p:sp>
        <p:nvSpPr>
          <p:cNvPr id="131" name="Овал 130"/>
          <p:cNvSpPr/>
          <p:nvPr/>
        </p:nvSpPr>
        <p:spPr>
          <a:xfrm>
            <a:off x="8557309" y="469177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>
            <a:off x="8399721" y="4494472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Ногинск</a:t>
            </a:r>
          </a:p>
        </p:txBody>
      </p:sp>
      <p:sp>
        <p:nvSpPr>
          <p:cNvPr id="133" name="Овал 132"/>
          <p:cNvSpPr/>
          <p:nvPr/>
        </p:nvSpPr>
        <p:spPr>
          <a:xfrm>
            <a:off x="8495303" y="4929250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9339274" y="4827042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9099598" y="4801642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 smtClean="0">
                <a:solidFill>
                  <a:srgbClr val="A1946F"/>
                </a:solidFill>
                <a:latin typeface="Century Gothic" pitchFamily="34" charset="0"/>
                <a:cs typeface="+mn-cs"/>
              </a:rPr>
              <a:t>Орехово-Зуево</a:t>
            </a:r>
            <a:endParaRPr lang="ru-RU" sz="800" b="1" spc="-60" dirty="0">
              <a:solidFill>
                <a:srgbClr val="A1946F"/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136" name="Овал 135"/>
          <p:cNvSpPr/>
          <p:nvPr/>
        </p:nvSpPr>
        <p:spPr>
          <a:xfrm>
            <a:off x="8817853" y="4937038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7" name="Овал 136"/>
          <p:cNvSpPr/>
          <p:nvPr/>
        </p:nvSpPr>
        <p:spPr>
          <a:xfrm>
            <a:off x="7927538" y="4787973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/>
          <p:nvPr/>
        </p:nvSpPr>
        <p:spPr>
          <a:xfrm>
            <a:off x="7799326" y="4841107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/>
          <p:cNvSpPr/>
          <p:nvPr/>
        </p:nvSpPr>
        <p:spPr>
          <a:xfrm>
            <a:off x="9233270" y="4315940"/>
            <a:ext cx="1979359" cy="508419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Владимирская </a:t>
            </a:r>
          </a:p>
          <a:p>
            <a:pPr algn="ctr" fontAlgn="b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b="1" spc="-130" dirty="0" smtClean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  <a:endParaRPr lang="ru-RU" sz="1500" b="1" spc="-130" dirty="0">
              <a:solidFill>
                <a:schemeClr val="bg1">
                  <a:lumMod val="6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140" name="Text Box 15"/>
          <p:cNvSpPr txBox="1">
            <a:spLocks noChangeArrowheads="1"/>
          </p:cNvSpPr>
          <p:nvPr/>
        </p:nvSpPr>
        <p:spPr bwMode="auto">
          <a:xfrm>
            <a:off x="2210497" y="2404732"/>
            <a:ext cx="2865885" cy="7546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137742" tIns="68871" rIns="137742" bIns="6887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-90" dirty="0" smtClean="0">
                <a:solidFill>
                  <a:srgbClr val="C00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Городской округ</a:t>
            </a:r>
            <a:br>
              <a:rPr lang="ru-RU" sz="2000" b="1" spc="-90" dirty="0" smtClean="0">
                <a:solidFill>
                  <a:srgbClr val="C00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sz="2000" b="1" spc="-90" dirty="0" smtClean="0">
                <a:solidFill>
                  <a:srgbClr val="C00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Щёлково </a:t>
            </a:r>
            <a:endParaRPr lang="ru-RU" sz="2000" b="1" spc="-90" dirty="0">
              <a:solidFill>
                <a:srgbClr val="C0006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7395592" y="4161553"/>
            <a:ext cx="795558" cy="210986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spc="-60" dirty="0">
                <a:solidFill>
                  <a:srgbClr val="996137"/>
                </a:solidFill>
                <a:latin typeface="Century Gothic" pitchFamily="34" charset="0"/>
                <a:cs typeface="+mn-cs"/>
              </a:rPr>
              <a:t>Пушкино</a:t>
            </a:r>
          </a:p>
        </p:txBody>
      </p:sp>
      <p:sp>
        <p:nvSpPr>
          <p:cNvPr id="143" name="Овал 142"/>
          <p:cNvSpPr/>
          <p:nvPr/>
        </p:nvSpPr>
        <p:spPr>
          <a:xfrm>
            <a:off x="7630092" y="4312464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362291" y="3754616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3746023" y="4102099"/>
            <a:ext cx="914877" cy="262198"/>
          </a:xfrm>
          <a:prstGeom prst="rect">
            <a:avLst/>
          </a:prstGeom>
        </p:spPr>
        <p:txBody>
          <a:bodyPr wrap="square" lIns="137742" tIns="68871" rIns="137742" bIns="6887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spc="-60" dirty="0">
                <a:solidFill>
                  <a:srgbClr val="A1946F"/>
                </a:solidFill>
                <a:latin typeface="Century Gothic" pitchFamily="34" charset="0"/>
                <a:cs typeface="+mn-cs"/>
              </a:rPr>
              <a:t>Шаховская</a:t>
            </a:r>
          </a:p>
        </p:txBody>
      </p:sp>
      <p:sp>
        <p:nvSpPr>
          <p:cNvPr id="104" name="Овал 103"/>
          <p:cNvSpPr/>
          <p:nvPr/>
        </p:nvSpPr>
        <p:spPr>
          <a:xfrm>
            <a:off x="4135942" y="4291915"/>
            <a:ext cx="46838" cy="46838"/>
          </a:xfrm>
          <a:prstGeom prst="ellips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Полилиния 127"/>
          <p:cNvSpPr/>
          <p:nvPr/>
        </p:nvSpPr>
        <p:spPr>
          <a:xfrm>
            <a:off x="3517511" y="4426183"/>
            <a:ext cx="128615" cy="50848"/>
          </a:xfrm>
          <a:custGeom>
            <a:avLst/>
            <a:gdLst>
              <a:gd name="connsiteX0" fmla="*/ 159834 w 159834"/>
              <a:gd name="connsiteY0" fmla="*/ 63190 h 63190"/>
              <a:gd name="connsiteX1" fmla="*/ 115230 w 159834"/>
              <a:gd name="connsiteY1" fmla="*/ 59473 h 63190"/>
              <a:gd name="connsiteX2" fmla="*/ 104078 w 159834"/>
              <a:gd name="connsiteY2" fmla="*/ 55756 h 63190"/>
              <a:gd name="connsiteX3" fmla="*/ 85493 w 159834"/>
              <a:gd name="connsiteY3" fmla="*/ 52039 h 63190"/>
              <a:gd name="connsiteX4" fmla="*/ 48322 w 159834"/>
              <a:gd name="connsiteY4" fmla="*/ 37170 h 63190"/>
              <a:gd name="connsiteX5" fmla="*/ 37171 w 159834"/>
              <a:gd name="connsiteY5" fmla="*/ 33453 h 63190"/>
              <a:gd name="connsiteX6" fmla="*/ 14869 w 159834"/>
              <a:gd name="connsiteY6" fmla="*/ 14868 h 63190"/>
              <a:gd name="connsiteX7" fmla="*/ 0 w 159834"/>
              <a:gd name="connsiteY7" fmla="*/ 0 h 6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9834" h="63190">
                <a:moveTo>
                  <a:pt x="159834" y="63190"/>
                </a:moveTo>
                <a:cubicBezTo>
                  <a:pt x="144966" y="61951"/>
                  <a:pt x="130019" y="61445"/>
                  <a:pt x="115230" y="59473"/>
                </a:cubicBezTo>
                <a:cubicBezTo>
                  <a:pt x="111346" y="58955"/>
                  <a:pt x="107879" y="56706"/>
                  <a:pt x="104078" y="55756"/>
                </a:cubicBezTo>
                <a:cubicBezTo>
                  <a:pt x="97949" y="54224"/>
                  <a:pt x="91688" y="53278"/>
                  <a:pt x="85493" y="52039"/>
                </a:cubicBezTo>
                <a:cubicBezTo>
                  <a:pt x="63617" y="41101"/>
                  <a:pt x="75880" y="46357"/>
                  <a:pt x="48322" y="37170"/>
                </a:cubicBezTo>
                <a:cubicBezTo>
                  <a:pt x="44605" y="35931"/>
                  <a:pt x="40431" y="35626"/>
                  <a:pt x="37171" y="33453"/>
                </a:cubicBezTo>
                <a:cubicBezTo>
                  <a:pt x="26206" y="26143"/>
                  <a:pt x="23814" y="25601"/>
                  <a:pt x="14869" y="14868"/>
                </a:cubicBezTo>
                <a:cubicBezTo>
                  <a:pt x="2053" y="-510"/>
                  <a:pt x="13813" y="6907"/>
                  <a:pt x="0" y="0"/>
                </a:cubicBezTo>
              </a:path>
            </a:pathLst>
          </a:custGeom>
          <a:noFill/>
          <a:ln w="38100">
            <a:solidFill>
              <a:srgbClr val="E696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1" name="Рисунок 140" descr="герб Щёлковский - копия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48974" y="49959"/>
            <a:ext cx="755424" cy="900584"/>
          </a:xfrm>
          <a:prstGeom prst="rect">
            <a:avLst/>
          </a:prstGeom>
        </p:spPr>
      </p:pic>
      <p:pic>
        <p:nvPicPr>
          <p:cNvPr id="1027" name="Picture 3" descr="C:\Users\HirinaN\Desktop\2-КАРТА ГРАНИЦ Го-Щёлково-м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79633" y="3953814"/>
            <a:ext cx="922214" cy="105627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2114" y="9430317"/>
            <a:ext cx="1590420" cy="43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" name="Text Box 15"/>
          <p:cNvSpPr txBox="1">
            <a:spLocks noChangeArrowheads="1"/>
          </p:cNvSpPr>
          <p:nvPr/>
        </p:nvSpPr>
        <p:spPr bwMode="auto">
          <a:xfrm>
            <a:off x="9525011" y="3748714"/>
            <a:ext cx="2368729" cy="416068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b="1" dirty="0" smtClean="0">
                <a:solidFill>
                  <a:srgbClr val="FF0000"/>
                </a:solidFill>
                <a:cs typeface="Aharoni" pitchFamily="2" charset="-79"/>
              </a:rPr>
              <a:t>д. Мишнево</a:t>
            </a:r>
            <a:endParaRPr lang="ru-RU" dirty="0" smtClean="0">
              <a:solidFill>
                <a:srgbClr val="FF0000"/>
              </a:solidFill>
            </a:endParaRPr>
          </a:p>
        </p:txBody>
      </p:sp>
      <p:sp>
        <p:nvSpPr>
          <p:cNvPr id="152" name="Line 13"/>
          <p:cNvSpPr>
            <a:spLocks noChangeShapeType="1"/>
          </p:cNvSpPr>
          <p:nvPr/>
        </p:nvSpPr>
        <p:spPr bwMode="auto">
          <a:xfrm flipH="1">
            <a:off x="8132972" y="3956747"/>
            <a:ext cx="1364402" cy="552984"/>
          </a:xfrm>
          <a:prstGeom prst="line">
            <a:avLst/>
          </a:prstGeom>
          <a:noFill/>
          <a:ln w="25400">
            <a:solidFill>
              <a:srgbClr val="C80064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7742" tIns="68871" rIns="137742" bIns="68871"/>
          <a:lstStyle/>
          <a:p>
            <a:endParaRPr lang="ru-RU" dirty="0">
              <a:solidFill>
                <a:srgbClr val="C80064"/>
              </a:solidFill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8054190" y="4489376"/>
            <a:ext cx="89782" cy="85345"/>
          </a:xfrm>
          <a:prstGeom prst="ellipse">
            <a:avLst/>
          </a:prstGeom>
          <a:solidFill>
            <a:srgbClr val="99FF99"/>
          </a:solidFill>
          <a:ln w="28575"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Line 13"/>
          <p:cNvSpPr>
            <a:spLocks noChangeShapeType="1"/>
          </p:cNvSpPr>
          <p:nvPr/>
        </p:nvSpPr>
        <p:spPr bwMode="auto">
          <a:xfrm>
            <a:off x="4660899" y="2863998"/>
            <a:ext cx="3290057" cy="1577235"/>
          </a:xfrm>
          <a:prstGeom prst="line">
            <a:avLst/>
          </a:prstGeom>
          <a:noFill/>
          <a:ln w="25400">
            <a:solidFill>
              <a:srgbClr val="C80064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37742" tIns="68871" rIns="137742" bIns="68871"/>
          <a:lstStyle/>
          <a:p>
            <a:endParaRPr lang="ru-RU" dirty="0">
              <a:solidFill>
                <a:srgbClr val="C80064"/>
              </a:solidFill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8588835" y="2456194"/>
            <a:ext cx="4785755" cy="81560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ru-RU" altLang="ru-RU" sz="1400" b="1" dirty="0" smtClean="0"/>
              <a:t>Расстояние до МКАД - 25 км</a:t>
            </a:r>
          </a:p>
          <a:p>
            <a:pPr lvl="0">
              <a:spcBef>
                <a:spcPts val="600"/>
              </a:spcBef>
            </a:pPr>
            <a:r>
              <a:rPr lang="ru-RU" altLang="ru-RU" sz="1400" b="1" dirty="0" smtClean="0"/>
              <a:t>Площадь территории населенного пункта </a:t>
            </a:r>
            <a:br>
              <a:rPr lang="ru-RU" altLang="ru-RU" sz="1400" b="1" dirty="0" smtClean="0"/>
            </a:br>
            <a:r>
              <a:rPr lang="ru-RU" altLang="ru-RU" sz="1400" b="1" dirty="0" smtClean="0"/>
              <a:t>д. Мишнево -140,36 га.</a:t>
            </a:r>
            <a:endParaRPr lang="ru-RU" altLang="ru-RU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/>
          <p:nvPr/>
        </p:nvSpPr>
        <p:spPr>
          <a:xfrm>
            <a:off x="0" y="7556"/>
            <a:ext cx="13774738" cy="712632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13004797" y="9783763"/>
            <a:ext cx="457905" cy="549275"/>
          </a:xfrm>
          <a:prstGeom prst="rect">
            <a:avLst/>
          </a:prstGeom>
        </p:spPr>
        <p:txBody>
          <a:bodyPr vert="horz" lIns="137742" tIns="68871" rIns="137742" bIns="68871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7E257C-531B-48AE-9B63-F7435FCF2768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0" name="Title 3"/>
          <p:cNvSpPr txBox="1">
            <a:spLocks/>
          </p:cNvSpPr>
          <p:nvPr/>
        </p:nvSpPr>
        <p:spPr>
          <a:xfrm>
            <a:off x="269875" y="94818"/>
            <a:ext cx="11336338" cy="657225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 smtClean="0">
                <a:latin typeface="Century Gothic" panose="020B0502020202020204" pitchFamily="34" charset="0"/>
              </a:rPr>
              <a:t>ТЕХНИКО - ЭКОНОМИЧЕСКИЕ ПОКАЗАТЕЛИ</a:t>
            </a:r>
            <a:endParaRPr lang="ru-RU" sz="2200" b="1" dirty="0">
              <a:latin typeface="Century Gothic" panose="020B0502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2599364"/>
              </p:ext>
            </p:extLst>
          </p:nvPr>
        </p:nvGraphicFramePr>
        <p:xfrm>
          <a:off x="522145" y="1043390"/>
          <a:ext cx="12724130" cy="2703724"/>
        </p:xfrm>
        <a:graphic>
          <a:graphicData uri="http://schemas.openxmlformats.org/drawingml/2006/table">
            <a:tbl>
              <a:tblPr/>
              <a:tblGrid>
                <a:gridCol w="5218080"/>
                <a:gridCol w="2591855"/>
                <a:gridCol w="2828610"/>
                <a:gridCol w="2085585"/>
              </a:tblGrid>
              <a:tr h="455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Существующее </a:t>
                      </a:r>
                      <a:b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положение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Предусмотрено мероприятиями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генерального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плана, в т. ч. по ППТ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574604">
                <a:tc>
                  <a:txBody>
                    <a:bodyPr/>
                    <a:lstStyle/>
                    <a:p>
                      <a:pPr marL="180000" algn="l" rtl="0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Численность постоянного населения по данным ВПН 2025 по состоянию ,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чел.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0,297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0,302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347029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рабочих мест, всего,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тыс.мест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0,21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1092696">
                <a:tc>
                  <a:txBody>
                    <a:bodyPr/>
                    <a:lstStyle/>
                    <a:p>
                      <a:pPr marL="180000" algn="l" rtl="0" font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Жилищный фонд , всего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кв.м.,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в том числе:</a:t>
                      </a:r>
                    </a:p>
                    <a:p>
                      <a:pPr marL="180000" algn="l" rtl="0" fontAlgn="ctr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жилищный фонд квартирного типа,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 м,</a:t>
                      </a:r>
                    </a:p>
                    <a:p>
                      <a:pPr marL="180000" algn="l" rtl="0" fontAlgn="ctr">
                        <a:spcBef>
                          <a:spcPts val="600"/>
                        </a:spcBef>
                        <a:spcAft>
                          <a:spcPts val="600"/>
                        </a:spcAft>
                        <a:buFontTx/>
                        <a:buChar char="-"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400" b="1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индивидуальное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жилищное строительство,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 м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14,9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0,2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15,1</a:t>
                      </a: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 rtl="0" font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234315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400" b="1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Ветхий и аварийный фонд, 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тыс. 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кв.м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-</a:t>
                      </a:r>
                      <a:endParaRPr lang="ru-RU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</a:tbl>
          </a:graphicData>
        </a:graphic>
      </p:graphicFrame>
      <p:pic>
        <p:nvPicPr>
          <p:cNvPr id="12" name="Рисунок 11" descr="герб Щёлковский - коп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6149" y="6504"/>
            <a:ext cx="631751" cy="753146"/>
          </a:xfrm>
          <a:prstGeom prst="rect">
            <a:avLst/>
          </a:prstGeom>
        </p:spPr>
      </p:pic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1030383" y="3834797"/>
            <a:ext cx="1221898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600" b="1" dirty="0">
                <a:cs typeface="Times New Roman" pitchFamily="18" charset="0"/>
              </a:rPr>
              <a:t>Объекты регионального значения</a:t>
            </a:r>
            <a:endParaRPr lang="ru-RU" sz="1600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00802"/>
              </p:ext>
            </p:extLst>
          </p:nvPr>
        </p:nvGraphicFramePr>
        <p:xfrm>
          <a:off x="389275" y="4195078"/>
          <a:ext cx="12815665" cy="1734240"/>
        </p:xfrm>
        <a:graphic>
          <a:graphicData uri="http://schemas.openxmlformats.org/drawingml/2006/table">
            <a:tbl>
              <a:tblPr/>
              <a:tblGrid>
                <a:gridCol w="52868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8804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15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6930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4676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Существующее</a:t>
                      </a:r>
                      <a:b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положение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2025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Предусмотрено мероприятиями </a:t>
                      </a:r>
                      <a:b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генерального плана, в т. ч. по ППТ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9841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Больничные стационары количество/емкость,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ед./койка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7842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Амбулаторно-поликлиническая сеть количество/емкость, ед./пос. в смену </a:t>
                      </a: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1/20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1/20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9841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УКЦСОН, объектов</a:t>
                      </a:r>
                    </a:p>
                  </a:txBody>
                  <a:tcPr marL="0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  <a:endParaRPr lang="ru-RU" sz="1500" b="1" i="0" u="none" strike="noStrike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1047973" y="6064341"/>
            <a:ext cx="122221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600" b="1" dirty="0">
                <a:cs typeface="Times New Roman" pitchFamily="18" charset="0"/>
              </a:rPr>
              <a:t>Потребности в объектах местного значения</a:t>
            </a:r>
            <a:endParaRPr lang="ru-RU" sz="1600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170019"/>
              </p:ext>
            </p:extLst>
          </p:nvPr>
        </p:nvGraphicFramePr>
        <p:xfrm>
          <a:off x="436097" y="6506598"/>
          <a:ext cx="12815445" cy="3178920"/>
        </p:xfrm>
        <a:graphic>
          <a:graphicData uri="http://schemas.openxmlformats.org/drawingml/2006/table">
            <a:tbl>
              <a:tblPr/>
              <a:tblGrid>
                <a:gridCol w="52131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6054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809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159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455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Показатель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Существующее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положение  на 2025  г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Нормативная потребность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400" b="1" i="0" u="none" strike="noStrike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первую очередь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Нормативная потребность </a:t>
                      </a:r>
                      <a:b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на расчетный срок</a:t>
                      </a:r>
                    </a:p>
                  </a:txBody>
                  <a:tcPr marL="9525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algn="l" rtl="0" fontAlgn="ctr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Дошкольные образовательные организации,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ДОО )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мест)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marR="0" indent="0" algn="l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Общеобразовательные  организации,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СОШ (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мест) 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41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marR="0" indent="0" algn="l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Детские школы искусств, </a:t>
                      </a:r>
                      <a:r>
                        <a:rPr lang="ru-RU" sz="1300" b="1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(ДШИ),</a:t>
                      </a:r>
                      <a:r>
                        <a:rPr lang="ru-RU" sz="1300" b="1" i="0" u="none" strike="noStrike" kern="1200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1300" b="0" i="0" u="none" strike="noStrike" kern="1200" dirty="0" smtClean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мест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marR="0" indent="0" algn="l" defTabSz="1377425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Спортивные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залы,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тыс. кв. м площади пола</a:t>
                      </a: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0,35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0,35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0,42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Бассейны, </a:t>
                      </a:r>
                      <a:r>
                        <a:rPr lang="ru-RU" sz="13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кв. м зеркала воды</a:t>
                      </a: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Плоскостные спортивные сооружения,</a:t>
                      </a:r>
                      <a:r>
                        <a:rPr lang="ru-RU" sz="13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тыс. кв. м</a:t>
                      </a: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3,09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3,09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3,79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35319">
                <a:tc>
                  <a:txBody>
                    <a:bodyPr/>
                    <a:lstStyle/>
                    <a:p>
                      <a:pPr marL="180000" algn="l" defTabSz="1377425" rtl="0" eaLnBrk="1" fontAlgn="ctr" latinLnBrk="0" hangingPunct="1"/>
                      <a:r>
                        <a:rPr lang="ru-RU" sz="1300" b="1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Кладбища,</a:t>
                      </a:r>
                      <a:r>
                        <a:rPr lang="ru-RU" sz="1300" b="0" i="0" u="none" strike="noStrike" kern="1200" dirty="0">
                          <a:solidFill>
                            <a:srgbClr val="0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га</a:t>
                      </a:r>
                    </a:p>
                  </a:txBody>
                  <a:tcPr marL="0" marR="9525" marT="72000" marB="72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0,07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0,07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4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0,07</a:t>
                      </a:r>
                      <a:endParaRPr lang="ru-RU" sz="1400" b="1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044" y="1265237"/>
            <a:ext cx="5924550" cy="780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Rectangle 5"/>
          <p:cNvSpPr/>
          <p:nvPr/>
        </p:nvSpPr>
        <p:spPr>
          <a:xfrm>
            <a:off x="0" y="0"/>
            <a:ext cx="13774738" cy="59055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31775" y="0"/>
            <a:ext cx="12270468" cy="64254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КАРТА </a:t>
            </a:r>
            <a:r>
              <a:rPr lang="ru-RU" sz="2400" b="1" dirty="0" smtClean="0">
                <a:latin typeface="Century Gothic" panose="020B0502020202020204" pitchFamily="34" charset="0"/>
              </a:rPr>
              <a:t>ГРАНИЦ НАСЕЛЕННЫХ ПУНКТОВ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7" name="Рисунок 6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1594" y="38100"/>
            <a:ext cx="463777" cy="552894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60863" y="862644"/>
            <a:ext cx="2893512" cy="970066"/>
          </a:xfrm>
          <a:prstGeom prst="rect">
            <a:avLst/>
          </a:prstGeom>
          <a:noFill/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 smtClean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 smtClean="0">
                <a:cs typeface="Aharoni" pitchFamily="2" charset="-79"/>
              </a:rPr>
              <a:t> </a:t>
            </a:r>
            <a:br>
              <a:rPr lang="ru-RU" dirty="0" smtClean="0">
                <a:cs typeface="Aharoni" pitchFamily="2" charset="-79"/>
              </a:rPr>
            </a:br>
            <a:r>
              <a:rPr lang="ru-RU" dirty="0" smtClean="0">
                <a:cs typeface="Aharoni" pitchFamily="2" charset="-79"/>
              </a:rPr>
              <a:t>площадью 0,15 га</a:t>
            </a:r>
          </a:p>
        </p:txBody>
      </p: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7954375" y="1347677"/>
            <a:ext cx="1405525" cy="2170223"/>
          </a:xfrm>
          <a:prstGeom prst="straightConnector1">
            <a:avLst/>
          </a:prstGeom>
          <a:ln w="1270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832710"/>
            <a:ext cx="3724275" cy="687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369" y="670814"/>
            <a:ext cx="6781800" cy="902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5"/>
          <p:cNvSpPr/>
          <p:nvPr/>
        </p:nvSpPr>
        <p:spPr>
          <a:xfrm>
            <a:off x="0" y="35860"/>
            <a:ext cx="13774738" cy="634954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124734" y="94947"/>
            <a:ext cx="12198093" cy="492506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 smtClean="0">
                <a:latin typeface="Century Gothic" panose="020B0502020202020204" pitchFamily="34" charset="0"/>
              </a:rPr>
              <a:t>КАРТА ФУНКЦИОНАЛЬНЫХ ЗОН</a:t>
            </a:r>
            <a:endParaRPr lang="ru-RU" sz="2200" b="1" dirty="0">
              <a:latin typeface="Century Gothic" panose="020B0502020202020204" pitchFamily="34" charset="0"/>
            </a:endParaRPr>
          </a:p>
        </p:txBody>
      </p:sp>
      <p:sp>
        <p:nvSpPr>
          <p:cNvPr id="67" name="Прямоугольник 9"/>
          <p:cNvSpPr>
            <a:spLocks noChangeArrowheads="1"/>
          </p:cNvSpPr>
          <p:nvPr/>
        </p:nvSpPr>
        <p:spPr bwMode="auto">
          <a:xfrm>
            <a:off x="13029592" y="5337809"/>
            <a:ext cx="551471" cy="10772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endParaRPr lang="ru-RU" sz="700" b="1" dirty="0" smtClean="0"/>
          </a:p>
        </p:txBody>
      </p:sp>
      <p:pic>
        <p:nvPicPr>
          <p:cNvPr id="50" name="Рисунок 49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93787" y="137160"/>
            <a:ext cx="504751" cy="601742"/>
          </a:xfrm>
          <a:prstGeom prst="rect">
            <a:avLst/>
          </a:prstGeom>
        </p:spPr>
      </p:pic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4650462" y="878358"/>
            <a:ext cx="2611676" cy="1862618"/>
          </a:xfrm>
          <a:prstGeom prst="rect">
            <a:avLst/>
          </a:prstGeom>
          <a:noFill/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1400" dirty="0" smtClean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sz="1400" dirty="0"/>
              <a:t>50:14:0030110:2384</a:t>
            </a:r>
            <a:r>
              <a:rPr lang="ru-RU" sz="1400" dirty="0">
                <a:cs typeface="Aharoni" pitchFamily="2" charset="-79"/>
              </a:rPr>
              <a:t> </a:t>
            </a:r>
            <a:br>
              <a:rPr lang="ru-RU" sz="1400" dirty="0">
                <a:cs typeface="Aharoni" pitchFamily="2" charset="-79"/>
              </a:rPr>
            </a:br>
            <a:r>
              <a:rPr lang="ru-RU" sz="1400" dirty="0">
                <a:cs typeface="Aharoni" pitchFamily="2" charset="-79"/>
              </a:rPr>
              <a:t>площадью 0,15 га</a:t>
            </a:r>
            <a:r>
              <a:rPr lang="ru-RU" sz="1400" dirty="0" smtClean="0">
                <a:cs typeface="Aharoni" pitchFamily="2" charset="-79"/>
              </a:rPr>
              <a:t/>
            </a:r>
            <a:br>
              <a:rPr lang="ru-RU" sz="1400" dirty="0" smtClean="0">
                <a:cs typeface="Aharoni" pitchFamily="2" charset="-79"/>
              </a:rPr>
            </a:br>
            <a:r>
              <a:rPr lang="ru-RU" sz="1400" dirty="0" smtClean="0">
                <a:cs typeface="Aharoni" pitchFamily="2" charset="-79"/>
              </a:rPr>
              <a:t>изменение на функциональную зону </a:t>
            </a:r>
            <a:br>
              <a:rPr lang="ru-RU" sz="1400" dirty="0" smtClean="0">
                <a:cs typeface="Aharoni" pitchFamily="2" charset="-79"/>
              </a:rPr>
            </a:br>
            <a:r>
              <a:rPr lang="ru-RU" sz="1400" dirty="0" smtClean="0">
                <a:cs typeface="Aharoni" pitchFamily="2" charset="-79"/>
              </a:rPr>
              <a:t>«Ж2» зона застройки индивидуальными жилыми домами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7262138" y="1809667"/>
            <a:ext cx="1996162" cy="1435809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25" y="806061"/>
            <a:ext cx="3169366" cy="6432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25" y="7239000"/>
            <a:ext cx="23241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8251825"/>
            <a:ext cx="24860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7300341"/>
            <a:ext cx="2603500" cy="214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66" y="9197975"/>
            <a:ext cx="27908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842000" y="3245476"/>
            <a:ext cx="495300" cy="41212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56300" y="7454900"/>
            <a:ext cx="1536700" cy="79692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69" y="2108468"/>
            <a:ext cx="6742113" cy="674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482" y="827087"/>
            <a:ext cx="6343650" cy="890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Rectangle 5"/>
          <p:cNvSpPr/>
          <p:nvPr/>
        </p:nvSpPr>
        <p:spPr>
          <a:xfrm>
            <a:off x="0" y="7557"/>
            <a:ext cx="13774738" cy="563944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69874" y="59671"/>
            <a:ext cx="12067899" cy="499130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200" b="1" dirty="0" smtClean="0">
                <a:latin typeface="Century Gothic" panose="020B0502020202020204" pitchFamily="34" charset="0"/>
              </a:rPr>
              <a:t>ПЛАНИРУЕМАЯ ТРАНСПОРТНАЯ ИНФРАСТРУКТУРА</a:t>
            </a:r>
            <a:endParaRPr lang="ru-RU" sz="2200" b="1" dirty="0">
              <a:latin typeface="Century Gothic" panose="020B0502020202020204" pitchFamily="34" charset="0"/>
            </a:endParaRPr>
          </a:p>
        </p:txBody>
      </p:sp>
      <p:pic>
        <p:nvPicPr>
          <p:cNvPr id="7" name="Рисунок 6" descr="герб Щёлковский -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258800" y="60516"/>
            <a:ext cx="455386" cy="542892"/>
          </a:xfrm>
          <a:prstGeom prst="rect">
            <a:avLst/>
          </a:prstGeom>
        </p:spPr>
      </p:pic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663207" y="851917"/>
            <a:ext cx="2611676" cy="970066"/>
          </a:xfrm>
          <a:prstGeom prst="rect">
            <a:avLst/>
          </a:prstGeom>
          <a:solidFill>
            <a:schemeClr val="bg1"/>
          </a:solidFill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>
                <a:cs typeface="Aharoni" pitchFamily="2" charset="-79"/>
              </a:rPr>
              <a:t> </a:t>
            </a:r>
            <a:br>
              <a:rPr lang="ru-RU" dirty="0">
                <a:cs typeface="Aharoni" pitchFamily="2" charset="-79"/>
              </a:rPr>
            </a:br>
            <a:r>
              <a:rPr lang="ru-RU" dirty="0">
                <a:cs typeface="Aharoni" pitchFamily="2" charset="-79"/>
              </a:rPr>
              <a:t>площадью 0,15 га</a:t>
            </a:r>
          </a:p>
        </p:txBody>
      </p:sp>
      <p:cxnSp>
        <p:nvCxnSpPr>
          <p:cNvPr id="11" name="Прямая со стрелкой 10"/>
          <p:cNvCxnSpPr>
            <a:stCxn id="10" idx="3"/>
          </p:cNvCxnSpPr>
          <p:nvPr/>
        </p:nvCxnSpPr>
        <p:spPr>
          <a:xfrm>
            <a:off x="7274883" y="1336950"/>
            <a:ext cx="1996117" cy="1977750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199" y="962825"/>
            <a:ext cx="6524171" cy="9117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5"/>
          <p:cNvSpPr/>
          <p:nvPr/>
        </p:nvSpPr>
        <p:spPr>
          <a:xfrm>
            <a:off x="0" y="0"/>
            <a:ext cx="13774738" cy="59055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231775" y="0"/>
            <a:ext cx="12270468" cy="64254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latin typeface="Century Gothic" panose="020B0502020202020204" pitchFamily="34" charset="0"/>
              </a:rPr>
              <a:t>КАРТА ПЛАНИРУЕМОГО РАЗВИТИЯ ИНЖЕНЕРНЫХ </a:t>
            </a:r>
            <a:r>
              <a:rPr lang="ru-RU" sz="2400" b="1" dirty="0" smtClean="0">
                <a:latin typeface="Century Gothic" panose="020B0502020202020204" pitchFamily="34" charset="0"/>
              </a:rPr>
              <a:t>КОММУНИКАЦИЙ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14" name="Рисунок 13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1594" y="38100"/>
            <a:ext cx="463777" cy="552894"/>
          </a:xfrm>
          <a:prstGeom prst="rect">
            <a:avLst/>
          </a:prstGeom>
        </p:spPr>
      </p:pic>
      <p:cxnSp>
        <p:nvCxnSpPr>
          <p:cNvPr id="11" name="Прямая со стрелкой 10"/>
          <p:cNvCxnSpPr>
            <a:stCxn id="12" idx="3"/>
          </p:cNvCxnSpPr>
          <p:nvPr/>
        </p:nvCxnSpPr>
        <p:spPr>
          <a:xfrm>
            <a:off x="6887369" y="1474275"/>
            <a:ext cx="2195199" cy="2073821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275693" y="989242"/>
            <a:ext cx="2611676" cy="970066"/>
          </a:xfrm>
          <a:prstGeom prst="rect">
            <a:avLst/>
          </a:prstGeom>
          <a:solidFill>
            <a:schemeClr val="bg1"/>
          </a:solidFill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>
                <a:cs typeface="Aharoni" pitchFamily="2" charset="-79"/>
              </a:rPr>
              <a:t> </a:t>
            </a:r>
            <a:br>
              <a:rPr lang="ru-RU" dirty="0">
                <a:cs typeface="Aharoni" pitchFamily="2" charset="-79"/>
              </a:rPr>
            </a:br>
            <a:r>
              <a:rPr lang="ru-RU" dirty="0">
                <a:cs typeface="Aharoni" pitchFamily="2" charset="-79"/>
              </a:rPr>
              <a:t>площадью 0,15 га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1857708"/>
            <a:ext cx="3352800" cy="640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264" y="4348196"/>
            <a:ext cx="3144520" cy="380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635" y="955674"/>
            <a:ext cx="5905847" cy="8304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5"/>
          <p:cNvSpPr/>
          <p:nvPr/>
        </p:nvSpPr>
        <p:spPr>
          <a:xfrm>
            <a:off x="0" y="0"/>
            <a:ext cx="13774738" cy="59055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Title 3"/>
          <p:cNvSpPr txBox="1">
            <a:spLocks/>
          </p:cNvSpPr>
          <p:nvPr/>
        </p:nvSpPr>
        <p:spPr>
          <a:xfrm>
            <a:off x="231775" y="0"/>
            <a:ext cx="12270468" cy="64254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latin typeface="Century Gothic" panose="020B0502020202020204" pitchFamily="34" charset="0"/>
              </a:rPr>
              <a:t>КАРТА ЗОН С ОСОБЫМИ УСЛОВИЯМИ ИСПОЛЬЗОВАНИЯ  ТЕРРИТОРИИ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14" name="Рисунок 13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1594" y="38100"/>
            <a:ext cx="463777" cy="552894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4526071" y="1104674"/>
            <a:ext cx="2611676" cy="970066"/>
          </a:xfrm>
          <a:prstGeom prst="rect">
            <a:avLst/>
          </a:prstGeom>
          <a:noFill/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>
                <a:cs typeface="Aharoni" pitchFamily="2" charset="-79"/>
              </a:rPr>
              <a:t> </a:t>
            </a:r>
            <a:br>
              <a:rPr lang="ru-RU" dirty="0">
                <a:cs typeface="Aharoni" pitchFamily="2" charset="-79"/>
              </a:rPr>
            </a:br>
            <a:r>
              <a:rPr lang="ru-RU" dirty="0">
                <a:cs typeface="Aharoni" pitchFamily="2" charset="-79"/>
              </a:rPr>
              <a:t>площадью 0,15 га</a:t>
            </a:r>
          </a:p>
        </p:txBody>
      </p: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7137747" y="1589707"/>
            <a:ext cx="2069753" cy="1699593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239838"/>
            <a:ext cx="3667125" cy="726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09" y="8507413"/>
            <a:ext cx="2907279" cy="115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7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617" y="1035552"/>
            <a:ext cx="5572816" cy="7866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Rectangle 5"/>
          <p:cNvSpPr/>
          <p:nvPr/>
        </p:nvSpPr>
        <p:spPr>
          <a:xfrm>
            <a:off x="0" y="0"/>
            <a:ext cx="13774738" cy="59055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31775" y="0"/>
            <a:ext cx="12270468" cy="64254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latin typeface="Century Gothic" panose="020B0502020202020204" pitchFamily="34" charset="0"/>
              </a:rPr>
              <a:t>КАРТА ЗЕМЕЛЬ ЛЕСНОГО ФОНДА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7" name="Рисунок 6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1594" y="38100"/>
            <a:ext cx="463777" cy="552894"/>
          </a:xfrm>
          <a:prstGeom prst="rect">
            <a:avLst/>
          </a:prstGeom>
        </p:spPr>
      </p:pic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5061171" y="1017004"/>
            <a:ext cx="2611676" cy="970066"/>
          </a:xfrm>
          <a:prstGeom prst="rect">
            <a:avLst/>
          </a:prstGeom>
          <a:noFill/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>
                <a:cs typeface="Aharoni" pitchFamily="2" charset="-79"/>
              </a:rPr>
              <a:t> </a:t>
            </a:r>
            <a:br>
              <a:rPr lang="ru-RU" dirty="0">
                <a:cs typeface="Aharoni" pitchFamily="2" charset="-79"/>
              </a:rPr>
            </a:br>
            <a:r>
              <a:rPr lang="ru-RU" dirty="0">
                <a:cs typeface="Aharoni" pitchFamily="2" charset="-79"/>
              </a:rPr>
              <a:t>площадью 0,15 га</a:t>
            </a:r>
          </a:p>
        </p:txBody>
      </p:sp>
      <p:cxnSp>
        <p:nvCxnSpPr>
          <p:cNvPr id="10" name="Прямая со стрелкой 9"/>
          <p:cNvCxnSpPr>
            <a:stCxn id="9" idx="3"/>
          </p:cNvCxnSpPr>
          <p:nvPr/>
        </p:nvCxnSpPr>
        <p:spPr>
          <a:xfrm>
            <a:off x="7672847" y="1502037"/>
            <a:ext cx="1915653" cy="1736463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2370268"/>
            <a:ext cx="3457575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1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157" y="1257300"/>
            <a:ext cx="5267325" cy="733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E257C-531B-48AE-9B63-F7435FCF2768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5" name="Rectangle 5"/>
          <p:cNvSpPr/>
          <p:nvPr/>
        </p:nvSpPr>
        <p:spPr>
          <a:xfrm>
            <a:off x="0" y="0"/>
            <a:ext cx="13774738" cy="590550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42" tIns="68871" rIns="137742" bIns="6887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231775" y="0"/>
            <a:ext cx="12270468" cy="642549"/>
          </a:xfrm>
          <a:prstGeom prst="rect">
            <a:avLst/>
          </a:prstGeom>
          <a:effectLst>
            <a:outerShdw blurRad="19050" dist="12700" dir="2700000" algn="ctr" rotWithShape="0">
              <a:srgbClr val="000000">
                <a:alpha val="40000"/>
              </a:srgbClr>
            </a:outerShdw>
          </a:effectLst>
        </p:spPr>
        <p:txBody>
          <a:bodyPr lIns="137742" tIns="68871" rIns="137742" bIns="6887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latin typeface="Century Gothic" panose="020B0502020202020204" pitchFamily="34" charset="0"/>
              </a:rPr>
              <a:t>КАРТА ЗЕМЕЛЬ СЕЛЬСКОХОЗЯЙСТВЕННОГО НАЗНАЧЕНИЯ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pic>
        <p:nvPicPr>
          <p:cNvPr id="7" name="Рисунок 6" descr="герб Щёлковский -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21594" y="38100"/>
            <a:ext cx="463777" cy="552894"/>
          </a:xfrm>
          <a:prstGeom prst="rect">
            <a:avLst/>
          </a:prstGeom>
        </p:spPr>
      </p:pic>
      <p:cxnSp>
        <p:nvCxnSpPr>
          <p:cNvPr id="9" name="Прямая со стрелкой 8"/>
          <p:cNvCxnSpPr>
            <a:stCxn id="10" idx="3"/>
          </p:cNvCxnSpPr>
          <p:nvPr/>
        </p:nvCxnSpPr>
        <p:spPr>
          <a:xfrm>
            <a:off x="7672847" y="1502037"/>
            <a:ext cx="2004554" cy="1812663"/>
          </a:xfrm>
          <a:prstGeom prst="straightConnector1">
            <a:avLst/>
          </a:prstGeom>
          <a:ln w="19050">
            <a:solidFill>
              <a:srgbClr val="E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5061171" y="1017004"/>
            <a:ext cx="2611676" cy="970066"/>
          </a:xfrm>
          <a:prstGeom prst="rect">
            <a:avLst/>
          </a:prstGeom>
          <a:noFill/>
          <a:ln>
            <a:solidFill>
              <a:srgbClr val="E00000"/>
            </a:solidFill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dirty="0">
                <a:cs typeface="Aharoni" pitchFamily="2" charset="-79"/>
              </a:rPr>
              <a:t>Земельный участок</a:t>
            </a:r>
          </a:p>
          <a:p>
            <a:pPr algn="ctr"/>
            <a:r>
              <a:rPr lang="ru-RU" dirty="0"/>
              <a:t>50:14:0030110:2384</a:t>
            </a:r>
            <a:r>
              <a:rPr lang="ru-RU" dirty="0">
                <a:cs typeface="Aharoni" pitchFamily="2" charset="-79"/>
              </a:rPr>
              <a:t> </a:t>
            </a:r>
            <a:br>
              <a:rPr lang="ru-RU" dirty="0">
                <a:cs typeface="Aharoni" pitchFamily="2" charset="-79"/>
              </a:rPr>
            </a:br>
            <a:r>
              <a:rPr lang="ru-RU" dirty="0">
                <a:cs typeface="Aharoni" pitchFamily="2" charset="-79"/>
              </a:rPr>
              <a:t>площадью 0,15 га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608138"/>
            <a:ext cx="4143375" cy="711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002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2">
              <a:lumMod val="60000"/>
              <a:lumOff val="40000"/>
            </a:schemeClr>
          </a:solidFill>
        </a:ln>
      </a:spPr>
      <a:bodyPr rtlCol="0" anchor="ctr"/>
      <a:lstStyle>
        <a:defPPr algn="ctr">
          <a:defRPr sz="1200" dirty="0" smtClean="0">
            <a:solidFill>
              <a:schemeClr val="tx1"/>
            </a:solidFill>
            <a:latin typeface="Arial" charset="0"/>
            <a:cs typeface="Arial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35025</TotalTime>
  <Words>375</Words>
  <Application>Microsoft Office PowerPoint</Application>
  <PresentationFormat>Произвольный</PresentationFormat>
  <Paragraphs>180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Calibri</vt:lpstr>
      <vt:lpstr>Aharoni</vt:lpstr>
      <vt:lpstr>Century Gothic</vt:lpstr>
      <vt:lpstr>Arial Black</vt:lpstr>
      <vt:lpstr>Times New Roman</vt:lpstr>
      <vt:lpstr>Arial Unicode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вке4ц5е24ц</dc:title>
  <dc:creator>Анисимов Александр</dc:creator>
  <cp:lastModifiedBy>Хирина Нина Владимировна</cp:lastModifiedBy>
  <cp:revision>2630</cp:revision>
  <cp:lastPrinted>2016-09-12T14:01:47Z</cp:lastPrinted>
  <dcterms:created xsi:type="dcterms:W3CDTF">2015-03-04T11:29:44Z</dcterms:created>
  <dcterms:modified xsi:type="dcterms:W3CDTF">2025-07-11T07:12:07Z</dcterms:modified>
</cp:coreProperties>
</file>