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9.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3.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5.xml" ContentType="application/vnd.openxmlformats-officedocument.themeOverride+xml"/>
  <Override PartName="/ppt/notesSlides/notesSlide3.xml" ContentType="application/vnd.openxmlformats-officedocument.presentationml.notesSlide+xml"/>
  <Override PartName="/ppt/theme/themeOverride16.xml" ContentType="application/vnd.openxmlformats-officedocument.themeOverride+xml"/>
  <Override PartName="/ppt/notesSlides/notesSlide4.xml" ContentType="application/vnd.openxmlformats-officedocument.presentationml.notesSlide+xml"/>
  <Override PartName="/ppt/theme/themeOverride17.xml" ContentType="application/vnd.openxmlformats-officedocument.themeOverr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8.xml" ContentType="application/vnd.openxmlformats-officedocument.themeOverr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9.xml" ContentType="application/vnd.openxmlformats-officedocument.themeOverride+xml"/>
  <Override PartName="/ppt/notesSlides/notesSlide7.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6.xml" ContentType="application/vnd.openxmlformats-officedocument.themeOverride+xml"/>
  <Override PartName="/ppt/notesSlides/notesSlide8.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30.xml" ContentType="application/vnd.openxmlformats-officedocument.themeOverride+xml"/>
  <Override PartName="/ppt/notesSlides/notesSlide9.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notesSlides/notesSlide10.xml" ContentType="application/vnd.openxmlformats-officedocument.presentationml.notesSlide+xml"/>
  <Override PartName="/ppt/theme/themeOverride3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94"/>
  </p:notesMasterIdLst>
  <p:sldIdLst>
    <p:sldId id="256" r:id="rId2"/>
    <p:sldId id="433" r:id="rId3"/>
    <p:sldId id="483" r:id="rId4"/>
    <p:sldId id="595" r:id="rId5"/>
    <p:sldId id="539" r:id="rId6"/>
    <p:sldId id="540" r:id="rId7"/>
    <p:sldId id="596" r:id="rId8"/>
    <p:sldId id="597" r:id="rId9"/>
    <p:sldId id="598" r:id="rId10"/>
    <p:sldId id="599" r:id="rId11"/>
    <p:sldId id="600" r:id="rId12"/>
    <p:sldId id="601" r:id="rId13"/>
    <p:sldId id="602" r:id="rId14"/>
    <p:sldId id="603" r:id="rId15"/>
    <p:sldId id="604" r:id="rId16"/>
    <p:sldId id="605" r:id="rId17"/>
    <p:sldId id="444" r:id="rId18"/>
    <p:sldId id="594" r:id="rId19"/>
    <p:sldId id="492" r:id="rId20"/>
    <p:sldId id="612" r:id="rId21"/>
    <p:sldId id="613" r:id="rId22"/>
    <p:sldId id="614" r:id="rId23"/>
    <p:sldId id="615" r:id="rId24"/>
    <p:sldId id="616" r:id="rId25"/>
    <p:sldId id="617" r:id="rId26"/>
    <p:sldId id="618" r:id="rId27"/>
    <p:sldId id="619" r:id="rId28"/>
    <p:sldId id="620" r:id="rId29"/>
    <p:sldId id="621" r:id="rId30"/>
    <p:sldId id="622" r:id="rId31"/>
    <p:sldId id="623" r:id="rId32"/>
    <p:sldId id="624" r:id="rId33"/>
    <p:sldId id="491" r:id="rId34"/>
    <p:sldId id="538" r:id="rId35"/>
    <p:sldId id="485" r:id="rId36"/>
    <p:sldId id="591" r:id="rId37"/>
    <p:sldId id="592" r:id="rId38"/>
    <p:sldId id="593" r:id="rId39"/>
    <p:sldId id="541" r:id="rId40"/>
    <p:sldId id="542" r:id="rId41"/>
    <p:sldId id="543" r:id="rId42"/>
    <p:sldId id="544" r:id="rId43"/>
    <p:sldId id="545" r:id="rId44"/>
    <p:sldId id="546" r:id="rId45"/>
    <p:sldId id="547" r:id="rId46"/>
    <p:sldId id="548" r:id="rId47"/>
    <p:sldId id="549" r:id="rId48"/>
    <p:sldId id="550" r:id="rId49"/>
    <p:sldId id="551" r:id="rId50"/>
    <p:sldId id="552" r:id="rId51"/>
    <p:sldId id="553" r:id="rId52"/>
    <p:sldId id="554" r:id="rId53"/>
    <p:sldId id="555" r:id="rId54"/>
    <p:sldId id="556" r:id="rId55"/>
    <p:sldId id="557" r:id="rId56"/>
    <p:sldId id="558" r:id="rId57"/>
    <p:sldId id="559"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573" r:id="rId72"/>
    <p:sldId id="575" r:id="rId73"/>
    <p:sldId id="579" r:id="rId74"/>
    <p:sldId id="580" r:id="rId75"/>
    <p:sldId id="581" r:id="rId76"/>
    <p:sldId id="582" r:id="rId77"/>
    <p:sldId id="583" r:id="rId78"/>
    <p:sldId id="574" r:id="rId79"/>
    <p:sldId id="576" r:id="rId80"/>
    <p:sldId id="584" r:id="rId81"/>
    <p:sldId id="585" r:id="rId82"/>
    <p:sldId id="586" r:id="rId83"/>
    <p:sldId id="587" r:id="rId84"/>
    <p:sldId id="588" r:id="rId85"/>
    <p:sldId id="589" r:id="rId86"/>
    <p:sldId id="590" r:id="rId87"/>
    <p:sldId id="577" r:id="rId88"/>
    <p:sldId id="578" r:id="rId89"/>
    <p:sldId id="535" r:id="rId90"/>
    <p:sldId id="536" r:id="rId91"/>
    <p:sldId id="537" r:id="rId92"/>
    <p:sldId id="319" r:id="rId93"/>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a:srgbClr val="000000"/>
    <a:srgbClr val="CCECFF"/>
    <a:srgbClr val="FF00FF"/>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4" autoAdjust="0"/>
    <p:restoredTop sz="92539" autoAdjust="0"/>
  </p:normalViewPr>
  <p:slideViewPr>
    <p:cSldViewPr>
      <p:cViewPr varScale="1">
        <p:scale>
          <a:sx n="82" d="100"/>
          <a:sy n="82" d="100"/>
        </p:scale>
        <p:origin x="-1810" y="-82"/>
      </p:cViewPr>
      <p:guideLst>
        <p:guide orient="horz" pos="2160"/>
        <p:guide pos="2880"/>
      </p:guideLst>
    </p:cSldViewPr>
  </p:slideViewPr>
  <p:outlineViewPr>
    <p:cViewPr>
      <p:scale>
        <a:sx n="33" d="100"/>
        <a:sy n="33" d="100"/>
      </p:scale>
      <p:origin x="0" y="2208"/>
    </p:cViewPr>
  </p:outlineViewPr>
  <p:notesTextViewPr>
    <p:cViewPr>
      <p:scale>
        <a:sx n="1" d="1"/>
        <a:sy n="1" d="1"/>
      </p:scale>
      <p:origin x="0" y="0"/>
    </p:cViewPr>
  </p:notesTextViewPr>
  <p:sorterViewPr>
    <p:cViewPr>
      <p:scale>
        <a:sx n="100" d="100"/>
        <a:sy n="100" d="100"/>
      </p:scale>
      <p:origin x="0" y="64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3.jpeg"/></Relationships>
</file>

<file path=ppt/diagrams/_rels/data7.xml.rels><?xml version="1.0" encoding="UTF-8" standalone="yes"?>
<Relationships xmlns="http://schemas.openxmlformats.org/package/2006/relationships"><Relationship Id="rId1" Type="http://schemas.openxmlformats.org/officeDocument/2006/relationships/image" Target="../media/image28.jpeg"/></Relationships>
</file>

<file path=ppt/diagrams/_rels/data8.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3.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D6F78-58A4-461A-BD07-0B55A292539C}" type="doc">
      <dgm:prSet loTypeId="urn:microsoft.com/office/officeart/2005/8/layout/hList6" loCatId="list" qsTypeId="urn:microsoft.com/office/officeart/2005/8/quickstyle/3d7" qsCatId="3D" csTypeId="urn:microsoft.com/office/officeart/2005/8/colors/colorful5" csCatId="colorful" phldr="1"/>
      <dgm:spPr/>
      <dgm:t>
        <a:bodyPr/>
        <a:lstStyle/>
        <a:p>
          <a:endParaRPr lang="ru-RU"/>
        </a:p>
      </dgm:t>
    </dgm:pt>
    <dgm:pt modelId="{43A1FB40-BE9F-49D2-B5D5-864B314BEDF3}">
      <dgm:prSet phldrT="[Текст]">
        <dgm:style>
          <a:lnRef idx="0">
            <a:schemeClr val="accent2"/>
          </a:lnRef>
          <a:fillRef idx="3">
            <a:schemeClr val="accent2"/>
          </a:fillRef>
          <a:effectRef idx="3">
            <a:schemeClr val="accent2"/>
          </a:effectRef>
          <a:fontRef idx="minor">
            <a:schemeClr val="lt1"/>
          </a:fontRef>
        </dgm:style>
      </dgm:prSet>
      <dgm:spPr>
        <a:scene3d>
          <a:camera prst="orthographicFront" fov="0">
            <a:rot lat="0" lon="0" rev="0"/>
          </a:camera>
          <a:lightRig rig="soft" dir="tl">
            <a:rot lat="0" lon="0" rev="20100000"/>
          </a:lightRig>
        </a:scene3d>
        <a:sp3d extrusionH="50600">
          <a:bevelT w="50800" h="50800" prst="divot"/>
        </a:sp3d>
      </dgm:spPr>
      <dgm:t>
        <a:bodyPr/>
        <a:lstStyle/>
        <a:p>
          <a:r>
            <a:rPr lang="ru-RU" dirty="0" smtClean="0">
              <a:solidFill>
                <a:schemeClr val="bg1"/>
              </a:solidFill>
            </a:rPr>
            <a:t>Доход</a:t>
          </a:r>
          <a:endParaRPr lang="ru-RU" dirty="0">
            <a:solidFill>
              <a:schemeClr val="bg1"/>
            </a:solidFill>
          </a:endParaRPr>
        </a:p>
      </dgm:t>
    </dgm:pt>
    <dgm:pt modelId="{525A1791-E7B7-4D25-829E-65D203515422}" type="parTrans" cxnId="{ECB8E00C-DB28-4622-AEE8-88BA1F49E9AD}">
      <dgm:prSet/>
      <dgm:spPr/>
      <dgm:t>
        <a:bodyPr/>
        <a:lstStyle/>
        <a:p>
          <a:endParaRPr lang="ru-RU"/>
        </a:p>
      </dgm:t>
    </dgm:pt>
    <dgm:pt modelId="{216B778D-3E9B-42A2-BC6A-3279BE1BDF9F}" type="sibTrans" cxnId="{ECB8E00C-DB28-4622-AEE8-88BA1F49E9AD}">
      <dgm:prSet/>
      <dgm:spPr/>
      <dgm:t>
        <a:bodyPr/>
        <a:lstStyle/>
        <a:p>
          <a:endParaRPr lang="ru-RU"/>
        </a:p>
      </dgm:t>
    </dgm:pt>
    <dgm:pt modelId="{BC23EC8A-3B1D-422A-A398-9AA913CD8988}">
      <dgm:prSet phldrT="[Текст]" custT="1">
        <dgm:style>
          <a:lnRef idx="0">
            <a:schemeClr val="accent3"/>
          </a:lnRef>
          <a:fillRef idx="3">
            <a:schemeClr val="accent3"/>
          </a:fillRef>
          <a:effectRef idx="3">
            <a:schemeClr val="accent3"/>
          </a:effectRef>
          <a:fontRef idx="minor">
            <a:schemeClr val="lt1"/>
          </a:fontRef>
        </dgm:style>
      </dgm:prSet>
      <dgm:spPr>
        <a:scene3d>
          <a:camera prst="orthographicFront" fov="0">
            <a:rot lat="0" lon="0" rev="0"/>
          </a:camera>
          <a:lightRig rig="soft" dir="tl">
            <a:rot lat="0" lon="0" rev="20100000"/>
          </a:lightRig>
        </a:scene3d>
        <a:sp3d extrusionH="50600">
          <a:bevelT w="50800" h="50800" prst="divot"/>
        </a:sp3d>
      </dgm:spPr>
      <dgm:t>
        <a:bodyPr/>
        <a:lstStyle/>
        <a:p>
          <a:r>
            <a:rPr lang="ru-RU" sz="2000" dirty="0" smtClean="0">
              <a:solidFill>
                <a:schemeClr val="bg1"/>
              </a:solidFill>
            </a:rPr>
            <a:t>Расход</a:t>
          </a:r>
          <a:endParaRPr lang="ru-RU" sz="2000" dirty="0">
            <a:solidFill>
              <a:schemeClr val="bg1"/>
            </a:solidFill>
          </a:endParaRPr>
        </a:p>
      </dgm:t>
    </dgm:pt>
    <dgm:pt modelId="{D51B1C88-9AA3-4C32-A3FB-EB556EB81B2A}" type="parTrans" cxnId="{39B6982E-2110-49C3-B2CC-6B60BEE73FF9}">
      <dgm:prSet/>
      <dgm:spPr/>
      <dgm:t>
        <a:bodyPr/>
        <a:lstStyle/>
        <a:p>
          <a:endParaRPr lang="ru-RU"/>
        </a:p>
      </dgm:t>
    </dgm:pt>
    <dgm:pt modelId="{B6713B69-3E84-4D5E-BB0E-F49A7D26D4DE}" type="sibTrans" cxnId="{39B6982E-2110-49C3-B2CC-6B60BEE73FF9}">
      <dgm:prSet/>
      <dgm:spPr/>
      <dgm:t>
        <a:bodyPr/>
        <a:lstStyle/>
        <a:p>
          <a:endParaRPr lang="ru-RU"/>
        </a:p>
      </dgm:t>
    </dgm:pt>
    <dgm:pt modelId="{1DA9F830-BF5F-4713-82CD-DB3FF95B7A90}" type="pres">
      <dgm:prSet presAssocID="{0A1D6F78-58A4-461A-BD07-0B55A292539C}" presName="Name0" presStyleCnt="0">
        <dgm:presLayoutVars>
          <dgm:dir/>
          <dgm:resizeHandles val="exact"/>
        </dgm:presLayoutVars>
      </dgm:prSet>
      <dgm:spPr/>
      <dgm:t>
        <a:bodyPr/>
        <a:lstStyle/>
        <a:p>
          <a:endParaRPr lang="ru-RU"/>
        </a:p>
      </dgm:t>
    </dgm:pt>
    <dgm:pt modelId="{F1E7F3A7-1A57-40AF-AF17-D890D9683D68}" type="pres">
      <dgm:prSet presAssocID="{43A1FB40-BE9F-49D2-B5D5-864B314BEDF3}" presName="node" presStyleLbl="node1" presStyleIdx="0" presStyleCnt="2" custLinFactX="-1984" custLinFactNeighborX="-100000" custLinFactNeighborY="775">
        <dgm:presLayoutVars>
          <dgm:bulletEnabled val="1"/>
        </dgm:presLayoutVars>
      </dgm:prSet>
      <dgm:spPr/>
      <dgm:t>
        <a:bodyPr/>
        <a:lstStyle/>
        <a:p>
          <a:endParaRPr lang="ru-RU"/>
        </a:p>
      </dgm:t>
    </dgm:pt>
    <dgm:pt modelId="{0D941501-709D-412F-8E16-F5C9BB2B0F5C}" type="pres">
      <dgm:prSet presAssocID="{216B778D-3E9B-42A2-BC6A-3279BE1BDF9F}" presName="sibTrans" presStyleCnt="0"/>
      <dgm:spPr/>
    </dgm:pt>
    <dgm:pt modelId="{3A146C52-AD2B-489C-BF10-3AA4F8CAFD67}" type="pres">
      <dgm:prSet presAssocID="{BC23EC8A-3B1D-422A-A398-9AA913CD8988}" presName="node" presStyleLbl="node1" presStyleIdx="1" presStyleCnt="2" custScaleY="35188" custLinFactNeighborX="77796" custLinFactNeighborY="-15642">
        <dgm:presLayoutVars>
          <dgm:bulletEnabled val="1"/>
        </dgm:presLayoutVars>
      </dgm:prSet>
      <dgm:spPr/>
      <dgm:t>
        <a:bodyPr/>
        <a:lstStyle/>
        <a:p>
          <a:endParaRPr lang="ru-RU"/>
        </a:p>
      </dgm:t>
    </dgm:pt>
  </dgm:ptLst>
  <dgm:cxnLst>
    <dgm:cxn modelId="{ECB8E00C-DB28-4622-AEE8-88BA1F49E9AD}" srcId="{0A1D6F78-58A4-461A-BD07-0B55A292539C}" destId="{43A1FB40-BE9F-49D2-B5D5-864B314BEDF3}" srcOrd="0" destOrd="0" parTransId="{525A1791-E7B7-4D25-829E-65D203515422}" sibTransId="{216B778D-3E9B-42A2-BC6A-3279BE1BDF9F}"/>
    <dgm:cxn modelId="{D808996C-7516-4591-A3D9-62D10461DEB1}" type="presOf" srcId="{BC23EC8A-3B1D-422A-A398-9AA913CD8988}" destId="{3A146C52-AD2B-489C-BF10-3AA4F8CAFD67}" srcOrd="0" destOrd="0" presId="urn:microsoft.com/office/officeart/2005/8/layout/hList6"/>
    <dgm:cxn modelId="{097655DF-6836-4958-8907-9210755BCE62}" type="presOf" srcId="{43A1FB40-BE9F-49D2-B5D5-864B314BEDF3}" destId="{F1E7F3A7-1A57-40AF-AF17-D890D9683D68}" srcOrd="0" destOrd="0" presId="urn:microsoft.com/office/officeart/2005/8/layout/hList6"/>
    <dgm:cxn modelId="{A1A90A42-E6D9-40C3-A82F-15BB6D9AFCE4}" type="presOf" srcId="{0A1D6F78-58A4-461A-BD07-0B55A292539C}" destId="{1DA9F830-BF5F-4713-82CD-DB3FF95B7A90}" srcOrd="0" destOrd="0" presId="urn:microsoft.com/office/officeart/2005/8/layout/hList6"/>
    <dgm:cxn modelId="{39B6982E-2110-49C3-B2CC-6B60BEE73FF9}" srcId="{0A1D6F78-58A4-461A-BD07-0B55A292539C}" destId="{BC23EC8A-3B1D-422A-A398-9AA913CD8988}" srcOrd="1" destOrd="0" parTransId="{D51B1C88-9AA3-4C32-A3FB-EB556EB81B2A}" sibTransId="{B6713B69-3E84-4D5E-BB0E-F49A7D26D4DE}"/>
    <dgm:cxn modelId="{AF82A025-9FFC-4F7F-AACD-06622CF7850B}" type="presParOf" srcId="{1DA9F830-BF5F-4713-82CD-DB3FF95B7A90}" destId="{F1E7F3A7-1A57-40AF-AF17-D890D9683D68}" srcOrd="0" destOrd="0" presId="urn:microsoft.com/office/officeart/2005/8/layout/hList6"/>
    <dgm:cxn modelId="{0432A9B6-64CA-406E-84AB-4E64B2E84247}" type="presParOf" srcId="{1DA9F830-BF5F-4713-82CD-DB3FF95B7A90}" destId="{0D941501-709D-412F-8E16-F5C9BB2B0F5C}" srcOrd="1" destOrd="0" presId="urn:microsoft.com/office/officeart/2005/8/layout/hList6"/>
    <dgm:cxn modelId="{E6FCABDC-445F-4C6C-BA20-B9F97820C563}" type="presParOf" srcId="{1DA9F830-BF5F-4713-82CD-DB3FF95B7A90}" destId="{3A146C52-AD2B-489C-BF10-3AA4F8CAFD6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AEFAFC-47A6-460E-99AF-D324DEFEA80A}" type="doc">
      <dgm:prSet loTypeId="urn:microsoft.com/office/officeart/2005/8/layout/default" loCatId="list" qsTypeId="urn:microsoft.com/office/officeart/2005/8/quickstyle/3d7" qsCatId="3D" csTypeId="urn:microsoft.com/office/officeart/2005/8/colors/colorful4" csCatId="colorful" phldr="1"/>
      <dgm:spPr/>
      <dgm:t>
        <a:bodyPr/>
        <a:lstStyle/>
        <a:p>
          <a:endParaRPr lang="ru-RU"/>
        </a:p>
      </dgm:t>
    </dgm:pt>
    <dgm:pt modelId="{71951784-49C5-426E-AC97-6654DC0B9478}">
      <dgm:prSet phldrT="[Текст]" custT="1"/>
      <dgm:spPr>
        <a:solidFill>
          <a:schemeClr val="accent3">
            <a:lumMod val="60000"/>
            <a:lumOff val="40000"/>
          </a:schemeClr>
        </a:solidFill>
      </dgm:spPr>
      <dgm:t>
        <a:bodyPr/>
        <a:lstStyle/>
        <a:p>
          <a:r>
            <a:rPr lang="ru-RU" sz="1600" b="1" dirty="0" smtClean="0"/>
            <a:t>Общегосударственные вопросы</a:t>
          </a:r>
          <a:endParaRPr lang="ru-RU" sz="1600" b="1" dirty="0"/>
        </a:p>
      </dgm:t>
    </dgm:pt>
    <dgm:pt modelId="{C8F2B82B-5617-45A1-9F1F-7EF60C681A8E}" type="parTrans" cxnId="{65A7D650-2828-44B4-AA70-56FAC8AA4E65}">
      <dgm:prSet/>
      <dgm:spPr/>
      <dgm:t>
        <a:bodyPr/>
        <a:lstStyle/>
        <a:p>
          <a:endParaRPr lang="ru-RU">
            <a:solidFill>
              <a:schemeClr val="bg1"/>
            </a:solidFill>
          </a:endParaRPr>
        </a:p>
      </dgm:t>
    </dgm:pt>
    <dgm:pt modelId="{0144A474-70B6-490C-B6EE-7A5E98E3B619}" type="sibTrans" cxnId="{65A7D650-2828-44B4-AA70-56FAC8AA4E65}">
      <dgm:prSet/>
      <dgm:spPr/>
      <dgm:t>
        <a:bodyPr/>
        <a:lstStyle/>
        <a:p>
          <a:endParaRPr lang="ru-RU">
            <a:solidFill>
              <a:schemeClr val="bg1"/>
            </a:solidFill>
          </a:endParaRPr>
        </a:p>
      </dgm:t>
    </dgm:pt>
    <dgm:pt modelId="{BE49BAE4-7259-435F-8DE5-B62695DC8F77}">
      <dgm:prSet phldrT="[Текст]" custT="1"/>
      <dgm:spPr>
        <a:solidFill>
          <a:schemeClr val="accent3">
            <a:lumMod val="60000"/>
            <a:lumOff val="40000"/>
          </a:schemeClr>
        </a:solidFill>
      </dgm:spPr>
      <dgm:t>
        <a:bodyPr/>
        <a:lstStyle/>
        <a:p>
          <a:r>
            <a:rPr lang="ru-RU" sz="1600" b="1" dirty="0" smtClean="0"/>
            <a:t>Национальная оборона</a:t>
          </a:r>
          <a:endParaRPr lang="ru-RU" sz="1600" b="1" dirty="0"/>
        </a:p>
      </dgm:t>
    </dgm:pt>
    <dgm:pt modelId="{1FD75947-41B2-4B6A-AFD0-00D829A62476}" type="parTrans" cxnId="{F94F0585-000C-4B2F-80BA-BF5DE4AEFC70}">
      <dgm:prSet/>
      <dgm:spPr/>
      <dgm:t>
        <a:bodyPr/>
        <a:lstStyle/>
        <a:p>
          <a:endParaRPr lang="ru-RU">
            <a:solidFill>
              <a:schemeClr val="bg1"/>
            </a:solidFill>
          </a:endParaRPr>
        </a:p>
      </dgm:t>
    </dgm:pt>
    <dgm:pt modelId="{E49AE00C-A159-44D8-8E90-324944DB8776}" type="sibTrans" cxnId="{F94F0585-000C-4B2F-80BA-BF5DE4AEFC70}">
      <dgm:prSet/>
      <dgm:spPr/>
      <dgm:t>
        <a:bodyPr/>
        <a:lstStyle/>
        <a:p>
          <a:endParaRPr lang="ru-RU">
            <a:solidFill>
              <a:schemeClr val="bg1"/>
            </a:solidFill>
          </a:endParaRPr>
        </a:p>
      </dgm:t>
    </dgm:pt>
    <dgm:pt modelId="{8E27F5A4-0D0F-48C4-89FC-0C386502EFDF}">
      <dgm:prSet phldrT="[Текст]" custT="1"/>
      <dgm:spPr>
        <a:solidFill>
          <a:schemeClr val="accent3">
            <a:lumMod val="60000"/>
            <a:lumOff val="40000"/>
          </a:schemeClr>
        </a:solidFill>
      </dgm:spPr>
      <dgm:t>
        <a:bodyPr/>
        <a:lstStyle/>
        <a:p>
          <a:r>
            <a:rPr lang="ru-RU" sz="1600" b="1" i="0" u="none" smtClean="0"/>
            <a:t>Национальная безопасность и правоохранительная деятельность</a:t>
          </a:r>
          <a:endParaRPr lang="ru-RU" sz="1600" b="1" dirty="0"/>
        </a:p>
      </dgm:t>
    </dgm:pt>
    <dgm:pt modelId="{E1491FC1-F767-4365-A198-93A0ED836720}" type="parTrans" cxnId="{558026FC-816F-426B-8815-8D70CA430B93}">
      <dgm:prSet/>
      <dgm:spPr/>
      <dgm:t>
        <a:bodyPr/>
        <a:lstStyle/>
        <a:p>
          <a:endParaRPr lang="ru-RU">
            <a:solidFill>
              <a:schemeClr val="bg1"/>
            </a:solidFill>
          </a:endParaRPr>
        </a:p>
      </dgm:t>
    </dgm:pt>
    <dgm:pt modelId="{2AE590F8-B0CE-4843-9B20-97B2B331E149}" type="sibTrans" cxnId="{558026FC-816F-426B-8815-8D70CA430B93}">
      <dgm:prSet/>
      <dgm:spPr/>
      <dgm:t>
        <a:bodyPr/>
        <a:lstStyle/>
        <a:p>
          <a:endParaRPr lang="ru-RU">
            <a:solidFill>
              <a:schemeClr val="bg1"/>
            </a:solidFill>
          </a:endParaRPr>
        </a:p>
      </dgm:t>
    </dgm:pt>
    <dgm:pt modelId="{C75921D5-2E99-465D-BABC-3A50A5A24E5C}">
      <dgm:prSet phldrT="[Текст]" custT="1"/>
      <dgm:spPr>
        <a:solidFill>
          <a:schemeClr val="accent4">
            <a:lumMod val="60000"/>
            <a:lumOff val="40000"/>
          </a:schemeClr>
        </a:solidFill>
      </dgm:spPr>
      <dgm:t>
        <a:bodyPr/>
        <a:lstStyle/>
        <a:p>
          <a:r>
            <a:rPr lang="ru-RU" sz="1600" b="1" i="0" u="none" smtClean="0"/>
            <a:t>Национальная экономика</a:t>
          </a:r>
          <a:endParaRPr lang="ru-RU" sz="1600" b="1" dirty="0"/>
        </a:p>
      </dgm:t>
    </dgm:pt>
    <dgm:pt modelId="{49A21C39-E3E9-436A-B8F9-A7A84C14BB9C}" type="parTrans" cxnId="{E61EE105-3EA8-40DC-82CB-EDEFD1D4DA24}">
      <dgm:prSet/>
      <dgm:spPr/>
      <dgm:t>
        <a:bodyPr/>
        <a:lstStyle/>
        <a:p>
          <a:endParaRPr lang="ru-RU">
            <a:solidFill>
              <a:schemeClr val="bg1"/>
            </a:solidFill>
          </a:endParaRPr>
        </a:p>
      </dgm:t>
    </dgm:pt>
    <dgm:pt modelId="{05605488-6EB1-422C-8AB4-E08EB2931BC6}" type="sibTrans" cxnId="{E61EE105-3EA8-40DC-82CB-EDEFD1D4DA24}">
      <dgm:prSet/>
      <dgm:spPr/>
      <dgm:t>
        <a:bodyPr/>
        <a:lstStyle/>
        <a:p>
          <a:endParaRPr lang="ru-RU">
            <a:solidFill>
              <a:schemeClr val="bg1"/>
            </a:solidFill>
          </a:endParaRPr>
        </a:p>
      </dgm:t>
    </dgm:pt>
    <dgm:pt modelId="{3967E75E-03D7-4C5A-8FE2-BC4F9265AF76}">
      <dgm:prSet phldrT="[Текст]" custT="1"/>
      <dgm:spPr>
        <a:solidFill>
          <a:schemeClr val="accent4">
            <a:lumMod val="60000"/>
            <a:lumOff val="40000"/>
          </a:schemeClr>
        </a:solidFill>
      </dgm:spPr>
      <dgm:t>
        <a:bodyPr/>
        <a:lstStyle/>
        <a:p>
          <a:r>
            <a:rPr lang="ru-RU" sz="1600" b="1" smtClean="0"/>
            <a:t>Жилищно-коммунальное хозяйство</a:t>
          </a:r>
          <a:endParaRPr lang="ru-RU" sz="1600" b="1" dirty="0"/>
        </a:p>
      </dgm:t>
    </dgm:pt>
    <dgm:pt modelId="{F5398199-D3AE-45EF-B269-F5815A0548A6}" type="parTrans" cxnId="{B3D7882F-2F27-4B5F-AFAC-D2377669F437}">
      <dgm:prSet/>
      <dgm:spPr/>
      <dgm:t>
        <a:bodyPr/>
        <a:lstStyle/>
        <a:p>
          <a:endParaRPr lang="ru-RU">
            <a:solidFill>
              <a:schemeClr val="bg1"/>
            </a:solidFill>
          </a:endParaRPr>
        </a:p>
      </dgm:t>
    </dgm:pt>
    <dgm:pt modelId="{F7CB1B65-A691-49AF-B256-E02DBA84DFF1}" type="sibTrans" cxnId="{B3D7882F-2F27-4B5F-AFAC-D2377669F437}">
      <dgm:prSet/>
      <dgm:spPr/>
      <dgm:t>
        <a:bodyPr/>
        <a:lstStyle/>
        <a:p>
          <a:endParaRPr lang="ru-RU">
            <a:solidFill>
              <a:schemeClr val="bg1"/>
            </a:solidFill>
          </a:endParaRPr>
        </a:p>
      </dgm:t>
    </dgm:pt>
    <dgm:pt modelId="{69FB76A1-7DFB-4C2E-BADD-B7A46AC8DB98}">
      <dgm:prSet custT="1"/>
      <dgm:spPr>
        <a:solidFill>
          <a:schemeClr val="accent4">
            <a:lumMod val="60000"/>
            <a:lumOff val="40000"/>
          </a:schemeClr>
        </a:solidFill>
      </dgm:spPr>
      <dgm:t>
        <a:bodyPr/>
        <a:lstStyle/>
        <a:p>
          <a:r>
            <a:rPr lang="ru-RU" sz="1600" b="1" smtClean="0"/>
            <a:t>Охрана окружающей среды</a:t>
          </a:r>
          <a:endParaRPr lang="ru-RU" sz="1600" b="1" dirty="0"/>
        </a:p>
      </dgm:t>
    </dgm:pt>
    <dgm:pt modelId="{360C46DF-0CCA-4D3E-BD4F-6D97338FEED3}" type="parTrans" cxnId="{E1056356-D6BA-48BC-844D-AE78AFDB46A4}">
      <dgm:prSet/>
      <dgm:spPr/>
      <dgm:t>
        <a:bodyPr/>
        <a:lstStyle/>
        <a:p>
          <a:endParaRPr lang="ru-RU">
            <a:solidFill>
              <a:schemeClr val="bg1"/>
            </a:solidFill>
          </a:endParaRPr>
        </a:p>
      </dgm:t>
    </dgm:pt>
    <dgm:pt modelId="{B5863581-5804-43F4-8666-C7FCF2DEBB2F}" type="sibTrans" cxnId="{E1056356-D6BA-48BC-844D-AE78AFDB46A4}">
      <dgm:prSet/>
      <dgm:spPr/>
      <dgm:t>
        <a:bodyPr/>
        <a:lstStyle/>
        <a:p>
          <a:endParaRPr lang="ru-RU">
            <a:solidFill>
              <a:schemeClr val="bg1"/>
            </a:solidFill>
          </a:endParaRPr>
        </a:p>
      </dgm:t>
    </dgm:pt>
    <dgm:pt modelId="{78736678-07DB-4BE1-BE05-E031D1E88F0C}">
      <dgm:prSet custT="1"/>
      <dgm:spPr>
        <a:solidFill>
          <a:schemeClr val="accent6">
            <a:lumMod val="60000"/>
            <a:lumOff val="40000"/>
          </a:schemeClr>
        </a:solidFill>
      </dgm:spPr>
      <dgm:t>
        <a:bodyPr/>
        <a:lstStyle/>
        <a:p>
          <a:r>
            <a:rPr lang="ru-RU" sz="1600" b="1" smtClean="0"/>
            <a:t>Образование</a:t>
          </a:r>
          <a:endParaRPr lang="ru-RU" sz="1600" b="1" dirty="0"/>
        </a:p>
      </dgm:t>
    </dgm:pt>
    <dgm:pt modelId="{397B9902-DF89-47C4-8C40-F04E82DB9F0D}" type="parTrans" cxnId="{3C988770-DD0B-4407-BBA1-572880844AB9}">
      <dgm:prSet/>
      <dgm:spPr/>
      <dgm:t>
        <a:bodyPr/>
        <a:lstStyle/>
        <a:p>
          <a:endParaRPr lang="ru-RU">
            <a:solidFill>
              <a:schemeClr val="bg1"/>
            </a:solidFill>
          </a:endParaRPr>
        </a:p>
      </dgm:t>
    </dgm:pt>
    <dgm:pt modelId="{3F2E6F68-074C-4A7F-9996-30242227C088}" type="sibTrans" cxnId="{3C988770-DD0B-4407-BBA1-572880844AB9}">
      <dgm:prSet/>
      <dgm:spPr/>
      <dgm:t>
        <a:bodyPr/>
        <a:lstStyle/>
        <a:p>
          <a:endParaRPr lang="ru-RU">
            <a:solidFill>
              <a:schemeClr val="bg1"/>
            </a:solidFill>
          </a:endParaRPr>
        </a:p>
      </dgm:t>
    </dgm:pt>
    <dgm:pt modelId="{7582F76C-A159-434D-9551-D65A29D28CD4}">
      <dgm:prSet custT="1"/>
      <dgm:spPr>
        <a:solidFill>
          <a:schemeClr val="accent6">
            <a:lumMod val="60000"/>
            <a:lumOff val="40000"/>
          </a:schemeClr>
        </a:solidFill>
      </dgm:spPr>
      <dgm:t>
        <a:bodyPr/>
        <a:lstStyle/>
        <a:p>
          <a:r>
            <a:rPr lang="ru-RU" sz="1600" b="1" smtClean="0"/>
            <a:t>Культура, кинематография</a:t>
          </a:r>
          <a:endParaRPr lang="ru-RU" sz="1600" b="1" dirty="0"/>
        </a:p>
      </dgm:t>
    </dgm:pt>
    <dgm:pt modelId="{F34ECFC8-FCCC-4562-80CA-BC5957E82600}" type="parTrans" cxnId="{1D3E743F-9DEB-4F46-94CA-FF460DD8167A}">
      <dgm:prSet/>
      <dgm:spPr/>
      <dgm:t>
        <a:bodyPr/>
        <a:lstStyle/>
        <a:p>
          <a:endParaRPr lang="ru-RU">
            <a:solidFill>
              <a:schemeClr val="bg1"/>
            </a:solidFill>
          </a:endParaRPr>
        </a:p>
      </dgm:t>
    </dgm:pt>
    <dgm:pt modelId="{A9D62FC9-6EF6-46BC-8ADD-D6F4FD4BB2A0}" type="sibTrans" cxnId="{1D3E743F-9DEB-4F46-94CA-FF460DD8167A}">
      <dgm:prSet/>
      <dgm:spPr/>
      <dgm:t>
        <a:bodyPr/>
        <a:lstStyle/>
        <a:p>
          <a:endParaRPr lang="ru-RU">
            <a:solidFill>
              <a:schemeClr val="bg1"/>
            </a:solidFill>
          </a:endParaRPr>
        </a:p>
      </dgm:t>
    </dgm:pt>
    <dgm:pt modelId="{824B5A15-E83D-4DD4-BA6C-8CAC6827D2A5}">
      <dgm:prSet custT="1"/>
      <dgm:spPr>
        <a:solidFill>
          <a:schemeClr val="accent6">
            <a:lumMod val="60000"/>
            <a:lumOff val="40000"/>
          </a:schemeClr>
        </a:solidFill>
      </dgm:spPr>
      <dgm:t>
        <a:bodyPr/>
        <a:lstStyle/>
        <a:p>
          <a:r>
            <a:rPr lang="ru-RU" sz="1600" b="1" i="0" u="none" smtClean="0"/>
            <a:t>Социальная политика</a:t>
          </a:r>
          <a:endParaRPr lang="ru-RU" sz="1600" b="1" dirty="0"/>
        </a:p>
      </dgm:t>
    </dgm:pt>
    <dgm:pt modelId="{B91DC247-2C94-4194-88AB-D6DCC0DBA138}" type="parTrans" cxnId="{6A6E3574-546D-4983-9D0D-C1D7B47F8303}">
      <dgm:prSet/>
      <dgm:spPr/>
      <dgm:t>
        <a:bodyPr/>
        <a:lstStyle/>
        <a:p>
          <a:endParaRPr lang="ru-RU">
            <a:solidFill>
              <a:schemeClr val="bg1"/>
            </a:solidFill>
          </a:endParaRPr>
        </a:p>
      </dgm:t>
    </dgm:pt>
    <dgm:pt modelId="{AC584010-895D-4C81-ADF3-87C2B218BC92}" type="sibTrans" cxnId="{6A6E3574-546D-4983-9D0D-C1D7B47F8303}">
      <dgm:prSet/>
      <dgm:spPr/>
      <dgm:t>
        <a:bodyPr/>
        <a:lstStyle/>
        <a:p>
          <a:endParaRPr lang="ru-RU">
            <a:solidFill>
              <a:schemeClr val="bg1"/>
            </a:solidFill>
          </a:endParaRPr>
        </a:p>
      </dgm:t>
    </dgm:pt>
    <dgm:pt modelId="{B8C99B5E-0864-4179-8FB5-B538286276FC}">
      <dgm:prSet custT="1"/>
      <dgm:spPr>
        <a:solidFill>
          <a:schemeClr val="accent5">
            <a:lumMod val="40000"/>
            <a:lumOff val="60000"/>
          </a:schemeClr>
        </a:solidFill>
      </dgm:spPr>
      <dgm:t>
        <a:bodyPr/>
        <a:lstStyle/>
        <a:p>
          <a:r>
            <a:rPr lang="ru-RU" sz="1600" b="1" i="0" u="none" smtClean="0"/>
            <a:t>Физическая культура и спорт</a:t>
          </a:r>
          <a:endParaRPr lang="ru-RU" sz="1600" b="1" dirty="0"/>
        </a:p>
      </dgm:t>
    </dgm:pt>
    <dgm:pt modelId="{8F33C3EE-ED09-42DF-9E10-6C6A4F72BF0E}" type="parTrans" cxnId="{F9182548-99A0-446B-B3AE-4F2D3AAA08EC}">
      <dgm:prSet/>
      <dgm:spPr/>
      <dgm:t>
        <a:bodyPr/>
        <a:lstStyle/>
        <a:p>
          <a:endParaRPr lang="ru-RU">
            <a:solidFill>
              <a:schemeClr val="bg1"/>
            </a:solidFill>
          </a:endParaRPr>
        </a:p>
      </dgm:t>
    </dgm:pt>
    <dgm:pt modelId="{5743DB07-0C30-4EBA-BE4E-C32138E8007E}" type="sibTrans" cxnId="{F9182548-99A0-446B-B3AE-4F2D3AAA08EC}">
      <dgm:prSet/>
      <dgm:spPr/>
      <dgm:t>
        <a:bodyPr/>
        <a:lstStyle/>
        <a:p>
          <a:endParaRPr lang="ru-RU">
            <a:solidFill>
              <a:schemeClr val="bg1"/>
            </a:solidFill>
          </a:endParaRPr>
        </a:p>
      </dgm:t>
    </dgm:pt>
    <dgm:pt modelId="{46105862-FAFE-4397-95FB-5FBE154FF612}">
      <dgm:prSet custT="1"/>
      <dgm:spPr>
        <a:solidFill>
          <a:schemeClr val="accent5">
            <a:lumMod val="40000"/>
            <a:lumOff val="60000"/>
          </a:schemeClr>
        </a:solidFill>
      </dgm:spPr>
      <dgm:t>
        <a:bodyPr/>
        <a:lstStyle/>
        <a:p>
          <a:r>
            <a:rPr lang="ru-RU" sz="1600" b="1" i="0" u="none" smtClean="0"/>
            <a:t>Средства массовой информации</a:t>
          </a:r>
          <a:endParaRPr lang="ru-RU" sz="1600" b="1" dirty="0"/>
        </a:p>
      </dgm:t>
    </dgm:pt>
    <dgm:pt modelId="{FCD85FF6-F226-4AEF-A345-4F1EE86ACEA4}" type="parTrans" cxnId="{FE24CC20-B809-4B0E-A78B-D79FCFA3A5EB}">
      <dgm:prSet/>
      <dgm:spPr/>
      <dgm:t>
        <a:bodyPr/>
        <a:lstStyle/>
        <a:p>
          <a:endParaRPr lang="ru-RU">
            <a:solidFill>
              <a:schemeClr val="bg1"/>
            </a:solidFill>
          </a:endParaRPr>
        </a:p>
      </dgm:t>
    </dgm:pt>
    <dgm:pt modelId="{4A99E6CA-1B6C-40F5-96C7-420ED4D19626}" type="sibTrans" cxnId="{FE24CC20-B809-4B0E-A78B-D79FCFA3A5EB}">
      <dgm:prSet/>
      <dgm:spPr/>
      <dgm:t>
        <a:bodyPr/>
        <a:lstStyle/>
        <a:p>
          <a:endParaRPr lang="ru-RU">
            <a:solidFill>
              <a:schemeClr val="bg1"/>
            </a:solidFill>
          </a:endParaRPr>
        </a:p>
      </dgm:t>
    </dgm:pt>
    <dgm:pt modelId="{8CB15F47-2E27-45CC-A856-C67E7573F607}" type="pres">
      <dgm:prSet presAssocID="{C5AEFAFC-47A6-460E-99AF-D324DEFEA80A}" presName="diagram" presStyleCnt="0">
        <dgm:presLayoutVars>
          <dgm:dir/>
          <dgm:resizeHandles val="exact"/>
        </dgm:presLayoutVars>
      </dgm:prSet>
      <dgm:spPr/>
      <dgm:t>
        <a:bodyPr/>
        <a:lstStyle/>
        <a:p>
          <a:endParaRPr lang="ru-RU"/>
        </a:p>
      </dgm:t>
    </dgm:pt>
    <dgm:pt modelId="{CF41BEF7-1C27-495E-86B6-1CFA49944A92}" type="pres">
      <dgm:prSet presAssocID="{71951784-49C5-426E-AC97-6654DC0B9478}" presName="node" presStyleLbl="node1" presStyleIdx="0" presStyleCnt="11">
        <dgm:presLayoutVars>
          <dgm:bulletEnabled val="1"/>
        </dgm:presLayoutVars>
      </dgm:prSet>
      <dgm:spPr/>
      <dgm:t>
        <a:bodyPr/>
        <a:lstStyle/>
        <a:p>
          <a:endParaRPr lang="ru-RU"/>
        </a:p>
      </dgm:t>
    </dgm:pt>
    <dgm:pt modelId="{05C3ADD9-CA91-440A-B062-C0D3ACD52EAC}" type="pres">
      <dgm:prSet presAssocID="{0144A474-70B6-490C-B6EE-7A5E98E3B619}" presName="sibTrans" presStyleCnt="0"/>
      <dgm:spPr/>
      <dgm:t>
        <a:bodyPr/>
        <a:lstStyle/>
        <a:p>
          <a:endParaRPr lang="ru-RU"/>
        </a:p>
      </dgm:t>
    </dgm:pt>
    <dgm:pt modelId="{4792A22A-6D0A-457D-9B5F-49EB49D08443}" type="pres">
      <dgm:prSet presAssocID="{BE49BAE4-7259-435F-8DE5-B62695DC8F77}" presName="node" presStyleLbl="node1" presStyleIdx="1" presStyleCnt="11">
        <dgm:presLayoutVars>
          <dgm:bulletEnabled val="1"/>
        </dgm:presLayoutVars>
      </dgm:prSet>
      <dgm:spPr/>
      <dgm:t>
        <a:bodyPr/>
        <a:lstStyle/>
        <a:p>
          <a:endParaRPr lang="ru-RU"/>
        </a:p>
      </dgm:t>
    </dgm:pt>
    <dgm:pt modelId="{D58F84E9-5FB4-4632-BC6E-47A546061055}" type="pres">
      <dgm:prSet presAssocID="{E49AE00C-A159-44D8-8E90-324944DB8776}" presName="sibTrans" presStyleCnt="0"/>
      <dgm:spPr/>
      <dgm:t>
        <a:bodyPr/>
        <a:lstStyle/>
        <a:p>
          <a:endParaRPr lang="ru-RU"/>
        </a:p>
      </dgm:t>
    </dgm:pt>
    <dgm:pt modelId="{06371CA4-3EA8-4992-8F70-1D35CD646F4E}" type="pres">
      <dgm:prSet presAssocID="{8E27F5A4-0D0F-48C4-89FC-0C386502EFDF}" presName="node" presStyleLbl="node1" presStyleIdx="2" presStyleCnt="11">
        <dgm:presLayoutVars>
          <dgm:bulletEnabled val="1"/>
        </dgm:presLayoutVars>
      </dgm:prSet>
      <dgm:spPr/>
      <dgm:t>
        <a:bodyPr/>
        <a:lstStyle/>
        <a:p>
          <a:endParaRPr lang="ru-RU"/>
        </a:p>
      </dgm:t>
    </dgm:pt>
    <dgm:pt modelId="{497E3E17-5AD4-4420-8530-3E7965FF1DE8}" type="pres">
      <dgm:prSet presAssocID="{2AE590F8-B0CE-4843-9B20-97B2B331E149}" presName="sibTrans" presStyleCnt="0"/>
      <dgm:spPr/>
      <dgm:t>
        <a:bodyPr/>
        <a:lstStyle/>
        <a:p>
          <a:endParaRPr lang="ru-RU"/>
        </a:p>
      </dgm:t>
    </dgm:pt>
    <dgm:pt modelId="{16C12420-D937-4CC4-AEDF-7449D6C8C39A}" type="pres">
      <dgm:prSet presAssocID="{C75921D5-2E99-465D-BABC-3A50A5A24E5C}" presName="node" presStyleLbl="node1" presStyleIdx="3" presStyleCnt="11">
        <dgm:presLayoutVars>
          <dgm:bulletEnabled val="1"/>
        </dgm:presLayoutVars>
      </dgm:prSet>
      <dgm:spPr/>
      <dgm:t>
        <a:bodyPr/>
        <a:lstStyle/>
        <a:p>
          <a:endParaRPr lang="ru-RU"/>
        </a:p>
      </dgm:t>
    </dgm:pt>
    <dgm:pt modelId="{FC9FD84A-9A26-4147-A793-D87791F53A26}" type="pres">
      <dgm:prSet presAssocID="{05605488-6EB1-422C-8AB4-E08EB2931BC6}" presName="sibTrans" presStyleCnt="0"/>
      <dgm:spPr/>
      <dgm:t>
        <a:bodyPr/>
        <a:lstStyle/>
        <a:p>
          <a:endParaRPr lang="ru-RU"/>
        </a:p>
      </dgm:t>
    </dgm:pt>
    <dgm:pt modelId="{F643D7E3-EE82-4CAB-BC63-F8B38A1D851C}" type="pres">
      <dgm:prSet presAssocID="{3967E75E-03D7-4C5A-8FE2-BC4F9265AF76}" presName="node" presStyleLbl="node1" presStyleIdx="4" presStyleCnt="11">
        <dgm:presLayoutVars>
          <dgm:bulletEnabled val="1"/>
        </dgm:presLayoutVars>
      </dgm:prSet>
      <dgm:spPr/>
      <dgm:t>
        <a:bodyPr/>
        <a:lstStyle/>
        <a:p>
          <a:endParaRPr lang="ru-RU"/>
        </a:p>
      </dgm:t>
    </dgm:pt>
    <dgm:pt modelId="{222B0B26-6F0B-4D4D-BC10-B17AECAAC520}" type="pres">
      <dgm:prSet presAssocID="{F7CB1B65-A691-49AF-B256-E02DBA84DFF1}" presName="sibTrans" presStyleCnt="0"/>
      <dgm:spPr/>
      <dgm:t>
        <a:bodyPr/>
        <a:lstStyle/>
        <a:p>
          <a:endParaRPr lang="ru-RU"/>
        </a:p>
      </dgm:t>
    </dgm:pt>
    <dgm:pt modelId="{9F439E99-FDAD-4AA4-99E4-7001C41393F6}" type="pres">
      <dgm:prSet presAssocID="{69FB76A1-7DFB-4C2E-BADD-B7A46AC8DB98}" presName="node" presStyleLbl="node1" presStyleIdx="5" presStyleCnt="11">
        <dgm:presLayoutVars>
          <dgm:bulletEnabled val="1"/>
        </dgm:presLayoutVars>
      </dgm:prSet>
      <dgm:spPr/>
      <dgm:t>
        <a:bodyPr/>
        <a:lstStyle/>
        <a:p>
          <a:endParaRPr lang="ru-RU"/>
        </a:p>
      </dgm:t>
    </dgm:pt>
    <dgm:pt modelId="{C8A77D70-2117-49B2-BD2F-B937FDA196D6}" type="pres">
      <dgm:prSet presAssocID="{B5863581-5804-43F4-8666-C7FCF2DEBB2F}" presName="sibTrans" presStyleCnt="0"/>
      <dgm:spPr/>
      <dgm:t>
        <a:bodyPr/>
        <a:lstStyle/>
        <a:p>
          <a:endParaRPr lang="ru-RU"/>
        </a:p>
      </dgm:t>
    </dgm:pt>
    <dgm:pt modelId="{EAD828D4-A2A4-4E70-BFDD-CBCCEAD55DD7}" type="pres">
      <dgm:prSet presAssocID="{78736678-07DB-4BE1-BE05-E031D1E88F0C}" presName="node" presStyleLbl="node1" presStyleIdx="6" presStyleCnt="11">
        <dgm:presLayoutVars>
          <dgm:bulletEnabled val="1"/>
        </dgm:presLayoutVars>
      </dgm:prSet>
      <dgm:spPr/>
      <dgm:t>
        <a:bodyPr/>
        <a:lstStyle/>
        <a:p>
          <a:endParaRPr lang="ru-RU"/>
        </a:p>
      </dgm:t>
    </dgm:pt>
    <dgm:pt modelId="{EBBCFFBB-54DE-4601-94FD-EBCC227E7A7D}" type="pres">
      <dgm:prSet presAssocID="{3F2E6F68-074C-4A7F-9996-30242227C088}" presName="sibTrans" presStyleCnt="0"/>
      <dgm:spPr/>
      <dgm:t>
        <a:bodyPr/>
        <a:lstStyle/>
        <a:p>
          <a:endParaRPr lang="ru-RU"/>
        </a:p>
      </dgm:t>
    </dgm:pt>
    <dgm:pt modelId="{5EE7B5D0-D1E0-4BE0-BA07-7ADC26CFADE7}" type="pres">
      <dgm:prSet presAssocID="{7582F76C-A159-434D-9551-D65A29D28CD4}" presName="node" presStyleLbl="node1" presStyleIdx="7" presStyleCnt="11">
        <dgm:presLayoutVars>
          <dgm:bulletEnabled val="1"/>
        </dgm:presLayoutVars>
      </dgm:prSet>
      <dgm:spPr/>
      <dgm:t>
        <a:bodyPr/>
        <a:lstStyle/>
        <a:p>
          <a:endParaRPr lang="ru-RU"/>
        </a:p>
      </dgm:t>
    </dgm:pt>
    <dgm:pt modelId="{71A71570-0269-490B-8CDF-51B844FC4FCE}" type="pres">
      <dgm:prSet presAssocID="{A9D62FC9-6EF6-46BC-8ADD-D6F4FD4BB2A0}" presName="sibTrans" presStyleCnt="0"/>
      <dgm:spPr/>
      <dgm:t>
        <a:bodyPr/>
        <a:lstStyle/>
        <a:p>
          <a:endParaRPr lang="ru-RU"/>
        </a:p>
      </dgm:t>
    </dgm:pt>
    <dgm:pt modelId="{BDC33F69-4D7C-411E-BA0D-E95CF65D1DC7}" type="pres">
      <dgm:prSet presAssocID="{824B5A15-E83D-4DD4-BA6C-8CAC6827D2A5}" presName="node" presStyleLbl="node1" presStyleIdx="8" presStyleCnt="11">
        <dgm:presLayoutVars>
          <dgm:bulletEnabled val="1"/>
        </dgm:presLayoutVars>
      </dgm:prSet>
      <dgm:spPr/>
      <dgm:t>
        <a:bodyPr/>
        <a:lstStyle/>
        <a:p>
          <a:endParaRPr lang="ru-RU"/>
        </a:p>
      </dgm:t>
    </dgm:pt>
    <dgm:pt modelId="{D86B87DC-E869-472C-829B-16CFB2B75881}" type="pres">
      <dgm:prSet presAssocID="{AC584010-895D-4C81-ADF3-87C2B218BC92}" presName="sibTrans" presStyleCnt="0"/>
      <dgm:spPr/>
      <dgm:t>
        <a:bodyPr/>
        <a:lstStyle/>
        <a:p>
          <a:endParaRPr lang="ru-RU"/>
        </a:p>
      </dgm:t>
    </dgm:pt>
    <dgm:pt modelId="{A503DF59-7828-4175-9D2E-F5B49605A465}" type="pres">
      <dgm:prSet presAssocID="{B8C99B5E-0864-4179-8FB5-B538286276FC}" presName="node" presStyleLbl="node1" presStyleIdx="9" presStyleCnt="11">
        <dgm:presLayoutVars>
          <dgm:bulletEnabled val="1"/>
        </dgm:presLayoutVars>
      </dgm:prSet>
      <dgm:spPr/>
      <dgm:t>
        <a:bodyPr/>
        <a:lstStyle/>
        <a:p>
          <a:endParaRPr lang="ru-RU"/>
        </a:p>
      </dgm:t>
    </dgm:pt>
    <dgm:pt modelId="{C7A1FAAF-70D8-47F1-B471-F0A0B48F871A}" type="pres">
      <dgm:prSet presAssocID="{5743DB07-0C30-4EBA-BE4E-C32138E8007E}" presName="sibTrans" presStyleCnt="0"/>
      <dgm:spPr/>
      <dgm:t>
        <a:bodyPr/>
        <a:lstStyle/>
        <a:p>
          <a:endParaRPr lang="ru-RU"/>
        </a:p>
      </dgm:t>
    </dgm:pt>
    <dgm:pt modelId="{79965497-93E7-4E09-8620-5A2E2C5FB810}" type="pres">
      <dgm:prSet presAssocID="{46105862-FAFE-4397-95FB-5FBE154FF612}" presName="node" presStyleLbl="node1" presStyleIdx="10" presStyleCnt="11">
        <dgm:presLayoutVars>
          <dgm:bulletEnabled val="1"/>
        </dgm:presLayoutVars>
      </dgm:prSet>
      <dgm:spPr/>
      <dgm:t>
        <a:bodyPr/>
        <a:lstStyle/>
        <a:p>
          <a:endParaRPr lang="ru-RU"/>
        </a:p>
      </dgm:t>
    </dgm:pt>
  </dgm:ptLst>
  <dgm:cxnLst>
    <dgm:cxn modelId="{FE24CC20-B809-4B0E-A78B-D79FCFA3A5EB}" srcId="{C5AEFAFC-47A6-460E-99AF-D324DEFEA80A}" destId="{46105862-FAFE-4397-95FB-5FBE154FF612}" srcOrd="10" destOrd="0" parTransId="{FCD85FF6-F226-4AEF-A345-4F1EE86ACEA4}" sibTransId="{4A99E6CA-1B6C-40F5-96C7-420ED4D19626}"/>
    <dgm:cxn modelId="{5912AB4C-DA14-4A62-8640-9E28F39932BF}" type="presOf" srcId="{3967E75E-03D7-4C5A-8FE2-BC4F9265AF76}" destId="{F643D7E3-EE82-4CAB-BC63-F8B38A1D851C}" srcOrd="0" destOrd="0" presId="urn:microsoft.com/office/officeart/2005/8/layout/default"/>
    <dgm:cxn modelId="{7439747C-47B3-4161-BEF6-1D35EA170CEF}" type="presOf" srcId="{46105862-FAFE-4397-95FB-5FBE154FF612}" destId="{79965497-93E7-4E09-8620-5A2E2C5FB810}" srcOrd="0" destOrd="0" presId="urn:microsoft.com/office/officeart/2005/8/layout/default"/>
    <dgm:cxn modelId="{E1056356-D6BA-48BC-844D-AE78AFDB46A4}" srcId="{C5AEFAFC-47A6-460E-99AF-D324DEFEA80A}" destId="{69FB76A1-7DFB-4C2E-BADD-B7A46AC8DB98}" srcOrd="5" destOrd="0" parTransId="{360C46DF-0CCA-4D3E-BD4F-6D97338FEED3}" sibTransId="{B5863581-5804-43F4-8666-C7FCF2DEBB2F}"/>
    <dgm:cxn modelId="{65A7D650-2828-44B4-AA70-56FAC8AA4E65}" srcId="{C5AEFAFC-47A6-460E-99AF-D324DEFEA80A}" destId="{71951784-49C5-426E-AC97-6654DC0B9478}" srcOrd="0" destOrd="0" parTransId="{C8F2B82B-5617-45A1-9F1F-7EF60C681A8E}" sibTransId="{0144A474-70B6-490C-B6EE-7A5E98E3B619}"/>
    <dgm:cxn modelId="{B3D7882F-2F27-4B5F-AFAC-D2377669F437}" srcId="{C5AEFAFC-47A6-460E-99AF-D324DEFEA80A}" destId="{3967E75E-03D7-4C5A-8FE2-BC4F9265AF76}" srcOrd="4" destOrd="0" parTransId="{F5398199-D3AE-45EF-B269-F5815A0548A6}" sibTransId="{F7CB1B65-A691-49AF-B256-E02DBA84DFF1}"/>
    <dgm:cxn modelId="{558026FC-816F-426B-8815-8D70CA430B93}" srcId="{C5AEFAFC-47A6-460E-99AF-D324DEFEA80A}" destId="{8E27F5A4-0D0F-48C4-89FC-0C386502EFDF}" srcOrd="2" destOrd="0" parTransId="{E1491FC1-F767-4365-A198-93A0ED836720}" sibTransId="{2AE590F8-B0CE-4843-9B20-97B2B331E149}"/>
    <dgm:cxn modelId="{53AB5895-ACB6-4481-B0A9-7D31DA687F6F}" type="presOf" srcId="{B8C99B5E-0864-4179-8FB5-B538286276FC}" destId="{A503DF59-7828-4175-9D2E-F5B49605A465}" srcOrd="0" destOrd="0" presId="urn:microsoft.com/office/officeart/2005/8/layout/default"/>
    <dgm:cxn modelId="{1D3E743F-9DEB-4F46-94CA-FF460DD8167A}" srcId="{C5AEFAFC-47A6-460E-99AF-D324DEFEA80A}" destId="{7582F76C-A159-434D-9551-D65A29D28CD4}" srcOrd="7" destOrd="0" parTransId="{F34ECFC8-FCCC-4562-80CA-BC5957E82600}" sibTransId="{A9D62FC9-6EF6-46BC-8ADD-D6F4FD4BB2A0}"/>
    <dgm:cxn modelId="{E61EE105-3EA8-40DC-82CB-EDEFD1D4DA24}" srcId="{C5AEFAFC-47A6-460E-99AF-D324DEFEA80A}" destId="{C75921D5-2E99-465D-BABC-3A50A5A24E5C}" srcOrd="3" destOrd="0" parTransId="{49A21C39-E3E9-436A-B8F9-A7A84C14BB9C}" sibTransId="{05605488-6EB1-422C-8AB4-E08EB2931BC6}"/>
    <dgm:cxn modelId="{A4C082BE-D54F-4755-86AF-A2FE1A8BFB05}" type="presOf" srcId="{824B5A15-E83D-4DD4-BA6C-8CAC6827D2A5}" destId="{BDC33F69-4D7C-411E-BA0D-E95CF65D1DC7}" srcOrd="0" destOrd="0" presId="urn:microsoft.com/office/officeart/2005/8/layout/default"/>
    <dgm:cxn modelId="{C91AEFB5-432F-475D-AABC-82B13A54DB8B}" type="presOf" srcId="{8E27F5A4-0D0F-48C4-89FC-0C386502EFDF}" destId="{06371CA4-3EA8-4992-8F70-1D35CD646F4E}" srcOrd="0" destOrd="0" presId="urn:microsoft.com/office/officeart/2005/8/layout/default"/>
    <dgm:cxn modelId="{F94F0585-000C-4B2F-80BA-BF5DE4AEFC70}" srcId="{C5AEFAFC-47A6-460E-99AF-D324DEFEA80A}" destId="{BE49BAE4-7259-435F-8DE5-B62695DC8F77}" srcOrd="1" destOrd="0" parTransId="{1FD75947-41B2-4B6A-AFD0-00D829A62476}" sibTransId="{E49AE00C-A159-44D8-8E90-324944DB8776}"/>
    <dgm:cxn modelId="{ED198759-4CF5-498A-99C1-310B8315EAF3}" type="presOf" srcId="{7582F76C-A159-434D-9551-D65A29D28CD4}" destId="{5EE7B5D0-D1E0-4BE0-BA07-7ADC26CFADE7}" srcOrd="0" destOrd="0" presId="urn:microsoft.com/office/officeart/2005/8/layout/default"/>
    <dgm:cxn modelId="{3C988770-DD0B-4407-BBA1-572880844AB9}" srcId="{C5AEFAFC-47A6-460E-99AF-D324DEFEA80A}" destId="{78736678-07DB-4BE1-BE05-E031D1E88F0C}" srcOrd="6" destOrd="0" parTransId="{397B9902-DF89-47C4-8C40-F04E82DB9F0D}" sibTransId="{3F2E6F68-074C-4A7F-9996-30242227C088}"/>
    <dgm:cxn modelId="{9DE884C7-DF33-446F-9D93-628DDB38E78F}" type="presOf" srcId="{69FB76A1-7DFB-4C2E-BADD-B7A46AC8DB98}" destId="{9F439E99-FDAD-4AA4-99E4-7001C41393F6}" srcOrd="0" destOrd="0" presId="urn:microsoft.com/office/officeart/2005/8/layout/default"/>
    <dgm:cxn modelId="{F9182548-99A0-446B-B3AE-4F2D3AAA08EC}" srcId="{C5AEFAFC-47A6-460E-99AF-D324DEFEA80A}" destId="{B8C99B5E-0864-4179-8FB5-B538286276FC}" srcOrd="9" destOrd="0" parTransId="{8F33C3EE-ED09-42DF-9E10-6C6A4F72BF0E}" sibTransId="{5743DB07-0C30-4EBA-BE4E-C32138E8007E}"/>
    <dgm:cxn modelId="{3859FD0A-87E2-46B1-A382-458980340325}" type="presOf" srcId="{78736678-07DB-4BE1-BE05-E031D1E88F0C}" destId="{EAD828D4-A2A4-4E70-BFDD-CBCCEAD55DD7}" srcOrd="0" destOrd="0" presId="urn:microsoft.com/office/officeart/2005/8/layout/default"/>
    <dgm:cxn modelId="{57A56ABC-4D06-449E-9E77-D18247F4FECD}" type="presOf" srcId="{BE49BAE4-7259-435F-8DE5-B62695DC8F77}" destId="{4792A22A-6D0A-457D-9B5F-49EB49D08443}" srcOrd="0" destOrd="0" presId="urn:microsoft.com/office/officeart/2005/8/layout/default"/>
    <dgm:cxn modelId="{D4755B33-E304-40FA-9705-2009587EB20B}" type="presOf" srcId="{C5AEFAFC-47A6-460E-99AF-D324DEFEA80A}" destId="{8CB15F47-2E27-45CC-A856-C67E7573F607}" srcOrd="0" destOrd="0" presId="urn:microsoft.com/office/officeart/2005/8/layout/default"/>
    <dgm:cxn modelId="{6A6E3574-546D-4983-9D0D-C1D7B47F8303}" srcId="{C5AEFAFC-47A6-460E-99AF-D324DEFEA80A}" destId="{824B5A15-E83D-4DD4-BA6C-8CAC6827D2A5}" srcOrd="8" destOrd="0" parTransId="{B91DC247-2C94-4194-88AB-D6DCC0DBA138}" sibTransId="{AC584010-895D-4C81-ADF3-87C2B218BC92}"/>
    <dgm:cxn modelId="{079228CC-A62A-46D2-BCC3-8EA28116C4F2}" type="presOf" srcId="{C75921D5-2E99-465D-BABC-3A50A5A24E5C}" destId="{16C12420-D937-4CC4-AEDF-7449D6C8C39A}" srcOrd="0" destOrd="0" presId="urn:microsoft.com/office/officeart/2005/8/layout/default"/>
    <dgm:cxn modelId="{8BE6C3BA-B586-4D2A-A70B-B721D8066959}" type="presOf" srcId="{71951784-49C5-426E-AC97-6654DC0B9478}" destId="{CF41BEF7-1C27-495E-86B6-1CFA49944A92}" srcOrd="0" destOrd="0" presId="urn:microsoft.com/office/officeart/2005/8/layout/default"/>
    <dgm:cxn modelId="{C49D0AA9-CD3F-436B-950F-ADA0E044AA73}" type="presParOf" srcId="{8CB15F47-2E27-45CC-A856-C67E7573F607}" destId="{CF41BEF7-1C27-495E-86B6-1CFA49944A92}" srcOrd="0" destOrd="0" presId="urn:microsoft.com/office/officeart/2005/8/layout/default"/>
    <dgm:cxn modelId="{FB1DD25E-AC27-4673-85DF-DDDB200D4BC4}" type="presParOf" srcId="{8CB15F47-2E27-45CC-A856-C67E7573F607}" destId="{05C3ADD9-CA91-440A-B062-C0D3ACD52EAC}" srcOrd="1" destOrd="0" presId="urn:microsoft.com/office/officeart/2005/8/layout/default"/>
    <dgm:cxn modelId="{07987796-4C80-4F3E-A773-4321D0D493E7}" type="presParOf" srcId="{8CB15F47-2E27-45CC-A856-C67E7573F607}" destId="{4792A22A-6D0A-457D-9B5F-49EB49D08443}" srcOrd="2" destOrd="0" presId="urn:microsoft.com/office/officeart/2005/8/layout/default"/>
    <dgm:cxn modelId="{FB4E9586-93A5-4A23-B78A-106337BEAC63}" type="presParOf" srcId="{8CB15F47-2E27-45CC-A856-C67E7573F607}" destId="{D58F84E9-5FB4-4632-BC6E-47A546061055}" srcOrd="3" destOrd="0" presId="urn:microsoft.com/office/officeart/2005/8/layout/default"/>
    <dgm:cxn modelId="{9EF0B0F2-B28D-4044-AE2A-55C8FFB37F97}" type="presParOf" srcId="{8CB15F47-2E27-45CC-A856-C67E7573F607}" destId="{06371CA4-3EA8-4992-8F70-1D35CD646F4E}" srcOrd="4" destOrd="0" presId="urn:microsoft.com/office/officeart/2005/8/layout/default"/>
    <dgm:cxn modelId="{012B45C5-376E-4E00-B3E9-9925024F8B90}" type="presParOf" srcId="{8CB15F47-2E27-45CC-A856-C67E7573F607}" destId="{497E3E17-5AD4-4420-8530-3E7965FF1DE8}" srcOrd="5" destOrd="0" presId="urn:microsoft.com/office/officeart/2005/8/layout/default"/>
    <dgm:cxn modelId="{065B7C63-A167-4D63-8775-7C65E34904FD}" type="presParOf" srcId="{8CB15F47-2E27-45CC-A856-C67E7573F607}" destId="{16C12420-D937-4CC4-AEDF-7449D6C8C39A}" srcOrd="6" destOrd="0" presId="urn:microsoft.com/office/officeart/2005/8/layout/default"/>
    <dgm:cxn modelId="{14F6F1EB-76DD-4490-93B2-DDE271DC65D4}" type="presParOf" srcId="{8CB15F47-2E27-45CC-A856-C67E7573F607}" destId="{FC9FD84A-9A26-4147-A793-D87791F53A26}" srcOrd="7" destOrd="0" presId="urn:microsoft.com/office/officeart/2005/8/layout/default"/>
    <dgm:cxn modelId="{339AB1E8-C741-4C59-BF57-0943A955C97E}" type="presParOf" srcId="{8CB15F47-2E27-45CC-A856-C67E7573F607}" destId="{F643D7E3-EE82-4CAB-BC63-F8B38A1D851C}" srcOrd="8" destOrd="0" presId="urn:microsoft.com/office/officeart/2005/8/layout/default"/>
    <dgm:cxn modelId="{095FAFDD-20B9-4E32-88E6-2006C23780A8}" type="presParOf" srcId="{8CB15F47-2E27-45CC-A856-C67E7573F607}" destId="{222B0B26-6F0B-4D4D-BC10-B17AECAAC520}" srcOrd="9" destOrd="0" presId="urn:microsoft.com/office/officeart/2005/8/layout/default"/>
    <dgm:cxn modelId="{8C9FC701-3F66-4079-B289-E6D89CF91A5E}" type="presParOf" srcId="{8CB15F47-2E27-45CC-A856-C67E7573F607}" destId="{9F439E99-FDAD-4AA4-99E4-7001C41393F6}" srcOrd="10" destOrd="0" presId="urn:microsoft.com/office/officeart/2005/8/layout/default"/>
    <dgm:cxn modelId="{68AB06A5-0BFA-4646-8513-A8833BD07C7A}" type="presParOf" srcId="{8CB15F47-2E27-45CC-A856-C67E7573F607}" destId="{C8A77D70-2117-49B2-BD2F-B937FDA196D6}" srcOrd="11" destOrd="0" presId="urn:microsoft.com/office/officeart/2005/8/layout/default"/>
    <dgm:cxn modelId="{6FA371C2-69E5-4239-9D10-15330402EC84}" type="presParOf" srcId="{8CB15F47-2E27-45CC-A856-C67E7573F607}" destId="{EAD828D4-A2A4-4E70-BFDD-CBCCEAD55DD7}" srcOrd="12" destOrd="0" presId="urn:microsoft.com/office/officeart/2005/8/layout/default"/>
    <dgm:cxn modelId="{7FA629E1-2303-4ABA-AD5F-445F96F6160D}" type="presParOf" srcId="{8CB15F47-2E27-45CC-A856-C67E7573F607}" destId="{EBBCFFBB-54DE-4601-94FD-EBCC227E7A7D}" srcOrd="13" destOrd="0" presId="urn:microsoft.com/office/officeart/2005/8/layout/default"/>
    <dgm:cxn modelId="{63BD31E6-8D24-46CA-9372-238C424E4335}" type="presParOf" srcId="{8CB15F47-2E27-45CC-A856-C67E7573F607}" destId="{5EE7B5D0-D1E0-4BE0-BA07-7ADC26CFADE7}" srcOrd="14" destOrd="0" presId="urn:microsoft.com/office/officeart/2005/8/layout/default"/>
    <dgm:cxn modelId="{1EE5664D-6E0D-4E05-9F70-32E74FC4FA42}" type="presParOf" srcId="{8CB15F47-2E27-45CC-A856-C67E7573F607}" destId="{71A71570-0269-490B-8CDF-51B844FC4FCE}" srcOrd="15" destOrd="0" presId="urn:microsoft.com/office/officeart/2005/8/layout/default"/>
    <dgm:cxn modelId="{DA41BC92-C20C-4686-A10C-8FB8CDE4E1C4}" type="presParOf" srcId="{8CB15F47-2E27-45CC-A856-C67E7573F607}" destId="{BDC33F69-4D7C-411E-BA0D-E95CF65D1DC7}" srcOrd="16" destOrd="0" presId="urn:microsoft.com/office/officeart/2005/8/layout/default"/>
    <dgm:cxn modelId="{F453E3C3-8053-4136-8894-5F0BCC46D038}" type="presParOf" srcId="{8CB15F47-2E27-45CC-A856-C67E7573F607}" destId="{D86B87DC-E869-472C-829B-16CFB2B75881}" srcOrd="17" destOrd="0" presId="urn:microsoft.com/office/officeart/2005/8/layout/default"/>
    <dgm:cxn modelId="{1604C3BC-CF40-44EA-8AB9-FEAD02B2659D}" type="presParOf" srcId="{8CB15F47-2E27-45CC-A856-C67E7573F607}" destId="{A503DF59-7828-4175-9D2E-F5B49605A465}" srcOrd="18" destOrd="0" presId="urn:microsoft.com/office/officeart/2005/8/layout/default"/>
    <dgm:cxn modelId="{D30CBFBA-82A7-481D-99AC-1846B3BE728C}" type="presParOf" srcId="{8CB15F47-2E27-45CC-A856-C67E7573F607}" destId="{C7A1FAAF-70D8-47F1-B471-F0A0B48F871A}" srcOrd="19" destOrd="0" presId="urn:microsoft.com/office/officeart/2005/8/layout/default"/>
    <dgm:cxn modelId="{C5C67651-C824-434B-B598-BC3982E51D3F}" type="presParOf" srcId="{8CB15F47-2E27-45CC-A856-C67E7573F607}" destId="{79965497-93E7-4E09-8620-5A2E2C5FB81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D6F78-58A4-461A-BD07-0B55A292539C}" type="doc">
      <dgm:prSet loTypeId="urn:microsoft.com/office/officeart/2005/8/layout/hList6" loCatId="list" qsTypeId="urn:microsoft.com/office/officeart/2005/8/quickstyle/3d7" qsCatId="3D" csTypeId="urn:microsoft.com/office/officeart/2005/8/colors/colorful5" csCatId="colorful" phldr="1"/>
      <dgm:spPr/>
      <dgm:t>
        <a:bodyPr/>
        <a:lstStyle/>
        <a:p>
          <a:endParaRPr lang="ru-RU"/>
        </a:p>
      </dgm:t>
    </dgm:pt>
    <dgm:pt modelId="{43A1FB40-BE9F-49D2-B5D5-864B314BEDF3}">
      <dgm:prSet phldrT="[Текст]">
        <dgm:style>
          <a:lnRef idx="0">
            <a:schemeClr val="accent3"/>
          </a:lnRef>
          <a:fillRef idx="3">
            <a:schemeClr val="accent3"/>
          </a:fillRef>
          <a:effectRef idx="3">
            <a:schemeClr val="accent3"/>
          </a:effectRef>
          <a:fontRef idx="minor">
            <a:schemeClr val="lt1"/>
          </a:fontRef>
        </dgm:style>
      </dgm:prSet>
      <dgm:spPr/>
      <dgm:t>
        <a:bodyPr/>
        <a:lstStyle/>
        <a:p>
          <a:r>
            <a:rPr lang="ru-RU" dirty="0" smtClean="0">
              <a:solidFill>
                <a:schemeClr val="bg1"/>
              </a:solidFill>
            </a:rPr>
            <a:t>Расход</a:t>
          </a:r>
          <a:endParaRPr lang="ru-RU" dirty="0">
            <a:solidFill>
              <a:schemeClr val="bg1"/>
            </a:solidFill>
          </a:endParaRPr>
        </a:p>
      </dgm:t>
    </dgm:pt>
    <dgm:pt modelId="{525A1791-E7B7-4D25-829E-65D203515422}" type="parTrans" cxnId="{ECB8E00C-DB28-4622-AEE8-88BA1F49E9AD}">
      <dgm:prSet/>
      <dgm:spPr/>
      <dgm:t>
        <a:bodyPr/>
        <a:lstStyle/>
        <a:p>
          <a:endParaRPr lang="ru-RU"/>
        </a:p>
      </dgm:t>
    </dgm:pt>
    <dgm:pt modelId="{216B778D-3E9B-42A2-BC6A-3279BE1BDF9F}" type="sibTrans" cxnId="{ECB8E00C-DB28-4622-AEE8-88BA1F49E9AD}">
      <dgm:prSet/>
      <dgm:spPr/>
      <dgm:t>
        <a:bodyPr/>
        <a:lstStyle/>
        <a:p>
          <a:endParaRPr lang="ru-RU"/>
        </a:p>
      </dgm:t>
    </dgm:pt>
    <dgm:pt modelId="{BC23EC8A-3B1D-422A-A398-9AA913CD8988}">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dirty="0" smtClean="0">
              <a:solidFill>
                <a:schemeClr val="bg1"/>
              </a:solidFill>
            </a:rPr>
            <a:t>Доход</a:t>
          </a:r>
          <a:endParaRPr lang="ru-RU" dirty="0">
            <a:solidFill>
              <a:schemeClr val="bg1"/>
            </a:solidFill>
          </a:endParaRPr>
        </a:p>
      </dgm:t>
    </dgm:pt>
    <dgm:pt modelId="{D51B1C88-9AA3-4C32-A3FB-EB556EB81B2A}" type="parTrans" cxnId="{39B6982E-2110-49C3-B2CC-6B60BEE73FF9}">
      <dgm:prSet/>
      <dgm:spPr/>
      <dgm:t>
        <a:bodyPr/>
        <a:lstStyle/>
        <a:p>
          <a:endParaRPr lang="ru-RU"/>
        </a:p>
      </dgm:t>
    </dgm:pt>
    <dgm:pt modelId="{B6713B69-3E84-4D5E-BB0E-F49A7D26D4DE}" type="sibTrans" cxnId="{39B6982E-2110-49C3-B2CC-6B60BEE73FF9}">
      <dgm:prSet/>
      <dgm:spPr/>
      <dgm:t>
        <a:bodyPr/>
        <a:lstStyle/>
        <a:p>
          <a:endParaRPr lang="ru-RU"/>
        </a:p>
      </dgm:t>
    </dgm:pt>
    <dgm:pt modelId="{1DA9F830-BF5F-4713-82CD-DB3FF95B7A90}" type="pres">
      <dgm:prSet presAssocID="{0A1D6F78-58A4-461A-BD07-0B55A292539C}" presName="Name0" presStyleCnt="0">
        <dgm:presLayoutVars>
          <dgm:dir/>
          <dgm:resizeHandles val="exact"/>
        </dgm:presLayoutVars>
      </dgm:prSet>
      <dgm:spPr/>
      <dgm:t>
        <a:bodyPr/>
        <a:lstStyle/>
        <a:p>
          <a:endParaRPr lang="ru-RU"/>
        </a:p>
      </dgm:t>
    </dgm:pt>
    <dgm:pt modelId="{F1E7F3A7-1A57-40AF-AF17-D890D9683D68}" type="pres">
      <dgm:prSet presAssocID="{43A1FB40-BE9F-49D2-B5D5-864B314BEDF3}" presName="node" presStyleLbl="node1" presStyleIdx="0" presStyleCnt="2" custFlipVert="1" custFlipHor="1" custLinFactX="100000" custLinFactNeighborX="195278" custLinFactNeighborY="0">
        <dgm:presLayoutVars>
          <dgm:bulletEnabled val="1"/>
        </dgm:presLayoutVars>
      </dgm:prSet>
      <dgm:spPr/>
      <dgm:t>
        <a:bodyPr/>
        <a:lstStyle/>
        <a:p>
          <a:endParaRPr lang="ru-RU"/>
        </a:p>
      </dgm:t>
    </dgm:pt>
    <dgm:pt modelId="{0D941501-709D-412F-8E16-F5C9BB2B0F5C}" type="pres">
      <dgm:prSet presAssocID="{216B778D-3E9B-42A2-BC6A-3279BE1BDF9F}" presName="sibTrans" presStyleCnt="0"/>
      <dgm:spPr/>
    </dgm:pt>
    <dgm:pt modelId="{3A146C52-AD2B-489C-BF10-3AA4F8CAFD67}" type="pres">
      <dgm:prSet presAssocID="{BC23EC8A-3B1D-422A-A398-9AA913CD8988}" presName="node" presStyleLbl="node1" presStyleIdx="1" presStyleCnt="2" custFlipVert="1" custFlipHor="1" custScaleY="42230" custLinFactX="-100000" custLinFactNeighborX="-184634" custLinFactNeighborY="1095">
        <dgm:presLayoutVars>
          <dgm:bulletEnabled val="1"/>
        </dgm:presLayoutVars>
      </dgm:prSet>
      <dgm:spPr/>
      <dgm:t>
        <a:bodyPr/>
        <a:lstStyle/>
        <a:p>
          <a:endParaRPr lang="ru-RU"/>
        </a:p>
      </dgm:t>
    </dgm:pt>
  </dgm:ptLst>
  <dgm:cxnLst>
    <dgm:cxn modelId="{ECB8E00C-DB28-4622-AEE8-88BA1F49E9AD}" srcId="{0A1D6F78-58A4-461A-BD07-0B55A292539C}" destId="{43A1FB40-BE9F-49D2-B5D5-864B314BEDF3}" srcOrd="0" destOrd="0" parTransId="{525A1791-E7B7-4D25-829E-65D203515422}" sibTransId="{216B778D-3E9B-42A2-BC6A-3279BE1BDF9F}"/>
    <dgm:cxn modelId="{39A88AA9-FCF5-46AE-A788-DC53A7729343}" type="presOf" srcId="{0A1D6F78-58A4-461A-BD07-0B55A292539C}" destId="{1DA9F830-BF5F-4713-82CD-DB3FF95B7A90}" srcOrd="0" destOrd="0" presId="urn:microsoft.com/office/officeart/2005/8/layout/hList6"/>
    <dgm:cxn modelId="{107068F3-494B-45DD-BD46-4E109AD73C75}" type="presOf" srcId="{BC23EC8A-3B1D-422A-A398-9AA913CD8988}" destId="{3A146C52-AD2B-489C-BF10-3AA4F8CAFD67}" srcOrd="0" destOrd="0" presId="urn:microsoft.com/office/officeart/2005/8/layout/hList6"/>
    <dgm:cxn modelId="{39B6982E-2110-49C3-B2CC-6B60BEE73FF9}" srcId="{0A1D6F78-58A4-461A-BD07-0B55A292539C}" destId="{BC23EC8A-3B1D-422A-A398-9AA913CD8988}" srcOrd="1" destOrd="0" parTransId="{D51B1C88-9AA3-4C32-A3FB-EB556EB81B2A}" sibTransId="{B6713B69-3E84-4D5E-BB0E-F49A7D26D4DE}"/>
    <dgm:cxn modelId="{E2E35101-B5AE-4C00-BA5E-865F1C8A982D}" type="presOf" srcId="{43A1FB40-BE9F-49D2-B5D5-864B314BEDF3}" destId="{F1E7F3A7-1A57-40AF-AF17-D890D9683D68}" srcOrd="0" destOrd="0" presId="urn:microsoft.com/office/officeart/2005/8/layout/hList6"/>
    <dgm:cxn modelId="{1975F940-4677-4D10-AA9D-2610C002C165}" type="presParOf" srcId="{1DA9F830-BF5F-4713-82CD-DB3FF95B7A90}" destId="{F1E7F3A7-1A57-40AF-AF17-D890D9683D68}" srcOrd="0" destOrd="0" presId="urn:microsoft.com/office/officeart/2005/8/layout/hList6"/>
    <dgm:cxn modelId="{15F5C6B2-4943-4518-984C-152B75478A37}" type="presParOf" srcId="{1DA9F830-BF5F-4713-82CD-DB3FF95B7A90}" destId="{0D941501-709D-412F-8E16-F5C9BB2B0F5C}" srcOrd="1" destOrd="0" presId="urn:microsoft.com/office/officeart/2005/8/layout/hList6"/>
    <dgm:cxn modelId="{40643657-EADC-4FDF-8D66-C19077C01591}" type="presParOf" srcId="{1DA9F830-BF5F-4713-82CD-DB3FF95B7A90}" destId="{3A146C52-AD2B-489C-BF10-3AA4F8CAFD67}"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06B49-2BC0-4633-A609-6144CC96F5F4}" type="doc">
      <dgm:prSet loTypeId="urn:microsoft.com/office/officeart/2005/8/layout/venn1" loCatId="relationship" qsTypeId="urn:microsoft.com/office/officeart/2005/8/quickstyle/simple1" qsCatId="simple" csTypeId="urn:microsoft.com/office/officeart/2005/8/colors/colorful3" csCatId="colorful" phldr="1"/>
      <dgm:spPr/>
    </dgm:pt>
    <dgm:pt modelId="{7EE0D7EF-F49A-4AB9-8F2A-F6B7A1F26BED}">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39700" h="139700" prst="divot"/>
        </a:sp3d>
      </dgm:spPr>
      <dgm:t>
        <a:bodyPr/>
        <a:lstStyle/>
        <a:p>
          <a:r>
            <a:rPr lang="ru-RU" sz="1800" b="1" dirty="0" smtClean="0">
              <a:solidFill>
                <a:srgbClr val="0000CC"/>
              </a:solidFill>
            </a:rPr>
            <a:t>НАЛОГОВЫЕ ДОХОДЫ</a:t>
          </a:r>
        </a:p>
        <a:p>
          <a:r>
            <a:rPr lang="ru-RU" sz="1600" dirty="0" smtClean="0">
              <a:solidFill>
                <a:schemeClr val="bg1"/>
              </a:solidFill>
            </a:rPr>
            <a:t>Установленные законом платежи, которые граждане и организации обязаны вносить в бюджет</a:t>
          </a:r>
          <a:endParaRPr lang="ru-RU" sz="1600" dirty="0">
            <a:solidFill>
              <a:schemeClr val="bg1"/>
            </a:solidFill>
          </a:endParaRPr>
        </a:p>
      </dgm:t>
    </dgm:pt>
    <dgm:pt modelId="{7B8CCF30-CB19-4373-835C-C627AEFEDDC2}" type="parTrans" cxnId="{CAC55876-E11A-49D8-830B-C8B36FB69F4C}">
      <dgm:prSet/>
      <dgm:spPr/>
      <dgm:t>
        <a:bodyPr/>
        <a:lstStyle/>
        <a:p>
          <a:endParaRPr lang="ru-RU">
            <a:solidFill>
              <a:schemeClr val="tx1"/>
            </a:solidFill>
          </a:endParaRPr>
        </a:p>
      </dgm:t>
    </dgm:pt>
    <dgm:pt modelId="{E2F5115D-3685-46A7-8C0F-57BC8DCDEF23}" type="sibTrans" cxnId="{CAC55876-E11A-49D8-830B-C8B36FB69F4C}">
      <dgm:prSet/>
      <dgm:spPr/>
      <dgm:t>
        <a:bodyPr/>
        <a:lstStyle/>
        <a:p>
          <a:endParaRPr lang="ru-RU">
            <a:solidFill>
              <a:schemeClr val="tx1"/>
            </a:solidFill>
          </a:endParaRPr>
        </a:p>
      </dgm:t>
    </dgm:pt>
    <dgm:pt modelId="{C1C0B77B-5BE6-452A-AD66-A880DB6A3E4A}">
      <dgm:prSet phldrT="[Текст]" custT="1">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w="139700" h="139700" prst="divot"/>
        </a:sp3d>
      </dgm:spPr>
      <dgm:t>
        <a:bodyPr/>
        <a:lstStyle/>
        <a:p>
          <a:pPr algn="ctr"/>
          <a:r>
            <a:rPr lang="ru-RU" sz="1800" b="1" dirty="0" smtClean="0">
              <a:solidFill>
                <a:srgbClr val="0000CC"/>
              </a:solidFill>
            </a:rPr>
            <a:t>БЕЗВОЗМЕЗДНЫЕ ПОСТУПЛЕНИЯ</a:t>
          </a:r>
        </a:p>
        <a:p>
          <a:pPr algn="ctr"/>
          <a:r>
            <a:rPr lang="ru-RU" sz="1600" dirty="0" smtClean="0">
              <a:solidFill>
                <a:schemeClr val="bg1"/>
              </a:solidFill>
            </a:rPr>
            <a:t>Поступления в бюджет на безвозмездной и безвозвратной основе из федерального либо из областного бюджета (дотации, субсидии, субвенции), а также перечисления от других физических и юридических лиц</a:t>
          </a:r>
        </a:p>
        <a:p>
          <a:pPr algn="ctr"/>
          <a:endParaRPr lang="ru-RU" sz="1600" dirty="0">
            <a:solidFill>
              <a:schemeClr val="bg1"/>
            </a:solidFill>
          </a:endParaRPr>
        </a:p>
      </dgm:t>
    </dgm:pt>
    <dgm:pt modelId="{8C0F4C37-1403-49F5-82A4-6785BA8A9D29}" type="parTrans" cxnId="{44CD2FA8-454A-4052-8E7C-1B689990424D}">
      <dgm:prSet/>
      <dgm:spPr/>
      <dgm:t>
        <a:bodyPr/>
        <a:lstStyle/>
        <a:p>
          <a:endParaRPr lang="ru-RU">
            <a:solidFill>
              <a:schemeClr val="tx1"/>
            </a:solidFill>
          </a:endParaRPr>
        </a:p>
      </dgm:t>
    </dgm:pt>
    <dgm:pt modelId="{CBAD3506-B911-4A7A-AB38-DCF36635E148}" type="sibTrans" cxnId="{44CD2FA8-454A-4052-8E7C-1B689990424D}">
      <dgm:prSet/>
      <dgm:spPr/>
      <dgm:t>
        <a:bodyPr/>
        <a:lstStyle/>
        <a:p>
          <a:endParaRPr lang="ru-RU">
            <a:solidFill>
              <a:schemeClr val="tx1"/>
            </a:solidFill>
          </a:endParaRPr>
        </a:p>
      </dgm:t>
    </dgm:pt>
    <dgm:pt modelId="{085B5655-BBE6-4975-BC4D-30C4ED8B5793}">
      <dgm:prSet phldrT="[Текст]" custT="1">
        <dgm:style>
          <a:lnRef idx="1">
            <a:schemeClr val="accent5"/>
          </a:lnRef>
          <a:fillRef idx="2">
            <a:schemeClr val="accent5"/>
          </a:fillRef>
          <a:effectRef idx="1">
            <a:schemeClr val="accent5"/>
          </a:effectRef>
          <a:fontRef idx="minor">
            <a:schemeClr val="dk1"/>
          </a:fontRef>
        </dgm:style>
      </dgm:prSet>
      <dgm:spPr>
        <a:scene3d>
          <a:camera prst="orthographicFront"/>
          <a:lightRig rig="threePt" dir="t"/>
        </a:scene3d>
        <a:sp3d>
          <a:bevelT w="139700" h="139700" prst="divot"/>
        </a:sp3d>
      </dgm:spPr>
      <dgm:t>
        <a:bodyPr/>
        <a:lstStyle/>
        <a:p>
          <a:pPr algn="r"/>
          <a:r>
            <a:rPr lang="ru-RU" sz="1800" b="1" dirty="0" smtClean="0">
              <a:solidFill>
                <a:srgbClr val="0000CC"/>
              </a:solidFill>
            </a:rPr>
            <a:t>НЕНАЛОГОВЫЕ ДОХОДЫ</a:t>
          </a:r>
        </a:p>
        <a:p>
          <a:pPr algn="r"/>
          <a:r>
            <a:rPr lang="ru-RU" sz="1800" dirty="0" smtClean="0">
              <a:solidFill>
                <a:schemeClr val="bg1"/>
              </a:solidFill>
            </a:rPr>
            <a:t>Платежи за пользование государственным (муниципальным) имуществом, а также штрафы, санкции за нарушение законодательства</a:t>
          </a:r>
          <a:endParaRPr lang="ru-RU" sz="1800" dirty="0">
            <a:solidFill>
              <a:schemeClr val="bg1"/>
            </a:solidFill>
          </a:endParaRPr>
        </a:p>
      </dgm:t>
    </dgm:pt>
    <dgm:pt modelId="{49BDF1C7-7E28-475F-BD3D-E2F492473E28}" type="parTrans" cxnId="{1FF360C4-3FCB-473A-B973-E1C965B260D5}">
      <dgm:prSet/>
      <dgm:spPr/>
      <dgm:t>
        <a:bodyPr/>
        <a:lstStyle/>
        <a:p>
          <a:endParaRPr lang="ru-RU">
            <a:solidFill>
              <a:schemeClr val="tx1"/>
            </a:solidFill>
          </a:endParaRPr>
        </a:p>
      </dgm:t>
    </dgm:pt>
    <dgm:pt modelId="{C4B85506-03EF-4178-9C38-37299D1DE9D9}" type="sibTrans" cxnId="{1FF360C4-3FCB-473A-B973-E1C965B260D5}">
      <dgm:prSet/>
      <dgm:spPr/>
      <dgm:t>
        <a:bodyPr/>
        <a:lstStyle/>
        <a:p>
          <a:endParaRPr lang="ru-RU">
            <a:solidFill>
              <a:schemeClr val="tx1"/>
            </a:solidFill>
          </a:endParaRPr>
        </a:p>
      </dgm:t>
    </dgm:pt>
    <dgm:pt modelId="{13F5272B-AAF2-44DD-9D7A-AF399C6136B7}" type="pres">
      <dgm:prSet presAssocID="{09606B49-2BC0-4633-A609-6144CC96F5F4}" presName="compositeShape" presStyleCnt="0">
        <dgm:presLayoutVars>
          <dgm:chMax val="7"/>
          <dgm:dir/>
          <dgm:resizeHandles val="exact"/>
        </dgm:presLayoutVars>
      </dgm:prSet>
      <dgm:spPr/>
    </dgm:pt>
    <dgm:pt modelId="{3BE460B6-A018-48F9-80FA-D5A7F85E18BB}" type="pres">
      <dgm:prSet presAssocID="{7EE0D7EF-F49A-4AB9-8F2A-F6B7A1F26BED}" presName="circ1" presStyleLbl="vennNode1" presStyleIdx="0" presStyleCnt="3" custScaleY="110047" custLinFactNeighborX="318" custLinFactNeighborY="-6493"/>
      <dgm:spPr/>
      <dgm:t>
        <a:bodyPr/>
        <a:lstStyle/>
        <a:p>
          <a:endParaRPr lang="ru-RU"/>
        </a:p>
      </dgm:t>
    </dgm:pt>
    <dgm:pt modelId="{2F31F59B-CD8E-4F8C-AC1F-7E74F0498C70}" type="pres">
      <dgm:prSet presAssocID="{7EE0D7EF-F49A-4AB9-8F2A-F6B7A1F26BED}" presName="circ1Tx" presStyleLbl="revTx" presStyleIdx="0" presStyleCnt="0">
        <dgm:presLayoutVars>
          <dgm:chMax val="0"/>
          <dgm:chPref val="0"/>
          <dgm:bulletEnabled val="1"/>
        </dgm:presLayoutVars>
      </dgm:prSet>
      <dgm:spPr/>
      <dgm:t>
        <a:bodyPr/>
        <a:lstStyle/>
        <a:p>
          <a:endParaRPr lang="ru-RU"/>
        </a:p>
      </dgm:t>
    </dgm:pt>
    <dgm:pt modelId="{442676C9-DA6E-4933-A7FD-B3F9A0783CA3}" type="pres">
      <dgm:prSet presAssocID="{C1C0B77B-5BE6-452A-AD66-A880DB6A3E4A}" presName="circ2" presStyleLbl="vennNode1" presStyleIdx="1" presStyleCnt="3" custScaleX="113531" custScaleY="119642" custLinFactNeighborX="23944" custLinFactNeighborY="5121"/>
      <dgm:spPr/>
      <dgm:t>
        <a:bodyPr/>
        <a:lstStyle/>
        <a:p>
          <a:endParaRPr lang="ru-RU"/>
        </a:p>
      </dgm:t>
    </dgm:pt>
    <dgm:pt modelId="{5E908DB7-61D5-4BDE-8011-A4A1755C296E}" type="pres">
      <dgm:prSet presAssocID="{C1C0B77B-5BE6-452A-AD66-A880DB6A3E4A}" presName="circ2Tx" presStyleLbl="revTx" presStyleIdx="0" presStyleCnt="0">
        <dgm:presLayoutVars>
          <dgm:chMax val="0"/>
          <dgm:chPref val="0"/>
          <dgm:bulletEnabled val="1"/>
        </dgm:presLayoutVars>
      </dgm:prSet>
      <dgm:spPr/>
      <dgm:t>
        <a:bodyPr/>
        <a:lstStyle/>
        <a:p>
          <a:endParaRPr lang="ru-RU"/>
        </a:p>
      </dgm:t>
    </dgm:pt>
    <dgm:pt modelId="{A472D127-C6CD-4E15-888A-C31FF7002ABD}" type="pres">
      <dgm:prSet presAssocID="{085B5655-BBE6-4975-BC4D-30C4ED8B5793}" presName="circ3" presStyleLbl="vennNode1" presStyleIdx="2" presStyleCnt="3" custScaleX="114047" custScaleY="110873" custLinFactNeighborX="-2740" custLinFactNeighborY="-527"/>
      <dgm:spPr/>
      <dgm:t>
        <a:bodyPr/>
        <a:lstStyle/>
        <a:p>
          <a:endParaRPr lang="ru-RU"/>
        </a:p>
      </dgm:t>
    </dgm:pt>
    <dgm:pt modelId="{B55341CB-8CA0-4F8B-B7BF-1704B7AD16CD}" type="pres">
      <dgm:prSet presAssocID="{085B5655-BBE6-4975-BC4D-30C4ED8B5793}" presName="circ3Tx" presStyleLbl="revTx" presStyleIdx="0" presStyleCnt="0">
        <dgm:presLayoutVars>
          <dgm:chMax val="0"/>
          <dgm:chPref val="0"/>
          <dgm:bulletEnabled val="1"/>
        </dgm:presLayoutVars>
      </dgm:prSet>
      <dgm:spPr/>
      <dgm:t>
        <a:bodyPr/>
        <a:lstStyle/>
        <a:p>
          <a:endParaRPr lang="ru-RU"/>
        </a:p>
      </dgm:t>
    </dgm:pt>
  </dgm:ptLst>
  <dgm:cxnLst>
    <dgm:cxn modelId="{A427BB47-DAAA-45C0-AE9E-480CA9369471}" type="presOf" srcId="{7EE0D7EF-F49A-4AB9-8F2A-F6B7A1F26BED}" destId="{3BE460B6-A018-48F9-80FA-D5A7F85E18BB}" srcOrd="0" destOrd="0" presId="urn:microsoft.com/office/officeart/2005/8/layout/venn1"/>
    <dgm:cxn modelId="{44CD2FA8-454A-4052-8E7C-1B689990424D}" srcId="{09606B49-2BC0-4633-A609-6144CC96F5F4}" destId="{C1C0B77B-5BE6-452A-AD66-A880DB6A3E4A}" srcOrd="1" destOrd="0" parTransId="{8C0F4C37-1403-49F5-82A4-6785BA8A9D29}" sibTransId="{CBAD3506-B911-4A7A-AB38-DCF36635E148}"/>
    <dgm:cxn modelId="{6E5E8D96-F5C5-49A0-B3BA-E2F421CFF1CE}" type="presOf" srcId="{C1C0B77B-5BE6-452A-AD66-A880DB6A3E4A}" destId="{5E908DB7-61D5-4BDE-8011-A4A1755C296E}" srcOrd="1" destOrd="0" presId="urn:microsoft.com/office/officeart/2005/8/layout/venn1"/>
    <dgm:cxn modelId="{09768E6E-3342-4070-91F7-77228C6C879B}" type="presOf" srcId="{C1C0B77B-5BE6-452A-AD66-A880DB6A3E4A}" destId="{442676C9-DA6E-4933-A7FD-B3F9A0783CA3}" srcOrd="0" destOrd="0" presId="urn:microsoft.com/office/officeart/2005/8/layout/venn1"/>
    <dgm:cxn modelId="{CAC55876-E11A-49D8-830B-C8B36FB69F4C}" srcId="{09606B49-2BC0-4633-A609-6144CC96F5F4}" destId="{7EE0D7EF-F49A-4AB9-8F2A-F6B7A1F26BED}" srcOrd="0" destOrd="0" parTransId="{7B8CCF30-CB19-4373-835C-C627AEFEDDC2}" sibTransId="{E2F5115D-3685-46A7-8C0F-57BC8DCDEF23}"/>
    <dgm:cxn modelId="{CE91F821-06D8-4876-BAC0-55F64C73578E}" type="presOf" srcId="{7EE0D7EF-F49A-4AB9-8F2A-F6B7A1F26BED}" destId="{2F31F59B-CD8E-4F8C-AC1F-7E74F0498C70}" srcOrd="1" destOrd="0" presId="urn:microsoft.com/office/officeart/2005/8/layout/venn1"/>
    <dgm:cxn modelId="{3142B4B0-2D9A-4C02-97AD-D3368A9E1C23}" type="presOf" srcId="{085B5655-BBE6-4975-BC4D-30C4ED8B5793}" destId="{B55341CB-8CA0-4F8B-B7BF-1704B7AD16CD}" srcOrd="1" destOrd="0" presId="urn:microsoft.com/office/officeart/2005/8/layout/venn1"/>
    <dgm:cxn modelId="{8449F2FE-5B8D-4877-9D2F-A093D439235A}" type="presOf" srcId="{09606B49-2BC0-4633-A609-6144CC96F5F4}" destId="{13F5272B-AAF2-44DD-9D7A-AF399C6136B7}" srcOrd="0" destOrd="0" presId="urn:microsoft.com/office/officeart/2005/8/layout/venn1"/>
    <dgm:cxn modelId="{63B4785E-B750-4BAF-B5E6-BC747386EB56}" type="presOf" srcId="{085B5655-BBE6-4975-BC4D-30C4ED8B5793}" destId="{A472D127-C6CD-4E15-888A-C31FF7002ABD}" srcOrd="0" destOrd="0" presId="urn:microsoft.com/office/officeart/2005/8/layout/venn1"/>
    <dgm:cxn modelId="{1FF360C4-3FCB-473A-B973-E1C965B260D5}" srcId="{09606B49-2BC0-4633-A609-6144CC96F5F4}" destId="{085B5655-BBE6-4975-BC4D-30C4ED8B5793}" srcOrd="2" destOrd="0" parTransId="{49BDF1C7-7E28-475F-BD3D-E2F492473E28}" sibTransId="{C4B85506-03EF-4178-9C38-37299D1DE9D9}"/>
    <dgm:cxn modelId="{D0AA167B-E0EC-4A97-AB1C-76CEF93EC48B}" type="presParOf" srcId="{13F5272B-AAF2-44DD-9D7A-AF399C6136B7}" destId="{3BE460B6-A018-48F9-80FA-D5A7F85E18BB}" srcOrd="0" destOrd="0" presId="urn:microsoft.com/office/officeart/2005/8/layout/venn1"/>
    <dgm:cxn modelId="{5B534F1F-EDB1-4711-8F65-03F8F657768D}" type="presParOf" srcId="{13F5272B-AAF2-44DD-9D7A-AF399C6136B7}" destId="{2F31F59B-CD8E-4F8C-AC1F-7E74F0498C70}" srcOrd="1" destOrd="0" presId="urn:microsoft.com/office/officeart/2005/8/layout/venn1"/>
    <dgm:cxn modelId="{B4444B91-8EF4-46A4-86BE-572217CE9FE3}" type="presParOf" srcId="{13F5272B-AAF2-44DD-9D7A-AF399C6136B7}" destId="{442676C9-DA6E-4933-A7FD-B3F9A0783CA3}" srcOrd="2" destOrd="0" presId="urn:microsoft.com/office/officeart/2005/8/layout/venn1"/>
    <dgm:cxn modelId="{717C7EAA-2DB3-436E-A509-51251D1A8917}" type="presParOf" srcId="{13F5272B-AAF2-44DD-9D7A-AF399C6136B7}" destId="{5E908DB7-61D5-4BDE-8011-A4A1755C296E}" srcOrd="3" destOrd="0" presId="urn:microsoft.com/office/officeart/2005/8/layout/venn1"/>
    <dgm:cxn modelId="{1362290C-173C-4B05-AC46-55387BFD8E97}" type="presParOf" srcId="{13F5272B-AAF2-44DD-9D7A-AF399C6136B7}" destId="{A472D127-C6CD-4E15-888A-C31FF7002ABD}" srcOrd="4" destOrd="0" presId="urn:microsoft.com/office/officeart/2005/8/layout/venn1"/>
    <dgm:cxn modelId="{CB533F0E-C2AE-4A35-932A-7F8D60C264FA}" type="presParOf" srcId="{13F5272B-AAF2-44DD-9D7A-AF399C6136B7}" destId="{B55341CB-8CA0-4F8B-B7BF-1704B7AD16C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E3F60B-6D95-4B4C-9BF1-AF3BBD495262}" type="doc">
      <dgm:prSet loTypeId="urn:microsoft.com/office/officeart/2005/8/layout/chevron2" loCatId="process" qsTypeId="urn:microsoft.com/office/officeart/2009/2/quickstyle/3d8" qsCatId="3D" csTypeId="urn:microsoft.com/office/officeart/2005/8/colors/accent1_2" csCatId="accent1" phldr="1"/>
      <dgm:spPr/>
      <dgm:t>
        <a:bodyPr/>
        <a:lstStyle/>
        <a:p>
          <a:endParaRPr lang="ru-RU"/>
        </a:p>
      </dgm:t>
    </dgm:pt>
    <dgm:pt modelId="{D2E66851-7880-4164-8CC6-4643B3C20210}">
      <dgm:prSet phldrT="[Текст]"/>
      <dgm:spPr>
        <a:solidFill>
          <a:schemeClr val="accent3">
            <a:lumMod val="40000"/>
            <a:lumOff val="60000"/>
          </a:schemeClr>
        </a:solidFill>
        <a:ln>
          <a:solidFill>
            <a:srgbClr val="0000CC"/>
          </a:solidFill>
        </a:ln>
      </dgm:spPr>
      <dgm:t>
        <a:bodyPr/>
        <a:lstStyle/>
        <a:p>
          <a:endParaRPr lang="ru-RU" dirty="0"/>
        </a:p>
      </dgm:t>
    </dgm:pt>
    <dgm:pt modelId="{E9FE6534-D54F-4271-A95D-64C1DED90747}" type="parTrans" cxnId="{DA187D9F-A22E-4A0B-88B1-F2543377742E}">
      <dgm:prSet/>
      <dgm:spPr/>
      <dgm:t>
        <a:bodyPr/>
        <a:lstStyle/>
        <a:p>
          <a:endParaRPr lang="ru-RU"/>
        </a:p>
      </dgm:t>
    </dgm:pt>
    <dgm:pt modelId="{24209037-8354-4602-805F-E8851040916A}" type="sibTrans" cxnId="{DA187D9F-A22E-4A0B-88B1-F2543377742E}">
      <dgm:prSet/>
      <dgm:spPr/>
      <dgm:t>
        <a:bodyPr/>
        <a:lstStyle/>
        <a:p>
          <a:endParaRPr lang="ru-RU"/>
        </a:p>
      </dgm:t>
    </dgm:pt>
    <dgm:pt modelId="{B0C40118-15D0-4E8C-96CF-1CBC8C60A2F8}">
      <dgm:prSet phldrT="[Текст]"/>
      <dgm:spPr/>
      <dgm:t>
        <a:bodyPr/>
        <a:lstStyle/>
        <a:p>
          <a:r>
            <a:rPr lang="ru-RU" b="1" dirty="0" smtClean="0"/>
            <a:t>СОСТАВЛЕНИЕ</a:t>
          </a:r>
          <a:r>
            <a:rPr lang="ru-RU" dirty="0" smtClean="0"/>
            <a:t> проекта бюджета на очередной год и плановый период</a:t>
          </a:r>
          <a:endParaRPr lang="ru-RU" dirty="0"/>
        </a:p>
      </dgm:t>
    </dgm:pt>
    <dgm:pt modelId="{1382815F-AF2E-4A7E-BEDC-68CC3C4FBC83}" type="parTrans" cxnId="{DCEFCE28-356D-4C39-B43F-F9257DA28F84}">
      <dgm:prSet/>
      <dgm:spPr/>
      <dgm:t>
        <a:bodyPr/>
        <a:lstStyle/>
        <a:p>
          <a:endParaRPr lang="ru-RU"/>
        </a:p>
      </dgm:t>
    </dgm:pt>
    <dgm:pt modelId="{823E17E6-B200-4E62-AECC-36C09BFB5E77}" type="sibTrans" cxnId="{DCEFCE28-356D-4C39-B43F-F9257DA28F84}">
      <dgm:prSet/>
      <dgm:spPr/>
      <dgm:t>
        <a:bodyPr/>
        <a:lstStyle/>
        <a:p>
          <a:endParaRPr lang="ru-RU"/>
        </a:p>
      </dgm:t>
    </dgm:pt>
    <dgm:pt modelId="{29A84E5B-BCB6-4179-9200-A39ABC7FD778}">
      <dgm:prSet phldrT="[Текст]"/>
      <dgm:spPr>
        <a:solidFill>
          <a:schemeClr val="accent3">
            <a:lumMod val="40000"/>
            <a:lumOff val="60000"/>
          </a:schemeClr>
        </a:solidFill>
        <a:ln>
          <a:solidFill>
            <a:srgbClr val="0000CC"/>
          </a:solidFill>
        </a:ln>
      </dgm:spPr>
      <dgm:t>
        <a:bodyPr/>
        <a:lstStyle/>
        <a:p>
          <a:endParaRPr lang="ru-RU" dirty="0"/>
        </a:p>
      </dgm:t>
    </dgm:pt>
    <dgm:pt modelId="{29D4D787-BEF3-4A85-91D4-7B0BA15E8BE6}" type="parTrans" cxnId="{A62C427C-87D2-4C1F-B3DE-631EBFF4EE8B}">
      <dgm:prSet/>
      <dgm:spPr/>
      <dgm:t>
        <a:bodyPr/>
        <a:lstStyle/>
        <a:p>
          <a:endParaRPr lang="ru-RU"/>
        </a:p>
      </dgm:t>
    </dgm:pt>
    <dgm:pt modelId="{4FBB2C97-A28B-4FE6-A30E-24628C430AFD}" type="sibTrans" cxnId="{A62C427C-87D2-4C1F-B3DE-631EBFF4EE8B}">
      <dgm:prSet/>
      <dgm:spPr/>
      <dgm:t>
        <a:bodyPr/>
        <a:lstStyle/>
        <a:p>
          <a:endParaRPr lang="ru-RU"/>
        </a:p>
      </dgm:t>
    </dgm:pt>
    <dgm:pt modelId="{A0D43CF1-EA31-4EE5-B5E5-C27116CB3A8B}">
      <dgm:prSet phldrT="[Текст]"/>
      <dgm:spPr/>
      <dgm:t>
        <a:bodyPr/>
        <a:lstStyle/>
        <a:p>
          <a:r>
            <a:rPr lang="ru-RU" b="1" dirty="0" smtClean="0"/>
            <a:t>РАССМОТРЕНИЕ</a:t>
          </a:r>
          <a:r>
            <a:rPr lang="ru-RU" dirty="0" smtClean="0"/>
            <a:t> проекта бюджета на очередной год и плановый период</a:t>
          </a:r>
          <a:endParaRPr lang="ru-RU" dirty="0"/>
        </a:p>
      </dgm:t>
    </dgm:pt>
    <dgm:pt modelId="{E9F9A184-2528-4C5B-A896-C885F413E6F3}" type="parTrans" cxnId="{55A5C652-A40B-40B7-A436-2C728AD0A55F}">
      <dgm:prSet/>
      <dgm:spPr/>
      <dgm:t>
        <a:bodyPr/>
        <a:lstStyle/>
        <a:p>
          <a:endParaRPr lang="ru-RU"/>
        </a:p>
      </dgm:t>
    </dgm:pt>
    <dgm:pt modelId="{EA451775-A813-4F99-BB81-6819111A2240}" type="sibTrans" cxnId="{55A5C652-A40B-40B7-A436-2C728AD0A55F}">
      <dgm:prSet/>
      <dgm:spPr/>
      <dgm:t>
        <a:bodyPr/>
        <a:lstStyle/>
        <a:p>
          <a:endParaRPr lang="ru-RU"/>
        </a:p>
      </dgm:t>
    </dgm:pt>
    <dgm:pt modelId="{4D75D6E7-C17B-44D5-9BF0-1359BB86392C}">
      <dgm:prSet phldrT="[Текст]"/>
      <dgm:spPr>
        <a:solidFill>
          <a:schemeClr val="accent3">
            <a:lumMod val="40000"/>
            <a:lumOff val="60000"/>
          </a:schemeClr>
        </a:solidFill>
        <a:ln>
          <a:solidFill>
            <a:srgbClr val="0000CC"/>
          </a:solidFill>
        </a:ln>
      </dgm:spPr>
      <dgm:t>
        <a:bodyPr/>
        <a:lstStyle/>
        <a:p>
          <a:endParaRPr lang="ru-RU" dirty="0"/>
        </a:p>
      </dgm:t>
    </dgm:pt>
    <dgm:pt modelId="{0552F33E-8368-4D1F-835B-134F8DFC29F1}" type="parTrans" cxnId="{82E46207-44DF-4168-91FA-292304B4BD3A}">
      <dgm:prSet/>
      <dgm:spPr/>
      <dgm:t>
        <a:bodyPr/>
        <a:lstStyle/>
        <a:p>
          <a:endParaRPr lang="ru-RU"/>
        </a:p>
      </dgm:t>
    </dgm:pt>
    <dgm:pt modelId="{8981B775-5000-4536-9657-36E11E47B2CA}" type="sibTrans" cxnId="{82E46207-44DF-4168-91FA-292304B4BD3A}">
      <dgm:prSet/>
      <dgm:spPr/>
      <dgm:t>
        <a:bodyPr/>
        <a:lstStyle/>
        <a:p>
          <a:endParaRPr lang="ru-RU"/>
        </a:p>
      </dgm:t>
    </dgm:pt>
    <dgm:pt modelId="{A727019C-9DA7-4DEA-A5AA-8238043E0C43}">
      <dgm:prSet phldrT="[Текст]"/>
      <dgm:spPr/>
      <dgm:t>
        <a:bodyPr/>
        <a:lstStyle/>
        <a:p>
          <a:r>
            <a:rPr lang="ru-RU" b="1" dirty="0" smtClean="0"/>
            <a:t>УТВЕРЖДЕНИЕ</a:t>
          </a:r>
          <a:r>
            <a:rPr lang="ru-RU" dirty="0" smtClean="0"/>
            <a:t> проекта бюджета на очередной год и плановый период</a:t>
          </a:r>
          <a:endParaRPr lang="ru-RU" dirty="0"/>
        </a:p>
      </dgm:t>
    </dgm:pt>
    <dgm:pt modelId="{F3C43209-1855-4D02-AFD8-561002117BC1}" type="parTrans" cxnId="{1251B7FE-7B26-4D93-B4F0-AF7603BFCBD8}">
      <dgm:prSet/>
      <dgm:spPr/>
      <dgm:t>
        <a:bodyPr/>
        <a:lstStyle/>
        <a:p>
          <a:endParaRPr lang="ru-RU"/>
        </a:p>
      </dgm:t>
    </dgm:pt>
    <dgm:pt modelId="{5FD59EF3-1E0A-4271-B371-1C2371F4F8F6}" type="sibTrans" cxnId="{1251B7FE-7B26-4D93-B4F0-AF7603BFCBD8}">
      <dgm:prSet/>
      <dgm:spPr/>
      <dgm:t>
        <a:bodyPr/>
        <a:lstStyle/>
        <a:p>
          <a:endParaRPr lang="ru-RU"/>
        </a:p>
      </dgm:t>
    </dgm:pt>
    <dgm:pt modelId="{260FB188-799C-43FF-86DD-46AF7FA3009B}">
      <dgm:prSet/>
      <dgm:spPr>
        <a:solidFill>
          <a:schemeClr val="accent3">
            <a:lumMod val="40000"/>
            <a:lumOff val="60000"/>
          </a:schemeClr>
        </a:solidFill>
        <a:ln>
          <a:solidFill>
            <a:srgbClr val="0000CC"/>
          </a:solidFill>
        </a:ln>
      </dgm:spPr>
      <dgm:t>
        <a:bodyPr/>
        <a:lstStyle/>
        <a:p>
          <a:endParaRPr lang="ru-RU"/>
        </a:p>
      </dgm:t>
    </dgm:pt>
    <dgm:pt modelId="{270BC076-A771-4681-8536-5D3FC3C9E937}" type="parTrans" cxnId="{6B297889-BB32-4EB1-BC65-73259231A73A}">
      <dgm:prSet/>
      <dgm:spPr/>
      <dgm:t>
        <a:bodyPr/>
        <a:lstStyle/>
        <a:p>
          <a:endParaRPr lang="ru-RU"/>
        </a:p>
      </dgm:t>
    </dgm:pt>
    <dgm:pt modelId="{15CC9EED-3919-4084-A193-82E23B9055C5}" type="sibTrans" cxnId="{6B297889-BB32-4EB1-BC65-73259231A73A}">
      <dgm:prSet/>
      <dgm:spPr/>
      <dgm:t>
        <a:bodyPr/>
        <a:lstStyle/>
        <a:p>
          <a:endParaRPr lang="ru-RU"/>
        </a:p>
      </dgm:t>
    </dgm:pt>
    <dgm:pt modelId="{16C2C6D9-4523-4CCE-8EA2-6EB168E8D119}">
      <dgm:prSet/>
      <dgm:spPr>
        <a:solidFill>
          <a:schemeClr val="accent3">
            <a:lumMod val="40000"/>
            <a:lumOff val="60000"/>
          </a:schemeClr>
        </a:solidFill>
        <a:ln>
          <a:solidFill>
            <a:srgbClr val="0000CC"/>
          </a:solidFill>
        </a:ln>
      </dgm:spPr>
      <dgm:t>
        <a:bodyPr/>
        <a:lstStyle/>
        <a:p>
          <a:endParaRPr lang="ru-RU"/>
        </a:p>
      </dgm:t>
    </dgm:pt>
    <dgm:pt modelId="{1136A04E-F759-4C3A-B507-03DF7E6D21FB}" type="parTrans" cxnId="{4697D3AA-21A1-4287-A59B-BD6722FDE8A9}">
      <dgm:prSet/>
      <dgm:spPr/>
      <dgm:t>
        <a:bodyPr/>
        <a:lstStyle/>
        <a:p>
          <a:endParaRPr lang="ru-RU"/>
        </a:p>
      </dgm:t>
    </dgm:pt>
    <dgm:pt modelId="{B844E086-77DB-4B4C-923F-BDA3464C332E}" type="sibTrans" cxnId="{4697D3AA-21A1-4287-A59B-BD6722FDE8A9}">
      <dgm:prSet/>
      <dgm:spPr/>
      <dgm:t>
        <a:bodyPr/>
        <a:lstStyle/>
        <a:p>
          <a:endParaRPr lang="ru-RU"/>
        </a:p>
      </dgm:t>
    </dgm:pt>
    <dgm:pt modelId="{AF9196E3-8056-4749-9BB7-985E33E25618}">
      <dgm:prSet/>
      <dgm:spPr>
        <a:solidFill>
          <a:schemeClr val="accent3">
            <a:lumMod val="40000"/>
            <a:lumOff val="60000"/>
          </a:schemeClr>
        </a:solidFill>
        <a:ln>
          <a:solidFill>
            <a:srgbClr val="0000CC"/>
          </a:solidFill>
        </a:ln>
      </dgm:spPr>
      <dgm:t>
        <a:bodyPr/>
        <a:lstStyle/>
        <a:p>
          <a:endParaRPr lang="ru-RU"/>
        </a:p>
      </dgm:t>
    </dgm:pt>
    <dgm:pt modelId="{F02D4EAC-05F6-44B5-B47E-F747EB866B76}" type="parTrans" cxnId="{DCD70AD0-11AF-4E8D-A1E0-1A3C8E16C519}">
      <dgm:prSet/>
      <dgm:spPr/>
      <dgm:t>
        <a:bodyPr/>
        <a:lstStyle/>
        <a:p>
          <a:endParaRPr lang="ru-RU"/>
        </a:p>
      </dgm:t>
    </dgm:pt>
    <dgm:pt modelId="{DE37FAEB-341A-4E9D-96C7-5D6DB828F094}" type="sibTrans" cxnId="{DCD70AD0-11AF-4E8D-A1E0-1A3C8E16C519}">
      <dgm:prSet/>
      <dgm:spPr/>
      <dgm:t>
        <a:bodyPr/>
        <a:lstStyle/>
        <a:p>
          <a:endParaRPr lang="ru-RU"/>
        </a:p>
      </dgm:t>
    </dgm:pt>
    <dgm:pt modelId="{80317BD4-C42F-48E4-B591-FD2982C4DD1F}">
      <dgm:prSet/>
      <dgm:spPr/>
      <dgm:t>
        <a:bodyPr/>
        <a:lstStyle/>
        <a:p>
          <a:r>
            <a:rPr lang="ru-RU" b="1" dirty="0" smtClean="0"/>
            <a:t>ИСПОЛНЕНИЕ</a:t>
          </a:r>
          <a:r>
            <a:rPr lang="ru-RU" dirty="0" smtClean="0"/>
            <a:t> бюджета в текущем году</a:t>
          </a:r>
          <a:endParaRPr lang="ru-RU" dirty="0"/>
        </a:p>
      </dgm:t>
    </dgm:pt>
    <dgm:pt modelId="{BCDDA35E-82FE-4388-AFFA-E66EC8B9B9E0}" type="parTrans" cxnId="{2DD7B384-FE2E-4973-8C2E-DC68F5B2AB25}">
      <dgm:prSet/>
      <dgm:spPr/>
      <dgm:t>
        <a:bodyPr/>
        <a:lstStyle/>
        <a:p>
          <a:endParaRPr lang="ru-RU"/>
        </a:p>
      </dgm:t>
    </dgm:pt>
    <dgm:pt modelId="{48E9696B-9AAE-4387-9C50-8F81522856A8}" type="sibTrans" cxnId="{2DD7B384-FE2E-4973-8C2E-DC68F5B2AB25}">
      <dgm:prSet/>
      <dgm:spPr/>
      <dgm:t>
        <a:bodyPr/>
        <a:lstStyle/>
        <a:p>
          <a:endParaRPr lang="ru-RU"/>
        </a:p>
      </dgm:t>
    </dgm:pt>
    <dgm:pt modelId="{7496FEBC-26E1-4163-91C0-4E3E7681402F}">
      <dgm:prSet/>
      <dgm:spPr/>
      <dgm:t>
        <a:bodyPr/>
        <a:lstStyle/>
        <a:p>
          <a:r>
            <a:rPr lang="ru-RU" b="1" dirty="0" smtClean="0"/>
            <a:t>ФОРМИРОВАНИЕ</a:t>
          </a:r>
          <a:r>
            <a:rPr lang="ru-RU" dirty="0" smtClean="0"/>
            <a:t> отчета об исполнении бюджета  за год</a:t>
          </a:r>
          <a:endParaRPr lang="ru-RU" dirty="0"/>
        </a:p>
      </dgm:t>
    </dgm:pt>
    <dgm:pt modelId="{F5B27D6C-38A2-49F3-8D33-BC33133AABCE}" type="parTrans" cxnId="{B5C461E4-B78E-42DB-B787-250C51B47B0C}">
      <dgm:prSet/>
      <dgm:spPr/>
      <dgm:t>
        <a:bodyPr/>
        <a:lstStyle/>
        <a:p>
          <a:endParaRPr lang="ru-RU"/>
        </a:p>
      </dgm:t>
    </dgm:pt>
    <dgm:pt modelId="{2634431C-8A70-49A8-AD4B-1E5BD44CEEDA}" type="sibTrans" cxnId="{B5C461E4-B78E-42DB-B787-250C51B47B0C}">
      <dgm:prSet/>
      <dgm:spPr/>
      <dgm:t>
        <a:bodyPr/>
        <a:lstStyle/>
        <a:p>
          <a:endParaRPr lang="ru-RU"/>
        </a:p>
      </dgm:t>
    </dgm:pt>
    <dgm:pt modelId="{4EB67110-63AF-44FA-909D-7A7B4C738DCD}">
      <dgm:prSet/>
      <dgm:spPr/>
      <dgm:t>
        <a:bodyPr/>
        <a:lstStyle/>
        <a:p>
          <a:r>
            <a:rPr lang="ru-RU" b="1" dirty="0" smtClean="0"/>
            <a:t>УТВЕРЖДЕНИЕ</a:t>
          </a:r>
          <a:r>
            <a:rPr lang="ru-RU" dirty="0" smtClean="0"/>
            <a:t> отчета об исполнении бюджета за год</a:t>
          </a:r>
          <a:endParaRPr lang="ru-RU" dirty="0"/>
        </a:p>
      </dgm:t>
    </dgm:pt>
    <dgm:pt modelId="{56CA5E6B-2AF7-42B3-BB9A-8F3434946099}" type="parTrans" cxnId="{5C8DA8D2-FF95-43B3-9B4E-C642FBE85BDA}">
      <dgm:prSet/>
      <dgm:spPr/>
      <dgm:t>
        <a:bodyPr/>
        <a:lstStyle/>
        <a:p>
          <a:endParaRPr lang="ru-RU"/>
        </a:p>
      </dgm:t>
    </dgm:pt>
    <dgm:pt modelId="{96F574B0-04F2-4533-9BB7-3E1E7F89E61A}" type="sibTrans" cxnId="{5C8DA8D2-FF95-43B3-9B4E-C642FBE85BDA}">
      <dgm:prSet/>
      <dgm:spPr/>
      <dgm:t>
        <a:bodyPr/>
        <a:lstStyle/>
        <a:p>
          <a:endParaRPr lang="ru-RU"/>
        </a:p>
      </dgm:t>
    </dgm:pt>
    <dgm:pt modelId="{341A0A7C-CCA8-4081-8799-789905AB1B14}">
      <dgm:prSet phldrT="[Текст]"/>
      <dgm:spPr/>
      <dgm:t>
        <a:bodyPr/>
        <a:lstStyle/>
        <a:p>
          <a:endParaRPr lang="ru-RU" dirty="0"/>
        </a:p>
      </dgm:t>
    </dgm:pt>
    <dgm:pt modelId="{656304F6-BFB9-47C0-BF0A-152D3DC73ABC}" type="parTrans" cxnId="{BCE18F99-D0C7-49B4-98A6-47B37E0B2347}">
      <dgm:prSet/>
      <dgm:spPr/>
      <dgm:t>
        <a:bodyPr/>
        <a:lstStyle/>
        <a:p>
          <a:endParaRPr lang="ru-RU"/>
        </a:p>
      </dgm:t>
    </dgm:pt>
    <dgm:pt modelId="{3A4807F1-6B2E-4D14-9843-1B580D845A68}" type="sibTrans" cxnId="{BCE18F99-D0C7-49B4-98A6-47B37E0B2347}">
      <dgm:prSet/>
      <dgm:spPr/>
      <dgm:t>
        <a:bodyPr/>
        <a:lstStyle/>
        <a:p>
          <a:endParaRPr lang="ru-RU"/>
        </a:p>
      </dgm:t>
    </dgm:pt>
    <dgm:pt modelId="{22904DCF-EB62-472E-BB37-0324086F2F56}" type="pres">
      <dgm:prSet presAssocID="{C8E3F60B-6D95-4B4C-9BF1-AF3BBD495262}" presName="linearFlow" presStyleCnt="0">
        <dgm:presLayoutVars>
          <dgm:dir/>
          <dgm:animLvl val="lvl"/>
          <dgm:resizeHandles val="exact"/>
        </dgm:presLayoutVars>
      </dgm:prSet>
      <dgm:spPr/>
      <dgm:t>
        <a:bodyPr/>
        <a:lstStyle/>
        <a:p>
          <a:endParaRPr lang="ru-RU"/>
        </a:p>
      </dgm:t>
    </dgm:pt>
    <dgm:pt modelId="{5BBA9909-A398-4346-8293-2D5B76029074}" type="pres">
      <dgm:prSet presAssocID="{D2E66851-7880-4164-8CC6-4643B3C20210}" presName="composite" presStyleCnt="0"/>
      <dgm:spPr/>
      <dgm:t>
        <a:bodyPr/>
        <a:lstStyle/>
        <a:p>
          <a:endParaRPr lang="ru-RU"/>
        </a:p>
      </dgm:t>
    </dgm:pt>
    <dgm:pt modelId="{C58BE160-38B9-4DF5-AEE5-BCC9B0A0219F}" type="pres">
      <dgm:prSet presAssocID="{D2E66851-7880-4164-8CC6-4643B3C20210}" presName="parentText" presStyleLbl="alignNode1" presStyleIdx="0" presStyleCnt="6">
        <dgm:presLayoutVars>
          <dgm:chMax val="1"/>
          <dgm:bulletEnabled val="1"/>
        </dgm:presLayoutVars>
      </dgm:prSet>
      <dgm:spPr/>
      <dgm:t>
        <a:bodyPr/>
        <a:lstStyle/>
        <a:p>
          <a:endParaRPr lang="ru-RU"/>
        </a:p>
      </dgm:t>
    </dgm:pt>
    <dgm:pt modelId="{D998329D-9DE2-4508-959E-1BA4329E070D}" type="pres">
      <dgm:prSet presAssocID="{D2E66851-7880-4164-8CC6-4643B3C20210}" presName="descendantText" presStyleLbl="alignAcc1" presStyleIdx="0" presStyleCnt="6" custLinFactNeighborX="461" custLinFactNeighborY="-10751">
        <dgm:presLayoutVars>
          <dgm:bulletEnabled val="1"/>
        </dgm:presLayoutVars>
      </dgm:prSet>
      <dgm:spPr/>
      <dgm:t>
        <a:bodyPr/>
        <a:lstStyle/>
        <a:p>
          <a:endParaRPr lang="ru-RU"/>
        </a:p>
      </dgm:t>
    </dgm:pt>
    <dgm:pt modelId="{75939B6D-D23D-4183-B01E-608B18268E4C}" type="pres">
      <dgm:prSet presAssocID="{24209037-8354-4602-805F-E8851040916A}" presName="sp" presStyleCnt="0"/>
      <dgm:spPr/>
      <dgm:t>
        <a:bodyPr/>
        <a:lstStyle/>
        <a:p>
          <a:endParaRPr lang="ru-RU"/>
        </a:p>
      </dgm:t>
    </dgm:pt>
    <dgm:pt modelId="{9D891416-5068-437E-9B33-C9B3448E6099}" type="pres">
      <dgm:prSet presAssocID="{29A84E5B-BCB6-4179-9200-A39ABC7FD778}" presName="composite" presStyleCnt="0"/>
      <dgm:spPr/>
      <dgm:t>
        <a:bodyPr/>
        <a:lstStyle/>
        <a:p>
          <a:endParaRPr lang="ru-RU"/>
        </a:p>
      </dgm:t>
    </dgm:pt>
    <dgm:pt modelId="{2CBF026E-1FC4-4F7C-95E7-88910CCADCD0}" type="pres">
      <dgm:prSet presAssocID="{29A84E5B-BCB6-4179-9200-A39ABC7FD778}" presName="parentText" presStyleLbl="alignNode1" presStyleIdx="1" presStyleCnt="6">
        <dgm:presLayoutVars>
          <dgm:chMax val="1"/>
          <dgm:bulletEnabled val="1"/>
        </dgm:presLayoutVars>
      </dgm:prSet>
      <dgm:spPr/>
      <dgm:t>
        <a:bodyPr/>
        <a:lstStyle/>
        <a:p>
          <a:endParaRPr lang="ru-RU"/>
        </a:p>
      </dgm:t>
    </dgm:pt>
    <dgm:pt modelId="{8FAAD0FD-1F72-4CD4-B068-1FE137167503}" type="pres">
      <dgm:prSet presAssocID="{29A84E5B-BCB6-4179-9200-A39ABC7FD778}" presName="descendantText" presStyleLbl="alignAcc1" presStyleIdx="1" presStyleCnt="6">
        <dgm:presLayoutVars>
          <dgm:bulletEnabled val="1"/>
        </dgm:presLayoutVars>
      </dgm:prSet>
      <dgm:spPr/>
      <dgm:t>
        <a:bodyPr/>
        <a:lstStyle/>
        <a:p>
          <a:endParaRPr lang="ru-RU"/>
        </a:p>
      </dgm:t>
    </dgm:pt>
    <dgm:pt modelId="{D5E49A5D-681C-4196-91A7-0C0BAC37DE9C}" type="pres">
      <dgm:prSet presAssocID="{4FBB2C97-A28B-4FE6-A30E-24628C430AFD}" presName="sp" presStyleCnt="0"/>
      <dgm:spPr/>
      <dgm:t>
        <a:bodyPr/>
        <a:lstStyle/>
        <a:p>
          <a:endParaRPr lang="ru-RU"/>
        </a:p>
      </dgm:t>
    </dgm:pt>
    <dgm:pt modelId="{EEA3B576-B1C0-4D4E-AFB4-8507A5F61A32}" type="pres">
      <dgm:prSet presAssocID="{4D75D6E7-C17B-44D5-9BF0-1359BB86392C}" presName="composite" presStyleCnt="0"/>
      <dgm:spPr/>
      <dgm:t>
        <a:bodyPr/>
        <a:lstStyle/>
        <a:p>
          <a:endParaRPr lang="ru-RU"/>
        </a:p>
      </dgm:t>
    </dgm:pt>
    <dgm:pt modelId="{24AF43CD-89A5-417A-9077-CC0FD4A612DE}" type="pres">
      <dgm:prSet presAssocID="{4D75D6E7-C17B-44D5-9BF0-1359BB86392C}" presName="parentText" presStyleLbl="alignNode1" presStyleIdx="2" presStyleCnt="6">
        <dgm:presLayoutVars>
          <dgm:chMax val="1"/>
          <dgm:bulletEnabled val="1"/>
        </dgm:presLayoutVars>
      </dgm:prSet>
      <dgm:spPr/>
      <dgm:t>
        <a:bodyPr/>
        <a:lstStyle/>
        <a:p>
          <a:endParaRPr lang="ru-RU"/>
        </a:p>
      </dgm:t>
    </dgm:pt>
    <dgm:pt modelId="{B5C46C30-6314-4FD2-96DC-094EE8C776B8}" type="pres">
      <dgm:prSet presAssocID="{4D75D6E7-C17B-44D5-9BF0-1359BB86392C}" presName="descendantText" presStyleLbl="alignAcc1" presStyleIdx="2" presStyleCnt="6">
        <dgm:presLayoutVars>
          <dgm:bulletEnabled val="1"/>
        </dgm:presLayoutVars>
      </dgm:prSet>
      <dgm:spPr/>
      <dgm:t>
        <a:bodyPr/>
        <a:lstStyle/>
        <a:p>
          <a:endParaRPr lang="ru-RU"/>
        </a:p>
      </dgm:t>
    </dgm:pt>
    <dgm:pt modelId="{E3EB4131-FA9E-4C73-8589-ACD37956091B}" type="pres">
      <dgm:prSet presAssocID="{8981B775-5000-4536-9657-36E11E47B2CA}" presName="sp" presStyleCnt="0"/>
      <dgm:spPr/>
      <dgm:t>
        <a:bodyPr/>
        <a:lstStyle/>
        <a:p>
          <a:endParaRPr lang="ru-RU"/>
        </a:p>
      </dgm:t>
    </dgm:pt>
    <dgm:pt modelId="{3357C7C1-EF3D-4374-86F8-42281C487C89}" type="pres">
      <dgm:prSet presAssocID="{260FB188-799C-43FF-86DD-46AF7FA3009B}" presName="composite" presStyleCnt="0"/>
      <dgm:spPr/>
      <dgm:t>
        <a:bodyPr/>
        <a:lstStyle/>
        <a:p>
          <a:endParaRPr lang="ru-RU"/>
        </a:p>
      </dgm:t>
    </dgm:pt>
    <dgm:pt modelId="{9351D5ED-4878-4CB2-8FA1-DAF5108716D4}" type="pres">
      <dgm:prSet presAssocID="{260FB188-799C-43FF-86DD-46AF7FA3009B}" presName="parentText" presStyleLbl="alignNode1" presStyleIdx="3" presStyleCnt="6">
        <dgm:presLayoutVars>
          <dgm:chMax val="1"/>
          <dgm:bulletEnabled val="1"/>
        </dgm:presLayoutVars>
      </dgm:prSet>
      <dgm:spPr/>
      <dgm:t>
        <a:bodyPr/>
        <a:lstStyle/>
        <a:p>
          <a:endParaRPr lang="ru-RU"/>
        </a:p>
      </dgm:t>
    </dgm:pt>
    <dgm:pt modelId="{A344898A-9C55-431A-8E8D-40634C4E8D35}" type="pres">
      <dgm:prSet presAssocID="{260FB188-799C-43FF-86DD-46AF7FA3009B}" presName="descendantText" presStyleLbl="alignAcc1" presStyleIdx="3" presStyleCnt="6">
        <dgm:presLayoutVars>
          <dgm:bulletEnabled val="1"/>
        </dgm:presLayoutVars>
      </dgm:prSet>
      <dgm:spPr/>
      <dgm:t>
        <a:bodyPr/>
        <a:lstStyle/>
        <a:p>
          <a:endParaRPr lang="ru-RU"/>
        </a:p>
      </dgm:t>
    </dgm:pt>
    <dgm:pt modelId="{63116DAB-D471-44DA-8EEA-A3A815D68F42}" type="pres">
      <dgm:prSet presAssocID="{15CC9EED-3919-4084-A193-82E23B9055C5}" presName="sp" presStyleCnt="0"/>
      <dgm:spPr/>
      <dgm:t>
        <a:bodyPr/>
        <a:lstStyle/>
        <a:p>
          <a:endParaRPr lang="ru-RU"/>
        </a:p>
      </dgm:t>
    </dgm:pt>
    <dgm:pt modelId="{D1377169-E579-4533-8BB1-079946D38C2C}" type="pres">
      <dgm:prSet presAssocID="{16C2C6D9-4523-4CCE-8EA2-6EB168E8D119}" presName="composite" presStyleCnt="0"/>
      <dgm:spPr/>
      <dgm:t>
        <a:bodyPr/>
        <a:lstStyle/>
        <a:p>
          <a:endParaRPr lang="ru-RU"/>
        </a:p>
      </dgm:t>
    </dgm:pt>
    <dgm:pt modelId="{5EB29289-2A38-4142-8D24-B78E197AFE8F}" type="pres">
      <dgm:prSet presAssocID="{16C2C6D9-4523-4CCE-8EA2-6EB168E8D119}" presName="parentText" presStyleLbl="alignNode1" presStyleIdx="4" presStyleCnt="6">
        <dgm:presLayoutVars>
          <dgm:chMax val="1"/>
          <dgm:bulletEnabled val="1"/>
        </dgm:presLayoutVars>
      </dgm:prSet>
      <dgm:spPr/>
      <dgm:t>
        <a:bodyPr/>
        <a:lstStyle/>
        <a:p>
          <a:endParaRPr lang="ru-RU"/>
        </a:p>
      </dgm:t>
    </dgm:pt>
    <dgm:pt modelId="{7DE7D0FE-1D8A-436E-9ABB-E319D09D3F93}" type="pres">
      <dgm:prSet presAssocID="{16C2C6D9-4523-4CCE-8EA2-6EB168E8D119}" presName="descendantText" presStyleLbl="alignAcc1" presStyleIdx="4" presStyleCnt="6">
        <dgm:presLayoutVars>
          <dgm:bulletEnabled val="1"/>
        </dgm:presLayoutVars>
      </dgm:prSet>
      <dgm:spPr/>
      <dgm:t>
        <a:bodyPr/>
        <a:lstStyle/>
        <a:p>
          <a:endParaRPr lang="ru-RU"/>
        </a:p>
      </dgm:t>
    </dgm:pt>
    <dgm:pt modelId="{7138A792-F99F-48BE-9D93-9394605EB296}" type="pres">
      <dgm:prSet presAssocID="{B844E086-77DB-4B4C-923F-BDA3464C332E}" presName="sp" presStyleCnt="0"/>
      <dgm:spPr/>
      <dgm:t>
        <a:bodyPr/>
        <a:lstStyle/>
        <a:p>
          <a:endParaRPr lang="ru-RU"/>
        </a:p>
      </dgm:t>
    </dgm:pt>
    <dgm:pt modelId="{70A492EE-A921-4FD9-A394-C7D36368F946}" type="pres">
      <dgm:prSet presAssocID="{AF9196E3-8056-4749-9BB7-985E33E25618}" presName="composite" presStyleCnt="0"/>
      <dgm:spPr/>
      <dgm:t>
        <a:bodyPr/>
        <a:lstStyle/>
        <a:p>
          <a:endParaRPr lang="ru-RU"/>
        </a:p>
      </dgm:t>
    </dgm:pt>
    <dgm:pt modelId="{0BEB8B56-7247-4473-A396-665D6AF6818A}" type="pres">
      <dgm:prSet presAssocID="{AF9196E3-8056-4749-9BB7-985E33E25618}" presName="parentText" presStyleLbl="alignNode1" presStyleIdx="5" presStyleCnt="6">
        <dgm:presLayoutVars>
          <dgm:chMax val="1"/>
          <dgm:bulletEnabled val="1"/>
        </dgm:presLayoutVars>
      </dgm:prSet>
      <dgm:spPr/>
      <dgm:t>
        <a:bodyPr/>
        <a:lstStyle/>
        <a:p>
          <a:endParaRPr lang="ru-RU"/>
        </a:p>
      </dgm:t>
    </dgm:pt>
    <dgm:pt modelId="{986CF459-A8C3-4AA0-88C9-57197827FE63}" type="pres">
      <dgm:prSet presAssocID="{AF9196E3-8056-4749-9BB7-985E33E25618}" presName="descendantText" presStyleLbl="alignAcc1" presStyleIdx="5" presStyleCnt="6">
        <dgm:presLayoutVars>
          <dgm:bulletEnabled val="1"/>
        </dgm:presLayoutVars>
      </dgm:prSet>
      <dgm:spPr/>
      <dgm:t>
        <a:bodyPr/>
        <a:lstStyle/>
        <a:p>
          <a:endParaRPr lang="ru-RU"/>
        </a:p>
      </dgm:t>
    </dgm:pt>
  </dgm:ptLst>
  <dgm:cxnLst>
    <dgm:cxn modelId="{6375FFCF-94E0-4BD3-8CCD-2909FC2BF0DB}" type="presOf" srcId="{B0C40118-15D0-4E8C-96CF-1CBC8C60A2F8}" destId="{D998329D-9DE2-4508-959E-1BA4329E070D}" srcOrd="0" destOrd="0" presId="urn:microsoft.com/office/officeart/2005/8/layout/chevron2"/>
    <dgm:cxn modelId="{49698C78-BEB5-4BDA-932E-02F0B023A987}" type="presOf" srcId="{A0D43CF1-EA31-4EE5-B5E5-C27116CB3A8B}" destId="{8FAAD0FD-1F72-4CD4-B068-1FE137167503}" srcOrd="0" destOrd="0" presId="urn:microsoft.com/office/officeart/2005/8/layout/chevron2"/>
    <dgm:cxn modelId="{B35DADFE-6E3B-455C-B7B6-5A7D56C79197}" type="presOf" srcId="{A727019C-9DA7-4DEA-A5AA-8238043E0C43}" destId="{B5C46C30-6314-4FD2-96DC-094EE8C776B8}" srcOrd="0" destOrd="0" presId="urn:microsoft.com/office/officeart/2005/8/layout/chevron2"/>
    <dgm:cxn modelId="{5C8DA8D2-FF95-43B3-9B4E-C642FBE85BDA}" srcId="{AF9196E3-8056-4749-9BB7-985E33E25618}" destId="{4EB67110-63AF-44FA-909D-7A7B4C738DCD}" srcOrd="0" destOrd="0" parTransId="{56CA5E6B-2AF7-42B3-BB9A-8F3434946099}" sibTransId="{96F574B0-04F2-4533-9BB7-3E1E7F89E61A}"/>
    <dgm:cxn modelId="{A62C427C-87D2-4C1F-B3DE-631EBFF4EE8B}" srcId="{C8E3F60B-6D95-4B4C-9BF1-AF3BBD495262}" destId="{29A84E5B-BCB6-4179-9200-A39ABC7FD778}" srcOrd="1" destOrd="0" parTransId="{29D4D787-BEF3-4A85-91D4-7B0BA15E8BE6}" sibTransId="{4FBB2C97-A28B-4FE6-A30E-24628C430AFD}"/>
    <dgm:cxn modelId="{82EA0581-4D38-4D3C-B4AB-60C7E1EE3176}" type="presOf" srcId="{D2E66851-7880-4164-8CC6-4643B3C20210}" destId="{C58BE160-38B9-4DF5-AEE5-BCC9B0A0219F}" srcOrd="0" destOrd="0" presId="urn:microsoft.com/office/officeart/2005/8/layout/chevron2"/>
    <dgm:cxn modelId="{6536F91D-287C-4D4A-AFF8-5BFC8BCA4C69}" type="presOf" srcId="{341A0A7C-CCA8-4081-8799-789905AB1B14}" destId="{B5C46C30-6314-4FD2-96DC-094EE8C776B8}" srcOrd="0" destOrd="1" presId="urn:microsoft.com/office/officeart/2005/8/layout/chevron2"/>
    <dgm:cxn modelId="{DA187D9F-A22E-4A0B-88B1-F2543377742E}" srcId="{C8E3F60B-6D95-4B4C-9BF1-AF3BBD495262}" destId="{D2E66851-7880-4164-8CC6-4643B3C20210}" srcOrd="0" destOrd="0" parTransId="{E9FE6534-D54F-4271-A95D-64C1DED90747}" sibTransId="{24209037-8354-4602-805F-E8851040916A}"/>
    <dgm:cxn modelId="{BCE18F99-D0C7-49B4-98A6-47B37E0B2347}" srcId="{4D75D6E7-C17B-44D5-9BF0-1359BB86392C}" destId="{341A0A7C-CCA8-4081-8799-789905AB1B14}" srcOrd="1" destOrd="0" parTransId="{656304F6-BFB9-47C0-BF0A-152D3DC73ABC}" sibTransId="{3A4807F1-6B2E-4D14-9843-1B580D845A68}"/>
    <dgm:cxn modelId="{1251B7FE-7B26-4D93-B4F0-AF7603BFCBD8}" srcId="{4D75D6E7-C17B-44D5-9BF0-1359BB86392C}" destId="{A727019C-9DA7-4DEA-A5AA-8238043E0C43}" srcOrd="0" destOrd="0" parTransId="{F3C43209-1855-4D02-AFD8-561002117BC1}" sibTransId="{5FD59EF3-1E0A-4271-B371-1C2371F4F8F6}"/>
    <dgm:cxn modelId="{9C64E04F-8F1B-454D-80ED-871FB66B02E2}" type="presOf" srcId="{260FB188-799C-43FF-86DD-46AF7FA3009B}" destId="{9351D5ED-4878-4CB2-8FA1-DAF5108716D4}" srcOrd="0" destOrd="0" presId="urn:microsoft.com/office/officeart/2005/8/layout/chevron2"/>
    <dgm:cxn modelId="{DCEFCE28-356D-4C39-B43F-F9257DA28F84}" srcId="{D2E66851-7880-4164-8CC6-4643B3C20210}" destId="{B0C40118-15D0-4E8C-96CF-1CBC8C60A2F8}" srcOrd="0" destOrd="0" parTransId="{1382815F-AF2E-4A7E-BEDC-68CC3C4FBC83}" sibTransId="{823E17E6-B200-4E62-AECC-36C09BFB5E77}"/>
    <dgm:cxn modelId="{2DD7B384-FE2E-4973-8C2E-DC68F5B2AB25}" srcId="{260FB188-799C-43FF-86DD-46AF7FA3009B}" destId="{80317BD4-C42F-48E4-B591-FD2982C4DD1F}" srcOrd="0" destOrd="0" parTransId="{BCDDA35E-82FE-4388-AFFA-E66EC8B9B9E0}" sibTransId="{48E9696B-9AAE-4387-9C50-8F81522856A8}"/>
    <dgm:cxn modelId="{529FA2FF-0512-4A33-9B6B-8B92FC97B268}" type="presOf" srcId="{16C2C6D9-4523-4CCE-8EA2-6EB168E8D119}" destId="{5EB29289-2A38-4142-8D24-B78E197AFE8F}" srcOrd="0" destOrd="0" presId="urn:microsoft.com/office/officeart/2005/8/layout/chevron2"/>
    <dgm:cxn modelId="{3194C20C-384C-45E6-AABE-43C8DB61B41E}" type="presOf" srcId="{29A84E5B-BCB6-4179-9200-A39ABC7FD778}" destId="{2CBF026E-1FC4-4F7C-95E7-88910CCADCD0}" srcOrd="0" destOrd="0" presId="urn:microsoft.com/office/officeart/2005/8/layout/chevron2"/>
    <dgm:cxn modelId="{82E46207-44DF-4168-91FA-292304B4BD3A}" srcId="{C8E3F60B-6D95-4B4C-9BF1-AF3BBD495262}" destId="{4D75D6E7-C17B-44D5-9BF0-1359BB86392C}" srcOrd="2" destOrd="0" parTransId="{0552F33E-8368-4D1F-835B-134F8DFC29F1}" sibTransId="{8981B775-5000-4536-9657-36E11E47B2CA}"/>
    <dgm:cxn modelId="{4697D3AA-21A1-4287-A59B-BD6722FDE8A9}" srcId="{C8E3F60B-6D95-4B4C-9BF1-AF3BBD495262}" destId="{16C2C6D9-4523-4CCE-8EA2-6EB168E8D119}" srcOrd="4" destOrd="0" parTransId="{1136A04E-F759-4C3A-B507-03DF7E6D21FB}" sibTransId="{B844E086-77DB-4B4C-923F-BDA3464C332E}"/>
    <dgm:cxn modelId="{DCD70AD0-11AF-4E8D-A1E0-1A3C8E16C519}" srcId="{C8E3F60B-6D95-4B4C-9BF1-AF3BBD495262}" destId="{AF9196E3-8056-4749-9BB7-985E33E25618}" srcOrd="5" destOrd="0" parTransId="{F02D4EAC-05F6-44B5-B47E-F747EB866B76}" sibTransId="{DE37FAEB-341A-4E9D-96C7-5D6DB828F094}"/>
    <dgm:cxn modelId="{DC54660F-E3E0-406A-B2D2-6CEA9EFEA677}" type="presOf" srcId="{4D75D6E7-C17B-44D5-9BF0-1359BB86392C}" destId="{24AF43CD-89A5-417A-9077-CC0FD4A612DE}" srcOrd="0" destOrd="0" presId="urn:microsoft.com/office/officeart/2005/8/layout/chevron2"/>
    <dgm:cxn modelId="{55A5C652-A40B-40B7-A436-2C728AD0A55F}" srcId="{29A84E5B-BCB6-4179-9200-A39ABC7FD778}" destId="{A0D43CF1-EA31-4EE5-B5E5-C27116CB3A8B}" srcOrd="0" destOrd="0" parTransId="{E9F9A184-2528-4C5B-A896-C885F413E6F3}" sibTransId="{EA451775-A813-4F99-BB81-6819111A2240}"/>
    <dgm:cxn modelId="{3938DE20-172F-4237-9B90-917F9A5B450B}" type="presOf" srcId="{80317BD4-C42F-48E4-B591-FD2982C4DD1F}" destId="{A344898A-9C55-431A-8E8D-40634C4E8D35}" srcOrd="0" destOrd="0" presId="urn:microsoft.com/office/officeart/2005/8/layout/chevron2"/>
    <dgm:cxn modelId="{A36EC3A0-CB9A-44B5-9070-54827C1FBABF}" type="presOf" srcId="{7496FEBC-26E1-4163-91C0-4E3E7681402F}" destId="{7DE7D0FE-1D8A-436E-9ABB-E319D09D3F93}" srcOrd="0" destOrd="0" presId="urn:microsoft.com/office/officeart/2005/8/layout/chevron2"/>
    <dgm:cxn modelId="{B7FFC352-1C2A-4CEA-955E-EF69DD5B1D3D}" type="presOf" srcId="{4EB67110-63AF-44FA-909D-7A7B4C738DCD}" destId="{986CF459-A8C3-4AA0-88C9-57197827FE63}" srcOrd="0" destOrd="0" presId="urn:microsoft.com/office/officeart/2005/8/layout/chevron2"/>
    <dgm:cxn modelId="{B5C461E4-B78E-42DB-B787-250C51B47B0C}" srcId="{16C2C6D9-4523-4CCE-8EA2-6EB168E8D119}" destId="{7496FEBC-26E1-4163-91C0-4E3E7681402F}" srcOrd="0" destOrd="0" parTransId="{F5B27D6C-38A2-49F3-8D33-BC33133AABCE}" sibTransId="{2634431C-8A70-49A8-AD4B-1E5BD44CEEDA}"/>
    <dgm:cxn modelId="{3ED41F80-BE47-4806-A79E-75153DFBADAC}" type="presOf" srcId="{C8E3F60B-6D95-4B4C-9BF1-AF3BBD495262}" destId="{22904DCF-EB62-472E-BB37-0324086F2F56}" srcOrd="0" destOrd="0" presId="urn:microsoft.com/office/officeart/2005/8/layout/chevron2"/>
    <dgm:cxn modelId="{89653D98-04D5-4715-9C9A-2257EAF00504}" type="presOf" srcId="{AF9196E3-8056-4749-9BB7-985E33E25618}" destId="{0BEB8B56-7247-4473-A396-665D6AF6818A}" srcOrd="0" destOrd="0" presId="urn:microsoft.com/office/officeart/2005/8/layout/chevron2"/>
    <dgm:cxn modelId="{6B297889-BB32-4EB1-BC65-73259231A73A}" srcId="{C8E3F60B-6D95-4B4C-9BF1-AF3BBD495262}" destId="{260FB188-799C-43FF-86DD-46AF7FA3009B}" srcOrd="3" destOrd="0" parTransId="{270BC076-A771-4681-8536-5D3FC3C9E937}" sibTransId="{15CC9EED-3919-4084-A193-82E23B9055C5}"/>
    <dgm:cxn modelId="{CAA1162F-FCE2-4F37-B64A-DC8CEEB5AE79}" type="presParOf" srcId="{22904DCF-EB62-472E-BB37-0324086F2F56}" destId="{5BBA9909-A398-4346-8293-2D5B76029074}" srcOrd="0" destOrd="0" presId="urn:microsoft.com/office/officeart/2005/8/layout/chevron2"/>
    <dgm:cxn modelId="{7DE226C4-68FA-4F01-83F6-A0253DC5C3C3}" type="presParOf" srcId="{5BBA9909-A398-4346-8293-2D5B76029074}" destId="{C58BE160-38B9-4DF5-AEE5-BCC9B0A0219F}" srcOrd="0" destOrd="0" presId="urn:microsoft.com/office/officeart/2005/8/layout/chevron2"/>
    <dgm:cxn modelId="{54F83397-F7E2-46BA-8C43-46A837407263}" type="presParOf" srcId="{5BBA9909-A398-4346-8293-2D5B76029074}" destId="{D998329D-9DE2-4508-959E-1BA4329E070D}" srcOrd="1" destOrd="0" presId="urn:microsoft.com/office/officeart/2005/8/layout/chevron2"/>
    <dgm:cxn modelId="{DD4CC0F0-D809-47A9-B4D6-D7CD6992E0E5}" type="presParOf" srcId="{22904DCF-EB62-472E-BB37-0324086F2F56}" destId="{75939B6D-D23D-4183-B01E-608B18268E4C}" srcOrd="1" destOrd="0" presId="urn:microsoft.com/office/officeart/2005/8/layout/chevron2"/>
    <dgm:cxn modelId="{83FAF140-2AE6-45B6-B75D-474850DC2572}" type="presParOf" srcId="{22904DCF-EB62-472E-BB37-0324086F2F56}" destId="{9D891416-5068-437E-9B33-C9B3448E6099}" srcOrd="2" destOrd="0" presId="urn:microsoft.com/office/officeart/2005/8/layout/chevron2"/>
    <dgm:cxn modelId="{3BDC4B0B-39BC-47B9-86E9-6E1F64150C9F}" type="presParOf" srcId="{9D891416-5068-437E-9B33-C9B3448E6099}" destId="{2CBF026E-1FC4-4F7C-95E7-88910CCADCD0}" srcOrd="0" destOrd="0" presId="urn:microsoft.com/office/officeart/2005/8/layout/chevron2"/>
    <dgm:cxn modelId="{7CFFDD2A-ECE5-4AB5-B863-84F087DF9B7B}" type="presParOf" srcId="{9D891416-5068-437E-9B33-C9B3448E6099}" destId="{8FAAD0FD-1F72-4CD4-B068-1FE137167503}" srcOrd="1" destOrd="0" presId="urn:microsoft.com/office/officeart/2005/8/layout/chevron2"/>
    <dgm:cxn modelId="{11A6864E-A16F-4429-B536-7E4F08C6D12A}" type="presParOf" srcId="{22904DCF-EB62-472E-BB37-0324086F2F56}" destId="{D5E49A5D-681C-4196-91A7-0C0BAC37DE9C}" srcOrd="3" destOrd="0" presId="urn:microsoft.com/office/officeart/2005/8/layout/chevron2"/>
    <dgm:cxn modelId="{8D06B00F-E379-47EB-A52C-701AECAD61F6}" type="presParOf" srcId="{22904DCF-EB62-472E-BB37-0324086F2F56}" destId="{EEA3B576-B1C0-4D4E-AFB4-8507A5F61A32}" srcOrd="4" destOrd="0" presId="urn:microsoft.com/office/officeart/2005/8/layout/chevron2"/>
    <dgm:cxn modelId="{3DC7FE90-6631-444C-83BB-872FB50354CF}" type="presParOf" srcId="{EEA3B576-B1C0-4D4E-AFB4-8507A5F61A32}" destId="{24AF43CD-89A5-417A-9077-CC0FD4A612DE}" srcOrd="0" destOrd="0" presId="urn:microsoft.com/office/officeart/2005/8/layout/chevron2"/>
    <dgm:cxn modelId="{54B86FB2-9AB2-40B2-9DA0-DF124E67273F}" type="presParOf" srcId="{EEA3B576-B1C0-4D4E-AFB4-8507A5F61A32}" destId="{B5C46C30-6314-4FD2-96DC-094EE8C776B8}" srcOrd="1" destOrd="0" presId="urn:microsoft.com/office/officeart/2005/8/layout/chevron2"/>
    <dgm:cxn modelId="{517931B2-5BD3-4491-ACA3-23FC1FB4256C}" type="presParOf" srcId="{22904DCF-EB62-472E-BB37-0324086F2F56}" destId="{E3EB4131-FA9E-4C73-8589-ACD37956091B}" srcOrd="5" destOrd="0" presId="urn:microsoft.com/office/officeart/2005/8/layout/chevron2"/>
    <dgm:cxn modelId="{3D7EB4BC-D6FD-4F4B-8EAE-CE57F9BD4072}" type="presParOf" srcId="{22904DCF-EB62-472E-BB37-0324086F2F56}" destId="{3357C7C1-EF3D-4374-86F8-42281C487C89}" srcOrd="6" destOrd="0" presId="urn:microsoft.com/office/officeart/2005/8/layout/chevron2"/>
    <dgm:cxn modelId="{B8C19269-62E1-4E01-8D0A-8EC414541D4A}" type="presParOf" srcId="{3357C7C1-EF3D-4374-86F8-42281C487C89}" destId="{9351D5ED-4878-4CB2-8FA1-DAF5108716D4}" srcOrd="0" destOrd="0" presId="urn:microsoft.com/office/officeart/2005/8/layout/chevron2"/>
    <dgm:cxn modelId="{1A39DF7E-D5A2-43BA-9B68-62943819CC7A}" type="presParOf" srcId="{3357C7C1-EF3D-4374-86F8-42281C487C89}" destId="{A344898A-9C55-431A-8E8D-40634C4E8D35}" srcOrd="1" destOrd="0" presId="urn:microsoft.com/office/officeart/2005/8/layout/chevron2"/>
    <dgm:cxn modelId="{958EEBB7-8E1D-4B70-A160-73A8A5D2D904}" type="presParOf" srcId="{22904DCF-EB62-472E-BB37-0324086F2F56}" destId="{63116DAB-D471-44DA-8EEA-A3A815D68F42}" srcOrd="7" destOrd="0" presId="urn:microsoft.com/office/officeart/2005/8/layout/chevron2"/>
    <dgm:cxn modelId="{09561436-3F56-4988-AABF-1FC3BFD5B85C}" type="presParOf" srcId="{22904DCF-EB62-472E-BB37-0324086F2F56}" destId="{D1377169-E579-4533-8BB1-079946D38C2C}" srcOrd="8" destOrd="0" presId="urn:microsoft.com/office/officeart/2005/8/layout/chevron2"/>
    <dgm:cxn modelId="{F37EAE0D-9E3E-4EEF-840D-D1C5722FC453}" type="presParOf" srcId="{D1377169-E579-4533-8BB1-079946D38C2C}" destId="{5EB29289-2A38-4142-8D24-B78E197AFE8F}" srcOrd="0" destOrd="0" presId="urn:microsoft.com/office/officeart/2005/8/layout/chevron2"/>
    <dgm:cxn modelId="{E9F9F397-FBFF-42A2-90F6-F45CCB71CFA6}" type="presParOf" srcId="{D1377169-E579-4533-8BB1-079946D38C2C}" destId="{7DE7D0FE-1D8A-436E-9ABB-E319D09D3F93}" srcOrd="1" destOrd="0" presId="urn:microsoft.com/office/officeart/2005/8/layout/chevron2"/>
    <dgm:cxn modelId="{6327EBB3-97BF-4663-8B2C-1A473DBECA79}" type="presParOf" srcId="{22904DCF-EB62-472E-BB37-0324086F2F56}" destId="{7138A792-F99F-48BE-9D93-9394605EB296}" srcOrd="9" destOrd="0" presId="urn:microsoft.com/office/officeart/2005/8/layout/chevron2"/>
    <dgm:cxn modelId="{A7259BCB-1114-4CB0-862B-16BBE5C904DD}" type="presParOf" srcId="{22904DCF-EB62-472E-BB37-0324086F2F56}" destId="{70A492EE-A921-4FD9-A394-C7D36368F946}" srcOrd="10" destOrd="0" presId="urn:microsoft.com/office/officeart/2005/8/layout/chevron2"/>
    <dgm:cxn modelId="{0973BFB3-8A6F-44D6-8022-1B012AA2B31D}" type="presParOf" srcId="{70A492EE-A921-4FD9-A394-C7D36368F946}" destId="{0BEB8B56-7247-4473-A396-665D6AF6818A}" srcOrd="0" destOrd="0" presId="urn:microsoft.com/office/officeart/2005/8/layout/chevron2"/>
    <dgm:cxn modelId="{D8914FE1-82E5-4F5D-A8E2-984D05CAF934}" type="presParOf" srcId="{70A492EE-A921-4FD9-A394-C7D36368F946}" destId="{986CF459-A8C3-4AA0-88C9-57197827FE6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17ECD6-CE2F-4D1D-9481-92E182F4FC23}" type="doc">
      <dgm:prSet loTypeId="urn:microsoft.com/office/officeart/2005/8/layout/vList4" loCatId="list" qsTypeId="urn:microsoft.com/office/officeart/2005/8/quickstyle/3d7" qsCatId="3D" csTypeId="urn:microsoft.com/office/officeart/2005/8/colors/colorful2" csCatId="colorful" phldr="1"/>
      <dgm:spPr/>
      <dgm:t>
        <a:bodyPr/>
        <a:lstStyle/>
        <a:p>
          <a:endParaRPr lang="ru-RU"/>
        </a:p>
      </dgm:t>
    </dgm:pt>
    <dgm:pt modelId="{2608C104-3F1A-4F5C-A1C7-C01422542D72}">
      <dgm:prSet phldrT="[Текст]" custT="1"/>
      <dgm:spPr>
        <a:solidFill>
          <a:schemeClr val="accent5">
            <a:lumMod val="60000"/>
            <a:lumOff val="40000"/>
          </a:schemeClr>
        </a:solidFill>
        <a:ln>
          <a:solidFill>
            <a:srgbClr val="0000CC"/>
          </a:solidFill>
        </a:ln>
      </dgm:spPr>
      <dgm:t>
        <a:bodyPr/>
        <a:lstStyle/>
        <a:p>
          <a:r>
            <a:rPr lang="ru-RU" sz="2300" dirty="0" smtClean="0">
              <a:latin typeface="Cambria" pitchFamily="18" charset="0"/>
            </a:rPr>
            <a:t>Обеспечение взаимосвязи бюджетных ассигнований с результатами их использования на всех этапах бюджетного процесса</a:t>
          </a:r>
          <a:endParaRPr lang="ru-RU" sz="2300" dirty="0">
            <a:latin typeface="Cambria" pitchFamily="18" charset="0"/>
          </a:endParaRPr>
        </a:p>
      </dgm:t>
    </dgm:pt>
    <dgm:pt modelId="{A0D04F14-994A-4F87-B85D-1409A16F82CF}" type="parTrans" cxnId="{0251740F-2396-464C-92F1-AE56E3D9381B}">
      <dgm:prSet/>
      <dgm:spPr/>
      <dgm:t>
        <a:bodyPr/>
        <a:lstStyle/>
        <a:p>
          <a:endParaRPr lang="ru-RU" sz="2000"/>
        </a:p>
      </dgm:t>
    </dgm:pt>
    <dgm:pt modelId="{738C4667-D39C-4331-8478-F9B53C03C083}" type="sibTrans" cxnId="{0251740F-2396-464C-92F1-AE56E3D9381B}">
      <dgm:prSet/>
      <dgm:spPr/>
      <dgm:t>
        <a:bodyPr/>
        <a:lstStyle/>
        <a:p>
          <a:endParaRPr lang="ru-RU" sz="2000"/>
        </a:p>
      </dgm:t>
    </dgm:pt>
    <dgm:pt modelId="{E2C64FD1-FDEE-469A-BD73-6FA88F7A7473}">
      <dgm:prSet phldrT="[Текст]" custT="1"/>
      <dgm:spPr>
        <a:solidFill>
          <a:schemeClr val="accent4">
            <a:lumMod val="60000"/>
            <a:lumOff val="40000"/>
          </a:schemeClr>
        </a:solidFill>
        <a:ln>
          <a:solidFill>
            <a:srgbClr val="0000CC"/>
          </a:solidFill>
        </a:ln>
      </dgm:spPr>
      <dgm:t>
        <a:bodyPr/>
        <a:lstStyle/>
        <a:p>
          <a:r>
            <a:rPr lang="ru-RU" sz="2300" smtClean="0">
              <a:latin typeface="Cambria" pitchFamily="18" charset="0"/>
            </a:rPr>
            <a:t>Формирование конкурентной модели оказания муниципальных услуг, обеспечивающей повышение их качества</a:t>
          </a:r>
          <a:endParaRPr lang="ru-RU" sz="2300" dirty="0">
            <a:latin typeface="Cambria" pitchFamily="18" charset="0"/>
          </a:endParaRPr>
        </a:p>
      </dgm:t>
    </dgm:pt>
    <dgm:pt modelId="{CFF2BA0E-89B8-4878-91E6-1DE137ED6033}" type="parTrans" cxnId="{B8BEDE7A-F837-4BD5-9D01-9BA418F6D871}">
      <dgm:prSet/>
      <dgm:spPr/>
      <dgm:t>
        <a:bodyPr/>
        <a:lstStyle/>
        <a:p>
          <a:endParaRPr lang="ru-RU" sz="2000"/>
        </a:p>
      </dgm:t>
    </dgm:pt>
    <dgm:pt modelId="{BD5C12AE-1D40-43C0-85AC-CA59C5D0C6A0}" type="sibTrans" cxnId="{B8BEDE7A-F837-4BD5-9D01-9BA418F6D871}">
      <dgm:prSet/>
      <dgm:spPr/>
      <dgm:t>
        <a:bodyPr/>
        <a:lstStyle/>
        <a:p>
          <a:endParaRPr lang="ru-RU" sz="2000"/>
        </a:p>
      </dgm:t>
    </dgm:pt>
    <dgm:pt modelId="{8C82852F-AECB-497F-9CC0-D999BC6C7614}">
      <dgm:prSet phldrT="[Текст]" custT="1"/>
      <dgm:spPr>
        <a:solidFill>
          <a:schemeClr val="accent3">
            <a:lumMod val="60000"/>
            <a:lumOff val="40000"/>
          </a:schemeClr>
        </a:solidFill>
        <a:ln>
          <a:solidFill>
            <a:srgbClr val="0000CC"/>
          </a:solidFill>
        </a:ln>
      </dgm:spPr>
      <dgm:t>
        <a:bodyPr/>
        <a:lstStyle/>
        <a:p>
          <a:r>
            <a:rPr lang="ru-RU" sz="2300" smtClean="0">
              <a:latin typeface="Cambria" pitchFamily="18" charset="0"/>
            </a:rPr>
            <a:t>Повышение эффективности расходования бюджетных средств</a:t>
          </a:r>
          <a:endParaRPr lang="ru-RU" sz="2300" dirty="0">
            <a:latin typeface="Cambria" pitchFamily="18" charset="0"/>
          </a:endParaRPr>
        </a:p>
      </dgm:t>
    </dgm:pt>
    <dgm:pt modelId="{CE2035A3-11D2-4778-A770-EA6AD78EEBD4}" type="parTrans" cxnId="{76E03240-06DE-452A-9565-2DF06D2F2F49}">
      <dgm:prSet/>
      <dgm:spPr/>
      <dgm:t>
        <a:bodyPr/>
        <a:lstStyle/>
        <a:p>
          <a:endParaRPr lang="ru-RU" sz="2000"/>
        </a:p>
      </dgm:t>
    </dgm:pt>
    <dgm:pt modelId="{2BCE6CB7-E0B1-4D10-93BC-4D90F279B3EA}" type="sibTrans" cxnId="{76E03240-06DE-452A-9565-2DF06D2F2F49}">
      <dgm:prSet/>
      <dgm:spPr/>
      <dgm:t>
        <a:bodyPr/>
        <a:lstStyle/>
        <a:p>
          <a:endParaRPr lang="ru-RU" sz="2000"/>
        </a:p>
      </dgm:t>
    </dgm:pt>
    <dgm:pt modelId="{99EFAA01-8C00-4422-BB9E-71D9531B78D1}">
      <dgm:prSet phldrT="[Текст]" custT="1"/>
      <dgm:spPr>
        <a:solidFill>
          <a:schemeClr val="accent2">
            <a:lumMod val="60000"/>
            <a:lumOff val="40000"/>
          </a:schemeClr>
        </a:solidFill>
        <a:ln>
          <a:solidFill>
            <a:srgbClr val="0000CC"/>
          </a:solidFill>
        </a:ln>
      </dgm:spPr>
      <dgm:t>
        <a:bodyPr/>
        <a:lstStyle/>
        <a:p>
          <a:r>
            <a:rPr lang="ru-RU" sz="2300" smtClean="0">
              <a:latin typeface="Cambria" pitchFamily="18" charset="0"/>
            </a:rPr>
            <a:t>Повышение системности и оперативности исполнения бюджета</a:t>
          </a:r>
          <a:endParaRPr lang="ru-RU" sz="2300" dirty="0">
            <a:latin typeface="Cambria" pitchFamily="18" charset="0"/>
          </a:endParaRPr>
        </a:p>
      </dgm:t>
    </dgm:pt>
    <dgm:pt modelId="{EC16B75A-6020-4B36-A63B-4905E30F8C22}" type="parTrans" cxnId="{C67A8792-3A9C-4EE0-9D30-3AFC0BA4BAC8}">
      <dgm:prSet/>
      <dgm:spPr/>
      <dgm:t>
        <a:bodyPr/>
        <a:lstStyle/>
        <a:p>
          <a:endParaRPr lang="ru-RU" sz="2000"/>
        </a:p>
      </dgm:t>
    </dgm:pt>
    <dgm:pt modelId="{15B04FD5-F3B1-4650-8CBA-C49738EC9FC1}" type="sibTrans" cxnId="{C67A8792-3A9C-4EE0-9D30-3AFC0BA4BAC8}">
      <dgm:prSet/>
      <dgm:spPr/>
      <dgm:t>
        <a:bodyPr/>
        <a:lstStyle/>
        <a:p>
          <a:endParaRPr lang="ru-RU" sz="2000"/>
        </a:p>
      </dgm:t>
    </dgm:pt>
    <dgm:pt modelId="{83CEF711-00D6-476D-AB30-199E0DD5F36B}" type="pres">
      <dgm:prSet presAssocID="{F917ECD6-CE2F-4D1D-9481-92E182F4FC23}" presName="linear" presStyleCnt="0">
        <dgm:presLayoutVars>
          <dgm:dir/>
          <dgm:resizeHandles val="exact"/>
        </dgm:presLayoutVars>
      </dgm:prSet>
      <dgm:spPr/>
      <dgm:t>
        <a:bodyPr/>
        <a:lstStyle/>
        <a:p>
          <a:endParaRPr lang="ru-RU"/>
        </a:p>
      </dgm:t>
    </dgm:pt>
    <dgm:pt modelId="{126245A6-9A0B-4D22-9223-B2738829FCF1}" type="pres">
      <dgm:prSet presAssocID="{2608C104-3F1A-4F5C-A1C7-C01422542D72}" presName="comp" presStyleCnt="0"/>
      <dgm:spPr/>
      <dgm:t>
        <a:bodyPr/>
        <a:lstStyle/>
        <a:p>
          <a:endParaRPr lang="ru-RU"/>
        </a:p>
      </dgm:t>
    </dgm:pt>
    <dgm:pt modelId="{E93B7711-A6FD-41BB-9803-F1370FC1960D}" type="pres">
      <dgm:prSet presAssocID="{2608C104-3F1A-4F5C-A1C7-C01422542D72}" presName="box" presStyleLbl="node1" presStyleIdx="0" presStyleCnt="4"/>
      <dgm:spPr/>
      <dgm:t>
        <a:bodyPr/>
        <a:lstStyle/>
        <a:p>
          <a:endParaRPr lang="ru-RU"/>
        </a:p>
      </dgm:t>
    </dgm:pt>
    <dgm:pt modelId="{8F30B782-A9BC-43A5-96EA-A2ED52EEEE11}" type="pres">
      <dgm:prSet presAssocID="{2608C104-3F1A-4F5C-A1C7-C01422542D72}"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ru-RU"/>
        </a:p>
      </dgm:t>
    </dgm:pt>
    <dgm:pt modelId="{4E78FFE5-CE62-412C-A932-5BC8A0DE3509}" type="pres">
      <dgm:prSet presAssocID="{2608C104-3F1A-4F5C-A1C7-C01422542D72}" presName="text" presStyleLbl="node1" presStyleIdx="0" presStyleCnt="4">
        <dgm:presLayoutVars>
          <dgm:bulletEnabled val="1"/>
        </dgm:presLayoutVars>
      </dgm:prSet>
      <dgm:spPr/>
      <dgm:t>
        <a:bodyPr/>
        <a:lstStyle/>
        <a:p>
          <a:endParaRPr lang="ru-RU"/>
        </a:p>
      </dgm:t>
    </dgm:pt>
    <dgm:pt modelId="{47C60847-F9E7-46F7-BC44-C31D2AE24DFE}" type="pres">
      <dgm:prSet presAssocID="{738C4667-D39C-4331-8478-F9B53C03C083}" presName="spacer" presStyleCnt="0"/>
      <dgm:spPr/>
      <dgm:t>
        <a:bodyPr/>
        <a:lstStyle/>
        <a:p>
          <a:endParaRPr lang="ru-RU"/>
        </a:p>
      </dgm:t>
    </dgm:pt>
    <dgm:pt modelId="{6670C427-63DF-47DD-98C7-87D76266807A}" type="pres">
      <dgm:prSet presAssocID="{E2C64FD1-FDEE-469A-BD73-6FA88F7A7473}" presName="comp" presStyleCnt="0"/>
      <dgm:spPr/>
      <dgm:t>
        <a:bodyPr/>
        <a:lstStyle/>
        <a:p>
          <a:endParaRPr lang="ru-RU"/>
        </a:p>
      </dgm:t>
    </dgm:pt>
    <dgm:pt modelId="{224F4C7D-9682-486C-9F3A-743645730586}" type="pres">
      <dgm:prSet presAssocID="{E2C64FD1-FDEE-469A-BD73-6FA88F7A7473}" presName="box" presStyleLbl="node1" presStyleIdx="1" presStyleCnt="4"/>
      <dgm:spPr/>
      <dgm:t>
        <a:bodyPr/>
        <a:lstStyle/>
        <a:p>
          <a:endParaRPr lang="ru-RU"/>
        </a:p>
      </dgm:t>
    </dgm:pt>
    <dgm:pt modelId="{73F9DA75-3DED-43AD-A2C3-D1413FF8045E}" type="pres">
      <dgm:prSet presAssocID="{E2C64FD1-FDEE-469A-BD73-6FA88F7A7473}"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t>
        <a:bodyPr/>
        <a:lstStyle/>
        <a:p>
          <a:endParaRPr lang="ru-RU"/>
        </a:p>
      </dgm:t>
    </dgm:pt>
    <dgm:pt modelId="{AC462380-B3C5-4C41-9807-5153E75C5222}" type="pres">
      <dgm:prSet presAssocID="{E2C64FD1-FDEE-469A-BD73-6FA88F7A7473}" presName="text" presStyleLbl="node1" presStyleIdx="1" presStyleCnt="4">
        <dgm:presLayoutVars>
          <dgm:bulletEnabled val="1"/>
        </dgm:presLayoutVars>
      </dgm:prSet>
      <dgm:spPr/>
      <dgm:t>
        <a:bodyPr/>
        <a:lstStyle/>
        <a:p>
          <a:endParaRPr lang="ru-RU"/>
        </a:p>
      </dgm:t>
    </dgm:pt>
    <dgm:pt modelId="{47AA4634-AF77-4A36-98DD-6E8232B52AD6}" type="pres">
      <dgm:prSet presAssocID="{BD5C12AE-1D40-43C0-85AC-CA59C5D0C6A0}" presName="spacer" presStyleCnt="0"/>
      <dgm:spPr/>
      <dgm:t>
        <a:bodyPr/>
        <a:lstStyle/>
        <a:p>
          <a:endParaRPr lang="ru-RU"/>
        </a:p>
      </dgm:t>
    </dgm:pt>
    <dgm:pt modelId="{8E5694EE-CAAC-4612-9504-5D181E022AAB}" type="pres">
      <dgm:prSet presAssocID="{8C82852F-AECB-497F-9CC0-D999BC6C7614}" presName="comp" presStyleCnt="0"/>
      <dgm:spPr/>
      <dgm:t>
        <a:bodyPr/>
        <a:lstStyle/>
        <a:p>
          <a:endParaRPr lang="ru-RU"/>
        </a:p>
      </dgm:t>
    </dgm:pt>
    <dgm:pt modelId="{0D96D801-CAFB-4BE3-9272-FAB3AC074471}" type="pres">
      <dgm:prSet presAssocID="{8C82852F-AECB-497F-9CC0-D999BC6C7614}" presName="box" presStyleLbl="node1" presStyleIdx="2" presStyleCnt="4"/>
      <dgm:spPr/>
      <dgm:t>
        <a:bodyPr/>
        <a:lstStyle/>
        <a:p>
          <a:endParaRPr lang="ru-RU"/>
        </a:p>
      </dgm:t>
    </dgm:pt>
    <dgm:pt modelId="{61E941BC-030A-41CF-8322-6102C6F6AC70}" type="pres">
      <dgm:prSet presAssocID="{8C82852F-AECB-497F-9CC0-D999BC6C7614}"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t>
        <a:bodyPr/>
        <a:lstStyle/>
        <a:p>
          <a:endParaRPr lang="ru-RU"/>
        </a:p>
      </dgm:t>
    </dgm:pt>
    <dgm:pt modelId="{2B498F35-00E9-4705-BFCA-811B4C80E770}" type="pres">
      <dgm:prSet presAssocID="{8C82852F-AECB-497F-9CC0-D999BC6C7614}" presName="text" presStyleLbl="node1" presStyleIdx="2" presStyleCnt="4">
        <dgm:presLayoutVars>
          <dgm:bulletEnabled val="1"/>
        </dgm:presLayoutVars>
      </dgm:prSet>
      <dgm:spPr/>
      <dgm:t>
        <a:bodyPr/>
        <a:lstStyle/>
        <a:p>
          <a:endParaRPr lang="ru-RU"/>
        </a:p>
      </dgm:t>
    </dgm:pt>
    <dgm:pt modelId="{C4BBF042-AD82-46C5-AB71-680418C7B617}" type="pres">
      <dgm:prSet presAssocID="{2BCE6CB7-E0B1-4D10-93BC-4D90F279B3EA}" presName="spacer" presStyleCnt="0"/>
      <dgm:spPr/>
      <dgm:t>
        <a:bodyPr/>
        <a:lstStyle/>
        <a:p>
          <a:endParaRPr lang="ru-RU"/>
        </a:p>
      </dgm:t>
    </dgm:pt>
    <dgm:pt modelId="{214449C6-2C5C-4743-B39C-7C3AF80F61DB}" type="pres">
      <dgm:prSet presAssocID="{99EFAA01-8C00-4422-BB9E-71D9531B78D1}" presName="comp" presStyleCnt="0"/>
      <dgm:spPr/>
      <dgm:t>
        <a:bodyPr/>
        <a:lstStyle/>
        <a:p>
          <a:endParaRPr lang="ru-RU"/>
        </a:p>
      </dgm:t>
    </dgm:pt>
    <dgm:pt modelId="{7A22B583-6A7C-494B-B4C5-F18A7D563BFD}" type="pres">
      <dgm:prSet presAssocID="{99EFAA01-8C00-4422-BB9E-71D9531B78D1}" presName="box" presStyleLbl="node1" presStyleIdx="3" presStyleCnt="4"/>
      <dgm:spPr/>
      <dgm:t>
        <a:bodyPr/>
        <a:lstStyle/>
        <a:p>
          <a:endParaRPr lang="ru-RU"/>
        </a:p>
      </dgm:t>
    </dgm:pt>
    <dgm:pt modelId="{217F7C5F-9400-4A04-9A8E-965D46F1195C}" type="pres">
      <dgm:prSet presAssocID="{99EFAA01-8C00-4422-BB9E-71D9531B78D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B532609C-DB00-4B02-B780-F8E582BA72B1}" type="pres">
      <dgm:prSet presAssocID="{99EFAA01-8C00-4422-BB9E-71D9531B78D1}" presName="text" presStyleLbl="node1" presStyleIdx="3" presStyleCnt="4">
        <dgm:presLayoutVars>
          <dgm:bulletEnabled val="1"/>
        </dgm:presLayoutVars>
      </dgm:prSet>
      <dgm:spPr/>
      <dgm:t>
        <a:bodyPr/>
        <a:lstStyle/>
        <a:p>
          <a:endParaRPr lang="ru-RU"/>
        </a:p>
      </dgm:t>
    </dgm:pt>
  </dgm:ptLst>
  <dgm:cxnLst>
    <dgm:cxn modelId="{76E03240-06DE-452A-9565-2DF06D2F2F49}" srcId="{F917ECD6-CE2F-4D1D-9481-92E182F4FC23}" destId="{8C82852F-AECB-497F-9CC0-D999BC6C7614}" srcOrd="2" destOrd="0" parTransId="{CE2035A3-11D2-4778-A770-EA6AD78EEBD4}" sibTransId="{2BCE6CB7-E0B1-4D10-93BC-4D90F279B3EA}"/>
    <dgm:cxn modelId="{C169AE95-46E1-478C-953D-A6482B0A320B}" type="presOf" srcId="{8C82852F-AECB-497F-9CC0-D999BC6C7614}" destId="{2B498F35-00E9-4705-BFCA-811B4C80E770}" srcOrd="1" destOrd="0" presId="urn:microsoft.com/office/officeart/2005/8/layout/vList4"/>
    <dgm:cxn modelId="{B8BEDE7A-F837-4BD5-9D01-9BA418F6D871}" srcId="{F917ECD6-CE2F-4D1D-9481-92E182F4FC23}" destId="{E2C64FD1-FDEE-469A-BD73-6FA88F7A7473}" srcOrd="1" destOrd="0" parTransId="{CFF2BA0E-89B8-4878-91E6-1DE137ED6033}" sibTransId="{BD5C12AE-1D40-43C0-85AC-CA59C5D0C6A0}"/>
    <dgm:cxn modelId="{6FBA8C50-A455-4611-BBFE-A213EAF962AD}" type="presOf" srcId="{F917ECD6-CE2F-4D1D-9481-92E182F4FC23}" destId="{83CEF711-00D6-476D-AB30-199E0DD5F36B}" srcOrd="0" destOrd="0" presId="urn:microsoft.com/office/officeart/2005/8/layout/vList4"/>
    <dgm:cxn modelId="{2E9F41D8-0C23-4E58-B25F-11ECCE8C03F7}" type="presOf" srcId="{2608C104-3F1A-4F5C-A1C7-C01422542D72}" destId="{4E78FFE5-CE62-412C-A932-5BC8A0DE3509}" srcOrd="1" destOrd="0" presId="urn:microsoft.com/office/officeart/2005/8/layout/vList4"/>
    <dgm:cxn modelId="{FD2A6AA3-C36B-4AD1-BC46-2184FF38A8A9}" type="presOf" srcId="{2608C104-3F1A-4F5C-A1C7-C01422542D72}" destId="{E93B7711-A6FD-41BB-9803-F1370FC1960D}" srcOrd="0" destOrd="0" presId="urn:microsoft.com/office/officeart/2005/8/layout/vList4"/>
    <dgm:cxn modelId="{28B52BAB-EA91-40A7-BFB3-EFA979853659}" type="presOf" srcId="{E2C64FD1-FDEE-469A-BD73-6FA88F7A7473}" destId="{224F4C7D-9682-486C-9F3A-743645730586}" srcOrd="0" destOrd="0" presId="urn:microsoft.com/office/officeart/2005/8/layout/vList4"/>
    <dgm:cxn modelId="{EEAECDCF-6F99-4228-9E94-9D99C5F15BB5}" type="presOf" srcId="{8C82852F-AECB-497F-9CC0-D999BC6C7614}" destId="{0D96D801-CAFB-4BE3-9272-FAB3AC074471}" srcOrd="0" destOrd="0" presId="urn:microsoft.com/office/officeart/2005/8/layout/vList4"/>
    <dgm:cxn modelId="{B35BEB19-7AB7-4888-9F1F-7A7D65942784}" type="presOf" srcId="{E2C64FD1-FDEE-469A-BD73-6FA88F7A7473}" destId="{AC462380-B3C5-4C41-9807-5153E75C5222}" srcOrd="1" destOrd="0" presId="urn:microsoft.com/office/officeart/2005/8/layout/vList4"/>
    <dgm:cxn modelId="{77F78EDB-D963-45FB-AA69-DC66A26576B6}" type="presOf" srcId="{99EFAA01-8C00-4422-BB9E-71D9531B78D1}" destId="{7A22B583-6A7C-494B-B4C5-F18A7D563BFD}" srcOrd="0" destOrd="0" presId="urn:microsoft.com/office/officeart/2005/8/layout/vList4"/>
    <dgm:cxn modelId="{15FC49FF-A9CA-4AA9-BF44-8EE52CB9EFA7}" type="presOf" srcId="{99EFAA01-8C00-4422-BB9E-71D9531B78D1}" destId="{B532609C-DB00-4B02-B780-F8E582BA72B1}" srcOrd="1" destOrd="0" presId="urn:microsoft.com/office/officeart/2005/8/layout/vList4"/>
    <dgm:cxn modelId="{C67A8792-3A9C-4EE0-9D30-3AFC0BA4BAC8}" srcId="{F917ECD6-CE2F-4D1D-9481-92E182F4FC23}" destId="{99EFAA01-8C00-4422-BB9E-71D9531B78D1}" srcOrd="3" destOrd="0" parTransId="{EC16B75A-6020-4B36-A63B-4905E30F8C22}" sibTransId="{15B04FD5-F3B1-4650-8CBA-C49738EC9FC1}"/>
    <dgm:cxn modelId="{0251740F-2396-464C-92F1-AE56E3D9381B}" srcId="{F917ECD6-CE2F-4D1D-9481-92E182F4FC23}" destId="{2608C104-3F1A-4F5C-A1C7-C01422542D72}" srcOrd="0" destOrd="0" parTransId="{A0D04F14-994A-4F87-B85D-1409A16F82CF}" sibTransId="{738C4667-D39C-4331-8478-F9B53C03C083}"/>
    <dgm:cxn modelId="{7F750FC5-5E69-443D-926F-DF49C148DB1E}" type="presParOf" srcId="{83CEF711-00D6-476D-AB30-199E0DD5F36B}" destId="{126245A6-9A0B-4D22-9223-B2738829FCF1}" srcOrd="0" destOrd="0" presId="urn:microsoft.com/office/officeart/2005/8/layout/vList4"/>
    <dgm:cxn modelId="{10DD6479-2DA3-4A45-9647-05FD95B27527}" type="presParOf" srcId="{126245A6-9A0B-4D22-9223-B2738829FCF1}" destId="{E93B7711-A6FD-41BB-9803-F1370FC1960D}" srcOrd="0" destOrd="0" presId="urn:microsoft.com/office/officeart/2005/8/layout/vList4"/>
    <dgm:cxn modelId="{C038FEC9-53E0-47D6-8040-E3B124C14DAC}" type="presParOf" srcId="{126245A6-9A0B-4D22-9223-B2738829FCF1}" destId="{8F30B782-A9BC-43A5-96EA-A2ED52EEEE11}" srcOrd="1" destOrd="0" presId="urn:microsoft.com/office/officeart/2005/8/layout/vList4"/>
    <dgm:cxn modelId="{1C3185FB-4949-4135-97A9-F58C051DE138}" type="presParOf" srcId="{126245A6-9A0B-4D22-9223-B2738829FCF1}" destId="{4E78FFE5-CE62-412C-A932-5BC8A0DE3509}" srcOrd="2" destOrd="0" presId="urn:microsoft.com/office/officeart/2005/8/layout/vList4"/>
    <dgm:cxn modelId="{4A34FEB8-F51A-4714-BDAF-D1D4382722AE}" type="presParOf" srcId="{83CEF711-00D6-476D-AB30-199E0DD5F36B}" destId="{47C60847-F9E7-46F7-BC44-C31D2AE24DFE}" srcOrd="1" destOrd="0" presId="urn:microsoft.com/office/officeart/2005/8/layout/vList4"/>
    <dgm:cxn modelId="{C2C84ACA-1771-466F-9354-D9F808A96AAB}" type="presParOf" srcId="{83CEF711-00D6-476D-AB30-199E0DD5F36B}" destId="{6670C427-63DF-47DD-98C7-87D76266807A}" srcOrd="2" destOrd="0" presId="urn:microsoft.com/office/officeart/2005/8/layout/vList4"/>
    <dgm:cxn modelId="{07B4C144-7101-45D7-885F-EDFDDD90B38C}" type="presParOf" srcId="{6670C427-63DF-47DD-98C7-87D76266807A}" destId="{224F4C7D-9682-486C-9F3A-743645730586}" srcOrd="0" destOrd="0" presId="urn:microsoft.com/office/officeart/2005/8/layout/vList4"/>
    <dgm:cxn modelId="{385FF972-4F83-424A-A6F9-46EABA9A52EF}" type="presParOf" srcId="{6670C427-63DF-47DD-98C7-87D76266807A}" destId="{73F9DA75-3DED-43AD-A2C3-D1413FF8045E}" srcOrd="1" destOrd="0" presId="urn:microsoft.com/office/officeart/2005/8/layout/vList4"/>
    <dgm:cxn modelId="{1B273A7A-D8B5-497A-BF22-7ABAAE675B6B}" type="presParOf" srcId="{6670C427-63DF-47DD-98C7-87D76266807A}" destId="{AC462380-B3C5-4C41-9807-5153E75C5222}" srcOrd="2" destOrd="0" presId="urn:microsoft.com/office/officeart/2005/8/layout/vList4"/>
    <dgm:cxn modelId="{6E5FBAF2-1A62-40F2-B48F-F76F46F20ED8}" type="presParOf" srcId="{83CEF711-00D6-476D-AB30-199E0DD5F36B}" destId="{47AA4634-AF77-4A36-98DD-6E8232B52AD6}" srcOrd="3" destOrd="0" presId="urn:microsoft.com/office/officeart/2005/8/layout/vList4"/>
    <dgm:cxn modelId="{CCFB9724-8B5C-4096-95B5-F3BA4326619F}" type="presParOf" srcId="{83CEF711-00D6-476D-AB30-199E0DD5F36B}" destId="{8E5694EE-CAAC-4612-9504-5D181E022AAB}" srcOrd="4" destOrd="0" presId="urn:microsoft.com/office/officeart/2005/8/layout/vList4"/>
    <dgm:cxn modelId="{BEA92AEF-A23D-46AD-B00C-F278194D3828}" type="presParOf" srcId="{8E5694EE-CAAC-4612-9504-5D181E022AAB}" destId="{0D96D801-CAFB-4BE3-9272-FAB3AC074471}" srcOrd="0" destOrd="0" presId="urn:microsoft.com/office/officeart/2005/8/layout/vList4"/>
    <dgm:cxn modelId="{92C6495B-72E0-4B19-9D6C-2A048332989E}" type="presParOf" srcId="{8E5694EE-CAAC-4612-9504-5D181E022AAB}" destId="{61E941BC-030A-41CF-8322-6102C6F6AC70}" srcOrd="1" destOrd="0" presId="urn:microsoft.com/office/officeart/2005/8/layout/vList4"/>
    <dgm:cxn modelId="{83568583-F366-4B86-AC91-8CE183E00F3D}" type="presParOf" srcId="{8E5694EE-CAAC-4612-9504-5D181E022AAB}" destId="{2B498F35-00E9-4705-BFCA-811B4C80E770}" srcOrd="2" destOrd="0" presId="urn:microsoft.com/office/officeart/2005/8/layout/vList4"/>
    <dgm:cxn modelId="{04405BCA-B4B7-4CD6-AE9E-DE25B34422D3}" type="presParOf" srcId="{83CEF711-00D6-476D-AB30-199E0DD5F36B}" destId="{C4BBF042-AD82-46C5-AB71-680418C7B617}" srcOrd="5" destOrd="0" presId="urn:microsoft.com/office/officeart/2005/8/layout/vList4"/>
    <dgm:cxn modelId="{A7E0F7C4-D864-4041-B5C8-2A45B95DB1B9}" type="presParOf" srcId="{83CEF711-00D6-476D-AB30-199E0DD5F36B}" destId="{214449C6-2C5C-4743-B39C-7C3AF80F61DB}" srcOrd="6" destOrd="0" presId="urn:microsoft.com/office/officeart/2005/8/layout/vList4"/>
    <dgm:cxn modelId="{AC77562D-C828-464D-88D7-D26E659CBF98}" type="presParOf" srcId="{214449C6-2C5C-4743-B39C-7C3AF80F61DB}" destId="{7A22B583-6A7C-494B-B4C5-F18A7D563BFD}" srcOrd="0" destOrd="0" presId="urn:microsoft.com/office/officeart/2005/8/layout/vList4"/>
    <dgm:cxn modelId="{0BF4346B-3141-4066-91E0-F655159630D8}" type="presParOf" srcId="{214449C6-2C5C-4743-B39C-7C3AF80F61DB}" destId="{217F7C5F-9400-4A04-9A8E-965D46F1195C}" srcOrd="1" destOrd="0" presId="urn:microsoft.com/office/officeart/2005/8/layout/vList4"/>
    <dgm:cxn modelId="{1069D81B-46C9-47B2-903D-8A013F81C47D}" type="presParOf" srcId="{214449C6-2C5C-4743-B39C-7C3AF80F61DB}" destId="{B532609C-DB00-4B02-B780-F8E582BA72B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0A008-FB24-4CB6-9D05-E0B792B37800}"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23037F07-B559-4FEB-BCD0-DA504E964FE5}">
      <dgm:prSet phldrT="[Текст]"/>
      <dgm:spPr/>
      <dgm:t>
        <a:bodyPr/>
        <a:lstStyle/>
        <a:p>
          <a:endParaRPr lang="ru-RU" dirty="0"/>
        </a:p>
      </dgm:t>
    </dgm:pt>
    <dgm:pt modelId="{41CFE5C5-5289-4847-9347-6CBCB493E892}" type="parTrans" cxnId="{197ACAA7-B29F-4E14-99E6-683670E53721}">
      <dgm:prSet/>
      <dgm:spPr/>
      <dgm:t>
        <a:bodyPr/>
        <a:lstStyle/>
        <a:p>
          <a:endParaRPr lang="ru-RU"/>
        </a:p>
      </dgm:t>
    </dgm:pt>
    <dgm:pt modelId="{ECBD3642-8F34-4050-91D9-C58A798FA633}" type="sibTrans" cxnId="{197ACAA7-B29F-4E14-99E6-683670E53721}">
      <dgm:prSet/>
      <dgm:spPr/>
      <dgm:t>
        <a:bodyPr/>
        <a:lstStyle/>
        <a:p>
          <a:endParaRPr lang="ru-RU"/>
        </a:p>
      </dgm:t>
    </dgm:pt>
    <dgm:pt modelId="{02F204C0-0E23-4387-BFEF-DE248212CCEC}">
      <dgm:prSet phldrT="[Текст]" custT="1"/>
      <dgm:spPr>
        <a:solidFill>
          <a:srgbClr val="CCFFFF">
            <a:alpha val="90000"/>
          </a:srgbClr>
        </a:solidFill>
        <a:ln>
          <a:solidFill>
            <a:srgbClr val="0000CC">
              <a:alpha val="90000"/>
            </a:srgbClr>
          </a:solidFill>
        </a:ln>
        <a:scene3d>
          <a:camera prst="orthographicFront"/>
          <a:lightRig rig="threePt" dir="t"/>
        </a:scene3d>
        <a:sp3d>
          <a:bevelT w="114300" prst="hardEdge"/>
        </a:sp3d>
      </dgm:spPr>
      <dgm:t>
        <a:bodyPr/>
        <a:lstStyle/>
        <a:p>
          <a:pPr>
            <a:lnSpc>
              <a:spcPct val="150000"/>
            </a:lnSpc>
          </a:pPr>
          <a:r>
            <a:rPr lang="ru-RU" sz="1600" b="1" dirty="0" smtClean="0"/>
            <a:t>Систематизация межбюджетных отношений</a:t>
          </a:r>
          <a:endParaRPr lang="ru-RU" sz="1600" b="1" dirty="0"/>
        </a:p>
      </dgm:t>
    </dgm:pt>
    <dgm:pt modelId="{C7430F1A-C128-40AF-8132-7FE1D14DEAF8}" type="parTrans" cxnId="{0007D541-3A9C-4059-822B-2A86235CFB67}">
      <dgm:prSet/>
      <dgm:spPr/>
      <dgm:t>
        <a:bodyPr/>
        <a:lstStyle/>
        <a:p>
          <a:endParaRPr lang="ru-RU"/>
        </a:p>
      </dgm:t>
    </dgm:pt>
    <dgm:pt modelId="{9D939B6F-F8A1-4620-88E3-292F467D3DDF}" type="sibTrans" cxnId="{0007D541-3A9C-4059-822B-2A86235CFB67}">
      <dgm:prSet/>
      <dgm:spPr/>
      <dgm:t>
        <a:bodyPr/>
        <a:lstStyle/>
        <a:p>
          <a:endParaRPr lang="ru-RU"/>
        </a:p>
      </dgm:t>
    </dgm:pt>
    <dgm:pt modelId="{13A73987-EC24-427F-AF84-523205A19A28}">
      <dgm:prSet/>
      <dgm:spPr>
        <a:solidFill>
          <a:srgbClr val="CCFFFF">
            <a:alpha val="90000"/>
          </a:srgbClr>
        </a:solidFill>
        <a:ln>
          <a:solidFill>
            <a:srgbClr val="0000CC">
              <a:alpha val="90000"/>
            </a:srgbClr>
          </a:solidFill>
        </a:ln>
        <a:scene3d>
          <a:camera prst="orthographicFront"/>
          <a:lightRig rig="threePt" dir="t"/>
        </a:scene3d>
        <a:sp3d>
          <a:bevelT w="114300" prst="hardEdge"/>
        </a:sp3d>
      </dgm:spPr>
      <dgm:t>
        <a:bodyPr/>
        <a:lstStyle/>
        <a:p>
          <a:pPr>
            <a:lnSpc>
              <a:spcPct val="90000"/>
            </a:lnSpc>
          </a:pPr>
          <a:endParaRPr lang="ru-RU" sz="1200" dirty="0"/>
        </a:p>
      </dgm:t>
    </dgm:pt>
    <dgm:pt modelId="{BAFB72AA-6F7C-41BD-8BDE-B20AAD43CE1E}" type="parTrans" cxnId="{9970CC0F-64C4-43FC-9306-A86101500EC0}">
      <dgm:prSet/>
      <dgm:spPr/>
      <dgm:t>
        <a:bodyPr/>
        <a:lstStyle/>
        <a:p>
          <a:endParaRPr lang="ru-RU"/>
        </a:p>
      </dgm:t>
    </dgm:pt>
    <dgm:pt modelId="{A8BF974F-1FCC-4E1E-90BA-D0D142C92620}" type="sibTrans" cxnId="{9970CC0F-64C4-43FC-9306-A86101500EC0}">
      <dgm:prSet/>
      <dgm:spPr/>
      <dgm:t>
        <a:bodyPr/>
        <a:lstStyle/>
        <a:p>
          <a:endParaRPr lang="ru-RU"/>
        </a:p>
      </dgm:t>
    </dgm:pt>
    <dgm:pt modelId="{1661713D-AB28-467B-9889-506053EDB1CA}">
      <dgm:prSet/>
      <dgm:spPr/>
      <dgm:t>
        <a:bodyPr/>
        <a:lstStyle/>
        <a:p>
          <a:endParaRPr lang="ru-RU"/>
        </a:p>
      </dgm:t>
    </dgm:pt>
    <dgm:pt modelId="{A3B2255B-A3FB-4845-8E37-E2898C2B1A75}" type="parTrans" cxnId="{02D06502-FF09-42C0-9F9A-F619E7F3F269}">
      <dgm:prSet/>
      <dgm:spPr/>
      <dgm:t>
        <a:bodyPr/>
        <a:lstStyle/>
        <a:p>
          <a:endParaRPr lang="ru-RU"/>
        </a:p>
      </dgm:t>
    </dgm:pt>
    <dgm:pt modelId="{76B8AD83-9BF4-4E29-921A-026F4E770859}" type="sibTrans" cxnId="{02D06502-FF09-42C0-9F9A-F619E7F3F269}">
      <dgm:prSet/>
      <dgm:spPr/>
      <dgm:t>
        <a:bodyPr/>
        <a:lstStyle/>
        <a:p>
          <a:endParaRPr lang="ru-RU"/>
        </a:p>
      </dgm:t>
    </dgm:pt>
    <dgm:pt modelId="{FB403179-B544-4FD1-82A5-F1945AB62DDC}">
      <dgm:prSet/>
      <dgm:spPr/>
      <dgm:t>
        <a:bodyPr/>
        <a:lstStyle/>
        <a:p>
          <a:endParaRPr lang="ru-RU"/>
        </a:p>
      </dgm:t>
    </dgm:pt>
    <dgm:pt modelId="{50A167ED-8C9F-427D-B8A6-D6E21F860633}" type="parTrans" cxnId="{F016D305-7B0D-4D0E-ACC6-67B6B602C548}">
      <dgm:prSet/>
      <dgm:spPr/>
      <dgm:t>
        <a:bodyPr/>
        <a:lstStyle/>
        <a:p>
          <a:endParaRPr lang="ru-RU"/>
        </a:p>
      </dgm:t>
    </dgm:pt>
    <dgm:pt modelId="{437A18A4-8443-495A-87AF-C6F65958549D}" type="sibTrans" cxnId="{F016D305-7B0D-4D0E-ACC6-67B6B602C548}">
      <dgm:prSet/>
      <dgm:spPr/>
      <dgm:t>
        <a:bodyPr/>
        <a:lstStyle/>
        <a:p>
          <a:endParaRPr lang="ru-RU"/>
        </a:p>
      </dgm:t>
    </dgm:pt>
    <dgm:pt modelId="{1FB6984B-2493-4DE7-BA8E-73C5354E6E34}">
      <dgm:prSet custT="1"/>
      <dgm:spPr>
        <a:solidFill>
          <a:srgbClr val="CCFFFF">
            <a:alpha val="90000"/>
          </a:srgbClr>
        </a:solidFill>
        <a:ln>
          <a:solidFill>
            <a:srgbClr val="0000CC">
              <a:alpha val="90000"/>
            </a:srgbClr>
          </a:solidFill>
        </a:ln>
        <a:scene3d>
          <a:camera prst="orthographicFront"/>
          <a:lightRig rig="threePt" dir="t"/>
        </a:scene3d>
        <a:sp3d>
          <a:bevelT w="114300" prst="hardEdge"/>
        </a:sp3d>
      </dgm:spPr>
      <dgm:t>
        <a:bodyPr/>
        <a:lstStyle/>
        <a:p>
          <a:pPr>
            <a:lnSpc>
              <a:spcPct val="100000"/>
            </a:lnSpc>
          </a:pPr>
          <a:r>
            <a:rPr lang="ru-RU" sz="1800" b="1" dirty="0" smtClean="0"/>
            <a:t>Оптимизация бюджетных расходов</a:t>
          </a:r>
          <a:endParaRPr lang="ru-RU" sz="1800" b="1" dirty="0"/>
        </a:p>
      </dgm:t>
    </dgm:pt>
    <dgm:pt modelId="{FB1552F8-5E7F-4699-B003-FDB81438AC28}" type="parTrans" cxnId="{98377309-59E0-42F7-AA46-176B496A9437}">
      <dgm:prSet/>
      <dgm:spPr/>
      <dgm:t>
        <a:bodyPr/>
        <a:lstStyle/>
        <a:p>
          <a:endParaRPr lang="ru-RU"/>
        </a:p>
      </dgm:t>
    </dgm:pt>
    <dgm:pt modelId="{B2A2E01B-D16C-4133-A118-171AD3FED354}" type="sibTrans" cxnId="{98377309-59E0-42F7-AA46-176B496A9437}">
      <dgm:prSet/>
      <dgm:spPr/>
      <dgm:t>
        <a:bodyPr/>
        <a:lstStyle/>
        <a:p>
          <a:endParaRPr lang="ru-RU"/>
        </a:p>
      </dgm:t>
    </dgm:pt>
    <dgm:pt modelId="{848EFC20-EACF-4DD2-9CF6-55F2A123034E}">
      <dgm:prSet custT="1"/>
      <dgm:spPr>
        <a:solidFill>
          <a:srgbClr val="CCFFFF">
            <a:alpha val="90000"/>
          </a:srgbClr>
        </a:solidFill>
        <a:ln>
          <a:solidFill>
            <a:srgbClr val="0000CC">
              <a:alpha val="90000"/>
            </a:srgbClr>
          </a:solidFill>
        </a:ln>
        <a:scene3d>
          <a:camera prst="orthographicFront"/>
          <a:lightRig rig="threePt" dir="t"/>
        </a:scene3d>
        <a:sp3d>
          <a:bevelT w="114300" prst="hardEdge"/>
        </a:sp3d>
      </dgm:spPr>
      <dgm:t>
        <a:bodyPr/>
        <a:lstStyle/>
        <a:p>
          <a:pPr>
            <a:lnSpc>
              <a:spcPct val="150000"/>
            </a:lnSpc>
          </a:pPr>
          <a:r>
            <a:rPr lang="ru-RU" sz="1600" b="1" dirty="0" smtClean="0"/>
            <a:t>Требовательный подход к бюджетным обязательствам</a:t>
          </a:r>
          <a:endParaRPr lang="ru-RU" sz="1600" b="1" dirty="0"/>
        </a:p>
      </dgm:t>
    </dgm:pt>
    <dgm:pt modelId="{78F72FC6-2299-405B-B5E1-79C9E48E8E23}" type="parTrans" cxnId="{BC431B75-939E-4DAF-B9C2-475DE618C0F9}">
      <dgm:prSet/>
      <dgm:spPr/>
      <dgm:t>
        <a:bodyPr/>
        <a:lstStyle/>
        <a:p>
          <a:endParaRPr lang="ru-RU"/>
        </a:p>
      </dgm:t>
    </dgm:pt>
    <dgm:pt modelId="{496346DC-229F-45BC-98D8-8A1A3F7EF928}" type="sibTrans" cxnId="{BC431B75-939E-4DAF-B9C2-475DE618C0F9}">
      <dgm:prSet/>
      <dgm:spPr/>
      <dgm:t>
        <a:bodyPr/>
        <a:lstStyle/>
        <a:p>
          <a:endParaRPr lang="ru-RU"/>
        </a:p>
      </dgm:t>
    </dgm:pt>
    <dgm:pt modelId="{61BDE3FB-3EEF-45B4-936D-59DF9936CDE0}">
      <dgm:prSet custT="1"/>
      <dgm:spPr>
        <a:solidFill>
          <a:srgbClr val="CCFFFF">
            <a:alpha val="90000"/>
          </a:srgbClr>
        </a:solidFill>
        <a:ln>
          <a:solidFill>
            <a:srgbClr val="0000CC">
              <a:alpha val="90000"/>
            </a:srgbClr>
          </a:solidFill>
        </a:ln>
        <a:scene3d>
          <a:camera prst="orthographicFront"/>
          <a:lightRig rig="threePt" dir="t"/>
        </a:scene3d>
        <a:sp3d>
          <a:bevelT w="114300" prst="hardEdge"/>
        </a:sp3d>
      </dgm:spPr>
      <dgm:t>
        <a:bodyPr/>
        <a:lstStyle/>
        <a:p>
          <a:pPr>
            <a:lnSpc>
              <a:spcPct val="150000"/>
            </a:lnSpc>
          </a:pPr>
          <a:r>
            <a:rPr lang="ru-RU" sz="1600" b="1" dirty="0" smtClean="0"/>
            <a:t>Ежемесячный анализ поступлений доходов в бюджет</a:t>
          </a:r>
          <a:endParaRPr lang="ru-RU" sz="1600" b="1" dirty="0"/>
        </a:p>
      </dgm:t>
    </dgm:pt>
    <dgm:pt modelId="{9782114C-53BB-4158-80BD-9F369E8B3379}" type="parTrans" cxnId="{A42631CF-7F63-4444-BB51-573AC48B274F}">
      <dgm:prSet/>
      <dgm:spPr/>
      <dgm:t>
        <a:bodyPr/>
        <a:lstStyle/>
        <a:p>
          <a:endParaRPr lang="ru-RU"/>
        </a:p>
      </dgm:t>
    </dgm:pt>
    <dgm:pt modelId="{146474EC-163A-416B-B9C8-588BE9C29B99}" type="sibTrans" cxnId="{A42631CF-7F63-4444-BB51-573AC48B274F}">
      <dgm:prSet/>
      <dgm:spPr/>
      <dgm:t>
        <a:bodyPr/>
        <a:lstStyle/>
        <a:p>
          <a:endParaRPr lang="ru-RU"/>
        </a:p>
      </dgm:t>
    </dgm:pt>
    <dgm:pt modelId="{F7E1BB28-54FC-40FB-AAB8-ABF06C5D87FC}">
      <dgm:prSet phldrT="[Текст]"/>
      <dgm:spPr/>
      <dgm:t>
        <a:bodyPr/>
        <a:lstStyle/>
        <a:p>
          <a:endParaRPr lang="ru-RU" dirty="0"/>
        </a:p>
      </dgm:t>
    </dgm:pt>
    <dgm:pt modelId="{1FA77A63-0614-40C0-BC0A-E8918D47872B}" type="sibTrans" cxnId="{6A38D3C3-2F8E-4760-9525-CACF5494193A}">
      <dgm:prSet/>
      <dgm:spPr/>
      <dgm:t>
        <a:bodyPr/>
        <a:lstStyle/>
        <a:p>
          <a:endParaRPr lang="ru-RU"/>
        </a:p>
      </dgm:t>
    </dgm:pt>
    <dgm:pt modelId="{E8C2A831-A3ED-4B0E-9EFC-443FC144964D}" type="parTrans" cxnId="{6A38D3C3-2F8E-4760-9525-CACF5494193A}">
      <dgm:prSet/>
      <dgm:spPr/>
      <dgm:t>
        <a:bodyPr/>
        <a:lstStyle/>
        <a:p>
          <a:endParaRPr lang="ru-RU"/>
        </a:p>
      </dgm:t>
    </dgm:pt>
    <dgm:pt modelId="{79A54571-03D7-4D36-971D-87C4C564C48D}" type="pres">
      <dgm:prSet presAssocID="{F450A008-FB24-4CB6-9D05-E0B792B37800}" presName="Name0" presStyleCnt="0">
        <dgm:presLayoutVars>
          <dgm:dir/>
          <dgm:animLvl val="lvl"/>
          <dgm:resizeHandles/>
        </dgm:presLayoutVars>
      </dgm:prSet>
      <dgm:spPr/>
      <dgm:t>
        <a:bodyPr/>
        <a:lstStyle/>
        <a:p>
          <a:endParaRPr lang="ru-RU"/>
        </a:p>
      </dgm:t>
    </dgm:pt>
    <dgm:pt modelId="{CEE919B1-8470-4379-9317-CA3EE9C917B4}" type="pres">
      <dgm:prSet presAssocID="{F7E1BB28-54FC-40FB-AAB8-ABF06C5D87FC}" presName="linNode" presStyleCnt="0"/>
      <dgm:spPr/>
    </dgm:pt>
    <dgm:pt modelId="{0FD6EB6E-2304-4D9A-BFC4-7CEFCEF0E9B5}" type="pres">
      <dgm:prSet presAssocID="{F7E1BB28-54FC-40FB-AAB8-ABF06C5D87FC}" presName="parentShp" presStyleLbl="node1" presStyleIdx="0" presStyleCnt="4" custLinFactNeighborY="-7749">
        <dgm:presLayoutVars>
          <dgm:bulletEnabled val="1"/>
        </dgm:presLayoutVars>
      </dgm:prSet>
      <dgm:spPr/>
      <dgm:t>
        <a:bodyPr/>
        <a:lstStyle/>
        <a:p>
          <a:endParaRPr lang="ru-RU"/>
        </a:p>
      </dgm:t>
    </dgm:pt>
    <dgm:pt modelId="{066D9D6E-FD1A-45D2-B7FA-F68F0F205323}" type="pres">
      <dgm:prSet presAssocID="{F7E1BB28-54FC-40FB-AAB8-ABF06C5D87FC}" presName="childShp" presStyleLbl="bgAccFollowNode1" presStyleIdx="0" presStyleCnt="4">
        <dgm:presLayoutVars>
          <dgm:bulletEnabled val="1"/>
        </dgm:presLayoutVars>
      </dgm:prSet>
      <dgm:spPr/>
      <dgm:t>
        <a:bodyPr/>
        <a:lstStyle/>
        <a:p>
          <a:endParaRPr lang="ru-RU"/>
        </a:p>
      </dgm:t>
    </dgm:pt>
    <dgm:pt modelId="{B9CE9FDD-A1E9-4D18-8F60-A5458DF5F9FF}" type="pres">
      <dgm:prSet presAssocID="{1FA77A63-0614-40C0-BC0A-E8918D47872B}" presName="spacing" presStyleCnt="0"/>
      <dgm:spPr/>
    </dgm:pt>
    <dgm:pt modelId="{8D305EC2-BAB5-48CC-A77B-407EC6FB53AB}" type="pres">
      <dgm:prSet presAssocID="{23037F07-B559-4FEB-BCD0-DA504E964FE5}" presName="linNode" presStyleCnt="0"/>
      <dgm:spPr/>
    </dgm:pt>
    <dgm:pt modelId="{B43D015E-F579-4834-AE1F-E82F854AFFA6}" type="pres">
      <dgm:prSet presAssocID="{23037F07-B559-4FEB-BCD0-DA504E964FE5}" presName="parentShp" presStyleLbl="node1" presStyleIdx="1" presStyleCnt="4">
        <dgm:presLayoutVars>
          <dgm:bulletEnabled val="1"/>
        </dgm:presLayoutVars>
      </dgm:prSet>
      <dgm:spPr/>
      <dgm:t>
        <a:bodyPr/>
        <a:lstStyle/>
        <a:p>
          <a:endParaRPr lang="ru-RU"/>
        </a:p>
      </dgm:t>
    </dgm:pt>
    <dgm:pt modelId="{59D5A973-14A0-4A23-938F-AB4FB7A69264}" type="pres">
      <dgm:prSet presAssocID="{23037F07-B559-4FEB-BCD0-DA504E964FE5}" presName="childShp" presStyleLbl="bgAccFollowNode1" presStyleIdx="1" presStyleCnt="4">
        <dgm:presLayoutVars>
          <dgm:bulletEnabled val="1"/>
        </dgm:presLayoutVars>
      </dgm:prSet>
      <dgm:spPr/>
      <dgm:t>
        <a:bodyPr/>
        <a:lstStyle/>
        <a:p>
          <a:endParaRPr lang="ru-RU"/>
        </a:p>
      </dgm:t>
    </dgm:pt>
    <dgm:pt modelId="{7E7BF4FB-9164-48E5-9955-6CB3B4670746}" type="pres">
      <dgm:prSet presAssocID="{ECBD3642-8F34-4050-91D9-C58A798FA633}" presName="spacing" presStyleCnt="0"/>
      <dgm:spPr/>
    </dgm:pt>
    <dgm:pt modelId="{C0294927-1E3B-4F34-B6FB-C71A73B99033}" type="pres">
      <dgm:prSet presAssocID="{1661713D-AB28-467B-9889-506053EDB1CA}" presName="linNode" presStyleCnt="0"/>
      <dgm:spPr/>
    </dgm:pt>
    <dgm:pt modelId="{49F173BD-D155-4F0A-875C-E54F844B9AE0}" type="pres">
      <dgm:prSet presAssocID="{1661713D-AB28-467B-9889-506053EDB1CA}" presName="parentShp" presStyleLbl="node1" presStyleIdx="2" presStyleCnt="4">
        <dgm:presLayoutVars>
          <dgm:bulletEnabled val="1"/>
        </dgm:presLayoutVars>
      </dgm:prSet>
      <dgm:spPr/>
      <dgm:t>
        <a:bodyPr/>
        <a:lstStyle/>
        <a:p>
          <a:endParaRPr lang="ru-RU"/>
        </a:p>
      </dgm:t>
    </dgm:pt>
    <dgm:pt modelId="{77B08773-D08A-4389-A2DB-9058295C14F0}" type="pres">
      <dgm:prSet presAssocID="{1661713D-AB28-467B-9889-506053EDB1CA}" presName="childShp" presStyleLbl="bgAccFollowNode1" presStyleIdx="2" presStyleCnt="4">
        <dgm:presLayoutVars>
          <dgm:bulletEnabled val="1"/>
        </dgm:presLayoutVars>
      </dgm:prSet>
      <dgm:spPr/>
      <dgm:t>
        <a:bodyPr/>
        <a:lstStyle/>
        <a:p>
          <a:endParaRPr lang="ru-RU"/>
        </a:p>
      </dgm:t>
    </dgm:pt>
    <dgm:pt modelId="{CB161D33-BA98-4417-875C-FEC6FC7A9E3D}" type="pres">
      <dgm:prSet presAssocID="{76B8AD83-9BF4-4E29-921A-026F4E770859}" presName="spacing" presStyleCnt="0"/>
      <dgm:spPr/>
    </dgm:pt>
    <dgm:pt modelId="{4BEE1615-F1CC-4A18-B96C-ABBE71D0CCAE}" type="pres">
      <dgm:prSet presAssocID="{FB403179-B544-4FD1-82A5-F1945AB62DDC}" presName="linNode" presStyleCnt="0"/>
      <dgm:spPr/>
    </dgm:pt>
    <dgm:pt modelId="{30F4DFDC-98CB-4B67-AAC6-34B2E83C93D0}" type="pres">
      <dgm:prSet presAssocID="{FB403179-B544-4FD1-82A5-F1945AB62DDC}" presName="parentShp" presStyleLbl="node1" presStyleIdx="3" presStyleCnt="4">
        <dgm:presLayoutVars>
          <dgm:bulletEnabled val="1"/>
        </dgm:presLayoutVars>
      </dgm:prSet>
      <dgm:spPr/>
      <dgm:t>
        <a:bodyPr/>
        <a:lstStyle/>
        <a:p>
          <a:endParaRPr lang="ru-RU"/>
        </a:p>
      </dgm:t>
    </dgm:pt>
    <dgm:pt modelId="{73F90396-DD44-47AD-B3A4-9827EED05946}" type="pres">
      <dgm:prSet presAssocID="{FB403179-B544-4FD1-82A5-F1945AB62DDC}" presName="childShp" presStyleLbl="bgAccFollowNode1" presStyleIdx="3" presStyleCnt="4">
        <dgm:presLayoutVars>
          <dgm:bulletEnabled val="1"/>
        </dgm:presLayoutVars>
      </dgm:prSet>
      <dgm:spPr/>
      <dgm:t>
        <a:bodyPr/>
        <a:lstStyle/>
        <a:p>
          <a:endParaRPr lang="ru-RU"/>
        </a:p>
      </dgm:t>
    </dgm:pt>
  </dgm:ptLst>
  <dgm:cxnLst>
    <dgm:cxn modelId="{0007D541-3A9C-4059-822B-2A86235CFB67}" srcId="{23037F07-B559-4FEB-BCD0-DA504E964FE5}" destId="{02F204C0-0E23-4387-BFEF-DE248212CCEC}" srcOrd="0" destOrd="0" parTransId="{C7430F1A-C128-40AF-8132-7FE1D14DEAF8}" sibTransId="{9D939B6F-F8A1-4620-88E3-292F467D3DDF}"/>
    <dgm:cxn modelId="{E547B9DD-D5F4-443B-ABF9-40C4E498AAC8}" type="presOf" srcId="{F450A008-FB24-4CB6-9D05-E0B792B37800}" destId="{79A54571-03D7-4D36-971D-87C4C564C48D}" srcOrd="0" destOrd="0" presId="urn:microsoft.com/office/officeart/2005/8/layout/vList6"/>
    <dgm:cxn modelId="{69D9DFC8-2403-4543-9FE1-3FBF0975AF3A}" type="presOf" srcId="{61BDE3FB-3EEF-45B4-936D-59DF9936CDE0}" destId="{73F90396-DD44-47AD-B3A4-9827EED05946}" srcOrd="0" destOrd="0" presId="urn:microsoft.com/office/officeart/2005/8/layout/vList6"/>
    <dgm:cxn modelId="{98377309-59E0-42F7-AA46-176B496A9437}" srcId="{F7E1BB28-54FC-40FB-AAB8-ABF06C5D87FC}" destId="{1FB6984B-2493-4DE7-BA8E-73C5354E6E34}" srcOrd="0" destOrd="0" parTransId="{FB1552F8-5E7F-4699-B003-FDB81438AC28}" sibTransId="{B2A2E01B-D16C-4133-A118-171AD3FED354}"/>
    <dgm:cxn modelId="{205EA75B-8EB4-4AF4-88B1-3A9D1E8A2BCE}" type="presOf" srcId="{1661713D-AB28-467B-9889-506053EDB1CA}" destId="{49F173BD-D155-4F0A-875C-E54F844B9AE0}" srcOrd="0" destOrd="0" presId="urn:microsoft.com/office/officeart/2005/8/layout/vList6"/>
    <dgm:cxn modelId="{FAEA5C07-382F-4E5A-B49D-1D4B3DA68EFF}" type="presOf" srcId="{02F204C0-0E23-4387-BFEF-DE248212CCEC}" destId="{59D5A973-14A0-4A23-938F-AB4FB7A69264}" srcOrd="0" destOrd="0" presId="urn:microsoft.com/office/officeart/2005/8/layout/vList6"/>
    <dgm:cxn modelId="{0BBD6BDE-B518-4AD5-A422-CD1A2B548A02}" type="presOf" srcId="{848EFC20-EACF-4DD2-9CF6-55F2A123034E}" destId="{77B08773-D08A-4389-A2DB-9058295C14F0}" srcOrd="0" destOrd="0" presId="urn:microsoft.com/office/officeart/2005/8/layout/vList6"/>
    <dgm:cxn modelId="{2B5CE1BB-690E-41E8-9FE7-5D5F263AFEB5}" type="presOf" srcId="{FB403179-B544-4FD1-82A5-F1945AB62DDC}" destId="{30F4DFDC-98CB-4B67-AAC6-34B2E83C93D0}" srcOrd="0" destOrd="0" presId="urn:microsoft.com/office/officeart/2005/8/layout/vList6"/>
    <dgm:cxn modelId="{6A38D3C3-2F8E-4760-9525-CACF5494193A}" srcId="{F450A008-FB24-4CB6-9D05-E0B792B37800}" destId="{F7E1BB28-54FC-40FB-AAB8-ABF06C5D87FC}" srcOrd="0" destOrd="0" parTransId="{E8C2A831-A3ED-4B0E-9EFC-443FC144964D}" sibTransId="{1FA77A63-0614-40C0-BC0A-E8918D47872B}"/>
    <dgm:cxn modelId="{6AE2B687-5BE0-4938-9E30-95ABC6D4FCF8}" type="presOf" srcId="{13A73987-EC24-427F-AF84-523205A19A28}" destId="{59D5A973-14A0-4A23-938F-AB4FB7A69264}" srcOrd="0" destOrd="1" presId="urn:microsoft.com/office/officeart/2005/8/layout/vList6"/>
    <dgm:cxn modelId="{AC73CB2E-B6A0-47D3-A883-4F257E1B8C17}" type="presOf" srcId="{23037F07-B559-4FEB-BCD0-DA504E964FE5}" destId="{B43D015E-F579-4834-AE1F-E82F854AFFA6}" srcOrd="0" destOrd="0" presId="urn:microsoft.com/office/officeart/2005/8/layout/vList6"/>
    <dgm:cxn modelId="{02D06502-FF09-42C0-9F9A-F619E7F3F269}" srcId="{F450A008-FB24-4CB6-9D05-E0B792B37800}" destId="{1661713D-AB28-467B-9889-506053EDB1CA}" srcOrd="2" destOrd="0" parTransId="{A3B2255B-A3FB-4845-8E37-E2898C2B1A75}" sibTransId="{76B8AD83-9BF4-4E29-921A-026F4E770859}"/>
    <dgm:cxn modelId="{5A2743FD-E058-4AC3-A5E9-2DC2AC47A4E6}" type="presOf" srcId="{1FB6984B-2493-4DE7-BA8E-73C5354E6E34}" destId="{066D9D6E-FD1A-45D2-B7FA-F68F0F205323}" srcOrd="0" destOrd="0" presId="urn:microsoft.com/office/officeart/2005/8/layout/vList6"/>
    <dgm:cxn modelId="{197ACAA7-B29F-4E14-99E6-683670E53721}" srcId="{F450A008-FB24-4CB6-9D05-E0B792B37800}" destId="{23037F07-B559-4FEB-BCD0-DA504E964FE5}" srcOrd="1" destOrd="0" parTransId="{41CFE5C5-5289-4847-9347-6CBCB493E892}" sibTransId="{ECBD3642-8F34-4050-91D9-C58A798FA633}"/>
    <dgm:cxn modelId="{F016D305-7B0D-4D0E-ACC6-67B6B602C548}" srcId="{F450A008-FB24-4CB6-9D05-E0B792B37800}" destId="{FB403179-B544-4FD1-82A5-F1945AB62DDC}" srcOrd="3" destOrd="0" parTransId="{50A167ED-8C9F-427D-B8A6-D6E21F860633}" sibTransId="{437A18A4-8443-495A-87AF-C6F65958549D}"/>
    <dgm:cxn modelId="{BC431B75-939E-4DAF-B9C2-475DE618C0F9}" srcId="{1661713D-AB28-467B-9889-506053EDB1CA}" destId="{848EFC20-EACF-4DD2-9CF6-55F2A123034E}" srcOrd="0" destOrd="0" parTransId="{78F72FC6-2299-405B-B5E1-79C9E48E8E23}" sibTransId="{496346DC-229F-45BC-98D8-8A1A3F7EF928}"/>
    <dgm:cxn modelId="{9970CC0F-64C4-43FC-9306-A86101500EC0}" srcId="{23037F07-B559-4FEB-BCD0-DA504E964FE5}" destId="{13A73987-EC24-427F-AF84-523205A19A28}" srcOrd="1" destOrd="0" parTransId="{BAFB72AA-6F7C-41BD-8BDE-B20AAD43CE1E}" sibTransId="{A8BF974F-1FCC-4E1E-90BA-D0D142C92620}"/>
    <dgm:cxn modelId="{293DD5FF-C28D-4C5E-AA94-E11E0A0330C4}" type="presOf" srcId="{F7E1BB28-54FC-40FB-AAB8-ABF06C5D87FC}" destId="{0FD6EB6E-2304-4D9A-BFC4-7CEFCEF0E9B5}" srcOrd="0" destOrd="0" presId="urn:microsoft.com/office/officeart/2005/8/layout/vList6"/>
    <dgm:cxn modelId="{A42631CF-7F63-4444-BB51-573AC48B274F}" srcId="{FB403179-B544-4FD1-82A5-F1945AB62DDC}" destId="{61BDE3FB-3EEF-45B4-936D-59DF9936CDE0}" srcOrd="0" destOrd="0" parTransId="{9782114C-53BB-4158-80BD-9F369E8B3379}" sibTransId="{146474EC-163A-416B-B9C8-588BE9C29B99}"/>
    <dgm:cxn modelId="{71BF9F2C-28F0-4378-B0EF-E3A420F49ABF}" type="presParOf" srcId="{79A54571-03D7-4D36-971D-87C4C564C48D}" destId="{CEE919B1-8470-4379-9317-CA3EE9C917B4}" srcOrd="0" destOrd="0" presId="urn:microsoft.com/office/officeart/2005/8/layout/vList6"/>
    <dgm:cxn modelId="{6FA63D30-2C88-415C-A28A-140DAE791A23}" type="presParOf" srcId="{CEE919B1-8470-4379-9317-CA3EE9C917B4}" destId="{0FD6EB6E-2304-4D9A-BFC4-7CEFCEF0E9B5}" srcOrd="0" destOrd="0" presId="urn:microsoft.com/office/officeart/2005/8/layout/vList6"/>
    <dgm:cxn modelId="{65663C3F-B33B-4A66-9E9F-912B5BFCD488}" type="presParOf" srcId="{CEE919B1-8470-4379-9317-CA3EE9C917B4}" destId="{066D9D6E-FD1A-45D2-B7FA-F68F0F205323}" srcOrd="1" destOrd="0" presId="urn:microsoft.com/office/officeart/2005/8/layout/vList6"/>
    <dgm:cxn modelId="{B33985A1-A33C-4B70-B965-0D803114CF6D}" type="presParOf" srcId="{79A54571-03D7-4D36-971D-87C4C564C48D}" destId="{B9CE9FDD-A1E9-4D18-8F60-A5458DF5F9FF}" srcOrd="1" destOrd="0" presId="urn:microsoft.com/office/officeart/2005/8/layout/vList6"/>
    <dgm:cxn modelId="{A2496743-0D5E-40D6-BD8A-3E006CA79399}" type="presParOf" srcId="{79A54571-03D7-4D36-971D-87C4C564C48D}" destId="{8D305EC2-BAB5-48CC-A77B-407EC6FB53AB}" srcOrd="2" destOrd="0" presId="urn:microsoft.com/office/officeart/2005/8/layout/vList6"/>
    <dgm:cxn modelId="{1D779E7B-F803-47B1-A2A6-76A97047F626}" type="presParOf" srcId="{8D305EC2-BAB5-48CC-A77B-407EC6FB53AB}" destId="{B43D015E-F579-4834-AE1F-E82F854AFFA6}" srcOrd="0" destOrd="0" presId="urn:microsoft.com/office/officeart/2005/8/layout/vList6"/>
    <dgm:cxn modelId="{29F2B9A1-FB0A-4B75-8791-5FE4B1C3DBA9}" type="presParOf" srcId="{8D305EC2-BAB5-48CC-A77B-407EC6FB53AB}" destId="{59D5A973-14A0-4A23-938F-AB4FB7A69264}" srcOrd="1" destOrd="0" presId="urn:microsoft.com/office/officeart/2005/8/layout/vList6"/>
    <dgm:cxn modelId="{7664CAF7-6F0F-455B-BC5C-813196CA5547}" type="presParOf" srcId="{79A54571-03D7-4D36-971D-87C4C564C48D}" destId="{7E7BF4FB-9164-48E5-9955-6CB3B4670746}" srcOrd="3" destOrd="0" presId="urn:microsoft.com/office/officeart/2005/8/layout/vList6"/>
    <dgm:cxn modelId="{6331BAEE-00E0-461E-AC4D-73CC366346FB}" type="presParOf" srcId="{79A54571-03D7-4D36-971D-87C4C564C48D}" destId="{C0294927-1E3B-4F34-B6FB-C71A73B99033}" srcOrd="4" destOrd="0" presId="urn:microsoft.com/office/officeart/2005/8/layout/vList6"/>
    <dgm:cxn modelId="{EA9A0905-F176-42A8-BAB4-A20B764536C0}" type="presParOf" srcId="{C0294927-1E3B-4F34-B6FB-C71A73B99033}" destId="{49F173BD-D155-4F0A-875C-E54F844B9AE0}" srcOrd="0" destOrd="0" presId="urn:microsoft.com/office/officeart/2005/8/layout/vList6"/>
    <dgm:cxn modelId="{4EE42FA5-18DE-47C6-97BC-73558F867F7E}" type="presParOf" srcId="{C0294927-1E3B-4F34-B6FB-C71A73B99033}" destId="{77B08773-D08A-4389-A2DB-9058295C14F0}" srcOrd="1" destOrd="0" presId="urn:microsoft.com/office/officeart/2005/8/layout/vList6"/>
    <dgm:cxn modelId="{994F175F-138F-4F4F-8164-D5BA0D201E5E}" type="presParOf" srcId="{79A54571-03D7-4D36-971D-87C4C564C48D}" destId="{CB161D33-BA98-4417-875C-FEC6FC7A9E3D}" srcOrd="5" destOrd="0" presId="urn:microsoft.com/office/officeart/2005/8/layout/vList6"/>
    <dgm:cxn modelId="{D13A07BF-87E0-4260-9C36-9156F2949702}" type="presParOf" srcId="{79A54571-03D7-4D36-971D-87C4C564C48D}" destId="{4BEE1615-F1CC-4A18-B96C-ABBE71D0CCAE}" srcOrd="6" destOrd="0" presId="urn:microsoft.com/office/officeart/2005/8/layout/vList6"/>
    <dgm:cxn modelId="{624EF32C-C091-4CE1-9F4C-8DA662BAF81D}" type="presParOf" srcId="{4BEE1615-F1CC-4A18-B96C-ABBE71D0CCAE}" destId="{30F4DFDC-98CB-4B67-AAC6-34B2E83C93D0}" srcOrd="0" destOrd="0" presId="urn:microsoft.com/office/officeart/2005/8/layout/vList6"/>
    <dgm:cxn modelId="{61941481-D8F3-4869-AFAD-18ACCD4FC9D2}" type="presParOf" srcId="{4BEE1615-F1CC-4A18-B96C-ABBE71D0CCAE}" destId="{73F90396-DD44-47AD-B3A4-9827EED059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FE2231-29F7-4127-9524-AA41304CD6FC}"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ru-RU"/>
        </a:p>
      </dgm:t>
    </dgm:pt>
    <dgm:pt modelId="{2E8A3F1F-7157-49CF-BF35-96F88D21B14B}">
      <dgm:prSet>
        <dgm:style>
          <a:lnRef idx="1">
            <a:schemeClr val="accent5"/>
          </a:lnRef>
          <a:fillRef idx="2">
            <a:schemeClr val="accent5"/>
          </a:fillRef>
          <a:effectRef idx="1">
            <a:schemeClr val="accent5"/>
          </a:effectRef>
          <a:fontRef idx="minor">
            <a:schemeClr val="dk1"/>
          </a:fontRef>
        </dgm:style>
      </dgm:prSet>
      <dgm:spPr>
        <a:solidFill>
          <a:schemeClr val="accent5">
            <a:lumMod val="20000"/>
            <a:lumOff val="80000"/>
          </a:schemeClr>
        </a:solidFill>
        <a:scene3d>
          <a:camera prst="orthographicFront">
            <a:rot lat="0" lon="0" rev="0"/>
          </a:camera>
          <a:lightRig rig="contrasting" dir="t">
            <a:rot lat="0" lon="0" rev="1200000"/>
          </a:lightRig>
        </a:scene3d>
        <a:sp3d>
          <a:bevelT prst="angle"/>
        </a:sp3d>
      </dgm:spPr>
      <dgm:t>
        <a:bodyPr/>
        <a:lstStyle/>
        <a:p>
          <a:pPr rtl="0"/>
          <a:r>
            <a:rPr lang="ru-RU" b="1" dirty="0" smtClean="0"/>
            <a:t>Виды налоговых доходов</a:t>
          </a:r>
          <a:endParaRPr lang="ru-RU" dirty="0"/>
        </a:p>
      </dgm:t>
    </dgm:pt>
    <dgm:pt modelId="{04BDF471-E69C-4143-8AC4-08F61E610EC4}" type="parTrans" cxnId="{8E477068-B826-451B-AAE1-C940E3EED0AD}">
      <dgm:prSet/>
      <dgm:spPr/>
      <dgm:t>
        <a:bodyPr/>
        <a:lstStyle/>
        <a:p>
          <a:endParaRPr lang="ru-RU"/>
        </a:p>
      </dgm:t>
    </dgm:pt>
    <dgm:pt modelId="{ABE8ED7A-1D57-47CD-8C86-E4EAB86FF309}" type="sibTrans" cxnId="{8E477068-B826-451B-AAE1-C940E3EED0AD}">
      <dgm:prSet/>
      <dgm:spPr/>
      <dgm:t>
        <a:bodyPr/>
        <a:lstStyle/>
        <a:p>
          <a:endParaRPr lang="ru-RU"/>
        </a:p>
      </dgm:t>
    </dgm:pt>
    <dgm:pt modelId="{8DF84060-997A-4BFB-B333-759D00CF744E}" type="pres">
      <dgm:prSet presAssocID="{10FE2231-29F7-4127-9524-AA41304CD6FC}" presName="linearFlow" presStyleCnt="0">
        <dgm:presLayoutVars>
          <dgm:dir/>
          <dgm:resizeHandles val="exact"/>
        </dgm:presLayoutVars>
      </dgm:prSet>
      <dgm:spPr/>
      <dgm:t>
        <a:bodyPr/>
        <a:lstStyle/>
        <a:p>
          <a:endParaRPr lang="ru-RU"/>
        </a:p>
      </dgm:t>
    </dgm:pt>
    <dgm:pt modelId="{C044CE8F-D997-4000-A021-81AAAD80D2A2}" type="pres">
      <dgm:prSet presAssocID="{2E8A3F1F-7157-49CF-BF35-96F88D21B14B}" presName="composite" presStyleCnt="0"/>
      <dgm:spPr>
        <a:scene3d>
          <a:camera prst="orthographicFront"/>
          <a:lightRig rig="threePt" dir="t"/>
        </a:scene3d>
        <a:sp3d>
          <a:bevelT/>
        </a:sp3d>
      </dgm:spPr>
      <dgm:t>
        <a:bodyPr/>
        <a:lstStyle/>
        <a:p>
          <a:endParaRPr lang="ru-RU"/>
        </a:p>
      </dgm:t>
    </dgm:pt>
    <dgm:pt modelId="{DC5D3EE0-ADC1-484C-80F0-B0824E1AFA19}" type="pres">
      <dgm:prSet presAssocID="{2E8A3F1F-7157-49CF-BF35-96F88D21B14B}" presName="imgShp" presStyleLbl="fgImgPlace1" presStyleIdx="0" presStyleCnt="1" custScaleX="13478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ru-RU"/>
        </a:p>
      </dgm:t>
    </dgm:pt>
    <dgm:pt modelId="{56A5870D-F373-4FE3-B117-206FE3E4E52B}" type="pres">
      <dgm:prSet presAssocID="{2E8A3F1F-7157-49CF-BF35-96F88D21B14B}" presName="txShp" presStyleLbl="node1" presStyleIdx="0" presStyleCnt="1">
        <dgm:presLayoutVars>
          <dgm:bulletEnabled val="1"/>
        </dgm:presLayoutVars>
      </dgm:prSet>
      <dgm:spPr/>
      <dgm:t>
        <a:bodyPr/>
        <a:lstStyle/>
        <a:p>
          <a:endParaRPr lang="ru-RU"/>
        </a:p>
      </dgm:t>
    </dgm:pt>
  </dgm:ptLst>
  <dgm:cxnLst>
    <dgm:cxn modelId="{8E477068-B826-451B-AAE1-C940E3EED0AD}" srcId="{10FE2231-29F7-4127-9524-AA41304CD6FC}" destId="{2E8A3F1F-7157-49CF-BF35-96F88D21B14B}" srcOrd="0" destOrd="0" parTransId="{04BDF471-E69C-4143-8AC4-08F61E610EC4}" sibTransId="{ABE8ED7A-1D57-47CD-8C86-E4EAB86FF309}"/>
    <dgm:cxn modelId="{AE2BA053-EC40-4BFC-92A0-7A868884A7BA}" type="presOf" srcId="{2E8A3F1F-7157-49CF-BF35-96F88D21B14B}" destId="{56A5870D-F373-4FE3-B117-206FE3E4E52B}" srcOrd="0" destOrd="0" presId="urn:microsoft.com/office/officeart/2005/8/layout/vList3"/>
    <dgm:cxn modelId="{CC4D9AEC-9B4E-402D-8533-84DA0378C1C6}" type="presOf" srcId="{10FE2231-29F7-4127-9524-AA41304CD6FC}" destId="{8DF84060-997A-4BFB-B333-759D00CF744E}" srcOrd="0" destOrd="0" presId="urn:microsoft.com/office/officeart/2005/8/layout/vList3"/>
    <dgm:cxn modelId="{1C46CE31-9B29-4024-B1B8-3F841D9B0D68}" type="presParOf" srcId="{8DF84060-997A-4BFB-B333-759D00CF744E}" destId="{C044CE8F-D997-4000-A021-81AAAD80D2A2}" srcOrd="0" destOrd="0" presId="urn:microsoft.com/office/officeart/2005/8/layout/vList3"/>
    <dgm:cxn modelId="{FDC07FF4-2EDB-4F2C-B5D6-9C6ADDB9B83A}" type="presParOf" srcId="{C044CE8F-D997-4000-A021-81AAAD80D2A2}" destId="{DC5D3EE0-ADC1-484C-80F0-B0824E1AFA19}" srcOrd="0" destOrd="0" presId="urn:microsoft.com/office/officeart/2005/8/layout/vList3"/>
    <dgm:cxn modelId="{F5CA1E15-72AD-4EE7-A068-6B7E314503AC}" type="presParOf" srcId="{C044CE8F-D997-4000-A021-81AAAD80D2A2}" destId="{56A5870D-F373-4FE3-B117-206FE3E4E52B}" srcOrd="1" destOrd="0" presId="urn:microsoft.com/office/officeart/2005/8/layout/vList3"/>
  </dgm:cxnLst>
  <dgm:bg>
    <a:solidFill>
      <a:schemeClr val="accent5">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624C09-A005-44B9-94A4-E3A4E785A831}"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ru-RU"/>
        </a:p>
      </dgm:t>
    </dgm:pt>
    <dgm:pt modelId="{25253706-3228-43C6-A5F1-3C620A260F12}">
      <dgm:prSet>
        <dgm:style>
          <a:lnRef idx="1">
            <a:schemeClr val="accent2"/>
          </a:lnRef>
          <a:fillRef idx="2">
            <a:schemeClr val="accent2"/>
          </a:fillRef>
          <a:effectRef idx="1">
            <a:schemeClr val="accent2"/>
          </a:effectRef>
          <a:fontRef idx="minor">
            <a:schemeClr val="dk1"/>
          </a:fontRef>
        </dgm:style>
      </dgm:prSet>
      <dgm:spPr>
        <a:solidFill>
          <a:schemeClr val="accent5">
            <a:lumMod val="20000"/>
            <a:lumOff val="80000"/>
          </a:schemeClr>
        </a:solidFill>
      </dgm:spPr>
      <dgm:t>
        <a:bodyPr/>
        <a:lstStyle/>
        <a:p>
          <a:pPr rtl="0"/>
          <a:r>
            <a:rPr lang="ru-RU" b="1" dirty="0" smtClean="0"/>
            <a:t>Виды неналоговых доходов</a:t>
          </a:r>
          <a:endParaRPr lang="ru-RU" dirty="0"/>
        </a:p>
      </dgm:t>
    </dgm:pt>
    <dgm:pt modelId="{CE9B8790-ADC7-41F9-B128-AC1A011D039C}" type="parTrans" cxnId="{43875887-226D-4358-9505-3D12CB33B070}">
      <dgm:prSet/>
      <dgm:spPr/>
      <dgm:t>
        <a:bodyPr/>
        <a:lstStyle/>
        <a:p>
          <a:endParaRPr lang="ru-RU"/>
        </a:p>
      </dgm:t>
    </dgm:pt>
    <dgm:pt modelId="{E3E0F111-39D1-45D1-94D3-DFAA66DC6AF3}" type="sibTrans" cxnId="{43875887-226D-4358-9505-3D12CB33B070}">
      <dgm:prSet/>
      <dgm:spPr/>
      <dgm:t>
        <a:bodyPr/>
        <a:lstStyle/>
        <a:p>
          <a:endParaRPr lang="ru-RU"/>
        </a:p>
      </dgm:t>
    </dgm:pt>
    <dgm:pt modelId="{72C4C05E-76CF-4C58-85C2-424810C14984}" type="pres">
      <dgm:prSet presAssocID="{7A624C09-A005-44B9-94A4-E3A4E785A831}" presName="linearFlow" presStyleCnt="0">
        <dgm:presLayoutVars>
          <dgm:dir/>
          <dgm:resizeHandles val="exact"/>
        </dgm:presLayoutVars>
      </dgm:prSet>
      <dgm:spPr/>
      <dgm:t>
        <a:bodyPr/>
        <a:lstStyle/>
        <a:p>
          <a:endParaRPr lang="ru-RU"/>
        </a:p>
      </dgm:t>
    </dgm:pt>
    <dgm:pt modelId="{992ABD64-9388-41CC-A9D8-7538FD5B0E21}" type="pres">
      <dgm:prSet presAssocID="{25253706-3228-43C6-A5F1-3C620A260F12}" presName="composite" presStyleCnt="0"/>
      <dgm:spPr/>
    </dgm:pt>
    <dgm:pt modelId="{1C8FF7F9-A095-400A-97D3-0C5CC30BBB90}" type="pres">
      <dgm:prSet presAssocID="{25253706-3228-43C6-A5F1-3C620A260F12}" presName="imgShp" presStyleLbl="fgImgPlace1" presStyleIdx="0" presStyleCnt="1" custScaleX="13370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29B7435B-60BC-4454-8CDB-7ECD29492C93}" type="pres">
      <dgm:prSet presAssocID="{25253706-3228-43C6-A5F1-3C620A260F12}" presName="txShp" presStyleLbl="node1" presStyleIdx="0" presStyleCnt="1">
        <dgm:presLayoutVars>
          <dgm:bulletEnabled val="1"/>
        </dgm:presLayoutVars>
      </dgm:prSet>
      <dgm:spPr/>
      <dgm:t>
        <a:bodyPr/>
        <a:lstStyle/>
        <a:p>
          <a:endParaRPr lang="ru-RU"/>
        </a:p>
      </dgm:t>
    </dgm:pt>
  </dgm:ptLst>
  <dgm:cxnLst>
    <dgm:cxn modelId="{03DEED13-8426-4330-80D3-213DA069036E}" type="presOf" srcId="{7A624C09-A005-44B9-94A4-E3A4E785A831}" destId="{72C4C05E-76CF-4C58-85C2-424810C14984}" srcOrd="0" destOrd="0" presId="urn:microsoft.com/office/officeart/2005/8/layout/vList3"/>
    <dgm:cxn modelId="{64103E17-5D03-454A-AA7F-3EAA0928E0B2}" type="presOf" srcId="{25253706-3228-43C6-A5F1-3C620A260F12}" destId="{29B7435B-60BC-4454-8CDB-7ECD29492C93}" srcOrd="0" destOrd="0" presId="urn:microsoft.com/office/officeart/2005/8/layout/vList3"/>
    <dgm:cxn modelId="{43875887-226D-4358-9505-3D12CB33B070}" srcId="{7A624C09-A005-44B9-94A4-E3A4E785A831}" destId="{25253706-3228-43C6-A5F1-3C620A260F12}" srcOrd="0" destOrd="0" parTransId="{CE9B8790-ADC7-41F9-B128-AC1A011D039C}" sibTransId="{E3E0F111-39D1-45D1-94D3-DFAA66DC6AF3}"/>
    <dgm:cxn modelId="{463C22E6-DEE6-41B4-8B30-C08B40566199}" type="presParOf" srcId="{72C4C05E-76CF-4C58-85C2-424810C14984}" destId="{992ABD64-9388-41CC-A9D8-7538FD5B0E21}" srcOrd="0" destOrd="0" presId="urn:microsoft.com/office/officeart/2005/8/layout/vList3"/>
    <dgm:cxn modelId="{9A14CE9F-C0FE-4937-9F48-FA891F586AA9}" type="presParOf" srcId="{992ABD64-9388-41CC-A9D8-7538FD5B0E21}" destId="{1C8FF7F9-A095-400A-97D3-0C5CC30BBB90}" srcOrd="0" destOrd="0" presId="urn:microsoft.com/office/officeart/2005/8/layout/vList3"/>
    <dgm:cxn modelId="{69067633-90CD-4911-A893-03DAD4D5FC67}" type="presParOf" srcId="{992ABD64-9388-41CC-A9D8-7538FD5B0E21}" destId="{29B7435B-60BC-4454-8CDB-7ECD29492C93}" srcOrd="1" destOrd="0" presId="urn:microsoft.com/office/officeart/2005/8/layout/vList3"/>
  </dgm:cxnLst>
  <dgm:bg>
    <a:solidFill>
      <a:schemeClr val="accent5">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CBBA82-5525-4416-B7E1-3ADBF5592AD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95BC2204-A8F6-4115-A91A-6F627D760D95}">
      <dgm:prSet phldrT="[Текст]"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w="114300" prst="artDeco"/>
        </a:sp3d>
      </dgm:spPr>
      <dgm:t>
        <a:bodyPr/>
        <a:lstStyle/>
        <a:p>
          <a:pPr algn="ctr"/>
          <a:r>
            <a:rPr lang="ru-RU" sz="1800" b="1" dirty="0" smtClean="0"/>
            <a:t>0,25%</a:t>
          </a:r>
          <a:endParaRPr lang="ru-RU" sz="1800" b="1" dirty="0"/>
        </a:p>
      </dgm:t>
    </dgm:pt>
    <dgm:pt modelId="{FB831307-3895-4D73-8D20-DDCD8B19113F}" type="parTrans" cxnId="{8FC3E597-6186-4489-830B-C54D33543373}">
      <dgm:prSet/>
      <dgm:spPr/>
      <dgm:t>
        <a:bodyPr/>
        <a:lstStyle/>
        <a:p>
          <a:endParaRPr lang="ru-RU"/>
        </a:p>
      </dgm:t>
    </dgm:pt>
    <dgm:pt modelId="{1EC4242F-A22A-4A04-9D5D-25F0C0A49A16}" type="sibTrans" cxnId="{8FC3E597-6186-4489-830B-C54D33543373}">
      <dgm:prSet/>
      <dgm:spPr/>
      <dgm:t>
        <a:bodyPr/>
        <a:lstStyle/>
        <a:p>
          <a:endParaRPr lang="ru-RU"/>
        </a:p>
      </dgm:t>
    </dgm:pt>
    <dgm:pt modelId="{7516EE8B-FABF-484D-B781-3A554BE46CC8}">
      <dgm:prSet phldrT="[Текст]"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w="114300" prst="artDeco"/>
        </a:sp3d>
      </dgm:spPr>
      <dgm:t>
        <a:bodyPr/>
        <a:lstStyle/>
        <a:p>
          <a:pPr algn="l"/>
          <a:r>
            <a:rPr lang="ru-RU" sz="1600" dirty="0" smtClean="0"/>
            <a:t>Земли не используемые в предпринимательской деятельности и приобретенные физическими лицами для ведения личного подсобного хозяйства, а также земельные участки общего назначения, предусмотренные Федеральным законом от 29.07.2017 № 217-ФЗ.</a:t>
          </a:r>
          <a:endParaRPr lang="ru-RU" sz="1600" dirty="0"/>
        </a:p>
      </dgm:t>
    </dgm:pt>
    <dgm:pt modelId="{DB965958-7A33-402A-8788-989771F2B063}" type="parTrans" cxnId="{8042CB45-B0A9-4644-B6BE-80907AB734EE}">
      <dgm:prSet/>
      <dgm:spPr/>
      <dgm:t>
        <a:bodyPr/>
        <a:lstStyle/>
        <a:p>
          <a:endParaRPr lang="ru-RU"/>
        </a:p>
      </dgm:t>
    </dgm:pt>
    <dgm:pt modelId="{667581BE-E702-465F-963C-9AC423975630}" type="sibTrans" cxnId="{8042CB45-B0A9-4644-B6BE-80907AB734EE}">
      <dgm:prSet/>
      <dgm:spPr/>
      <dgm:t>
        <a:bodyPr/>
        <a:lstStyle/>
        <a:p>
          <a:endParaRPr lang="ru-RU"/>
        </a:p>
      </dgm:t>
    </dgm:pt>
    <dgm:pt modelId="{01F7092C-FD88-4982-AE0E-16A742438672}">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14300" prst="artDeco"/>
        </a:sp3d>
      </dgm:spPr>
      <dgm:t>
        <a:bodyPr/>
        <a:lstStyle/>
        <a:p>
          <a:pPr algn="ctr"/>
          <a:r>
            <a:rPr lang="ru-RU" sz="1800" b="1" dirty="0" smtClean="0"/>
            <a:t>0,3%</a:t>
          </a:r>
          <a:endParaRPr lang="ru-RU" sz="1800" b="1" dirty="0"/>
        </a:p>
      </dgm:t>
    </dgm:pt>
    <dgm:pt modelId="{FA2091A4-7C44-491C-94CC-240266E995E8}" type="parTrans" cxnId="{1505D68C-244A-4A05-8050-BE8531FFB6A8}">
      <dgm:prSet/>
      <dgm:spPr/>
      <dgm:t>
        <a:bodyPr/>
        <a:lstStyle/>
        <a:p>
          <a:endParaRPr lang="ru-RU"/>
        </a:p>
      </dgm:t>
    </dgm:pt>
    <dgm:pt modelId="{6A547237-CBC8-41FC-A7D6-234ACF98F63D}" type="sibTrans" cxnId="{1505D68C-244A-4A05-8050-BE8531FFB6A8}">
      <dgm:prSet/>
      <dgm:spPr/>
      <dgm:t>
        <a:bodyPr/>
        <a:lstStyle/>
        <a:p>
          <a:endParaRPr lang="ru-RU"/>
        </a:p>
      </dgm:t>
    </dgm:pt>
    <dgm:pt modelId="{605CFA21-D70F-4094-AFC5-EF269861F4B9}">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14300" prst="artDeco"/>
        </a:sp3d>
      </dgm:spPr>
      <dgm:t>
        <a:bodyPr/>
        <a:lstStyle/>
        <a:p>
          <a:pPr algn="l"/>
          <a:r>
            <a:rPr lang="ru-RU" sz="1400" dirty="0" smtClean="0"/>
            <a:t>Земли занятые жилищным фондом и объектами инженерной инфраструктуры жилищно-коммунального комплекса или приобретенные для жилищного строительства.</a:t>
          </a:r>
          <a:endParaRPr lang="ru-RU" sz="1400" dirty="0"/>
        </a:p>
      </dgm:t>
    </dgm:pt>
    <dgm:pt modelId="{3BE28C5B-09E0-4CB2-93F2-B42B37EC4955}" type="parTrans" cxnId="{44FB9569-A57C-41A8-B44B-744BDD83FA82}">
      <dgm:prSet/>
      <dgm:spPr/>
      <dgm:t>
        <a:bodyPr/>
        <a:lstStyle/>
        <a:p>
          <a:endParaRPr lang="ru-RU"/>
        </a:p>
      </dgm:t>
    </dgm:pt>
    <dgm:pt modelId="{18708106-057E-4D08-B859-A3036BFA5B87}" type="sibTrans" cxnId="{44FB9569-A57C-41A8-B44B-744BDD83FA82}">
      <dgm:prSet/>
      <dgm:spPr/>
      <dgm:t>
        <a:bodyPr/>
        <a:lstStyle/>
        <a:p>
          <a:endParaRPr lang="ru-RU"/>
        </a:p>
      </dgm:t>
    </dgm:pt>
    <dgm:pt modelId="{959A32F8-8B22-496A-A08A-2789B148A570}">
      <dgm:prSet phldrT="[Текст]"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pPr algn="ctr"/>
          <a:r>
            <a:rPr lang="ru-RU" sz="1800" b="1" dirty="0" smtClean="0"/>
            <a:t>1,5 %</a:t>
          </a:r>
          <a:endParaRPr lang="ru-RU" sz="1800" b="1" dirty="0"/>
        </a:p>
      </dgm:t>
    </dgm:pt>
    <dgm:pt modelId="{55C9B4D1-5CA9-4C83-A77D-7880825035C6}" type="parTrans" cxnId="{955378D2-5C07-423A-805B-65355D5FB861}">
      <dgm:prSet/>
      <dgm:spPr/>
      <dgm:t>
        <a:bodyPr/>
        <a:lstStyle/>
        <a:p>
          <a:endParaRPr lang="ru-RU"/>
        </a:p>
      </dgm:t>
    </dgm:pt>
    <dgm:pt modelId="{31B47420-16B2-4136-8B71-AC8CFCDDBFC9}" type="sibTrans" cxnId="{955378D2-5C07-423A-805B-65355D5FB861}">
      <dgm:prSet/>
      <dgm:spPr/>
      <dgm:t>
        <a:bodyPr/>
        <a:lstStyle/>
        <a:p>
          <a:endParaRPr lang="ru-RU"/>
        </a:p>
      </dgm:t>
    </dgm:pt>
    <dgm:pt modelId="{109C9C76-0A75-4151-96BA-2F5897FF045D}">
      <dgm:prSet phldrT="[Текст]"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pPr algn="l"/>
          <a:r>
            <a:rPr lang="ru-RU" sz="1600" dirty="0" smtClean="0"/>
            <a:t>Прочие земельные участки, в том числе земельные участки, отнесенные к землям сельскохозяйственного назначения или к землям в составе зон сельскохозяйственного использования в населенных пунктах, не используемых по целевому назначению</a:t>
          </a:r>
          <a:endParaRPr lang="ru-RU" sz="1600" dirty="0"/>
        </a:p>
      </dgm:t>
    </dgm:pt>
    <dgm:pt modelId="{49FCD245-35F4-4BF5-A9D3-5AFDADD186DD}" type="parTrans" cxnId="{DE531D49-A731-4F5E-B404-26B4182BB8EF}">
      <dgm:prSet/>
      <dgm:spPr/>
      <dgm:t>
        <a:bodyPr/>
        <a:lstStyle/>
        <a:p>
          <a:endParaRPr lang="ru-RU"/>
        </a:p>
      </dgm:t>
    </dgm:pt>
    <dgm:pt modelId="{DBCC14BA-7F99-4244-BC37-8246BCBFAE3A}" type="sibTrans" cxnId="{DE531D49-A731-4F5E-B404-26B4182BB8EF}">
      <dgm:prSet/>
      <dgm:spPr/>
      <dgm:t>
        <a:bodyPr/>
        <a:lstStyle/>
        <a:p>
          <a:endParaRPr lang="ru-RU"/>
        </a:p>
      </dgm:t>
    </dgm:pt>
    <dgm:pt modelId="{2D4087AD-BEEE-4B73-82E6-70840ECA666D}">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14300" prst="artDeco"/>
        </a:sp3d>
      </dgm:spPr>
      <dgm:t>
        <a:bodyPr/>
        <a:lstStyle/>
        <a:p>
          <a:pPr algn="l"/>
          <a:r>
            <a:rPr lang="ru-RU" sz="1400" dirty="0" smtClean="0"/>
            <a:t>Земли сельскохозяйственного назначения и используемых для сельхозпроизводства</a:t>
          </a:r>
          <a:endParaRPr lang="ru-RU" sz="1400" dirty="0"/>
        </a:p>
      </dgm:t>
    </dgm:pt>
    <dgm:pt modelId="{ACFB95CF-16AA-44AF-B72F-DBB6A8946C68}" type="parTrans" cxnId="{1391E749-EE86-4203-BCF7-D5A3A19BC5F5}">
      <dgm:prSet/>
      <dgm:spPr/>
      <dgm:t>
        <a:bodyPr/>
        <a:lstStyle/>
        <a:p>
          <a:endParaRPr lang="ru-RU"/>
        </a:p>
      </dgm:t>
    </dgm:pt>
    <dgm:pt modelId="{4B8A6153-EC12-4246-8CBD-ED675D07A23B}" type="sibTrans" cxnId="{1391E749-EE86-4203-BCF7-D5A3A19BC5F5}">
      <dgm:prSet/>
      <dgm:spPr/>
      <dgm:t>
        <a:bodyPr/>
        <a:lstStyle/>
        <a:p>
          <a:endParaRPr lang="ru-RU"/>
        </a:p>
      </dgm:t>
    </dgm:pt>
    <dgm:pt modelId="{D2B119E0-6052-444B-B693-9F915828F0FB}">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w="114300" prst="artDeco"/>
        </a:sp3d>
      </dgm:spPr>
      <dgm:t>
        <a:bodyPr/>
        <a:lstStyle/>
        <a:p>
          <a:pPr algn="l"/>
          <a:r>
            <a:rPr lang="ru-RU" sz="1400" dirty="0" smtClean="0"/>
            <a:t>Земли ограниченные в обороте  в соответствии с законодательством РФ, предоставленные для обеспечения обороны и таможенных нужд.</a:t>
          </a:r>
          <a:endParaRPr lang="ru-RU" sz="1400" dirty="0"/>
        </a:p>
      </dgm:t>
    </dgm:pt>
    <dgm:pt modelId="{1598D340-1346-4C21-89AF-20FF3B32FEF7}" type="parTrans" cxnId="{E5247833-154F-4B2B-92D9-BE99CFB291BB}">
      <dgm:prSet/>
      <dgm:spPr/>
      <dgm:t>
        <a:bodyPr/>
        <a:lstStyle/>
        <a:p>
          <a:endParaRPr lang="ru-RU"/>
        </a:p>
      </dgm:t>
    </dgm:pt>
    <dgm:pt modelId="{6BA58E3F-B191-4485-8CC0-65A0F49DF128}" type="sibTrans" cxnId="{E5247833-154F-4B2B-92D9-BE99CFB291BB}">
      <dgm:prSet/>
      <dgm:spPr/>
      <dgm:t>
        <a:bodyPr/>
        <a:lstStyle/>
        <a:p>
          <a:endParaRPr lang="ru-RU"/>
        </a:p>
      </dgm:t>
    </dgm:pt>
    <dgm:pt modelId="{6759304A-25F7-4074-80CE-E1442B222762}" type="pres">
      <dgm:prSet presAssocID="{08CBBA82-5525-4416-B7E1-3ADBF5592ADB}" presName="Name0" presStyleCnt="0">
        <dgm:presLayoutVars>
          <dgm:dir/>
          <dgm:resizeHandles val="exact"/>
        </dgm:presLayoutVars>
      </dgm:prSet>
      <dgm:spPr/>
      <dgm:t>
        <a:bodyPr/>
        <a:lstStyle/>
        <a:p>
          <a:endParaRPr lang="ru-RU"/>
        </a:p>
      </dgm:t>
    </dgm:pt>
    <dgm:pt modelId="{8661AEE5-E419-4B3D-A94A-C57B00314FB8}" type="pres">
      <dgm:prSet presAssocID="{95BC2204-A8F6-4115-A91A-6F627D760D95}" presName="node" presStyleLbl="node1" presStyleIdx="0" presStyleCnt="3">
        <dgm:presLayoutVars>
          <dgm:bulletEnabled val="1"/>
        </dgm:presLayoutVars>
      </dgm:prSet>
      <dgm:spPr/>
      <dgm:t>
        <a:bodyPr/>
        <a:lstStyle/>
        <a:p>
          <a:endParaRPr lang="ru-RU"/>
        </a:p>
      </dgm:t>
    </dgm:pt>
    <dgm:pt modelId="{7530B6D8-2211-422B-A8D8-DD1790309A96}" type="pres">
      <dgm:prSet presAssocID="{1EC4242F-A22A-4A04-9D5D-25F0C0A49A16}" presName="sibTrans" presStyleCnt="0"/>
      <dgm:spPr/>
    </dgm:pt>
    <dgm:pt modelId="{826D55A2-566D-456C-BD8A-52BAB995F71C}" type="pres">
      <dgm:prSet presAssocID="{01F7092C-FD88-4982-AE0E-16A742438672}" presName="node" presStyleLbl="node1" presStyleIdx="1" presStyleCnt="3" custLinFactNeighborX="5015" custLinFactNeighborY="607">
        <dgm:presLayoutVars>
          <dgm:bulletEnabled val="1"/>
        </dgm:presLayoutVars>
      </dgm:prSet>
      <dgm:spPr/>
      <dgm:t>
        <a:bodyPr/>
        <a:lstStyle/>
        <a:p>
          <a:endParaRPr lang="ru-RU"/>
        </a:p>
      </dgm:t>
    </dgm:pt>
    <dgm:pt modelId="{4D619335-B4BD-46FC-BA9D-69DD72881D8F}" type="pres">
      <dgm:prSet presAssocID="{6A547237-CBC8-41FC-A7D6-234ACF98F63D}" presName="sibTrans" presStyleCnt="0"/>
      <dgm:spPr/>
    </dgm:pt>
    <dgm:pt modelId="{C8991D5C-A825-410D-B6C5-DD78F0E73CB1}" type="pres">
      <dgm:prSet presAssocID="{959A32F8-8B22-496A-A08A-2789B148A570}" presName="node" presStyleLbl="node1" presStyleIdx="2" presStyleCnt="3" custScaleX="107503">
        <dgm:presLayoutVars>
          <dgm:bulletEnabled val="1"/>
        </dgm:presLayoutVars>
      </dgm:prSet>
      <dgm:spPr/>
      <dgm:t>
        <a:bodyPr/>
        <a:lstStyle/>
        <a:p>
          <a:endParaRPr lang="ru-RU"/>
        </a:p>
      </dgm:t>
    </dgm:pt>
  </dgm:ptLst>
  <dgm:cxnLst>
    <dgm:cxn modelId="{92B8F265-1E5C-4CB5-BD06-1274F7D3F85F}" type="presOf" srcId="{109C9C76-0A75-4151-96BA-2F5897FF045D}" destId="{C8991D5C-A825-410D-B6C5-DD78F0E73CB1}" srcOrd="0" destOrd="1" presId="urn:microsoft.com/office/officeart/2005/8/layout/hList6"/>
    <dgm:cxn modelId="{2C94AABE-6638-47B1-B634-57FD4DAEE98D}" type="presOf" srcId="{7516EE8B-FABF-484D-B781-3A554BE46CC8}" destId="{8661AEE5-E419-4B3D-A94A-C57B00314FB8}" srcOrd="0" destOrd="1" presId="urn:microsoft.com/office/officeart/2005/8/layout/hList6"/>
    <dgm:cxn modelId="{FD1C2FF9-596C-4B66-BB2A-2CA88F14EA7D}" type="presOf" srcId="{01F7092C-FD88-4982-AE0E-16A742438672}" destId="{826D55A2-566D-456C-BD8A-52BAB995F71C}" srcOrd="0" destOrd="0" presId="urn:microsoft.com/office/officeart/2005/8/layout/hList6"/>
    <dgm:cxn modelId="{44FB9569-A57C-41A8-B44B-744BDD83FA82}" srcId="{01F7092C-FD88-4982-AE0E-16A742438672}" destId="{605CFA21-D70F-4094-AFC5-EF269861F4B9}" srcOrd="0" destOrd="0" parTransId="{3BE28C5B-09E0-4CB2-93F2-B42B37EC4955}" sibTransId="{18708106-057E-4D08-B859-A3036BFA5B87}"/>
    <dgm:cxn modelId="{40B98487-0C6A-4E53-8EBB-10C33FF0DC56}" type="presOf" srcId="{959A32F8-8B22-496A-A08A-2789B148A570}" destId="{C8991D5C-A825-410D-B6C5-DD78F0E73CB1}" srcOrd="0" destOrd="0" presId="urn:microsoft.com/office/officeart/2005/8/layout/hList6"/>
    <dgm:cxn modelId="{955378D2-5C07-423A-805B-65355D5FB861}" srcId="{08CBBA82-5525-4416-B7E1-3ADBF5592ADB}" destId="{959A32F8-8B22-496A-A08A-2789B148A570}" srcOrd="2" destOrd="0" parTransId="{55C9B4D1-5CA9-4C83-A77D-7880825035C6}" sibTransId="{31B47420-16B2-4136-8B71-AC8CFCDDBFC9}"/>
    <dgm:cxn modelId="{E5247833-154F-4B2B-92D9-BE99CFB291BB}" srcId="{01F7092C-FD88-4982-AE0E-16A742438672}" destId="{D2B119E0-6052-444B-B693-9F915828F0FB}" srcOrd="2" destOrd="0" parTransId="{1598D340-1346-4C21-89AF-20FF3B32FEF7}" sibTransId="{6BA58E3F-B191-4485-8CC0-65A0F49DF128}"/>
    <dgm:cxn modelId="{944EAEF6-3F3A-4565-88F6-20BBCBC3210C}" type="presOf" srcId="{95BC2204-A8F6-4115-A91A-6F627D760D95}" destId="{8661AEE5-E419-4B3D-A94A-C57B00314FB8}" srcOrd="0" destOrd="0" presId="urn:microsoft.com/office/officeart/2005/8/layout/hList6"/>
    <dgm:cxn modelId="{C80B2915-12CB-4788-9501-81165DE300D3}" type="presOf" srcId="{605CFA21-D70F-4094-AFC5-EF269861F4B9}" destId="{826D55A2-566D-456C-BD8A-52BAB995F71C}" srcOrd="0" destOrd="1" presId="urn:microsoft.com/office/officeart/2005/8/layout/hList6"/>
    <dgm:cxn modelId="{8FC3E597-6186-4489-830B-C54D33543373}" srcId="{08CBBA82-5525-4416-B7E1-3ADBF5592ADB}" destId="{95BC2204-A8F6-4115-A91A-6F627D760D95}" srcOrd="0" destOrd="0" parTransId="{FB831307-3895-4D73-8D20-DDCD8B19113F}" sibTransId="{1EC4242F-A22A-4A04-9D5D-25F0C0A49A16}"/>
    <dgm:cxn modelId="{EC5CEB4C-236A-4C3F-9760-8E1CBAD3517F}" type="presOf" srcId="{2D4087AD-BEEE-4B73-82E6-70840ECA666D}" destId="{826D55A2-566D-456C-BD8A-52BAB995F71C}" srcOrd="0" destOrd="2" presId="urn:microsoft.com/office/officeart/2005/8/layout/hList6"/>
    <dgm:cxn modelId="{8042CB45-B0A9-4644-B6BE-80907AB734EE}" srcId="{95BC2204-A8F6-4115-A91A-6F627D760D95}" destId="{7516EE8B-FABF-484D-B781-3A554BE46CC8}" srcOrd="0" destOrd="0" parTransId="{DB965958-7A33-402A-8788-989771F2B063}" sibTransId="{667581BE-E702-465F-963C-9AC423975630}"/>
    <dgm:cxn modelId="{9C56ECCA-B0F2-468C-80F3-7C3BC6C43014}" type="presOf" srcId="{08CBBA82-5525-4416-B7E1-3ADBF5592ADB}" destId="{6759304A-25F7-4074-80CE-E1442B222762}" srcOrd="0" destOrd="0" presId="urn:microsoft.com/office/officeart/2005/8/layout/hList6"/>
    <dgm:cxn modelId="{8CE2B2D7-6F1F-4A9A-B94D-167B49AE4F32}" type="presOf" srcId="{D2B119E0-6052-444B-B693-9F915828F0FB}" destId="{826D55A2-566D-456C-BD8A-52BAB995F71C}" srcOrd="0" destOrd="3" presId="urn:microsoft.com/office/officeart/2005/8/layout/hList6"/>
    <dgm:cxn modelId="{DE531D49-A731-4F5E-B404-26B4182BB8EF}" srcId="{959A32F8-8B22-496A-A08A-2789B148A570}" destId="{109C9C76-0A75-4151-96BA-2F5897FF045D}" srcOrd="0" destOrd="0" parTransId="{49FCD245-35F4-4BF5-A9D3-5AFDADD186DD}" sibTransId="{DBCC14BA-7F99-4244-BC37-8246BCBFAE3A}"/>
    <dgm:cxn modelId="{1505D68C-244A-4A05-8050-BE8531FFB6A8}" srcId="{08CBBA82-5525-4416-B7E1-3ADBF5592ADB}" destId="{01F7092C-FD88-4982-AE0E-16A742438672}" srcOrd="1" destOrd="0" parTransId="{FA2091A4-7C44-491C-94CC-240266E995E8}" sibTransId="{6A547237-CBC8-41FC-A7D6-234ACF98F63D}"/>
    <dgm:cxn modelId="{1391E749-EE86-4203-BCF7-D5A3A19BC5F5}" srcId="{01F7092C-FD88-4982-AE0E-16A742438672}" destId="{2D4087AD-BEEE-4B73-82E6-70840ECA666D}" srcOrd="1" destOrd="0" parTransId="{ACFB95CF-16AA-44AF-B72F-DBB6A8946C68}" sibTransId="{4B8A6153-EC12-4246-8CBD-ED675D07A23B}"/>
    <dgm:cxn modelId="{1130EABE-FBF6-4363-B390-36AA680B3EF2}" type="presParOf" srcId="{6759304A-25F7-4074-80CE-E1442B222762}" destId="{8661AEE5-E419-4B3D-A94A-C57B00314FB8}" srcOrd="0" destOrd="0" presId="urn:microsoft.com/office/officeart/2005/8/layout/hList6"/>
    <dgm:cxn modelId="{F0DD5695-7617-42BC-B631-01B1813963B7}" type="presParOf" srcId="{6759304A-25F7-4074-80CE-E1442B222762}" destId="{7530B6D8-2211-422B-A8D8-DD1790309A96}" srcOrd="1" destOrd="0" presId="urn:microsoft.com/office/officeart/2005/8/layout/hList6"/>
    <dgm:cxn modelId="{DC3252B6-A7AB-417B-873E-888F561149C0}" type="presParOf" srcId="{6759304A-25F7-4074-80CE-E1442B222762}" destId="{826D55A2-566D-456C-BD8A-52BAB995F71C}" srcOrd="2" destOrd="0" presId="urn:microsoft.com/office/officeart/2005/8/layout/hList6"/>
    <dgm:cxn modelId="{BBAB6ECF-6406-4E27-961A-8E82032D3EB7}" type="presParOf" srcId="{6759304A-25F7-4074-80CE-E1442B222762}" destId="{4D619335-B4BD-46FC-BA9D-69DD72881D8F}" srcOrd="3" destOrd="0" presId="urn:microsoft.com/office/officeart/2005/8/layout/hList6"/>
    <dgm:cxn modelId="{FE0B2A4F-8697-4E52-8813-57F6709BEC7F}" type="presParOf" srcId="{6759304A-25F7-4074-80CE-E1442B222762}" destId="{C8991D5C-A825-410D-B6C5-DD78F0E73CB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F3A7-1A57-40AF-AF17-D890D9683D68}">
      <dsp:nvSpPr>
        <dsp:cNvPr id="0" name=""/>
        <dsp:cNvSpPr/>
      </dsp:nvSpPr>
      <dsp:spPr>
        <a:xfrm rot="16200000">
          <a:off x="-448340" y="448340"/>
          <a:ext cx="2676293" cy="1779612"/>
        </a:xfrm>
        <a:prstGeom prst="flowChartManualOperation">
          <a:avLst/>
        </a:prstGeom>
        <a:gradFill rotWithShape="1">
          <a:gsLst>
            <a:gs pos="0">
              <a:schemeClr val="accent2">
                <a:shade val="60000"/>
              </a:scheme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extrusionH="50600">
          <a:bevelT w="50800" h="50800" prst="divot"/>
        </a:sp3d>
      </dsp:spPr>
      <dsp:style>
        <a:lnRef idx="0">
          <a:schemeClr val="accent2"/>
        </a:lnRef>
        <a:fillRef idx="3">
          <a:schemeClr val="accent2"/>
        </a:fillRef>
        <a:effectRef idx="3">
          <a:schemeClr val="accent2"/>
        </a:effectRef>
        <a:fontRef idx="minor">
          <a:schemeClr val="lt1"/>
        </a:fontRef>
      </dsp:style>
      <ds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ru-RU" sz="3800" kern="1200" dirty="0" smtClean="0">
              <a:solidFill>
                <a:schemeClr val="bg1"/>
              </a:solidFill>
            </a:rPr>
            <a:t>Доход</a:t>
          </a:r>
          <a:endParaRPr lang="ru-RU" sz="3800" kern="1200" dirty="0">
            <a:solidFill>
              <a:schemeClr val="bg1"/>
            </a:solidFill>
          </a:endParaRPr>
        </a:p>
      </dsp:txBody>
      <dsp:txXfrm rot="5400000">
        <a:off x="1" y="535258"/>
        <a:ext cx="1779612" cy="1605775"/>
      </dsp:txXfrm>
    </dsp:sp>
    <dsp:sp modelId="{3A146C52-AD2B-489C-BF10-3AA4F8CAFD67}">
      <dsp:nvSpPr>
        <dsp:cNvPr id="0" name=""/>
        <dsp:cNvSpPr/>
      </dsp:nvSpPr>
      <dsp:spPr>
        <a:xfrm rot="16200000">
          <a:off x="2335721" y="29714"/>
          <a:ext cx="941733" cy="1779612"/>
        </a:xfrm>
        <a:prstGeom prst="flowChartManualOperation">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extrusionH="50600">
          <a:bevelT w="50800" h="50800" prst="divot"/>
        </a:sp3d>
      </dsp:spPr>
      <dsp:style>
        <a:lnRef idx="0">
          <a:schemeClr val="accent3"/>
        </a:lnRef>
        <a:fillRef idx="3">
          <a:schemeClr val="accent3"/>
        </a:fillRef>
        <a:effectRef idx="3">
          <a:schemeClr val="accent3"/>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rPr>
            <a:t>Расход</a:t>
          </a:r>
          <a:endParaRPr lang="ru-RU" sz="2000" kern="1200" dirty="0">
            <a:solidFill>
              <a:schemeClr val="bg1"/>
            </a:solidFill>
          </a:endParaRPr>
        </a:p>
      </dsp:txBody>
      <dsp:txXfrm rot="5400000">
        <a:off x="1916782" y="637000"/>
        <a:ext cx="1779612" cy="565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1BEF7-1C27-495E-86B6-1CFA49944A92}">
      <dsp:nvSpPr>
        <dsp:cNvPr id="0" name=""/>
        <dsp:cNvSpPr/>
      </dsp:nvSpPr>
      <dsp:spPr>
        <a:xfrm>
          <a:off x="1117214" y="2631"/>
          <a:ext cx="2148148" cy="1288888"/>
        </a:xfrm>
        <a:prstGeom prst="rect">
          <a:avLst/>
        </a:prstGeom>
        <a:solidFill>
          <a:schemeClr val="accent3">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Общегосударственные вопросы</a:t>
          </a:r>
          <a:endParaRPr lang="ru-RU" sz="1600" b="1" kern="1200" dirty="0"/>
        </a:p>
      </dsp:txBody>
      <dsp:txXfrm>
        <a:off x="1117214" y="2631"/>
        <a:ext cx="2148148" cy="1288888"/>
      </dsp:txXfrm>
    </dsp:sp>
    <dsp:sp modelId="{4792A22A-6D0A-457D-9B5F-49EB49D08443}">
      <dsp:nvSpPr>
        <dsp:cNvPr id="0" name=""/>
        <dsp:cNvSpPr/>
      </dsp:nvSpPr>
      <dsp:spPr>
        <a:xfrm>
          <a:off x="3480177" y="2631"/>
          <a:ext cx="2148148" cy="1288888"/>
        </a:xfrm>
        <a:prstGeom prst="rect">
          <a:avLst/>
        </a:prstGeom>
        <a:solidFill>
          <a:schemeClr val="accent3">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Национальная оборона</a:t>
          </a:r>
          <a:endParaRPr lang="ru-RU" sz="1600" b="1" kern="1200" dirty="0"/>
        </a:p>
      </dsp:txBody>
      <dsp:txXfrm>
        <a:off x="3480177" y="2631"/>
        <a:ext cx="2148148" cy="1288888"/>
      </dsp:txXfrm>
    </dsp:sp>
    <dsp:sp modelId="{06371CA4-3EA8-4992-8F70-1D35CD646F4E}">
      <dsp:nvSpPr>
        <dsp:cNvPr id="0" name=""/>
        <dsp:cNvSpPr/>
      </dsp:nvSpPr>
      <dsp:spPr>
        <a:xfrm>
          <a:off x="5843140" y="2631"/>
          <a:ext cx="2148148" cy="1288888"/>
        </a:xfrm>
        <a:prstGeom prst="rect">
          <a:avLst/>
        </a:prstGeom>
        <a:solidFill>
          <a:schemeClr val="accent3">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u="none" kern="1200" smtClean="0"/>
            <a:t>Национальная безопасность и правоохранительная деятельность</a:t>
          </a:r>
          <a:endParaRPr lang="ru-RU" sz="1600" b="1" kern="1200" dirty="0"/>
        </a:p>
      </dsp:txBody>
      <dsp:txXfrm>
        <a:off x="5843140" y="2631"/>
        <a:ext cx="2148148" cy="1288888"/>
      </dsp:txXfrm>
    </dsp:sp>
    <dsp:sp modelId="{16C12420-D937-4CC4-AEDF-7449D6C8C39A}">
      <dsp:nvSpPr>
        <dsp:cNvPr id="0" name=""/>
        <dsp:cNvSpPr/>
      </dsp:nvSpPr>
      <dsp:spPr>
        <a:xfrm>
          <a:off x="1117214" y="1506335"/>
          <a:ext cx="2148148" cy="1288888"/>
        </a:xfrm>
        <a:prstGeom prst="rect">
          <a:avLst/>
        </a:prstGeom>
        <a:solidFill>
          <a:schemeClr val="accent4">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u="none" kern="1200" smtClean="0"/>
            <a:t>Национальная экономика</a:t>
          </a:r>
          <a:endParaRPr lang="ru-RU" sz="1600" b="1" kern="1200" dirty="0"/>
        </a:p>
      </dsp:txBody>
      <dsp:txXfrm>
        <a:off x="1117214" y="1506335"/>
        <a:ext cx="2148148" cy="1288888"/>
      </dsp:txXfrm>
    </dsp:sp>
    <dsp:sp modelId="{F643D7E3-EE82-4CAB-BC63-F8B38A1D851C}">
      <dsp:nvSpPr>
        <dsp:cNvPr id="0" name=""/>
        <dsp:cNvSpPr/>
      </dsp:nvSpPr>
      <dsp:spPr>
        <a:xfrm>
          <a:off x="3480177" y="1506335"/>
          <a:ext cx="2148148" cy="1288888"/>
        </a:xfrm>
        <a:prstGeom prst="rect">
          <a:avLst/>
        </a:prstGeom>
        <a:solidFill>
          <a:schemeClr val="accent4">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smtClean="0"/>
            <a:t>Жилищно-коммунальное хозяйство</a:t>
          </a:r>
          <a:endParaRPr lang="ru-RU" sz="1600" b="1" kern="1200" dirty="0"/>
        </a:p>
      </dsp:txBody>
      <dsp:txXfrm>
        <a:off x="3480177" y="1506335"/>
        <a:ext cx="2148148" cy="1288888"/>
      </dsp:txXfrm>
    </dsp:sp>
    <dsp:sp modelId="{9F439E99-FDAD-4AA4-99E4-7001C41393F6}">
      <dsp:nvSpPr>
        <dsp:cNvPr id="0" name=""/>
        <dsp:cNvSpPr/>
      </dsp:nvSpPr>
      <dsp:spPr>
        <a:xfrm>
          <a:off x="5843140" y="1506335"/>
          <a:ext cx="2148148" cy="1288888"/>
        </a:xfrm>
        <a:prstGeom prst="rect">
          <a:avLst/>
        </a:prstGeom>
        <a:solidFill>
          <a:schemeClr val="accent4">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smtClean="0"/>
            <a:t>Охрана окружающей среды</a:t>
          </a:r>
          <a:endParaRPr lang="ru-RU" sz="1600" b="1" kern="1200" dirty="0"/>
        </a:p>
      </dsp:txBody>
      <dsp:txXfrm>
        <a:off x="5843140" y="1506335"/>
        <a:ext cx="2148148" cy="1288888"/>
      </dsp:txXfrm>
    </dsp:sp>
    <dsp:sp modelId="{EAD828D4-A2A4-4E70-BFDD-CBCCEAD55DD7}">
      <dsp:nvSpPr>
        <dsp:cNvPr id="0" name=""/>
        <dsp:cNvSpPr/>
      </dsp:nvSpPr>
      <dsp:spPr>
        <a:xfrm>
          <a:off x="1117214" y="3010039"/>
          <a:ext cx="2148148" cy="1288888"/>
        </a:xfrm>
        <a:prstGeom prst="rect">
          <a:avLst/>
        </a:prstGeom>
        <a:solidFill>
          <a:schemeClr val="accent6">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smtClean="0"/>
            <a:t>Образование</a:t>
          </a:r>
          <a:endParaRPr lang="ru-RU" sz="1600" b="1" kern="1200" dirty="0"/>
        </a:p>
      </dsp:txBody>
      <dsp:txXfrm>
        <a:off x="1117214" y="3010039"/>
        <a:ext cx="2148148" cy="1288888"/>
      </dsp:txXfrm>
    </dsp:sp>
    <dsp:sp modelId="{5EE7B5D0-D1E0-4BE0-BA07-7ADC26CFADE7}">
      <dsp:nvSpPr>
        <dsp:cNvPr id="0" name=""/>
        <dsp:cNvSpPr/>
      </dsp:nvSpPr>
      <dsp:spPr>
        <a:xfrm>
          <a:off x="3480177" y="3010039"/>
          <a:ext cx="2148148" cy="1288888"/>
        </a:xfrm>
        <a:prstGeom prst="rect">
          <a:avLst/>
        </a:prstGeom>
        <a:solidFill>
          <a:schemeClr val="accent6">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smtClean="0"/>
            <a:t>Культура, кинематография</a:t>
          </a:r>
          <a:endParaRPr lang="ru-RU" sz="1600" b="1" kern="1200" dirty="0"/>
        </a:p>
      </dsp:txBody>
      <dsp:txXfrm>
        <a:off x="3480177" y="3010039"/>
        <a:ext cx="2148148" cy="1288888"/>
      </dsp:txXfrm>
    </dsp:sp>
    <dsp:sp modelId="{BDC33F69-4D7C-411E-BA0D-E95CF65D1DC7}">
      <dsp:nvSpPr>
        <dsp:cNvPr id="0" name=""/>
        <dsp:cNvSpPr/>
      </dsp:nvSpPr>
      <dsp:spPr>
        <a:xfrm>
          <a:off x="5843140" y="3010039"/>
          <a:ext cx="2148148" cy="1288888"/>
        </a:xfrm>
        <a:prstGeom prst="rect">
          <a:avLst/>
        </a:prstGeom>
        <a:solidFill>
          <a:schemeClr val="accent6">
            <a:lumMod val="60000"/>
            <a:lumOff val="4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u="none" kern="1200" smtClean="0"/>
            <a:t>Социальная политика</a:t>
          </a:r>
          <a:endParaRPr lang="ru-RU" sz="1600" b="1" kern="1200" dirty="0"/>
        </a:p>
      </dsp:txBody>
      <dsp:txXfrm>
        <a:off x="5843140" y="3010039"/>
        <a:ext cx="2148148" cy="1288888"/>
      </dsp:txXfrm>
    </dsp:sp>
    <dsp:sp modelId="{A503DF59-7828-4175-9D2E-F5B49605A465}">
      <dsp:nvSpPr>
        <dsp:cNvPr id="0" name=""/>
        <dsp:cNvSpPr/>
      </dsp:nvSpPr>
      <dsp:spPr>
        <a:xfrm>
          <a:off x="2298696" y="4513743"/>
          <a:ext cx="2148148" cy="1288888"/>
        </a:xfrm>
        <a:prstGeom prst="rect">
          <a:avLst/>
        </a:prstGeom>
        <a:solidFill>
          <a:schemeClr val="accent5">
            <a:lumMod val="40000"/>
            <a:lumOff val="6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u="none" kern="1200" smtClean="0"/>
            <a:t>Физическая культура и спорт</a:t>
          </a:r>
          <a:endParaRPr lang="ru-RU" sz="1600" b="1" kern="1200" dirty="0"/>
        </a:p>
      </dsp:txBody>
      <dsp:txXfrm>
        <a:off x="2298696" y="4513743"/>
        <a:ext cx="2148148" cy="1288888"/>
      </dsp:txXfrm>
    </dsp:sp>
    <dsp:sp modelId="{79965497-93E7-4E09-8620-5A2E2C5FB810}">
      <dsp:nvSpPr>
        <dsp:cNvPr id="0" name=""/>
        <dsp:cNvSpPr/>
      </dsp:nvSpPr>
      <dsp:spPr>
        <a:xfrm>
          <a:off x="4661659" y="4513743"/>
          <a:ext cx="2148148" cy="1288888"/>
        </a:xfrm>
        <a:prstGeom prst="rect">
          <a:avLst/>
        </a:prstGeom>
        <a:solidFill>
          <a:schemeClr val="accent5">
            <a:lumMod val="40000"/>
            <a:lumOff val="60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u="none" kern="1200" smtClean="0"/>
            <a:t>Средства массовой информации</a:t>
          </a:r>
          <a:endParaRPr lang="ru-RU" sz="1600" b="1" kern="1200" dirty="0"/>
        </a:p>
      </dsp:txBody>
      <dsp:txXfrm>
        <a:off x="4661659" y="4513743"/>
        <a:ext cx="2148148" cy="1288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F3A7-1A57-40AF-AF17-D890D9683D68}">
      <dsp:nvSpPr>
        <dsp:cNvPr id="0" name=""/>
        <dsp:cNvSpPr/>
      </dsp:nvSpPr>
      <dsp:spPr>
        <a:xfrm rot="16200000" flipH="1" flipV="1">
          <a:off x="1726212" y="190570"/>
          <a:ext cx="2160753" cy="1779612"/>
        </a:xfrm>
        <a:prstGeom prst="flowChartManualOperation">
          <a:avLst/>
        </a:prstGeom>
        <a:gradFill rotWithShape="1">
          <a:gsLst>
            <a:gs pos="0">
              <a:schemeClr val="accent3">
                <a:shade val="60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extrusionH="50600">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228600" tIns="0" rIns="229691" bIns="0" numCol="1" spcCol="1270" anchor="ctr" anchorCtr="0">
          <a:noAutofit/>
        </a:bodyPr>
        <a:lstStyle/>
        <a:p>
          <a:pPr lvl="0" algn="ctr" defTabSz="1600200">
            <a:lnSpc>
              <a:spcPct val="90000"/>
            </a:lnSpc>
            <a:spcBef>
              <a:spcPct val="0"/>
            </a:spcBef>
            <a:spcAft>
              <a:spcPct val="35000"/>
            </a:spcAft>
          </a:pPr>
          <a:r>
            <a:rPr lang="ru-RU" sz="3600" kern="1200" dirty="0" smtClean="0">
              <a:solidFill>
                <a:schemeClr val="bg1"/>
              </a:solidFill>
            </a:rPr>
            <a:t>Расход</a:t>
          </a:r>
          <a:endParaRPr lang="ru-RU" sz="3600" kern="1200" dirty="0">
            <a:solidFill>
              <a:schemeClr val="bg1"/>
            </a:solidFill>
          </a:endParaRPr>
        </a:p>
      </dsp:txBody>
      <dsp:txXfrm rot="5400000">
        <a:off x="1916783" y="432150"/>
        <a:ext cx="1779612" cy="1296451"/>
      </dsp:txXfrm>
    </dsp:sp>
    <dsp:sp modelId="{3A146C52-AD2B-489C-BF10-3AA4F8CAFD67}">
      <dsp:nvSpPr>
        <dsp:cNvPr id="0" name=""/>
        <dsp:cNvSpPr/>
      </dsp:nvSpPr>
      <dsp:spPr>
        <a:xfrm rot="16200000" flipH="1" flipV="1">
          <a:off x="433563" y="214230"/>
          <a:ext cx="912485" cy="1779612"/>
        </a:xfrm>
        <a:prstGeom prst="flowChartManualOperation">
          <a:avLst/>
        </a:prstGeom>
        <a:gradFill rotWithShape="1">
          <a:gsLst>
            <a:gs pos="0">
              <a:schemeClr val="accent2">
                <a:shade val="60000"/>
              </a:scheme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extrusionH="50600">
          <a:bevelT w="508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228600" tIns="0" rIns="229691" bIns="0" numCol="1" spcCol="1270" anchor="ctr" anchorCtr="0">
          <a:noAutofit/>
        </a:bodyPr>
        <a:lstStyle/>
        <a:p>
          <a:pPr lvl="0" algn="ctr" defTabSz="1600200">
            <a:lnSpc>
              <a:spcPct val="90000"/>
            </a:lnSpc>
            <a:spcBef>
              <a:spcPct val="0"/>
            </a:spcBef>
            <a:spcAft>
              <a:spcPct val="35000"/>
            </a:spcAft>
          </a:pPr>
          <a:r>
            <a:rPr lang="ru-RU" sz="3600" kern="1200" dirty="0" smtClean="0">
              <a:solidFill>
                <a:schemeClr val="bg1"/>
              </a:solidFill>
            </a:rPr>
            <a:t>Доход</a:t>
          </a:r>
          <a:endParaRPr lang="ru-RU" sz="3600" kern="1200" dirty="0">
            <a:solidFill>
              <a:schemeClr val="bg1"/>
            </a:solidFill>
          </a:endParaRPr>
        </a:p>
      </dsp:txBody>
      <dsp:txXfrm rot="5400000">
        <a:off x="0" y="830290"/>
        <a:ext cx="1779612" cy="547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460B6-A018-48F9-80FA-D5A7F85E18BB}">
      <dsp:nvSpPr>
        <dsp:cNvPr id="0" name=""/>
        <dsp:cNvSpPr/>
      </dsp:nvSpPr>
      <dsp:spPr>
        <a:xfrm>
          <a:off x="1942823" y="-85353"/>
          <a:ext cx="3296897" cy="3628137"/>
        </a:xfrm>
        <a:prstGeom prst="ellipse">
          <a:avLst/>
        </a:prstGeom>
        <a:gradFill rotWithShape="1">
          <a:gsLst>
            <a:gs pos="20000">
              <a:schemeClr val="accent3">
                <a:tint val="9000"/>
              </a:schemeClr>
            </a:gs>
            <a:gs pos="100000">
              <a:schemeClr val="accent3">
                <a:tint val="70000"/>
                <a:satMod val="100000"/>
              </a:schemeClr>
            </a:gs>
          </a:gsLst>
          <a:path path="circle">
            <a:fillToRect l="-15000" t="-15000" r="115000" b="115000"/>
          </a:path>
        </a:gra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w="139700" h="139700" prst="divot"/>
        </a:sp3d>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00CC"/>
              </a:solidFill>
            </a:rPr>
            <a:t>НАЛОГОВЫЕ ДОХОДЫ</a:t>
          </a:r>
        </a:p>
        <a:p>
          <a:pPr lvl="0" algn="ctr" defTabSz="800100">
            <a:lnSpc>
              <a:spcPct val="90000"/>
            </a:lnSpc>
            <a:spcBef>
              <a:spcPct val="0"/>
            </a:spcBef>
            <a:spcAft>
              <a:spcPct val="35000"/>
            </a:spcAft>
          </a:pPr>
          <a:r>
            <a:rPr lang="ru-RU" sz="1600" kern="1200" dirty="0" smtClean="0">
              <a:solidFill>
                <a:schemeClr val="bg1"/>
              </a:solidFill>
            </a:rPr>
            <a:t>Установленные законом платежи, которые граждане и организации обязаны вносить в бюджет</a:t>
          </a:r>
          <a:endParaRPr lang="ru-RU" sz="1600" kern="1200" dirty="0">
            <a:solidFill>
              <a:schemeClr val="bg1"/>
            </a:solidFill>
          </a:endParaRPr>
        </a:p>
      </dsp:txBody>
      <dsp:txXfrm>
        <a:off x="2382410" y="549570"/>
        <a:ext cx="2417725" cy="1632661"/>
      </dsp:txXfrm>
    </dsp:sp>
    <dsp:sp modelId="{442676C9-DA6E-4933-A7FD-B3F9A0783CA3}">
      <dsp:nvSpPr>
        <dsp:cNvPr id="0" name=""/>
        <dsp:cNvSpPr/>
      </dsp:nvSpPr>
      <dsp:spPr>
        <a:xfrm>
          <a:off x="3410069" y="1817038"/>
          <a:ext cx="3743001" cy="3944474"/>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w="139700" h="139700" prst="divot"/>
        </a:sp3d>
      </dsp:spPr>
      <dsp:style>
        <a:lnRef idx="1">
          <a:schemeClr val="accent4"/>
        </a:lnRef>
        <a:fillRef idx="2">
          <a:schemeClr val="accent4"/>
        </a:fillRef>
        <a:effectRef idx="1">
          <a:schemeClr val="accent4"/>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00CC"/>
              </a:solidFill>
            </a:rPr>
            <a:t>БЕЗВОЗМЕЗДНЫЕ ПОСТУПЛЕНИЯ</a:t>
          </a:r>
        </a:p>
        <a:p>
          <a:pPr lvl="0" algn="ctr" defTabSz="800100">
            <a:lnSpc>
              <a:spcPct val="90000"/>
            </a:lnSpc>
            <a:spcBef>
              <a:spcPct val="0"/>
            </a:spcBef>
            <a:spcAft>
              <a:spcPct val="35000"/>
            </a:spcAft>
          </a:pPr>
          <a:r>
            <a:rPr lang="ru-RU" sz="1600" kern="1200" dirty="0" smtClean="0">
              <a:solidFill>
                <a:schemeClr val="bg1"/>
              </a:solidFill>
            </a:rPr>
            <a:t>Поступления в бюджет на безвозмездной и безвозвратной основе из федерального либо из областного бюджета (дотации, субсидии, субвенции), а также перечисления от других физических и юридических лиц</a:t>
          </a:r>
        </a:p>
        <a:p>
          <a:pPr lvl="0" algn="ctr" defTabSz="800100">
            <a:lnSpc>
              <a:spcPct val="90000"/>
            </a:lnSpc>
            <a:spcBef>
              <a:spcPct val="0"/>
            </a:spcBef>
            <a:spcAft>
              <a:spcPct val="35000"/>
            </a:spcAft>
          </a:pPr>
          <a:endParaRPr lang="ru-RU" sz="1600" kern="1200" dirty="0">
            <a:solidFill>
              <a:schemeClr val="bg1"/>
            </a:solidFill>
          </a:endParaRPr>
        </a:p>
      </dsp:txBody>
      <dsp:txXfrm>
        <a:off x="4554804" y="2836027"/>
        <a:ext cx="2245800" cy="2169460"/>
      </dsp:txXfrm>
    </dsp:sp>
    <dsp:sp modelId="{A472D127-C6CD-4E15-888A-C31FF7002ABD}">
      <dsp:nvSpPr>
        <dsp:cNvPr id="0" name=""/>
        <dsp:cNvSpPr/>
      </dsp:nvSpPr>
      <dsp:spPr>
        <a:xfrm>
          <a:off x="420816" y="1944216"/>
          <a:ext cx="3760013" cy="3655369"/>
        </a:xfrm>
        <a:prstGeom prst="ellipse">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w="139700" h="139700" prst="divot"/>
        </a:sp3d>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lvl="0" algn="r" defTabSz="800100">
            <a:lnSpc>
              <a:spcPct val="90000"/>
            </a:lnSpc>
            <a:spcBef>
              <a:spcPct val="0"/>
            </a:spcBef>
            <a:spcAft>
              <a:spcPct val="35000"/>
            </a:spcAft>
          </a:pPr>
          <a:r>
            <a:rPr lang="ru-RU" sz="1800" b="1" kern="1200" dirty="0" smtClean="0">
              <a:solidFill>
                <a:srgbClr val="0000CC"/>
              </a:solidFill>
            </a:rPr>
            <a:t>НЕНАЛОГОВЫЕ ДОХОДЫ</a:t>
          </a:r>
        </a:p>
        <a:p>
          <a:pPr lvl="0" algn="r" defTabSz="800100">
            <a:lnSpc>
              <a:spcPct val="90000"/>
            </a:lnSpc>
            <a:spcBef>
              <a:spcPct val="0"/>
            </a:spcBef>
            <a:spcAft>
              <a:spcPct val="35000"/>
            </a:spcAft>
          </a:pPr>
          <a:r>
            <a:rPr lang="ru-RU" sz="1800" kern="1200" dirty="0" smtClean="0">
              <a:solidFill>
                <a:schemeClr val="bg1"/>
              </a:solidFill>
            </a:rPr>
            <a:t>Платежи за пользование государственным (муниципальным) имуществом, а также штрафы, санкции за нарушение законодательства</a:t>
          </a:r>
          <a:endParaRPr lang="ru-RU" sz="1800" kern="1200" dirty="0">
            <a:solidFill>
              <a:schemeClr val="bg1"/>
            </a:solidFill>
          </a:endParaRPr>
        </a:p>
      </dsp:txBody>
      <dsp:txXfrm>
        <a:off x="774884" y="2888520"/>
        <a:ext cx="2256007" cy="2010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BE160-38B9-4DF5-AEE5-BCC9B0A0219F}">
      <dsp:nvSpPr>
        <dsp:cNvPr id="0" name=""/>
        <dsp:cNvSpPr/>
      </dsp:nvSpPr>
      <dsp:spPr>
        <a:xfrm rot="5400000">
          <a:off x="-162513" y="163860"/>
          <a:ext cx="1083420" cy="758394"/>
        </a:xfrm>
        <a:prstGeom prst="chevron">
          <a:avLst/>
        </a:prstGeom>
        <a:solidFill>
          <a:schemeClr val="accent3">
            <a:lumMod val="40000"/>
            <a:lumOff val="60000"/>
          </a:schemeClr>
        </a:solidFill>
        <a:ln>
          <a:solidFill>
            <a:srgbClr val="0000CC"/>
          </a:solid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dirty="0"/>
        </a:p>
      </dsp:txBody>
      <dsp:txXfrm rot="-5400000">
        <a:off x="0" y="380544"/>
        <a:ext cx="758394" cy="325026"/>
      </dsp:txXfrm>
    </dsp:sp>
    <dsp:sp modelId="{D998329D-9DE2-4508-959E-1BA4329E070D}">
      <dsp:nvSpPr>
        <dsp:cNvPr id="0" name=""/>
        <dsp:cNvSpPr/>
      </dsp:nvSpPr>
      <dsp:spPr>
        <a:xfrm rot="5400000">
          <a:off x="4545333" y="-3786939"/>
          <a:ext cx="704223" cy="8278101"/>
        </a:xfrm>
        <a:prstGeom prst="round2SameRect">
          <a:avLst/>
        </a:prstGeom>
        <a:solidFill>
          <a:schemeClr val="lt1">
            <a:alpha val="90000"/>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СОСТАВЛЕНИЕ</a:t>
          </a:r>
          <a:r>
            <a:rPr lang="ru-RU" sz="1900" kern="1200" dirty="0" smtClean="0"/>
            <a:t> проекта бюджета на очередной год и плановый период</a:t>
          </a:r>
          <a:endParaRPr lang="ru-RU" sz="1900" kern="1200" dirty="0"/>
        </a:p>
      </dsp:txBody>
      <dsp:txXfrm rot="-5400000">
        <a:off x="758395" y="34376"/>
        <a:ext cx="8243724" cy="635469"/>
      </dsp:txXfrm>
    </dsp:sp>
    <dsp:sp modelId="{2CBF026E-1FC4-4F7C-95E7-88910CCADCD0}">
      <dsp:nvSpPr>
        <dsp:cNvPr id="0" name=""/>
        <dsp:cNvSpPr/>
      </dsp:nvSpPr>
      <dsp:spPr>
        <a:xfrm rot="5400000">
          <a:off x="-162513" y="1150895"/>
          <a:ext cx="1083420" cy="758394"/>
        </a:xfrm>
        <a:prstGeom prst="chevron">
          <a:avLst/>
        </a:prstGeom>
        <a:solidFill>
          <a:schemeClr val="accent3">
            <a:lumMod val="40000"/>
            <a:lumOff val="60000"/>
          </a:schemeClr>
        </a:solidFill>
        <a:ln>
          <a:solidFill>
            <a:srgbClr val="0000CC"/>
          </a:solid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dirty="0"/>
        </a:p>
      </dsp:txBody>
      <dsp:txXfrm rot="-5400000">
        <a:off x="0" y="1367579"/>
        <a:ext cx="758394" cy="325026"/>
      </dsp:txXfrm>
    </dsp:sp>
    <dsp:sp modelId="{8FAAD0FD-1F72-4CD4-B068-1FE137167503}">
      <dsp:nvSpPr>
        <dsp:cNvPr id="0" name=""/>
        <dsp:cNvSpPr/>
      </dsp:nvSpPr>
      <dsp:spPr>
        <a:xfrm rot="5400000">
          <a:off x="4545333" y="-2798557"/>
          <a:ext cx="704223" cy="8278101"/>
        </a:xfrm>
        <a:prstGeom prst="round2SameRect">
          <a:avLst/>
        </a:prstGeom>
        <a:solidFill>
          <a:schemeClr val="lt1">
            <a:alpha val="90000"/>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РАССМОТРЕНИЕ</a:t>
          </a:r>
          <a:r>
            <a:rPr lang="ru-RU" sz="1900" kern="1200" dirty="0" smtClean="0"/>
            <a:t> проекта бюджета на очередной год и плановый период</a:t>
          </a:r>
          <a:endParaRPr lang="ru-RU" sz="1900" kern="1200" dirty="0"/>
        </a:p>
      </dsp:txBody>
      <dsp:txXfrm rot="-5400000">
        <a:off x="758395" y="1022758"/>
        <a:ext cx="8243724" cy="635469"/>
      </dsp:txXfrm>
    </dsp:sp>
    <dsp:sp modelId="{24AF43CD-89A5-417A-9077-CC0FD4A612DE}">
      <dsp:nvSpPr>
        <dsp:cNvPr id="0" name=""/>
        <dsp:cNvSpPr/>
      </dsp:nvSpPr>
      <dsp:spPr>
        <a:xfrm rot="5400000">
          <a:off x="-162513" y="2137929"/>
          <a:ext cx="1083420" cy="758394"/>
        </a:xfrm>
        <a:prstGeom prst="chevron">
          <a:avLst/>
        </a:prstGeom>
        <a:solidFill>
          <a:schemeClr val="accent3">
            <a:lumMod val="40000"/>
            <a:lumOff val="60000"/>
          </a:schemeClr>
        </a:solidFill>
        <a:ln>
          <a:solidFill>
            <a:srgbClr val="0000CC"/>
          </a:solid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dirty="0"/>
        </a:p>
      </dsp:txBody>
      <dsp:txXfrm rot="-5400000">
        <a:off x="0" y="2354613"/>
        <a:ext cx="758394" cy="325026"/>
      </dsp:txXfrm>
    </dsp:sp>
    <dsp:sp modelId="{B5C46C30-6314-4FD2-96DC-094EE8C776B8}">
      <dsp:nvSpPr>
        <dsp:cNvPr id="0" name=""/>
        <dsp:cNvSpPr/>
      </dsp:nvSpPr>
      <dsp:spPr>
        <a:xfrm rot="5400000">
          <a:off x="4545333" y="-1811522"/>
          <a:ext cx="704223" cy="8278101"/>
        </a:xfrm>
        <a:prstGeom prst="round2SameRect">
          <a:avLst/>
        </a:prstGeom>
        <a:solidFill>
          <a:schemeClr val="lt1">
            <a:alpha val="90000"/>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УТВЕРЖДЕНИЕ</a:t>
          </a:r>
          <a:r>
            <a:rPr lang="ru-RU" sz="1900" kern="1200" dirty="0" smtClean="0"/>
            <a:t> проекта бюджета на очередной год и плановый период</a:t>
          </a:r>
          <a:endParaRPr lang="ru-RU" sz="1900" kern="1200" dirty="0"/>
        </a:p>
        <a:p>
          <a:pPr marL="171450" lvl="1" indent="-171450" algn="l" defTabSz="844550">
            <a:lnSpc>
              <a:spcPct val="90000"/>
            </a:lnSpc>
            <a:spcBef>
              <a:spcPct val="0"/>
            </a:spcBef>
            <a:spcAft>
              <a:spcPct val="15000"/>
            </a:spcAft>
            <a:buChar char="••"/>
          </a:pPr>
          <a:endParaRPr lang="ru-RU" sz="1900" kern="1200" dirty="0"/>
        </a:p>
      </dsp:txBody>
      <dsp:txXfrm rot="-5400000">
        <a:off x="758395" y="2009793"/>
        <a:ext cx="8243724" cy="635469"/>
      </dsp:txXfrm>
    </dsp:sp>
    <dsp:sp modelId="{9351D5ED-4878-4CB2-8FA1-DAF5108716D4}">
      <dsp:nvSpPr>
        <dsp:cNvPr id="0" name=""/>
        <dsp:cNvSpPr/>
      </dsp:nvSpPr>
      <dsp:spPr>
        <a:xfrm rot="5400000">
          <a:off x="-162513" y="3124964"/>
          <a:ext cx="1083420" cy="758394"/>
        </a:xfrm>
        <a:prstGeom prst="chevron">
          <a:avLst/>
        </a:prstGeom>
        <a:solidFill>
          <a:schemeClr val="accent3">
            <a:lumMod val="40000"/>
            <a:lumOff val="60000"/>
          </a:schemeClr>
        </a:solidFill>
        <a:ln>
          <a:solidFill>
            <a:srgbClr val="0000CC"/>
          </a:solid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0" y="3341648"/>
        <a:ext cx="758394" cy="325026"/>
      </dsp:txXfrm>
    </dsp:sp>
    <dsp:sp modelId="{A344898A-9C55-431A-8E8D-40634C4E8D35}">
      <dsp:nvSpPr>
        <dsp:cNvPr id="0" name=""/>
        <dsp:cNvSpPr/>
      </dsp:nvSpPr>
      <dsp:spPr>
        <a:xfrm rot="5400000">
          <a:off x="4545333" y="-824488"/>
          <a:ext cx="704223" cy="8278101"/>
        </a:xfrm>
        <a:prstGeom prst="round2SameRect">
          <a:avLst/>
        </a:prstGeom>
        <a:solidFill>
          <a:schemeClr val="lt1">
            <a:alpha val="90000"/>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ИСПОЛНЕНИЕ</a:t>
          </a:r>
          <a:r>
            <a:rPr lang="ru-RU" sz="1900" kern="1200" dirty="0" smtClean="0"/>
            <a:t> бюджета в текущем году</a:t>
          </a:r>
          <a:endParaRPr lang="ru-RU" sz="1900" kern="1200" dirty="0"/>
        </a:p>
      </dsp:txBody>
      <dsp:txXfrm rot="-5400000">
        <a:off x="758395" y="2996827"/>
        <a:ext cx="8243724" cy="635469"/>
      </dsp:txXfrm>
    </dsp:sp>
    <dsp:sp modelId="{5EB29289-2A38-4142-8D24-B78E197AFE8F}">
      <dsp:nvSpPr>
        <dsp:cNvPr id="0" name=""/>
        <dsp:cNvSpPr/>
      </dsp:nvSpPr>
      <dsp:spPr>
        <a:xfrm rot="5400000">
          <a:off x="-162513" y="4111998"/>
          <a:ext cx="1083420" cy="758394"/>
        </a:xfrm>
        <a:prstGeom prst="chevron">
          <a:avLst/>
        </a:prstGeom>
        <a:solidFill>
          <a:schemeClr val="accent3">
            <a:lumMod val="40000"/>
            <a:lumOff val="60000"/>
          </a:schemeClr>
        </a:solidFill>
        <a:ln>
          <a:solidFill>
            <a:srgbClr val="0000CC"/>
          </a:solid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0" y="4328682"/>
        <a:ext cx="758394" cy="325026"/>
      </dsp:txXfrm>
    </dsp:sp>
    <dsp:sp modelId="{7DE7D0FE-1D8A-436E-9ABB-E319D09D3F93}">
      <dsp:nvSpPr>
        <dsp:cNvPr id="0" name=""/>
        <dsp:cNvSpPr/>
      </dsp:nvSpPr>
      <dsp:spPr>
        <a:xfrm rot="5400000">
          <a:off x="4545333" y="162546"/>
          <a:ext cx="704223" cy="8278101"/>
        </a:xfrm>
        <a:prstGeom prst="round2SameRect">
          <a:avLst/>
        </a:prstGeom>
        <a:solidFill>
          <a:schemeClr val="lt1">
            <a:alpha val="90000"/>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ФОРМИРОВАНИЕ</a:t>
          </a:r>
          <a:r>
            <a:rPr lang="ru-RU" sz="1900" kern="1200" dirty="0" smtClean="0"/>
            <a:t> отчета об исполнении бюджета  за год</a:t>
          </a:r>
          <a:endParaRPr lang="ru-RU" sz="1900" kern="1200" dirty="0"/>
        </a:p>
      </dsp:txBody>
      <dsp:txXfrm rot="-5400000">
        <a:off x="758395" y="3983862"/>
        <a:ext cx="8243724" cy="635469"/>
      </dsp:txXfrm>
    </dsp:sp>
    <dsp:sp modelId="{0BEB8B56-7247-4473-A396-665D6AF6818A}">
      <dsp:nvSpPr>
        <dsp:cNvPr id="0" name=""/>
        <dsp:cNvSpPr/>
      </dsp:nvSpPr>
      <dsp:spPr>
        <a:xfrm rot="5400000">
          <a:off x="-162513" y="5099033"/>
          <a:ext cx="1083420" cy="758394"/>
        </a:xfrm>
        <a:prstGeom prst="chevron">
          <a:avLst/>
        </a:prstGeom>
        <a:solidFill>
          <a:schemeClr val="accent3">
            <a:lumMod val="40000"/>
            <a:lumOff val="60000"/>
          </a:schemeClr>
        </a:solidFill>
        <a:ln>
          <a:solidFill>
            <a:srgbClr val="0000CC"/>
          </a:solid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0" y="5315717"/>
        <a:ext cx="758394" cy="325026"/>
      </dsp:txXfrm>
    </dsp:sp>
    <dsp:sp modelId="{986CF459-A8C3-4AA0-88C9-57197827FE63}">
      <dsp:nvSpPr>
        <dsp:cNvPr id="0" name=""/>
        <dsp:cNvSpPr/>
      </dsp:nvSpPr>
      <dsp:spPr>
        <a:xfrm rot="5400000">
          <a:off x="4545333" y="1149580"/>
          <a:ext cx="704223" cy="8278101"/>
        </a:xfrm>
        <a:prstGeom prst="round2SameRect">
          <a:avLst/>
        </a:prstGeom>
        <a:solidFill>
          <a:schemeClr val="lt1">
            <a:alpha val="90000"/>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УТВЕРЖДЕНИЕ</a:t>
          </a:r>
          <a:r>
            <a:rPr lang="ru-RU" sz="1900" kern="1200" dirty="0" smtClean="0"/>
            <a:t> отчета об исполнении бюджета за год</a:t>
          </a:r>
          <a:endParaRPr lang="ru-RU" sz="1900" kern="1200" dirty="0"/>
        </a:p>
      </dsp:txBody>
      <dsp:txXfrm rot="-5400000">
        <a:off x="758395" y="4970896"/>
        <a:ext cx="8243724" cy="635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7711-A6FD-41BB-9803-F1370FC1960D}">
      <dsp:nvSpPr>
        <dsp:cNvPr id="0" name=""/>
        <dsp:cNvSpPr/>
      </dsp:nvSpPr>
      <dsp:spPr>
        <a:xfrm>
          <a:off x="0" y="0"/>
          <a:ext cx="9144000" cy="1366006"/>
        </a:xfrm>
        <a:prstGeom prst="roundRect">
          <a:avLst>
            <a:gd name="adj" fmla="val 10000"/>
          </a:avLst>
        </a:prstGeom>
        <a:solidFill>
          <a:schemeClr val="accent5">
            <a:lumMod val="60000"/>
            <a:lumOff val="40000"/>
          </a:schemeClr>
        </a:solidFill>
        <a:ln>
          <a:solidFill>
            <a:srgbClr val="0000CC"/>
          </a:solid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latin typeface="Cambria" pitchFamily="18" charset="0"/>
            </a:rPr>
            <a:t>Обеспечение взаимосвязи бюджетных ассигнований с результатами их использования на всех этапах бюджетного процесса</a:t>
          </a:r>
          <a:endParaRPr lang="ru-RU" sz="2300" kern="1200" dirty="0">
            <a:latin typeface="Cambria" pitchFamily="18" charset="0"/>
          </a:endParaRPr>
        </a:p>
      </dsp:txBody>
      <dsp:txXfrm>
        <a:off x="1965400" y="0"/>
        <a:ext cx="7178599" cy="1366006"/>
      </dsp:txXfrm>
    </dsp:sp>
    <dsp:sp modelId="{8F30B782-A9BC-43A5-96EA-A2ED52EEEE11}">
      <dsp:nvSpPr>
        <dsp:cNvPr id="0" name=""/>
        <dsp:cNvSpPr/>
      </dsp:nvSpPr>
      <dsp:spPr>
        <a:xfrm>
          <a:off x="136600" y="136600"/>
          <a:ext cx="1828800" cy="109280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a:noFill/>
        </a:ln>
        <a:effectLst>
          <a:outerShdw blurRad="130000" dist="101600" dir="2700000" algn="tl" rotWithShape="0">
            <a:srgbClr val="000000">
              <a:alpha val="35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224F4C7D-9682-486C-9F3A-743645730586}">
      <dsp:nvSpPr>
        <dsp:cNvPr id="0" name=""/>
        <dsp:cNvSpPr/>
      </dsp:nvSpPr>
      <dsp:spPr>
        <a:xfrm>
          <a:off x="0" y="1502607"/>
          <a:ext cx="9144000" cy="1366006"/>
        </a:xfrm>
        <a:prstGeom prst="roundRect">
          <a:avLst>
            <a:gd name="adj" fmla="val 10000"/>
          </a:avLst>
        </a:prstGeom>
        <a:solidFill>
          <a:schemeClr val="accent4">
            <a:lumMod val="60000"/>
            <a:lumOff val="40000"/>
          </a:schemeClr>
        </a:solidFill>
        <a:ln>
          <a:solidFill>
            <a:srgbClr val="0000CC"/>
          </a:solid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smtClean="0">
              <a:latin typeface="Cambria" pitchFamily="18" charset="0"/>
            </a:rPr>
            <a:t>Формирование конкурентной модели оказания муниципальных услуг, обеспечивающей повышение их качества</a:t>
          </a:r>
          <a:endParaRPr lang="ru-RU" sz="2300" kern="1200" dirty="0">
            <a:latin typeface="Cambria" pitchFamily="18" charset="0"/>
          </a:endParaRPr>
        </a:p>
      </dsp:txBody>
      <dsp:txXfrm>
        <a:off x="1965400" y="1502607"/>
        <a:ext cx="7178599" cy="1366006"/>
      </dsp:txXfrm>
    </dsp:sp>
    <dsp:sp modelId="{73F9DA75-3DED-43AD-A2C3-D1413FF8045E}">
      <dsp:nvSpPr>
        <dsp:cNvPr id="0" name=""/>
        <dsp:cNvSpPr/>
      </dsp:nvSpPr>
      <dsp:spPr>
        <a:xfrm>
          <a:off x="136600" y="1639207"/>
          <a:ext cx="1828800" cy="109280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a:noFill/>
        </a:ln>
        <a:effectLst>
          <a:outerShdw blurRad="130000" dist="101600" dir="2700000" algn="tl" rotWithShape="0">
            <a:srgbClr val="000000">
              <a:alpha val="35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0D96D801-CAFB-4BE3-9272-FAB3AC074471}">
      <dsp:nvSpPr>
        <dsp:cNvPr id="0" name=""/>
        <dsp:cNvSpPr/>
      </dsp:nvSpPr>
      <dsp:spPr>
        <a:xfrm>
          <a:off x="0" y="3005214"/>
          <a:ext cx="9144000" cy="1366006"/>
        </a:xfrm>
        <a:prstGeom prst="roundRect">
          <a:avLst>
            <a:gd name="adj" fmla="val 10000"/>
          </a:avLst>
        </a:prstGeom>
        <a:solidFill>
          <a:schemeClr val="accent3">
            <a:lumMod val="60000"/>
            <a:lumOff val="40000"/>
          </a:schemeClr>
        </a:solidFill>
        <a:ln>
          <a:solidFill>
            <a:srgbClr val="0000CC"/>
          </a:solid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smtClean="0">
              <a:latin typeface="Cambria" pitchFamily="18" charset="0"/>
            </a:rPr>
            <a:t>Повышение эффективности расходования бюджетных средств</a:t>
          </a:r>
          <a:endParaRPr lang="ru-RU" sz="2300" kern="1200" dirty="0">
            <a:latin typeface="Cambria" pitchFamily="18" charset="0"/>
          </a:endParaRPr>
        </a:p>
      </dsp:txBody>
      <dsp:txXfrm>
        <a:off x="1965400" y="3005214"/>
        <a:ext cx="7178599" cy="1366006"/>
      </dsp:txXfrm>
    </dsp:sp>
    <dsp:sp modelId="{61E941BC-030A-41CF-8322-6102C6F6AC70}">
      <dsp:nvSpPr>
        <dsp:cNvPr id="0" name=""/>
        <dsp:cNvSpPr/>
      </dsp:nvSpPr>
      <dsp:spPr>
        <a:xfrm>
          <a:off x="136600" y="3141815"/>
          <a:ext cx="1828800" cy="109280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a:noFill/>
        </a:ln>
        <a:effectLst>
          <a:outerShdw blurRad="130000" dist="101600" dir="2700000" algn="tl" rotWithShape="0">
            <a:srgbClr val="000000">
              <a:alpha val="35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7A22B583-6A7C-494B-B4C5-F18A7D563BFD}">
      <dsp:nvSpPr>
        <dsp:cNvPr id="0" name=""/>
        <dsp:cNvSpPr/>
      </dsp:nvSpPr>
      <dsp:spPr>
        <a:xfrm>
          <a:off x="0" y="4507821"/>
          <a:ext cx="9144000" cy="1366006"/>
        </a:xfrm>
        <a:prstGeom prst="roundRect">
          <a:avLst>
            <a:gd name="adj" fmla="val 10000"/>
          </a:avLst>
        </a:prstGeom>
        <a:solidFill>
          <a:schemeClr val="accent2">
            <a:lumMod val="60000"/>
            <a:lumOff val="40000"/>
          </a:schemeClr>
        </a:solidFill>
        <a:ln>
          <a:solidFill>
            <a:srgbClr val="0000CC"/>
          </a:solid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smtClean="0">
              <a:latin typeface="Cambria" pitchFamily="18" charset="0"/>
            </a:rPr>
            <a:t>Повышение системности и оперативности исполнения бюджета</a:t>
          </a:r>
          <a:endParaRPr lang="ru-RU" sz="2300" kern="1200" dirty="0">
            <a:latin typeface="Cambria" pitchFamily="18" charset="0"/>
          </a:endParaRPr>
        </a:p>
      </dsp:txBody>
      <dsp:txXfrm>
        <a:off x="1965400" y="4507821"/>
        <a:ext cx="7178599" cy="1366006"/>
      </dsp:txXfrm>
    </dsp:sp>
    <dsp:sp modelId="{217F7C5F-9400-4A04-9A8E-965D46F1195C}">
      <dsp:nvSpPr>
        <dsp:cNvPr id="0" name=""/>
        <dsp:cNvSpPr/>
      </dsp:nvSpPr>
      <dsp:spPr>
        <a:xfrm>
          <a:off x="136600" y="4644422"/>
          <a:ext cx="1828800" cy="109280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outerShdw blurRad="130000" dist="101600" dir="2700000" algn="tl" rotWithShape="0">
            <a:srgbClr val="000000">
              <a:alpha val="35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D9D6E-FD1A-45D2-B7FA-F68F0F205323}">
      <dsp:nvSpPr>
        <dsp:cNvPr id="0" name=""/>
        <dsp:cNvSpPr/>
      </dsp:nvSpPr>
      <dsp:spPr>
        <a:xfrm>
          <a:off x="2438400" y="1190"/>
          <a:ext cx="3657600" cy="944562"/>
        </a:xfrm>
        <a:prstGeom prst="rightArrow">
          <a:avLst>
            <a:gd name="adj1" fmla="val 75000"/>
            <a:gd name="adj2" fmla="val 50000"/>
          </a:avLst>
        </a:prstGeom>
        <a:solidFill>
          <a:srgbClr val="CCFFFF">
            <a:alpha val="90000"/>
          </a:srgbClr>
        </a:solidFill>
        <a:ln w="25400" cap="flat" cmpd="sng" algn="ctr">
          <a:solidFill>
            <a:srgbClr val="0000CC">
              <a:alpha val="90000"/>
            </a:srgb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100000"/>
            </a:lnSpc>
            <a:spcBef>
              <a:spcPct val="0"/>
            </a:spcBef>
            <a:spcAft>
              <a:spcPct val="15000"/>
            </a:spcAft>
            <a:buChar char="••"/>
          </a:pPr>
          <a:r>
            <a:rPr lang="ru-RU" sz="1800" b="1" kern="1200" dirty="0" smtClean="0"/>
            <a:t>Оптимизация бюджетных расходов</a:t>
          </a:r>
          <a:endParaRPr lang="ru-RU" sz="1800" b="1" kern="1200" dirty="0"/>
        </a:p>
      </dsp:txBody>
      <dsp:txXfrm>
        <a:off x="2438400" y="119260"/>
        <a:ext cx="3303389" cy="708422"/>
      </dsp:txXfrm>
    </dsp:sp>
    <dsp:sp modelId="{0FD6EB6E-2304-4D9A-BFC4-7CEFCEF0E9B5}">
      <dsp:nvSpPr>
        <dsp:cNvPr id="0" name=""/>
        <dsp:cNvSpPr/>
      </dsp:nvSpPr>
      <dsp:spPr>
        <a:xfrm>
          <a:off x="0" y="0"/>
          <a:ext cx="2438400" cy="944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endParaRPr lang="ru-RU" sz="5000" kern="1200" dirty="0"/>
        </a:p>
      </dsp:txBody>
      <dsp:txXfrm>
        <a:off x="46110" y="46110"/>
        <a:ext cx="2346180" cy="852342"/>
      </dsp:txXfrm>
    </dsp:sp>
    <dsp:sp modelId="{59D5A973-14A0-4A23-938F-AB4FB7A69264}">
      <dsp:nvSpPr>
        <dsp:cNvPr id="0" name=""/>
        <dsp:cNvSpPr/>
      </dsp:nvSpPr>
      <dsp:spPr>
        <a:xfrm>
          <a:off x="2438400" y="1040209"/>
          <a:ext cx="3657600" cy="944562"/>
        </a:xfrm>
        <a:prstGeom prst="rightArrow">
          <a:avLst>
            <a:gd name="adj1" fmla="val 75000"/>
            <a:gd name="adj2" fmla="val 50000"/>
          </a:avLst>
        </a:prstGeom>
        <a:solidFill>
          <a:srgbClr val="CCFFFF">
            <a:alpha val="90000"/>
          </a:srgbClr>
        </a:solidFill>
        <a:ln w="25400" cap="flat" cmpd="sng" algn="ctr">
          <a:solidFill>
            <a:srgbClr val="0000CC">
              <a:alpha val="90000"/>
            </a:srgb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50000"/>
            </a:lnSpc>
            <a:spcBef>
              <a:spcPct val="0"/>
            </a:spcBef>
            <a:spcAft>
              <a:spcPct val="15000"/>
            </a:spcAft>
            <a:buChar char="••"/>
          </a:pPr>
          <a:r>
            <a:rPr lang="ru-RU" sz="1600" b="1" kern="1200" dirty="0" smtClean="0"/>
            <a:t>Систематизация межбюджетных отношений</a:t>
          </a:r>
          <a:endParaRPr lang="ru-RU" sz="1600" b="1" kern="1200" dirty="0"/>
        </a:p>
        <a:p>
          <a:pPr marL="114300" lvl="1" indent="-114300" algn="l" defTabSz="533400">
            <a:lnSpc>
              <a:spcPct val="90000"/>
            </a:lnSpc>
            <a:spcBef>
              <a:spcPct val="0"/>
            </a:spcBef>
            <a:spcAft>
              <a:spcPct val="15000"/>
            </a:spcAft>
            <a:buChar char="••"/>
          </a:pPr>
          <a:endParaRPr lang="ru-RU" sz="1200" kern="1200" dirty="0"/>
        </a:p>
      </dsp:txBody>
      <dsp:txXfrm>
        <a:off x="2438400" y="1158279"/>
        <a:ext cx="3303389" cy="708422"/>
      </dsp:txXfrm>
    </dsp:sp>
    <dsp:sp modelId="{B43D015E-F579-4834-AE1F-E82F854AFFA6}">
      <dsp:nvSpPr>
        <dsp:cNvPr id="0" name=""/>
        <dsp:cNvSpPr/>
      </dsp:nvSpPr>
      <dsp:spPr>
        <a:xfrm>
          <a:off x="0" y="1040209"/>
          <a:ext cx="2438400" cy="944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endParaRPr lang="ru-RU" sz="5000" kern="1200" dirty="0"/>
        </a:p>
      </dsp:txBody>
      <dsp:txXfrm>
        <a:off x="46110" y="1086319"/>
        <a:ext cx="2346180" cy="852342"/>
      </dsp:txXfrm>
    </dsp:sp>
    <dsp:sp modelId="{77B08773-D08A-4389-A2DB-9058295C14F0}">
      <dsp:nvSpPr>
        <dsp:cNvPr id="0" name=""/>
        <dsp:cNvSpPr/>
      </dsp:nvSpPr>
      <dsp:spPr>
        <a:xfrm>
          <a:off x="2438400" y="2079228"/>
          <a:ext cx="3657600" cy="944562"/>
        </a:xfrm>
        <a:prstGeom prst="rightArrow">
          <a:avLst>
            <a:gd name="adj1" fmla="val 75000"/>
            <a:gd name="adj2" fmla="val 50000"/>
          </a:avLst>
        </a:prstGeom>
        <a:solidFill>
          <a:srgbClr val="CCFFFF">
            <a:alpha val="90000"/>
          </a:srgbClr>
        </a:solidFill>
        <a:ln w="25400" cap="flat" cmpd="sng" algn="ctr">
          <a:solidFill>
            <a:srgbClr val="0000CC">
              <a:alpha val="90000"/>
            </a:srgb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50000"/>
            </a:lnSpc>
            <a:spcBef>
              <a:spcPct val="0"/>
            </a:spcBef>
            <a:spcAft>
              <a:spcPct val="15000"/>
            </a:spcAft>
            <a:buChar char="••"/>
          </a:pPr>
          <a:r>
            <a:rPr lang="ru-RU" sz="1600" b="1" kern="1200" dirty="0" smtClean="0"/>
            <a:t>Требовательный подход к бюджетным обязательствам</a:t>
          </a:r>
          <a:endParaRPr lang="ru-RU" sz="1600" b="1" kern="1200" dirty="0"/>
        </a:p>
      </dsp:txBody>
      <dsp:txXfrm>
        <a:off x="2438400" y="2197298"/>
        <a:ext cx="3303389" cy="708422"/>
      </dsp:txXfrm>
    </dsp:sp>
    <dsp:sp modelId="{49F173BD-D155-4F0A-875C-E54F844B9AE0}">
      <dsp:nvSpPr>
        <dsp:cNvPr id="0" name=""/>
        <dsp:cNvSpPr/>
      </dsp:nvSpPr>
      <dsp:spPr>
        <a:xfrm>
          <a:off x="0" y="2079228"/>
          <a:ext cx="2438400" cy="944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endParaRPr lang="ru-RU" sz="5000" kern="1200"/>
        </a:p>
      </dsp:txBody>
      <dsp:txXfrm>
        <a:off x="46110" y="2125338"/>
        <a:ext cx="2346180" cy="852342"/>
      </dsp:txXfrm>
    </dsp:sp>
    <dsp:sp modelId="{73F90396-DD44-47AD-B3A4-9827EED05946}">
      <dsp:nvSpPr>
        <dsp:cNvPr id="0" name=""/>
        <dsp:cNvSpPr/>
      </dsp:nvSpPr>
      <dsp:spPr>
        <a:xfrm>
          <a:off x="2438400" y="3118246"/>
          <a:ext cx="3657600" cy="944562"/>
        </a:xfrm>
        <a:prstGeom prst="rightArrow">
          <a:avLst>
            <a:gd name="adj1" fmla="val 75000"/>
            <a:gd name="adj2" fmla="val 50000"/>
          </a:avLst>
        </a:prstGeom>
        <a:solidFill>
          <a:srgbClr val="CCFFFF">
            <a:alpha val="90000"/>
          </a:srgbClr>
        </a:solidFill>
        <a:ln w="25400" cap="flat" cmpd="sng" algn="ctr">
          <a:solidFill>
            <a:srgbClr val="0000CC">
              <a:alpha val="90000"/>
            </a:srgb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50000"/>
            </a:lnSpc>
            <a:spcBef>
              <a:spcPct val="0"/>
            </a:spcBef>
            <a:spcAft>
              <a:spcPct val="15000"/>
            </a:spcAft>
            <a:buChar char="••"/>
          </a:pPr>
          <a:r>
            <a:rPr lang="ru-RU" sz="1600" b="1" kern="1200" dirty="0" smtClean="0"/>
            <a:t>Ежемесячный анализ поступлений доходов в бюджет</a:t>
          </a:r>
          <a:endParaRPr lang="ru-RU" sz="1600" b="1" kern="1200" dirty="0"/>
        </a:p>
      </dsp:txBody>
      <dsp:txXfrm>
        <a:off x="2438400" y="3236316"/>
        <a:ext cx="3303389" cy="708422"/>
      </dsp:txXfrm>
    </dsp:sp>
    <dsp:sp modelId="{30F4DFDC-98CB-4B67-AAC6-34B2E83C93D0}">
      <dsp:nvSpPr>
        <dsp:cNvPr id="0" name=""/>
        <dsp:cNvSpPr/>
      </dsp:nvSpPr>
      <dsp:spPr>
        <a:xfrm>
          <a:off x="0" y="3118246"/>
          <a:ext cx="2438400" cy="944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endParaRPr lang="ru-RU" sz="5000" kern="1200"/>
        </a:p>
      </dsp:txBody>
      <dsp:txXfrm>
        <a:off x="46110" y="3164356"/>
        <a:ext cx="2346180" cy="852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5870D-F373-4FE3-B117-206FE3E4E52B}">
      <dsp:nvSpPr>
        <dsp:cNvPr id="0" name=""/>
        <dsp:cNvSpPr/>
      </dsp:nvSpPr>
      <dsp:spPr>
        <a:xfrm rot="10800000">
          <a:off x="762897" y="0"/>
          <a:ext cx="1919468" cy="829233"/>
        </a:xfrm>
        <a:prstGeom prst="homePlate">
          <a:avLst/>
        </a:prstGeom>
        <a:solidFill>
          <a:schemeClr val="accent5">
            <a:lumMod val="20000"/>
            <a:lumOff val="80000"/>
          </a:schemeClr>
        </a:soli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365669" tIns="64770" rIns="120904" bIns="64770" numCol="1" spcCol="1270" anchor="ctr" anchorCtr="0">
          <a:noAutofit/>
        </a:bodyPr>
        <a:lstStyle/>
        <a:p>
          <a:pPr lvl="0" algn="ctr" defTabSz="755650" rtl="0">
            <a:lnSpc>
              <a:spcPct val="90000"/>
            </a:lnSpc>
            <a:spcBef>
              <a:spcPct val="0"/>
            </a:spcBef>
            <a:spcAft>
              <a:spcPct val="35000"/>
            </a:spcAft>
          </a:pPr>
          <a:r>
            <a:rPr lang="ru-RU" sz="1700" b="1" kern="1200" dirty="0" smtClean="0"/>
            <a:t>Виды налоговых доходов</a:t>
          </a:r>
          <a:endParaRPr lang="ru-RU" sz="1700" kern="1200" dirty="0"/>
        </a:p>
      </dsp:txBody>
      <dsp:txXfrm rot="10800000">
        <a:off x="970205" y="0"/>
        <a:ext cx="1712160" cy="829233"/>
      </dsp:txXfrm>
    </dsp:sp>
    <dsp:sp modelId="{DC5D3EE0-ADC1-484C-80F0-B0824E1AFA19}">
      <dsp:nvSpPr>
        <dsp:cNvPr id="0" name=""/>
        <dsp:cNvSpPr/>
      </dsp:nvSpPr>
      <dsp:spPr>
        <a:xfrm>
          <a:off x="204052" y="0"/>
          <a:ext cx="1117689" cy="82923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7435B-60BC-4454-8CDB-7ECD29492C93}">
      <dsp:nvSpPr>
        <dsp:cNvPr id="0" name=""/>
        <dsp:cNvSpPr/>
      </dsp:nvSpPr>
      <dsp:spPr>
        <a:xfrm rot="10800000">
          <a:off x="792492" y="0"/>
          <a:ext cx="2045853" cy="829233"/>
        </a:xfrm>
        <a:prstGeom prst="homePlate">
          <a:avLst/>
        </a:prstGeom>
        <a:solidFill>
          <a:schemeClr val="accent5">
            <a:lumMod val="20000"/>
            <a:lumOff val="80000"/>
          </a:schemeClr>
        </a:soli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365669" tIns="64770" rIns="120904" bIns="64770" numCol="1" spcCol="1270" anchor="ctr" anchorCtr="0">
          <a:noAutofit/>
        </a:bodyPr>
        <a:lstStyle/>
        <a:p>
          <a:pPr lvl="0" algn="ctr" defTabSz="755650" rtl="0">
            <a:lnSpc>
              <a:spcPct val="90000"/>
            </a:lnSpc>
            <a:spcBef>
              <a:spcPct val="0"/>
            </a:spcBef>
            <a:spcAft>
              <a:spcPct val="35000"/>
            </a:spcAft>
          </a:pPr>
          <a:r>
            <a:rPr lang="ru-RU" sz="1700" b="1" kern="1200" dirty="0" smtClean="0"/>
            <a:t>Виды неналоговых доходов</a:t>
          </a:r>
          <a:endParaRPr lang="ru-RU" sz="1700" kern="1200" dirty="0"/>
        </a:p>
      </dsp:txBody>
      <dsp:txXfrm rot="10800000">
        <a:off x="999800" y="0"/>
        <a:ext cx="1838545" cy="829233"/>
      </dsp:txXfrm>
    </dsp:sp>
    <dsp:sp modelId="{1C8FF7F9-A095-400A-97D3-0C5CC30BBB90}">
      <dsp:nvSpPr>
        <dsp:cNvPr id="0" name=""/>
        <dsp:cNvSpPr/>
      </dsp:nvSpPr>
      <dsp:spPr>
        <a:xfrm>
          <a:off x="238125" y="0"/>
          <a:ext cx="1108734" cy="82923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1AEE5-E419-4B3D-A94A-C57B00314FB8}">
      <dsp:nvSpPr>
        <dsp:cNvPr id="0" name=""/>
        <dsp:cNvSpPr/>
      </dsp:nvSpPr>
      <dsp:spPr>
        <a:xfrm rot="16200000">
          <a:off x="-1135433" y="1135651"/>
          <a:ext cx="4878089" cy="2606786"/>
        </a:xfrm>
        <a:prstGeom prst="flowChartManualOperation">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w="1143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ru-RU" sz="1800" b="1" kern="1200" dirty="0" smtClean="0"/>
            <a:t>0,25%</a:t>
          </a:r>
          <a:endParaRPr lang="ru-RU" sz="1800" b="1" kern="1200" dirty="0"/>
        </a:p>
        <a:p>
          <a:pPr marL="171450" lvl="1" indent="-171450" algn="l" defTabSz="711200">
            <a:lnSpc>
              <a:spcPct val="90000"/>
            </a:lnSpc>
            <a:spcBef>
              <a:spcPct val="0"/>
            </a:spcBef>
            <a:spcAft>
              <a:spcPct val="15000"/>
            </a:spcAft>
            <a:buChar char="••"/>
          </a:pPr>
          <a:r>
            <a:rPr lang="ru-RU" sz="1600" kern="1200" dirty="0" smtClean="0"/>
            <a:t>Земли не используемые в предпринимательской деятельности и приобретенные физическими лицами для ведения личного подсобного хозяйства, а также земельные участки общего назначения, предусмотренные Федеральным законом от 29.07.2017 № 217-ФЗ.</a:t>
          </a:r>
          <a:endParaRPr lang="ru-RU" sz="1600" kern="1200" dirty="0"/>
        </a:p>
      </dsp:txBody>
      <dsp:txXfrm rot="5400000">
        <a:off x="218" y="975618"/>
        <a:ext cx="2606786" cy="2926853"/>
      </dsp:txXfrm>
    </dsp:sp>
    <dsp:sp modelId="{826D55A2-566D-456C-BD8A-52BAB995F71C}">
      <dsp:nvSpPr>
        <dsp:cNvPr id="0" name=""/>
        <dsp:cNvSpPr/>
      </dsp:nvSpPr>
      <dsp:spPr>
        <a:xfrm rot="16200000">
          <a:off x="1676666" y="1135651"/>
          <a:ext cx="4878089" cy="2606786"/>
        </a:xfrm>
        <a:prstGeom prst="flowChartManualOperation">
          <a:avLst/>
        </a:prstGeom>
        <a:gradFill rotWithShape="1">
          <a:gsLst>
            <a:gs pos="20000">
              <a:schemeClr val="accent3">
                <a:tint val="9000"/>
              </a:schemeClr>
            </a:gs>
            <a:gs pos="100000">
              <a:schemeClr val="accent3">
                <a:tint val="70000"/>
                <a:satMod val="100000"/>
              </a:schemeClr>
            </a:gs>
          </a:gsLst>
          <a:path path="circle">
            <a:fillToRect l="-15000" t="-15000" r="115000" b="115000"/>
          </a:path>
        </a:gra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w="1143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ru-RU" sz="1800" b="1" kern="1200" dirty="0" smtClean="0"/>
            <a:t>0,3%</a:t>
          </a:r>
          <a:endParaRPr lang="ru-RU" sz="1800" b="1" kern="1200" dirty="0"/>
        </a:p>
        <a:p>
          <a:pPr marL="114300" lvl="1" indent="-114300" algn="l" defTabSz="622300">
            <a:lnSpc>
              <a:spcPct val="90000"/>
            </a:lnSpc>
            <a:spcBef>
              <a:spcPct val="0"/>
            </a:spcBef>
            <a:spcAft>
              <a:spcPct val="15000"/>
            </a:spcAft>
            <a:buChar char="••"/>
          </a:pPr>
          <a:r>
            <a:rPr lang="ru-RU" sz="1400" kern="1200" dirty="0" smtClean="0"/>
            <a:t>Земли занятые жилищным фондом и объектами инженерной инфраструктуры жилищно-коммунального комплекса или приобретенные для жилищного строительства.</a:t>
          </a:r>
          <a:endParaRPr lang="ru-RU" sz="1400" kern="1200" dirty="0"/>
        </a:p>
        <a:p>
          <a:pPr marL="114300" lvl="1" indent="-114300" algn="l" defTabSz="622300">
            <a:lnSpc>
              <a:spcPct val="90000"/>
            </a:lnSpc>
            <a:spcBef>
              <a:spcPct val="0"/>
            </a:spcBef>
            <a:spcAft>
              <a:spcPct val="15000"/>
            </a:spcAft>
            <a:buChar char="••"/>
          </a:pPr>
          <a:r>
            <a:rPr lang="ru-RU" sz="1400" kern="1200" dirty="0" smtClean="0"/>
            <a:t>Земли сельскохозяйственного назначения и используемых для сельхозпроизводства</a:t>
          </a:r>
          <a:endParaRPr lang="ru-RU" sz="1400" kern="1200" dirty="0"/>
        </a:p>
        <a:p>
          <a:pPr marL="114300" lvl="1" indent="-114300" algn="l" defTabSz="622300">
            <a:lnSpc>
              <a:spcPct val="90000"/>
            </a:lnSpc>
            <a:spcBef>
              <a:spcPct val="0"/>
            </a:spcBef>
            <a:spcAft>
              <a:spcPct val="15000"/>
            </a:spcAft>
            <a:buChar char="••"/>
          </a:pPr>
          <a:r>
            <a:rPr lang="ru-RU" sz="1400" kern="1200" dirty="0" smtClean="0"/>
            <a:t>Земли ограниченные в обороте  в соответствии с законодательством РФ, предоставленные для обеспечения обороны и таможенных нужд.</a:t>
          </a:r>
          <a:endParaRPr lang="ru-RU" sz="1400" kern="1200" dirty="0"/>
        </a:p>
      </dsp:txBody>
      <dsp:txXfrm rot="5400000">
        <a:off x="2812317" y="975618"/>
        <a:ext cx="2606786" cy="2926853"/>
      </dsp:txXfrm>
    </dsp:sp>
    <dsp:sp modelId="{C8991D5C-A825-410D-B6C5-DD78F0E73CB1}">
      <dsp:nvSpPr>
        <dsp:cNvPr id="0" name=""/>
        <dsp:cNvSpPr/>
      </dsp:nvSpPr>
      <dsp:spPr>
        <a:xfrm rot="16200000">
          <a:off x="4566951" y="1037857"/>
          <a:ext cx="4878089" cy="2802373"/>
        </a:xfrm>
        <a:prstGeom prst="flowChartManualOperation">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ru-RU" sz="1800" b="1" kern="1200" dirty="0" smtClean="0"/>
            <a:t>1,5 %</a:t>
          </a:r>
          <a:endParaRPr lang="ru-RU" sz="1800" b="1" kern="1200" dirty="0"/>
        </a:p>
        <a:p>
          <a:pPr marL="171450" lvl="1" indent="-171450" algn="l" defTabSz="711200">
            <a:lnSpc>
              <a:spcPct val="90000"/>
            </a:lnSpc>
            <a:spcBef>
              <a:spcPct val="0"/>
            </a:spcBef>
            <a:spcAft>
              <a:spcPct val="15000"/>
            </a:spcAft>
            <a:buChar char="••"/>
          </a:pPr>
          <a:r>
            <a:rPr lang="ru-RU" sz="1600" kern="1200" dirty="0" smtClean="0"/>
            <a:t>Прочие земельные участки, в том числе земельные участки, отнесенные к землям сельскохозяйственного назначения или к землям в составе зон сельскохозяйственного использования в населенных пунктах, не используемых по целевому назначению</a:t>
          </a:r>
          <a:endParaRPr lang="ru-RU" sz="1600" kern="1200" dirty="0"/>
        </a:p>
      </dsp:txBody>
      <dsp:txXfrm rot="5400000">
        <a:off x="5604809" y="975617"/>
        <a:ext cx="2802373" cy="292685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6351" cy="49339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729" y="0"/>
            <a:ext cx="2946351" cy="493397"/>
          </a:xfrm>
          <a:prstGeom prst="rect">
            <a:avLst/>
          </a:prstGeom>
        </p:spPr>
        <p:txBody>
          <a:bodyPr vert="horz" lIns="91440" tIns="45720" rIns="91440" bIns="45720" rtlCol="0"/>
          <a:lstStyle>
            <a:lvl1pPr algn="r">
              <a:defRPr sz="1200"/>
            </a:lvl1pPr>
          </a:lstStyle>
          <a:p>
            <a:fld id="{A7725982-90D3-493F-A9DF-23A4EF9B0AD1}" type="datetimeFigureOut">
              <a:rPr lang="ru-RU" smtClean="0"/>
              <a:pPr/>
              <a:t>15.06.2021</a:t>
            </a:fld>
            <a:endParaRPr lang="ru-RU"/>
          </a:p>
        </p:txBody>
      </p:sp>
      <p:sp>
        <p:nvSpPr>
          <p:cNvPr id="4" name="Образ слайда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929" y="4689635"/>
            <a:ext cx="5437821" cy="444214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7692"/>
            <a:ext cx="2946351" cy="49339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729" y="9377692"/>
            <a:ext cx="2946351" cy="493396"/>
          </a:xfrm>
          <a:prstGeom prst="rect">
            <a:avLst/>
          </a:prstGeom>
        </p:spPr>
        <p:txBody>
          <a:bodyPr vert="horz" lIns="91440" tIns="45720" rIns="91440" bIns="45720" rtlCol="0" anchor="b"/>
          <a:lstStyle>
            <a:lvl1pPr algn="r">
              <a:defRPr sz="1200"/>
            </a:lvl1pPr>
          </a:lstStyle>
          <a:p>
            <a:fld id="{0F2BA7C1-B8E3-4786-A338-F1ED0EB1564C}" type="slidenum">
              <a:rPr lang="ru-RU" smtClean="0"/>
              <a:pPr/>
              <a:t>‹#›</a:t>
            </a:fld>
            <a:endParaRPr lang="ru-RU"/>
          </a:p>
        </p:txBody>
      </p:sp>
    </p:spTree>
    <p:extLst>
      <p:ext uri="{BB962C8B-B14F-4D97-AF65-F5344CB8AC3E}">
        <p14:creationId xmlns:p14="http://schemas.microsoft.com/office/powerpoint/2010/main" val="170558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31863" y="741363"/>
            <a:ext cx="4933950" cy="3700462"/>
          </a:xfrm>
          <a:ln/>
        </p:spPr>
      </p:sp>
      <p:sp>
        <p:nvSpPr>
          <p:cNvPr id="52227" name="Rectangle 3"/>
          <p:cNvSpPr>
            <a:spLocks noGrp="1" noChangeArrowheads="1"/>
          </p:cNvSpPr>
          <p:nvPr>
            <p:ph type="body" idx="1"/>
          </p:nvPr>
        </p:nvSpPr>
        <p:spPr>
          <a:noFill/>
        </p:spPr>
        <p:txBody>
          <a:bodyPr/>
          <a:lstStyle/>
          <a:p>
            <a:pPr eaLnBrk="1" hangingPunct="1"/>
            <a:endParaRPr lang="ru-RU" altLang="ru-RU" dirty="0" smtClean="0"/>
          </a:p>
        </p:txBody>
      </p:sp>
    </p:spTree>
    <p:extLst>
      <p:ext uri="{BB962C8B-B14F-4D97-AF65-F5344CB8AC3E}">
        <p14:creationId xmlns:p14="http://schemas.microsoft.com/office/powerpoint/2010/main" val="103067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2BA7C1-B8E3-4786-A338-F1ED0EB1564C}" type="slidenum">
              <a:rPr lang="ru-RU" smtClean="0"/>
              <a:pPr/>
              <a:t>44</a:t>
            </a:fld>
            <a:endParaRPr lang="ru-RU"/>
          </a:p>
        </p:txBody>
      </p:sp>
    </p:spTree>
    <p:extLst>
      <p:ext uri="{BB962C8B-B14F-4D97-AF65-F5344CB8AC3E}">
        <p14:creationId xmlns:p14="http://schemas.microsoft.com/office/powerpoint/2010/main" val="199003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2BA7C1-B8E3-4786-A338-F1ED0EB1564C}" type="slidenum">
              <a:rPr lang="ru-RU" smtClean="0"/>
              <a:pPr/>
              <a:t>48</a:t>
            </a:fld>
            <a:endParaRPr lang="ru-RU"/>
          </a:p>
        </p:txBody>
      </p:sp>
    </p:spTree>
    <p:extLst>
      <p:ext uri="{BB962C8B-B14F-4D97-AF65-F5344CB8AC3E}">
        <p14:creationId xmlns:p14="http://schemas.microsoft.com/office/powerpoint/2010/main" val="239228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2BA7C1-B8E3-4786-A338-F1ED0EB1564C}" type="slidenum">
              <a:rPr lang="ru-RU" smtClean="0"/>
              <a:pPr/>
              <a:t>51</a:t>
            </a:fld>
            <a:endParaRPr lang="ru-RU"/>
          </a:p>
        </p:txBody>
      </p:sp>
    </p:spTree>
    <p:extLst>
      <p:ext uri="{BB962C8B-B14F-4D97-AF65-F5344CB8AC3E}">
        <p14:creationId xmlns:p14="http://schemas.microsoft.com/office/powerpoint/2010/main" val="329868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31863" y="741363"/>
            <a:ext cx="4933950" cy="3700462"/>
          </a:xfrm>
          <a:ln/>
        </p:spPr>
      </p:sp>
      <p:sp>
        <p:nvSpPr>
          <p:cNvPr id="55299"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269786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76338" y="1233488"/>
            <a:ext cx="4445000" cy="3333750"/>
          </a:xfrm>
          <a:ln/>
        </p:spPr>
      </p:sp>
      <p:sp>
        <p:nvSpPr>
          <p:cNvPr id="52227" name="Rectangle 3"/>
          <p:cNvSpPr>
            <a:spLocks noGrp="1" noChangeArrowheads="1"/>
          </p:cNvSpPr>
          <p:nvPr>
            <p:ph type="body" idx="1"/>
          </p:nvPr>
        </p:nvSpPr>
        <p:spPr>
          <a:noFill/>
        </p:spPr>
        <p:txBody>
          <a:bodyPr/>
          <a:lstStyle/>
          <a:p>
            <a:pPr eaLnBrk="1" hangingPunct="1"/>
            <a:endParaRPr lang="ru-RU" altLang="ru-RU" smtClean="0"/>
          </a:p>
        </p:txBody>
      </p:sp>
    </p:spTree>
    <p:extLst>
      <p:ext uri="{BB962C8B-B14F-4D97-AF65-F5344CB8AC3E}">
        <p14:creationId xmlns:p14="http://schemas.microsoft.com/office/powerpoint/2010/main" val="385871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0462"/>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71765D-8766-4872-9B99-41E23A7EDE42}"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291345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0462"/>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71765D-8766-4872-9B99-41E23A7EDE42}" type="slidenum">
              <a:rPr lang="ru-RU" smtClean="0"/>
              <a:pPr/>
              <a:t>20</a:t>
            </a:fld>
            <a:endParaRPr lang="ru-RU"/>
          </a:p>
        </p:txBody>
      </p:sp>
    </p:spTree>
    <p:extLst>
      <p:ext uri="{BB962C8B-B14F-4D97-AF65-F5344CB8AC3E}">
        <p14:creationId xmlns:p14="http://schemas.microsoft.com/office/powerpoint/2010/main" val="325464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0462"/>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71765D-8766-4872-9B99-41E23A7EDE42}" type="slidenum">
              <a:rPr lang="ru-RU" smtClean="0"/>
              <a:pPr/>
              <a:t>21</a:t>
            </a:fld>
            <a:endParaRPr lang="ru-RU"/>
          </a:p>
        </p:txBody>
      </p:sp>
    </p:spTree>
    <p:extLst>
      <p:ext uri="{BB962C8B-B14F-4D97-AF65-F5344CB8AC3E}">
        <p14:creationId xmlns:p14="http://schemas.microsoft.com/office/powerpoint/2010/main" val="253372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046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71765D-8766-4872-9B99-41E23A7EDE42}" type="slidenum">
              <a:rPr lang="ru-RU" smtClean="0"/>
              <a:pPr/>
              <a:t>22</a:t>
            </a:fld>
            <a:endParaRPr lang="ru-RU"/>
          </a:p>
        </p:txBody>
      </p:sp>
    </p:spTree>
    <p:extLst>
      <p:ext uri="{BB962C8B-B14F-4D97-AF65-F5344CB8AC3E}">
        <p14:creationId xmlns:p14="http://schemas.microsoft.com/office/powerpoint/2010/main" val="250142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2BA7C1-B8E3-4786-A338-F1ED0EB1564C}" type="slidenum">
              <a:rPr lang="ru-RU" smtClean="0"/>
              <a:pPr/>
              <a:t>29</a:t>
            </a:fld>
            <a:endParaRPr lang="ru-RU"/>
          </a:p>
        </p:txBody>
      </p:sp>
    </p:spTree>
    <p:extLst>
      <p:ext uri="{BB962C8B-B14F-4D97-AF65-F5344CB8AC3E}">
        <p14:creationId xmlns:p14="http://schemas.microsoft.com/office/powerpoint/2010/main" val="212317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1863" y="741363"/>
            <a:ext cx="4933950" cy="370046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71765D-8766-4872-9B99-41E23A7EDE42}"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289949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2004102-6DF5-4AA1-B48A-E2AE7F301B6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4"/>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4"/>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81"/>
            <a:ext cx="762000" cy="365125"/>
          </a:xfrm>
        </p:spPr>
        <p:txBody>
          <a:bodyPr/>
          <a:lstStyle/>
          <a:p>
            <a:fld id="{82004102-6DF5-4AA1-B48A-E2AE7F301B6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8"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6"/>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8" y="2362206"/>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2" y="1524006"/>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6"/>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E6B9050-3690-47DE-BEC2-9B35EC80E874}" type="datetimeFigureOut">
              <a:rPr lang="ru-RU" smtClean="0"/>
              <a:pPr/>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004102-6DF5-4AA1-B48A-E2AE7F301B6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81"/>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E6B9050-3690-47DE-BEC2-9B35EC80E874}" type="datetimeFigureOut">
              <a:rPr lang="ru-RU" smtClean="0"/>
              <a:pPr/>
              <a:t>15.06.2021</a:t>
            </a:fld>
            <a:endParaRPr lang="ru-RU"/>
          </a:p>
        </p:txBody>
      </p:sp>
      <p:sp>
        <p:nvSpPr>
          <p:cNvPr id="3" name="Нижний колонтитул 2"/>
          <p:cNvSpPr>
            <a:spLocks noGrp="1"/>
          </p:cNvSpPr>
          <p:nvPr>
            <p:ph type="ftr" sz="quarter" idx="3"/>
          </p:nvPr>
        </p:nvSpPr>
        <p:spPr>
          <a:xfrm>
            <a:off x="3124200" y="6416681"/>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81"/>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004102-6DF5-4AA1-B48A-E2AE7F301B6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7.jpeg"/><Relationship Id="rId5" Type="http://schemas.openxmlformats.org/officeDocument/2006/relationships/image" Target="../media/image16.jp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hemeOverride" Target="../theme/themeOverride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6.xml"/><Relationship Id="rId11" Type="http://schemas.openxmlformats.org/officeDocument/2006/relationships/image" Target="../media/image27.jpeg"/><Relationship Id="rId5" Type="http://schemas.openxmlformats.org/officeDocument/2006/relationships/diagramQuickStyle" Target="../diagrams/quickStyle6.xml"/><Relationship Id="rId10" Type="http://schemas.openxmlformats.org/officeDocument/2006/relationships/image" Target="../media/image26.jpeg"/><Relationship Id="rId4" Type="http://schemas.openxmlformats.org/officeDocument/2006/relationships/diagramLayout" Target="../diagrams/layout6.xml"/><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1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6.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2.jpg"/><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2.jpe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7.xml"/></Relationships>
</file>

<file path=ppt/slides/_rels/slide92.xml.rels><?xml version="1.0" encoding="UTF-8" standalone="yes"?>
<Relationships xmlns="http://schemas.openxmlformats.org/package/2006/relationships"><Relationship Id="rId3" Type="http://schemas.openxmlformats.org/officeDocument/2006/relationships/hyperlink" Target="mailto:fuashr@mail.ru"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44624"/>
            <a:ext cx="9143999" cy="969496"/>
          </a:xfrm>
          <a:prstGeom prst="rect">
            <a:avLst/>
          </a:prstGeom>
          <a:noFill/>
        </p:spPr>
        <p:txBody>
          <a:bodyPr wrap="square" rtlCol="0">
            <a:spAutoFit/>
          </a:bodyPr>
          <a:lstStyle/>
          <a:p>
            <a:pPr algn="ctr"/>
            <a:r>
              <a:rPr lang="ru-RU" sz="1900" b="1" dirty="0" smtClean="0">
                <a:solidFill>
                  <a:srgbClr val="0000CC"/>
                </a:solidFill>
              </a:rPr>
              <a:t>«Бюджет для граждан» подготовлен по проекту</a:t>
            </a:r>
            <a:r>
              <a:rPr lang="ru-RU" sz="1900" b="1" dirty="0">
                <a:solidFill>
                  <a:srgbClr val="0000CC"/>
                </a:solidFill>
              </a:rPr>
              <a:t> </a:t>
            </a:r>
            <a:r>
              <a:rPr lang="ru-RU" sz="1900" b="1" dirty="0" smtClean="0">
                <a:solidFill>
                  <a:srgbClr val="0000CC"/>
                </a:solidFill>
              </a:rPr>
              <a:t>решения Совета депутатов городского округа Щёлково «Об  </a:t>
            </a:r>
            <a:r>
              <a:rPr lang="ru-RU" sz="1900" b="1" dirty="0">
                <a:solidFill>
                  <a:srgbClr val="0000CC"/>
                </a:solidFill>
              </a:rPr>
              <a:t>исполнении бюджета </a:t>
            </a:r>
            <a:r>
              <a:rPr lang="ru-RU" sz="1900" b="1" dirty="0" smtClean="0">
                <a:solidFill>
                  <a:srgbClr val="0000CC"/>
                </a:solidFill>
              </a:rPr>
              <a:t>городского округа Щёлково Московской </a:t>
            </a:r>
            <a:r>
              <a:rPr lang="ru-RU" sz="1900" b="1" dirty="0">
                <a:solidFill>
                  <a:srgbClr val="0000CC"/>
                </a:solidFill>
              </a:rPr>
              <a:t>области за </a:t>
            </a:r>
            <a:r>
              <a:rPr lang="ru-RU" sz="1900" b="1" dirty="0" smtClean="0">
                <a:solidFill>
                  <a:srgbClr val="0000CC"/>
                </a:solidFill>
              </a:rPr>
              <a:t>2020 год»</a:t>
            </a:r>
            <a:endParaRPr lang="ru-RU" sz="1900" dirty="0">
              <a:solidFill>
                <a:srgbClr val="0000CC"/>
              </a:solidFill>
            </a:endParaRPr>
          </a:p>
        </p:txBody>
      </p:sp>
      <p:pic>
        <p:nvPicPr>
          <p:cNvPr id="14338" name="Picture 2" descr="Щёлково | In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8265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48382"/>
          </a:xfrm>
          <a:noFill/>
          <a:ln w="57150">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ru-RU" sz="28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Дефицит и профицит </a:t>
            </a:r>
            <a:endParaRPr lang="ru-RU"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6040970" y="2869492"/>
            <a:ext cx="2171639"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smtClean="0">
                <a:solidFill>
                  <a:srgbClr val="FF0000"/>
                </a:solidFill>
                <a:latin typeface="Times New Roman" pitchFamily="18" charset="0"/>
                <a:cs typeface="Times New Roman" pitchFamily="18" charset="0"/>
              </a:rPr>
              <a:t>ПРИ НЕДОСТАКЕ СРЕДСТВ -</a:t>
            </a:r>
          </a:p>
          <a:p>
            <a:pPr algn="ctr"/>
            <a:r>
              <a:rPr lang="ru-RU" b="1" dirty="0" smtClean="0">
                <a:solidFill>
                  <a:srgbClr val="FF0000"/>
                </a:solidFill>
                <a:latin typeface="Times New Roman" pitchFamily="18" charset="0"/>
                <a:cs typeface="Times New Roman" pitchFamily="18" charset="0"/>
              </a:rPr>
              <a:t>  </a:t>
            </a:r>
            <a:r>
              <a:rPr lang="ru-RU" b="1" dirty="0" smtClean="0">
                <a:solidFill>
                  <a:srgbClr val="7030A0"/>
                </a:solidFill>
                <a:latin typeface="Times New Roman" pitchFamily="18" charset="0"/>
                <a:cs typeface="Times New Roman" pitchFamily="18" charset="0"/>
              </a:rPr>
              <a:t>БЕРУТ  КРЕДИТ (ДОЛГ)</a:t>
            </a:r>
            <a:endParaRPr lang="ru-RU" b="1" dirty="0">
              <a:solidFill>
                <a:srgbClr val="7030A0"/>
              </a:solidFill>
              <a:latin typeface="Times New Roman" pitchFamily="18" charset="0"/>
              <a:cs typeface="Times New Roman" pitchFamily="18" charset="0"/>
            </a:endParaRPr>
          </a:p>
        </p:txBody>
      </p:sp>
      <p:sp>
        <p:nvSpPr>
          <p:cNvPr id="11" name="TextBox 10"/>
          <p:cNvSpPr txBox="1"/>
          <p:nvPr/>
        </p:nvSpPr>
        <p:spPr>
          <a:xfrm>
            <a:off x="788945" y="2924945"/>
            <a:ext cx="2491185"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smtClean="0">
                <a:solidFill>
                  <a:srgbClr val="FF0000"/>
                </a:solidFill>
                <a:latin typeface="Times New Roman" pitchFamily="18" charset="0"/>
                <a:cs typeface="Times New Roman" pitchFamily="18" charset="0"/>
              </a:rPr>
              <a:t>ИЗЛИШКИ СРЕДСТВ </a:t>
            </a:r>
            <a:r>
              <a:rPr lang="ru-RU" b="1" dirty="0" smtClean="0">
                <a:solidFill>
                  <a:srgbClr val="7030A0"/>
                </a:solidFill>
                <a:latin typeface="Times New Roman" pitchFamily="18" charset="0"/>
                <a:cs typeface="Times New Roman" pitchFamily="18" charset="0"/>
              </a:rPr>
              <a:t>ОСТАЮТСЯ НА СЧЁТЕ (НАКОПЛЕНИЯ)</a:t>
            </a:r>
            <a:endParaRPr lang="ru-RU" b="1" dirty="0">
              <a:solidFill>
                <a:srgbClr val="7030A0"/>
              </a:solidFill>
              <a:latin typeface="Times New Roman" pitchFamily="18" charset="0"/>
              <a:cs typeface="Times New Roman" pitchFamily="18" charset="0"/>
            </a:endParaRPr>
          </a:p>
        </p:txBody>
      </p:sp>
      <p:sp>
        <p:nvSpPr>
          <p:cNvPr id="12" name="Стрелка вниз 11"/>
          <p:cNvSpPr/>
          <p:nvPr/>
        </p:nvSpPr>
        <p:spPr>
          <a:xfrm>
            <a:off x="1910246" y="2393024"/>
            <a:ext cx="330653" cy="432707"/>
          </a:xfrm>
          <a:prstGeom prst="downArrow">
            <a:avLst/>
          </a:prstGeom>
          <a:solidFill>
            <a:schemeClr val="accent2">
              <a:lumMod val="60000"/>
              <a:lumOff val="40000"/>
            </a:schemeClr>
          </a:solidFill>
          <a:ln>
            <a:solidFill>
              <a:schemeClr val="bg1">
                <a:lumMod val="85000"/>
                <a:lumOff val="1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3" name="Стрелка вниз 12"/>
          <p:cNvSpPr/>
          <p:nvPr/>
        </p:nvSpPr>
        <p:spPr>
          <a:xfrm>
            <a:off x="6932886" y="2308646"/>
            <a:ext cx="330653" cy="432707"/>
          </a:xfrm>
          <a:prstGeom prst="downArrow">
            <a:avLst/>
          </a:prstGeom>
          <a:solidFill>
            <a:schemeClr val="accent2">
              <a:lumMod val="60000"/>
              <a:lumOff val="40000"/>
            </a:schemeClr>
          </a:solidFill>
          <a:ln>
            <a:solidFill>
              <a:schemeClr val="bg1">
                <a:lumMod val="85000"/>
                <a:lumOff val="1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 name="TextBox 2"/>
          <p:cNvSpPr txBox="1"/>
          <p:nvPr/>
        </p:nvSpPr>
        <p:spPr>
          <a:xfrm>
            <a:off x="5822485" y="1046410"/>
            <a:ext cx="2608604" cy="1200329"/>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a:solidFill>
                  <a:schemeClr val="bg1"/>
                </a:solidFill>
                <a:latin typeface="Times New Roman" pitchFamily="18" charset="0"/>
                <a:cs typeface="Times New Roman" pitchFamily="18" charset="0"/>
              </a:rPr>
              <a:t>В </a:t>
            </a:r>
            <a:r>
              <a:rPr lang="ru-RU" dirty="0" smtClean="0">
                <a:solidFill>
                  <a:schemeClr val="bg1"/>
                </a:solidFill>
                <a:latin typeface="Times New Roman" pitchFamily="18" charset="0"/>
                <a:cs typeface="Times New Roman" pitchFamily="18" charset="0"/>
              </a:rPr>
              <a:t>случае, </a:t>
            </a:r>
            <a:r>
              <a:rPr lang="ru-RU" dirty="0">
                <a:solidFill>
                  <a:schemeClr val="bg1"/>
                </a:solidFill>
                <a:latin typeface="Times New Roman" pitchFamily="18" charset="0"/>
                <a:cs typeface="Times New Roman" pitchFamily="18" charset="0"/>
              </a:rPr>
              <a:t>если доходов </a:t>
            </a:r>
            <a:r>
              <a:rPr lang="ru-RU" b="1" u="sng" dirty="0" smtClean="0">
                <a:solidFill>
                  <a:schemeClr val="bg1"/>
                </a:solidFill>
                <a:latin typeface="Times New Roman" pitchFamily="18" charset="0"/>
                <a:cs typeface="Times New Roman" pitchFamily="18" charset="0"/>
              </a:rPr>
              <a:t>меньше, чем</a:t>
            </a:r>
            <a:r>
              <a:rPr lang="ru-RU" dirty="0" smtClean="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расходов </a:t>
            </a:r>
            <a:endParaRPr lang="ru-RU" dirty="0" smtClean="0">
              <a:solidFill>
                <a:schemeClr val="bg1"/>
              </a:solidFill>
              <a:latin typeface="Times New Roman" pitchFamily="18" charset="0"/>
              <a:cs typeface="Times New Roman" pitchFamily="18" charset="0"/>
            </a:endParaRPr>
          </a:p>
          <a:p>
            <a:pPr algn="ctr"/>
            <a:r>
              <a:rPr lang="ru-RU" dirty="0" smtClean="0">
                <a:solidFill>
                  <a:schemeClr val="bg1"/>
                </a:solidFill>
                <a:latin typeface="Times New Roman" pitchFamily="18" charset="0"/>
                <a:cs typeface="Times New Roman" pitchFamily="18" charset="0"/>
              </a:rPr>
              <a:t>возникает </a:t>
            </a:r>
          </a:p>
          <a:p>
            <a:pPr algn="ctr"/>
            <a:r>
              <a:rPr lang="ru-RU" dirty="0" smtClean="0">
                <a:solidFill>
                  <a:schemeClr val="bg1"/>
                </a:solidFill>
                <a:latin typeface="Times New Roman" pitchFamily="18" charset="0"/>
                <a:cs typeface="Times New Roman" pitchFamily="18" charset="0"/>
              </a:rPr>
              <a:t>ДЕФИЦИТ бюджета</a:t>
            </a:r>
            <a:endParaRPr lang="ru-RU" dirty="0">
              <a:solidFill>
                <a:schemeClr val="bg1"/>
              </a:solidFill>
              <a:latin typeface="Times New Roman" pitchFamily="18" charset="0"/>
              <a:cs typeface="Times New Roman" pitchFamily="18" charset="0"/>
            </a:endParaRPr>
          </a:p>
        </p:txBody>
      </p:sp>
      <p:sp>
        <p:nvSpPr>
          <p:cNvPr id="17" name="TextBox 16"/>
          <p:cNvSpPr txBox="1"/>
          <p:nvPr/>
        </p:nvSpPr>
        <p:spPr>
          <a:xfrm>
            <a:off x="759223" y="1046111"/>
            <a:ext cx="2608604" cy="1200329"/>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a:solidFill>
                  <a:schemeClr val="bg1"/>
                </a:solidFill>
                <a:latin typeface="Times New Roman" pitchFamily="18" charset="0"/>
                <a:cs typeface="Times New Roman" pitchFamily="18" charset="0"/>
              </a:rPr>
              <a:t>В </a:t>
            </a:r>
            <a:r>
              <a:rPr lang="ru-RU" dirty="0" smtClean="0">
                <a:solidFill>
                  <a:schemeClr val="bg1"/>
                </a:solidFill>
                <a:latin typeface="Times New Roman" pitchFamily="18" charset="0"/>
                <a:cs typeface="Times New Roman" pitchFamily="18" charset="0"/>
              </a:rPr>
              <a:t>случае, </a:t>
            </a:r>
            <a:r>
              <a:rPr lang="ru-RU" dirty="0">
                <a:solidFill>
                  <a:schemeClr val="bg1"/>
                </a:solidFill>
                <a:latin typeface="Times New Roman" pitchFamily="18" charset="0"/>
                <a:cs typeface="Times New Roman" pitchFamily="18" charset="0"/>
              </a:rPr>
              <a:t>если </a:t>
            </a:r>
            <a:r>
              <a:rPr lang="ru-RU" dirty="0" smtClean="0">
                <a:solidFill>
                  <a:schemeClr val="bg1"/>
                </a:solidFill>
                <a:latin typeface="Times New Roman" pitchFamily="18" charset="0"/>
                <a:cs typeface="Times New Roman" pitchFamily="18" charset="0"/>
              </a:rPr>
              <a:t>доходов </a:t>
            </a:r>
            <a:r>
              <a:rPr lang="ru-RU" b="1" u="sng" dirty="0" smtClean="0">
                <a:solidFill>
                  <a:schemeClr val="bg1"/>
                </a:solidFill>
                <a:latin typeface="Times New Roman" pitchFamily="18" charset="0"/>
                <a:cs typeface="Times New Roman" pitchFamily="18" charset="0"/>
              </a:rPr>
              <a:t>больше, чем</a:t>
            </a:r>
            <a:r>
              <a:rPr lang="ru-RU" dirty="0" smtClean="0">
                <a:solidFill>
                  <a:schemeClr val="bg1"/>
                </a:solidFill>
                <a:latin typeface="Times New Roman" pitchFamily="18" charset="0"/>
                <a:cs typeface="Times New Roman" pitchFamily="18" charset="0"/>
              </a:rPr>
              <a:t> расходов</a:t>
            </a:r>
          </a:p>
          <a:p>
            <a:pPr algn="ctr"/>
            <a:r>
              <a:rPr lang="ru-RU" dirty="0" smtClean="0">
                <a:solidFill>
                  <a:schemeClr val="bg1"/>
                </a:solidFill>
                <a:latin typeface="Times New Roman" pitchFamily="18" charset="0"/>
                <a:cs typeface="Times New Roman" pitchFamily="18" charset="0"/>
              </a:rPr>
              <a:t> возникает </a:t>
            </a:r>
          </a:p>
          <a:p>
            <a:pPr algn="ctr"/>
            <a:r>
              <a:rPr lang="ru-RU" dirty="0" smtClean="0">
                <a:solidFill>
                  <a:schemeClr val="bg1"/>
                </a:solidFill>
                <a:latin typeface="Times New Roman" pitchFamily="18" charset="0"/>
                <a:cs typeface="Times New Roman" pitchFamily="18" charset="0"/>
              </a:rPr>
              <a:t>ПРОФИЦИТ бюджета</a:t>
            </a:r>
            <a:endParaRPr lang="ru-RU" dirty="0">
              <a:solidFill>
                <a:schemeClr val="bg1"/>
              </a:solidFill>
              <a:latin typeface="Times New Roman" pitchFamily="18" charset="0"/>
              <a:cs typeface="Times New Roman" pitchFamily="18" charset="0"/>
            </a:endParaRPr>
          </a:p>
        </p:txBody>
      </p:sp>
      <p:sp>
        <p:nvSpPr>
          <p:cNvPr id="15" name="AutoShape 2" descr="https://www.syl.ru/misc/i/ai/177805/70664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31" name="Схема 30"/>
          <p:cNvGraphicFramePr/>
          <p:nvPr>
            <p:extLst>
              <p:ext uri="{D42A27DB-BD31-4B8C-83A1-F6EECF244321}">
                <p14:modId xmlns:p14="http://schemas.microsoft.com/office/powerpoint/2010/main" val="771563831"/>
              </p:ext>
            </p:extLst>
          </p:nvPr>
        </p:nvGraphicFramePr>
        <p:xfrm>
          <a:off x="-108519" y="4171401"/>
          <a:ext cx="3696395" cy="2676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8" name="Схема 37"/>
          <p:cNvGraphicFramePr/>
          <p:nvPr>
            <p:extLst>
              <p:ext uri="{D42A27DB-BD31-4B8C-83A1-F6EECF244321}">
                <p14:modId xmlns:p14="http://schemas.microsoft.com/office/powerpoint/2010/main" val="833949018"/>
              </p:ext>
            </p:extLst>
          </p:nvPr>
        </p:nvGraphicFramePr>
        <p:xfrm>
          <a:off x="5447608" y="4402275"/>
          <a:ext cx="3696395" cy="2160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9" name="Скругленный прямоугольник 38"/>
          <p:cNvSpPr/>
          <p:nvPr/>
        </p:nvSpPr>
        <p:spPr>
          <a:xfrm>
            <a:off x="5991860" y="6093296"/>
            <a:ext cx="1882047" cy="504056"/>
          </a:xfrm>
          <a:prstGeom prst="roundRect">
            <a:avLst/>
          </a:prstGeom>
          <a:solidFill>
            <a:schemeClr val="accent2">
              <a:lumMod val="60000"/>
              <a:lumOff val="4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rPr>
              <a:t>ДЕФИЦИТ</a:t>
            </a:r>
            <a:endParaRPr lang="ru-RU" b="1" dirty="0">
              <a:effectLst>
                <a:outerShdw blurRad="38100" dist="38100" dir="2700000" algn="tl">
                  <a:srgbClr val="000000">
                    <a:alpha val="43137"/>
                  </a:srgbClr>
                </a:outerShdw>
              </a:effectLst>
            </a:endParaRPr>
          </a:p>
        </p:txBody>
      </p:sp>
      <p:pic>
        <p:nvPicPr>
          <p:cNvPr id="4104" name="Picture 8"/>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367828" y="1646574"/>
            <a:ext cx="2454658" cy="45513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Крест 3"/>
          <p:cNvSpPr/>
          <p:nvPr/>
        </p:nvSpPr>
        <p:spPr>
          <a:xfrm>
            <a:off x="1619675" y="5537770"/>
            <a:ext cx="1594873" cy="1320230"/>
          </a:xfrm>
          <a:prstGeom prst="plus">
            <a:avLst/>
          </a:prstGeom>
          <a:solidFill>
            <a:schemeClr val="accent2">
              <a:lumMod val="60000"/>
              <a:lumOff val="4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bg1"/>
                </a:solidFill>
              </a:rPr>
              <a:t>ПРОФИЦИТ</a:t>
            </a:r>
            <a:endParaRPr lang="ru-RU" b="1" dirty="0">
              <a:solidFill>
                <a:schemeClr val="bg1"/>
              </a:solidFill>
            </a:endParaRPr>
          </a:p>
        </p:txBody>
      </p:sp>
    </p:spTree>
    <p:extLst>
      <p:ext uri="{BB962C8B-B14F-4D97-AF65-F5344CB8AC3E}">
        <p14:creationId xmlns:p14="http://schemas.microsoft.com/office/powerpoint/2010/main" val="2015848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49688"/>
            <a:ext cx="2204154" cy="2808312"/>
          </a:xfrm>
          <a:prstGeom prst="rect">
            <a:avLst/>
          </a:prstGeom>
          <a:ln>
            <a:noFill/>
          </a:ln>
          <a:effectLst>
            <a:outerShdw blurRad="292100" dist="139700" dir="2700000" algn="tl" rotWithShape="0">
              <a:srgbClr val="333333">
                <a:alpha val="65000"/>
              </a:srgbClr>
            </a:outerShdw>
          </a:effectLst>
        </p:spPr>
      </p:pic>
      <p:sp>
        <p:nvSpPr>
          <p:cNvPr id="16" name="Заголовок 1"/>
          <p:cNvSpPr txBox="1">
            <a:spLocks/>
          </p:cNvSpPr>
          <p:nvPr/>
        </p:nvSpPr>
        <p:spPr>
          <a:xfrm>
            <a:off x="0" y="0"/>
            <a:ext cx="9144000" cy="548680"/>
          </a:xfrm>
          <a:prstGeom prst="rect">
            <a:avLst/>
          </a:prstGeom>
          <a:noFill/>
          <a:ln w="57150">
            <a:noFill/>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b="1" dirty="0" smtClean="0">
                <a:solidFill>
                  <a:srgbClr val="0000CC"/>
                </a:solidFill>
                <a:latin typeface="Times New Roman" pitchFamily="18" charset="0"/>
                <a:cs typeface="Times New Roman" pitchFamily="18" charset="0"/>
              </a:rPr>
              <a:t>Из каких поступлений формируются доходы бюджета</a:t>
            </a:r>
            <a:endParaRPr lang="en-US" sz="2400" b="1" dirty="0" smtClean="0">
              <a:solidFill>
                <a:srgbClr val="0000CC"/>
              </a:solidFill>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val="334457920"/>
              </p:ext>
            </p:extLst>
          </p:nvPr>
        </p:nvGraphicFramePr>
        <p:xfrm>
          <a:off x="1990931" y="1124746"/>
          <a:ext cx="7153071" cy="5676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Стрелка вправо с вырезом 5"/>
          <p:cNvSpPr/>
          <p:nvPr/>
        </p:nvSpPr>
        <p:spPr>
          <a:xfrm rot="1217145">
            <a:off x="-157023" y="225777"/>
            <a:ext cx="4722354" cy="4373206"/>
          </a:xfrm>
          <a:prstGeom prst="notchedRightArrow">
            <a:avLst/>
          </a:prstGeom>
          <a:scene3d>
            <a:camera prst="orthographicFront"/>
            <a:lightRig rig="threePt" dir="t"/>
          </a:scene3d>
          <a:sp3d>
            <a:bevelT w="139700" h="139700" prst="divo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0000CC"/>
                </a:solidFill>
              </a:rPr>
              <a:t>ДОХОДЫ БЮДЖЕТА</a:t>
            </a:r>
          </a:p>
          <a:p>
            <a:pPr algn="ctr"/>
            <a:r>
              <a:rPr lang="ru-RU" sz="1400" dirty="0" smtClean="0">
                <a:solidFill>
                  <a:schemeClr val="bg1"/>
                </a:solidFill>
              </a:rPr>
              <a:t>Объем денежных средств, которые поступают в казну на безвозмездной и безвозвратной основе (налоги юридических и физических лиц, административные платежи и сборы, безвозмездные поступления)</a:t>
            </a:r>
            <a:endParaRPr lang="ru-RU" sz="1400" dirty="0">
              <a:solidFill>
                <a:schemeClr val="bg1"/>
              </a:solidFill>
            </a:endParaRPr>
          </a:p>
        </p:txBody>
      </p:sp>
    </p:spTree>
    <p:extLst>
      <p:ext uri="{BB962C8B-B14F-4D97-AF65-F5344CB8AC3E}">
        <p14:creationId xmlns:p14="http://schemas.microsoft.com/office/powerpoint/2010/main" val="4871396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8000" y1="23377" x2="48000" y2="23377"/>
                        <a14:foregroundMark x1="64000" y1="34416" x2="67000" y2="31818"/>
                        <a14:foregroundMark x1="67500" y1="31818" x2="67500" y2="40260"/>
                        <a14:foregroundMark x1="68000" y1="42857" x2="64000" y2="42857"/>
                        <a14:foregroundMark x1="65500" y1="43506" x2="69000" y2="43506"/>
                        <a14:foregroundMark x1="69500" y1="43506" x2="67000" y2="42857"/>
                        <a14:foregroundMark x1="69500" y1="42857" x2="63500" y2="44156"/>
                        <a14:foregroundMark x1="67500" y1="44156" x2="70000" y2="44156"/>
                        <a14:foregroundMark x1="67000" y1="39610" x2="64500" y2="35714"/>
                        <a14:foregroundMark x1="66000" y1="37013" x2="66000" y2="41558"/>
                        <a14:foregroundMark x1="73500" y1="32468" x2="79000" y2="32468"/>
                        <a14:foregroundMark x1="79000" y1="33766" x2="79000" y2="38961"/>
                        <a14:foregroundMark x1="83500" y1="34416" x2="83500" y2="37662"/>
                        <a14:foregroundMark x1="90000" y1="37013" x2="90000" y2="37013"/>
                        <a14:foregroundMark x1="93000" y1="38961" x2="93000" y2="38961"/>
                      </a14:backgroundRemoval>
                    </a14:imgEffect>
                  </a14:imgLayer>
                </a14:imgProps>
              </a:ext>
              <a:ext uri="{28A0092B-C50C-407E-A947-70E740481C1C}">
                <a14:useLocalDpi xmlns:a14="http://schemas.microsoft.com/office/drawing/2010/main" val="0"/>
              </a:ext>
            </a:extLst>
          </a:blip>
          <a:stretch>
            <a:fillRect/>
          </a:stretch>
        </p:blipFill>
        <p:spPr>
          <a:xfrm>
            <a:off x="2376267" y="799550"/>
            <a:ext cx="2411761" cy="188986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78" y="4599733"/>
            <a:ext cx="2442227" cy="2156347"/>
          </a:xfrm>
          <a:prstGeom prst="ellipse">
            <a:avLst/>
          </a:prstGeom>
          <a:ln>
            <a:noFill/>
          </a:ln>
          <a:effectLst>
            <a:softEdge rad="112500"/>
          </a:effectLst>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2500" y="1988841"/>
            <a:ext cx="2635984" cy="1739940"/>
          </a:xfrm>
          <a:prstGeom prst="ellipse">
            <a:avLst/>
          </a:prstGeom>
          <a:ln>
            <a:noFill/>
          </a:ln>
          <a:effectLst>
            <a:softEdge rad="112500"/>
          </a:effectLst>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3037" y="4993394"/>
            <a:ext cx="2939325" cy="1964003"/>
          </a:xfrm>
          <a:prstGeom prst="ellipse">
            <a:avLst/>
          </a:prstGeom>
          <a:ln>
            <a:noFill/>
          </a:ln>
          <a:effectLst>
            <a:softEdge rad="112500"/>
          </a:effectLst>
        </p:spPr>
      </p:pic>
      <p:sp>
        <p:nvSpPr>
          <p:cNvPr id="5" name="Овальная выноска 4"/>
          <p:cNvSpPr/>
          <p:nvPr/>
        </p:nvSpPr>
        <p:spPr>
          <a:xfrm>
            <a:off x="579970" y="1694330"/>
            <a:ext cx="2375846" cy="2011382"/>
          </a:xfrm>
          <a:prstGeom prst="wedgeEllipseCallout">
            <a:avLst>
              <a:gd name="adj1" fmla="val 54050"/>
              <a:gd name="adj2" fmla="val 49931"/>
            </a:avLst>
          </a:prstGeom>
          <a:solidFill>
            <a:schemeClr val="accent2">
              <a:lumMod val="20000"/>
              <a:lumOff val="8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Налог на доходы физических лиц </a:t>
            </a:r>
          </a:p>
        </p:txBody>
      </p:sp>
      <p:sp>
        <p:nvSpPr>
          <p:cNvPr id="6" name="Овальная выноска 5"/>
          <p:cNvSpPr/>
          <p:nvPr/>
        </p:nvSpPr>
        <p:spPr>
          <a:xfrm>
            <a:off x="1691680" y="4472271"/>
            <a:ext cx="2409444" cy="1912477"/>
          </a:xfrm>
          <a:prstGeom prst="wedgeEllipseCallout">
            <a:avLst>
              <a:gd name="adj1" fmla="val 55396"/>
              <a:gd name="adj2" fmla="val -45559"/>
            </a:avLst>
          </a:prstGeom>
          <a:solidFill>
            <a:schemeClr val="accent5">
              <a:lumMod val="20000"/>
              <a:lumOff val="80000"/>
            </a:schemeClr>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Налог на имущество физических лиц </a:t>
            </a:r>
          </a:p>
        </p:txBody>
      </p:sp>
      <p:sp>
        <p:nvSpPr>
          <p:cNvPr id="7" name="Овальная выноска 6"/>
          <p:cNvSpPr/>
          <p:nvPr/>
        </p:nvSpPr>
        <p:spPr>
          <a:xfrm>
            <a:off x="5076057" y="1040492"/>
            <a:ext cx="2736304" cy="2054175"/>
          </a:xfrm>
          <a:prstGeom prst="wedgeEllipseCallout">
            <a:avLst>
              <a:gd name="adj1" fmla="val -58677"/>
              <a:gd name="adj2" fmla="val 42514"/>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Транспортный налог </a:t>
            </a:r>
          </a:p>
        </p:txBody>
      </p:sp>
      <p:cxnSp>
        <p:nvCxnSpPr>
          <p:cNvPr id="16" name="Прямая соединительная линия 15"/>
          <p:cNvCxnSpPr/>
          <p:nvPr/>
        </p:nvCxnSpPr>
        <p:spPr>
          <a:xfrm>
            <a:off x="5203703" y="4112749"/>
            <a:ext cx="439869" cy="316389"/>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Овальная выноска 7"/>
          <p:cNvSpPr/>
          <p:nvPr/>
        </p:nvSpPr>
        <p:spPr>
          <a:xfrm>
            <a:off x="6012162" y="3614021"/>
            <a:ext cx="2586538" cy="1914798"/>
          </a:xfrm>
          <a:prstGeom prst="wedgeEllipseCallout">
            <a:avLst>
              <a:gd name="adj1" fmla="val -70128"/>
              <a:gd name="adj2" fmla="val -44153"/>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Земельный налог </a:t>
            </a:r>
          </a:p>
        </p:txBody>
      </p:sp>
      <p:sp>
        <p:nvSpPr>
          <p:cNvPr id="17" name="Заголовок 1"/>
          <p:cNvSpPr txBox="1">
            <a:spLocks/>
          </p:cNvSpPr>
          <p:nvPr/>
        </p:nvSpPr>
        <p:spPr>
          <a:xfrm>
            <a:off x="0" y="0"/>
            <a:ext cx="9144000" cy="864096"/>
          </a:xfrm>
          <a:prstGeom prst="rect">
            <a:avLst/>
          </a:prstGeom>
          <a:noFill/>
          <a:ln w="57150">
            <a:noFill/>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Какие налоги платили жители</a:t>
            </a:r>
            <a:r>
              <a:rPr lang="en-US"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Городского округа Щёлково Московской области в 2020 году </a:t>
            </a:r>
            <a:endParaRPr lang="en-US"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Овальная выноска 12"/>
          <p:cNvSpPr/>
          <p:nvPr/>
        </p:nvSpPr>
        <p:spPr>
          <a:xfrm>
            <a:off x="3214681" y="2985296"/>
            <a:ext cx="2365433" cy="1486969"/>
          </a:xfrm>
          <a:prstGeom prst="wedgeEllipseCallout">
            <a:avLst>
              <a:gd name="adj1" fmla="val 4482"/>
              <a:gd name="adj2" fmla="val -3045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НАЛОГИ</a:t>
            </a:r>
            <a:endParaRPr lang="ru-RU"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39863" y="2929235"/>
            <a:ext cx="2403862" cy="1599091"/>
          </a:xfrm>
          <a:prstGeom prst="ellipse">
            <a:avLst/>
          </a:prstGeom>
          <a:ln w="63500"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7123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11" name="Стрелка вправо 10"/>
          <p:cNvSpPr/>
          <p:nvPr/>
        </p:nvSpPr>
        <p:spPr>
          <a:xfrm>
            <a:off x="2575127" y="2366418"/>
            <a:ext cx="923298" cy="574666"/>
          </a:xfrm>
          <a:prstGeom prst="rightArrow">
            <a:avLst/>
          </a:prstGeom>
          <a:solidFill>
            <a:srgbClr val="0000CC"/>
          </a:solidFill>
          <a:ln/>
          <a:scene3d>
            <a:camera prst="isometricOffAxis1Righ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rgbClr val="0000CC"/>
              </a:solidFill>
            </a:endParaRPr>
          </a:p>
        </p:txBody>
      </p:sp>
      <p:sp>
        <p:nvSpPr>
          <p:cNvPr id="12" name="Стрелка вправо 11"/>
          <p:cNvSpPr/>
          <p:nvPr/>
        </p:nvSpPr>
        <p:spPr>
          <a:xfrm>
            <a:off x="2856208" y="5564652"/>
            <a:ext cx="955399" cy="576064"/>
          </a:xfrm>
          <a:prstGeom prst="rightArrow">
            <a:avLst/>
          </a:prstGeom>
          <a:solidFill>
            <a:srgbClr val="0000CC"/>
          </a:solidFill>
          <a:ln/>
          <a:scene3d>
            <a:camera prst="isometricOffAxis1Righ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prstClr val="white"/>
              </a:solidFill>
            </a:endParaRPr>
          </a:p>
        </p:txBody>
      </p:sp>
      <p:sp>
        <p:nvSpPr>
          <p:cNvPr id="13" name="Стрелка вправо 12"/>
          <p:cNvSpPr/>
          <p:nvPr/>
        </p:nvSpPr>
        <p:spPr>
          <a:xfrm>
            <a:off x="2771803" y="4005070"/>
            <a:ext cx="882719" cy="577025"/>
          </a:xfrm>
          <a:prstGeom prst="rightArrow">
            <a:avLst/>
          </a:prstGeom>
          <a:solidFill>
            <a:srgbClr val="0000CC"/>
          </a:solidFill>
          <a:ln/>
          <a:scene3d>
            <a:camera prst="isometricOffAxis1Right"/>
            <a:lightRig rig="soft" dir="tl">
              <a:rot lat="0" lon="0" rev="20100000"/>
            </a:lightRig>
          </a:scene3d>
          <a:sp3d>
            <a:bevelT w="50800" h="508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prstClr val="white"/>
              </a:solidFill>
            </a:endParaRPr>
          </a:p>
        </p:txBody>
      </p:sp>
      <p:sp>
        <p:nvSpPr>
          <p:cNvPr id="14" name="Прямоугольник 13"/>
          <p:cNvSpPr/>
          <p:nvPr/>
        </p:nvSpPr>
        <p:spPr>
          <a:xfrm>
            <a:off x="3635897" y="2060854"/>
            <a:ext cx="2376263" cy="1306067"/>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solidFill>
                  <a:schemeClr val="bg1"/>
                </a:solidFill>
                <a:latin typeface="Times New Roman" pitchFamily="18" charset="0"/>
                <a:cs typeface="Times New Roman" pitchFamily="18" charset="0"/>
              </a:rPr>
              <a:t>Предоставляются на безвозмездной и безвозвратной основе без определения конкретной цели их использования</a:t>
            </a:r>
          </a:p>
        </p:txBody>
      </p:sp>
      <p:sp>
        <p:nvSpPr>
          <p:cNvPr id="15" name="Прямоугольник 14"/>
          <p:cNvSpPr/>
          <p:nvPr/>
        </p:nvSpPr>
        <p:spPr>
          <a:xfrm>
            <a:off x="3702664" y="3724509"/>
            <a:ext cx="2261891" cy="136538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smtClean="0">
              <a:solidFill>
                <a:schemeClr val="bg1"/>
              </a:solidFill>
              <a:latin typeface="Times New Roman" pitchFamily="18" charset="0"/>
              <a:cs typeface="Times New Roman" pitchFamily="18" charset="0"/>
            </a:endParaRPr>
          </a:p>
          <a:p>
            <a:pPr algn="ctr"/>
            <a:endParaRPr lang="ru-RU" sz="1400" dirty="0">
              <a:solidFill>
                <a:schemeClr val="bg1"/>
              </a:solidFill>
              <a:latin typeface="Times New Roman" pitchFamily="18" charset="0"/>
              <a:cs typeface="Times New Roman" pitchFamily="18" charset="0"/>
            </a:endParaRPr>
          </a:p>
          <a:p>
            <a:pPr algn="ctr"/>
            <a:r>
              <a:rPr lang="ru-RU" sz="1400" dirty="0" smtClean="0">
                <a:solidFill>
                  <a:schemeClr val="bg1"/>
                </a:solidFill>
                <a:latin typeface="Times New Roman" pitchFamily="18" charset="0"/>
                <a:cs typeface="Times New Roman" pitchFamily="18" charset="0"/>
              </a:rPr>
              <a:t>Предоставляются </a:t>
            </a:r>
            <a:r>
              <a:rPr lang="ru-RU" sz="1400" dirty="0">
                <a:solidFill>
                  <a:schemeClr val="bg1"/>
                </a:solidFill>
                <a:latin typeface="Times New Roman" pitchFamily="18" charset="0"/>
                <a:cs typeface="Times New Roman" pitchFamily="18" charset="0"/>
              </a:rPr>
              <a:t>бюджетам </a:t>
            </a:r>
            <a:r>
              <a:rPr lang="ru-RU" sz="1400" dirty="0" smtClean="0">
                <a:solidFill>
                  <a:schemeClr val="bg1"/>
                </a:solidFill>
                <a:latin typeface="Times New Roman" pitchFamily="18" charset="0"/>
                <a:cs typeface="Times New Roman" pitchFamily="18" charset="0"/>
              </a:rPr>
              <a:t>в </a:t>
            </a:r>
            <a:r>
              <a:rPr lang="ru-RU" sz="1400" dirty="0">
                <a:solidFill>
                  <a:schemeClr val="bg1"/>
                </a:solidFill>
                <a:latin typeface="Times New Roman" pitchFamily="18" charset="0"/>
                <a:cs typeface="Times New Roman" pitchFamily="18" charset="0"/>
              </a:rPr>
              <a:t>целях финансового обеспечения расходных обязательств публично-правовым образованиям</a:t>
            </a:r>
            <a:br>
              <a:rPr lang="ru-RU" sz="1400" dirty="0">
                <a:solidFill>
                  <a:schemeClr val="bg1"/>
                </a:solidFill>
                <a:latin typeface="Times New Roman" pitchFamily="18" charset="0"/>
                <a:cs typeface="Times New Roman" pitchFamily="18" charset="0"/>
              </a:rPr>
            </a:br>
            <a:r>
              <a:rPr lang="ru-RU" sz="1400" dirty="0">
                <a:solidFill>
                  <a:schemeClr val="bg1"/>
                </a:solidFill>
                <a:latin typeface="Times New Roman" pitchFamily="18" charset="0"/>
                <a:cs typeface="Times New Roman" pitchFamily="18" charset="0"/>
              </a:rPr>
              <a:t/>
            </a:r>
            <a:br>
              <a:rPr lang="ru-RU" sz="1400" dirty="0">
                <a:solidFill>
                  <a:schemeClr val="bg1"/>
                </a:solidFill>
                <a:latin typeface="Times New Roman" pitchFamily="18" charset="0"/>
                <a:cs typeface="Times New Roman" pitchFamily="18" charset="0"/>
              </a:rPr>
            </a:br>
            <a:endParaRPr lang="ru-RU" dirty="0">
              <a:solidFill>
                <a:schemeClr val="bg1"/>
              </a:solidFill>
              <a:latin typeface="Times New Roman" pitchFamily="18" charset="0"/>
              <a:cs typeface="Times New Roman" pitchFamily="18" charset="0"/>
            </a:endParaRPr>
          </a:p>
        </p:txBody>
      </p:sp>
      <p:sp>
        <p:nvSpPr>
          <p:cNvPr id="16" name="Прямоугольник 15"/>
          <p:cNvSpPr/>
          <p:nvPr/>
        </p:nvSpPr>
        <p:spPr>
          <a:xfrm>
            <a:off x="3728420" y="5337212"/>
            <a:ext cx="2351495" cy="1296144"/>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solidFill>
                  <a:schemeClr val="bg1"/>
                </a:solidFill>
                <a:latin typeface="Times New Roman" pitchFamily="18" charset="0"/>
                <a:cs typeface="Times New Roman" pitchFamily="18" charset="0"/>
              </a:rPr>
              <a:t>Предоставляются бюджету в </a:t>
            </a:r>
            <a:r>
              <a:rPr lang="ru-RU" sz="1400" dirty="0">
                <a:solidFill>
                  <a:schemeClr val="bg1"/>
                </a:solidFill>
                <a:latin typeface="Times New Roman" pitchFamily="18" charset="0"/>
                <a:cs typeface="Times New Roman" pitchFamily="18" charset="0"/>
              </a:rPr>
              <a:t>целях софинансирования </a:t>
            </a:r>
            <a:r>
              <a:rPr lang="ru-RU" sz="1400" dirty="0" smtClean="0">
                <a:solidFill>
                  <a:schemeClr val="bg1"/>
                </a:solidFill>
                <a:latin typeface="Times New Roman" pitchFamily="18" charset="0"/>
                <a:cs typeface="Times New Roman" pitchFamily="18" charset="0"/>
              </a:rPr>
              <a:t>необходимых расходов</a:t>
            </a:r>
            <a:endParaRPr lang="ru-RU" dirty="0">
              <a:solidFill>
                <a:schemeClr val="bg1"/>
              </a:solidFill>
              <a:latin typeface="Times New Roman" pitchFamily="18" charset="0"/>
              <a:cs typeface="Times New Roman" pitchFamily="18" charset="0"/>
            </a:endParaRPr>
          </a:p>
        </p:txBody>
      </p:sp>
      <p:sp>
        <p:nvSpPr>
          <p:cNvPr id="17" name="Овальная выноска 16"/>
          <p:cNvSpPr/>
          <p:nvPr/>
        </p:nvSpPr>
        <p:spPr>
          <a:xfrm>
            <a:off x="6372201" y="2029301"/>
            <a:ext cx="2532418" cy="1248900"/>
          </a:xfrm>
          <a:prstGeom prst="wedgeEllipseCallout">
            <a:avLst>
              <a:gd name="adj1" fmla="val -67085"/>
              <a:gd name="adj2" fmla="val 4039"/>
            </a:avLst>
          </a:prstGeom>
          <a:solidFill>
            <a:schemeClr val="accent3">
              <a:lumMod val="40000"/>
              <a:lumOff val="60000"/>
            </a:schemeClr>
          </a:solidFill>
          <a:ln>
            <a:solidFill>
              <a:srgbClr val="0000CC"/>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ru-RU" sz="1600" dirty="0">
                <a:solidFill>
                  <a:schemeClr val="bg1"/>
                </a:solidFill>
                <a:latin typeface="Times New Roman" pitchFamily="18" charset="0"/>
                <a:cs typeface="Times New Roman" pitchFamily="18" charset="0"/>
              </a:rPr>
              <a:t>Выдаете своему </a:t>
            </a:r>
            <a:r>
              <a:rPr lang="ru-RU" sz="1600" dirty="0" smtClean="0">
                <a:solidFill>
                  <a:schemeClr val="bg1"/>
                </a:solidFill>
                <a:latin typeface="Times New Roman" pitchFamily="18" charset="0"/>
                <a:cs typeface="Times New Roman" pitchFamily="18" charset="0"/>
              </a:rPr>
              <a:t>ребенку «</a:t>
            </a:r>
            <a:r>
              <a:rPr lang="ru-RU" sz="1600" dirty="0">
                <a:solidFill>
                  <a:schemeClr val="bg1"/>
                </a:solidFill>
                <a:latin typeface="Times New Roman" pitchFamily="18" charset="0"/>
                <a:cs typeface="Times New Roman" pitchFamily="18" charset="0"/>
              </a:rPr>
              <a:t>карманные деньги»</a:t>
            </a:r>
          </a:p>
        </p:txBody>
      </p:sp>
      <p:sp>
        <p:nvSpPr>
          <p:cNvPr id="18" name="Овальная выноска 17"/>
          <p:cNvSpPr/>
          <p:nvPr/>
        </p:nvSpPr>
        <p:spPr>
          <a:xfrm>
            <a:off x="6372200" y="3324697"/>
            <a:ext cx="2625837" cy="1728192"/>
          </a:xfrm>
          <a:prstGeom prst="wedgeEllipseCallout">
            <a:avLst>
              <a:gd name="adj1" fmla="val -72513"/>
              <a:gd name="adj2" fmla="val 1124"/>
            </a:avLst>
          </a:prstGeom>
          <a:solidFill>
            <a:schemeClr val="accent3">
              <a:lumMod val="40000"/>
              <a:lumOff val="60000"/>
            </a:schemeClr>
          </a:solidFill>
          <a:ln>
            <a:solidFill>
              <a:srgbClr val="0000CC"/>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a:solidFill>
                  <a:schemeClr val="bg1"/>
                </a:solidFill>
                <a:latin typeface="Times New Roman" pitchFamily="18" charset="0"/>
                <a:cs typeface="Times New Roman" pitchFamily="18" charset="0"/>
              </a:rPr>
              <a:t>Выдаете своему ребенку деньги и </a:t>
            </a:r>
            <a:r>
              <a:rPr lang="ru-RU" sz="1400" dirty="0" smtClean="0">
                <a:solidFill>
                  <a:schemeClr val="bg1"/>
                </a:solidFill>
                <a:latin typeface="Times New Roman" pitchFamily="18" charset="0"/>
                <a:cs typeface="Times New Roman" pitchFamily="18" charset="0"/>
              </a:rPr>
              <a:t>посылаете </a:t>
            </a:r>
            <a:r>
              <a:rPr lang="ru-RU" sz="1400" dirty="0">
                <a:solidFill>
                  <a:schemeClr val="bg1"/>
                </a:solidFill>
                <a:latin typeface="Times New Roman" pitchFamily="18" charset="0"/>
                <a:cs typeface="Times New Roman" pitchFamily="18" charset="0"/>
              </a:rPr>
              <a:t>его в магазин купить </a:t>
            </a:r>
            <a:r>
              <a:rPr lang="ru-RU" sz="1400" dirty="0" smtClean="0">
                <a:solidFill>
                  <a:schemeClr val="bg1"/>
                </a:solidFill>
                <a:latin typeface="Times New Roman" pitchFamily="18" charset="0"/>
                <a:cs typeface="Times New Roman" pitchFamily="18" charset="0"/>
              </a:rPr>
              <a:t>продукты (</a:t>
            </a:r>
            <a:r>
              <a:rPr lang="ru-RU" sz="1400" dirty="0">
                <a:solidFill>
                  <a:schemeClr val="bg1"/>
                </a:solidFill>
                <a:latin typeface="Times New Roman" pitchFamily="18" charset="0"/>
                <a:cs typeface="Times New Roman" pitchFamily="18" charset="0"/>
              </a:rPr>
              <a:t>по </a:t>
            </a:r>
            <a:r>
              <a:rPr lang="ru-RU" sz="1400" dirty="0" smtClean="0">
                <a:solidFill>
                  <a:schemeClr val="bg1"/>
                </a:solidFill>
                <a:latin typeface="Times New Roman" pitchFamily="18" charset="0"/>
                <a:cs typeface="Times New Roman" pitchFamily="18" charset="0"/>
              </a:rPr>
              <a:t>списку)</a:t>
            </a:r>
            <a:endParaRPr lang="ru-RU" sz="1400" dirty="0">
              <a:solidFill>
                <a:schemeClr val="bg1"/>
              </a:solidFill>
              <a:latin typeface="Times New Roman" pitchFamily="18" charset="0"/>
              <a:cs typeface="Times New Roman" pitchFamily="18" charset="0"/>
            </a:endParaRPr>
          </a:p>
        </p:txBody>
      </p:sp>
      <p:sp>
        <p:nvSpPr>
          <p:cNvPr id="19" name="Овальная выноска 18"/>
          <p:cNvSpPr/>
          <p:nvPr/>
        </p:nvSpPr>
        <p:spPr>
          <a:xfrm>
            <a:off x="6372203" y="5089890"/>
            <a:ext cx="2771801" cy="1554882"/>
          </a:xfrm>
          <a:prstGeom prst="wedgeEllipseCallout">
            <a:avLst>
              <a:gd name="adj1" fmla="val -66959"/>
              <a:gd name="adj2" fmla="val -16394"/>
            </a:avLst>
          </a:prstGeom>
          <a:solidFill>
            <a:schemeClr val="accent3">
              <a:lumMod val="40000"/>
              <a:lumOff val="60000"/>
            </a:schemeClr>
          </a:solidFill>
          <a:ln>
            <a:solidFill>
              <a:srgbClr val="0000CC"/>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a:solidFill>
                  <a:schemeClr val="bg1"/>
                </a:solidFill>
                <a:latin typeface="Times New Roman" pitchFamily="18" charset="0"/>
                <a:cs typeface="Times New Roman" pitchFamily="18" charset="0"/>
              </a:rPr>
              <a:t>Вы «добавляете» денег для того, чтобы ваш ребенок купил себе новый </a:t>
            </a:r>
            <a:r>
              <a:rPr lang="ru-RU" sz="1400" dirty="0" smtClean="0">
                <a:solidFill>
                  <a:schemeClr val="bg1"/>
                </a:solidFill>
                <a:latin typeface="Times New Roman" pitchFamily="18" charset="0"/>
                <a:cs typeface="Times New Roman" pitchFamily="18" charset="0"/>
              </a:rPr>
              <a:t>телефон </a:t>
            </a:r>
          </a:p>
          <a:p>
            <a:pPr algn="ctr"/>
            <a:r>
              <a:rPr lang="ru-RU" sz="1400" dirty="0" smtClean="0">
                <a:solidFill>
                  <a:schemeClr val="bg1"/>
                </a:solidFill>
                <a:latin typeface="Times New Roman" pitchFamily="18" charset="0"/>
                <a:cs typeface="Times New Roman" pitchFamily="18" charset="0"/>
              </a:rPr>
              <a:t>(</a:t>
            </a:r>
            <a:r>
              <a:rPr lang="ru-RU" sz="1400" dirty="0">
                <a:solidFill>
                  <a:schemeClr val="bg1"/>
                </a:solidFill>
                <a:latin typeface="Times New Roman" pitchFamily="18" charset="0"/>
                <a:cs typeface="Times New Roman" pitchFamily="18" charset="0"/>
              </a:rPr>
              <a:t>а остальные он </a:t>
            </a:r>
            <a:r>
              <a:rPr lang="ru-RU" sz="1400" dirty="0" smtClean="0">
                <a:solidFill>
                  <a:schemeClr val="bg1"/>
                </a:solidFill>
                <a:latin typeface="Times New Roman" pitchFamily="18" charset="0"/>
                <a:cs typeface="Times New Roman" pitchFamily="18" charset="0"/>
              </a:rPr>
              <a:t>накопил сам)</a:t>
            </a:r>
          </a:p>
        </p:txBody>
      </p:sp>
      <p:sp>
        <p:nvSpPr>
          <p:cNvPr id="20" name="Заголовок 1"/>
          <p:cNvSpPr txBox="1">
            <a:spLocks/>
          </p:cNvSpPr>
          <p:nvPr/>
        </p:nvSpPr>
        <p:spPr>
          <a:xfrm>
            <a:off x="0" y="9924"/>
            <a:ext cx="9144000" cy="854749"/>
          </a:xfrm>
          <a:prstGeom prst="rect">
            <a:avLst/>
          </a:prstGeom>
          <a:noFill/>
          <a:ln w="57150">
            <a:noFill/>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b="1" dirty="0">
                <a:solidFill>
                  <a:srgbClr val="0000CC"/>
                </a:solidFill>
                <a:latin typeface="Times New Roman" pitchFamily="18" charset="0"/>
                <a:cs typeface="Times New Roman" pitchFamily="18" charset="0"/>
              </a:rPr>
              <a:t>Из чего складываются межбюджетные трансферты </a:t>
            </a:r>
          </a:p>
          <a:p>
            <a:r>
              <a:rPr lang="ru-RU" sz="2400" b="1" dirty="0">
                <a:solidFill>
                  <a:srgbClr val="0000CC"/>
                </a:solidFill>
                <a:latin typeface="Times New Roman" pitchFamily="18" charset="0"/>
                <a:cs typeface="Times New Roman" pitchFamily="18" charset="0"/>
              </a:rPr>
              <a:t>(безвозмездные поступления</a:t>
            </a:r>
            <a:r>
              <a:rPr lang="ru-RU" sz="2400" b="1" dirty="0" smtClean="0">
                <a:solidFill>
                  <a:srgbClr val="0000CC"/>
                </a:solidFill>
                <a:latin typeface="Times New Roman" pitchFamily="18" charset="0"/>
                <a:cs typeface="Times New Roman" pitchFamily="18" charset="0"/>
              </a:rPr>
              <a:t>)</a:t>
            </a:r>
            <a:endParaRPr lang="ru-RU" sz="2400" b="1" dirty="0">
              <a:solidFill>
                <a:srgbClr val="0000CC"/>
              </a:solidFill>
              <a:latin typeface="Times New Roman" pitchFamily="18" charset="0"/>
              <a:cs typeface="Times New Roman" pitchFamily="18" charset="0"/>
            </a:endParaRPr>
          </a:p>
        </p:txBody>
      </p:sp>
      <p:sp>
        <p:nvSpPr>
          <p:cNvPr id="2" name="Выноска со стрелкой вниз 1"/>
          <p:cNvSpPr/>
          <p:nvPr/>
        </p:nvSpPr>
        <p:spPr>
          <a:xfrm>
            <a:off x="6572879" y="838406"/>
            <a:ext cx="2131062" cy="1164628"/>
          </a:xfrm>
          <a:prstGeom prst="downArrowCallout">
            <a:avLst/>
          </a:prstGeom>
          <a:solidFill>
            <a:schemeClr val="accent3">
              <a:lumMod val="40000"/>
              <a:lumOff val="60000"/>
            </a:schemeClr>
          </a:solidFill>
          <a:ln>
            <a:solidFill>
              <a:srgbClr val="0000CC"/>
            </a:solidFill>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ru-RU" b="1" dirty="0">
                <a:solidFill>
                  <a:schemeClr val="bg1"/>
                </a:solidFill>
                <a:latin typeface="Times New Roman" pitchFamily="18" charset="0"/>
                <a:cs typeface="Times New Roman" pitchFamily="18" charset="0"/>
              </a:rPr>
              <a:t>Аналогия в семейном бюджете</a:t>
            </a:r>
          </a:p>
        </p:txBody>
      </p:sp>
      <p:sp>
        <p:nvSpPr>
          <p:cNvPr id="3" name="Выноска со стрелкой вниз 2"/>
          <p:cNvSpPr/>
          <p:nvPr/>
        </p:nvSpPr>
        <p:spPr>
          <a:xfrm>
            <a:off x="3850718" y="838412"/>
            <a:ext cx="1800200" cy="1130202"/>
          </a:xfrm>
          <a:prstGeom prst="downArrow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prstClr val="black"/>
                </a:solidFill>
                <a:latin typeface="Times New Roman" pitchFamily="18" charset="0"/>
                <a:cs typeface="Times New Roman" pitchFamily="18" charset="0"/>
              </a:rPr>
              <a:t>Определение</a:t>
            </a:r>
            <a:endParaRPr lang="ru-RU" b="1" dirty="0">
              <a:solidFill>
                <a:prstClr val="black"/>
              </a:solidFill>
              <a:latin typeface="Times New Roman" pitchFamily="18" charset="0"/>
              <a:cs typeface="Times New Roman" pitchFamily="18" charset="0"/>
            </a:endParaRPr>
          </a:p>
        </p:txBody>
      </p:sp>
      <p:sp>
        <p:nvSpPr>
          <p:cNvPr id="4" name="Выноска со стрелкой вниз 3"/>
          <p:cNvSpPr/>
          <p:nvPr/>
        </p:nvSpPr>
        <p:spPr>
          <a:xfrm>
            <a:off x="534115" y="692696"/>
            <a:ext cx="1939380" cy="1513021"/>
          </a:xfrm>
          <a:prstGeom prst="downArrowCallout">
            <a:avLst/>
          </a:prstGeom>
          <a:solidFill>
            <a:schemeClr val="accent5">
              <a:lumMod val="40000"/>
              <a:lumOff val="60000"/>
            </a:schemeClr>
          </a:solidFill>
          <a:ln>
            <a:solidFill>
              <a:srgbClr val="7030A0"/>
            </a:solid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prstClr val="black"/>
                </a:solidFill>
                <a:latin typeface="Times New Roman" pitchFamily="18" charset="0"/>
                <a:cs typeface="Times New Roman" pitchFamily="18" charset="0"/>
              </a:rPr>
              <a:t>Вид </a:t>
            </a:r>
            <a:r>
              <a:rPr lang="ru-RU" b="1" dirty="0">
                <a:solidFill>
                  <a:prstClr val="black"/>
                </a:solidFill>
                <a:latin typeface="Times New Roman" pitchFamily="18" charset="0"/>
                <a:cs typeface="Times New Roman" pitchFamily="18" charset="0"/>
              </a:rPr>
              <a:t>межбюджетных трансфертов</a:t>
            </a:r>
          </a:p>
        </p:txBody>
      </p:sp>
      <p:sp>
        <p:nvSpPr>
          <p:cNvPr id="27" name="Пятиугольник 26"/>
          <p:cNvSpPr/>
          <p:nvPr/>
        </p:nvSpPr>
        <p:spPr>
          <a:xfrm>
            <a:off x="539554" y="2205717"/>
            <a:ext cx="2232248" cy="1223289"/>
          </a:xfrm>
          <a:prstGeom prst="homePlate">
            <a:avLst/>
          </a:prstGeom>
          <a:solidFill>
            <a:schemeClr val="accent5">
              <a:lumMod val="40000"/>
              <a:lumOff val="60000"/>
            </a:schemeClr>
          </a:solidFill>
          <a:ln>
            <a:solidFill>
              <a:srgbClr val="7030A0"/>
            </a:solid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r>
              <a:rPr lang="ru-RU" dirty="0">
                <a:solidFill>
                  <a:schemeClr val="bg1"/>
                </a:solidFill>
                <a:latin typeface="Times New Roman" pitchFamily="18" charset="0"/>
                <a:cs typeface="Times New Roman" pitchFamily="18" charset="0"/>
              </a:rPr>
              <a:t>Дотации</a:t>
            </a:r>
            <a:r>
              <a:rPr lang="en-US" dirty="0">
                <a:solidFill>
                  <a:schemeClr val="bg1"/>
                </a:solidFill>
                <a:latin typeface="Times New Roman" pitchFamily="18" charset="0"/>
                <a:cs typeface="Times New Roman" pitchFamily="18" charset="0"/>
              </a:rPr>
              <a:t>(</a:t>
            </a:r>
            <a:r>
              <a:rPr lang="ru-RU" dirty="0">
                <a:solidFill>
                  <a:schemeClr val="bg1"/>
                </a:solidFill>
                <a:latin typeface="Times New Roman" pitchFamily="18" charset="0"/>
                <a:cs typeface="Times New Roman" pitchFamily="18" charset="0"/>
              </a:rPr>
              <a:t>от лат. </a:t>
            </a:r>
            <a:r>
              <a:rPr lang="en-US" dirty="0">
                <a:solidFill>
                  <a:schemeClr val="bg1"/>
                </a:solidFill>
                <a:latin typeface="Times New Roman" pitchFamily="18" charset="0"/>
                <a:cs typeface="Times New Roman" pitchFamily="18" charset="0"/>
              </a:rPr>
              <a:t>&lt;Dotatio&gt;</a:t>
            </a:r>
            <a:r>
              <a:rPr lang="ru-RU" dirty="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a:t>
            </a:r>
            <a:r>
              <a:rPr lang="ru-RU" dirty="0">
                <a:solidFill>
                  <a:schemeClr val="bg1"/>
                </a:solidFill>
                <a:latin typeface="Times New Roman" pitchFamily="18" charset="0"/>
                <a:cs typeface="Times New Roman" pitchFamily="18" charset="0"/>
              </a:rPr>
              <a:t> дар,пожертвование</a:t>
            </a:r>
            <a:r>
              <a:rPr lang="en-US" dirty="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
        <p:nvSpPr>
          <p:cNvPr id="28" name="Пятиугольник 27"/>
          <p:cNvSpPr/>
          <p:nvPr/>
        </p:nvSpPr>
        <p:spPr>
          <a:xfrm>
            <a:off x="539552" y="3793507"/>
            <a:ext cx="2414889" cy="1227395"/>
          </a:xfrm>
          <a:prstGeom prst="homePlate">
            <a:avLst/>
          </a:prstGeom>
          <a:solidFill>
            <a:schemeClr val="accent5">
              <a:lumMod val="40000"/>
              <a:lumOff val="60000"/>
            </a:schemeClr>
          </a:solidFill>
          <a:ln>
            <a:solidFill>
              <a:srgbClr val="7030A0"/>
            </a:solid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solidFill>
                  <a:schemeClr val="bg1"/>
                </a:solidFill>
                <a:latin typeface="Times New Roman" pitchFamily="18" charset="0"/>
                <a:cs typeface="Times New Roman" pitchFamily="18" charset="0"/>
              </a:rPr>
              <a:t>Субвенции(от лат.&lt;Subvenire&gt; - приходить на помощь)</a:t>
            </a:r>
          </a:p>
        </p:txBody>
      </p:sp>
      <p:sp>
        <p:nvSpPr>
          <p:cNvPr id="29" name="Пятиугольник 28"/>
          <p:cNvSpPr/>
          <p:nvPr/>
        </p:nvSpPr>
        <p:spPr>
          <a:xfrm>
            <a:off x="552912" y="5373216"/>
            <a:ext cx="2483867" cy="1224136"/>
          </a:xfrm>
          <a:prstGeom prst="homePlate">
            <a:avLst/>
          </a:prstGeom>
          <a:solidFill>
            <a:schemeClr val="accent5">
              <a:lumMod val="40000"/>
              <a:lumOff val="60000"/>
            </a:schemeClr>
          </a:solidFill>
          <a:ln>
            <a:solidFill>
              <a:srgbClr val="7030A0"/>
            </a:solid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solidFill>
                  <a:schemeClr val="bg1"/>
                </a:solidFill>
                <a:latin typeface="Times New Roman" pitchFamily="18" charset="0"/>
                <a:cs typeface="Times New Roman" pitchFamily="18" charset="0"/>
              </a:rPr>
              <a:t>Субсидии(от лат.&lt;</a:t>
            </a:r>
            <a:r>
              <a:rPr lang="en-US" dirty="0">
                <a:solidFill>
                  <a:schemeClr val="bg1"/>
                </a:solidFill>
                <a:latin typeface="Times New Roman" pitchFamily="18" charset="0"/>
                <a:cs typeface="Times New Roman" pitchFamily="18" charset="0"/>
              </a:rPr>
              <a:t>Subsidium&gt;-</a:t>
            </a:r>
            <a:r>
              <a:rPr lang="ru-RU" dirty="0">
                <a:solidFill>
                  <a:schemeClr val="bg1"/>
                </a:solidFill>
                <a:latin typeface="Times New Roman" pitchFamily="18" charset="0"/>
                <a:cs typeface="Times New Roman" pitchFamily="18" charset="0"/>
              </a:rPr>
              <a:t>поддержка)</a:t>
            </a:r>
          </a:p>
        </p:txBody>
      </p:sp>
    </p:spTree>
    <p:extLst>
      <p:ext uri="{BB962C8B-B14F-4D97-AF65-F5344CB8AC3E}">
        <p14:creationId xmlns:p14="http://schemas.microsoft.com/office/powerpoint/2010/main" val="2450051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4401" y="0"/>
            <a:ext cx="9158401" cy="8367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ctr">
              <a:defRPr b="1">
                <a:solidFill>
                  <a:prstClr val="black"/>
                </a:solidFill>
                <a:latin typeface="Times New Roman" pitchFamily="18" charset="0"/>
                <a:cs typeface="Times New Roman" pitchFamily="18" charset="0"/>
              </a:defRPr>
            </a:lvl1pPr>
          </a:lstStyle>
          <a:p>
            <a:r>
              <a:rPr lang="en-US" dirty="0">
                <a:solidFill>
                  <a:srgbClr val="0000CC"/>
                </a:solidFill>
              </a:rPr>
              <a:t>БЮДЖЕТНЫЙ ПРОЦЕСС</a:t>
            </a:r>
            <a:r>
              <a:rPr lang="ru-RU" dirty="0">
                <a:solidFill>
                  <a:srgbClr val="0000CC"/>
                </a:solidFill>
              </a:rPr>
              <a:t>:</a:t>
            </a:r>
            <a:r>
              <a:rPr lang="en-US" dirty="0">
                <a:solidFill>
                  <a:srgbClr val="0000CC"/>
                </a:solidFill>
              </a:rPr>
              <a:t> </a:t>
            </a:r>
            <a:endParaRPr lang="ru-RU" dirty="0">
              <a:solidFill>
                <a:srgbClr val="0000CC"/>
              </a:solidFill>
            </a:endParaRPr>
          </a:p>
          <a:p>
            <a:r>
              <a:rPr lang="ru-RU" dirty="0">
                <a:solidFill>
                  <a:srgbClr val="0000CC"/>
                </a:solidFill>
              </a:rPr>
              <a:t>этапы формирования</a:t>
            </a:r>
            <a:r>
              <a:rPr lang="en-US" dirty="0">
                <a:solidFill>
                  <a:srgbClr val="0000CC"/>
                </a:solidFill>
              </a:rPr>
              <a:t> и </a:t>
            </a:r>
            <a:r>
              <a:rPr lang="ru-RU" dirty="0">
                <a:solidFill>
                  <a:srgbClr val="0000CC"/>
                </a:solidFill>
              </a:rPr>
              <a:t>исполнения бюджета</a:t>
            </a:r>
          </a:p>
        </p:txBody>
      </p:sp>
      <p:graphicFrame>
        <p:nvGraphicFramePr>
          <p:cNvPr id="2" name="Схема 1"/>
          <p:cNvGraphicFramePr/>
          <p:nvPr>
            <p:extLst>
              <p:ext uri="{D42A27DB-BD31-4B8C-83A1-F6EECF244321}">
                <p14:modId xmlns:p14="http://schemas.microsoft.com/office/powerpoint/2010/main" val="685009645"/>
              </p:ext>
            </p:extLst>
          </p:nvPr>
        </p:nvGraphicFramePr>
        <p:xfrm>
          <a:off x="539552" y="476672"/>
          <a:ext cx="9036496" cy="602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1558068"/>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908720"/>
          </a:xfrm>
          <a:noFill/>
          <a:ln w="57150">
            <a:noFill/>
          </a:ln>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defRPr/>
            </a:pPr>
            <a:r>
              <a:rPr lang="ru-RU" sz="2700" b="1" dirty="0" smtClean="0">
                <a:solidFill>
                  <a:srgbClr val="0000CC"/>
                </a:solidFill>
                <a:effectLst/>
                <a:latin typeface="Cambria" pitchFamily="18" charset="0"/>
              </a:rPr>
              <a:t>Основные задачи и приоритеты бюджетной политики, выполняемые </a:t>
            </a:r>
            <a:r>
              <a:rPr lang="ru-RU" sz="2700" dirty="0" smtClean="0">
                <a:solidFill>
                  <a:srgbClr val="0000CC"/>
                </a:solidFill>
                <a:effectLst/>
                <a:latin typeface="Cambria" pitchFamily="18" charset="0"/>
              </a:rPr>
              <a:t>в 2020 году</a:t>
            </a:r>
            <a:endParaRPr lang="ru-RU" sz="2700" b="1" dirty="0">
              <a:solidFill>
                <a:srgbClr val="0000CC"/>
              </a:solidFill>
              <a:effectLst/>
              <a:latin typeface="Cambria" pitchFamily="18" charset="0"/>
            </a:endParaRPr>
          </a:p>
        </p:txBody>
      </p:sp>
      <p:graphicFrame>
        <p:nvGraphicFramePr>
          <p:cNvPr id="5" name="Схема 4"/>
          <p:cNvGraphicFramePr/>
          <p:nvPr>
            <p:extLst>
              <p:ext uri="{D42A27DB-BD31-4B8C-83A1-F6EECF244321}">
                <p14:modId xmlns:p14="http://schemas.microsoft.com/office/powerpoint/2010/main" val="1544949872"/>
              </p:ext>
            </p:extLst>
          </p:nvPr>
        </p:nvGraphicFramePr>
        <p:xfrm>
          <a:off x="-180528" y="725552"/>
          <a:ext cx="914400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58076" y="1537628"/>
            <a:ext cx="432048" cy="523220"/>
          </a:xfrm>
          <a:prstGeom prst="rect">
            <a:avLst/>
          </a:prstGeom>
          <a:noFill/>
        </p:spPr>
        <p:txBody>
          <a:bodyPr wrap="square" rtlCol="0">
            <a:spAutoFit/>
          </a:bodyPr>
          <a:lstStyle/>
          <a:p>
            <a:r>
              <a:rPr lang="en-US" sz="2800" dirty="0" smtClean="0">
                <a:solidFill>
                  <a:schemeClr val="accent5">
                    <a:lumMod val="50000"/>
                  </a:schemeClr>
                </a:solidFill>
                <a:effectLst>
                  <a:outerShdw blurRad="38100" dist="38100" dir="2700000" algn="tl">
                    <a:srgbClr val="000000">
                      <a:alpha val="43137"/>
                    </a:srgbClr>
                  </a:outerShdw>
                </a:effectLst>
                <a:latin typeface="Aparajita" pitchFamily="34" charset="0"/>
                <a:cs typeface="Aparajita" pitchFamily="34" charset="0"/>
              </a:rPr>
              <a:t>I</a:t>
            </a:r>
            <a:endParaRPr lang="ru-RU" sz="2800" dirty="0">
              <a:solidFill>
                <a:schemeClr val="accent5">
                  <a:lumMod val="50000"/>
                </a:schemeClr>
              </a:solidFill>
              <a:effectLst>
                <a:outerShdw blurRad="38100" dist="38100" dir="2700000" algn="tl">
                  <a:srgbClr val="000000">
                    <a:alpha val="43137"/>
                  </a:srgbClr>
                </a:outerShdw>
              </a:effectLst>
              <a:latin typeface="+mj-lt"/>
              <a:cs typeface="Aparajita" pitchFamily="34" charset="0"/>
            </a:endParaRPr>
          </a:p>
        </p:txBody>
      </p:sp>
      <p:sp>
        <p:nvSpPr>
          <p:cNvPr id="6" name="TextBox 5"/>
          <p:cNvSpPr txBox="1"/>
          <p:nvPr/>
        </p:nvSpPr>
        <p:spPr>
          <a:xfrm>
            <a:off x="203660" y="2780928"/>
            <a:ext cx="432048" cy="523220"/>
          </a:xfrm>
          <a:prstGeom prst="rect">
            <a:avLst/>
          </a:prstGeom>
          <a:noFill/>
        </p:spPr>
        <p:txBody>
          <a:bodyPr wrap="square" rtlCol="0">
            <a:spAutoFit/>
          </a:bodyPr>
          <a:lstStyle/>
          <a:p>
            <a:r>
              <a:rPr lang="en-US" sz="2800" dirty="0" smtClean="0">
                <a:solidFill>
                  <a:schemeClr val="accent5">
                    <a:lumMod val="50000"/>
                  </a:schemeClr>
                </a:solidFill>
                <a:effectLst>
                  <a:outerShdw blurRad="38100" dist="38100" dir="2700000" algn="tl">
                    <a:srgbClr val="000000">
                      <a:alpha val="43137"/>
                    </a:srgbClr>
                  </a:outerShdw>
                </a:effectLst>
                <a:latin typeface="Aparajita" pitchFamily="34" charset="0"/>
                <a:cs typeface="Aparajita" pitchFamily="34" charset="0"/>
              </a:rPr>
              <a:t>II</a:t>
            </a:r>
            <a:endParaRPr lang="ru-RU" sz="2800" dirty="0">
              <a:solidFill>
                <a:schemeClr val="accent5">
                  <a:lumMod val="50000"/>
                </a:schemeClr>
              </a:solidFill>
              <a:effectLst>
                <a:outerShdw blurRad="38100" dist="38100" dir="2700000" algn="tl">
                  <a:srgbClr val="000000">
                    <a:alpha val="43137"/>
                  </a:srgbClr>
                </a:outerShdw>
              </a:effectLst>
              <a:latin typeface="+mj-lt"/>
              <a:cs typeface="Aparajita" pitchFamily="34" charset="0"/>
            </a:endParaRPr>
          </a:p>
        </p:txBody>
      </p:sp>
      <p:sp>
        <p:nvSpPr>
          <p:cNvPr id="7" name="TextBox 6"/>
          <p:cNvSpPr txBox="1"/>
          <p:nvPr/>
        </p:nvSpPr>
        <p:spPr>
          <a:xfrm>
            <a:off x="203660" y="4031486"/>
            <a:ext cx="493227" cy="523220"/>
          </a:xfrm>
          <a:prstGeom prst="rect">
            <a:avLst/>
          </a:prstGeom>
          <a:noFill/>
        </p:spPr>
        <p:txBody>
          <a:bodyPr wrap="square" rtlCol="0">
            <a:spAutoFit/>
          </a:bodyPr>
          <a:lstStyle/>
          <a:p>
            <a:r>
              <a:rPr lang="en-US" sz="2800" dirty="0" smtClean="0">
                <a:solidFill>
                  <a:schemeClr val="accent5">
                    <a:lumMod val="50000"/>
                  </a:schemeClr>
                </a:solidFill>
                <a:effectLst>
                  <a:outerShdw blurRad="38100" dist="38100" dir="2700000" algn="tl">
                    <a:srgbClr val="000000">
                      <a:alpha val="43137"/>
                    </a:srgbClr>
                  </a:outerShdw>
                </a:effectLst>
                <a:latin typeface="Aparajita" pitchFamily="34" charset="0"/>
                <a:cs typeface="Aparajita" pitchFamily="34" charset="0"/>
              </a:rPr>
              <a:t>III</a:t>
            </a:r>
            <a:endParaRPr lang="ru-RU" sz="2800" dirty="0">
              <a:solidFill>
                <a:schemeClr val="accent5">
                  <a:lumMod val="50000"/>
                </a:schemeClr>
              </a:solidFill>
              <a:effectLst>
                <a:outerShdw blurRad="38100" dist="38100" dir="2700000" algn="tl">
                  <a:srgbClr val="000000">
                    <a:alpha val="43137"/>
                  </a:srgbClr>
                </a:outerShdw>
              </a:effectLst>
              <a:latin typeface="+mj-lt"/>
              <a:cs typeface="Aparajita" pitchFamily="34" charset="0"/>
            </a:endParaRPr>
          </a:p>
        </p:txBody>
      </p:sp>
      <p:sp>
        <p:nvSpPr>
          <p:cNvPr id="12" name="TextBox 11"/>
          <p:cNvSpPr txBox="1"/>
          <p:nvPr/>
        </p:nvSpPr>
        <p:spPr>
          <a:xfrm>
            <a:off x="154427" y="5183614"/>
            <a:ext cx="542460" cy="523220"/>
          </a:xfrm>
          <a:prstGeom prst="rect">
            <a:avLst/>
          </a:prstGeom>
          <a:noFill/>
        </p:spPr>
        <p:txBody>
          <a:bodyPr wrap="square" rtlCol="0">
            <a:spAutoFit/>
          </a:bodyPr>
          <a:lstStyle/>
          <a:p>
            <a:r>
              <a:rPr lang="en-US" sz="2800" dirty="0" smtClean="0">
                <a:solidFill>
                  <a:schemeClr val="accent5">
                    <a:lumMod val="50000"/>
                  </a:schemeClr>
                </a:solidFill>
                <a:effectLst>
                  <a:outerShdw blurRad="38100" dist="38100" dir="2700000" algn="tl">
                    <a:srgbClr val="000000">
                      <a:alpha val="43137"/>
                    </a:srgbClr>
                  </a:outerShdw>
                </a:effectLst>
                <a:latin typeface="Aparajita" pitchFamily="34" charset="0"/>
                <a:cs typeface="Aparajita" pitchFamily="34" charset="0"/>
              </a:rPr>
              <a:t>VI</a:t>
            </a:r>
            <a:endParaRPr lang="ru-RU" sz="2800" dirty="0">
              <a:solidFill>
                <a:schemeClr val="accent5">
                  <a:lumMod val="50000"/>
                </a:schemeClr>
              </a:solidFill>
              <a:effectLst>
                <a:outerShdw blurRad="38100" dist="38100" dir="2700000" algn="tl">
                  <a:srgbClr val="000000">
                    <a:alpha val="43137"/>
                  </a:srgbClr>
                </a:outerShdw>
              </a:effectLst>
              <a:latin typeface="+mj-lt"/>
              <a:cs typeface="Aparajita" pitchFamily="34" charset="0"/>
            </a:endParaRPr>
          </a:p>
        </p:txBody>
      </p:sp>
    </p:spTree>
    <p:extLst>
      <p:ext uri="{BB962C8B-B14F-4D97-AF65-F5344CB8AC3E}">
        <p14:creationId xmlns:p14="http://schemas.microsoft.com/office/powerpoint/2010/main" val="1451932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0689"/>
            <a:ext cx="9145014" cy="646331"/>
          </a:xfrm>
          <a:prstGeom prst="rect">
            <a:avLst/>
          </a:prstGeom>
          <a:noFill/>
          <a:ln w="57150">
            <a:noFill/>
          </a:ln>
          <a:extLst/>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ru-RU" altLang="ru-RU" sz="3600" b="1" dirty="0">
                <a:solidFill>
                  <a:srgbClr val="0000CC"/>
                </a:solidFill>
                <a:latin typeface="Cambria" pitchFamily="18" charset="0"/>
              </a:rPr>
              <a:t>Бюджетная </a:t>
            </a:r>
            <a:r>
              <a:rPr lang="ru-RU" altLang="ru-RU" sz="3600" b="1" dirty="0" smtClean="0">
                <a:solidFill>
                  <a:srgbClr val="0000CC"/>
                </a:solidFill>
                <a:latin typeface="Cambria" pitchFamily="18" charset="0"/>
              </a:rPr>
              <a:t>политика в 2020 году</a:t>
            </a:r>
            <a:endParaRPr lang="ru-RU" altLang="ru-RU" sz="3600" b="1" dirty="0">
              <a:solidFill>
                <a:srgbClr val="0000CC"/>
              </a:solidFill>
              <a:latin typeface="Cambria" pitchFamily="18" charset="0"/>
            </a:endParaRPr>
          </a:p>
        </p:txBody>
      </p:sp>
      <p:graphicFrame>
        <p:nvGraphicFramePr>
          <p:cNvPr id="2" name="Схема 1"/>
          <p:cNvGraphicFramePr/>
          <p:nvPr>
            <p:extLst>
              <p:ext uri="{D42A27DB-BD31-4B8C-83A1-F6EECF244321}">
                <p14:modId xmlns:p14="http://schemas.microsoft.com/office/powerpoint/2010/main" val="528339934"/>
              </p:ext>
            </p:extLst>
          </p:nvPr>
        </p:nvGraphicFramePr>
        <p:xfrm>
          <a:off x="179512"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545" y="2010885"/>
            <a:ext cx="2376264" cy="936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761" y="3068960"/>
            <a:ext cx="2360048" cy="8640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761" y="4106939"/>
            <a:ext cx="2360048" cy="8725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Рисунок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835" y="5157192"/>
            <a:ext cx="2343975" cy="936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Загнутый угол 14"/>
          <p:cNvSpPr/>
          <p:nvPr/>
        </p:nvSpPr>
        <p:spPr>
          <a:xfrm>
            <a:off x="6156176" y="2010885"/>
            <a:ext cx="2699792" cy="4032448"/>
          </a:xfrm>
          <a:prstGeom prst="foldedCorner">
            <a:avLst/>
          </a:prstGeom>
          <a:solidFill>
            <a:srgbClr val="CCFFFF"/>
          </a:solidFill>
          <a:ln>
            <a:solidFill>
              <a:srgbClr val="0000CC"/>
            </a:solidFill>
          </a:ln>
          <a:scene3d>
            <a:camera prst="perspectiveHeroicExtremeLeftFacing"/>
            <a:lightRig rig="balanced" dir="tr"/>
          </a:scene3d>
          <a:sp3d contourW="14605" prstMaterial="plastic">
            <a:bevelT w="50800"/>
            <a:contourClr>
              <a:schemeClr val="accent4">
                <a:shade val="30000"/>
                <a:satMod val="120000"/>
              </a:schemeClr>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a:solidFill>
                  <a:schemeClr val="bg1"/>
                </a:solidFill>
              </a:rPr>
              <a:t>Стабилизация макроэкономических показателей и увеличение доходной части бюджета</a:t>
            </a:r>
          </a:p>
        </p:txBody>
      </p:sp>
    </p:spTree>
    <p:extLst>
      <p:ext uri="{BB962C8B-B14F-4D97-AF65-F5344CB8AC3E}">
        <p14:creationId xmlns:p14="http://schemas.microsoft.com/office/powerpoint/2010/main" val="16149999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132100" name="Text Box 4"/>
          <p:cNvSpPr txBox="1">
            <a:spLocks noChangeArrowheads="1"/>
          </p:cNvSpPr>
          <p:nvPr/>
        </p:nvSpPr>
        <p:spPr bwMode="auto">
          <a:xfrm>
            <a:off x="756818" y="4225013"/>
            <a:ext cx="770572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lnSpc>
                <a:spcPct val="105000"/>
              </a:lnSpc>
              <a:spcBef>
                <a:spcPct val="0"/>
              </a:spcBef>
              <a:buClrTx/>
              <a:buSzTx/>
              <a:buFontTx/>
              <a:buNone/>
              <a:defRPr/>
            </a:pPr>
            <a:endParaRPr lang="ru-RU" altLang="ru-RU" sz="3600" b="1" dirty="0" smtClean="0">
              <a:solidFill>
                <a:schemeClr val="tx1"/>
              </a:solidFill>
              <a:latin typeface="Times New Roman" pitchFamily="18" charset="0"/>
            </a:endParaRPr>
          </a:p>
          <a:p>
            <a:pPr algn="ctr" eaLnBrk="1" hangingPunct="1">
              <a:lnSpc>
                <a:spcPct val="105000"/>
              </a:lnSpc>
              <a:spcBef>
                <a:spcPct val="0"/>
              </a:spcBef>
              <a:buClrTx/>
              <a:buSzTx/>
              <a:buFontTx/>
              <a:buNone/>
              <a:defRPr/>
            </a:pPr>
            <a:endParaRPr lang="ru-RU" altLang="ru-RU" sz="3600" b="1" dirty="0" smtClean="0">
              <a:solidFill>
                <a:schemeClr val="tx1"/>
              </a:solidFill>
              <a:latin typeface="Times New Roman" pitchFamily="18" charset="0"/>
            </a:endParaRPr>
          </a:p>
          <a:p>
            <a:pPr algn="ctr" eaLnBrk="1" hangingPunct="1">
              <a:lnSpc>
                <a:spcPct val="105000"/>
              </a:lnSpc>
              <a:spcBef>
                <a:spcPct val="0"/>
              </a:spcBef>
              <a:buClrTx/>
              <a:buSzTx/>
              <a:buFontTx/>
              <a:buNone/>
              <a:defRPr/>
            </a:pPr>
            <a:endParaRPr lang="ru-RU" altLang="ru-RU" sz="2800" b="1" dirty="0" smtClean="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Times New Roman" pitchFamily="18" charset="0"/>
            </a:endParaRPr>
          </a:p>
        </p:txBody>
      </p:sp>
      <p:sp>
        <p:nvSpPr>
          <p:cNvPr id="7" name="Заголовок 1"/>
          <p:cNvSpPr>
            <a:spLocks noGrp="1"/>
          </p:cNvSpPr>
          <p:nvPr>
            <p:ph type="title"/>
          </p:nvPr>
        </p:nvSpPr>
        <p:spPr>
          <a:xfrm>
            <a:off x="0" y="-19419"/>
            <a:ext cx="9144000" cy="707886"/>
          </a:xfrm>
          <a:solidFill>
            <a:schemeClr val="accent4">
              <a:lumMod val="20000"/>
              <a:lumOff val="80000"/>
              <a:alpha val="0"/>
            </a:schemeClr>
          </a:solidFill>
          <a:ln>
            <a:noFill/>
          </a:ln>
          <a:effectLst/>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ru-RU" sz="2000" dirty="0">
                <a:ln w="12700">
                  <a:noFill/>
                  <a:prstDash val="solid"/>
                </a:ln>
                <a:solidFill>
                  <a:srgbClr val="0000CC"/>
                </a:solidFill>
                <a:effectLst/>
              </a:rPr>
              <a:t>Информация о выполнении основных </a:t>
            </a:r>
            <a:r>
              <a:rPr lang="ru-RU" sz="2000" dirty="0" smtClean="0">
                <a:ln w="12700">
                  <a:noFill/>
                  <a:prstDash val="solid"/>
                </a:ln>
                <a:solidFill>
                  <a:srgbClr val="0000CC"/>
                </a:solidFill>
                <a:effectLst/>
              </a:rPr>
              <a:t>показателей социально-экономического развития бюджета городского округа Щёлково Московской области за 2020 год</a:t>
            </a:r>
            <a:endParaRPr lang="ru-RU" sz="2000" dirty="0">
              <a:ln w="12700">
                <a:noFill/>
                <a:prstDash val="solid"/>
              </a:ln>
              <a:solidFill>
                <a:srgbClr val="0000CC"/>
              </a:solidFill>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02614612"/>
              </p:ext>
            </p:extLst>
          </p:nvPr>
        </p:nvGraphicFramePr>
        <p:xfrm>
          <a:off x="5476" y="829620"/>
          <a:ext cx="9138524" cy="6021280"/>
        </p:xfrm>
        <a:graphic>
          <a:graphicData uri="http://schemas.openxmlformats.org/drawingml/2006/table">
            <a:tbl>
              <a:tblPr/>
              <a:tblGrid>
                <a:gridCol w="3030139">
                  <a:extLst>
                    <a:ext uri="{9D8B030D-6E8A-4147-A177-3AD203B41FA5}">
                      <a16:colId xmlns="" xmlns:a16="http://schemas.microsoft.com/office/drawing/2014/main" val="1891072877"/>
                    </a:ext>
                  </a:extLst>
                </a:gridCol>
                <a:gridCol w="1058141">
                  <a:extLst>
                    <a:ext uri="{9D8B030D-6E8A-4147-A177-3AD203B41FA5}">
                      <a16:colId xmlns="" xmlns:a16="http://schemas.microsoft.com/office/drawing/2014/main" val="1685806576"/>
                    </a:ext>
                  </a:extLst>
                </a:gridCol>
                <a:gridCol w="1262561">
                  <a:extLst>
                    <a:ext uri="{9D8B030D-6E8A-4147-A177-3AD203B41FA5}">
                      <a16:colId xmlns="" xmlns:a16="http://schemas.microsoft.com/office/drawing/2014/main" val="46950640"/>
                    </a:ext>
                  </a:extLst>
                </a:gridCol>
                <a:gridCol w="1262561">
                  <a:extLst>
                    <a:ext uri="{9D8B030D-6E8A-4147-A177-3AD203B41FA5}">
                      <a16:colId xmlns="" xmlns:a16="http://schemas.microsoft.com/office/drawing/2014/main" val="1247158715"/>
                    </a:ext>
                  </a:extLst>
                </a:gridCol>
                <a:gridCol w="1262561">
                  <a:extLst>
                    <a:ext uri="{9D8B030D-6E8A-4147-A177-3AD203B41FA5}">
                      <a16:colId xmlns="" xmlns:a16="http://schemas.microsoft.com/office/drawing/2014/main" val="4248417719"/>
                    </a:ext>
                  </a:extLst>
                </a:gridCol>
                <a:gridCol w="1262561">
                  <a:extLst>
                    <a:ext uri="{9D8B030D-6E8A-4147-A177-3AD203B41FA5}">
                      <a16:colId xmlns="" xmlns:a16="http://schemas.microsoft.com/office/drawing/2014/main" val="354871479"/>
                    </a:ext>
                  </a:extLst>
                </a:gridCol>
              </a:tblGrid>
              <a:tr h="32442">
                <a:tc rowSpan="2">
                  <a:txBody>
                    <a:bodyPr/>
                    <a:lstStyle/>
                    <a:p>
                      <a:pPr algn="ctr" fontAlgn="ctr"/>
                      <a:r>
                        <a:rPr lang="ru-RU" sz="800" b="1" i="0" u="none" strike="noStrike" dirty="0">
                          <a:solidFill>
                            <a:schemeClr val="bg1"/>
                          </a:solidFill>
                          <a:effectLst/>
                          <a:latin typeface="Times New Roman" panose="02020603050405020304" pitchFamily="18" charset="0"/>
                        </a:rPr>
                        <a:t>Наименование показателя</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ru-RU" sz="800" b="1" i="0" u="none" strike="noStrike">
                          <a:solidFill>
                            <a:schemeClr val="bg1"/>
                          </a:solidFill>
                          <a:effectLst/>
                          <a:latin typeface="Times New Roman" panose="02020603050405020304" pitchFamily="18" charset="0"/>
                        </a:rPr>
                        <a:t>Единица измерения</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ru-RU" sz="800" b="1" i="0" u="none" strike="noStrike" dirty="0">
                          <a:solidFill>
                            <a:schemeClr val="bg1"/>
                          </a:solidFill>
                          <a:effectLst/>
                          <a:latin typeface="Times New Roman" panose="02020603050405020304" pitchFamily="18" charset="0"/>
                        </a:rPr>
                        <a:t>Отчет 2018</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ru-RU" sz="800" b="1" i="0" u="none" strike="noStrike" dirty="0">
                          <a:solidFill>
                            <a:schemeClr val="bg1"/>
                          </a:solidFill>
                          <a:effectLst/>
                          <a:latin typeface="Times New Roman" panose="02020603050405020304" pitchFamily="18" charset="0"/>
                        </a:rPr>
                        <a:t>Отчет 2019</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ru-RU" sz="800" b="1" i="0" u="none" strike="noStrike" dirty="0">
                          <a:solidFill>
                            <a:schemeClr val="bg1"/>
                          </a:solidFill>
                          <a:effectLst/>
                          <a:latin typeface="Times New Roman" panose="02020603050405020304" pitchFamily="18" charset="0"/>
                        </a:rPr>
                        <a:t>2020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extLst>
                  <a:ext uri="{0D108BD9-81ED-4DB2-BD59-A6C34878D82A}">
                    <a16:rowId xmlns="" xmlns:a16="http://schemas.microsoft.com/office/drawing/2014/main" val="2155986924"/>
                  </a:ext>
                </a:extLst>
              </a:tr>
              <a:tr h="1032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solidFill>
                            <a:schemeClr val="bg1"/>
                          </a:solidFill>
                          <a:effectLst/>
                          <a:latin typeface="Times New Roman" panose="02020603050405020304" pitchFamily="18" charset="0"/>
                        </a:rPr>
                        <a:t>План</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solidFill>
                            <a:schemeClr val="bg1"/>
                          </a:solidFill>
                          <a:effectLst/>
                          <a:latin typeface="Times New Roman" panose="02020603050405020304" pitchFamily="18" charset="0"/>
                        </a:rPr>
                        <a:t>Оценка</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83548858"/>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ДЕМОГРАФИЧЕСКИЕ ПОКАЗАТЕЛИ</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758458040"/>
                  </a:ext>
                </a:extLst>
              </a:tr>
              <a:tr h="73732">
                <a:tc>
                  <a:txBody>
                    <a:bodyPr/>
                    <a:lstStyle/>
                    <a:p>
                      <a:pPr algn="l" fontAlgn="ctr"/>
                      <a:r>
                        <a:rPr lang="ru-RU" sz="800" b="0" i="0" u="none" strike="noStrike">
                          <a:solidFill>
                            <a:schemeClr val="bg1"/>
                          </a:solidFill>
                          <a:effectLst/>
                          <a:latin typeface="Times New Roman" panose="02020603050405020304" pitchFamily="18" charset="0"/>
                        </a:rPr>
                        <a:t>Численность постоянного населения          (на конец года)</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человек</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188 281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189 546</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189 328</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190 662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48095303"/>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ПРОМЫШЛЕННОЕ ПРОИЗВОДСТВО</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701148254"/>
                  </a:ext>
                </a:extLst>
              </a:tr>
              <a:tr h="140091">
                <a:tc>
                  <a:txBody>
                    <a:bodyPr/>
                    <a:lstStyle/>
                    <a:p>
                      <a:pPr algn="l" fontAlgn="ctr"/>
                      <a:r>
                        <a:rPr lang="ru-RU" sz="800" b="0" i="0" u="none" strike="noStrike">
                          <a:solidFill>
                            <a:schemeClr val="bg1"/>
                          </a:solidFill>
                          <a:effectLst/>
                          <a:latin typeface="Times New Roman" panose="02020603050405020304" pitchFamily="18" charset="0"/>
                        </a:rPr>
                        <a:t>Объем отгруженных товаров собственного производства, выполненных работ и услуг собственными силами по промышленным видам деятельности</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млн. рублей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102 210,7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90 944,7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111 990,0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89 705,4</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91892406"/>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ТРАНСПОРТ</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532769981"/>
                  </a:ext>
                </a:extLst>
              </a:tr>
              <a:tr h="103225">
                <a:tc>
                  <a:txBody>
                    <a:bodyPr/>
                    <a:lstStyle/>
                    <a:p>
                      <a:pPr algn="l" fontAlgn="ctr"/>
                      <a:r>
                        <a:rPr lang="ru-RU" sz="800" b="0" i="0" u="none" strike="noStrike">
                          <a:solidFill>
                            <a:schemeClr val="bg1"/>
                          </a:solidFill>
                          <a:effectLst/>
                          <a:latin typeface="Times New Roman" panose="02020603050405020304" pitchFamily="18" charset="0"/>
                        </a:rPr>
                        <a:t>Протяженность автомобильных дорог общего пользования с твердым типом покрытия местного значения</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километр</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309,30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334,00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350,22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359,62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72053372"/>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МАЛОЕ И СРЕДНЕЕ ПРЕДПРИНИМАТЕЛЬСТВО</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42472335"/>
                  </a:ext>
                </a:extLst>
              </a:tr>
              <a:tr h="73732">
                <a:tc>
                  <a:txBody>
                    <a:bodyPr/>
                    <a:lstStyle/>
                    <a:p>
                      <a:pPr algn="l" fontAlgn="ctr"/>
                      <a:r>
                        <a:rPr lang="ru-RU" sz="800" b="0" i="0" u="none" strike="noStrike">
                          <a:solidFill>
                            <a:schemeClr val="bg1"/>
                          </a:solidFill>
                          <a:effectLst/>
                          <a:latin typeface="Times New Roman" panose="02020603050405020304" pitchFamily="18" charset="0"/>
                        </a:rPr>
                        <a:t>Число малых и средних предприятий, включая микропредприятия (на конец года)</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3 481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3 450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3 573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3 300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99962528"/>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ИНВЕСТИЦИИ</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18922464"/>
                  </a:ext>
                </a:extLst>
              </a:tr>
              <a:tr h="73732">
                <a:tc>
                  <a:txBody>
                    <a:bodyPr/>
                    <a:lstStyle/>
                    <a:p>
                      <a:pPr algn="l" fontAlgn="ctr"/>
                      <a:r>
                        <a:rPr lang="ru-RU" sz="800" b="0" i="0" u="none" strike="noStrike">
                          <a:solidFill>
                            <a:schemeClr val="bg1"/>
                          </a:solidFill>
                          <a:effectLst/>
                          <a:latin typeface="Times New Roman" panose="02020603050405020304" pitchFamily="18" charset="0"/>
                        </a:rPr>
                        <a:t>Инвестиции в основной капитал за счет всех источников финансирования</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млн. 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12 018,34</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29 664,26</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22 562,97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11 028,85</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42296759"/>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 СТРОИТЕЛЬСТВО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991629920"/>
                  </a:ext>
                </a:extLst>
              </a:tr>
              <a:tr h="73732">
                <a:tc>
                  <a:txBody>
                    <a:bodyPr/>
                    <a:lstStyle/>
                    <a:p>
                      <a:pPr algn="l" fontAlgn="ctr"/>
                      <a:r>
                        <a:rPr lang="ru-RU" sz="800" b="0" i="0" u="none" strike="noStrike">
                          <a:solidFill>
                            <a:schemeClr val="bg1"/>
                          </a:solidFill>
                          <a:effectLst/>
                          <a:latin typeface="Times New Roman" panose="02020603050405020304" pitchFamily="18" charset="0"/>
                        </a:rPr>
                        <a:t>Ввод в действие жилых домов, построенных за счёт всех источников финансирования</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тыс. кв. м общей площади</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182,68</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174,34</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157,00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165,59</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18523035"/>
                  </a:ext>
                </a:extLst>
              </a:tr>
              <a:tr h="73732">
                <a:tc>
                  <a:txBody>
                    <a:bodyPr/>
                    <a:lstStyle/>
                    <a:p>
                      <a:pPr algn="l" fontAlgn="ctr"/>
                      <a:r>
                        <a:rPr lang="ru-RU" sz="800" b="0" i="0" u="none" strike="noStrike">
                          <a:solidFill>
                            <a:schemeClr val="bg1"/>
                          </a:solidFill>
                          <a:effectLst/>
                          <a:latin typeface="Times New Roman" panose="02020603050405020304" pitchFamily="18" charset="0"/>
                        </a:rPr>
                        <a:t>Общая площадь аварийных жилых помещений </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тыс. кв. м</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9,37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17,57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82,72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7,60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66250255"/>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ТРУД И ЗАРАБОТНАЯ ПЛАТА</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08981578"/>
                  </a:ext>
                </a:extLst>
              </a:tr>
              <a:tr h="58986">
                <a:tc>
                  <a:txBody>
                    <a:bodyPr/>
                    <a:lstStyle/>
                    <a:p>
                      <a:pPr algn="l" fontAlgn="ctr"/>
                      <a:r>
                        <a:rPr lang="ru-RU" sz="800" b="0" i="0" u="none" strike="noStrike">
                          <a:solidFill>
                            <a:schemeClr val="bg1"/>
                          </a:solidFill>
                          <a:effectLst/>
                          <a:latin typeface="Times New Roman" panose="02020603050405020304" pitchFamily="18" charset="0"/>
                        </a:rPr>
                        <a:t>Количество созданных рабочих мест</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933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392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971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363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75760488"/>
                  </a:ext>
                </a:extLst>
              </a:tr>
              <a:tr h="103225">
                <a:tc>
                  <a:txBody>
                    <a:bodyPr/>
                    <a:lstStyle/>
                    <a:p>
                      <a:pPr algn="l" fontAlgn="ctr"/>
                      <a:r>
                        <a:rPr lang="ru-RU" sz="800" b="0" i="0" u="none" strike="noStrike">
                          <a:solidFill>
                            <a:schemeClr val="bg1"/>
                          </a:solidFill>
                          <a:effectLst/>
                          <a:latin typeface="Times New Roman" panose="02020603050405020304" pitchFamily="18" charset="0"/>
                        </a:rPr>
                        <a:t>Среднемесячная номинальная начисленная заработная плата работников (по полному кругу организаций)</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48 605,1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52 211,9</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52 005,0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54 404,3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93342979"/>
                  </a:ext>
                </a:extLst>
              </a:tr>
              <a:tr h="58986">
                <a:tc gridSpan="6">
                  <a:txBody>
                    <a:bodyPr/>
                    <a:lstStyle/>
                    <a:p>
                      <a:pPr algn="l" fontAlgn="ctr"/>
                      <a:r>
                        <a:rPr lang="ru-RU" sz="800" b="1" i="0" u="none" strike="noStrike">
                          <a:solidFill>
                            <a:schemeClr val="bg1"/>
                          </a:solidFill>
                          <a:effectLst/>
                          <a:latin typeface="Times New Roman" panose="02020603050405020304" pitchFamily="18" charset="0"/>
                        </a:rPr>
                        <a:t>     Образование</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094461196"/>
                  </a:ext>
                </a:extLst>
              </a:tr>
              <a:tr h="73732">
                <a:tc>
                  <a:txBody>
                    <a:bodyPr/>
                    <a:lstStyle/>
                    <a:p>
                      <a:pPr algn="l" fontAlgn="ctr"/>
                      <a:r>
                        <a:rPr lang="ru-RU" sz="800" b="0" i="0" u="none" strike="noStrike">
                          <a:solidFill>
                            <a:schemeClr val="bg1"/>
                          </a:solidFill>
                          <a:effectLst/>
                          <a:latin typeface="Times New Roman" panose="02020603050405020304" pitchFamily="18" charset="0"/>
                        </a:rPr>
                        <a:t>Среднемесячная номинальная начисленная заработная плата:</a:t>
                      </a:r>
                    </a:p>
                  </a:txBody>
                  <a:tcPr marL="70783"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ru-RU" sz="800" b="0" i="0" u="none" strike="noStrike">
                          <a:solidFill>
                            <a:schemeClr val="bg1"/>
                          </a:solidFill>
                          <a:effectLst/>
                          <a:latin typeface="Times New Roman" panose="02020603050405020304" pitchFamily="18" charset="0"/>
                        </a:rPr>
                        <a:t> </a:t>
                      </a:r>
                    </a:p>
                  </a:txBody>
                  <a:tcPr marL="1475" marR="1475" marT="14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300193560"/>
                  </a:ext>
                </a:extLst>
              </a:tr>
              <a:tr h="104699">
                <a:tc>
                  <a:txBody>
                    <a:bodyPr/>
                    <a:lstStyle/>
                    <a:p>
                      <a:pPr algn="l" fontAlgn="ctr"/>
                      <a:r>
                        <a:rPr lang="ru-RU" sz="800" b="0" i="0" u="none" strike="noStrike">
                          <a:solidFill>
                            <a:schemeClr val="bg1"/>
                          </a:solidFill>
                          <a:effectLst/>
                          <a:latin typeface="Times New Roman" panose="02020603050405020304" pitchFamily="18" charset="0"/>
                        </a:rPr>
                        <a:t>педагогических работников общеобразовательных организаций</a:t>
                      </a:r>
                    </a:p>
                  </a:txBody>
                  <a:tcPr marL="106174"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57 052,3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59 479,5</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59 375,6</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55 143,0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35169352"/>
                  </a:ext>
                </a:extLst>
              </a:tr>
              <a:tr h="132718">
                <a:tc>
                  <a:txBody>
                    <a:bodyPr/>
                    <a:lstStyle/>
                    <a:p>
                      <a:pPr algn="l" fontAlgn="ctr"/>
                      <a:r>
                        <a:rPr lang="ru-RU" sz="800" b="0" i="0" u="none" strike="noStrike">
                          <a:solidFill>
                            <a:schemeClr val="bg1"/>
                          </a:solidFill>
                          <a:effectLst/>
                          <a:latin typeface="Times New Roman" panose="02020603050405020304" pitchFamily="18" charset="0"/>
                        </a:rPr>
                        <a:t>педагогических работников дошкольных образовательных организаций</a:t>
                      </a:r>
                    </a:p>
                  </a:txBody>
                  <a:tcPr marL="106174"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53 931,9</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55 013,3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52 041,7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55 013,3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93227542"/>
                  </a:ext>
                </a:extLst>
              </a:tr>
              <a:tr h="132718">
                <a:tc>
                  <a:txBody>
                    <a:bodyPr/>
                    <a:lstStyle/>
                    <a:p>
                      <a:pPr algn="l" fontAlgn="ctr"/>
                      <a:r>
                        <a:rPr lang="ru-RU" sz="800" b="0" i="0" u="none" strike="noStrike">
                          <a:solidFill>
                            <a:schemeClr val="bg1"/>
                          </a:solidFill>
                          <a:effectLst/>
                          <a:latin typeface="Times New Roman" panose="02020603050405020304" pitchFamily="18" charset="0"/>
                        </a:rPr>
                        <a:t>педагогических работников организаций дополнительного образования детей</a:t>
                      </a:r>
                    </a:p>
                  </a:txBody>
                  <a:tcPr marL="106174"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57 284,1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60 844,1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59 888,6</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60 844,1</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76744592"/>
                  </a:ext>
                </a:extLst>
              </a:tr>
              <a:tr h="58986">
                <a:tc gridSpan="6">
                  <a:txBody>
                    <a:bodyPr/>
                    <a:lstStyle/>
                    <a:p>
                      <a:pPr algn="l" fontAlgn="ctr"/>
                      <a:r>
                        <a:rPr lang="ru-RU" sz="800" b="1" i="0" u="none" strike="noStrike">
                          <a:solidFill>
                            <a:schemeClr val="bg1"/>
                          </a:solidFill>
                          <a:effectLst/>
                          <a:latin typeface="Times New Roman" panose="02020603050405020304" pitchFamily="18" charset="0"/>
                        </a:rPr>
                        <a:t>     Культура</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68236518"/>
                  </a:ext>
                </a:extLst>
              </a:tr>
              <a:tr h="162210">
                <a:tc>
                  <a:txBody>
                    <a:bodyPr/>
                    <a:lstStyle/>
                    <a:p>
                      <a:pPr algn="l" fontAlgn="ctr"/>
                      <a:r>
                        <a:rPr lang="ru-RU" sz="800" b="0" i="0" u="none" strike="noStrike">
                          <a:solidFill>
                            <a:schemeClr val="bg1"/>
                          </a:solidFill>
                          <a:effectLst/>
                          <a:latin typeface="Times New Roman" panose="02020603050405020304" pitchFamily="18" charset="0"/>
                        </a:rPr>
                        <a:t>Среднемесячная номинальная начисленная заработная плата работников муниципальных учреждений культуры</a:t>
                      </a:r>
                    </a:p>
                  </a:txBody>
                  <a:tcPr marL="70783"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49 808,3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51 819,5</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52 419,0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51 900,0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83943062"/>
                  </a:ext>
                </a:extLst>
              </a:tr>
              <a:tr h="309674">
                <a:tc>
                  <a:txBody>
                    <a:bodyPr/>
                    <a:lstStyle/>
                    <a:p>
                      <a:pPr algn="l" fontAlgn="ctr"/>
                      <a:r>
                        <a:rPr lang="ru-RU" sz="800" b="0" i="0" u="none" strike="noStrike">
                          <a:solidFill>
                            <a:schemeClr val="bg1"/>
                          </a:solidFill>
                          <a:effectLst/>
                          <a:latin typeface="Times New Roman" panose="02020603050405020304" pitchFamily="18" charset="0"/>
                        </a:rPr>
                        <a:t>Отношение средней заработной платы работников учреждений культуры к среднемесячной начисленной заработной плате наёмных работников в организациях, у индивидуальных предпринимателей и физических лиц (среднемесячному доходу от трудовой деятельности)</a:t>
                      </a:r>
                    </a:p>
                  </a:txBody>
                  <a:tcPr marL="70783"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процент</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109,8</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111,6</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87,5</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110,2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54724558"/>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 ТОРГОВЛЯ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42044283"/>
                  </a:ext>
                </a:extLst>
              </a:tr>
              <a:tr h="103225">
                <a:tc>
                  <a:txBody>
                    <a:bodyPr/>
                    <a:lstStyle/>
                    <a:p>
                      <a:pPr algn="l" fontAlgn="ctr"/>
                      <a:r>
                        <a:rPr lang="ru-RU" sz="800" b="0" i="0" u="none" strike="noStrike">
                          <a:solidFill>
                            <a:schemeClr val="bg1"/>
                          </a:solidFill>
                          <a:effectLst/>
                          <a:latin typeface="Times New Roman" panose="02020603050405020304" pitchFamily="18" charset="0"/>
                        </a:rPr>
                        <a:t>Площадь торговых объектов предприятий розничной торговли (на конец года)</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тыс. кв. м</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278,7</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281,3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283,8</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283,4</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20588945"/>
                  </a:ext>
                </a:extLst>
              </a:tr>
              <a:tr h="103225">
                <a:tc>
                  <a:txBody>
                    <a:bodyPr/>
                    <a:lstStyle/>
                    <a:p>
                      <a:pPr algn="l" fontAlgn="ctr"/>
                      <a:r>
                        <a:rPr lang="ru-RU" sz="800" b="0" i="0" u="none" strike="noStrike">
                          <a:solidFill>
                            <a:schemeClr val="bg1"/>
                          </a:solidFill>
                          <a:effectLst/>
                          <a:latin typeface="Times New Roman" panose="02020603050405020304" pitchFamily="18" charset="0"/>
                        </a:rPr>
                        <a:t>Оборот розничной торговли</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млн. рублей</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40 637,5</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42 236,0</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46 479,2</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44 014,9</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04228647"/>
                  </a:ext>
                </a:extLst>
              </a:tr>
              <a:tr h="58986">
                <a:tc gridSpan="6">
                  <a:txBody>
                    <a:bodyPr/>
                    <a:lstStyle/>
                    <a:p>
                      <a:pPr algn="ctr" fontAlgn="ctr"/>
                      <a:r>
                        <a:rPr lang="ru-RU" sz="800" b="1" i="0" u="none" strike="noStrike">
                          <a:solidFill>
                            <a:schemeClr val="bg1"/>
                          </a:solidFill>
                          <a:effectLst/>
                          <a:latin typeface="Times New Roman" panose="02020603050405020304" pitchFamily="18" charset="0"/>
                        </a:rPr>
                        <a:t>ОБРАЗОВАНИЕ</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219138091"/>
                  </a:ext>
                </a:extLst>
              </a:tr>
              <a:tr h="58986">
                <a:tc>
                  <a:txBody>
                    <a:bodyPr/>
                    <a:lstStyle/>
                    <a:p>
                      <a:pPr algn="l" fontAlgn="ctr"/>
                      <a:r>
                        <a:rPr lang="ru-RU" sz="800" b="1" i="0" u="none" strike="noStrike">
                          <a:solidFill>
                            <a:schemeClr val="bg1"/>
                          </a:solidFill>
                          <a:effectLst/>
                          <a:latin typeface="Times New Roman" panose="02020603050405020304" pitchFamily="18" charset="0"/>
                        </a:rPr>
                        <a:t>Дошкольное образование</a:t>
                      </a:r>
                    </a:p>
                  </a:txBody>
                  <a:tcPr marL="35391"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58205201"/>
                  </a:ext>
                </a:extLst>
              </a:tr>
              <a:tr h="176957">
                <a:tc>
                  <a:txBody>
                    <a:bodyPr/>
                    <a:lstStyle/>
                    <a:p>
                      <a:pPr algn="l" fontAlgn="ctr"/>
                      <a:r>
                        <a:rPr lang="ru-RU" sz="800" b="0" i="0" u="none" strike="noStrike">
                          <a:solidFill>
                            <a:schemeClr val="bg1"/>
                          </a:solidFill>
                          <a:effectLst/>
                          <a:latin typeface="Times New Roman" panose="02020603050405020304" pitchFamily="18" charset="0"/>
                        </a:rPr>
                        <a:t>Количество дошкольных образовательных муниципальных организаций, реализующих образовательные программы дошкольного образования</a:t>
                      </a:r>
                    </a:p>
                  </a:txBody>
                  <a:tcPr marL="70783"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49</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44</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dirty="0">
                          <a:solidFill>
                            <a:schemeClr val="bg1"/>
                          </a:solidFill>
                          <a:effectLst/>
                          <a:latin typeface="Times New Roman" panose="02020603050405020304" pitchFamily="18" charset="0"/>
                        </a:rPr>
                        <a:t>43</a:t>
                      </a:r>
                    </a:p>
                  </a:txBody>
                  <a:tcPr marL="1475" marR="1475" marT="1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39591053"/>
                  </a:ext>
                </a:extLst>
              </a:tr>
            </a:tbl>
          </a:graphicData>
        </a:graphic>
      </p:graphicFrame>
    </p:spTree>
    <p:extLst>
      <p:ext uri="{BB962C8B-B14F-4D97-AF65-F5344CB8AC3E}">
        <p14:creationId xmlns:p14="http://schemas.microsoft.com/office/powerpoint/2010/main" val="4172570386"/>
      </p:ext>
    </p:extLst>
  </p:cSld>
  <p:clrMapOvr>
    <a:overrideClrMapping bg1="dk1" tx1="lt1" bg2="dk2" tx2="lt2" accent1="accent1" accent2="accent2" accent3="accent3" accent4="accent4" accent5="accent5" accent6="accent6" hlink="hlink" folHlink="folHlink"/>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ox(in)">
                                      <p:cBhvr>
                                        <p:cTn id="7"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123964621"/>
              </p:ext>
            </p:extLst>
          </p:nvPr>
        </p:nvGraphicFramePr>
        <p:xfrm>
          <a:off x="-17850" y="0"/>
          <a:ext cx="9161851" cy="4834456"/>
        </p:xfrm>
        <a:graphic>
          <a:graphicData uri="http://schemas.openxmlformats.org/drawingml/2006/table">
            <a:tbl>
              <a:tblPr/>
              <a:tblGrid>
                <a:gridCol w="3037878">
                  <a:extLst>
                    <a:ext uri="{9D8B030D-6E8A-4147-A177-3AD203B41FA5}">
                      <a16:colId xmlns="" xmlns:a16="http://schemas.microsoft.com/office/drawing/2014/main" val="4107502933"/>
                    </a:ext>
                  </a:extLst>
                </a:gridCol>
                <a:gridCol w="1060845">
                  <a:extLst>
                    <a:ext uri="{9D8B030D-6E8A-4147-A177-3AD203B41FA5}">
                      <a16:colId xmlns="" xmlns:a16="http://schemas.microsoft.com/office/drawing/2014/main" val="1112374686"/>
                    </a:ext>
                  </a:extLst>
                </a:gridCol>
                <a:gridCol w="1265782">
                  <a:extLst>
                    <a:ext uri="{9D8B030D-6E8A-4147-A177-3AD203B41FA5}">
                      <a16:colId xmlns="" xmlns:a16="http://schemas.microsoft.com/office/drawing/2014/main" val="4014929093"/>
                    </a:ext>
                  </a:extLst>
                </a:gridCol>
                <a:gridCol w="1265782">
                  <a:extLst>
                    <a:ext uri="{9D8B030D-6E8A-4147-A177-3AD203B41FA5}">
                      <a16:colId xmlns="" xmlns:a16="http://schemas.microsoft.com/office/drawing/2014/main" val="1515676844"/>
                    </a:ext>
                  </a:extLst>
                </a:gridCol>
                <a:gridCol w="1265782">
                  <a:extLst>
                    <a:ext uri="{9D8B030D-6E8A-4147-A177-3AD203B41FA5}">
                      <a16:colId xmlns="" xmlns:a16="http://schemas.microsoft.com/office/drawing/2014/main" val="3219653245"/>
                    </a:ext>
                  </a:extLst>
                </a:gridCol>
                <a:gridCol w="1265782">
                  <a:extLst>
                    <a:ext uri="{9D8B030D-6E8A-4147-A177-3AD203B41FA5}">
                      <a16:colId xmlns="" xmlns:a16="http://schemas.microsoft.com/office/drawing/2014/main" val="648659215"/>
                    </a:ext>
                  </a:extLst>
                </a:gridCol>
              </a:tblGrid>
              <a:tr h="79256">
                <a:tc rowSpan="2">
                  <a:txBody>
                    <a:bodyPr/>
                    <a:lstStyle/>
                    <a:p>
                      <a:pPr algn="ctr" fontAlgn="ctr"/>
                      <a:r>
                        <a:rPr lang="ru-RU" sz="800" b="1" i="0" u="none" strike="noStrike">
                          <a:solidFill>
                            <a:schemeClr val="bg1"/>
                          </a:solidFill>
                          <a:effectLst/>
                          <a:latin typeface="Times New Roman" panose="02020603050405020304" pitchFamily="18" charset="0"/>
                        </a:rPr>
                        <a:t>Наименование показателя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ru-RU" sz="800" b="1" i="0" u="none" strike="noStrike">
                          <a:solidFill>
                            <a:schemeClr val="bg1"/>
                          </a:solidFill>
                          <a:effectLst/>
                          <a:latin typeface="Times New Roman" panose="02020603050405020304" pitchFamily="18" charset="0"/>
                        </a:rPr>
                        <a:t>Единица измерения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ru-RU" sz="800" b="1" i="0" u="none" strike="noStrike">
                          <a:solidFill>
                            <a:schemeClr val="bg1"/>
                          </a:solidFill>
                          <a:effectLst/>
                          <a:latin typeface="Times New Roman" panose="02020603050405020304" pitchFamily="18" charset="0"/>
                        </a:rPr>
                        <a:t>Отчет 2018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ru-RU" sz="800" b="1" i="0" u="none" strike="noStrike">
                          <a:solidFill>
                            <a:schemeClr val="bg1"/>
                          </a:solidFill>
                          <a:effectLst/>
                          <a:latin typeface="Times New Roman" panose="02020603050405020304" pitchFamily="18" charset="0"/>
                        </a:rPr>
                        <a:t>Отчет 2019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ru-RU" sz="800" b="1" i="0" u="none" strike="noStrike">
                          <a:solidFill>
                            <a:schemeClr val="bg1"/>
                          </a:solidFill>
                          <a:effectLst/>
                          <a:latin typeface="Times New Roman" panose="02020603050405020304" pitchFamily="18" charset="0"/>
                        </a:rPr>
                        <a:t>2020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extLst>
                  <a:ext uri="{0D108BD9-81ED-4DB2-BD59-A6C34878D82A}">
                    <a16:rowId xmlns="" xmlns:a16="http://schemas.microsoft.com/office/drawing/2014/main" val="3438680253"/>
                  </a:ext>
                </a:extLst>
              </a:tr>
              <a:tr h="25217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solidFill>
                            <a:schemeClr val="bg1"/>
                          </a:solidFill>
                          <a:effectLst/>
                          <a:latin typeface="Times New Roman" panose="02020603050405020304" pitchFamily="18" charset="0"/>
                        </a:rPr>
                        <a:t>План</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chemeClr val="bg1"/>
                          </a:solidFill>
                          <a:effectLst/>
                          <a:latin typeface="Times New Roman" panose="02020603050405020304" pitchFamily="18" charset="0"/>
                        </a:rPr>
                        <a:t>Оценка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42944678"/>
                  </a:ext>
                </a:extLst>
              </a:tr>
              <a:tr h="288203">
                <a:tc>
                  <a:txBody>
                    <a:bodyPr/>
                    <a:lstStyle/>
                    <a:p>
                      <a:pPr algn="l" fontAlgn="ctr"/>
                      <a:r>
                        <a:rPr lang="ru-RU" sz="800" b="0" i="0" u="none" strike="noStrike">
                          <a:solidFill>
                            <a:schemeClr val="bg1"/>
                          </a:solidFill>
                          <a:effectLst/>
                          <a:latin typeface="Times New Roman" panose="02020603050405020304" pitchFamily="18" charset="0"/>
                        </a:rPr>
                        <a:t>Число мест в дошкольных муниципальных образовательных организациях</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10 755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8 300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8 395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8 280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25738611"/>
                  </a:ext>
                </a:extLst>
              </a:tr>
              <a:tr h="144102">
                <a:tc>
                  <a:txBody>
                    <a:bodyPr/>
                    <a:lstStyle/>
                    <a:p>
                      <a:pPr algn="l" fontAlgn="ctr"/>
                      <a:r>
                        <a:rPr lang="ru-RU" sz="800" b="1" i="0" u="none" strike="noStrike">
                          <a:solidFill>
                            <a:schemeClr val="bg1"/>
                          </a:solidFill>
                          <a:effectLst/>
                          <a:latin typeface="Times New Roman" panose="02020603050405020304" pitchFamily="18" charset="0"/>
                        </a:rPr>
                        <a:t>Общее образование</a:t>
                      </a:r>
                    </a:p>
                  </a:txBody>
                  <a:tcPr marL="86461"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30106755"/>
                  </a:ext>
                </a:extLst>
              </a:tr>
              <a:tr h="252178">
                <a:tc>
                  <a:txBody>
                    <a:bodyPr/>
                    <a:lstStyle/>
                    <a:p>
                      <a:pPr algn="l" fontAlgn="ctr"/>
                      <a:r>
                        <a:rPr lang="ru-RU" sz="800" b="0" i="0" u="none" strike="noStrike">
                          <a:solidFill>
                            <a:schemeClr val="bg1"/>
                          </a:solidFill>
                          <a:effectLst/>
                          <a:latin typeface="Times New Roman" panose="02020603050405020304" pitchFamily="18" charset="0"/>
                        </a:rPr>
                        <a:t>Количество общеобразовательных муниципальных организаций</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69072035"/>
                  </a:ext>
                </a:extLst>
              </a:tr>
              <a:tr h="396280">
                <a:tc>
                  <a:txBody>
                    <a:bodyPr/>
                    <a:lstStyle/>
                    <a:p>
                      <a:pPr algn="l" fontAlgn="ctr"/>
                      <a:r>
                        <a:rPr lang="ru-RU" sz="800" b="0" i="0" u="none" strike="noStrike">
                          <a:solidFill>
                            <a:schemeClr val="bg1"/>
                          </a:solidFill>
                          <a:effectLst/>
                          <a:latin typeface="Times New Roman" panose="02020603050405020304" pitchFamily="18" charset="0"/>
                        </a:rPr>
                        <a:t>Общая численность обучающихся в государственных (муниципальных) общеобразовательных организациях</a:t>
                      </a:r>
                    </a:p>
                  </a:txBody>
                  <a:tcPr marL="25938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тыс. человек</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22,2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23,6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24,0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24,5</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75679700"/>
                  </a:ext>
                </a:extLst>
              </a:tr>
              <a:tr h="144102">
                <a:tc gridSpan="6">
                  <a:txBody>
                    <a:bodyPr/>
                    <a:lstStyle/>
                    <a:p>
                      <a:pPr algn="ctr" fontAlgn="ctr"/>
                      <a:r>
                        <a:rPr lang="ru-RU" sz="800" b="1" i="0" u="none" strike="noStrike">
                          <a:solidFill>
                            <a:schemeClr val="bg1"/>
                          </a:solidFill>
                          <a:effectLst/>
                          <a:latin typeface="Times New Roman" panose="02020603050405020304" pitchFamily="18" charset="0"/>
                        </a:rPr>
                        <a:t>КУЛЬТУРА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44920073"/>
                  </a:ext>
                </a:extLst>
              </a:tr>
              <a:tr h="180127">
                <a:tc>
                  <a:txBody>
                    <a:bodyPr/>
                    <a:lstStyle/>
                    <a:p>
                      <a:pPr algn="l" fontAlgn="ctr"/>
                      <a:r>
                        <a:rPr lang="ru-RU" sz="800" b="0" i="0" u="none" strike="noStrike">
                          <a:solidFill>
                            <a:schemeClr val="bg1"/>
                          </a:solidFill>
                          <a:effectLst/>
                          <a:latin typeface="Times New Roman" panose="02020603050405020304" pitchFamily="18" charset="0"/>
                        </a:rPr>
                        <a:t>Уровень обеспеченности населения:</a:t>
                      </a:r>
                    </a:p>
                  </a:txBody>
                  <a:tcPr marL="86461"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19454634"/>
                  </a:ext>
                </a:extLst>
              </a:tr>
              <a:tr h="234165">
                <a:tc>
                  <a:txBody>
                    <a:bodyPr/>
                    <a:lstStyle/>
                    <a:p>
                      <a:pPr algn="l" fontAlgn="ctr"/>
                      <a:r>
                        <a:rPr lang="ru-RU" sz="800" b="0" i="0" u="none" strike="noStrike">
                          <a:solidFill>
                            <a:schemeClr val="bg1"/>
                          </a:solidFill>
                          <a:effectLst/>
                          <a:latin typeface="Times New Roman" panose="02020603050405020304" pitchFamily="18" charset="0"/>
                        </a:rPr>
                        <a:t>театрами</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 на 100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0,53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0,53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0,53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0,52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50979361"/>
                  </a:ext>
                </a:extLst>
              </a:tr>
              <a:tr h="234165">
                <a:tc>
                  <a:txBody>
                    <a:bodyPr/>
                    <a:lstStyle/>
                    <a:p>
                      <a:pPr algn="l" fontAlgn="ctr"/>
                      <a:r>
                        <a:rPr lang="ru-RU" sz="800" b="0" i="0" u="none" strike="noStrike">
                          <a:solidFill>
                            <a:schemeClr val="bg1"/>
                          </a:solidFill>
                          <a:effectLst/>
                          <a:latin typeface="Times New Roman" panose="02020603050405020304" pitchFamily="18" charset="0"/>
                        </a:rPr>
                        <a:t>Справочно: наличие театров</a:t>
                      </a:r>
                    </a:p>
                  </a:txBody>
                  <a:tcPr marL="25938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08905017"/>
                  </a:ext>
                </a:extLst>
              </a:tr>
              <a:tr h="234165">
                <a:tc>
                  <a:txBody>
                    <a:bodyPr/>
                    <a:lstStyle/>
                    <a:p>
                      <a:pPr algn="l" fontAlgn="ctr"/>
                      <a:r>
                        <a:rPr lang="ru-RU" sz="800" b="0" i="0" u="none" strike="noStrike">
                          <a:solidFill>
                            <a:schemeClr val="bg1"/>
                          </a:solidFill>
                          <a:effectLst/>
                          <a:latin typeface="Times New Roman" panose="02020603050405020304" pitchFamily="18" charset="0"/>
                        </a:rPr>
                        <a:t>общедоступными библиотеками</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 на 100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13,81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11,61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13,73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11,54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05398372"/>
                  </a:ext>
                </a:extLst>
              </a:tr>
              <a:tr h="234165">
                <a:tc>
                  <a:txBody>
                    <a:bodyPr/>
                    <a:lstStyle/>
                    <a:p>
                      <a:pPr algn="l" fontAlgn="ctr"/>
                      <a:r>
                        <a:rPr lang="ru-RU" sz="800" b="0" i="0" u="none" strike="noStrike">
                          <a:solidFill>
                            <a:schemeClr val="bg1"/>
                          </a:solidFill>
                          <a:effectLst/>
                          <a:latin typeface="Times New Roman" panose="02020603050405020304" pitchFamily="18" charset="0"/>
                        </a:rPr>
                        <a:t>Справочно: наличие общедоступных библиотек</a:t>
                      </a:r>
                    </a:p>
                  </a:txBody>
                  <a:tcPr marL="25938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96788229"/>
                  </a:ext>
                </a:extLst>
              </a:tr>
              <a:tr h="234165">
                <a:tc>
                  <a:txBody>
                    <a:bodyPr/>
                    <a:lstStyle/>
                    <a:p>
                      <a:pPr algn="l" fontAlgn="ctr"/>
                      <a:r>
                        <a:rPr lang="ru-RU" sz="800" b="0" i="0" u="none" strike="noStrike">
                          <a:solidFill>
                            <a:schemeClr val="bg1"/>
                          </a:solidFill>
                          <a:effectLst/>
                          <a:latin typeface="Times New Roman" panose="02020603050405020304" pitchFamily="18" charset="0"/>
                        </a:rPr>
                        <a:t>учреждениями культурно-досугового типа</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 на 100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13,81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13,72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13,73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13,64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14850845"/>
                  </a:ext>
                </a:extLst>
              </a:tr>
              <a:tr h="234165">
                <a:tc>
                  <a:txBody>
                    <a:bodyPr/>
                    <a:lstStyle/>
                    <a:p>
                      <a:pPr algn="l" fontAlgn="ctr"/>
                      <a:r>
                        <a:rPr lang="ru-RU" sz="800" b="0" i="0" u="none" strike="noStrike">
                          <a:solidFill>
                            <a:schemeClr val="bg1"/>
                          </a:solidFill>
                          <a:effectLst/>
                          <a:latin typeface="Times New Roman" panose="02020603050405020304" pitchFamily="18" charset="0"/>
                        </a:rPr>
                        <a:t>Справочно: наличие учреждений культурно-досугового типа</a:t>
                      </a:r>
                    </a:p>
                  </a:txBody>
                  <a:tcPr marL="25938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26</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90962231"/>
                  </a:ext>
                </a:extLst>
              </a:tr>
              <a:tr h="234165">
                <a:tc>
                  <a:txBody>
                    <a:bodyPr/>
                    <a:lstStyle/>
                    <a:p>
                      <a:pPr algn="l" fontAlgn="ctr"/>
                      <a:r>
                        <a:rPr lang="ru-RU" sz="800" b="0" i="0" u="none" strike="noStrike">
                          <a:solidFill>
                            <a:schemeClr val="bg1"/>
                          </a:solidFill>
                          <a:effectLst/>
                          <a:latin typeface="Times New Roman" panose="02020603050405020304" pitchFamily="18" charset="0"/>
                        </a:rPr>
                        <a:t>музеями</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 на 100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1,59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1,58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1,58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1,57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61258621"/>
                  </a:ext>
                </a:extLst>
              </a:tr>
              <a:tr h="234165">
                <a:tc>
                  <a:txBody>
                    <a:bodyPr/>
                    <a:lstStyle/>
                    <a:p>
                      <a:pPr algn="l" fontAlgn="ctr"/>
                      <a:r>
                        <a:rPr lang="ru-RU" sz="800" b="0" i="0" u="none" strike="noStrike">
                          <a:solidFill>
                            <a:schemeClr val="bg1"/>
                          </a:solidFill>
                          <a:effectLst/>
                          <a:latin typeface="Times New Roman" panose="02020603050405020304" pitchFamily="18" charset="0"/>
                        </a:rPr>
                        <a:t>Справочно: наличие музеев</a:t>
                      </a:r>
                    </a:p>
                  </a:txBody>
                  <a:tcPr marL="25938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единица</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76944387"/>
                  </a:ext>
                </a:extLst>
              </a:tr>
              <a:tr h="144102">
                <a:tc gridSpan="6">
                  <a:txBody>
                    <a:bodyPr/>
                    <a:lstStyle/>
                    <a:p>
                      <a:pPr algn="ctr" fontAlgn="ctr"/>
                      <a:r>
                        <a:rPr lang="ru-RU" sz="800" b="1" i="0" u="none" strike="noStrike">
                          <a:solidFill>
                            <a:schemeClr val="bg1"/>
                          </a:solidFill>
                          <a:effectLst/>
                          <a:latin typeface="Times New Roman" panose="02020603050405020304" pitchFamily="18" charset="0"/>
                        </a:rPr>
                        <a:t>ФИЗИЧЕСКАЯ КУЛЬТУРА И СПОРТ</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925907564"/>
                  </a:ext>
                </a:extLst>
              </a:tr>
              <a:tr h="234165">
                <a:tc>
                  <a:txBody>
                    <a:bodyPr/>
                    <a:lstStyle/>
                    <a:p>
                      <a:pPr algn="l" fontAlgn="ctr"/>
                      <a:r>
                        <a:rPr lang="ru-RU" sz="800" b="0" i="0" u="none" strike="noStrike">
                          <a:solidFill>
                            <a:schemeClr val="bg1"/>
                          </a:solidFill>
                          <a:effectLst/>
                          <a:latin typeface="Times New Roman" panose="02020603050405020304" pitchFamily="18" charset="0"/>
                        </a:rPr>
                        <a:t>Обеспеченность населения спортивными сооружениями:</a:t>
                      </a:r>
                    </a:p>
                  </a:txBody>
                  <a:tcPr marL="86461"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fontAlgn="ctr"/>
                      <a:r>
                        <a:rPr lang="ru-RU" sz="800" b="0" i="0" u="none" strike="noStrike">
                          <a:solidFill>
                            <a:schemeClr val="bg1"/>
                          </a:solidFill>
                          <a:effectLst/>
                          <a:latin typeface="Times New Roman" panose="02020603050405020304" pitchFamily="18" charset="0"/>
                        </a:rPr>
                        <a:t> </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841239877"/>
                  </a:ext>
                </a:extLst>
              </a:tr>
              <a:tr h="234165">
                <a:tc>
                  <a:txBody>
                    <a:bodyPr/>
                    <a:lstStyle/>
                    <a:p>
                      <a:pPr algn="l" fontAlgn="ctr"/>
                      <a:r>
                        <a:rPr lang="ru-RU" sz="800" b="0" i="0" u="none" strike="noStrike">
                          <a:solidFill>
                            <a:schemeClr val="bg1"/>
                          </a:solidFill>
                          <a:effectLst/>
                          <a:latin typeface="Times New Roman" panose="02020603050405020304" pitchFamily="18" charset="0"/>
                        </a:rPr>
                        <a:t>спортивными залами</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тыс. кв. м на 10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0,89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0,88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0,88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0,90</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16851232"/>
                  </a:ext>
                </a:extLst>
              </a:tr>
              <a:tr h="234165">
                <a:tc>
                  <a:txBody>
                    <a:bodyPr/>
                    <a:lstStyle/>
                    <a:p>
                      <a:pPr algn="l" fontAlgn="ctr"/>
                      <a:r>
                        <a:rPr lang="ru-RU" sz="800" b="0" i="0" u="none" strike="noStrike">
                          <a:solidFill>
                            <a:schemeClr val="bg1"/>
                          </a:solidFill>
                          <a:effectLst/>
                          <a:latin typeface="Times New Roman" panose="02020603050405020304" pitchFamily="18" charset="0"/>
                        </a:rPr>
                        <a:t>плоскостными сооружениями</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тыс. кв. м на 10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11,07</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11,03</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10,99</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11,24</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93066122"/>
                  </a:ext>
                </a:extLst>
              </a:tr>
              <a:tr h="252178">
                <a:tc>
                  <a:txBody>
                    <a:bodyPr/>
                    <a:lstStyle/>
                    <a:p>
                      <a:pPr algn="l" fontAlgn="ctr"/>
                      <a:r>
                        <a:rPr lang="ru-RU" sz="800" b="0" i="0" u="none" strike="noStrike">
                          <a:solidFill>
                            <a:schemeClr val="bg1"/>
                          </a:solidFill>
                          <a:effectLst/>
                          <a:latin typeface="Times New Roman" panose="02020603050405020304" pitchFamily="18" charset="0"/>
                        </a:rPr>
                        <a:t>плавательными бассейнами</a:t>
                      </a:r>
                    </a:p>
                  </a:txBody>
                  <a:tcPr marL="172922"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кв. м зеркала воды на 10 тыс. населения</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53,38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66,21</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a:solidFill>
                            <a:schemeClr val="bg1"/>
                          </a:solidFill>
                          <a:effectLst/>
                          <a:latin typeface="Times New Roman" panose="02020603050405020304" pitchFamily="18" charset="0"/>
                        </a:rPr>
                        <a:t>53,08</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0" i="0" u="none" strike="noStrike" dirty="0">
                          <a:solidFill>
                            <a:schemeClr val="bg1"/>
                          </a:solidFill>
                          <a:effectLst/>
                          <a:latin typeface="Times New Roman" panose="02020603050405020304" pitchFamily="18" charset="0"/>
                        </a:rPr>
                        <a:t>65,82</a:t>
                      </a:r>
                    </a:p>
                  </a:txBody>
                  <a:tcPr marL="3603" marR="3603" marT="3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6972483"/>
                  </a:ext>
                </a:extLst>
              </a:tr>
            </a:tbl>
          </a:graphicData>
        </a:graphic>
      </p:graphicFrame>
    </p:spTree>
    <p:extLst>
      <p:ext uri="{BB962C8B-B14F-4D97-AF65-F5344CB8AC3E}">
        <p14:creationId xmlns:p14="http://schemas.microsoft.com/office/powerpoint/2010/main" val="269841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07886"/>
          </a:xfrm>
          <a:solidFill>
            <a:schemeClr val="accent4">
              <a:lumMod val="20000"/>
              <a:lumOff val="80000"/>
              <a:alpha val="0"/>
            </a:schemeClr>
          </a:solidFill>
          <a:ln>
            <a:noFill/>
          </a:ln>
          <a:effectLst/>
        </p:spPr>
        <p:style>
          <a:lnRef idx="1">
            <a:schemeClr val="dk1"/>
          </a:lnRef>
          <a:fillRef idx="2">
            <a:schemeClr val="dk1"/>
          </a:fillRef>
          <a:effectRef idx="1">
            <a:schemeClr val="dk1"/>
          </a:effectRef>
          <a:fontRef idx="minor">
            <a:schemeClr val="dk1"/>
          </a:fontRef>
        </p:style>
        <p:txBody>
          <a:bodyPr wrap="square" anchor="ctr">
            <a:spAutoFit/>
          </a:bodyPr>
          <a:lstStyle/>
          <a:p>
            <a:pPr algn="ctr"/>
            <a:r>
              <a:rPr lang="ru-RU" sz="2000" dirty="0">
                <a:ln w="12700">
                  <a:noFill/>
                  <a:prstDash val="solid"/>
                </a:ln>
                <a:solidFill>
                  <a:srgbClr val="0000CC"/>
                </a:solidFill>
                <a:effectLst/>
              </a:rPr>
              <a:t>Информация о выполнении основных характеристик бюджета </a:t>
            </a:r>
            <a:r>
              <a:rPr lang="ru-RU" sz="2000" dirty="0" smtClean="0">
                <a:ln w="12700">
                  <a:noFill/>
                  <a:prstDash val="solid"/>
                </a:ln>
                <a:solidFill>
                  <a:srgbClr val="0000CC"/>
                </a:solidFill>
                <a:effectLst/>
              </a:rPr>
              <a:t>городского округа Щёлково Московской области за 2020 год (млн. рублей)</a:t>
            </a:r>
            <a:endParaRPr lang="ru-RU" sz="2000" dirty="0">
              <a:ln w="12700">
                <a:noFill/>
                <a:prstDash val="solid"/>
              </a:ln>
              <a:solidFill>
                <a:srgbClr val="0000CC"/>
              </a:solidFill>
              <a:effectLst/>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337797977"/>
              </p:ext>
            </p:extLst>
          </p:nvPr>
        </p:nvGraphicFramePr>
        <p:xfrm>
          <a:off x="1" y="908720"/>
          <a:ext cx="9143999" cy="5949282"/>
        </p:xfrm>
        <a:graphic>
          <a:graphicData uri="http://schemas.openxmlformats.org/drawingml/2006/table">
            <a:tbl>
              <a:tblPr>
                <a:tableStyleId>{BDBED569-4797-4DF1-A0F4-6AAB3CD982D8}</a:tableStyleId>
              </a:tblPr>
              <a:tblGrid>
                <a:gridCol w="471949">
                  <a:extLst>
                    <a:ext uri="{9D8B030D-6E8A-4147-A177-3AD203B41FA5}">
                      <a16:colId xmlns="" xmlns:a16="http://schemas.microsoft.com/office/drawing/2014/main" val="20000"/>
                    </a:ext>
                  </a:extLst>
                </a:gridCol>
                <a:gridCol w="4204269">
                  <a:extLst>
                    <a:ext uri="{9D8B030D-6E8A-4147-A177-3AD203B41FA5}">
                      <a16:colId xmlns="" xmlns:a16="http://schemas.microsoft.com/office/drawing/2014/main" val="20001"/>
                    </a:ext>
                  </a:extLst>
                </a:gridCol>
                <a:gridCol w="1636676">
                  <a:extLst>
                    <a:ext uri="{9D8B030D-6E8A-4147-A177-3AD203B41FA5}">
                      <a16:colId xmlns="" xmlns:a16="http://schemas.microsoft.com/office/drawing/2014/main" val="20002"/>
                    </a:ext>
                  </a:extLst>
                </a:gridCol>
                <a:gridCol w="1480802">
                  <a:extLst>
                    <a:ext uri="{9D8B030D-6E8A-4147-A177-3AD203B41FA5}">
                      <a16:colId xmlns="" xmlns:a16="http://schemas.microsoft.com/office/drawing/2014/main" val="20003"/>
                    </a:ext>
                  </a:extLst>
                </a:gridCol>
                <a:gridCol w="1350303">
                  <a:extLst>
                    <a:ext uri="{9D8B030D-6E8A-4147-A177-3AD203B41FA5}">
                      <a16:colId xmlns="" xmlns:a16="http://schemas.microsoft.com/office/drawing/2014/main" val="20004"/>
                    </a:ext>
                  </a:extLst>
                </a:gridCol>
              </a:tblGrid>
              <a:tr h="1059080">
                <a:tc>
                  <a:txBody>
                    <a:bodyPr/>
                    <a:lstStyle/>
                    <a:p>
                      <a:pPr algn="ctr" fontAlgn="ctr"/>
                      <a:r>
                        <a:rPr lang="ru-RU" sz="1600" u="none" strike="noStrike" dirty="0">
                          <a:solidFill>
                            <a:srgbClr val="000000"/>
                          </a:solidFill>
                          <a:effectLst/>
                          <a:latin typeface="+mn-lt"/>
                        </a:rPr>
                        <a:t>№ п/п</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Наименование показателя</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Утверждено</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Фактическое исполнение</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Процент </a:t>
                      </a:r>
                      <a:r>
                        <a:rPr lang="ru-RU" sz="1600" u="none" strike="noStrike" dirty="0" smtClean="0">
                          <a:solidFill>
                            <a:srgbClr val="000000"/>
                          </a:solidFill>
                          <a:effectLst/>
                          <a:latin typeface="+mn-lt"/>
                        </a:rPr>
                        <a:t>исполнения</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0"/>
                  </a:ext>
                </a:extLst>
              </a:tr>
              <a:tr h="611276">
                <a:tc>
                  <a:txBody>
                    <a:bodyPr/>
                    <a:lstStyle/>
                    <a:p>
                      <a:pPr algn="ctr" fontAlgn="ctr"/>
                      <a:r>
                        <a:rPr lang="ru-RU" sz="1600" u="none" strike="noStrike" dirty="0">
                          <a:solidFill>
                            <a:srgbClr val="000000"/>
                          </a:solidFill>
                          <a:effectLst/>
                          <a:latin typeface="+mn-lt"/>
                        </a:rPr>
                        <a:t>1</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Общий объем доходов</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10 265,9</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10 523,9</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102,5</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1"/>
                  </a:ext>
                </a:extLst>
              </a:tr>
              <a:tr h="1222549">
                <a:tc>
                  <a:txBody>
                    <a:bodyPr/>
                    <a:lstStyle/>
                    <a:p>
                      <a:pPr algn="ctr" fontAlgn="ctr"/>
                      <a:r>
                        <a:rPr lang="ru-RU" sz="1600" u="none" strike="noStrike" dirty="0">
                          <a:solidFill>
                            <a:srgbClr val="000000"/>
                          </a:solidFill>
                          <a:effectLst/>
                          <a:latin typeface="+mn-lt"/>
                        </a:rPr>
                        <a:t>1.1</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Налоговые и неналоговые доходы</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4 704,3</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5 399,5</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114,8</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2"/>
                  </a:ext>
                </a:extLst>
              </a:tr>
              <a:tr h="611276">
                <a:tc>
                  <a:txBody>
                    <a:bodyPr/>
                    <a:lstStyle/>
                    <a:p>
                      <a:pPr algn="ctr" fontAlgn="ctr"/>
                      <a:r>
                        <a:rPr lang="ru-RU" sz="1600" u="none" strike="noStrike" dirty="0">
                          <a:solidFill>
                            <a:srgbClr val="000000"/>
                          </a:solidFill>
                          <a:effectLst/>
                          <a:latin typeface="+mn-lt"/>
                        </a:rPr>
                        <a:t>1.2</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Безвозмездные поступления</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5 561,6</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5 124,4</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92,1</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3"/>
                  </a:ext>
                </a:extLst>
              </a:tr>
              <a:tr h="611276">
                <a:tc>
                  <a:txBody>
                    <a:bodyPr/>
                    <a:lstStyle/>
                    <a:p>
                      <a:pPr algn="ctr" fontAlgn="ctr"/>
                      <a:r>
                        <a:rPr lang="ru-RU" sz="1600" u="none" strike="noStrike" dirty="0">
                          <a:solidFill>
                            <a:srgbClr val="000000"/>
                          </a:solidFill>
                          <a:effectLst/>
                          <a:latin typeface="+mn-lt"/>
                        </a:rPr>
                        <a:t>2</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Общий объем расходов</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10 927,6</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10 121,3</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92,6</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4"/>
                  </a:ext>
                </a:extLst>
              </a:tr>
              <a:tr h="1222549">
                <a:tc>
                  <a:txBody>
                    <a:bodyPr/>
                    <a:lstStyle/>
                    <a:p>
                      <a:pPr algn="ctr" fontAlgn="ctr"/>
                      <a:r>
                        <a:rPr lang="ru-RU" sz="1600" u="none" strike="noStrike" dirty="0">
                          <a:solidFill>
                            <a:srgbClr val="000000"/>
                          </a:solidFill>
                          <a:effectLst/>
                          <a:latin typeface="+mn-lt"/>
                        </a:rPr>
                        <a:t>3</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a:solidFill>
                            <a:srgbClr val="000000"/>
                          </a:solidFill>
                          <a:effectLst/>
                          <a:latin typeface="+mn-lt"/>
                        </a:rPr>
                        <a:t>Дефицит бюджета(-), профицит бюджета (+)</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-661 ,7</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402,6</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0,0</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5"/>
                  </a:ext>
                </a:extLst>
              </a:tr>
              <a:tr h="611276">
                <a:tc>
                  <a:txBody>
                    <a:bodyPr/>
                    <a:lstStyle/>
                    <a:p>
                      <a:pPr algn="ctr" fontAlgn="ctr"/>
                      <a:r>
                        <a:rPr lang="ru-RU" sz="1600" u="none" strike="noStrike" dirty="0">
                          <a:solidFill>
                            <a:srgbClr val="000000"/>
                          </a:solidFill>
                          <a:effectLst/>
                          <a:latin typeface="+mn-lt"/>
                        </a:rPr>
                        <a:t>4</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Муниципальный долг</a:t>
                      </a:r>
                      <a:endParaRPr lang="ru-RU" sz="1600" b="1"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0</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0</a:t>
                      </a:r>
                      <a:endParaRPr lang="ru-RU" sz="1600" b="0" i="0" u="none" strike="noStrike" dirty="0">
                        <a:solidFill>
                          <a:srgbClr val="000000"/>
                        </a:solidFill>
                        <a:effectLst/>
                        <a:latin typeface="+mn-lt"/>
                      </a:endParaRPr>
                    </a:p>
                  </a:txBody>
                  <a:tcPr marL="7144" marR="7144" marT="9525" marB="0" anchor="ctr"/>
                </a:tc>
                <a:tc>
                  <a:txBody>
                    <a:bodyPr/>
                    <a:lstStyle/>
                    <a:p>
                      <a:pPr algn="ctr" fontAlgn="ctr"/>
                      <a:r>
                        <a:rPr lang="ru-RU" sz="1600" u="none" strike="noStrike" dirty="0" smtClean="0">
                          <a:solidFill>
                            <a:srgbClr val="000000"/>
                          </a:solidFill>
                          <a:effectLst/>
                          <a:latin typeface="+mn-lt"/>
                        </a:rPr>
                        <a:t>0,0</a:t>
                      </a:r>
                      <a:endParaRPr lang="ru-RU" sz="1600" b="0" i="0" u="none" strike="noStrike" dirty="0">
                        <a:solidFill>
                          <a:srgbClr val="000000"/>
                        </a:solidFill>
                        <a:effectLst/>
                        <a:latin typeface="+mn-lt"/>
                      </a:endParaRPr>
                    </a:p>
                  </a:txBody>
                  <a:tcPr marL="7144" marR="7144" marT="9525"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8353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47864" y="0"/>
            <a:ext cx="2664296" cy="400110"/>
          </a:xfrm>
          <a:prstGeom prst="rect">
            <a:avLst/>
          </a:prstGeom>
          <a:noFill/>
        </p:spPr>
        <p:txBody>
          <a:bodyPr wrap="square" rtlCol="0">
            <a:spAutoFit/>
          </a:bodyPr>
          <a:lstStyle/>
          <a:p>
            <a:pPr algn="ctr"/>
            <a:r>
              <a:rPr lang="ru-RU" sz="2000" b="1" dirty="0" smtClean="0">
                <a:solidFill>
                  <a:srgbClr val="0000CC"/>
                </a:solidFill>
              </a:rPr>
              <a:t>Оглавления</a:t>
            </a:r>
            <a:endParaRPr lang="ru-RU" sz="2000" b="1" dirty="0">
              <a:solidFill>
                <a:srgbClr val="0000CC"/>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78274520"/>
              </p:ext>
            </p:extLst>
          </p:nvPr>
        </p:nvGraphicFramePr>
        <p:xfrm>
          <a:off x="0" y="683483"/>
          <a:ext cx="9144000" cy="6174517"/>
        </p:xfrm>
        <a:graphic>
          <a:graphicData uri="http://schemas.openxmlformats.org/drawingml/2006/table">
            <a:tbl>
              <a:tblPr firstRow="1" bandRow="1">
                <a:tableStyleId>{BDBED569-4797-4DF1-A0F4-6AAB3CD982D8}</a:tableStyleId>
              </a:tblPr>
              <a:tblGrid>
                <a:gridCol w="8460432">
                  <a:extLst>
                    <a:ext uri="{9D8B030D-6E8A-4147-A177-3AD203B41FA5}">
                      <a16:colId xmlns="" xmlns:a16="http://schemas.microsoft.com/office/drawing/2014/main" val="2749621515"/>
                    </a:ext>
                  </a:extLst>
                </a:gridCol>
                <a:gridCol w="683568">
                  <a:extLst>
                    <a:ext uri="{9D8B030D-6E8A-4147-A177-3AD203B41FA5}">
                      <a16:colId xmlns="" xmlns:a16="http://schemas.microsoft.com/office/drawing/2014/main" val="535031168"/>
                    </a:ext>
                  </a:extLst>
                </a:gridCol>
              </a:tblGrid>
              <a:tr h="319059">
                <a:tc>
                  <a:txBody>
                    <a:bodyPr/>
                    <a:lstStyle/>
                    <a:p>
                      <a:r>
                        <a:rPr kumimoji="0" lang="ru-RU" sz="1600" b="0" kern="1200" dirty="0" smtClean="0">
                          <a:ln>
                            <a:noFill/>
                          </a:ln>
                          <a:solidFill>
                            <a:schemeClr val="bg1"/>
                          </a:solidFill>
                          <a:latin typeface="+mn-lt"/>
                          <a:ea typeface="+mn-ea"/>
                          <a:cs typeface="+mn-cs"/>
                        </a:rPr>
                        <a:t>Административно-территориальное</a:t>
                      </a:r>
                      <a:r>
                        <a:rPr lang="ru-RU" sz="1600" b="0" baseline="0" dirty="0" smtClean="0">
                          <a:ln>
                            <a:noFill/>
                          </a:ln>
                          <a:solidFill>
                            <a:schemeClr val="bg1"/>
                          </a:solidFill>
                        </a:rPr>
                        <a:t> расположение</a:t>
                      </a:r>
                      <a:endParaRPr lang="ru-RU" sz="1600" b="0" dirty="0">
                        <a:ln>
                          <a:noFill/>
                        </a:ln>
                        <a:solidFill>
                          <a:schemeClr val="bg1"/>
                        </a:solidFill>
                      </a:endParaRPr>
                    </a:p>
                  </a:txBody>
                  <a:tcPr/>
                </a:tc>
                <a:tc>
                  <a:txBody>
                    <a:bodyPr/>
                    <a:lstStyle/>
                    <a:p>
                      <a:pPr algn="ctr"/>
                      <a:r>
                        <a:rPr lang="ru-RU" sz="1600" b="0" dirty="0" smtClean="0">
                          <a:ln>
                            <a:noFill/>
                          </a:ln>
                          <a:solidFill>
                            <a:schemeClr val="bg1"/>
                          </a:solidFill>
                        </a:rPr>
                        <a:t>4</a:t>
                      </a:r>
                      <a:endParaRPr lang="ru-RU" sz="1600" b="0" dirty="0">
                        <a:ln>
                          <a:noFill/>
                        </a:ln>
                        <a:solidFill>
                          <a:schemeClr val="bg1"/>
                        </a:solidFill>
                      </a:endParaRPr>
                    </a:p>
                  </a:txBody>
                  <a:tcPr/>
                </a:tc>
                <a:extLst>
                  <a:ext uri="{0D108BD9-81ED-4DB2-BD59-A6C34878D82A}">
                    <a16:rowId xmlns="" xmlns:a16="http://schemas.microsoft.com/office/drawing/2014/main" val="4147324602"/>
                  </a:ext>
                </a:extLst>
              </a:tr>
              <a:tr h="319059">
                <a:tc>
                  <a:txBody>
                    <a:bodyPr/>
                    <a:lstStyle/>
                    <a:p>
                      <a:r>
                        <a:rPr lang="ru-RU" sz="1600" dirty="0" smtClean="0">
                          <a:ln>
                            <a:noFill/>
                          </a:ln>
                          <a:solidFill>
                            <a:schemeClr val="bg1"/>
                          </a:solidFill>
                        </a:rPr>
                        <a:t>Глоссарий</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5</a:t>
                      </a:r>
                      <a:endParaRPr lang="ru-RU" sz="1600" b="0" dirty="0">
                        <a:ln>
                          <a:noFill/>
                        </a:ln>
                        <a:solidFill>
                          <a:schemeClr val="bg1"/>
                        </a:solidFill>
                      </a:endParaRPr>
                    </a:p>
                  </a:txBody>
                  <a:tcPr/>
                </a:tc>
                <a:extLst>
                  <a:ext uri="{0D108BD9-81ED-4DB2-BD59-A6C34878D82A}">
                    <a16:rowId xmlns="" xmlns:a16="http://schemas.microsoft.com/office/drawing/2014/main" val="706539171"/>
                  </a:ext>
                </a:extLst>
              </a:tr>
              <a:tr h="319059">
                <a:tc>
                  <a:txBody>
                    <a:bodyPr/>
                    <a:lstStyle/>
                    <a:p>
                      <a:r>
                        <a:rPr lang="ru-RU" sz="1600" dirty="0" smtClean="0">
                          <a:ln>
                            <a:noFill/>
                          </a:ln>
                          <a:solidFill>
                            <a:schemeClr val="bg1"/>
                          </a:solidFill>
                        </a:rPr>
                        <a:t>Основные понятия</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7</a:t>
                      </a:r>
                      <a:endParaRPr lang="ru-RU" sz="1600" b="0" dirty="0">
                        <a:ln>
                          <a:noFill/>
                        </a:ln>
                        <a:solidFill>
                          <a:schemeClr val="bg1"/>
                        </a:solidFill>
                      </a:endParaRPr>
                    </a:p>
                  </a:txBody>
                  <a:tcPr/>
                </a:tc>
                <a:extLst>
                  <a:ext uri="{0D108BD9-81ED-4DB2-BD59-A6C34878D82A}">
                    <a16:rowId xmlns="" xmlns:a16="http://schemas.microsoft.com/office/drawing/2014/main" val="2651218761"/>
                  </a:ext>
                </a:extLst>
              </a:tr>
              <a:tr h="319059">
                <a:tc>
                  <a:txBody>
                    <a:bodyPr/>
                    <a:lstStyle/>
                    <a:p>
                      <a:r>
                        <a:rPr lang="ru-RU" sz="1600" dirty="0" smtClean="0">
                          <a:ln>
                            <a:noFill/>
                          </a:ln>
                          <a:solidFill>
                            <a:schemeClr val="bg1"/>
                          </a:solidFill>
                        </a:rPr>
                        <a:t>Бюджетный процесс</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14</a:t>
                      </a:r>
                      <a:endParaRPr lang="ru-RU" sz="1600" b="0" dirty="0">
                        <a:ln>
                          <a:noFill/>
                        </a:ln>
                        <a:solidFill>
                          <a:schemeClr val="bg1"/>
                        </a:solidFill>
                      </a:endParaRPr>
                    </a:p>
                  </a:txBody>
                  <a:tcPr/>
                </a:tc>
                <a:extLst>
                  <a:ext uri="{0D108BD9-81ED-4DB2-BD59-A6C34878D82A}">
                    <a16:rowId xmlns="" xmlns:a16="http://schemas.microsoft.com/office/drawing/2014/main" val="2737657006"/>
                  </a:ext>
                </a:extLst>
              </a:tr>
              <a:tr h="319059">
                <a:tc>
                  <a:txBody>
                    <a:bodyPr/>
                    <a:lstStyle/>
                    <a:p>
                      <a:r>
                        <a:rPr lang="ru-RU" sz="1600" dirty="0" smtClean="0">
                          <a:ln>
                            <a:noFill/>
                          </a:ln>
                          <a:solidFill>
                            <a:schemeClr val="bg1"/>
                          </a:solidFill>
                        </a:rPr>
                        <a:t>Основные задачи и приоритеты бюджетной</a:t>
                      </a:r>
                      <a:r>
                        <a:rPr lang="ru-RU" sz="1600" baseline="0" dirty="0" smtClean="0">
                          <a:ln>
                            <a:noFill/>
                          </a:ln>
                          <a:solidFill>
                            <a:schemeClr val="bg1"/>
                          </a:solidFill>
                        </a:rPr>
                        <a:t> политики в 2020 году</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15</a:t>
                      </a:r>
                      <a:endParaRPr lang="ru-RU" sz="1600" b="0" dirty="0">
                        <a:ln>
                          <a:noFill/>
                        </a:ln>
                        <a:solidFill>
                          <a:schemeClr val="bg1"/>
                        </a:solidFill>
                      </a:endParaRPr>
                    </a:p>
                  </a:txBody>
                  <a:tcPr/>
                </a:tc>
                <a:extLst>
                  <a:ext uri="{0D108BD9-81ED-4DB2-BD59-A6C34878D82A}">
                    <a16:rowId xmlns="" xmlns:a16="http://schemas.microsoft.com/office/drawing/2014/main" val="3289353185"/>
                  </a:ext>
                </a:extLst>
              </a:tr>
              <a:tr h="319059">
                <a:tc>
                  <a:txBody>
                    <a:bodyPr/>
                    <a:lstStyle/>
                    <a:p>
                      <a:r>
                        <a:rPr lang="ru-RU" sz="1600" dirty="0" smtClean="0">
                          <a:ln>
                            <a:noFill/>
                          </a:ln>
                          <a:solidFill>
                            <a:schemeClr val="bg1"/>
                          </a:solidFill>
                        </a:rPr>
                        <a:t>Бюджетная политика в</a:t>
                      </a:r>
                      <a:r>
                        <a:rPr lang="ru-RU" sz="1600" baseline="0" dirty="0" smtClean="0">
                          <a:ln>
                            <a:noFill/>
                          </a:ln>
                          <a:solidFill>
                            <a:schemeClr val="bg1"/>
                          </a:solidFill>
                        </a:rPr>
                        <a:t> 2020 году</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16</a:t>
                      </a:r>
                      <a:endParaRPr lang="ru-RU" sz="1600" b="0" dirty="0">
                        <a:ln>
                          <a:noFill/>
                        </a:ln>
                        <a:solidFill>
                          <a:schemeClr val="bg1"/>
                        </a:solidFill>
                      </a:endParaRPr>
                    </a:p>
                  </a:txBody>
                  <a:tcPr/>
                </a:tc>
                <a:extLst>
                  <a:ext uri="{0D108BD9-81ED-4DB2-BD59-A6C34878D82A}">
                    <a16:rowId xmlns="" xmlns:a16="http://schemas.microsoft.com/office/drawing/2014/main" val="1109423072"/>
                  </a:ext>
                </a:extLst>
              </a:tr>
              <a:tr h="551102">
                <a:tc>
                  <a:txBody>
                    <a:bodyPr/>
                    <a:lstStyle/>
                    <a:p>
                      <a:r>
                        <a:rPr kumimoji="0" lang="ru-RU" sz="1600" kern="1200" dirty="0" smtClean="0">
                          <a:ln>
                            <a:noFill/>
                          </a:ln>
                          <a:solidFill>
                            <a:schemeClr val="bg1"/>
                          </a:solidFill>
                          <a:effectLst/>
                        </a:rPr>
                        <a:t>Информация о выполнении </a:t>
                      </a:r>
                      <a:r>
                        <a:rPr lang="ru-RU" sz="1600" dirty="0" smtClean="0">
                          <a:ln w="12700">
                            <a:noFill/>
                            <a:prstDash val="solid"/>
                          </a:ln>
                          <a:solidFill>
                            <a:schemeClr val="bg1"/>
                          </a:solidFill>
                          <a:effectLst/>
                        </a:rPr>
                        <a:t>показателей социально-экономического развития бюджета городского округа Щёлково Московской области за 2020 год</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17</a:t>
                      </a:r>
                      <a:endParaRPr lang="ru-RU" sz="1600" b="0" dirty="0">
                        <a:ln>
                          <a:noFill/>
                        </a:ln>
                        <a:solidFill>
                          <a:schemeClr val="bg1"/>
                        </a:solidFill>
                      </a:endParaRPr>
                    </a:p>
                  </a:txBody>
                  <a:tcPr/>
                </a:tc>
                <a:extLst>
                  <a:ext uri="{0D108BD9-81ED-4DB2-BD59-A6C34878D82A}">
                    <a16:rowId xmlns="" xmlns:a16="http://schemas.microsoft.com/office/drawing/2014/main" val="634283503"/>
                  </a:ext>
                </a:extLst>
              </a:tr>
              <a:tr h="551102">
                <a:tc>
                  <a:txBody>
                    <a:bodyPr/>
                    <a:lstStyle/>
                    <a:p>
                      <a:r>
                        <a:rPr lang="ru-RU" sz="1600" dirty="0" smtClean="0">
                          <a:ln w="12700">
                            <a:noFill/>
                            <a:prstDash val="solid"/>
                          </a:ln>
                          <a:solidFill>
                            <a:schemeClr val="bg1"/>
                          </a:solidFill>
                          <a:effectLst/>
                        </a:rPr>
                        <a:t>Информация о выполнении основных характеристик бюджета городского округа Щёлково Московской области за 2020 год</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19</a:t>
                      </a:r>
                      <a:endParaRPr lang="ru-RU" sz="1600" b="0" dirty="0">
                        <a:ln>
                          <a:noFill/>
                        </a:ln>
                        <a:solidFill>
                          <a:schemeClr val="bg1"/>
                        </a:solidFill>
                      </a:endParaRPr>
                    </a:p>
                  </a:txBody>
                  <a:tcPr/>
                </a:tc>
                <a:extLst>
                  <a:ext uri="{0D108BD9-81ED-4DB2-BD59-A6C34878D82A}">
                    <a16:rowId xmlns="" xmlns:a16="http://schemas.microsoft.com/office/drawing/2014/main" val="3730715197"/>
                  </a:ext>
                </a:extLst>
              </a:tr>
              <a:tr h="319059">
                <a:tc>
                  <a:txBody>
                    <a:bodyPr/>
                    <a:lstStyle/>
                    <a:p>
                      <a:r>
                        <a:rPr kumimoji="0" lang="ru-RU" sz="1600" kern="1200" dirty="0" smtClean="0">
                          <a:ln>
                            <a:noFill/>
                          </a:ln>
                          <a:solidFill>
                            <a:schemeClr val="bg1"/>
                          </a:solidFill>
                          <a:effectLst/>
                        </a:rPr>
                        <a:t>Информация об объёме и структуре налоговых доходов </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20</a:t>
                      </a:r>
                      <a:endParaRPr lang="ru-RU" sz="1600" b="0" dirty="0">
                        <a:ln>
                          <a:noFill/>
                        </a:ln>
                        <a:solidFill>
                          <a:schemeClr val="bg1"/>
                        </a:solidFill>
                      </a:endParaRPr>
                    </a:p>
                  </a:txBody>
                  <a:tcPr/>
                </a:tc>
                <a:extLst>
                  <a:ext uri="{0D108BD9-81ED-4DB2-BD59-A6C34878D82A}">
                    <a16:rowId xmlns="" xmlns:a16="http://schemas.microsoft.com/office/drawing/2014/main" val="35558611"/>
                  </a:ext>
                </a:extLst>
              </a:tr>
              <a:tr h="319059">
                <a:tc>
                  <a:txBody>
                    <a:bodyPr/>
                    <a:lstStyle/>
                    <a:p>
                      <a:r>
                        <a:rPr kumimoji="0" lang="ru-RU" sz="1600" kern="1200" dirty="0" smtClean="0">
                          <a:ln>
                            <a:noFill/>
                          </a:ln>
                          <a:solidFill>
                            <a:schemeClr val="bg1"/>
                          </a:solidFill>
                          <a:effectLst/>
                        </a:rPr>
                        <a:t>Информация об объёме и структуре неналоговых доходов </a:t>
                      </a:r>
                      <a:endParaRPr lang="ru-RU" sz="1600" b="0" dirty="0">
                        <a:ln>
                          <a:noFill/>
                        </a:ln>
                        <a:solidFill>
                          <a:schemeClr val="bg1"/>
                        </a:solidFill>
                      </a:endParaRPr>
                    </a:p>
                  </a:txBody>
                  <a:tcPr/>
                </a:tc>
                <a:tc>
                  <a:txBody>
                    <a:bodyPr/>
                    <a:lstStyle/>
                    <a:p>
                      <a:pPr algn="ctr"/>
                      <a:r>
                        <a:rPr lang="ru-RU" sz="1600" dirty="0" smtClean="0">
                          <a:ln>
                            <a:noFill/>
                          </a:ln>
                          <a:solidFill>
                            <a:schemeClr val="bg1"/>
                          </a:solidFill>
                        </a:rPr>
                        <a:t>21</a:t>
                      </a:r>
                      <a:endParaRPr lang="ru-RU" sz="1600" b="0" dirty="0">
                        <a:ln>
                          <a:noFill/>
                        </a:ln>
                        <a:solidFill>
                          <a:schemeClr val="bg1"/>
                        </a:solidFill>
                      </a:endParaRPr>
                    </a:p>
                  </a:txBody>
                  <a:tcPr/>
                </a:tc>
                <a:extLst>
                  <a:ext uri="{0D108BD9-81ED-4DB2-BD59-A6C34878D82A}">
                    <a16:rowId xmlns="" xmlns:a16="http://schemas.microsoft.com/office/drawing/2014/main" val="1107724559"/>
                  </a:ext>
                </a:extLst>
              </a:tr>
              <a:tr h="551102">
                <a:tc>
                  <a:txBody>
                    <a:bodyPr/>
                    <a:lstStyle/>
                    <a:p>
                      <a:r>
                        <a:rPr kumimoji="0" lang="ru-RU" sz="1600" kern="1200" dirty="0" smtClean="0">
                          <a:ln>
                            <a:noFill/>
                          </a:ln>
                          <a:solidFill>
                            <a:schemeClr val="bg1"/>
                          </a:solidFill>
                          <a:effectLst/>
                          <a:latin typeface="+mn-lt"/>
                          <a:ea typeface="+mn-ea"/>
                          <a:cs typeface="+mn-cs"/>
                        </a:rPr>
                        <a:t>Информация о межбюджетных трансфертах, поступивших в бюджет городского округа Щёлково Московской области в 2020 году </a:t>
                      </a:r>
                      <a:endParaRPr kumimoji="0" lang="ru-RU" sz="1600" kern="1200" dirty="0">
                        <a:ln>
                          <a:noFill/>
                        </a:ln>
                        <a:solidFill>
                          <a:schemeClr val="bg1"/>
                        </a:solidFill>
                        <a:effectLst/>
                        <a:latin typeface="+mn-lt"/>
                        <a:ea typeface="+mn-ea"/>
                        <a:cs typeface="+mn-cs"/>
                      </a:endParaRPr>
                    </a:p>
                  </a:txBody>
                  <a:tcPr/>
                </a:tc>
                <a:tc>
                  <a:txBody>
                    <a:bodyPr/>
                    <a:lstStyle/>
                    <a:p>
                      <a:pPr algn="ctr"/>
                      <a:r>
                        <a:rPr lang="ru-RU" sz="1600" dirty="0" smtClean="0">
                          <a:ln>
                            <a:noFill/>
                          </a:ln>
                          <a:solidFill>
                            <a:schemeClr val="bg1"/>
                          </a:solidFill>
                        </a:rPr>
                        <a:t>22</a:t>
                      </a:r>
                      <a:endParaRPr lang="ru-RU" sz="1600" b="0" dirty="0">
                        <a:ln>
                          <a:noFill/>
                        </a:ln>
                        <a:solidFill>
                          <a:schemeClr val="bg1"/>
                        </a:solidFill>
                      </a:endParaRPr>
                    </a:p>
                  </a:txBody>
                  <a:tcPr/>
                </a:tc>
                <a:extLst>
                  <a:ext uri="{0D108BD9-81ED-4DB2-BD59-A6C34878D82A}">
                    <a16:rowId xmlns="" xmlns:a16="http://schemas.microsoft.com/office/drawing/2014/main" val="1214186553"/>
                  </a:ext>
                </a:extLst>
              </a:tr>
              <a:tr h="551102">
                <a:tc>
                  <a:txBody>
                    <a:bodyPr/>
                    <a:lstStyle/>
                    <a:p>
                      <a:r>
                        <a:rPr kumimoji="0" lang="ru-RU" sz="1600" kern="1200" dirty="0" smtClean="0">
                          <a:ln>
                            <a:noFill/>
                          </a:ln>
                          <a:solidFill>
                            <a:schemeClr val="bg1"/>
                          </a:solidFill>
                          <a:effectLst/>
                        </a:rPr>
                        <a:t>Удельный объем налоговых и неналоговых доходов на душу населения в сравнении с другими муниципальными образованиями </a:t>
                      </a:r>
                      <a:endParaRPr kumimoji="0" lang="ru-RU" sz="1600" b="0" kern="1200" dirty="0" smtClean="0">
                        <a:ln>
                          <a:noFill/>
                        </a:ln>
                        <a:solidFill>
                          <a:schemeClr val="bg1"/>
                        </a:solidFill>
                        <a:effectLst/>
                        <a:latin typeface="+mn-lt"/>
                        <a:ea typeface="+mn-ea"/>
                        <a:cs typeface="+mn-cs"/>
                      </a:endParaRPr>
                    </a:p>
                  </a:txBody>
                  <a:tcPr/>
                </a:tc>
                <a:tc>
                  <a:txBody>
                    <a:bodyPr/>
                    <a:lstStyle/>
                    <a:p>
                      <a:pPr algn="ctr"/>
                      <a:r>
                        <a:rPr lang="ru-RU" sz="1600" dirty="0" smtClean="0">
                          <a:ln>
                            <a:noFill/>
                          </a:ln>
                          <a:solidFill>
                            <a:schemeClr val="bg1"/>
                          </a:solidFill>
                        </a:rPr>
                        <a:t>23</a:t>
                      </a:r>
                      <a:endParaRPr lang="ru-RU" sz="1600" b="0" dirty="0">
                        <a:ln>
                          <a:noFill/>
                        </a:ln>
                        <a:solidFill>
                          <a:schemeClr val="bg1"/>
                        </a:solidFill>
                      </a:endParaRPr>
                    </a:p>
                  </a:txBody>
                  <a:tcPr/>
                </a:tc>
                <a:extLst>
                  <a:ext uri="{0D108BD9-81ED-4DB2-BD59-A6C34878D82A}">
                    <a16:rowId xmlns="" xmlns:a16="http://schemas.microsoft.com/office/drawing/2014/main" val="532910405"/>
                  </a:ext>
                </a:extLst>
              </a:tr>
              <a:tr h="551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kern="1200" noProof="0" dirty="0" smtClean="0">
                          <a:ln>
                            <a:noFill/>
                          </a:ln>
                          <a:solidFill>
                            <a:schemeClr val="bg1"/>
                          </a:solidFill>
                          <a:effectLst/>
                          <a:latin typeface="+mn-lt"/>
                          <a:ea typeface="+mn-ea"/>
                          <a:cs typeface="+mn-cs"/>
                        </a:rPr>
                        <a:t>Динамика поступлений и структура налоговых и неналоговых  доходов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kern="1200" noProof="0" dirty="0" smtClean="0">
                          <a:ln>
                            <a:noFill/>
                          </a:ln>
                          <a:solidFill>
                            <a:schemeClr val="bg1"/>
                          </a:solidFill>
                          <a:effectLst/>
                          <a:latin typeface="+mn-lt"/>
                          <a:ea typeface="+mn-ea"/>
                          <a:cs typeface="+mn-cs"/>
                        </a:rPr>
                        <a:t>городского округа Щёлково Московской области в 2019-2023 годах </a:t>
                      </a:r>
                      <a:endParaRPr kumimoji="0" lang="ru-RU" sz="1600" kern="1200" dirty="0">
                        <a:ln>
                          <a:noFill/>
                        </a:ln>
                        <a:solidFill>
                          <a:schemeClr val="bg1"/>
                        </a:solidFill>
                        <a:effectLst/>
                        <a:latin typeface="+mn-lt"/>
                        <a:ea typeface="+mn-ea"/>
                        <a:cs typeface="+mn-cs"/>
                      </a:endParaRPr>
                    </a:p>
                  </a:txBody>
                  <a:tcPr/>
                </a:tc>
                <a:tc>
                  <a:txBody>
                    <a:bodyPr/>
                    <a:lstStyle/>
                    <a:p>
                      <a:pPr marL="0" algn="ctr" rtl="0" eaLnBrk="1" latinLnBrk="0" hangingPunct="1"/>
                      <a:r>
                        <a:rPr kumimoji="0" lang="ru-RU" sz="1600" kern="1200" dirty="0" smtClean="0">
                          <a:ln>
                            <a:noFill/>
                          </a:ln>
                          <a:solidFill>
                            <a:schemeClr val="bg1"/>
                          </a:solidFill>
                        </a:rPr>
                        <a:t>24</a:t>
                      </a:r>
                      <a:endParaRPr kumimoji="0" lang="ru-RU" sz="1600" b="0" kern="1200" dirty="0">
                        <a:ln>
                          <a:noFill/>
                        </a:ln>
                        <a:solidFill>
                          <a:schemeClr val="bg1"/>
                        </a:solidFill>
                        <a:latin typeface="+mn-lt"/>
                        <a:ea typeface="+mn-ea"/>
                        <a:cs typeface="+mn-cs"/>
                      </a:endParaRPr>
                    </a:p>
                  </a:txBody>
                  <a:tcPr/>
                </a:tc>
                <a:extLst>
                  <a:ext uri="{0D108BD9-81ED-4DB2-BD59-A6C34878D82A}">
                    <a16:rowId xmlns="" xmlns:a16="http://schemas.microsoft.com/office/drawing/2014/main" val="715300764"/>
                  </a:ext>
                </a:extLst>
              </a:tr>
              <a:tr h="596677">
                <a:tc>
                  <a:txBody>
                    <a:bodyPr/>
                    <a:lstStyle/>
                    <a:p>
                      <a:pPr marL="0" algn="l" rtl="0" eaLnBrk="1" latinLnBrk="0" hangingPunct="1"/>
                      <a:r>
                        <a:rPr kumimoji="0" lang="ru-RU" sz="1700" b="0" kern="1200" dirty="0" smtClean="0">
                          <a:solidFill>
                            <a:schemeClr val="bg1"/>
                          </a:solidFill>
                          <a:effectLst/>
                        </a:rPr>
                        <a:t>Местные налоги </a:t>
                      </a:r>
                      <a:endParaRPr kumimoji="0" lang="ru-RU" sz="1700" b="0" kern="1200" dirty="0">
                        <a:solidFill>
                          <a:schemeClr val="bg1"/>
                        </a:solidFill>
                        <a:latin typeface="+mn-lt"/>
                        <a:ea typeface="+mn-ea"/>
                        <a:cs typeface="+mn-cs"/>
                      </a:endParaRPr>
                    </a:p>
                  </a:txBody>
                  <a:tcPr/>
                </a:tc>
                <a:tc>
                  <a:txBody>
                    <a:bodyPr/>
                    <a:lstStyle/>
                    <a:p>
                      <a:pPr marL="0" algn="ctr" rtl="0" eaLnBrk="1" latinLnBrk="0" hangingPunct="1"/>
                      <a:r>
                        <a:rPr kumimoji="0" lang="ru-RU" b="0" kern="1200" dirty="0" smtClean="0">
                          <a:solidFill>
                            <a:schemeClr val="bg1"/>
                          </a:solidFill>
                        </a:rPr>
                        <a:t>26</a:t>
                      </a:r>
                      <a:endParaRPr kumimoji="0" lang="ru-RU" b="0" kern="1200" dirty="0">
                        <a:solidFill>
                          <a:schemeClr val="bg1"/>
                        </a:solidFill>
                        <a:latin typeface="+mn-lt"/>
                        <a:ea typeface="+mn-ea"/>
                        <a:cs typeface="+mn-cs"/>
                      </a:endParaRPr>
                    </a:p>
                  </a:txBody>
                  <a:tcPr/>
                </a:tc>
                <a:extLst>
                  <a:ext uri="{0D108BD9-81ED-4DB2-BD59-A6C34878D82A}">
                    <a16:rowId xmlns="" xmlns:a16="http://schemas.microsoft.com/office/drawing/2014/main" val="3573933200"/>
                  </a:ext>
                </a:extLst>
              </a:tr>
            </a:tbl>
          </a:graphicData>
        </a:graphic>
      </p:graphicFrame>
    </p:spTree>
    <p:extLst>
      <p:ext uri="{BB962C8B-B14F-4D97-AF65-F5344CB8AC3E}">
        <p14:creationId xmlns:p14="http://schemas.microsoft.com/office/powerpoint/2010/main" val="375964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rmAutofit fontScale="90000"/>
          </a:bodyPr>
          <a:lstStyle/>
          <a:p>
            <a:r>
              <a:rPr lang="ru-RU" sz="2800" dirty="0" smtClean="0">
                <a:solidFill>
                  <a:srgbClr val="0000CC"/>
                </a:solidFill>
                <a:effectLst/>
              </a:rPr>
              <a:t>Объём и структура налоговых доходов городского округа Щёлково Московской области за 2020 год</a:t>
            </a:r>
            <a:endParaRPr lang="ru-RU" sz="2800" dirty="0">
              <a:solidFill>
                <a:srgbClr val="0000CC"/>
              </a:solidFill>
              <a:effectLst/>
            </a:endParaRPr>
          </a:p>
        </p:txBody>
      </p:sp>
      <p:sp>
        <p:nvSpPr>
          <p:cNvPr id="5" name="Прямоугольник 4"/>
          <p:cNvSpPr/>
          <p:nvPr/>
        </p:nvSpPr>
        <p:spPr>
          <a:xfrm>
            <a:off x="251520" y="2420888"/>
            <a:ext cx="3182240" cy="4294663"/>
          </a:xfrm>
          <a:prstGeom prst="rect">
            <a:avLst/>
          </a:prstGeom>
          <a:solidFill>
            <a:schemeClr val="accent5">
              <a:lumMod val="20000"/>
              <a:lumOff val="80000"/>
            </a:schemeClr>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налог </a:t>
            </a:r>
            <a:r>
              <a:rPr lang="ru-RU" sz="1500" dirty="0">
                <a:solidFill>
                  <a:prstClr val="black"/>
                </a:solidFill>
                <a:cs typeface="Times New Roman" pitchFamily="18" charset="0"/>
              </a:rPr>
              <a:t>на доходы физических </a:t>
            </a:r>
            <a:r>
              <a:rPr lang="ru-RU" sz="1500" dirty="0" smtClean="0">
                <a:solidFill>
                  <a:prstClr val="black"/>
                </a:solidFill>
                <a:cs typeface="Times New Roman" pitchFamily="18" charset="0"/>
              </a:rPr>
              <a:t>лиц</a:t>
            </a:r>
          </a:p>
          <a:p>
            <a:pPr marL="285750" indent="-285750">
              <a:buFont typeface="Arial" pitchFamily="34" charset="0"/>
              <a:buChar char="•"/>
              <a:defRPr/>
            </a:pPr>
            <a:r>
              <a:rPr lang="ru-RU" sz="1500" dirty="0">
                <a:solidFill>
                  <a:prstClr val="black"/>
                </a:solidFill>
                <a:cs typeface="Times New Roman" pitchFamily="18" charset="0"/>
              </a:rPr>
              <a:t>акцизы</a:t>
            </a:r>
          </a:p>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налог </a:t>
            </a:r>
            <a:r>
              <a:rPr lang="ru-RU" sz="1500" dirty="0">
                <a:solidFill>
                  <a:prstClr val="black"/>
                </a:solidFill>
                <a:cs typeface="Times New Roman" pitchFamily="18" charset="0"/>
              </a:rPr>
              <a:t>на </a:t>
            </a:r>
            <a:r>
              <a:rPr lang="ru-RU" sz="1500" dirty="0" smtClean="0">
                <a:solidFill>
                  <a:prstClr val="black"/>
                </a:solidFill>
                <a:cs typeface="Times New Roman" pitchFamily="18" charset="0"/>
              </a:rPr>
              <a:t>прибыль организаций</a:t>
            </a:r>
            <a:endParaRPr lang="ru-RU" sz="1500" dirty="0">
              <a:solidFill>
                <a:prstClr val="black"/>
              </a:solidFill>
              <a:cs typeface="Times New Roman" pitchFamily="18" charset="0"/>
            </a:endParaRPr>
          </a:p>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налог </a:t>
            </a:r>
            <a:r>
              <a:rPr lang="ru-RU" sz="1500" dirty="0">
                <a:solidFill>
                  <a:prstClr val="black"/>
                </a:solidFill>
                <a:cs typeface="Times New Roman" pitchFamily="18" charset="0"/>
              </a:rPr>
              <a:t>на имущество </a:t>
            </a:r>
            <a:r>
              <a:rPr lang="ru-RU" sz="1500" dirty="0" smtClean="0">
                <a:solidFill>
                  <a:prstClr val="black"/>
                </a:solidFill>
                <a:cs typeface="Times New Roman" pitchFamily="18" charset="0"/>
              </a:rPr>
              <a:t>организаций</a:t>
            </a:r>
          </a:p>
          <a:p>
            <a:pPr marL="285750" indent="-285750" fontAlgn="auto">
              <a:spcBef>
                <a:spcPts val="0"/>
              </a:spcBef>
              <a:spcAft>
                <a:spcPts val="0"/>
              </a:spcAft>
              <a:buFont typeface="Arial" pitchFamily="34" charset="0"/>
              <a:buChar char="•"/>
              <a:defRPr/>
            </a:pPr>
            <a:r>
              <a:rPr lang="ru-RU" sz="1500" dirty="0">
                <a:solidFill>
                  <a:prstClr val="black"/>
                </a:solidFill>
                <a:cs typeface="Times New Roman" pitchFamily="18" charset="0"/>
              </a:rPr>
              <a:t>налог на имущество </a:t>
            </a:r>
            <a:r>
              <a:rPr lang="ru-RU" sz="1500" dirty="0" smtClean="0">
                <a:solidFill>
                  <a:prstClr val="black"/>
                </a:solidFill>
                <a:cs typeface="Times New Roman" pitchFamily="18" charset="0"/>
              </a:rPr>
              <a:t>физических лиц</a:t>
            </a:r>
          </a:p>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земельный налог</a:t>
            </a:r>
          </a:p>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упрощенная система налогообложения</a:t>
            </a:r>
          </a:p>
          <a:p>
            <a:pPr marL="285750" indent="-285750" fontAlgn="auto">
              <a:spcBef>
                <a:spcPts val="0"/>
              </a:spcBef>
              <a:spcAft>
                <a:spcPts val="0"/>
              </a:spcAft>
              <a:buFont typeface="Arial" pitchFamily="34" charset="0"/>
              <a:buChar char="•"/>
              <a:defRPr/>
            </a:pPr>
            <a:r>
              <a:rPr lang="ru-RU" sz="1500" dirty="0">
                <a:solidFill>
                  <a:prstClr val="black"/>
                </a:solidFill>
                <a:cs typeface="Times New Roman" pitchFamily="18" charset="0"/>
              </a:rPr>
              <a:t>е</a:t>
            </a:r>
            <a:r>
              <a:rPr lang="ru-RU" sz="1500" dirty="0" smtClean="0">
                <a:solidFill>
                  <a:prstClr val="black"/>
                </a:solidFill>
                <a:cs typeface="Times New Roman" pitchFamily="18" charset="0"/>
              </a:rPr>
              <a:t>диный налог на вмененный доход</a:t>
            </a:r>
          </a:p>
          <a:p>
            <a:pPr marL="285750" indent="-285750" fontAlgn="auto">
              <a:spcBef>
                <a:spcPts val="0"/>
              </a:spcBef>
              <a:spcAft>
                <a:spcPts val="0"/>
              </a:spcAft>
              <a:buFont typeface="Arial" pitchFamily="34" charset="0"/>
              <a:buChar char="•"/>
              <a:defRPr/>
            </a:pPr>
            <a:r>
              <a:rPr lang="ru-RU" sz="1500" dirty="0">
                <a:solidFill>
                  <a:prstClr val="black"/>
                </a:solidFill>
                <a:cs typeface="Times New Roman" pitchFamily="18" charset="0"/>
              </a:rPr>
              <a:t>е</a:t>
            </a:r>
            <a:r>
              <a:rPr lang="ru-RU" sz="1500" dirty="0" smtClean="0">
                <a:solidFill>
                  <a:prstClr val="black"/>
                </a:solidFill>
                <a:cs typeface="Times New Roman" pitchFamily="18" charset="0"/>
              </a:rPr>
              <a:t>диный сельскохозяйственный налог</a:t>
            </a:r>
          </a:p>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налог, взимаемый в связи с применением патентной системы налогообложения</a:t>
            </a:r>
          </a:p>
          <a:p>
            <a:pPr marL="285750" indent="-285750" fontAlgn="auto">
              <a:spcBef>
                <a:spcPts val="0"/>
              </a:spcBef>
              <a:spcAft>
                <a:spcPts val="0"/>
              </a:spcAft>
              <a:buFont typeface="Arial" pitchFamily="34" charset="0"/>
              <a:buChar char="•"/>
              <a:defRPr/>
            </a:pPr>
            <a:r>
              <a:rPr lang="ru-RU" sz="1500" dirty="0" smtClean="0">
                <a:solidFill>
                  <a:prstClr val="black"/>
                </a:solidFill>
                <a:cs typeface="Times New Roman" pitchFamily="18" charset="0"/>
              </a:rPr>
              <a:t>государственная пошлина</a:t>
            </a:r>
            <a:endParaRPr lang="ru-RU" sz="1500" dirty="0">
              <a:solidFill>
                <a:prstClr val="black"/>
              </a:solidFill>
              <a:cs typeface="Times New Roman" pitchFamily="18" charset="0"/>
            </a:endParaRPr>
          </a:p>
          <a:p>
            <a:pPr fontAlgn="auto">
              <a:spcBef>
                <a:spcPts val="0"/>
              </a:spcBef>
              <a:spcAft>
                <a:spcPts val="0"/>
              </a:spcAft>
              <a:defRPr/>
            </a:pPr>
            <a:r>
              <a:rPr lang="ru-RU" sz="1400" dirty="0">
                <a:solidFill>
                  <a:prstClr val="black"/>
                </a:solidFill>
                <a:cs typeface="Times New Roman" pitchFamily="18" charset="0"/>
              </a:rPr>
              <a:t> </a:t>
            </a:r>
          </a:p>
        </p:txBody>
      </p:sp>
      <p:sp>
        <p:nvSpPr>
          <p:cNvPr id="6" name="TextBox 5"/>
          <p:cNvSpPr txBox="1"/>
          <p:nvPr/>
        </p:nvSpPr>
        <p:spPr>
          <a:xfrm>
            <a:off x="7668344" y="764704"/>
            <a:ext cx="1368151" cy="307777"/>
          </a:xfrm>
          <a:prstGeom prst="rect">
            <a:avLst/>
          </a:prstGeom>
          <a:noFill/>
        </p:spPr>
        <p:txBody>
          <a:bodyPr wrap="square" rtlCol="0">
            <a:spAutoFit/>
          </a:bodyPr>
          <a:lstStyle/>
          <a:p>
            <a:pPr algn="ctr"/>
            <a:r>
              <a:rPr lang="ru-RU" sz="1400" b="1" dirty="0" smtClean="0">
                <a:solidFill>
                  <a:schemeClr val="bg1"/>
                </a:solidFill>
              </a:rPr>
              <a:t>(тыс. руб.)</a:t>
            </a:r>
            <a:endParaRPr lang="ru-RU" dirty="0">
              <a:solidFill>
                <a:schemeClr val="bg1"/>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03308445"/>
              </p:ext>
            </p:extLst>
          </p:nvPr>
        </p:nvGraphicFramePr>
        <p:xfrm>
          <a:off x="3599383" y="1222623"/>
          <a:ext cx="5544617" cy="5635377"/>
        </p:xfrm>
        <a:graphic>
          <a:graphicData uri="http://schemas.openxmlformats.org/drawingml/2006/table">
            <a:tbl>
              <a:tblPr>
                <a:tableStyleId>{35758FB7-9AC5-4552-8A53-C91805E547FA}</a:tableStyleId>
              </a:tblPr>
              <a:tblGrid>
                <a:gridCol w="261527">
                  <a:extLst>
                    <a:ext uri="{9D8B030D-6E8A-4147-A177-3AD203B41FA5}">
                      <a16:colId xmlns="" xmlns:a16="http://schemas.microsoft.com/office/drawing/2014/main" val="20000"/>
                    </a:ext>
                  </a:extLst>
                </a:gridCol>
                <a:gridCol w="2246508">
                  <a:extLst>
                    <a:ext uri="{9D8B030D-6E8A-4147-A177-3AD203B41FA5}">
                      <a16:colId xmlns="" xmlns:a16="http://schemas.microsoft.com/office/drawing/2014/main" val="20001"/>
                    </a:ext>
                  </a:extLst>
                </a:gridCol>
                <a:gridCol w="1086626">
                  <a:extLst>
                    <a:ext uri="{9D8B030D-6E8A-4147-A177-3AD203B41FA5}">
                      <a16:colId xmlns="" xmlns:a16="http://schemas.microsoft.com/office/drawing/2014/main" val="20002"/>
                    </a:ext>
                  </a:extLst>
                </a:gridCol>
                <a:gridCol w="1049997">
                  <a:extLst>
                    <a:ext uri="{9D8B030D-6E8A-4147-A177-3AD203B41FA5}">
                      <a16:colId xmlns="" xmlns:a16="http://schemas.microsoft.com/office/drawing/2014/main" val="20003"/>
                    </a:ext>
                  </a:extLst>
                </a:gridCol>
                <a:gridCol w="899959">
                  <a:extLst>
                    <a:ext uri="{9D8B030D-6E8A-4147-A177-3AD203B41FA5}">
                      <a16:colId xmlns="" xmlns:a16="http://schemas.microsoft.com/office/drawing/2014/main" val="20004"/>
                    </a:ext>
                  </a:extLst>
                </a:gridCol>
              </a:tblGrid>
              <a:tr h="581397">
                <a:tc>
                  <a:txBody>
                    <a:bodyPr/>
                    <a:lstStyle/>
                    <a:p>
                      <a:pPr algn="ctr" fontAlgn="b"/>
                      <a:r>
                        <a:rPr lang="ru-RU" sz="1200" u="none" strike="noStrike" dirty="0">
                          <a:effectLst>
                            <a:outerShdw blurRad="38100" dist="38100" dir="2700000" algn="tl">
                              <a:srgbClr val="000000">
                                <a:alpha val="43137"/>
                              </a:srgbClr>
                            </a:outerShdw>
                          </a:effectLst>
                        </a:rPr>
                        <a:t> </a:t>
                      </a:r>
                      <a:r>
                        <a:rPr lang="ru-RU" sz="1200" u="none" strike="noStrike" dirty="0" smtClean="0">
                          <a:effectLst>
                            <a:outerShdw blurRad="38100" dist="38100" dir="2700000" algn="tl">
                              <a:srgbClr val="000000">
                                <a:alpha val="43137"/>
                              </a:srgbClr>
                            </a:outerShdw>
                          </a:effectLst>
                        </a:rPr>
                        <a:t>№ п/п</a:t>
                      </a:r>
                      <a:endParaRPr lang="ru-RU" sz="12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fontAlgn="ctr"/>
                      <a:r>
                        <a:rPr lang="ru-RU" sz="1300" u="none" strike="noStrike" dirty="0">
                          <a:effectLst>
                            <a:outerShdw blurRad="38100" dist="38100" dir="2700000" algn="tl">
                              <a:srgbClr val="000000">
                                <a:alpha val="43137"/>
                              </a:srgbClr>
                            </a:outerShdw>
                          </a:effectLst>
                        </a:rPr>
                        <a:t>Наименование показателей</a:t>
                      </a:r>
                      <a:endParaRPr lang="ru-RU" sz="13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fontAlgn="ctr"/>
                      <a:r>
                        <a:rPr lang="ru-RU" sz="1200" u="none" strike="noStrike" dirty="0">
                          <a:effectLst>
                            <a:outerShdw blurRad="38100" dist="38100" dir="2700000" algn="tl">
                              <a:srgbClr val="000000">
                                <a:alpha val="43137"/>
                              </a:srgbClr>
                            </a:outerShdw>
                          </a:effectLst>
                        </a:rPr>
                        <a:t>Утверждено в бюджете </a:t>
                      </a:r>
                      <a:r>
                        <a:rPr lang="ru-RU" sz="1200" u="none" strike="noStrike" dirty="0" smtClean="0">
                          <a:effectLst>
                            <a:outerShdw blurRad="38100" dist="38100" dir="2700000" algn="tl">
                              <a:srgbClr val="000000">
                                <a:alpha val="43137"/>
                              </a:srgbClr>
                            </a:outerShdw>
                          </a:effectLst>
                        </a:rPr>
                        <a:t> на 2020 год</a:t>
                      </a:r>
                      <a:endParaRPr lang="ru-RU" sz="12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fontAlgn="ctr"/>
                      <a:r>
                        <a:rPr lang="ru-RU" sz="1200" u="none" strike="noStrike" dirty="0">
                          <a:effectLst>
                            <a:outerShdw blurRad="38100" dist="38100" dir="2700000" algn="tl">
                              <a:srgbClr val="000000">
                                <a:alpha val="43137"/>
                              </a:srgbClr>
                            </a:outerShdw>
                          </a:effectLst>
                        </a:rPr>
                        <a:t>Исполнено </a:t>
                      </a:r>
                      <a:r>
                        <a:rPr lang="ru-RU" sz="1200" u="none" strike="noStrike" dirty="0" smtClean="0">
                          <a:effectLst>
                            <a:outerShdw blurRad="38100" dist="38100" dir="2700000" algn="tl">
                              <a:srgbClr val="000000">
                                <a:alpha val="43137"/>
                              </a:srgbClr>
                            </a:outerShdw>
                          </a:effectLst>
                        </a:rPr>
                        <a:t>за 2020</a:t>
                      </a:r>
                      <a:r>
                        <a:rPr lang="ru-RU" sz="1200" u="none" strike="noStrike" baseline="0" dirty="0" smtClean="0">
                          <a:effectLst>
                            <a:outerShdw blurRad="38100" dist="38100" dir="2700000" algn="tl">
                              <a:srgbClr val="000000">
                                <a:alpha val="43137"/>
                              </a:srgbClr>
                            </a:outerShdw>
                          </a:effectLst>
                        </a:rPr>
                        <a:t> </a:t>
                      </a:r>
                      <a:r>
                        <a:rPr lang="ru-RU" sz="1200" u="none" strike="noStrike" dirty="0" smtClean="0">
                          <a:effectLst>
                            <a:outerShdw blurRad="38100" dist="38100" dir="2700000" algn="tl">
                              <a:srgbClr val="000000">
                                <a:alpha val="43137"/>
                              </a:srgbClr>
                            </a:outerShdw>
                          </a:effectLst>
                        </a:rPr>
                        <a:t>год</a:t>
                      </a:r>
                      <a:endParaRPr lang="ru-RU" sz="12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fontAlgn="ctr"/>
                      <a:r>
                        <a:rPr lang="ru-RU" sz="1200" u="none" strike="noStrike" dirty="0">
                          <a:effectLst>
                            <a:outerShdw blurRad="38100" dist="38100" dir="2700000" algn="tl">
                              <a:srgbClr val="000000">
                                <a:alpha val="43137"/>
                              </a:srgbClr>
                            </a:outerShdw>
                          </a:effectLst>
                        </a:rPr>
                        <a:t>% исполнения плана</a:t>
                      </a:r>
                      <a:endParaRPr lang="ru-RU" sz="12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0"/>
                  </a:ext>
                </a:extLst>
              </a:tr>
              <a:tr h="475701">
                <a:tc>
                  <a:txBody>
                    <a:bodyPr/>
                    <a:lstStyle/>
                    <a:p>
                      <a:pPr algn="ctr" fontAlgn="ctr"/>
                      <a:r>
                        <a:rPr lang="ru-RU" sz="1200" u="none" strike="noStrike" dirty="0">
                          <a:effectLst>
                            <a:outerShdw blurRad="38100" dist="38100" dir="2700000" algn="tl">
                              <a:srgbClr val="000000">
                                <a:alpha val="43137"/>
                              </a:srgbClr>
                            </a:outerShdw>
                          </a:effectLst>
                        </a:rPr>
                        <a:t>1.</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Налог на доходы физических лиц           </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3 017 354,0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3 207 308,5</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106,3</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1"/>
                  </a:ext>
                </a:extLst>
              </a:tr>
              <a:tr h="462428">
                <a:tc>
                  <a:txBody>
                    <a:bodyPr/>
                    <a:lstStyle/>
                    <a:p>
                      <a:pPr algn="ctr" fontAlgn="ctr"/>
                      <a:r>
                        <a:rPr lang="ru-RU" sz="1200" u="none" strike="noStrike" dirty="0">
                          <a:effectLst>
                            <a:outerShdw blurRad="38100" dist="38100" dir="2700000" algn="tl">
                              <a:srgbClr val="000000">
                                <a:alpha val="43137"/>
                              </a:srgbClr>
                            </a:outerShdw>
                          </a:effectLst>
                        </a:rPr>
                        <a:t>2.</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smtClean="0">
                          <a:effectLst>
                            <a:outerShdw blurRad="38100" dist="38100" dir="2700000" algn="tl">
                              <a:srgbClr val="000000">
                                <a:alpha val="43137"/>
                              </a:srgbClr>
                            </a:outerShdw>
                          </a:effectLst>
                        </a:rPr>
                        <a:t>Доходы от уплаты акцизов на нефтепродукты</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61 196,0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56 071,9</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91,7</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2"/>
                  </a:ext>
                </a:extLst>
              </a:tr>
              <a:tr h="581397">
                <a:tc>
                  <a:txBody>
                    <a:bodyPr/>
                    <a:lstStyle/>
                    <a:p>
                      <a:pPr algn="ctr" fontAlgn="ctr"/>
                      <a:r>
                        <a:rPr lang="ru-RU" sz="1200" u="none" strike="noStrike">
                          <a:effectLst>
                            <a:outerShdw blurRad="38100" dist="38100" dir="2700000" algn="tl">
                              <a:srgbClr val="000000">
                                <a:alpha val="43137"/>
                              </a:srgbClr>
                            </a:outerShdw>
                          </a:effectLst>
                        </a:rPr>
                        <a:t>3.</a:t>
                      </a:r>
                      <a:endParaRPr lang="ru-RU" sz="1200" b="0" i="0" u="none" strike="noStrike">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smtClean="0">
                          <a:effectLst>
                            <a:outerShdw blurRad="38100" dist="38100" dir="2700000" algn="tl">
                              <a:srgbClr val="000000">
                                <a:alpha val="43137"/>
                              </a:srgbClr>
                            </a:outerShdw>
                          </a:effectLst>
                        </a:rPr>
                        <a:t>Налог, взимаемый</a:t>
                      </a:r>
                      <a:r>
                        <a:rPr lang="ru-RU" sz="1200" u="none" strike="noStrike" baseline="0" dirty="0" smtClean="0">
                          <a:effectLst>
                            <a:outerShdw blurRad="38100" dist="38100" dir="2700000" algn="tl">
                              <a:srgbClr val="000000">
                                <a:alpha val="43137"/>
                              </a:srgbClr>
                            </a:outerShdw>
                          </a:effectLst>
                        </a:rPr>
                        <a:t> в связи с применением у</a:t>
                      </a:r>
                      <a:r>
                        <a:rPr lang="ru-RU" sz="1200" u="none" strike="noStrike" dirty="0" smtClean="0">
                          <a:effectLst>
                            <a:outerShdw blurRad="38100" dist="38100" dir="2700000" algn="tl">
                              <a:srgbClr val="000000">
                                <a:alpha val="43137"/>
                              </a:srgbClr>
                            </a:outerShdw>
                          </a:effectLst>
                        </a:rPr>
                        <a:t>прощённой системы налогообложения</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425 000,0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479 927,7</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112,9</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3"/>
                  </a:ext>
                </a:extLst>
              </a:tr>
              <a:tr h="581397">
                <a:tc>
                  <a:txBody>
                    <a:bodyPr/>
                    <a:lstStyle/>
                    <a:p>
                      <a:pPr algn="ctr" fontAlgn="ctr"/>
                      <a:r>
                        <a:rPr lang="ru-RU" sz="1200" u="none" strike="noStrike">
                          <a:effectLst>
                            <a:outerShdw blurRad="38100" dist="38100" dir="2700000" algn="tl">
                              <a:srgbClr val="000000">
                                <a:alpha val="43137"/>
                              </a:srgbClr>
                            </a:outerShdw>
                          </a:effectLst>
                        </a:rPr>
                        <a:t>4.</a:t>
                      </a:r>
                      <a:endParaRPr lang="ru-RU" sz="1200" b="0" i="0" u="none" strike="noStrike">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Единый налог на вменённый доход для отдельных видов деятельности</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52 762,0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53 063,1</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100,6</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4"/>
                  </a:ext>
                </a:extLst>
              </a:tr>
              <a:tr h="388971">
                <a:tc>
                  <a:txBody>
                    <a:bodyPr/>
                    <a:lstStyle/>
                    <a:p>
                      <a:pPr algn="ctr" fontAlgn="ctr"/>
                      <a:r>
                        <a:rPr lang="ru-RU" sz="1200" u="none" strike="noStrike">
                          <a:effectLst>
                            <a:outerShdw blurRad="38100" dist="38100" dir="2700000" algn="tl">
                              <a:srgbClr val="000000">
                                <a:alpha val="43137"/>
                              </a:srgbClr>
                            </a:outerShdw>
                          </a:effectLst>
                        </a:rPr>
                        <a:t>5.</a:t>
                      </a:r>
                      <a:endParaRPr lang="ru-RU" sz="1200" b="0" i="0" u="none" strike="noStrike">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Единый сельскохозяйственный налог</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246,0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572,4</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232,7</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5"/>
                  </a:ext>
                </a:extLst>
              </a:tr>
              <a:tr h="581397">
                <a:tc>
                  <a:txBody>
                    <a:bodyPr/>
                    <a:lstStyle/>
                    <a:p>
                      <a:pPr algn="ctr" fontAlgn="ctr"/>
                      <a:r>
                        <a:rPr lang="ru-RU" sz="1200" u="none" strike="noStrike">
                          <a:effectLst>
                            <a:outerShdw blurRad="38100" dist="38100" dir="2700000" algn="tl">
                              <a:srgbClr val="000000">
                                <a:alpha val="43137"/>
                              </a:srgbClr>
                            </a:outerShdw>
                          </a:effectLst>
                        </a:rPr>
                        <a:t>6.</a:t>
                      </a:r>
                      <a:endParaRPr lang="ru-RU" sz="1200" b="0" i="0" u="none" strike="noStrike">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Налог, взимаемый в связи с применением патентной системы налогообложения </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42 344,0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45 010,5</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106,4</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6"/>
                  </a:ext>
                </a:extLst>
              </a:tr>
              <a:tr h="388971">
                <a:tc>
                  <a:txBody>
                    <a:bodyPr/>
                    <a:lstStyle/>
                    <a:p>
                      <a:pPr algn="ctr" fontAlgn="ctr"/>
                      <a:r>
                        <a:rPr lang="ru-RU" sz="1200" b="0" i="0" u="none" strike="noStrike" dirty="0" smtClean="0">
                          <a:effectLst>
                            <a:outerShdw blurRad="38100" dist="38100" dir="2700000" algn="tl">
                              <a:srgbClr val="000000">
                                <a:alpha val="43137"/>
                              </a:srgbClr>
                            </a:outerShdw>
                          </a:effectLst>
                          <a:latin typeface="Times New Roman"/>
                        </a:rPr>
                        <a:t>7</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b="0" i="0" u="none" strike="noStrike" dirty="0" smtClean="0">
                          <a:effectLst>
                            <a:outerShdw blurRad="38100" dist="38100" dir="2700000" algn="tl">
                              <a:srgbClr val="000000">
                                <a:alpha val="43137"/>
                              </a:srgbClr>
                            </a:outerShdw>
                          </a:effectLst>
                          <a:latin typeface="+mn-lt"/>
                        </a:rPr>
                        <a:t>Земельный налог</a:t>
                      </a:r>
                    </a:p>
                    <a:p>
                      <a:pPr algn="l" fontAlgn="ct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555 529,0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841 995,5</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151,6</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10"/>
                  </a:ext>
                </a:extLst>
              </a:tr>
              <a:tr h="388971">
                <a:tc>
                  <a:txBody>
                    <a:bodyPr/>
                    <a:lstStyle/>
                    <a:p>
                      <a:pPr algn="ctr" fontAlgn="ctr"/>
                      <a:r>
                        <a:rPr lang="ru-RU" sz="1200" b="0" i="0" u="none" strike="noStrike" dirty="0" smtClean="0">
                          <a:effectLst>
                            <a:outerShdw blurRad="38100" dist="38100" dir="2700000" algn="tl">
                              <a:srgbClr val="000000">
                                <a:alpha val="43137"/>
                              </a:srgbClr>
                            </a:outerShdw>
                          </a:effectLst>
                          <a:latin typeface="Times New Roman"/>
                        </a:rPr>
                        <a:t>8</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b="0" i="0" u="none" strike="noStrike" dirty="0" smtClean="0">
                          <a:effectLst>
                            <a:outerShdw blurRad="38100" dist="38100" dir="2700000" algn="tl">
                              <a:srgbClr val="000000">
                                <a:alpha val="43137"/>
                              </a:srgbClr>
                            </a:outerShdw>
                          </a:effectLst>
                          <a:latin typeface="+mn-lt"/>
                        </a:rPr>
                        <a:t>Налог на имущество физических лиц</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116 802,0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139 712,7</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119,6</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11"/>
                  </a:ext>
                </a:extLst>
              </a:tr>
              <a:tr h="271829">
                <a:tc>
                  <a:txBody>
                    <a:bodyPr/>
                    <a:lstStyle/>
                    <a:p>
                      <a:pPr algn="ctr" fontAlgn="ctr"/>
                      <a:r>
                        <a:rPr lang="ru-RU" sz="1200" u="none" strike="noStrike" dirty="0" smtClean="0">
                          <a:effectLst>
                            <a:outerShdw blurRad="38100" dist="38100" dir="2700000" algn="tl">
                              <a:srgbClr val="000000">
                                <a:alpha val="43137"/>
                              </a:srgbClr>
                            </a:outerShdw>
                          </a:effectLst>
                        </a:rPr>
                        <a:t>9</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Государственная пошлина</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40 014,0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42 831,8</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107,0</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7"/>
                  </a:ext>
                </a:extLst>
              </a:tr>
              <a:tr h="410109">
                <a:tc>
                  <a:txBody>
                    <a:bodyPr/>
                    <a:lstStyle/>
                    <a:p>
                      <a:pPr algn="ctr" fontAlgn="ctr"/>
                      <a:r>
                        <a:rPr lang="ru-RU" sz="1200" u="none" strike="noStrike" dirty="0" smtClean="0">
                          <a:effectLst>
                            <a:outerShdw blurRad="38100" dist="38100" dir="2700000" algn="tl">
                              <a:srgbClr val="000000">
                                <a:alpha val="43137"/>
                              </a:srgbClr>
                            </a:outerShdw>
                          </a:effectLst>
                        </a:rPr>
                        <a:t>10</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Задолженность и перерасчеты по отменённым </a:t>
                      </a:r>
                      <a:r>
                        <a:rPr lang="ru-RU" sz="1200" u="none" strike="noStrike" dirty="0" smtClean="0">
                          <a:effectLst>
                            <a:outerShdw blurRad="38100" dist="38100" dir="2700000" algn="tl">
                              <a:srgbClr val="000000">
                                <a:alpha val="43137"/>
                              </a:srgbClr>
                            </a:outerShdw>
                          </a:effectLst>
                        </a:rPr>
                        <a:t>налогам</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27,3</a:t>
                      </a:r>
                    </a:p>
                  </a:txBody>
                  <a:tcPr marL="2938" marR="2938" marT="3917" marB="0" anchor="ctr">
                    <a:cell3D prstMaterial="dkEdge">
                      <a:bevel/>
                      <a:lightRig rig="flood" dir="t"/>
                    </a:cell3D>
                    <a:solidFill>
                      <a:schemeClr val="accent5">
                        <a:lumMod val="20000"/>
                        <a:lumOff val="80000"/>
                      </a:schemeClr>
                    </a:solidFill>
                  </a:tcPr>
                </a:tc>
                <a:tc>
                  <a:txBody>
                    <a:bodyPr/>
                    <a:lstStyle/>
                    <a:p>
                      <a:pPr algn="ct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8"/>
                  </a:ext>
                </a:extLst>
              </a:tr>
              <a:tr h="522809">
                <a:tc>
                  <a:txBody>
                    <a:bodyPr/>
                    <a:lstStyle/>
                    <a:p>
                      <a:pPr algn="ctr" fontAlgn="ct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l" fontAlgn="ctr"/>
                      <a:r>
                        <a:rPr lang="ru-RU" sz="1200" b="0" i="0" u="none" strike="noStrike" dirty="0" smtClean="0">
                          <a:effectLst>
                            <a:outerShdw blurRad="38100" dist="38100" dir="2700000" algn="tl">
                              <a:srgbClr val="000000">
                                <a:alpha val="43137"/>
                              </a:srgbClr>
                            </a:outerShdw>
                          </a:effectLst>
                          <a:latin typeface="Times New Roman"/>
                        </a:rPr>
                        <a:t>Итого налоговые доходы</a:t>
                      </a:r>
                      <a:endParaRPr lang="ru-RU" sz="1200" b="0"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4 311 247,0</a:t>
                      </a:r>
                      <a:endParaRPr lang="ru-RU" sz="1400" dirty="0"/>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4 866 521,4</a:t>
                      </a:r>
                    </a:p>
                  </a:txBody>
                  <a:tcPr marL="2938" marR="2938" marT="3917" marB="0" anchor="ctr">
                    <a:cell3D prstMaterial="dkEdge">
                      <a:bevel/>
                      <a:lightRig rig="flood" dir="t"/>
                    </a:cell3D>
                    <a:solidFill>
                      <a:schemeClr val="accent5">
                        <a:lumMod val="20000"/>
                        <a:lumOff val="80000"/>
                      </a:schemeClr>
                    </a:solidFill>
                  </a:tcPr>
                </a:tc>
                <a:tc>
                  <a:txBody>
                    <a:bodyPr/>
                    <a:lstStyle/>
                    <a:p>
                      <a:pPr algn="ctr"/>
                      <a:r>
                        <a:rPr lang="ru-RU" sz="1400" dirty="0" smtClean="0"/>
                        <a:t>112,8</a:t>
                      </a:r>
                      <a:endParaRPr lang="ru-RU" sz="1400" dirty="0"/>
                    </a:p>
                  </a:txBody>
                  <a:tcPr marL="2938" marR="2938" marT="3917" marB="0" anchor="ctr">
                    <a:cell3D prstMaterial="dkEdge">
                      <a:bevel/>
                      <a:lightRig rig="flood" dir="t"/>
                    </a:cell3D>
                    <a:solidFill>
                      <a:schemeClr val="accent5">
                        <a:lumMod val="20000"/>
                        <a:lumOff val="80000"/>
                      </a:schemeClr>
                    </a:solidFill>
                  </a:tcPr>
                </a:tc>
                <a:extLst>
                  <a:ext uri="{0D108BD9-81ED-4DB2-BD59-A6C34878D82A}">
                    <a16:rowId xmlns="" xmlns:a16="http://schemas.microsoft.com/office/drawing/2014/main" val="10009"/>
                  </a:ext>
                </a:extLst>
              </a:tr>
            </a:tbl>
          </a:graphicData>
        </a:graphic>
      </p:graphicFrame>
      <p:graphicFrame>
        <p:nvGraphicFramePr>
          <p:cNvPr id="8" name="Схема 7"/>
          <p:cNvGraphicFramePr/>
          <p:nvPr>
            <p:extLst>
              <p:ext uri="{D42A27DB-BD31-4B8C-83A1-F6EECF244321}">
                <p14:modId xmlns:p14="http://schemas.microsoft.com/office/powerpoint/2010/main" val="3297725050"/>
              </p:ext>
            </p:extLst>
          </p:nvPr>
        </p:nvGraphicFramePr>
        <p:xfrm>
          <a:off x="395536" y="1484784"/>
          <a:ext cx="2886419" cy="829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9083197"/>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9144000" cy="1196752"/>
          </a:xfrm>
        </p:spPr>
        <p:txBody>
          <a:bodyPr>
            <a:normAutofit fontScale="90000"/>
          </a:bodyPr>
          <a:lstStyle/>
          <a:p>
            <a:r>
              <a:rPr lang="ru-RU" sz="2500" dirty="0" smtClean="0">
                <a:solidFill>
                  <a:srgbClr val="0000CC"/>
                </a:solidFill>
                <a:effectLst/>
              </a:rPr>
              <a:t>Объём и структура неналоговых доходов</a:t>
            </a:r>
            <a:br>
              <a:rPr lang="ru-RU" sz="2500" dirty="0" smtClean="0">
                <a:solidFill>
                  <a:srgbClr val="0000CC"/>
                </a:solidFill>
                <a:effectLst/>
              </a:rPr>
            </a:br>
            <a:r>
              <a:rPr lang="ru-RU" sz="2500" dirty="0" smtClean="0">
                <a:solidFill>
                  <a:srgbClr val="0000CC"/>
                </a:solidFill>
                <a:effectLst/>
              </a:rPr>
              <a:t>городского округа Щёлково Московской области за 2020 год</a:t>
            </a:r>
            <a:endParaRPr lang="ru-RU" sz="2500" dirty="0">
              <a:solidFill>
                <a:srgbClr val="0000CC"/>
              </a:solidFill>
              <a:effectLst/>
            </a:endParaRPr>
          </a:p>
        </p:txBody>
      </p:sp>
      <p:sp>
        <p:nvSpPr>
          <p:cNvPr id="6" name="Прямоугольник 5"/>
          <p:cNvSpPr/>
          <p:nvPr/>
        </p:nvSpPr>
        <p:spPr>
          <a:xfrm>
            <a:off x="395536" y="2636912"/>
            <a:ext cx="2884206" cy="3558058"/>
          </a:xfrm>
          <a:prstGeom prst="rect">
            <a:avLst/>
          </a:prstGeom>
          <a:solidFill>
            <a:schemeClr val="accent5">
              <a:lumMod val="20000"/>
              <a:lumOff val="80000"/>
            </a:schemeClr>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endParaRPr lang="ru-RU" sz="1400" dirty="0">
              <a:solidFill>
                <a:prstClr val="black"/>
              </a:solidFill>
              <a:cs typeface="Times New Roman" pitchFamily="18" charset="0"/>
            </a:endParaRPr>
          </a:p>
          <a:p>
            <a:pPr marL="285750" indent="-285750" fontAlgn="auto">
              <a:spcBef>
                <a:spcPts val="0"/>
              </a:spcBef>
              <a:spcAft>
                <a:spcPts val="0"/>
              </a:spcAft>
              <a:buFont typeface="Arial" panose="020B0604020202020204" pitchFamily="34" charset="0"/>
              <a:buChar char="•"/>
              <a:defRPr/>
            </a:pPr>
            <a:r>
              <a:rPr lang="ru-RU" sz="1500" dirty="0" smtClean="0">
                <a:solidFill>
                  <a:prstClr val="black"/>
                </a:solidFill>
                <a:cs typeface="Times New Roman" pitchFamily="18" charset="0"/>
              </a:rPr>
              <a:t>доходы </a:t>
            </a:r>
            <a:r>
              <a:rPr lang="ru-RU" sz="1500" dirty="0">
                <a:solidFill>
                  <a:prstClr val="black"/>
                </a:solidFill>
                <a:cs typeface="Times New Roman" pitchFamily="18" charset="0"/>
              </a:rPr>
              <a:t>от использования </a:t>
            </a:r>
            <a:r>
              <a:rPr lang="ru-RU" sz="1500" dirty="0" smtClean="0">
                <a:solidFill>
                  <a:prstClr val="black"/>
                </a:solidFill>
                <a:cs typeface="Times New Roman" pitchFamily="18" charset="0"/>
              </a:rPr>
              <a:t> государственного и муниципального имущества</a:t>
            </a:r>
          </a:p>
          <a:p>
            <a:pPr marL="285750" indent="-285750" fontAlgn="auto">
              <a:spcBef>
                <a:spcPts val="0"/>
              </a:spcBef>
              <a:spcAft>
                <a:spcPts val="0"/>
              </a:spcAft>
              <a:buFont typeface="Arial" panose="020B0604020202020204" pitchFamily="34" charset="0"/>
              <a:buChar char="•"/>
              <a:defRPr/>
            </a:pPr>
            <a:r>
              <a:rPr lang="ru-RU" sz="1500" dirty="0" smtClean="0">
                <a:solidFill>
                  <a:prstClr val="black"/>
                </a:solidFill>
                <a:cs typeface="Times New Roman" pitchFamily="18" charset="0"/>
              </a:rPr>
              <a:t>плата </a:t>
            </a:r>
            <a:r>
              <a:rPr lang="ru-RU" sz="1500" dirty="0">
                <a:solidFill>
                  <a:prstClr val="black"/>
                </a:solidFill>
                <a:cs typeface="Times New Roman" pitchFamily="18" charset="0"/>
              </a:rPr>
              <a:t>за негативное воздействие на окружающую </a:t>
            </a:r>
            <a:r>
              <a:rPr lang="ru-RU" sz="1500" dirty="0" smtClean="0">
                <a:solidFill>
                  <a:prstClr val="black"/>
                </a:solidFill>
                <a:cs typeface="Times New Roman" pitchFamily="18" charset="0"/>
              </a:rPr>
              <a:t>среду</a:t>
            </a:r>
            <a:endParaRPr lang="ru-RU" sz="1500" dirty="0">
              <a:solidFill>
                <a:prstClr val="black"/>
              </a:solidFill>
              <a:cs typeface="Times New Roman" pitchFamily="18" charset="0"/>
            </a:endParaRPr>
          </a:p>
          <a:p>
            <a:pPr marL="285750" indent="-285750" fontAlgn="auto">
              <a:spcBef>
                <a:spcPts val="0"/>
              </a:spcBef>
              <a:spcAft>
                <a:spcPts val="0"/>
              </a:spcAft>
              <a:buFont typeface="Arial" panose="020B0604020202020204" pitchFamily="34" charset="0"/>
              <a:buChar char="•"/>
              <a:defRPr/>
            </a:pPr>
            <a:r>
              <a:rPr lang="ru-RU" sz="1500" dirty="0" smtClean="0">
                <a:solidFill>
                  <a:prstClr val="black"/>
                </a:solidFill>
                <a:cs typeface="Times New Roman" pitchFamily="18" charset="0"/>
              </a:rPr>
              <a:t>доходы от оказания </a:t>
            </a:r>
            <a:r>
              <a:rPr lang="ru-RU" sz="1500" dirty="0">
                <a:solidFill>
                  <a:prstClr val="black"/>
                </a:solidFill>
                <a:cs typeface="Times New Roman" pitchFamily="18" charset="0"/>
              </a:rPr>
              <a:t>платных </a:t>
            </a:r>
            <a:r>
              <a:rPr lang="ru-RU" sz="1500" dirty="0" smtClean="0">
                <a:solidFill>
                  <a:prstClr val="black"/>
                </a:solidFill>
                <a:cs typeface="Times New Roman" pitchFamily="18" charset="0"/>
              </a:rPr>
              <a:t>услуг</a:t>
            </a:r>
          </a:p>
          <a:p>
            <a:pPr marL="285750" indent="-285750" fontAlgn="auto">
              <a:spcBef>
                <a:spcPts val="0"/>
              </a:spcBef>
              <a:spcAft>
                <a:spcPts val="0"/>
              </a:spcAft>
              <a:buFont typeface="Arial" panose="020B0604020202020204" pitchFamily="34" charset="0"/>
              <a:buChar char="•"/>
              <a:defRPr/>
            </a:pPr>
            <a:r>
              <a:rPr lang="ru-RU" sz="1500" dirty="0" smtClean="0">
                <a:solidFill>
                  <a:prstClr val="black"/>
                </a:solidFill>
                <a:cs typeface="Times New Roman" pitchFamily="18" charset="0"/>
              </a:rPr>
              <a:t>доходы </a:t>
            </a:r>
            <a:r>
              <a:rPr lang="ru-RU" sz="1500" dirty="0">
                <a:solidFill>
                  <a:prstClr val="black"/>
                </a:solidFill>
                <a:cs typeface="Times New Roman" pitchFamily="18" charset="0"/>
              </a:rPr>
              <a:t>от продажи материальных и нематериальных </a:t>
            </a:r>
            <a:r>
              <a:rPr lang="ru-RU" sz="1500" dirty="0" smtClean="0">
                <a:solidFill>
                  <a:prstClr val="black"/>
                </a:solidFill>
                <a:cs typeface="Times New Roman" pitchFamily="18" charset="0"/>
              </a:rPr>
              <a:t>активов</a:t>
            </a:r>
          </a:p>
          <a:p>
            <a:pPr marL="285750" indent="-285750" fontAlgn="auto">
              <a:spcBef>
                <a:spcPts val="0"/>
              </a:spcBef>
              <a:spcAft>
                <a:spcPts val="0"/>
              </a:spcAft>
              <a:buFont typeface="Arial" panose="020B0604020202020204" pitchFamily="34" charset="0"/>
              <a:buChar char="•"/>
              <a:defRPr/>
            </a:pPr>
            <a:r>
              <a:rPr lang="ru-RU" sz="1500" dirty="0" smtClean="0">
                <a:solidFill>
                  <a:prstClr val="black"/>
                </a:solidFill>
                <a:cs typeface="Times New Roman" pitchFamily="18" charset="0"/>
              </a:rPr>
              <a:t>штрафы </a:t>
            </a:r>
            <a:r>
              <a:rPr lang="ru-RU" sz="1500" dirty="0">
                <a:solidFill>
                  <a:prstClr val="black"/>
                </a:solidFill>
                <a:cs typeface="Times New Roman" pitchFamily="18" charset="0"/>
              </a:rPr>
              <a:t>за нарушения законодательства о налогах и </a:t>
            </a:r>
            <a:r>
              <a:rPr lang="ru-RU" sz="1500" dirty="0" smtClean="0">
                <a:solidFill>
                  <a:prstClr val="black"/>
                </a:solidFill>
                <a:cs typeface="Times New Roman" pitchFamily="18" charset="0"/>
              </a:rPr>
              <a:t>сборах</a:t>
            </a:r>
            <a:endParaRPr lang="ru-RU" sz="1500" dirty="0">
              <a:solidFill>
                <a:prstClr val="black"/>
              </a:solidFill>
              <a:cs typeface="Times New Roman" pitchFamily="18" charset="0"/>
            </a:endParaRPr>
          </a:p>
          <a:p>
            <a:pPr marL="285750" indent="-285750" fontAlgn="auto">
              <a:spcBef>
                <a:spcPts val="0"/>
              </a:spcBef>
              <a:spcAft>
                <a:spcPts val="0"/>
              </a:spcAft>
              <a:buFont typeface="Arial" panose="020B0604020202020204" pitchFamily="34" charset="0"/>
              <a:buChar char="•"/>
              <a:defRPr/>
            </a:pPr>
            <a:r>
              <a:rPr lang="ru-RU" sz="1500" dirty="0" smtClean="0">
                <a:solidFill>
                  <a:prstClr val="black"/>
                </a:solidFill>
                <a:cs typeface="Times New Roman" pitchFamily="18" charset="0"/>
              </a:rPr>
              <a:t>иные </a:t>
            </a:r>
            <a:r>
              <a:rPr lang="ru-RU" sz="1500" dirty="0">
                <a:solidFill>
                  <a:prstClr val="black"/>
                </a:solidFill>
                <a:cs typeface="Times New Roman" pitchFamily="18" charset="0"/>
              </a:rPr>
              <a:t>неналоговые </a:t>
            </a:r>
            <a:r>
              <a:rPr lang="ru-RU" sz="1500" dirty="0" smtClean="0">
                <a:solidFill>
                  <a:prstClr val="black"/>
                </a:solidFill>
                <a:cs typeface="Times New Roman" pitchFamily="18" charset="0"/>
              </a:rPr>
              <a:t>доходы</a:t>
            </a:r>
            <a:endParaRPr lang="ru-RU" sz="1500" dirty="0">
              <a:solidFill>
                <a:prstClr val="black"/>
              </a:solidFill>
              <a:cs typeface="Times New Roman" pitchFamily="18" charset="0"/>
            </a:endParaRPr>
          </a:p>
          <a:p>
            <a:pPr fontAlgn="auto">
              <a:spcBef>
                <a:spcPts val="0"/>
              </a:spcBef>
              <a:spcAft>
                <a:spcPts val="0"/>
              </a:spcAft>
              <a:defRPr/>
            </a:pPr>
            <a:r>
              <a:rPr lang="ru-RU" sz="1400" dirty="0">
                <a:solidFill>
                  <a:prstClr val="black"/>
                </a:solidFill>
                <a:cs typeface="Times New Roman" pitchFamily="18" charset="0"/>
              </a:rPr>
              <a:t> </a:t>
            </a:r>
          </a:p>
        </p:txBody>
      </p:sp>
      <p:graphicFrame>
        <p:nvGraphicFramePr>
          <p:cNvPr id="8" name="Таблица 7"/>
          <p:cNvGraphicFramePr>
            <a:graphicFrameLocks noGrp="1"/>
          </p:cNvGraphicFramePr>
          <p:nvPr>
            <p:extLst>
              <p:ext uri="{D42A27DB-BD31-4B8C-83A1-F6EECF244321}">
                <p14:modId xmlns:p14="http://schemas.microsoft.com/office/powerpoint/2010/main" val="3479914010"/>
              </p:ext>
            </p:extLst>
          </p:nvPr>
        </p:nvGraphicFramePr>
        <p:xfrm>
          <a:off x="3491881" y="1556793"/>
          <a:ext cx="5544616" cy="5184575"/>
        </p:xfrm>
        <a:graphic>
          <a:graphicData uri="http://schemas.openxmlformats.org/drawingml/2006/table">
            <a:tbl>
              <a:tblPr>
                <a:tableStyleId>{69C7853C-536D-4A76-A0AE-DD22124D55A5}</a:tableStyleId>
              </a:tblPr>
              <a:tblGrid>
                <a:gridCol w="320653">
                  <a:extLst>
                    <a:ext uri="{9D8B030D-6E8A-4147-A177-3AD203B41FA5}">
                      <a16:colId xmlns="" xmlns:a16="http://schemas.microsoft.com/office/drawing/2014/main" val="20000"/>
                    </a:ext>
                  </a:extLst>
                </a:gridCol>
                <a:gridCol w="2471697">
                  <a:extLst>
                    <a:ext uri="{9D8B030D-6E8A-4147-A177-3AD203B41FA5}">
                      <a16:colId xmlns="" xmlns:a16="http://schemas.microsoft.com/office/drawing/2014/main" val="20001"/>
                    </a:ext>
                  </a:extLst>
                </a:gridCol>
                <a:gridCol w="988677">
                  <a:extLst>
                    <a:ext uri="{9D8B030D-6E8A-4147-A177-3AD203B41FA5}">
                      <a16:colId xmlns="" xmlns:a16="http://schemas.microsoft.com/office/drawing/2014/main" val="20002"/>
                    </a:ext>
                  </a:extLst>
                </a:gridCol>
                <a:gridCol w="988677">
                  <a:extLst>
                    <a:ext uri="{9D8B030D-6E8A-4147-A177-3AD203B41FA5}">
                      <a16:colId xmlns="" xmlns:a16="http://schemas.microsoft.com/office/drawing/2014/main" val="20003"/>
                    </a:ext>
                  </a:extLst>
                </a:gridCol>
                <a:gridCol w="774912">
                  <a:extLst>
                    <a:ext uri="{9D8B030D-6E8A-4147-A177-3AD203B41FA5}">
                      <a16:colId xmlns="" xmlns:a16="http://schemas.microsoft.com/office/drawing/2014/main" val="20004"/>
                    </a:ext>
                  </a:extLst>
                </a:gridCol>
              </a:tblGrid>
              <a:tr h="751870">
                <a:tc>
                  <a:txBody>
                    <a:bodyPr/>
                    <a:lstStyle/>
                    <a:p>
                      <a:pPr algn="ctr" fontAlgn="ctr"/>
                      <a:r>
                        <a:rPr lang="ru-RU" sz="1200" u="none" strike="noStrike" dirty="0">
                          <a:effectLst/>
                        </a:rPr>
                        <a:t>№</a:t>
                      </a:r>
                      <a:endParaRPr lang="ru-RU" sz="1200" b="1" i="0" u="none" strike="noStrike" dirty="0">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fontAlgn="ctr"/>
                      <a:r>
                        <a:rPr lang="ru-RU" sz="1200" u="none" strike="noStrike" dirty="0">
                          <a:effectLst>
                            <a:outerShdw blurRad="38100" dist="38100" dir="2700000" algn="tl">
                              <a:srgbClr val="000000">
                                <a:alpha val="43137"/>
                              </a:srgbClr>
                            </a:outerShdw>
                          </a:effectLst>
                        </a:rPr>
                        <a:t>Наименование показателей</a:t>
                      </a:r>
                      <a:endParaRPr lang="ru-RU" sz="1200" b="1"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fontAlgn="ctr"/>
                      <a:r>
                        <a:rPr lang="ru-RU" sz="1200" u="none" strike="noStrike" dirty="0" smtClean="0">
                          <a:effectLst>
                            <a:outerShdw blurRad="38100" dist="38100" dir="2700000" algn="tl">
                              <a:srgbClr val="000000">
                                <a:alpha val="43137"/>
                              </a:srgbClr>
                            </a:outerShdw>
                          </a:effectLst>
                        </a:rPr>
                        <a:t>Утверждено  на 2020 год</a:t>
                      </a:r>
                      <a:endParaRPr lang="ru-RU" sz="12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prst="artDeco"/>
                      <a:lightRig rig="flood" dir="t"/>
                    </a:cell3D>
                    <a:solidFill>
                      <a:schemeClr val="accent5">
                        <a:lumMod val="20000"/>
                        <a:lumOff val="80000"/>
                      </a:schemeClr>
                    </a:solidFill>
                  </a:tcPr>
                </a:tc>
                <a:tc>
                  <a:txBody>
                    <a:bodyPr/>
                    <a:lstStyle/>
                    <a:p>
                      <a:pPr algn="ctr" fontAlgn="ctr"/>
                      <a:r>
                        <a:rPr lang="ru-RU" sz="1200" u="none" strike="noStrike" dirty="0" smtClean="0">
                          <a:effectLst>
                            <a:outerShdw blurRad="38100" dist="38100" dir="2700000" algn="tl">
                              <a:srgbClr val="000000">
                                <a:alpha val="43137"/>
                              </a:srgbClr>
                            </a:outerShdw>
                          </a:effectLst>
                        </a:rPr>
                        <a:t>Исполнено</a:t>
                      </a:r>
                    </a:p>
                    <a:p>
                      <a:pPr algn="ctr" fontAlgn="ctr"/>
                      <a:r>
                        <a:rPr lang="ru-RU" sz="1200" u="none" strike="noStrike" dirty="0" smtClean="0">
                          <a:effectLst>
                            <a:outerShdw blurRad="38100" dist="38100" dir="2700000" algn="tl">
                              <a:srgbClr val="000000">
                                <a:alpha val="43137"/>
                              </a:srgbClr>
                            </a:outerShdw>
                          </a:effectLst>
                        </a:rPr>
                        <a:t> за 2020 год</a:t>
                      </a:r>
                      <a:endParaRPr lang="ru-RU" sz="1200" b="1" i="0" u="none" strike="noStrike" dirty="0">
                        <a:effectLst>
                          <a:outerShdw blurRad="38100" dist="38100" dir="2700000" algn="tl">
                            <a:srgbClr val="000000">
                              <a:alpha val="43137"/>
                            </a:srgbClr>
                          </a:outerShdw>
                        </a:effectLst>
                        <a:latin typeface="Times New Roman"/>
                      </a:endParaRPr>
                    </a:p>
                  </a:txBody>
                  <a:tcPr marL="2938" marR="2938" marT="3917" marB="0" anchor="ctr">
                    <a:cell3D prstMaterial="dkEdge">
                      <a:bevel prst="artDeco"/>
                      <a:lightRig rig="flood" dir="t"/>
                    </a:cell3D>
                    <a:solidFill>
                      <a:schemeClr val="accent5">
                        <a:lumMod val="20000"/>
                        <a:lumOff val="80000"/>
                      </a:schemeClr>
                    </a:solidFill>
                  </a:tcPr>
                </a:tc>
                <a:tc>
                  <a:txBody>
                    <a:bodyPr/>
                    <a:lstStyle/>
                    <a:p>
                      <a:pPr algn="ctr" fontAlgn="ctr"/>
                      <a:r>
                        <a:rPr lang="ru-RU" sz="1200" u="none" strike="noStrike" dirty="0">
                          <a:effectLst>
                            <a:outerShdw blurRad="38100" dist="38100" dir="2700000" algn="tl">
                              <a:srgbClr val="000000">
                                <a:alpha val="43137"/>
                              </a:srgbClr>
                            </a:outerShdw>
                          </a:effectLst>
                        </a:rPr>
                        <a:t>% исполнения плана</a:t>
                      </a:r>
                      <a:endParaRPr lang="ru-RU" sz="1200" b="1"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0"/>
                  </a:ext>
                </a:extLst>
              </a:tr>
              <a:tr h="536044">
                <a:tc>
                  <a:txBody>
                    <a:bodyPr/>
                    <a:lstStyle/>
                    <a:p>
                      <a:pPr algn="ctr" fontAlgn="ctr"/>
                      <a:r>
                        <a:rPr lang="ru-RU" sz="1200" u="none" strike="noStrike" dirty="0">
                          <a:effectLst/>
                        </a:rPr>
                        <a:t>1</a:t>
                      </a:r>
                      <a:endParaRPr lang="ru-RU" sz="1200" b="0" i="0" u="none" strike="noStrike" dirty="0">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Доходы от использования муниципального имущества</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309 769,0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414 342,4</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133,7</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1"/>
                  </a:ext>
                </a:extLst>
              </a:tr>
              <a:tr h="679950">
                <a:tc>
                  <a:txBody>
                    <a:bodyPr/>
                    <a:lstStyle/>
                    <a:p>
                      <a:pPr algn="ctr" fontAlgn="ctr"/>
                      <a:r>
                        <a:rPr lang="ru-RU" sz="1200" u="none" strike="noStrike">
                          <a:effectLst/>
                        </a:rPr>
                        <a:t>2</a:t>
                      </a:r>
                      <a:endParaRPr lang="ru-RU" sz="1200" b="0" i="0" u="none" strike="noStrike">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Плата за негативное воздействие на окружающую среду</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6 090,0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3 287,9</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54,1</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2"/>
                  </a:ext>
                </a:extLst>
              </a:tr>
              <a:tr h="921856">
                <a:tc>
                  <a:txBody>
                    <a:bodyPr/>
                    <a:lstStyle/>
                    <a:p>
                      <a:pPr algn="ctr" fontAlgn="ctr"/>
                      <a:r>
                        <a:rPr lang="ru-RU" sz="1200" u="none" strike="noStrike">
                          <a:effectLst/>
                        </a:rPr>
                        <a:t>3</a:t>
                      </a:r>
                      <a:endParaRPr lang="ru-RU" sz="1200" b="0" i="0" u="none" strike="noStrike">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Доходы от оказания платных услуг и компенсации затрат государства</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11 600,0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17 666,5</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152,6</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3"/>
                  </a:ext>
                </a:extLst>
              </a:tr>
              <a:tr h="713333">
                <a:tc>
                  <a:txBody>
                    <a:bodyPr/>
                    <a:lstStyle/>
                    <a:p>
                      <a:pPr algn="ctr" fontAlgn="ctr"/>
                      <a:r>
                        <a:rPr lang="ru-RU" sz="1200" u="none" strike="noStrike">
                          <a:effectLst/>
                        </a:rPr>
                        <a:t>4</a:t>
                      </a:r>
                      <a:endParaRPr lang="ru-RU" sz="1200" b="0" i="0" u="none" strike="noStrike">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t"/>
                      <a:r>
                        <a:rPr lang="ru-RU" sz="1200" u="none" strike="noStrike" dirty="0">
                          <a:effectLst>
                            <a:outerShdw blurRad="38100" dist="38100" dir="2700000" algn="tl">
                              <a:srgbClr val="000000">
                                <a:alpha val="43137"/>
                              </a:srgbClr>
                            </a:outerShdw>
                          </a:effectLst>
                        </a:rPr>
                        <a:t>Доходы от продажи материальных и нематериальных активов</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59 701,0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57 084,1</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95,8</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4"/>
                  </a:ext>
                </a:extLst>
              </a:tr>
              <a:tr h="456988">
                <a:tc>
                  <a:txBody>
                    <a:bodyPr/>
                    <a:lstStyle/>
                    <a:p>
                      <a:pPr algn="ctr" fontAlgn="ctr"/>
                      <a:r>
                        <a:rPr lang="ru-RU" sz="1200" u="none" strike="noStrike">
                          <a:effectLst/>
                        </a:rPr>
                        <a:t>5</a:t>
                      </a:r>
                      <a:endParaRPr lang="ru-RU" sz="1200" b="0" i="0" u="none" strike="noStrike">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Штрафы, санкции, возмещение ущерба</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2 300,0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15 637,8</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678,3</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5"/>
                  </a:ext>
                </a:extLst>
              </a:tr>
              <a:tr h="562267">
                <a:tc>
                  <a:txBody>
                    <a:bodyPr/>
                    <a:lstStyle/>
                    <a:p>
                      <a:pPr algn="ctr" fontAlgn="ctr"/>
                      <a:r>
                        <a:rPr lang="ru-RU" sz="1200" u="none" strike="noStrike">
                          <a:effectLst/>
                        </a:rPr>
                        <a:t>6</a:t>
                      </a:r>
                      <a:endParaRPr lang="ru-RU" sz="1200" b="0" i="0" u="none" strike="noStrike">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ctr"/>
                      <a:r>
                        <a:rPr lang="ru-RU" sz="1200" u="none" strike="noStrike" dirty="0">
                          <a:effectLst>
                            <a:outerShdw blurRad="38100" dist="38100" dir="2700000" algn="tl">
                              <a:srgbClr val="000000">
                                <a:alpha val="43137"/>
                              </a:srgbClr>
                            </a:outerShdw>
                          </a:effectLst>
                        </a:rPr>
                        <a:t>Прочие неналоговые доходы</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3 600,0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24 952,4</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691,7</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6"/>
                  </a:ext>
                </a:extLst>
              </a:tr>
              <a:tr h="562267">
                <a:tc>
                  <a:txBody>
                    <a:bodyPr/>
                    <a:lstStyle/>
                    <a:p>
                      <a:pPr algn="ctr" fontAlgn="ctr"/>
                      <a:endParaRPr lang="ru-RU" sz="1200" b="0" i="0" u="none" strike="noStrike">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l" fontAlgn="ctr"/>
                      <a:r>
                        <a:rPr lang="ru-RU" sz="1200" b="0" i="0" u="none" strike="noStrike" dirty="0" smtClean="0">
                          <a:effectLst>
                            <a:outerShdw blurRad="38100" dist="38100" dir="2700000" algn="tl">
                              <a:srgbClr val="000000">
                                <a:alpha val="43137"/>
                              </a:srgbClr>
                            </a:outerShdw>
                          </a:effectLst>
                          <a:latin typeface="Times New Roman"/>
                        </a:rPr>
                        <a:t>Итого неналоговые доходы</a:t>
                      </a:r>
                      <a:endParaRPr lang="ru-RU" sz="1200" b="0" i="0" u="none" strike="noStrike" dirty="0">
                        <a:effectLst>
                          <a:outerShdw blurRad="38100" dist="38100" dir="2700000" algn="tl">
                            <a:srgbClr val="000000">
                              <a:alpha val="43137"/>
                            </a:srgbClr>
                          </a:outerShdw>
                        </a:effectLst>
                        <a:latin typeface="Times New Roman"/>
                      </a:endParaRPr>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393 060,0</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532 971,1</a:t>
                      </a:r>
                      <a:endParaRPr lang="ru-RU" sz="1400" dirty="0"/>
                    </a:p>
                  </a:txBody>
                  <a:tcPr marL="3320" marR="3320" marT="4427" marB="0" anchor="ctr">
                    <a:cell3D prstMaterial="dkEdge">
                      <a:bevel prst="artDeco"/>
                      <a:lightRig rig="flood" dir="t"/>
                    </a:cell3D>
                    <a:solidFill>
                      <a:schemeClr val="accent5">
                        <a:lumMod val="20000"/>
                        <a:lumOff val="80000"/>
                      </a:schemeClr>
                    </a:solidFill>
                  </a:tcPr>
                </a:tc>
                <a:tc>
                  <a:txBody>
                    <a:bodyPr/>
                    <a:lstStyle/>
                    <a:p>
                      <a:pPr algn="ctr"/>
                      <a:r>
                        <a:rPr lang="ru-RU" sz="1400" dirty="0" smtClean="0"/>
                        <a:t>135,6</a:t>
                      </a:r>
                      <a:endParaRPr lang="ru-RU" sz="1400" dirty="0"/>
                    </a:p>
                  </a:txBody>
                  <a:tcPr marL="3320" marR="3320" marT="4427" marB="0" anchor="ctr">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7"/>
                  </a:ext>
                </a:extLst>
              </a:tr>
            </a:tbl>
          </a:graphicData>
        </a:graphic>
      </p:graphicFrame>
      <p:sp>
        <p:nvSpPr>
          <p:cNvPr id="10" name="TextBox 9"/>
          <p:cNvSpPr txBox="1"/>
          <p:nvPr/>
        </p:nvSpPr>
        <p:spPr>
          <a:xfrm>
            <a:off x="7020272" y="1196752"/>
            <a:ext cx="1791884" cy="307777"/>
          </a:xfrm>
          <a:prstGeom prst="rect">
            <a:avLst/>
          </a:prstGeom>
          <a:noFill/>
        </p:spPr>
        <p:txBody>
          <a:bodyPr wrap="square" rtlCol="0">
            <a:spAutoFit/>
          </a:bodyPr>
          <a:lstStyle/>
          <a:p>
            <a:pPr algn="ctr"/>
            <a:r>
              <a:rPr lang="ru-RU" sz="1400" b="1" dirty="0" smtClean="0">
                <a:solidFill>
                  <a:schemeClr val="bg1"/>
                </a:solidFill>
              </a:rPr>
              <a:t>(тыс.руб.)</a:t>
            </a:r>
            <a:endParaRPr lang="ru-RU" sz="1400" b="1" dirty="0">
              <a:solidFill>
                <a:schemeClr val="bg1"/>
              </a:solidFill>
            </a:endParaRPr>
          </a:p>
        </p:txBody>
      </p:sp>
      <p:graphicFrame>
        <p:nvGraphicFramePr>
          <p:cNvPr id="2" name="Схема 1"/>
          <p:cNvGraphicFramePr/>
          <p:nvPr>
            <p:extLst>
              <p:ext uri="{D42A27DB-BD31-4B8C-83A1-F6EECF244321}">
                <p14:modId xmlns:p14="http://schemas.microsoft.com/office/powerpoint/2010/main" val="3255653901"/>
              </p:ext>
            </p:extLst>
          </p:nvPr>
        </p:nvGraphicFramePr>
        <p:xfrm>
          <a:off x="395536" y="1628800"/>
          <a:ext cx="3076471" cy="829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6248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12" name="TextBox 11"/>
          <p:cNvSpPr txBox="1"/>
          <p:nvPr/>
        </p:nvSpPr>
        <p:spPr>
          <a:xfrm>
            <a:off x="0" y="0"/>
            <a:ext cx="9144000" cy="707886"/>
          </a:xfrm>
          <a:prstGeom prst="rect">
            <a:avLst/>
          </a:prstGeom>
          <a:noFill/>
        </p:spPr>
        <p:txBody>
          <a:bodyPr wrap="square" rtlCol="0">
            <a:spAutoFit/>
          </a:bodyPr>
          <a:lstStyle/>
          <a:p>
            <a:pPr algn="ctr"/>
            <a:r>
              <a:rPr lang="ru-RU" sz="2000" b="1" dirty="0" smtClean="0">
                <a:solidFill>
                  <a:srgbClr val="0000CC"/>
                </a:solidFill>
              </a:rPr>
              <a:t>Информация о межбюджетных трансфертах, поступивших в бюджет городского округа Щёлково Московской области в 2020 году (тыс.руб.)</a:t>
            </a:r>
            <a:endParaRPr lang="ru-RU" sz="2000" b="1" dirty="0">
              <a:solidFill>
                <a:srgbClr val="0000CC"/>
              </a:solidFill>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663155737"/>
              </p:ext>
            </p:extLst>
          </p:nvPr>
        </p:nvGraphicFramePr>
        <p:xfrm>
          <a:off x="0" y="836712"/>
          <a:ext cx="9143999" cy="5995250"/>
        </p:xfrm>
        <a:graphic>
          <a:graphicData uri="http://schemas.openxmlformats.org/drawingml/2006/table">
            <a:tbl>
              <a:tblPr>
                <a:tableStyleId>{08FB837D-C827-4EFA-A057-4D05807E0F7C}</a:tableStyleId>
              </a:tblPr>
              <a:tblGrid>
                <a:gridCol w="916253">
                  <a:extLst>
                    <a:ext uri="{9D8B030D-6E8A-4147-A177-3AD203B41FA5}">
                      <a16:colId xmlns="" xmlns:a16="http://schemas.microsoft.com/office/drawing/2014/main" val="20000"/>
                    </a:ext>
                  </a:extLst>
                </a:gridCol>
                <a:gridCol w="3132582">
                  <a:extLst>
                    <a:ext uri="{9D8B030D-6E8A-4147-A177-3AD203B41FA5}">
                      <a16:colId xmlns="" xmlns:a16="http://schemas.microsoft.com/office/drawing/2014/main" val="20001"/>
                    </a:ext>
                  </a:extLst>
                </a:gridCol>
                <a:gridCol w="1761470">
                  <a:extLst>
                    <a:ext uri="{9D8B030D-6E8A-4147-A177-3AD203B41FA5}">
                      <a16:colId xmlns="" xmlns:a16="http://schemas.microsoft.com/office/drawing/2014/main" val="20002"/>
                    </a:ext>
                  </a:extLst>
                </a:gridCol>
                <a:gridCol w="1712843">
                  <a:extLst>
                    <a:ext uri="{9D8B030D-6E8A-4147-A177-3AD203B41FA5}">
                      <a16:colId xmlns="" xmlns:a16="http://schemas.microsoft.com/office/drawing/2014/main" val="20003"/>
                    </a:ext>
                  </a:extLst>
                </a:gridCol>
                <a:gridCol w="1620851">
                  <a:extLst>
                    <a:ext uri="{9D8B030D-6E8A-4147-A177-3AD203B41FA5}">
                      <a16:colId xmlns="" xmlns:a16="http://schemas.microsoft.com/office/drawing/2014/main" val="20004"/>
                    </a:ext>
                  </a:extLst>
                </a:gridCol>
              </a:tblGrid>
              <a:tr h="1031393">
                <a:tc>
                  <a:txBody>
                    <a:bodyPr/>
                    <a:lstStyle/>
                    <a:p>
                      <a:pPr algn="ctr" fontAlgn="b"/>
                      <a:r>
                        <a:rPr lang="ru-RU" sz="1200" u="none" strike="noStrike" dirty="0" smtClean="0">
                          <a:effectLst>
                            <a:outerShdw blurRad="38100" dist="38100" dir="2700000" algn="tl">
                              <a:srgbClr val="000000">
                                <a:alpha val="43137"/>
                              </a:srgbClr>
                            </a:outerShdw>
                          </a:effectLst>
                        </a:rPr>
                        <a:t>№ п/п</a:t>
                      </a:r>
                      <a:endParaRPr lang="ru-RU" sz="1200" b="1"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fontAlgn="b"/>
                      <a:r>
                        <a:rPr lang="ru-RU" sz="1200" u="none" strike="noStrike" dirty="0" smtClean="0">
                          <a:effectLst>
                            <a:outerShdw blurRad="38100" dist="38100" dir="2700000" algn="tl">
                              <a:srgbClr val="000000">
                                <a:alpha val="43137"/>
                              </a:srgbClr>
                            </a:outerShdw>
                          </a:effectLst>
                        </a:rPr>
                        <a:t>Наименование показателей</a:t>
                      </a:r>
                      <a:endParaRPr lang="ru-RU" sz="1200" b="1"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fontAlgn="b"/>
                      <a:r>
                        <a:rPr lang="ru-RU" sz="1200" u="none" strike="noStrike" dirty="0" smtClean="0">
                          <a:effectLst>
                            <a:outerShdw blurRad="38100" dist="38100" dir="2700000" algn="tl">
                              <a:srgbClr val="000000">
                                <a:alpha val="43137"/>
                              </a:srgbClr>
                            </a:outerShdw>
                          </a:effectLst>
                        </a:rPr>
                        <a:t>Утверждено </a:t>
                      </a:r>
                    </a:p>
                    <a:p>
                      <a:pPr algn="ctr" fontAlgn="b"/>
                      <a:r>
                        <a:rPr lang="ru-RU" sz="1200" u="none" strike="noStrike" dirty="0" smtClean="0">
                          <a:effectLst>
                            <a:outerShdw blurRad="38100" dist="38100" dir="2700000" algn="tl">
                              <a:srgbClr val="000000">
                                <a:alpha val="43137"/>
                              </a:srgbClr>
                            </a:outerShdw>
                          </a:effectLst>
                        </a:rPr>
                        <a:t> на 2020 год</a:t>
                      </a:r>
                      <a:endParaRPr lang="ru-RU" sz="1200" b="1"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fontAlgn="b"/>
                      <a:r>
                        <a:rPr lang="ru-RU" sz="1200" u="none" strike="noStrike" dirty="0" smtClean="0">
                          <a:effectLst>
                            <a:outerShdw blurRad="38100" dist="38100" dir="2700000" algn="tl">
                              <a:srgbClr val="000000">
                                <a:alpha val="43137"/>
                              </a:srgbClr>
                            </a:outerShdw>
                          </a:effectLst>
                        </a:rPr>
                        <a:t>Исполнено</a:t>
                      </a:r>
                    </a:p>
                    <a:p>
                      <a:pPr algn="ctr" fontAlgn="b"/>
                      <a:r>
                        <a:rPr lang="ru-RU" sz="1200" u="none" strike="noStrike" dirty="0" smtClean="0">
                          <a:effectLst>
                            <a:outerShdw blurRad="38100" dist="38100" dir="2700000" algn="tl">
                              <a:srgbClr val="000000">
                                <a:alpha val="43137"/>
                              </a:srgbClr>
                            </a:outerShdw>
                          </a:effectLst>
                        </a:rPr>
                        <a:t> за 2020</a:t>
                      </a:r>
                      <a:r>
                        <a:rPr lang="ru-RU" sz="1200" u="none" strike="noStrike" baseline="0" dirty="0" smtClean="0">
                          <a:effectLst>
                            <a:outerShdw blurRad="38100" dist="38100" dir="2700000" algn="tl">
                              <a:srgbClr val="000000">
                                <a:alpha val="43137"/>
                              </a:srgbClr>
                            </a:outerShdw>
                          </a:effectLst>
                        </a:rPr>
                        <a:t> </a:t>
                      </a:r>
                      <a:r>
                        <a:rPr lang="ru-RU" sz="1200" u="none" strike="noStrike" dirty="0" smtClean="0">
                          <a:effectLst>
                            <a:outerShdw blurRad="38100" dist="38100" dir="2700000" algn="tl">
                              <a:srgbClr val="000000">
                                <a:alpha val="43137"/>
                              </a:srgbClr>
                            </a:outerShdw>
                          </a:effectLst>
                        </a:rPr>
                        <a:t> год</a:t>
                      </a:r>
                      <a:endParaRPr lang="ru-RU" sz="1200" b="1"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fontAlgn="b"/>
                      <a:r>
                        <a:rPr lang="ru-RU" sz="1200" u="none" strike="noStrike" dirty="0" smtClean="0">
                          <a:effectLst>
                            <a:outerShdw blurRad="38100" dist="38100" dir="2700000" algn="tl">
                              <a:srgbClr val="000000">
                                <a:alpha val="43137"/>
                              </a:srgbClr>
                            </a:outerShdw>
                          </a:effectLst>
                        </a:rPr>
                        <a:t>% исполнения плана </a:t>
                      </a:r>
                      <a:endParaRPr lang="ru-RU" sz="1200" b="1"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0"/>
                  </a:ext>
                </a:extLst>
              </a:tr>
              <a:tr h="601590">
                <a:tc>
                  <a:txBody>
                    <a:bodyPr/>
                    <a:lstStyle/>
                    <a:p>
                      <a:pPr algn="ctr" fontAlgn="b"/>
                      <a:r>
                        <a:rPr lang="ru-RU" sz="1200" u="none" strike="noStrike" dirty="0">
                          <a:effectLst>
                            <a:outerShdw blurRad="38100" dist="38100" dir="2700000" algn="tl">
                              <a:srgbClr val="000000">
                                <a:alpha val="43137"/>
                              </a:srgbClr>
                            </a:outerShdw>
                          </a:effectLst>
                        </a:rPr>
                        <a:t>1</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u="none" strike="noStrike" dirty="0" smtClean="0">
                          <a:effectLst>
                            <a:outerShdw blurRad="38100" dist="38100" dir="2700000" algn="tl">
                              <a:srgbClr val="000000">
                                <a:alpha val="43137"/>
                              </a:srgbClr>
                            </a:outerShdw>
                          </a:effectLst>
                        </a:rPr>
                        <a:t>Дотации</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5 624,0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5 624,0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100,0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1"/>
                  </a:ext>
                </a:extLst>
              </a:tr>
              <a:tr h="517721">
                <a:tc>
                  <a:txBody>
                    <a:bodyPr/>
                    <a:lstStyle/>
                    <a:p>
                      <a:pPr algn="ctr" fontAlgn="b"/>
                      <a:r>
                        <a:rPr lang="ru-RU" sz="1200" u="none" strike="noStrike" dirty="0">
                          <a:effectLst>
                            <a:outerShdw blurRad="38100" dist="38100" dir="2700000" algn="tl">
                              <a:srgbClr val="000000">
                                <a:alpha val="43137"/>
                              </a:srgbClr>
                            </a:outerShdw>
                          </a:effectLst>
                        </a:rPr>
                        <a:t>2</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u="none" strike="noStrike" dirty="0" smtClean="0">
                          <a:effectLst>
                            <a:outerShdw blurRad="38100" dist="38100" dir="2700000" algn="tl">
                              <a:srgbClr val="000000">
                                <a:alpha val="43137"/>
                              </a:srgbClr>
                            </a:outerShdw>
                          </a:effectLst>
                        </a:rPr>
                        <a:t>Субвенции</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3 298 066,0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3 130 173,5</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94,9</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2"/>
                  </a:ext>
                </a:extLst>
              </a:tr>
              <a:tr h="517721">
                <a:tc>
                  <a:txBody>
                    <a:bodyPr/>
                    <a:lstStyle/>
                    <a:p>
                      <a:pPr algn="ctr" fontAlgn="b"/>
                      <a:r>
                        <a:rPr lang="ru-RU" sz="1200" u="none" strike="noStrike" dirty="0">
                          <a:effectLst>
                            <a:outerShdw blurRad="38100" dist="38100" dir="2700000" algn="tl">
                              <a:srgbClr val="000000">
                                <a:alpha val="43137"/>
                              </a:srgbClr>
                            </a:outerShdw>
                          </a:effectLst>
                        </a:rPr>
                        <a:t>3</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u="none" strike="noStrike" dirty="0" smtClean="0">
                          <a:effectLst>
                            <a:outerShdw blurRad="38100" dist="38100" dir="2700000" algn="tl">
                              <a:srgbClr val="000000">
                                <a:alpha val="43137"/>
                              </a:srgbClr>
                            </a:outerShdw>
                          </a:effectLst>
                        </a:rPr>
                        <a:t>Субсидии</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2 254 618,0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1 988 607,1</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88,2</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3"/>
                  </a:ext>
                </a:extLst>
              </a:tr>
              <a:tr h="562286">
                <a:tc>
                  <a:txBody>
                    <a:bodyPr/>
                    <a:lstStyle/>
                    <a:p>
                      <a:pPr algn="ctr" fontAlgn="b"/>
                      <a:r>
                        <a:rPr lang="ru-RU" sz="1200" u="none" strike="noStrike" dirty="0">
                          <a:effectLst>
                            <a:outerShdw blurRad="38100" dist="38100" dir="2700000" algn="tl">
                              <a:srgbClr val="000000">
                                <a:alpha val="43137"/>
                              </a:srgbClr>
                            </a:outerShdw>
                          </a:effectLst>
                        </a:rPr>
                        <a:t>4</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u="none" strike="noStrike" dirty="0" smtClean="0">
                          <a:effectLst>
                            <a:outerShdw blurRad="38100" dist="38100" dir="2700000" algn="tl">
                              <a:srgbClr val="000000">
                                <a:alpha val="43137"/>
                              </a:srgbClr>
                            </a:outerShdw>
                          </a:effectLst>
                        </a:rPr>
                        <a:t>Иные </a:t>
                      </a:r>
                      <a:r>
                        <a:rPr lang="ru-RU" sz="1400" u="none" strike="noStrike" dirty="0">
                          <a:effectLst>
                            <a:outerShdw blurRad="38100" dist="38100" dir="2700000" algn="tl">
                              <a:srgbClr val="000000">
                                <a:alpha val="43137"/>
                              </a:srgbClr>
                            </a:outerShdw>
                          </a:effectLst>
                        </a:rPr>
                        <a:t>межбюджетные трансферты</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3 317,9</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2 145,7</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64,7</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4"/>
                  </a:ext>
                </a:extLst>
              </a:tr>
              <a:tr h="562286">
                <a:tc>
                  <a:txBody>
                    <a:bodyPr/>
                    <a:lstStyle/>
                    <a:p>
                      <a:pPr algn="ctr" fontAlgn="b"/>
                      <a:r>
                        <a:rPr lang="ru-RU" sz="1200" b="0" i="0" u="none" strike="noStrike" dirty="0" smtClean="0">
                          <a:effectLst>
                            <a:outerShdw blurRad="38100" dist="38100" dir="2700000" algn="tl">
                              <a:srgbClr val="000000">
                                <a:alpha val="43137"/>
                              </a:srgbClr>
                            </a:outerShdw>
                          </a:effectLst>
                          <a:latin typeface="Times New Roman"/>
                        </a:rPr>
                        <a:t>5</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b="0" i="0" u="none" strike="noStrike" dirty="0" smtClean="0">
                          <a:effectLst>
                            <a:outerShdw blurRad="38100" dist="38100" dir="2700000" algn="tl">
                              <a:srgbClr val="000000">
                                <a:alpha val="43137"/>
                              </a:srgbClr>
                            </a:outerShdw>
                          </a:effectLst>
                          <a:latin typeface="Times New Roman"/>
                        </a:rPr>
                        <a:t>Прочие безвозмездные</a:t>
                      </a:r>
                      <a:r>
                        <a:rPr lang="ru-RU" sz="1400" b="0" i="0" u="none" strike="noStrike" baseline="0" dirty="0" smtClean="0">
                          <a:effectLst>
                            <a:outerShdw blurRad="38100" dist="38100" dir="2700000" algn="tl">
                              <a:srgbClr val="000000">
                                <a:alpha val="43137"/>
                              </a:srgbClr>
                            </a:outerShdw>
                          </a:effectLst>
                          <a:latin typeface="Times New Roman"/>
                        </a:rPr>
                        <a:t> поступления</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4 467,8</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8"/>
                  </a:ext>
                </a:extLst>
              </a:tr>
              <a:tr h="627257">
                <a:tc>
                  <a:txBody>
                    <a:bodyPr/>
                    <a:lstStyle/>
                    <a:p>
                      <a:pPr algn="ctr" fontAlgn="b"/>
                      <a:r>
                        <a:rPr lang="ru-RU" sz="1200" u="none" strike="noStrike" dirty="0" smtClean="0">
                          <a:effectLst>
                            <a:outerShdw blurRad="38100" dist="38100" dir="2700000" algn="tl">
                              <a:srgbClr val="000000">
                                <a:alpha val="43137"/>
                              </a:srgbClr>
                            </a:outerShdw>
                          </a:effectLst>
                        </a:rPr>
                        <a:t>6</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u="none" strike="noStrike" dirty="0" smtClean="0">
                          <a:effectLst>
                            <a:outerShdw blurRad="38100" dist="38100" dir="2700000" algn="tl">
                              <a:srgbClr val="000000">
                                <a:alpha val="43137"/>
                              </a:srgbClr>
                            </a:outerShdw>
                          </a:effectLst>
                        </a:rPr>
                        <a:t>Доходы бюджета от возврата организациями остатков</a:t>
                      </a:r>
                      <a:r>
                        <a:rPr lang="ru-RU" sz="1400" u="none" strike="noStrike" baseline="0" dirty="0" smtClean="0">
                          <a:effectLst>
                            <a:outerShdw blurRad="38100" dist="38100" dir="2700000" algn="tl">
                              <a:srgbClr val="000000">
                                <a:alpha val="43137"/>
                              </a:srgbClr>
                            </a:outerShdw>
                          </a:effectLst>
                        </a:rPr>
                        <a:t> субсидий прошлых лет</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1 289,2</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5"/>
                  </a:ext>
                </a:extLst>
              </a:tr>
              <a:tr h="908338">
                <a:tc>
                  <a:txBody>
                    <a:bodyPr/>
                    <a:lstStyle/>
                    <a:p>
                      <a:pPr algn="ctr" fontAlgn="b"/>
                      <a:r>
                        <a:rPr lang="ru-RU" sz="1200" u="none" strike="noStrike" dirty="0" smtClean="0">
                          <a:effectLst>
                            <a:outerShdw blurRad="38100" dist="38100" dir="2700000" algn="tl">
                              <a:srgbClr val="000000">
                                <a:alpha val="43137"/>
                              </a:srgbClr>
                            </a:outerShdw>
                          </a:effectLst>
                        </a:rPr>
                        <a:t>7</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400" u="none" strike="noStrike" dirty="0" smtClean="0">
                          <a:effectLst>
                            <a:outerShdw blurRad="38100" dist="38100" dir="2700000" algn="tl">
                              <a:srgbClr val="000000">
                                <a:alpha val="43137"/>
                              </a:srgbClr>
                            </a:outerShdw>
                          </a:effectLst>
                        </a:rPr>
                        <a:t>Возврат остатков субсидий, субвенций и иных межбюджетных трансфертов прошлых лет из бюджета</a:t>
                      </a:r>
                      <a:endParaRPr lang="ru-RU" sz="14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0</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- 7 945,6</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6"/>
                  </a:ext>
                </a:extLst>
              </a:tr>
              <a:tr h="648072">
                <a:tc>
                  <a:txBody>
                    <a:bodyPr/>
                    <a:lstStyle/>
                    <a:p>
                      <a:pPr algn="l" fontAlgn="b"/>
                      <a:r>
                        <a:rPr lang="ru-RU" sz="1200" u="none" strike="noStrike" dirty="0">
                          <a:effectLst>
                            <a:outerShdw blurRad="38100" dist="38100" dir="2700000" algn="tl">
                              <a:srgbClr val="000000">
                                <a:alpha val="43137"/>
                              </a:srgbClr>
                            </a:outerShdw>
                          </a:effectLst>
                        </a:rPr>
                        <a:t> </a:t>
                      </a:r>
                      <a:endParaRPr lang="ru-RU" sz="1200" b="0"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l" fontAlgn="b"/>
                      <a:r>
                        <a:rPr lang="ru-RU" sz="1000" b="1" i="0" u="none" strike="noStrike" dirty="0" smtClean="0">
                          <a:effectLst>
                            <a:outerShdw blurRad="38100" dist="38100" dir="2700000" algn="tl">
                              <a:srgbClr val="000000">
                                <a:alpha val="43137"/>
                              </a:srgbClr>
                            </a:outerShdw>
                          </a:effectLst>
                          <a:latin typeface="Times New Roman"/>
                        </a:rPr>
                        <a:t>ИТОГО</a:t>
                      </a:r>
                      <a:endParaRPr lang="ru-RU" sz="1000" b="1" i="0" u="none" strike="noStrike" dirty="0">
                        <a:effectLst>
                          <a:outerShdw blurRad="38100" dist="38100" dir="2700000" algn="tl">
                            <a:srgbClr val="000000">
                              <a:alpha val="43137"/>
                            </a:srgbClr>
                          </a:outerShdw>
                        </a:effectLst>
                        <a:latin typeface="Times New Roman"/>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5 561 624,9</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5 124 361,7</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tc>
                  <a:txBody>
                    <a:bodyPr/>
                    <a:lstStyle/>
                    <a:p>
                      <a:pPr algn="ctr"/>
                      <a:r>
                        <a:rPr lang="ru-RU" sz="1600" dirty="0" smtClean="0">
                          <a:effectLst>
                            <a:outerShdw blurRad="38100" dist="38100" dir="2700000" algn="tl">
                              <a:srgbClr val="000000">
                                <a:alpha val="43137"/>
                              </a:srgbClr>
                            </a:outerShdw>
                          </a:effectLst>
                        </a:rPr>
                        <a:t>92,1</a:t>
                      </a:r>
                      <a:endParaRPr lang="ru-RU" sz="1600" dirty="0">
                        <a:effectLst>
                          <a:outerShdw blurRad="38100" dist="38100" dir="2700000" algn="tl">
                            <a:srgbClr val="000000">
                              <a:alpha val="43137"/>
                            </a:srgbClr>
                          </a:outerShdw>
                        </a:effectLst>
                      </a:endParaRPr>
                    </a:p>
                  </a:txBody>
                  <a:tcPr marL="4322" marR="4322" marT="5763" marB="0" anchor="ctr">
                    <a:cell3D prstMaterial="dkEdge">
                      <a:bevel prst="coolSlant"/>
                      <a:lightRig rig="flood" dir="t"/>
                    </a:cell3D>
                    <a:solidFill>
                      <a:schemeClr val="accent5">
                        <a:lumMod val="20000"/>
                        <a:lumOff val="8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862233876"/>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04719"/>
            <a:ext cx="2267942" cy="2748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Заголовок 1"/>
          <p:cNvSpPr>
            <a:spLocks noGrp="1"/>
          </p:cNvSpPr>
          <p:nvPr>
            <p:ph type="title"/>
          </p:nvPr>
        </p:nvSpPr>
        <p:spPr>
          <a:xfrm>
            <a:off x="2195736" y="10681"/>
            <a:ext cx="6859196" cy="1546111"/>
          </a:xfrm>
        </p:spPr>
        <p:txBody>
          <a:bodyPr>
            <a:noAutofit/>
          </a:bodyPr>
          <a:lstStyle/>
          <a:p>
            <a:r>
              <a:rPr lang="ru-RU" sz="2000" dirty="0" smtClean="0">
                <a:solidFill>
                  <a:srgbClr val="0000CC"/>
                </a:solidFill>
                <a:effectLst/>
              </a:rPr>
              <a:t>Удельный объём налоговых и неналоговых доходов в расчёте на душу населения в сравнении с другими муниципальными образованиями Московской области в 2020 году</a:t>
            </a:r>
            <a:endParaRPr lang="ru-RU" sz="2000" dirty="0">
              <a:solidFill>
                <a:srgbClr val="0000CC"/>
              </a:solidFill>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47709957"/>
              </p:ext>
            </p:extLst>
          </p:nvPr>
        </p:nvGraphicFramePr>
        <p:xfrm>
          <a:off x="899592" y="1649842"/>
          <a:ext cx="8064896" cy="5091525"/>
        </p:xfrm>
        <a:graphic>
          <a:graphicData uri="http://schemas.openxmlformats.org/drawingml/2006/table">
            <a:tbl>
              <a:tblPr firstRow="1" bandRow="1">
                <a:tableStyleId>{5C22544A-7EE6-4342-B048-85BDC9FD1C3A}</a:tableStyleId>
              </a:tblPr>
              <a:tblGrid>
                <a:gridCol w="2016224">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2016224">
                  <a:extLst>
                    <a:ext uri="{9D8B030D-6E8A-4147-A177-3AD203B41FA5}">
                      <a16:colId xmlns="" xmlns:a16="http://schemas.microsoft.com/office/drawing/2014/main" val="20003"/>
                    </a:ext>
                  </a:extLst>
                </a:gridCol>
              </a:tblGrid>
              <a:tr h="1115657">
                <a:tc>
                  <a:txBody>
                    <a:bodyPr/>
                    <a:lstStyle/>
                    <a:p>
                      <a:pPr algn="ctr"/>
                      <a:r>
                        <a:rPr lang="ru-RU" sz="1600" dirty="0" smtClean="0">
                          <a:solidFill>
                            <a:schemeClr val="bg1"/>
                          </a:solidFill>
                        </a:rPr>
                        <a:t>Муниципальное образование </a:t>
                      </a:r>
                      <a:endParaRPr lang="ru-RU" sz="1600" dirty="0">
                        <a:solidFill>
                          <a:schemeClr val="bg1"/>
                        </a:solidFill>
                      </a:endParaRPr>
                    </a:p>
                  </a:txBody>
                  <a:tcPr marL="68580" marR="68580">
                    <a:cell3D prstMaterial="dkEdge">
                      <a:bevel prst="artDeco"/>
                      <a:lightRig rig="flood" dir="t"/>
                    </a:cell3D>
                    <a:solidFill>
                      <a:schemeClr val="accent5">
                        <a:lumMod val="60000"/>
                        <a:lumOff val="40000"/>
                      </a:schemeClr>
                    </a:solidFill>
                  </a:tcPr>
                </a:tc>
                <a:tc>
                  <a:txBody>
                    <a:bodyPr/>
                    <a:lstStyle/>
                    <a:p>
                      <a:pPr algn="ctr"/>
                      <a:r>
                        <a:rPr lang="ru-RU" sz="1600" dirty="0" smtClean="0">
                          <a:solidFill>
                            <a:schemeClr val="bg1"/>
                          </a:solidFill>
                        </a:rPr>
                        <a:t>Численность на 01.01.2020</a:t>
                      </a:r>
                    </a:p>
                    <a:p>
                      <a:pPr algn="ctr"/>
                      <a:r>
                        <a:rPr lang="ru-RU" sz="1600" dirty="0" smtClean="0">
                          <a:solidFill>
                            <a:schemeClr val="bg1"/>
                          </a:solidFill>
                        </a:rPr>
                        <a:t>(чел.)</a:t>
                      </a:r>
                      <a:endParaRPr lang="ru-RU" sz="1600" dirty="0">
                        <a:solidFill>
                          <a:schemeClr val="bg1"/>
                        </a:solidFill>
                      </a:endParaRPr>
                    </a:p>
                  </a:txBody>
                  <a:tcPr marL="68580" marR="68580">
                    <a:cell3D prstMaterial="dkEdge">
                      <a:bevel prst="artDeco"/>
                      <a:lightRig rig="flood" dir="t"/>
                    </a:cell3D>
                    <a:solidFill>
                      <a:schemeClr val="accent5">
                        <a:lumMod val="60000"/>
                        <a:lumOff val="40000"/>
                      </a:schemeClr>
                    </a:solidFill>
                  </a:tcPr>
                </a:tc>
                <a:tc>
                  <a:txBody>
                    <a:bodyPr/>
                    <a:lstStyle/>
                    <a:p>
                      <a:pPr algn="ctr"/>
                      <a:r>
                        <a:rPr lang="ru-RU" sz="1600" dirty="0" smtClean="0">
                          <a:solidFill>
                            <a:schemeClr val="bg1"/>
                          </a:solidFill>
                        </a:rPr>
                        <a:t> Налоговые</a:t>
                      </a:r>
                      <a:r>
                        <a:rPr lang="ru-RU" sz="1600" baseline="0" dirty="0" smtClean="0">
                          <a:solidFill>
                            <a:schemeClr val="bg1"/>
                          </a:solidFill>
                        </a:rPr>
                        <a:t> и неналоговые доходы </a:t>
                      </a:r>
                    </a:p>
                    <a:p>
                      <a:pPr algn="ctr"/>
                      <a:r>
                        <a:rPr lang="ru-RU" sz="1600" baseline="0" dirty="0" smtClean="0">
                          <a:solidFill>
                            <a:schemeClr val="bg1"/>
                          </a:solidFill>
                        </a:rPr>
                        <a:t>за 2020 год</a:t>
                      </a:r>
                    </a:p>
                    <a:p>
                      <a:pPr algn="ctr"/>
                      <a:r>
                        <a:rPr lang="ru-RU" sz="1600" baseline="0" dirty="0" smtClean="0">
                          <a:solidFill>
                            <a:schemeClr val="bg1"/>
                          </a:solidFill>
                        </a:rPr>
                        <a:t> (тыс. руб.)</a:t>
                      </a:r>
                      <a:endParaRPr lang="ru-RU" sz="1600" dirty="0">
                        <a:solidFill>
                          <a:schemeClr val="bg1"/>
                        </a:solidFill>
                      </a:endParaRPr>
                    </a:p>
                  </a:txBody>
                  <a:tcPr marL="68580" marR="68580">
                    <a:cell3D prstMaterial="dkEdge">
                      <a:bevel prst="artDeco"/>
                      <a:lightRig rig="flood" dir="t"/>
                    </a:cell3D>
                    <a:solidFill>
                      <a:schemeClr val="accent5">
                        <a:lumMod val="60000"/>
                        <a:lumOff val="40000"/>
                      </a:schemeClr>
                    </a:solidFill>
                  </a:tcPr>
                </a:tc>
                <a:tc>
                  <a:txBody>
                    <a:bodyPr/>
                    <a:lstStyle/>
                    <a:p>
                      <a:pPr algn="ctr"/>
                      <a:r>
                        <a:rPr lang="ru-RU" sz="1600" dirty="0" smtClean="0">
                          <a:solidFill>
                            <a:schemeClr val="bg1"/>
                          </a:solidFill>
                        </a:rPr>
                        <a:t>Доходы</a:t>
                      </a:r>
                    </a:p>
                    <a:p>
                      <a:pPr algn="ctr"/>
                      <a:r>
                        <a:rPr lang="ru-RU" sz="1600" baseline="0" dirty="0" smtClean="0">
                          <a:solidFill>
                            <a:schemeClr val="bg1"/>
                          </a:solidFill>
                        </a:rPr>
                        <a:t> на 1 человека </a:t>
                      </a:r>
                    </a:p>
                    <a:p>
                      <a:pPr algn="ctr"/>
                      <a:r>
                        <a:rPr lang="ru-RU" sz="1600" baseline="0" dirty="0" smtClean="0">
                          <a:solidFill>
                            <a:schemeClr val="bg1"/>
                          </a:solidFill>
                        </a:rPr>
                        <a:t>в 2020 году</a:t>
                      </a:r>
                    </a:p>
                    <a:p>
                      <a:pPr algn="ctr"/>
                      <a:r>
                        <a:rPr lang="ru-RU" sz="1600" baseline="0" dirty="0" smtClean="0">
                          <a:solidFill>
                            <a:schemeClr val="bg1"/>
                          </a:solidFill>
                        </a:rPr>
                        <a:t>(руб.)</a:t>
                      </a:r>
                      <a:endParaRPr lang="ru-RU" sz="1600" dirty="0">
                        <a:solidFill>
                          <a:schemeClr val="bg1"/>
                        </a:solidFill>
                      </a:endParaRPr>
                    </a:p>
                  </a:txBody>
                  <a:tcPr marL="68580" marR="68580">
                    <a:cell3D prstMaterial="dkEdge">
                      <a:bevel prst="artDeco"/>
                      <a:lightRig rig="flood" dir="t"/>
                    </a:cell3D>
                    <a:solidFill>
                      <a:schemeClr val="accent5">
                        <a:lumMod val="60000"/>
                        <a:lumOff val="40000"/>
                      </a:schemeClr>
                    </a:solidFill>
                  </a:tcPr>
                </a:tc>
                <a:extLst>
                  <a:ext uri="{0D108BD9-81ED-4DB2-BD59-A6C34878D82A}">
                    <a16:rowId xmlns="" xmlns:a16="http://schemas.microsoft.com/office/drawing/2014/main" val="10000"/>
                  </a:ext>
                </a:extLst>
              </a:tr>
              <a:tr h="926002">
                <a:tc>
                  <a:txBody>
                    <a:bodyPr/>
                    <a:lstStyle/>
                    <a:p>
                      <a:endParaRPr lang="ru-RU" sz="1600" b="1" dirty="0" smtClean="0">
                        <a:solidFill>
                          <a:schemeClr val="bg1"/>
                        </a:solidFill>
                      </a:endParaRPr>
                    </a:p>
                    <a:p>
                      <a:r>
                        <a:rPr lang="ru-RU" sz="1600" b="1" dirty="0" smtClean="0">
                          <a:solidFill>
                            <a:schemeClr val="bg1"/>
                          </a:solidFill>
                        </a:rPr>
                        <a:t>городской округ Щёлково</a:t>
                      </a:r>
                      <a:endParaRPr lang="ru-RU" sz="1600"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189 546</a:t>
                      </a: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5 399 493</a:t>
                      </a: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28 486</a:t>
                      </a:r>
                    </a:p>
                    <a:p>
                      <a:pPr algn="ct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1"/>
                  </a:ext>
                </a:extLst>
              </a:tr>
              <a:tr h="1088885">
                <a:tc>
                  <a:txBody>
                    <a:bodyPr/>
                    <a:lstStyle/>
                    <a:p>
                      <a:endParaRPr lang="ru-RU" sz="1600" b="1" dirty="0" smtClean="0">
                        <a:solidFill>
                          <a:schemeClr val="bg1"/>
                        </a:solidFill>
                      </a:endParaRPr>
                    </a:p>
                    <a:p>
                      <a:r>
                        <a:rPr lang="ru-RU" sz="1600" b="1" dirty="0" smtClean="0">
                          <a:solidFill>
                            <a:schemeClr val="bg1"/>
                          </a:solidFill>
                        </a:rPr>
                        <a:t>городской округ Сергиево-Посадский</a:t>
                      </a:r>
                      <a:endParaRPr lang="ru-RU" sz="1600"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212 125 </a:t>
                      </a: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4 885 761</a:t>
                      </a:r>
                    </a:p>
                    <a:p>
                      <a:pPr algn="ct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23 032</a:t>
                      </a:r>
                    </a:p>
                    <a:p>
                      <a:pPr algn="ct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2"/>
                  </a:ext>
                </a:extLst>
              </a:tr>
              <a:tr h="926002">
                <a:tc>
                  <a:txBody>
                    <a:bodyPr/>
                    <a:lstStyle/>
                    <a:p>
                      <a:endParaRPr lang="ru-RU" sz="1600" b="1" dirty="0" smtClean="0">
                        <a:solidFill>
                          <a:schemeClr val="bg1"/>
                        </a:solidFill>
                      </a:endParaRPr>
                    </a:p>
                    <a:p>
                      <a:r>
                        <a:rPr lang="ru-RU" sz="1600" b="1" dirty="0" smtClean="0">
                          <a:solidFill>
                            <a:schemeClr val="bg1"/>
                          </a:solidFill>
                        </a:rPr>
                        <a:t>городской округ Королёв</a:t>
                      </a:r>
                      <a:endParaRPr lang="ru-RU" sz="1600"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225 858</a:t>
                      </a: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3 763 835</a:t>
                      </a: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16 665</a:t>
                      </a:r>
                    </a:p>
                    <a:p>
                      <a:pPr algn="ct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3"/>
                  </a:ext>
                </a:extLst>
              </a:tr>
              <a:tr h="839996">
                <a:tc>
                  <a:txBody>
                    <a:bodyPr/>
                    <a:lstStyle/>
                    <a:p>
                      <a:r>
                        <a:rPr lang="ru-RU" sz="1600" b="1" dirty="0" smtClean="0">
                          <a:solidFill>
                            <a:schemeClr val="bg1"/>
                          </a:solidFill>
                        </a:rPr>
                        <a:t>городской округ Пушкино</a:t>
                      </a:r>
                      <a:endParaRPr lang="ru-RU" sz="1600"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178 536</a:t>
                      </a: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3 687 235</a:t>
                      </a:r>
                      <a:endParaRPr lang="ru-RU" b="1" dirty="0">
                        <a:solidFill>
                          <a:schemeClr val="bg1"/>
                        </a:solidFill>
                      </a:endParaRPr>
                    </a:p>
                  </a:txBody>
                  <a:tcPr marL="68580" marR="68580">
                    <a:cell3D prstMaterial="dkEdge">
                      <a:bevel prst="artDeco"/>
                      <a:lightRig rig="flood" dir="t"/>
                    </a:cell3D>
                    <a:solidFill>
                      <a:schemeClr val="accent5">
                        <a:lumMod val="20000"/>
                        <a:lumOff val="80000"/>
                      </a:schemeClr>
                    </a:solidFill>
                  </a:tcPr>
                </a:tc>
                <a:tc>
                  <a:txBody>
                    <a:bodyPr/>
                    <a:lstStyle/>
                    <a:p>
                      <a:pPr algn="ctr"/>
                      <a:endParaRPr lang="ru-RU" b="1" dirty="0" smtClean="0">
                        <a:solidFill>
                          <a:schemeClr val="bg1"/>
                        </a:solidFill>
                      </a:endParaRPr>
                    </a:p>
                    <a:p>
                      <a:pPr algn="ctr"/>
                      <a:r>
                        <a:rPr lang="ru-RU" b="1" dirty="0" smtClean="0">
                          <a:solidFill>
                            <a:schemeClr val="bg1"/>
                          </a:solidFill>
                        </a:rPr>
                        <a:t>20 653</a:t>
                      </a:r>
                    </a:p>
                  </a:txBody>
                  <a:tcPr marL="68580" marR="68580">
                    <a:cell3D prstMaterial="dkEdge">
                      <a:bevel prst="artDeco"/>
                      <a:lightRig rig="flood" dir="t"/>
                    </a:cell3D>
                    <a:solidFill>
                      <a:schemeClr val="accent5">
                        <a:lumMod val="20000"/>
                        <a:lumOff val="8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54556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extLst>
              <p:ext uri="{D42A27DB-BD31-4B8C-83A1-F6EECF244321}">
                <p14:modId xmlns:p14="http://schemas.microsoft.com/office/powerpoint/2010/main" val="429646240"/>
              </p:ext>
            </p:extLst>
          </p:nvPr>
        </p:nvGraphicFramePr>
        <p:xfrm>
          <a:off x="0" y="980725"/>
          <a:ext cx="9143999" cy="6010931"/>
        </p:xfrm>
        <a:graphic>
          <a:graphicData uri="http://schemas.openxmlformats.org/drawingml/2006/table">
            <a:tbl>
              <a:tblPr firstRow="1" bandRow="1">
                <a:tableStyleId>{D7AC3CCA-C797-4891-BE02-D94E43425B78}</a:tableStyleId>
              </a:tblPr>
              <a:tblGrid>
                <a:gridCol w="3996447">
                  <a:extLst>
                    <a:ext uri="{9D8B030D-6E8A-4147-A177-3AD203B41FA5}">
                      <a16:colId xmlns="" xmlns:a16="http://schemas.microsoft.com/office/drawing/2014/main" val="20000"/>
                    </a:ext>
                  </a:extLst>
                </a:gridCol>
                <a:gridCol w="1023206">
                  <a:extLst>
                    <a:ext uri="{9D8B030D-6E8A-4147-A177-3AD203B41FA5}">
                      <a16:colId xmlns="" xmlns:a16="http://schemas.microsoft.com/office/drawing/2014/main" val="20001"/>
                    </a:ext>
                  </a:extLst>
                </a:gridCol>
                <a:gridCol w="1023206">
                  <a:extLst>
                    <a:ext uri="{9D8B030D-6E8A-4147-A177-3AD203B41FA5}">
                      <a16:colId xmlns="" xmlns:a16="http://schemas.microsoft.com/office/drawing/2014/main" val="20006"/>
                    </a:ext>
                  </a:extLst>
                </a:gridCol>
                <a:gridCol w="895305">
                  <a:extLst>
                    <a:ext uri="{9D8B030D-6E8A-4147-A177-3AD203B41FA5}">
                      <a16:colId xmlns="" xmlns:a16="http://schemas.microsoft.com/office/drawing/2014/main" val="20002"/>
                    </a:ext>
                  </a:extLst>
                </a:gridCol>
                <a:gridCol w="788548">
                  <a:extLst>
                    <a:ext uri="{9D8B030D-6E8A-4147-A177-3AD203B41FA5}">
                      <a16:colId xmlns="" xmlns:a16="http://schemas.microsoft.com/office/drawing/2014/main" val="20003"/>
                    </a:ext>
                  </a:extLst>
                </a:gridCol>
                <a:gridCol w="654915">
                  <a:extLst>
                    <a:ext uri="{9D8B030D-6E8A-4147-A177-3AD203B41FA5}">
                      <a16:colId xmlns="" xmlns:a16="http://schemas.microsoft.com/office/drawing/2014/main" val="20004"/>
                    </a:ext>
                  </a:extLst>
                </a:gridCol>
                <a:gridCol w="762372">
                  <a:extLst>
                    <a:ext uri="{9D8B030D-6E8A-4147-A177-3AD203B41FA5}">
                      <a16:colId xmlns="" xmlns:a16="http://schemas.microsoft.com/office/drawing/2014/main" val="20005"/>
                    </a:ext>
                  </a:extLst>
                </a:gridCol>
              </a:tblGrid>
              <a:tr h="425460">
                <a:tc rowSpan="2">
                  <a:txBody>
                    <a:bodyPr/>
                    <a:lstStyle/>
                    <a:p>
                      <a:r>
                        <a:rPr lang="ru-RU" dirty="0" smtClean="0">
                          <a:solidFill>
                            <a:schemeClr val="bg1"/>
                          </a:solidFill>
                        </a:rPr>
                        <a:t>Показатель</a:t>
                      </a:r>
                      <a:endParaRPr lang="ru-RU"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b="1" dirty="0" smtClean="0">
                          <a:solidFill>
                            <a:schemeClr val="bg1"/>
                          </a:solidFill>
                          <a:latin typeface="Times New Roman" pitchFamily="18" charset="0"/>
                          <a:cs typeface="Times New Roman" pitchFamily="18" charset="0"/>
                        </a:rPr>
                        <a:t>Отчет за</a:t>
                      </a:r>
                      <a:r>
                        <a:rPr lang="ru-RU" sz="1100" b="1" baseline="0" dirty="0" smtClean="0">
                          <a:solidFill>
                            <a:schemeClr val="bg1"/>
                          </a:solidFill>
                          <a:latin typeface="Times New Roman" pitchFamily="18" charset="0"/>
                          <a:cs typeface="Times New Roman" pitchFamily="18" charset="0"/>
                        </a:rPr>
                        <a:t> 2019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b="1" dirty="0" smtClean="0">
                          <a:solidFill>
                            <a:schemeClr val="bg1"/>
                          </a:solidFill>
                          <a:latin typeface="Times New Roman" pitchFamily="18" charset="0"/>
                          <a:cs typeface="Times New Roman" pitchFamily="18" charset="0"/>
                        </a:rPr>
                        <a:t>План на </a:t>
                      </a:r>
                    </a:p>
                    <a:p>
                      <a:pPr algn="ctr"/>
                      <a:r>
                        <a:rPr lang="ru-RU" sz="1100" b="1" dirty="0" smtClean="0">
                          <a:solidFill>
                            <a:schemeClr val="bg1"/>
                          </a:solidFill>
                          <a:latin typeface="Times New Roman" pitchFamily="18" charset="0"/>
                          <a:cs typeface="Times New Roman" pitchFamily="18" charset="0"/>
                        </a:rPr>
                        <a:t>2020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dirty="0" smtClean="0">
                          <a:solidFill>
                            <a:schemeClr val="bg1"/>
                          </a:solidFill>
                        </a:rPr>
                        <a:t>Отчёт за</a:t>
                      </a:r>
                    </a:p>
                    <a:p>
                      <a:pPr algn="ctr"/>
                      <a:r>
                        <a:rPr lang="ru-RU" sz="1100" dirty="0" smtClean="0">
                          <a:solidFill>
                            <a:schemeClr val="bg1"/>
                          </a:solidFill>
                        </a:rPr>
                        <a:t>2020 год </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dirty="0" smtClean="0">
                          <a:solidFill>
                            <a:schemeClr val="bg1"/>
                          </a:solidFill>
                        </a:rPr>
                        <a:t>План</a:t>
                      </a:r>
                      <a:r>
                        <a:rPr lang="en-US" sz="1100" dirty="0" smtClean="0">
                          <a:solidFill>
                            <a:schemeClr val="bg1"/>
                          </a:solidFill>
                        </a:rPr>
                        <a:t> </a:t>
                      </a:r>
                      <a:r>
                        <a:rPr lang="ru-RU" sz="1100" dirty="0" smtClean="0">
                          <a:solidFill>
                            <a:schemeClr val="bg1"/>
                          </a:solidFill>
                        </a:rPr>
                        <a:t>на </a:t>
                      </a:r>
                    </a:p>
                    <a:p>
                      <a:pPr algn="ctr"/>
                      <a:r>
                        <a:rPr lang="ru-RU" sz="1100" dirty="0" smtClean="0">
                          <a:solidFill>
                            <a:schemeClr val="bg1"/>
                          </a:solidFill>
                        </a:rPr>
                        <a:t>2021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gridSpan="2">
                  <a:txBody>
                    <a:bodyPr/>
                    <a:lstStyle/>
                    <a:p>
                      <a:pPr algn="ctr"/>
                      <a:r>
                        <a:rPr lang="ru-RU" sz="1100" dirty="0" smtClean="0">
                          <a:solidFill>
                            <a:schemeClr val="bg1"/>
                          </a:solidFill>
                        </a:rPr>
                        <a:t>Плановый период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hMerge="1">
                  <a:txBody>
                    <a:bodyPr/>
                    <a:lstStyle/>
                    <a:p>
                      <a:pPr algn="ctr"/>
                      <a:endParaRPr lang="ru-RU" sz="1100" b="1" dirty="0">
                        <a:solidFill>
                          <a:srgbClr val="0000CC"/>
                        </a:solidFill>
                        <a:latin typeface="Times New Roman" pitchFamily="18" charset="0"/>
                        <a:cs typeface="Times New Roman" pitchFamily="18" charset="0"/>
                      </a:endParaRPr>
                    </a:p>
                  </a:txBody>
                  <a:tcPr anchor="ctr" anchorCtr="1"/>
                </a:tc>
                <a:extLst>
                  <a:ext uri="{0D108BD9-81ED-4DB2-BD59-A6C34878D82A}">
                    <a16:rowId xmlns="" xmlns:a16="http://schemas.microsoft.com/office/drawing/2014/main" val="10000"/>
                  </a:ext>
                </a:extLst>
              </a:tr>
              <a:tr h="46577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100" b="1" dirty="0" smtClean="0">
                          <a:solidFill>
                            <a:schemeClr val="bg1"/>
                          </a:solidFill>
                        </a:rPr>
                        <a:t>2022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100" b="1" dirty="0" smtClean="0">
                          <a:solidFill>
                            <a:schemeClr val="bg1"/>
                          </a:solidFill>
                        </a:rPr>
                        <a:t>2023 год</a:t>
                      </a:r>
                      <a:endParaRPr lang="ru-RU" sz="11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11"/>
                  </a:ext>
                </a:extLst>
              </a:tr>
              <a:tr h="372514">
                <a:tc>
                  <a:txBody>
                    <a:bodyPr/>
                    <a:lstStyle/>
                    <a:p>
                      <a:pPr lvl="0" algn="l"/>
                      <a:r>
                        <a:rPr lang="ru-RU" sz="1200" b="1" dirty="0" smtClean="0">
                          <a:solidFill>
                            <a:schemeClr val="bg1"/>
                          </a:solidFill>
                        </a:rPr>
                        <a:t>Налог на доходы физических лиц</a:t>
                      </a:r>
                      <a:endParaRPr lang="ru-RU" sz="1200" b="1" dirty="0" smtClean="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3 174,3</a:t>
                      </a: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3 017,4</a:t>
                      </a: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3 207,3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3 304,6</a:t>
                      </a:r>
                      <a:endParaRPr lang="ru-RU" sz="1200" b="1" dirty="0" smtClean="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2 285,6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2 304,8</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1"/>
                  </a:ext>
                </a:extLst>
              </a:tr>
              <a:tr h="372514">
                <a:tc>
                  <a:txBody>
                    <a:bodyPr/>
                    <a:lstStyle/>
                    <a:p>
                      <a:pPr lvl="0" algn="l"/>
                      <a:r>
                        <a:rPr lang="ru-RU" sz="1200" b="1" dirty="0" smtClean="0">
                          <a:solidFill>
                            <a:schemeClr val="bg1"/>
                          </a:solidFill>
                        </a:rPr>
                        <a:t>Доходы от уплаты акцизов на нефтепродукты</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56,0</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61,2</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56,1</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59,9</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57,6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57,2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2"/>
                  </a:ext>
                </a:extLst>
              </a:tr>
              <a:tr h="521005">
                <a:tc>
                  <a:txBody>
                    <a:bodyPr/>
                    <a:lstStyle/>
                    <a:p>
                      <a:pPr lvl="0" algn="ctr"/>
                      <a:r>
                        <a:rPr lang="ru-RU" sz="1200" b="1" dirty="0" smtClean="0">
                          <a:solidFill>
                            <a:schemeClr val="bg1"/>
                          </a:solidFill>
                        </a:rPr>
                        <a:t>Налог, взимаемый в связи с применением упрощенной</a:t>
                      </a:r>
                      <a:r>
                        <a:rPr lang="ru-RU" sz="1200" b="1" baseline="0" dirty="0" smtClean="0">
                          <a:solidFill>
                            <a:schemeClr val="bg1"/>
                          </a:solidFill>
                        </a:rPr>
                        <a:t> системы налогообложения</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425,1</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425,0</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479,9</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544,5</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691,9</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834,3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3"/>
                  </a:ext>
                </a:extLst>
              </a:tr>
              <a:tr h="521005">
                <a:tc>
                  <a:txBody>
                    <a:bodyPr/>
                    <a:lstStyle/>
                    <a:p>
                      <a:pPr lvl="0" algn="ctr"/>
                      <a:r>
                        <a:rPr lang="ru-RU" sz="1200" b="1" dirty="0" smtClean="0">
                          <a:solidFill>
                            <a:schemeClr val="bg1"/>
                          </a:solidFill>
                        </a:rPr>
                        <a:t>Налог, взимаемый в связи с применением патентной системы налогообложения</a:t>
                      </a:r>
                      <a:endParaRPr lang="ru-RU" sz="1200" b="1" dirty="0" smtClean="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41,3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42,3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45,0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74,3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101,8</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127,2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4"/>
                  </a:ext>
                </a:extLst>
              </a:tr>
              <a:tr h="601200">
                <a:tc>
                  <a:txBody>
                    <a:bodyPr/>
                    <a:lstStyle/>
                    <a:p>
                      <a:pPr lvl="0" algn="l"/>
                      <a:r>
                        <a:rPr lang="ru-RU" sz="1200" b="1" dirty="0" smtClean="0">
                          <a:solidFill>
                            <a:schemeClr val="bg1"/>
                          </a:solidFill>
                        </a:rPr>
                        <a:t>Единый налог на вмененный доход</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70,3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52,8</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53,1</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16,6</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5"/>
                  </a:ext>
                </a:extLst>
              </a:tr>
              <a:tr h="617935">
                <a:tc>
                  <a:txBody>
                    <a:bodyPr/>
                    <a:lstStyle/>
                    <a:p>
                      <a:pPr lvl="0" algn="l"/>
                      <a:r>
                        <a:rPr lang="ru-RU" sz="1200" b="1" dirty="0" smtClean="0">
                          <a:solidFill>
                            <a:schemeClr val="bg1"/>
                          </a:solidFill>
                        </a:rPr>
                        <a:t>Единый сельскохозяйственный налог</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0,9</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0,2</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0,6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0,5</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1,1</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6"/>
                  </a:ext>
                </a:extLst>
              </a:tr>
              <a:tr h="579019">
                <a:tc>
                  <a:txBody>
                    <a:bodyPr/>
                    <a:lstStyle/>
                    <a:p>
                      <a:pPr lvl="0" algn="l"/>
                      <a:r>
                        <a:rPr lang="ru-RU" sz="1200" b="1" dirty="0" smtClean="0">
                          <a:solidFill>
                            <a:schemeClr val="bg1"/>
                          </a:solidFill>
                        </a:rPr>
                        <a:t>Налог на имущество физических лиц</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897,5</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116,8</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139,7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145,9</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157,2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169,0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7"/>
                  </a:ext>
                </a:extLst>
              </a:tr>
              <a:tr h="540106">
                <a:tc>
                  <a:txBody>
                    <a:bodyPr/>
                    <a:lstStyle/>
                    <a:p>
                      <a:pPr lvl="0" algn="l"/>
                      <a:r>
                        <a:rPr lang="ru-RU" sz="1200" b="1" dirty="0" smtClean="0">
                          <a:solidFill>
                            <a:schemeClr val="bg1"/>
                          </a:solidFill>
                        </a:rPr>
                        <a:t>Земельный налог</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779,9</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555,5</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842,0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501,6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539,7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566,2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8"/>
                  </a:ext>
                </a:extLst>
              </a:tr>
              <a:tr h="463920">
                <a:tc>
                  <a:txBody>
                    <a:bodyPr/>
                    <a:lstStyle/>
                    <a:p>
                      <a:pPr lvl="0" algn="l"/>
                      <a:r>
                        <a:rPr lang="ru-RU" sz="1200" b="1" dirty="0" smtClean="0">
                          <a:solidFill>
                            <a:schemeClr val="bg1"/>
                          </a:solidFill>
                        </a:rPr>
                        <a:t>Государственная пошлина</a:t>
                      </a:r>
                      <a:endParaRPr lang="ru-RU" sz="1200" b="1" dirty="0" smtClean="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39,3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40,0</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42,8</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41,9</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50,2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53,5</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9"/>
                  </a:ext>
                </a:extLst>
              </a:tr>
              <a:tr h="530474">
                <a:tc>
                  <a:txBody>
                    <a:bodyPr/>
                    <a:lstStyle/>
                    <a:p>
                      <a:pPr lvl="0" algn="l"/>
                      <a:r>
                        <a:rPr lang="ru-RU" sz="1200" b="1" dirty="0" smtClean="0">
                          <a:solidFill>
                            <a:schemeClr val="bg1"/>
                          </a:solidFill>
                        </a:rPr>
                        <a:t>Плата за негативное воздействие на окружающую среду</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5,6</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6,1</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3,3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10"/>
                  </a:ext>
                </a:extLst>
              </a:tr>
            </a:tbl>
          </a:graphicData>
        </a:graphic>
      </p:graphicFrame>
      <p:sp>
        <p:nvSpPr>
          <p:cNvPr id="4" name="Заголовок 1"/>
          <p:cNvSpPr txBox="1">
            <a:spLocks/>
          </p:cNvSpPr>
          <p:nvPr/>
        </p:nvSpPr>
        <p:spPr>
          <a:xfrm>
            <a:off x="-19878" y="13995"/>
            <a:ext cx="9144000" cy="648072"/>
          </a:xfrm>
          <a:prstGeom prst="rect">
            <a:avLst/>
          </a:prstGeom>
          <a:noFill/>
          <a:ln w="57150">
            <a:noFill/>
          </a:ln>
        </p:spPr>
        <p:style>
          <a:lnRef idx="1">
            <a:schemeClr val="accent4"/>
          </a:lnRef>
          <a:fillRef idx="2">
            <a:schemeClr val="accent4"/>
          </a:fillRef>
          <a:effectRef idx="1">
            <a:schemeClr val="accent4"/>
          </a:effectRef>
          <a:fontRef idx="minor">
            <a:schemeClr val="dk1"/>
          </a:fontRef>
        </p:style>
        <p:txBody>
          <a:bodyPr anchor="b">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700" b="1" dirty="0">
                <a:solidFill>
                  <a:srgbClr val="0000CC"/>
                </a:solidFill>
                <a:cs typeface="Times New Roman" panose="02020603050405020304" pitchFamily="18" charset="0"/>
              </a:rPr>
              <a:t>Динамика поступлений и структура налоговых и </a:t>
            </a:r>
            <a:r>
              <a:rPr lang="ru-RU" sz="1700" b="1" dirty="0" smtClean="0">
                <a:solidFill>
                  <a:srgbClr val="0000CC"/>
                </a:solidFill>
                <a:cs typeface="Times New Roman" panose="02020603050405020304" pitchFamily="18" charset="0"/>
              </a:rPr>
              <a:t>неналоговых  доходов</a:t>
            </a:r>
          </a:p>
          <a:p>
            <a:pPr algn="ctr"/>
            <a:r>
              <a:rPr lang="ru-RU" sz="1700" b="1" dirty="0" smtClean="0">
                <a:solidFill>
                  <a:srgbClr val="0000CC"/>
                </a:solidFill>
                <a:cs typeface="Times New Roman" panose="02020603050405020304" pitchFamily="18" charset="0"/>
              </a:rPr>
              <a:t>городского округа Щёлково Московской области в 2019-2023 </a:t>
            </a:r>
            <a:r>
              <a:rPr lang="ru-RU" sz="1700" b="1" dirty="0">
                <a:solidFill>
                  <a:srgbClr val="0000CC"/>
                </a:solidFill>
                <a:cs typeface="Times New Roman" panose="02020603050405020304" pitchFamily="18" charset="0"/>
              </a:rPr>
              <a:t>годах  (млн. руб.)</a:t>
            </a:r>
            <a:endParaRPr lang="ru-RU" sz="17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7409567"/>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878093087"/>
              </p:ext>
            </p:extLst>
          </p:nvPr>
        </p:nvGraphicFramePr>
        <p:xfrm>
          <a:off x="1623" y="764704"/>
          <a:ext cx="9142377" cy="4608510"/>
        </p:xfrm>
        <a:graphic>
          <a:graphicData uri="http://schemas.openxmlformats.org/drawingml/2006/table">
            <a:tbl>
              <a:tblPr bandRow="1">
                <a:tableStyleId>{D7AC3CCA-C797-4891-BE02-D94E43425B78}</a:tableStyleId>
              </a:tblPr>
              <a:tblGrid>
                <a:gridCol w="3487570">
                  <a:extLst>
                    <a:ext uri="{9D8B030D-6E8A-4147-A177-3AD203B41FA5}">
                      <a16:colId xmlns="" xmlns:a16="http://schemas.microsoft.com/office/drawing/2014/main" val="20000"/>
                    </a:ext>
                  </a:extLst>
                </a:gridCol>
                <a:gridCol w="869970">
                  <a:extLst>
                    <a:ext uri="{9D8B030D-6E8A-4147-A177-3AD203B41FA5}">
                      <a16:colId xmlns="" xmlns:a16="http://schemas.microsoft.com/office/drawing/2014/main" val="20006"/>
                    </a:ext>
                  </a:extLst>
                </a:gridCol>
                <a:gridCol w="869970">
                  <a:extLst>
                    <a:ext uri="{9D8B030D-6E8A-4147-A177-3AD203B41FA5}">
                      <a16:colId xmlns="" xmlns:a16="http://schemas.microsoft.com/office/drawing/2014/main" val="20001"/>
                    </a:ext>
                  </a:extLst>
                </a:gridCol>
                <a:gridCol w="1014965">
                  <a:extLst>
                    <a:ext uri="{9D8B030D-6E8A-4147-A177-3AD203B41FA5}">
                      <a16:colId xmlns="" xmlns:a16="http://schemas.microsoft.com/office/drawing/2014/main" val="20002"/>
                    </a:ext>
                  </a:extLst>
                </a:gridCol>
                <a:gridCol w="937077">
                  <a:extLst>
                    <a:ext uri="{9D8B030D-6E8A-4147-A177-3AD203B41FA5}">
                      <a16:colId xmlns="" xmlns:a16="http://schemas.microsoft.com/office/drawing/2014/main" val="20003"/>
                    </a:ext>
                  </a:extLst>
                </a:gridCol>
                <a:gridCol w="981413">
                  <a:extLst>
                    <a:ext uri="{9D8B030D-6E8A-4147-A177-3AD203B41FA5}">
                      <a16:colId xmlns="" xmlns:a16="http://schemas.microsoft.com/office/drawing/2014/main" val="20004"/>
                    </a:ext>
                  </a:extLst>
                </a:gridCol>
                <a:gridCol w="981412">
                  <a:extLst>
                    <a:ext uri="{9D8B030D-6E8A-4147-A177-3AD203B41FA5}">
                      <a16:colId xmlns="" xmlns:a16="http://schemas.microsoft.com/office/drawing/2014/main" val="20005"/>
                    </a:ext>
                  </a:extLst>
                </a:gridCol>
              </a:tblGrid>
              <a:tr h="639273">
                <a:tc rowSpan="2">
                  <a:txBody>
                    <a:bodyPr/>
                    <a:lstStyle/>
                    <a:p>
                      <a:r>
                        <a:rPr lang="ru-RU" b="1" dirty="0" smtClean="0">
                          <a:solidFill>
                            <a:schemeClr val="bg1"/>
                          </a:solidFill>
                        </a:rPr>
                        <a:t>Показатель</a:t>
                      </a:r>
                      <a:endParaRPr lang="ru-RU"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b="1" dirty="0" smtClean="0">
                          <a:solidFill>
                            <a:schemeClr val="bg1"/>
                          </a:solidFill>
                          <a:latin typeface="Times New Roman" pitchFamily="18" charset="0"/>
                          <a:cs typeface="Times New Roman" pitchFamily="18" charset="0"/>
                        </a:rPr>
                        <a:t>Отчет за</a:t>
                      </a:r>
                      <a:r>
                        <a:rPr lang="ru-RU" sz="1100" b="1" baseline="0" dirty="0" smtClean="0">
                          <a:solidFill>
                            <a:schemeClr val="bg1"/>
                          </a:solidFill>
                          <a:latin typeface="Times New Roman" pitchFamily="18" charset="0"/>
                          <a:cs typeface="Times New Roman" pitchFamily="18" charset="0"/>
                        </a:rPr>
                        <a:t> 2019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b="1" dirty="0" smtClean="0">
                          <a:solidFill>
                            <a:schemeClr val="bg1"/>
                          </a:solidFill>
                          <a:latin typeface="Times New Roman" pitchFamily="18" charset="0"/>
                          <a:cs typeface="Times New Roman" pitchFamily="18" charset="0"/>
                        </a:rPr>
                        <a:t>План на </a:t>
                      </a:r>
                    </a:p>
                    <a:p>
                      <a:pPr algn="ctr"/>
                      <a:r>
                        <a:rPr lang="ru-RU" sz="1100" b="1" dirty="0" smtClean="0">
                          <a:solidFill>
                            <a:schemeClr val="bg1"/>
                          </a:solidFill>
                          <a:latin typeface="Times New Roman" pitchFamily="18" charset="0"/>
                          <a:cs typeface="Times New Roman" pitchFamily="18" charset="0"/>
                        </a:rPr>
                        <a:t>2020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b="1" dirty="0" smtClean="0">
                          <a:solidFill>
                            <a:schemeClr val="bg1"/>
                          </a:solidFill>
                        </a:rPr>
                        <a:t>Отчёт за</a:t>
                      </a:r>
                    </a:p>
                    <a:p>
                      <a:pPr algn="ctr"/>
                      <a:r>
                        <a:rPr lang="ru-RU" sz="1100" b="1" dirty="0" smtClean="0">
                          <a:solidFill>
                            <a:schemeClr val="bg1"/>
                          </a:solidFill>
                        </a:rPr>
                        <a:t>2020 год </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rowSpan="2">
                  <a:txBody>
                    <a:bodyPr/>
                    <a:lstStyle/>
                    <a:p>
                      <a:pPr algn="ctr"/>
                      <a:r>
                        <a:rPr lang="ru-RU" sz="1100" b="1" dirty="0" smtClean="0">
                          <a:solidFill>
                            <a:schemeClr val="bg1"/>
                          </a:solidFill>
                        </a:rPr>
                        <a:t>План</a:t>
                      </a:r>
                      <a:r>
                        <a:rPr lang="en-US" sz="1100" b="1" dirty="0" smtClean="0">
                          <a:solidFill>
                            <a:schemeClr val="bg1"/>
                          </a:solidFill>
                        </a:rPr>
                        <a:t> </a:t>
                      </a:r>
                      <a:r>
                        <a:rPr lang="ru-RU" sz="1100" b="1" dirty="0" smtClean="0">
                          <a:solidFill>
                            <a:schemeClr val="bg1"/>
                          </a:solidFill>
                        </a:rPr>
                        <a:t>на </a:t>
                      </a:r>
                    </a:p>
                    <a:p>
                      <a:pPr algn="ctr"/>
                      <a:r>
                        <a:rPr lang="ru-RU" sz="1100" b="1" dirty="0" smtClean="0">
                          <a:solidFill>
                            <a:schemeClr val="bg1"/>
                          </a:solidFill>
                        </a:rPr>
                        <a:t>2021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gridSpan="2">
                  <a:txBody>
                    <a:bodyPr/>
                    <a:lstStyle/>
                    <a:p>
                      <a:pPr algn="ctr"/>
                      <a:r>
                        <a:rPr lang="ru-RU" sz="1100" b="1" dirty="0" smtClean="0">
                          <a:solidFill>
                            <a:schemeClr val="bg1"/>
                          </a:solidFill>
                        </a:rPr>
                        <a:t>Плановый период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hMerge="1">
                  <a:txBody>
                    <a:bodyPr/>
                    <a:lstStyle/>
                    <a:p>
                      <a:pPr algn="ctr"/>
                      <a:endParaRPr lang="ru-RU" sz="1100" b="1" dirty="0">
                        <a:solidFill>
                          <a:srgbClr val="0000CC"/>
                        </a:solidFill>
                        <a:latin typeface="Times New Roman" pitchFamily="18" charset="0"/>
                        <a:cs typeface="Times New Roman" pitchFamily="18" charset="0"/>
                      </a:endParaRPr>
                    </a:p>
                  </a:txBody>
                  <a:tcPr anchor="ctr" anchorCtr="1"/>
                </a:tc>
                <a:extLst>
                  <a:ext uri="{0D108BD9-81ED-4DB2-BD59-A6C34878D82A}">
                    <a16:rowId xmlns="" xmlns:a16="http://schemas.microsoft.com/office/drawing/2014/main" val="10007"/>
                  </a:ext>
                </a:extLst>
              </a:tr>
              <a:tr h="5591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100" b="1" dirty="0" smtClean="0">
                          <a:solidFill>
                            <a:schemeClr val="bg1"/>
                          </a:solidFill>
                        </a:rPr>
                        <a:t>2022 год</a:t>
                      </a:r>
                      <a:endParaRPr lang="ru-RU" sz="11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100" b="1" dirty="0" smtClean="0">
                          <a:solidFill>
                            <a:schemeClr val="bg1"/>
                          </a:solidFill>
                        </a:rPr>
                        <a:t>2023 год</a:t>
                      </a:r>
                      <a:endParaRPr lang="ru-RU" sz="11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0"/>
                  </a:ext>
                </a:extLst>
              </a:tr>
              <a:tr h="746137">
                <a:tc>
                  <a:txBody>
                    <a:bodyPr/>
                    <a:lstStyle/>
                    <a:p>
                      <a:pPr lvl="0" algn="ctr"/>
                      <a:r>
                        <a:rPr lang="ru-RU" sz="1200" b="1" dirty="0" smtClean="0">
                          <a:solidFill>
                            <a:schemeClr val="bg1"/>
                          </a:solidFill>
                        </a:rPr>
                        <a:t>Доходы от сдачи в аренду и прочие поступления от использования</a:t>
                      </a:r>
                      <a:r>
                        <a:rPr lang="ru-RU" sz="1200" b="1" baseline="0" dirty="0" smtClean="0">
                          <a:solidFill>
                            <a:schemeClr val="bg1"/>
                          </a:solidFill>
                        </a:rPr>
                        <a:t> </a:t>
                      </a:r>
                      <a:r>
                        <a:rPr lang="ru-RU" sz="1200" b="1" dirty="0" smtClean="0">
                          <a:solidFill>
                            <a:schemeClr val="bg1"/>
                          </a:solidFill>
                        </a:rPr>
                        <a:t>имущества</a:t>
                      </a:r>
                      <a:endParaRPr lang="ru-RU" sz="1200" b="1" dirty="0" smtClean="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76,1</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62,3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80,7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65,6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62,5</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66,6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1"/>
                  </a:ext>
                </a:extLst>
              </a:tr>
              <a:tr h="746137">
                <a:tc>
                  <a:txBody>
                    <a:bodyPr/>
                    <a:lstStyle/>
                    <a:p>
                      <a:pPr lvl="0" algn="ctr"/>
                      <a:r>
                        <a:rPr lang="ru-RU" sz="1200" b="1" dirty="0" smtClean="0">
                          <a:solidFill>
                            <a:schemeClr val="bg1"/>
                          </a:solidFill>
                        </a:rPr>
                        <a:t>Доходы от сдачи в аренду и от продажи земельных участков и плата за увеличение площади при перераспределении</a:t>
                      </a:r>
                      <a:endParaRPr lang="ru-RU" sz="1200" b="1" dirty="0" smtClean="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376,4</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297,5</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376,9</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287,0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276,9</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302,3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2"/>
                  </a:ext>
                </a:extLst>
              </a:tr>
              <a:tr h="479454">
                <a:tc>
                  <a:txBody>
                    <a:bodyPr/>
                    <a:lstStyle/>
                    <a:p>
                      <a:pPr lvl="0" algn="l"/>
                      <a:r>
                        <a:rPr lang="ru-RU" sz="1200" b="1" dirty="0" smtClean="0">
                          <a:solidFill>
                            <a:schemeClr val="bg1"/>
                          </a:solidFill>
                        </a:rPr>
                        <a:t>Доходы от реализации имущества</a:t>
                      </a:r>
                      <a:endParaRPr lang="ru-RU" sz="1200" b="1" dirty="0" smtClean="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10,7</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9,6</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10,8</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8,3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8,3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12,2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3"/>
                  </a:ext>
                </a:extLst>
              </a:tr>
              <a:tr h="479454">
                <a:tc>
                  <a:txBody>
                    <a:bodyPr/>
                    <a:lstStyle/>
                    <a:p>
                      <a:pPr lvl="0" algn="l"/>
                      <a:r>
                        <a:rPr lang="ru-RU" sz="1200" b="1" dirty="0" smtClean="0">
                          <a:solidFill>
                            <a:schemeClr val="bg1"/>
                          </a:solidFill>
                        </a:rPr>
                        <a:t>Доходы от оказания  платных услуг</a:t>
                      </a:r>
                      <a:r>
                        <a:rPr lang="ru-RU" sz="1200" b="1" baseline="0" dirty="0" smtClean="0">
                          <a:solidFill>
                            <a:schemeClr val="bg1"/>
                          </a:solidFill>
                        </a:rPr>
                        <a:t> и </a:t>
                      </a:r>
                      <a:r>
                        <a:rPr lang="ru-RU" sz="1200" b="1" dirty="0" smtClean="0">
                          <a:solidFill>
                            <a:schemeClr val="bg1"/>
                          </a:solidFill>
                        </a:rPr>
                        <a:t>компенсации затрат государства</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13,1</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11,6</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17,7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8,3</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11,7</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21,2</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4"/>
                  </a:ext>
                </a:extLst>
              </a:tr>
              <a:tr h="479454">
                <a:tc>
                  <a:txBody>
                    <a:bodyPr/>
                    <a:lstStyle/>
                    <a:p>
                      <a:pPr lvl="0" algn="l"/>
                      <a:r>
                        <a:rPr lang="ru-RU" sz="1200" b="1" dirty="0" smtClean="0">
                          <a:solidFill>
                            <a:schemeClr val="bg1"/>
                          </a:solidFill>
                        </a:rPr>
                        <a:t>Штрафы , санкции , возмещение</a:t>
                      </a:r>
                      <a:r>
                        <a:rPr lang="ru-RU" sz="1200" b="1" baseline="0" dirty="0" smtClean="0">
                          <a:solidFill>
                            <a:schemeClr val="bg1"/>
                          </a:solidFill>
                        </a:rPr>
                        <a:t> ущерба</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27,0</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2,3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15,6</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4,5</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12,0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16,0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5"/>
                  </a:ext>
                </a:extLst>
              </a:tr>
              <a:tr h="479454">
                <a:tc>
                  <a:txBody>
                    <a:bodyPr/>
                    <a:lstStyle/>
                    <a:p>
                      <a:pPr lvl="0" algn="l"/>
                      <a:r>
                        <a:rPr lang="ru-RU" sz="1200" b="1" dirty="0" smtClean="0">
                          <a:solidFill>
                            <a:schemeClr val="bg1"/>
                          </a:solidFill>
                        </a:rPr>
                        <a:t>Прочие неналоговые доходы</a:t>
                      </a:r>
                      <a:endParaRPr lang="ru-RU" sz="1200" b="1" dirty="0">
                        <a:solidFill>
                          <a:schemeClr val="bg1"/>
                        </a:solidFill>
                        <a:latin typeface="Times New Roman" pitchFamily="18" charset="0"/>
                        <a:cs typeface="Times New Roman" pitchFamily="18" charset="0"/>
                      </a:endParaRPr>
                    </a:p>
                  </a:txBody>
                  <a:tcPr marL="0" marR="0" marT="0" marB="0"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129,3</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latin typeface="Times New Roman" pitchFamily="18" charset="0"/>
                          <a:cs typeface="Times New Roman" pitchFamily="18" charset="0"/>
                        </a:rPr>
                        <a:t>3,6</a:t>
                      </a:r>
                      <a:endParaRPr lang="ru-RU" sz="1200" b="1" dirty="0">
                        <a:solidFill>
                          <a:schemeClr val="bg1"/>
                        </a:solidFill>
                        <a:latin typeface="Times New Roman" pitchFamily="18" charset="0"/>
                        <a:cs typeface="Times New Roman" pitchFamily="18" charset="0"/>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25,0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tc>
                  <a:txBody>
                    <a:bodyPr/>
                    <a:lstStyle/>
                    <a:p>
                      <a:r>
                        <a:rPr lang="ru-RU" sz="1200" b="1" dirty="0" smtClean="0">
                          <a:solidFill>
                            <a:schemeClr val="bg1"/>
                          </a:solidFill>
                        </a:rPr>
                        <a:t>6,0</a:t>
                      </a:r>
                      <a:endParaRPr lang="ru-RU" sz="1200" b="1" dirty="0">
                        <a:solidFill>
                          <a:schemeClr val="bg1"/>
                        </a:solidFill>
                      </a:endParaRPr>
                    </a:p>
                  </a:txBody>
                  <a:tcPr anchor="ctr" anchorCtr="1">
                    <a:cell3D prstMaterial="dkEdge">
                      <a:bevel w="25400" h="25400" prst="angle"/>
                      <a:lightRig rig="flood" dir="t"/>
                    </a:cell3D>
                    <a:solidFill>
                      <a:schemeClr val="accent5">
                        <a:lumMod val="40000"/>
                        <a:lumOff val="60000"/>
                      </a:schemeClr>
                    </a:solidFill>
                  </a:tcPr>
                </a:tc>
                <a:extLst>
                  <a:ext uri="{0D108BD9-81ED-4DB2-BD59-A6C34878D82A}">
                    <a16:rowId xmlns="" xmlns:a16="http://schemas.microsoft.com/office/drawing/2014/main" val="10006"/>
                  </a:ext>
                </a:extLst>
              </a:tr>
            </a:tbl>
          </a:graphicData>
        </a:graphic>
      </p:graphicFrame>
      <p:sp>
        <p:nvSpPr>
          <p:cNvPr id="2" name="Прямоугольник 1"/>
          <p:cNvSpPr/>
          <p:nvPr/>
        </p:nvSpPr>
        <p:spPr>
          <a:xfrm>
            <a:off x="0" y="0"/>
            <a:ext cx="9144000" cy="615553"/>
          </a:xfrm>
          <a:prstGeom prst="rect">
            <a:avLst/>
          </a:prstGeom>
        </p:spPr>
        <p:txBody>
          <a:bodyPr wrap="square">
            <a:spAutoFit/>
          </a:bodyPr>
          <a:lstStyle/>
          <a:p>
            <a:pPr algn="ctr"/>
            <a:r>
              <a:rPr lang="ru-RU" sz="1700" b="1" dirty="0">
                <a:solidFill>
                  <a:srgbClr val="0000CC"/>
                </a:solidFill>
                <a:cs typeface="Times New Roman" panose="02020603050405020304" pitchFamily="18" charset="0"/>
              </a:rPr>
              <a:t>Динамика поступлений и структура налоговых и неналоговых  доходов</a:t>
            </a:r>
          </a:p>
          <a:p>
            <a:pPr algn="ctr"/>
            <a:r>
              <a:rPr lang="ru-RU" sz="1700" b="1" dirty="0">
                <a:solidFill>
                  <a:srgbClr val="0000CC"/>
                </a:solidFill>
                <a:cs typeface="Times New Roman" panose="02020603050405020304" pitchFamily="18" charset="0"/>
              </a:rPr>
              <a:t>городского округа Щёлково Московской области в 2019-2023 годах  (млн. руб.)</a:t>
            </a:r>
            <a:endParaRPr lang="ru-RU" sz="17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11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7" name="Down Arrow 6"/>
          <p:cNvSpPr/>
          <p:nvPr/>
        </p:nvSpPr>
        <p:spPr>
          <a:xfrm>
            <a:off x="2123728" y="2132856"/>
            <a:ext cx="409498" cy="848182"/>
          </a:xfrm>
          <a:prstGeom prst="downArrow">
            <a:avLst>
              <a:gd name="adj1" fmla="val 50000"/>
              <a:gd name="adj2" fmla="val 43726"/>
            </a:avLst>
          </a:prstGeom>
          <a:solidFill>
            <a:srgbClr val="0000CC"/>
          </a:solidFill>
          <a:ln>
            <a:solidFill>
              <a:srgbClr val="0000CC"/>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3" name="Content Placeholder 2"/>
          <p:cNvSpPr>
            <a:spLocks noGrp="1"/>
          </p:cNvSpPr>
          <p:nvPr>
            <p:ph sz="half" idx="1"/>
          </p:nvPr>
        </p:nvSpPr>
        <p:spPr>
          <a:xfrm>
            <a:off x="214282" y="928670"/>
            <a:ext cx="4357718" cy="5500726"/>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4" name="Content Placeholder 3"/>
          <p:cNvSpPr>
            <a:spLocks noGrp="1"/>
          </p:cNvSpPr>
          <p:nvPr>
            <p:ph sz="half" idx="2"/>
          </p:nvPr>
        </p:nvSpPr>
        <p:spPr>
          <a:xfrm>
            <a:off x="4572000" y="928670"/>
            <a:ext cx="4429156" cy="5643602"/>
          </a:xfrm>
        </p:spPr>
        <p:txBody>
          <a:bodyPr>
            <a:normAutofit/>
          </a:bodyPr>
          <a:lstStyle/>
          <a:p>
            <a:endParaRPr lang="ru-RU" dirty="0" smtClean="0"/>
          </a:p>
          <a:p>
            <a:endParaRPr lang="ru-RU" dirty="0" smtClean="0"/>
          </a:p>
          <a:p>
            <a:pPr>
              <a:buNone/>
            </a:pPr>
            <a:endParaRPr lang="ru-RU" dirty="0" smtClean="0"/>
          </a:p>
          <a:p>
            <a:pPr marL="0" indent="0">
              <a:buNone/>
            </a:pPr>
            <a:endParaRPr lang="ru-RU" sz="1400" b="1"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Rounded Rectangle 4"/>
          <p:cNvSpPr/>
          <p:nvPr/>
        </p:nvSpPr>
        <p:spPr>
          <a:xfrm>
            <a:off x="251520" y="1700808"/>
            <a:ext cx="4144544" cy="500066"/>
          </a:xfrm>
          <a:prstGeom prst="roundRect">
            <a:avLst/>
          </a:prstGeom>
          <a:solidFill>
            <a:schemeClr val="accent3">
              <a:lumMod val="40000"/>
              <a:lumOff val="60000"/>
            </a:schemeClr>
          </a:solidFill>
          <a:ln>
            <a:solidFill>
              <a:srgbClr val="0000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bg1"/>
                </a:solidFill>
              </a:rPr>
              <a:t>Налог на имущество физических лиц</a:t>
            </a:r>
            <a:endParaRPr lang="ru-RU" b="1" dirty="0">
              <a:solidFill>
                <a:schemeClr val="bg1"/>
              </a:solidFill>
            </a:endParaRPr>
          </a:p>
        </p:txBody>
      </p:sp>
      <p:sp>
        <p:nvSpPr>
          <p:cNvPr id="6" name="Rounded Rectangle 5"/>
          <p:cNvSpPr/>
          <p:nvPr/>
        </p:nvSpPr>
        <p:spPr>
          <a:xfrm>
            <a:off x="4842394" y="1689134"/>
            <a:ext cx="4000528" cy="515729"/>
          </a:xfrm>
          <a:prstGeom prst="roundRect">
            <a:avLst/>
          </a:prstGeom>
          <a:solidFill>
            <a:schemeClr val="accent3">
              <a:lumMod val="40000"/>
              <a:lumOff val="60000"/>
            </a:schemeClr>
          </a:solidFill>
          <a:ln>
            <a:solidFill>
              <a:srgbClr val="0000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bg1"/>
                </a:solidFill>
              </a:rPr>
              <a:t>Земельный налог</a:t>
            </a:r>
            <a:endParaRPr lang="ru-RU" b="1" dirty="0">
              <a:solidFill>
                <a:schemeClr val="bg1"/>
              </a:solidFill>
            </a:endParaRPr>
          </a:p>
        </p:txBody>
      </p:sp>
      <p:sp>
        <p:nvSpPr>
          <p:cNvPr id="8" name="Down Arrow 7"/>
          <p:cNvSpPr/>
          <p:nvPr/>
        </p:nvSpPr>
        <p:spPr>
          <a:xfrm>
            <a:off x="6660232" y="2204864"/>
            <a:ext cx="476443" cy="704165"/>
          </a:xfrm>
          <a:prstGeom prst="downArrow">
            <a:avLst>
              <a:gd name="adj1" fmla="val 50000"/>
              <a:gd name="adj2" fmla="val 43726"/>
            </a:avLst>
          </a:prstGeom>
          <a:solidFill>
            <a:srgbClr val="0000CC"/>
          </a:solidFill>
          <a:ln>
            <a:solidFill>
              <a:srgbClr val="0000CC"/>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9" name="Rounded Rectangle 8"/>
          <p:cNvSpPr/>
          <p:nvPr/>
        </p:nvSpPr>
        <p:spPr>
          <a:xfrm>
            <a:off x="383251" y="2964598"/>
            <a:ext cx="4000528" cy="764205"/>
          </a:xfrm>
          <a:prstGeom prst="roundRect">
            <a:avLst/>
          </a:prstGeom>
          <a:solidFill>
            <a:schemeClr val="accent3">
              <a:lumMod val="60000"/>
              <a:lumOff val="40000"/>
            </a:schemeClr>
          </a:solidFill>
          <a:ln>
            <a:solidFill>
              <a:srgbClr val="00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a:solidFill>
                  <a:schemeClr val="bg1"/>
                </a:solidFill>
              </a:rPr>
              <a:t>Глава </a:t>
            </a:r>
            <a:r>
              <a:rPr lang="ru-RU" sz="1600" b="1" dirty="0" smtClean="0">
                <a:solidFill>
                  <a:schemeClr val="bg1"/>
                </a:solidFill>
              </a:rPr>
              <a:t>32 </a:t>
            </a:r>
            <a:r>
              <a:rPr lang="ru-RU" sz="1600" b="1" dirty="0">
                <a:solidFill>
                  <a:schemeClr val="bg1"/>
                </a:solidFill>
              </a:rPr>
              <a:t>Налогового кодекса Российской Федерации </a:t>
            </a:r>
          </a:p>
        </p:txBody>
      </p:sp>
      <p:sp>
        <p:nvSpPr>
          <p:cNvPr id="10" name="Rounded Rectangle 9"/>
          <p:cNvSpPr/>
          <p:nvPr/>
        </p:nvSpPr>
        <p:spPr>
          <a:xfrm>
            <a:off x="4969024" y="2936715"/>
            <a:ext cx="3923455" cy="792088"/>
          </a:xfrm>
          <a:prstGeom prst="roundRect">
            <a:avLst/>
          </a:prstGeom>
          <a:solidFill>
            <a:schemeClr val="accent3">
              <a:lumMod val="60000"/>
              <a:lumOff val="40000"/>
            </a:schemeClr>
          </a:solidFill>
          <a:ln>
            <a:solidFill>
              <a:srgbClr val="00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bg1"/>
                </a:solidFill>
              </a:rPr>
              <a:t>Глава 31 Налогового кодекса Российской Федерации </a:t>
            </a:r>
            <a:endParaRPr lang="ru-RU" sz="1600" b="1" dirty="0">
              <a:solidFill>
                <a:schemeClr val="bg1"/>
              </a:solidFill>
            </a:endParaRPr>
          </a:p>
        </p:txBody>
      </p:sp>
      <p:sp>
        <p:nvSpPr>
          <p:cNvPr id="13" name="Left Arrow 12"/>
          <p:cNvSpPr/>
          <p:nvPr/>
        </p:nvSpPr>
        <p:spPr>
          <a:xfrm rot="21315776">
            <a:off x="2112787" y="1236486"/>
            <a:ext cx="1147445" cy="334013"/>
          </a:xfrm>
          <a:prstGeom prst="leftArrow">
            <a:avLst/>
          </a:prstGeom>
          <a:solidFill>
            <a:srgbClr val="0000CC"/>
          </a:solidFill>
          <a:ln>
            <a:solidFill>
              <a:srgbClr val="0000CC"/>
            </a:solidFill>
          </a:ln>
          <a:scene3d>
            <a:camera prst="isometricRightUp"/>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4" name="Left Arrow 13"/>
          <p:cNvSpPr/>
          <p:nvPr/>
        </p:nvSpPr>
        <p:spPr>
          <a:xfrm rot="11210324">
            <a:off x="5602769" y="1359598"/>
            <a:ext cx="830532" cy="281090"/>
          </a:xfrm>
          <a:prstGeom prst="leftArrow">
            <a:avLst/>
          </a:prstGeom>
          <a:solidFill>
            <a:srgbClr val="0000CC"/>
          </a:solidFill>
          <a:ln>
            <a:solidFill>
              <a:srgbClr val="0000CC"/>
            </a:solidFill>
          </a:ln>
          <a:scene3d>
            <a:camera prst="isometricOffAxis1Left"/>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8" name="TextBox 17"/>
          <p:cNvSpPr txBox="1"/>
          <p:nvPr/>
        </p:nvSpPr>
        <p:spPr>
          <a:xfrm>
            <a:off x="489147" y="3714862"/>
            <a:ext cx="8227144" cy="923330"/>
          </a:xfrm>
          <a:prstGeom prst="rect">
            <a:avLst/>
          </a:prstGeom>
          <a:solidFill>
            <a:schemeClr val="accent3">
              <a:lumMod val="20000"/>
              <a:lumOff val="80000"/>
            </a:schemeClr>
          </a:solidFill>
          <a:ln>
            <a:solidFill>
              <a:srgbClr val="0000CC"/>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a:solidFill>
                  <a:schemeClr val="bg1"/>
                </a:solidFill>
              </a:rPr>
              <a:t>Налог на имущество физических </a:t>
            </a:r>
            <a:r>
              <a:rPr lang="ru-RU" b="1" dirty="0" smtClean="0">
                <a:solidFill>
                  <a:schemeClr val="bg1"/>
                </a:solidFill>
              </a:rPr>
              <a:t>лиц и земельный налог поступают в бюджеты поселений, входящих в состав Щёлковского муниципального района</a:t>
            </a:r>
            <a:endParaRPr lang="ru-RU" b="1" dirty="0">
              <a:solidFill>
                <a:schemeClr val="bg1"/>
              </a:solidFill>
            </a:endParaRPr>
          </a:p>
        </p:txBody>
      </p:sp>
      <p:sp>
        <p:nvSpPr>
          <p:cNvPr id="2" name="Выноска со стрелкой вниз 1"/>
          <p:cNvSpPr/>
          <p:nvPr/>
        </p:nvSpPr>
        <p:spPr>
          <a:xfrm>
            <a:off x="1187339" y="4670985"/>
            <a:ext cx="6840759" cy="2183567"/>
          </a:xfrm>
          <a:prstGeom prst="downArrowCallout">
            <a:avLst/>
          </a:prstGeom>
          <a:solidFill>
            <a:schemeClr val="accent5">
              <a:lumMod val="20000"/>
              <a:lumOff val="80000"/>
            </a:schemeClr>
          </a:solid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a:solidFill>
                  <a:schemeClr val="bg1"/>
                </a:solidFill>
                <a:latin typeface="Times New Roman" pitchFamily="18" charset="0"/>
                <a:cs typeface="Times New Roman" pitchFamily="18" charset="0"/>
              </a:rPr>
              <a:t>Налоговые льготы и ставки налогов устанавливаются представительными органами поселений, входящих в состав Щёлковского муниципального района:</a:t>
            </a:r>
          </a:p>
        </p:txBody>
      </p:sp>
      <p:sp>
        <p:nvSpPr>
          <p:cNvPr id="12" name="Багетная рамка 11"/>
          <p:cNvSpPr/>
          <p:nvPr/>
        </p:nvSpPr>
        <p:spPr>
          <a:xfrm>
            <a:off x="2483768" y="116631"/>
            <a:ext cx="3816423" cy="1217375"/>
          </a:xfrm>
          <a:prstGeom prst="bevel">
            <a:avLst/>
          </a:prstGeom>
          <a:solidFill>
            <a:schemeClr val="accent3">
              <a:lumMod val="20000"/>
              <a:lumOff val="80000"/>
            </a:schemeClr>
          </a:solidFill>
          <a:ln>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a:solidFill>
                  <a:schemeClr val="bg1"/>
                </a:solidFill>
              </a:rPr>
              <a:t>Местные налоги</a:t>
            </a:r>
          </a:p>
        </p:txBody>
      </p:sp>
    </p:spTree>
    <p:extLst>
      <p:ext uri="{BB962C8B-B14F-4D97-AF65-F5344CB8AC3E}">
        <p14:creationId xmlns:p14="http://schemas.microsoft.com/office/powerpoint/2010/main" val="1886608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4" y="4255368"/>
            <a:ext cx="9252520" cy="2592288"/>
          </a:xfrm>
          <a:prstGeom prst="rect">
            <a:avLst/>
          </a:prstGeom>
          <a:ln>
            <a:noFill/>
          </a:ln>
          <a:effectLst>
            <a:softEdge rad="127000"/>
          </a:effectLst>
        </p:spPr>
      </p:pic>
      <p:graphicFrame>
        <p:nvGraphicFramePr>
          <p:cNvPr id="5" name="Таблица 4"/>
          <p:cNvGraphicFramePr>
            <a:graphicFrameLocks noGrp="1"/>
          </p:cNvGraphicFramePr>
          <p:nvPr>
            <p:extLst>
              <p:ext uri="{D42A27DB-BD31-4B8C-83A1-F6EECF244321}">
                <p14:modId xmlns:p14="http://schemas.microsoft.com/office/powerpoint/2010/main" val="3598141988"/>
              </p:ext>
            </p:extLst>
          </p:nvPr>
        </p:nvGraphicFramePr>
        <p:xfrm>
          <a:off x="0" y="0"/>
          <a:ext cx="9144000" cy="5020566"/>
        </p:xfrm>
        <a:graphic>
          <a:graphicData uri="http://schemas.openxmlformats.org/drawingml/2006/table">
            <a:tbl>
              <a:tblPr>
                <a:effectLst>
                  <a:outerShdw blurRad="130000" dist="101600" dir="2700000" algn="tl" rotWithShape="0">
                    <a:srgbClr val="000000">
                      <a:alpha val="35000"/>
                    </a:srgbClr>
                  </a:outerShdw>
                  <a:reflection blurRad="6350" stA="50000" endA="300" endPos="55500" dist="50800" dir="5400000" sy="-100000" algn="bl" rotWithShape="0"/>
                </a:effectLst>
                <a:tableStyleId>{69C7853C-536D-4A76-A0AE-DD22124D55A5}</a:tableStyleId>
              </a:tblPr>
              <a:tblGrid>
                <a:gridCol w="4579580">
                  <a:extLst>
                    <a:ext uri="{9D8B030D-6E8A-4147-A177-3AD203B41FA5}">
                      <a16:colId xmlns="" xmlns:a16="http://schemas.microsoft.com/office/drawing/2014/main" val="20001"/>
                    </a:ext>
                  </a:extLst>
                </a:gridCol>
                <a:gridCol w="4564420">
                  <a:extLst>
                    <a:ext uri="{9D8B030D-6E8A-4147-A177-3AD203B41FA5}">
                      <a16:colId xmlns="" xmlns:a16="http://schemas.microsoft.com/office/drawing/2014/main" val="20002"/>
                    </a:ext>
                  </a:extLst>
                </a:gridCol>
              </a:tblGrid>
              <a:tr h="1412807">
                <a:tc gridSpan="2">
                  <a:txBody>
                    <a:bodyPr/>
                    <a:lstStyle/>
                    <a:p>
                      <a:pPr algn="ctr">
                        <a:lnSpc>
                          <a:spcPct val="115000"/>
                        </a:lnSpc>
                        <a:spcAft>
                          <a:spcPts val="1000"/>
                        </a:spcAft>
                      </a:pPr>
                      <a:r>
                        <a:rPr lang="ru-RU" sz="2000" b="1" dirty="0" smtClean="0">
                          <a:solidFill>
                            <a:srgbClr val="0000CC"/>
                          </a:solidFill>
                          <a:effectLst/>
                        </a:rPr>
                        <a:t>Нормативно-правовые  акты  об </a:t>
                      </a:r>
                      <a:r>
                        <a:rPr lang="ru-RU" sz="2000" b="1" dirty="0">
                          <a:solidFill>
                            <a:srgbClr val="0000CC"/>
                          </a:solidFill>
                          <a:effectLst/>
                        </a:rPr>
                        <a:t>установлении налога на имущество физических лиц и земельного налога на территории </a:t>
                      </a:r>
                      <a:r>
                        <a:rPr lang="ru-RU" sz="2000" b="1" dirty="0" smtClean="0">
                          <a:solidFill>
                            <a:srgbClr val="0000CC"/>
                          </a:solidFill>
                          <a:effectLst/>
                        </a:rPr>
                        <a:t>городского</a:t>
                      </a:r>
                      <a:r>
                        <a:rPr lang="ru-RU" sz="2000" b="1" baseline="0" dirty="0" smtClean="0">
                          <a:solidFill>
                            <a:srgbClr val="0000CC"/>
                          </a:solidFill>
                          <a:effectLst/>
                        </a:rPr>
                        <a:t> округа Щёлково Московской области</a:t>
                      </a:r>
                      <a:endParaRPr lang="ru-RU" sz="2000" b="1" i="1" dirty="0">
                        <a:solidFill>
                          <a:srgbClr val="0000CC"/>
                        </a:solidFill>
                        <a:effectLst/>
                        <a:latin typeface="Times New Roman" pitchFamily="18" charset="0"/>
                        <a:ea typeface="Calibri"/>
                        <a:cs typeface="Times New Roman" pitchFamily="18" charset="0"/>
                      </a:endParaRPr>
                    </a:p>
                  </a:txBody>
                  <a:tcPr marL="54374" marR="54374" marT="0" marB="0">
                    <a:cell3D prstMaterial="dkEdge">
                      <a:bevel prst="relaxedInset"/>
                      <a:lightRig rig="flood" dir="t"/>
                    </a:cell3D>
                  </a:tcPr>
                </a:tc>
                <a:tc hMerge="1">
                  <a:txBody>
                    <a:bodyPr/>
                    <a:lstStyle/>
                    <a:p>
                      <a:endParaRPr lang="ru-RU"/>
                    </a:p>
                  </a:txBody>
                  <a:tcPr/>
                </a:tc>
                <a:extLst>
                  <a:ext uri="{0D108BD9-81ED-4DB2-BD59-A6C34878D82A}">
                    <a16:rowId xmlns="" xmlns:a16="http://schemas.microsoft.com/office/drawing/2014/main" val="10000"/>
                  </a:ext>
                </a:extLst>
              </a:tr>
              <a:tr h="1019894">
                <a:tc>
                  <a:txBody>
                    <a:bodyPr/>
                    <a:lstStyle/>
                    <a:p>
                      <a:pPr algn="ctr">
                        <a:lnSpc>
                          <a:spcPct val="115000"/>
                        </a:lnSpc>
                        <a:spcAft>
                          <a:spcPts val="1000"/>
                        </a:spcAft>
                      </a:pPr>
                      <a:r>
                        <a:rPr lang="ru-RU" sz="2000" b="1" dirty="0" smtClean="0">
                          <a:effectLst/>
                        </a:rPr>
                        <a:t>Налог </a:t>
                      </a:r>
                      <a:r>
                        <a:rPr lang="ru-RU" sz="2000" b="1" dirty="0">
                          <a:effectLst/>
                        </a:rPr>
                        <a:t>на имущество</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54374" marR="54374" marT="0" marB="0">
                    <a:cell3D prstMaterial="dkEdge">
                      <a:bevel prst="relaxedInset"/>
                      <a:lightRig rig="flood" dir="t"/>
                    </a:cell3D>
                  </a:tcPr>
                </a:tc>
                <a:tc>
                  <a:txBody>
                    <a:bodyPr/>
                    <a:lstStyle/>
                    <a:p>
                      <a:pPr algn="ctr">
                        <a:lnSpc>
                          <a:spcPct val="115000"/>
                        </a:lnSpc>
                        <a:spcAft>
                          <a:spcPts val="1000"/>
                        </a:spcAft>
                      </a:pPr>
                      <a:r>
                        <a:rPr lang="ru-RU" sz="2000" b="1" dirty="0">
                          <a:effectLst/>
                        </a:rPr>
                        <a:t>Земельный налог</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54374" marR="54374" marT="0" marB="0">
                    <a:cell3D prstMaterial="dkEdge">
                      <a:bevel prst="relaxedInset"/>
                      <a:lightRig rig="flood" dir="t"/>
                    </a:cell3D>
                  </a:tcPr>
                </a:tc>
                <a:extLst>
                  <a:ext uri="{0D108BD9-81ED-4DB2-BD59-A6C34878D82A}">
                    <a16:rowId xmlns="" xmlns:a16="http://schemas.microsoft.com/office/drawing/2014/main" val="10001"/>
                  </a:ext>
                </a:extLst>
              </a:tr>
              <a:tr h="2587865">
                <a:tc>
                  <a:txBody>
                    <a:bodyPr/>
                    <a:lstStyle/>
                    <a:p>
                      <a:pPr indent="21590">
                        <a:lnSpc>
                          <a:spcPct val="115000"/>
                        </a:lnSpc>
                        <a:spcAft>
                          <a:spcPts val="1000"/>
                        </a:spcAft>
                      </a:pPr>
                      <a:r>
                        <a:rPr lang="ru-RU" sz="1400" u="none" dirty="0" smtClean="0">
                          <a:effectLst/>
                        </a:rPr>
                        <a:t>-Решение Совета депутатов городского округа  Щелково от</a:t>
                      </a:r>
                      <a:r>
                        <a:rPr lang="ru-RU" sz="1400" u="none" baseline="0" dirty="0" smtClean="0">
                          <a:effectLst/>
                        </a:rPr>
                        <a:t> 14.10.2019</a:t>
                      </a:r>
                      <a:r>
                        <a:rPr lang="ru-RU" sz="1400" u="none" dirty="0" smtClean="0">
                          <a:effectLst/>
                        </a:rPr>
                        <a:t> г. N 28/3-7-НПА "О налоге на имущество физических лиц на территории городского округа Щёлково Московской области»</a:t>
                      </a:r>
                    </a:p>
                    <a:p>
                      <a:pPr indent="21590">
                        <a:lnSpc>
                          <a:spcPct val="115000"/>
                        </a:lnSpc>
                        <a:spcAft>
                          <a:spcPts val="1000"/>
                        </a:spcAft>
                      </a:pPr>
                      <a:r>
                        <a:rPr kumimoji="0" lang="ru-RU" sz="1400" kern="1200" dirty="0" smtClean="0">
                          <a:solidFill>
                            <a:schemeClr val="dk1"/>
                          </a:solidFill>
                          <a:latin typeface="+mn-lt"/>
                          <a:ea typeface="+mn-ea"/>
                          <a:cs typeface="+mn-cs"/>
                        </a:rPr>
                        <a:t>-Решение от 10 июня 2020 г. N 125/13-22-НПА «О внесении изменений в решение Совета депутатов городского</a:t>
                      </a:r>
                      <a:r>
                        <a:rPr kumimoji="0" lang="ru-RU" sz="1400" kern="1200" baseline="0" dirty="0" smtClean="0">
                          <a:solidFill>
                            <a:schemeClr val="dk1"/>
                          </a:solidFill>
                          <a:latin typeface="+mn-lt"/>
                          <a:ea typeface="+mn-ea"/>
                          <a:cs typeface="+mn-cs"/>
                        </a:rPr>
                        <a:t> округа </a:t>
                      </a:r>
                      <a:r>
                        <a:rPr kumimoji="0" lang="ru-RU" sz="1400" kern="1200" dirty="0" smtClean="0">
                          <a:solidFill>
                            <a:schemeClr val="dk1"/>
                          </a:solidFill>
                          <a:latin typeface="+mn-lt"/>
                          <a:ea typeface="+mn-ea"/>
                          <a:cs typeface="+mn-cs"/>
                        </a:rPr>
                        <a:t>Щёлково от 14.10.2019 N 28/3-7-НПА "</a:t>
                      </a:r>
                      <a:r>
                        <a:rPr lang="ru-RU" sz="1400" u="none" dirty="0" smtClean="0">
                          <a:effectLst/>
                        </a:rPr>
                        <a:t>О налоге на имущество физических лиц на территории городского округа Щёлково Московской области</a:t>
                      </a:r>
                      <a:r>
                        <a:rPr kumimoji="0" lang="ru-RU" sz="1400" kern="1200" dirty="0" smtClean="0">
                          <a:solidFill>
                            <a:schemeClr val="dk1"/>
                          </a:solidFill>
                          <a:latin typeface="+mn-lt"/>
                          <a:ea typeface="+mn-ea"/>
                          <a:cs typeface="+mn-cs"/>
                        </a:rPr>
                        <a:t>" </a:t>
                      </a:r>
                      <a:endParaRPr lang="ru-RU" sz="1400" u="none" dirty="0">
                        <a:solidFill>
                          <a:schemeClr val="bg1"/>
                        </a:solidFill>
                        <a:effectLst/>
                        <a:latin typeface="Times New Roman" pitchFamily="18" charset="0"/>
                        <a:ea typeface="Calibri"/>
                        <a:cs typeface="Times New Roman" pitchFamily="18" charset="0"/>
                      </a:endParaRPr>
                    </a:p>
                  </a:txBody>
                  <a:tcPr marL="54374" marR="54374" marT="0" marB="0">
                    <a:cell3D prstMaterial="dkEdge">
                      <a:bevel prst="relaxedInset"/>
                      <a:lightRig rig="flood" dir="t"/>
                    </a:cell3D>
                  </a:tcPr>
                </a:tc>
                <a:tc>
                  <a:txBody>
                    <a:bodyPr/>
                    <a:lstStyle/>
                    <a:p>
                      <a:pPr>
                        <a:lnSpc>
                          <a:spcPct val="115000"/>
                        </a:lnSpc>
                        <a:spcAft>
                          <a:spcPts val="1000"/>
                        </a:spcAft>
                      </a:pPr>
                      <a:r>
                        <a:rPr lang="ru-RU" sz="1400" u="none" dirty="0" smtClean="0">
                          <a:effectLst/>
                        </a:rPr>
                        <a:t>-Решение Совета депутатов городского округа Щелково от 14.10.2019 г. </a:t>
                      </a:r>
                      <a:r>
                        <a:rPr lang="en-US" sz="1400" u="none" dirty="0" smtClean="0">
                          <a:effectLst/>
                        </a:rPr>
                        <a:t>N </a:t>
                      </a:r>
                      <a:r>
                        <a:rPr lang="ru-RU" sz="1400" u="none" dirty="0" smtClean="0">
                          <a:effectLst/>
                        </a:rPr>
                        <a:t>29/3-8-НПА "О земельном налоге на территории городского округа Щёлково Московской области»</a:t>
                      </a:r>
                    </a:p>
                    <a:p>
                      <a:pPr>
                        <a:lnSpc>
                          <a:spcPct val="115000"/>
                        </a:lnSpc>
                        <a:spcAft>
                          <a:spcPts val="1000"/>
                        </a:spcAft>
                      </a:pPr>
                      <a:r>
                        <a:rPr kumimoji="0" lang="ru-RU" sz="1400" kern="1200" dirty="0" smtClean="0">
                          <a:solidFill>
                            <a:schemeClr val="dk1"/>
                          </a:solidFill>
                          <a:latin typeface="+mn-lt"/>
                          <a:ea typeface="+mn-ea"/>
                          <a:cs typeface="+mn-cs"/>
                        </a:rPr>
                        <a:t>-Решение от 10 июня 2020 г. N 124/13-21-НПА «О внесении изменений в решение Совета депутатов городского</a:t>
                      </a:r>
                      <a:r>
                        <a:rPr kumimoji="0" lang="ru-RU" sz="1400" kern="1200" baseline="0" dirty="0" smtClean="0">
                          <a:solidFill>
                            <a:schemeClr val="dk1"/>
                          </a:solidFill>
                          <a:latin typeface="+mn-lt"/>
                          <a:ea typeface="+mn-ea"/>
                          <a:cs typeface="+mn-cs"/>
                        </a:rPr>
                        <a:t> округа </a:t>
                      </a:r>
                      <a:r>
                        <a:rPr kumimoji="0" lang="ru-RU" sz="1400" kern="1200" dirty="0" smtClean="0">
                          <a:solidFill>
                            <a:schemeClr val="dk1"/>
                          </a:solidFill>
                          <a:latin typeface="+mn-lt"/>
                          <a:ea typeface="+mn-ea"/>
                          <a:cs typeface="+mn-cs"/>
                        </a:rPr>
                        <a:t>Щёлково от 14.10.2019 N 29/3-8-НПА "</a:t>
                      </a:r>
                      <a:r>
                        <a:rPr lang="ru-RU" sz="1400" u="none" dirty="0" smtClean="0">
                          <a:effectLst/>
                        </a:rPr>
                        <a:t>О земельном налоге на территории городского округа Щёлково Московской области</a:t>
                      </a:r>
                      <a:r>
                        <a:rPr kumimoji="0" lang="ru-RU" sz="1400" kern="1200" dirty="0" smtClean="0">
                          <a:solidFill>
                            <a:schemeClr val="dk1"/>
                          </a:solidFill>
                          <a:latin typeface="+mn-lt"/>
                          <a:ea typeface="+mn-ea"/>
                          <a:cs typeface="+mn-cs"/>
                        </a:rPr>
                        <a:t>" </a:t>
                      </a:r>
                      <a:endParaRPr lang="ru-RU" sz="1400" u="none" dirty="0">
                        <a:solidFill>
                          <a:schemeClr val="bg1"/>
                        </a:solidFill>
                        <a:effectLst/>
                        <a:latin typeface="Times New Roman" pitchFamily="18" charset="0"/>
                        <a:ea typeface="Calibri"/>
                        <a:cs typeface="Times New Roman" pitchFamily="18" charset="0"/>
                      </a:endParaRPr>
                    </a:p>
                  </a:txBody>
                  <a:tcPr marL="54374" marR="54374" marT="0" marB="0">
                    <a:cell3D prstMaterial="dkEdge">
                      <a:bevel prst="relaxedInset"/>
                      <a:lightRig rig="flood" dir="t"/>
                    </a:cell3D>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78131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618" y="-146613"/>
            <a:ext cx="3923928" cy="31187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a:xfrm>
            <a:off x="21094" y="0"/>
            <a:ext cx="4982953" cy="850106"/>
          </a:xfrm>
        </p:spPr>
        <p:txBody>
          <a:bodyPr>
            <a:noAutofit/>
          </a:bodyPr>
          <a:lstStyle/>
          <a:p>
            <a:r>
              <a:rPr lang="ru-RU" sz="2800" dirty="0">
                <a:solidFill>
                  <a:srgbClr val="0000CC"/>
                </a:solidFill>
                <a:effectLst/>
              </a:rPr>
              <a:t>С</a:t>
            </a:r>
            <a:r>
              <a:rPr lang="ru-RU" sz="2800" dirty="0" smtClean="0">
                <a:solidFill>
                  <a:srgbClr val="0000CC"/>
                </a:solidFill>
                <a:effectLst/>
              </a:rPr>
              <a:t>тавки по уплате</a:t>
            </a:r>
            <a:br>
              <a:rPr lang="ru-RU" sz="2800" dirty="0" smtClean="0">
                <a:solidFill>
                  <a:srgbClr val="0000CC"/>
                </a:solidFill>
                <a:effectLst/>
              </a:rPr>
            </a:br>
            <a:r>
              <a:rPr lang="ru-RU" sz="2800" dirty="0" smtClean="0">
                <a:solidFill>
                  <a:srgbClr val="0000CC"/>
                </a:solidFill>
                <a:effectLst/>
              </a:rPr>
              <a:t>земельного налога</a:t>
            </a:r>
            <a:endParaRPr lang="ru-RU" sz="2800" dirty="0">
              <a:solidFill>
                <a:srgbClr val="0000CC"/>
              </a:solidFill>
              <a:effectLst/>
            </a:endParaRPr>
          </a:p>
        </p:txBody>
      </p:sp>
      <p:graphicFrame>
        <p:nvGraphicFramePr>
          <p:cNvPr id="4" name="Объект 3"/>
          <p:cNvGraphicFramePr>
            <a:graphicFrameLocks noGrp="1"/>
          </p:cNvGraphicFramePr>
          <p:nvPr>
            <p:ph idx="1"/>
            <p:extLst/>
          </p:nvPr>
        </p:nvGraphicFramePr>
        <p:xfrm>
          <a:off x="381000" y="1719262"/>
          <a:ext cx="8407400" cy="4878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80640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18" y="8924"/>
            <a:ext cx="8955969" cy="760039"/>
          </a:xfrm>
        </p:spPr>
        <p:txBody>
          <a:bodyPr>
            <a:noAutofit/>
          </a:bodyPr>
          <a:lstStyle/>
          <a:p>
            <a:r>
              <a:rPr lang="ru-RU" sz="2800" dirty="0" smtClean="0">
                <a:solidFill>
                  <a:srgbClr val="0000CC"/>
                </a:solidFill>
                <a:effectLst/>
                <a:latin typeface="+mn-lt"/>
              </a:rPr>
              <a:t>Льготы по уплате земельного налога</a:t>
            </a:r>
            <a:endParaRPr lang="ru-RU" sz="2800" dirty="0">
              <a:solidFill>
                <a:srgbClr val="0000CC"/>
              </a:solidFill>
              <a:effectLst/>
              <a:latin typeface="+mn-lt"/>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79512" y="692696"/>
            <a:ext cx="8712676" cy="54642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Вертикальный свиток 7"/>
          <p:cNvSpPr/>
          <p:nvPr/>
        </p:nvSpPr>
        <p:spPr>
          <a:xfrm>
            <a:off x="107504" y="1340769"/>
            <a:ext cx="4536796" cy="5202736"/>
          </a:xfrm>
          <a:prstGeom prst="verticalScroll">
            <a:avLst/>
          </a:prstGeom>
          <a:scene3d>
            <a:camera prst="perspectiveRight"/>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smtClean="0"/>
          </a:p>
          <a:p>
            <a:pPr algn="ctr"/>
            <a:r>
              <a:rPr lang="ru-RU" sz="1400" dirty="0" smtClean="0"/>
              <a:t>В соответствии с пунктом 5 статьи 391 НК РФ налоговая база уменьшается на величину кадастровой стоимости </a:t>
            </a:r>
            <a:r>
              <a:rPr lang="ru-RU" sz="1400" b="1" u="sng" dirty="0" smtClean="0"/>
              <a:t>600 м</a:t>
            </a:r>
            <a:r>
              <a:rPr lang="ru-RU" sz="1400" b="1" u="sng" baseline="50000" dirty="0" smtClean="0"/>
              <a:t> 2</a:t>
            </a:r>
            <a:r>
              <a:rPr lang="ru-RU" sz="1400" dirty="0" smtClean="0"/>
              <a:t> площади земельного участка:</a:t>
            </a:r>
          </a:p>
          <a:p>
            <a:pPr marL="285750" indent="-285750">
              <a:buFontTx/>
              <a:buChar char="-"/>
            </a:pPr>
            <a:r>
              <a:rPr lang="ru-RU" sz="1400" dirty="0" smtClean="0"/>
              <a:t>Героям СССР, РФ, полным кавалерам ордена Славы и их вдовам;</a:t>
            </a:r>
          </a:p>
          <a:p>
            <a:pPr marL="285750" indent="-285750">
              <a:buFontTx/>
              <a:buChar char="-"/>
            </a:pPr>
            <a:r>
              <a:rPr lang="ru-RU" sz="1400" dirty="0" smtClean="0"/>
              <a:t>Инвалидам 1 и 2 групп, инвалидам с детства, детям-инвалидам;</a:t>
            </a:r>
          </a:p>
          <a:p>
            <a:pPr marL="285750" indent="-285750">
              <a:buFontTx/>
              <a:buChar char="-"/>
            </a:pPr>
            <a:r>
              <a:rPr lang="ru-RU" sz="1400" dirty="0" smtClean="0"/>
              <a:t>Ветеранам и инвалидам ВОВ, ветеранам боевых действий и их вдовам;</a:t>
            </a:r>
          </a:p>
          <a:p>
            <a:pPr marL="285750" indent="-285750">
              <a:buFontTx/>
              <a:buChar char="-"/>
            </a:pPr>
            <a:r>
              <a:rPr lang="ru-RU" sz="1400" dirty="0" smtClean="0"/>
              <a:t>Физическим лицам, имеющим право на получение социальной поддержки в соответствии с Законодательством Российской Федерации;</a:t>
            </a:r>
          </a:p>
          <a:p>
            <a:pPr marL="285750" indent="-285750">
              <a:buFontTx/>
              <a:buChar char="-"/>
            </a:pPr>
            <a:r>
              <a:rPr lang="ru-RU" sz="1400" dirty="0" smtClean="0"/>
              <a:t>Физическим лицам, принимавшим участие в составе подразделений особого риска;</a:t>
            </a:r>
          </a:p>
          <a:p>
            <a:pPr marL="285750" indent="-285750">
              <a:buFontTx/>
              <a:buChar char="-"/>
            </a:pPr>
            <a:r>
              <a:rPr lang="ru-RU" sz="1400" dirty="0" smtClean="0"/>
              <a:t>Пенсионерам;</a:t>
            </a:r>
          </a:p>
          <a:p>
            <a:pPr marL="285750" indent="-285750">
              <a:buFontTx/>
              <a:buChar char="-"/>
            </a:pPr>
            <a:r>
              <a:rPr lang="ru-RU" sz="1400" dirty="0" smtClean="0"/>
              <a:t>Физическим лицам, имеющих трех и более несовершеннолетних детей.</a:t>
            </a:r>
          </a:p>
          <a:p>
            <a:pPr marL="285750" indent="-285750">
              <a:buFontTx/>
              <a:buChar char="-"/>
            </a:pPr>
            <a:endParaRPr lang="ru-RU" sz="1400" dirty="0"/>
          </a:p>
        </p:txBody>
      </p:sp>
      <p:sp>
        <p:nvSpPr>
          <p:cNvPr id="9" name="Вертикальный свиток 8"/>
          <p:cNvSpPr/>
          <p:nvPr/>
        </p:nvSpPr>
        <p:spPr>
          <a:xfrm>
            <a:off x="3887416" y="1124744"/>
            <a:ext cx="5256584" cy="4518659"/>
          </a:xfrm>
          <a:prstGeom prst="verticalScroll">
            <a:avLst/>
          </a:prstGeom>
          <a:scene3d>
            <a:camera prst="perspectiveRight"/>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u="sng" dirty="0" smtClean="0"/>
              <a:t>Освобождены от налогообложения:</a:t>
            </a:r>
          </a:p>
          <a:p>
            <a:r>
              <a:rPr lang="ru-RU" sz="1500" dirty="0" smtClean="0"/>
              <a:t>-органы местного самоуправления городского округа Щёлково, муниципальные учреждения городского округа Щёлково в отношении земельных участков, предоставленных и используемых ими для непосредственного выполнения возложенных на них функций;</a:t>
            </a:r>
          </a:p>
          <a:p>
            <a:r>
              <a:rPr lang="ru-RU" sz="1500" dirty="0" smtClean="0"/>
              <a:t>- организации </a:t>
            </a:r>
            <a:r>
              <a:rPr lang="ru-RU" sz="1500" dirty="0"/>
              <a:t>и </a:t>
            </a:r>
            <a:r>
              <a:rPr lang="ru-RU" sz="1500" dirty="0" smtClean="0"/>
              <a:t>ИП, </a:t>
            </a:r>
            <a:r>
              <a:rPr lang="ru-RU" sz="1500" dirty="0"/>
              <a:t>на балансе которых находится недвижимость (торговые центры, объекты общественного питания и бытового обслуживания</a:t>
            </a:r>
            <a:r>
              <a:rPr lang="ru-RU" sz="1500" dirty="0" smtClean="0"/>
              <a:t>), при условии снижения арендаторам помещений арендных платежей в связи с распространением </a:t>
            </a:r>
            <a:r>
              <a:rPr lang="ru-RU" sz="1500" dirty="0"/>
              <a:t>коронавирусной </a:t>
            </a:r>
            <a:r>
              <a:rPr lang="ru-RU" sz="1500" dirty="0" smtClean="0"/>
              <a:t>инфекции.</a:t>
            </a:r>
            <a:endParaRPr lang="ru-RU" sz="1500" b="1" dirty="0" smtClean="0"/>
          </a:p>
          <a:p>
            <a:r>
              <a:rPr lang="ru-RU" dirty="0" smtClean="0"/>
              <a:t> </a:t>
            </a:r>
            <a:endParaRPr lang="ru-RU" dirty="0"/>
          </a:p>
        </p:txBody>
      </p:sp>
    </p:spTree>
    <p:extLst>
      <p:ext uri="{BB962C8B-B14F-4D97-AF65-F5344CB8AC3E}">
        <p14:creationId xmlns:p14="http://schemas.microsoft.com/office/powerpoint/2010/main" val="36769263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44387262"/>
              </p:ext>
            </p:extLst>
          </p:nvPr>
        </p:nvGraphicFramePr>
        <p:xfrm>
          <a:off x="0" y="0"/>
          <a:ext cx="9161712" cy="6682323"/>
        </p:xfrm>
        <a:graphic>
          <a:graphicData uri="http://schemas.openxmlformats.org/drawingml/2006/table">
            <a:tbl>
              <a:tblPr firstRow="1" bandRow="1">
                <a:tableStyleId>{BDBED569-4797-4DF1-A0F4-6AAB3CD982D8}</a:tableStyleId>
              </a:tblPr>
              <a:tblGrid>
                <a:gridCol w="8622160">
                  <a:extLst>
                    <a:ext uri="{9D8B030D-6E8A-4147-A177-3AD203B41FA5}">
                      <a16:colId xmlns="" xmlns:a16="http://schemas.microsoft.com/office/drawing/2014/main" val="3633381416"/>
                    </a:ext>
                  </a:extLst>
                </a:gridCol>
                <a:gridCol w="539552">
                  <a:extLst>
                    <a:ext uri="{9D8B030D-6E8A-4147-A177-3AD203B41FA5}">
                      <a16:colId xmlns="" xmlns:a16="http://schemas.microsoft.com/office/drawing/2014/main" val="1637143492"/>
                    </a:ext>
                  </a:extLst>
                </a:gridCol>
              </a:tblGrid>
              <a:tr h="809329">
                <a:tc>
                  <a:txBody>
                    <a:bodyPr/>
                    <a:lstStyle/>
                    <a:p>
                      <a:pPr marL="0" algn="l" rtl="0" eaLnBrk="1" latinLnBrk="0" hangingPunct="1">
                        <a:lnSpc>
                          <a:spcPct val="115000"/>
                        </a:lnSpc>
                        <a:spcAft>
                          <a:spcPts val="1000"/>
                        </a:spcAft>
                      </a:pPr>
                      <a:r>
                        <a:rPr kumimoji="0" lang="ru-RU" sz="1700" b="0" kern="1200" dirty="0" smtClean="0">
                          <a:solidFill>
                            <a:sysClr val="windowText" lastClr="000000"/>
                          </a:solidFill>
                          <a:effectLst/>
                        </a:rPr>
                        <a:t>Нормативно-правовые  акты  об установлении налога на имущество физических лиц и земельного налога на территории городского округа Щёлково Московской области</a:t>
                      </a:r>
                      <a:endParaRPr kumimoji="0" lang="ru-RU" sz="1700" b="0" kern="1200" dirty="0">
                        <a:solidFill>
                          <a:sysClr val="windowText" lastClr="000000"/>
                        </a:solidFill>
                        <a:effectLst/>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b="0" kern="1200" dirty="0" smtClean="0">
                          <a:solidFill>
                            <a:sysClr val="windowText" lastClr="000000"/>
                          </a:solidFill>
                          <a:effectLst/>
                        </a:rPr>
                        <a:t>27</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1050539105"/>
                  </a:ext>
                </a:extLst>
              </a:tr>
              <a:tr h="245759">
                <a:tc>
                  <a:txBody>
                    <a:bodyPr/>
                    <a:lstStyle/>
                    <a:p>
                      <a:pPr marL="0" algn="l" rtl="0" eaLnBrk="1" latinLnBrk="0" hangingPunct="1"/>
                      <a:r>
                        <a:rPr kumimoji="0" lang="ru-RU" sz="1700" kern="1200" dirty="0" smtClean="0">
                          <a:solidFill>
                            <a:sysClr val="windowText" lastClr="000000"/>
                          </a:solidFill>
                          <a:effectLst/>
                        </a:rPr>
                        <a:t>Ставки и налоговые льготы по уплате налога на имущество физических лиц и земельного налога</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28</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2537571237"/>
                  </a:ext>
                </a:extLst>
              </a:tr>
              <a:tr h="375982">
                <a:tc>
                  <a:txBody>
                    <a:bodyPr/>
                    <a:lstStyle/>
                    <a:p>
                      <a:pPr marL="0" algn="l" rtl="0" eaLnBrk="1" latinLnBrk="0" hangingPunct="1"/>
                      <a:r>
                        <a:rPr kumimoji="0" lang="ru-RU" sz="1700" kern="1200" dirty="0" smtClean="0">
                          <a:solidFill>
                            <a:sysClr val="windowText" lastClr="000000"/>
                          </a:solidFill>
                          <a:effectLst/>
                        </a:rPr>
                        <a:t>Объём выпадающих доходов в 2020 году в связи с предоставлением льгот</a:t>
                      </a:r>
                      <a:endParaRPr kumimoji="0" lang="ru-RU" sz="1700" kern="1200" dirty="0">
                        <a:solidFill>
                          <a:sysClr val="windowText" lastClr="000000"/>
                        </a:solidFill>
                        <a:effectLst/>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31</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106852393"/>
                  </a:ext>
                </a:extLst>
              </a:tr>
              <a:tr h="340770">
                <a:tc>
                  <a:txBody>
                    <a:bodyPr/>
                    <a:lstStyle/>
                    <a:p>
                      <a:pPr marL="0" algn="l" rtl="0" eaLnBrk="1" latinLnBrk="0" hangingPunct="1"/>
                      <a:r>
                        <a:rPr kumimoji="0" lang="ru-RU" sz="1700" kern="1200" dirty="0" smtClean="0">
                          <a:solidFill>
                            <a:sysClr val="windowText" lastClr="000000"/>
                          </a:solidFill>
                          <a:effectLst/>
                        </a:rPr>
                        <a:t>Структура расходов бюджета городского округа Щёлково Московской области</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32</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2921385840"/>
                  </a:ext>
                </a:extLst>
              </a:tr>
              <a:tr h="567950">
                <a:tc>
                  <a:txBody>
                    <a:bodyPr/>
                    <a:lstStyle/>
                    <a:p>
                      <a:pPr marL="0" algn="l" rtl="0" eaLnBrk="1" latinLnBrk="0" hangingPunct="1"/>
                      <a:r>
                        <a:rPr kumimoji="0" lang="ru-RU" sz="1700" kern="1200" dirty="0" smtClean="0">
                          <a:solidFill>
                            <a:sysClr val="windowText" lastClr="000000"/>
                          </a:solidFill>
                          <a:effectLst/>
                        </a:rPr>
                        <a:t>Расходы бюджета городского округа Щёлково Московской области за 2020 год по разделам и подразделам КБК</a:t>
                      </a:r>
                      <a:endParaRPr kumimoji="0" lang="ru-RU" sz="1700" kern="1200" dirty="0" smtClean="0">
                        <a:solidFill>
                          <a:sysClr val="windowText" lastClr="000000"/>
                        </a:solidFill>
                        <a:effectLst/>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33</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274542193"/>
                  </a:ext>
                </a:extLst>
              </a:tr>
              <a:tr h="567950">
                <a:tc>
                  <a:txBody>
                    <a:bodyPr/>
                    <a:lstStyle/>
                    <a:p>
                      <a:pPr marL="0" algn="l" rtl="0" eaLnBrk="1" latinLnBrk="0" hangingPunct="1"/>
                      <a:r>
                        <a:rPr kumimoji="0" lang="ru-RU" sz="1700" kern="1200" dirty="0" smtClean="0">
                          <a:solidFill>
                            <a:sysClr val="windowText" lastClr="000000"/>
                          </a:solidFill>
                          <a:effectLst/>
                        </a:rPr>
                        <a:t>Информация о расходах бюджета городского округа Щёлково Московской области в разрезе муниципальных программ с указанием достигнутых и плановых целевых показателей программ с объяснением причин их невыполнения за 2020 год</a:t>
                      </a:r>
                      <a:endParaRPr kumimoji="0" lang="ru-RU" sz="1700" kern="1200" dirty="0">
                        <a:solidFill>
                          <a:sysClr val="windowText" lastClr="000000"/>
                        </a:solidFill>
                        <a:effectLst/>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35</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2822049220"/>
                  </a:ext>
                </a:extLst>
              </a:tr>
              <a:tr h="567950">
                <a:tc>
                  <a:txBody>
                    <a:bodyPr/>
                    <a:lstStyle/>
                    <a:p>
                      <a:pPr marL="0" algn="l" rtl="0" eaLnBrk="1" latinLnBrk="0" hangingPunct="1"/>
                      <a:r>
                        <a:rPr kumimoji="0" lang="ru-RU" sz="1700" kern="1200" dirty="0" smtClean="0">
                          <a:solidFill>
                            <a:sysClr val="windowText" lastClr="000000"/>
                          </a:solidFill>
                          <a:effectLst/>
                        </a:rPr>
                        <a:t>Сводный отчет (сводный годовой отчет) о результатах реализации муниципальных программ городского округа Щёлково Московской</a:t>
                      </a:r>
                      <a:r>
                        <a:rPr kumimoji="0" lang="ru-RU" sz="1700" kern="1200" baseline="0" dirty="0" smtClean="0">
                          <a:solidFill>
                            <a:sysClr val="windowText" lastClr="000000"/>
                          </a:solidFill>
                          <a:effectLst/>
                        </a:rPr>
                        <a:t> области </a:t>
                      </a:r>
                      <a:r>
                        <a:rPr kumimoji="0" lang="ru-RU" sz="1700" kern="1200" dirty="0" smtClean="0">
                          <a:solidFill>
                            <a:sysClr val="windowText" lastClr="000000"/>
                          </a:solidFill>
                          <a:effectLst/>
                        </a:rPr>
                        <a:t>за 2020 год </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39</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2138303693"/>
                  </a:ext>
                </a:extLst>
              </a:tr>
              <a:tr h="567950">
                <a:tc>
                  <a:txBody>
                    <a:bodyPr/>
                    <a:lstStyle/>
                    <a:p>
                      <a:pPr marL="0" algn="l" rtl="0" eaLnBrk="1" latinLnBrk="0" hangingPunct="1"/>
                      <a:r>
                        <a:rPr kumimoji="0" lang="ru-RU" sz="1700" kern="1200" dirty="0" smtClean="0">
                          <a:solidFill>
                            <a:sysClr val="windowText" lastClr="000000"/>
                          </a:solidFill>
                          <a:effectLst/>
                        </a:rPr>
                        <a:t>Информация об источниках финансирования дефицита бюджета городского округа Щёлково Московской области за 2020 год </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89</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3795801672"/>
                  </a:ext>
                </a:extLst>
              </a:tr>
              <a:tr h="567950">
                <a:tc>
                  <a:txBody>
                    <a:bodyPr/>
                    <a:lstStyle/>
                    <a:p>
                      <a:pPr marL="0" algn="l" rtl="0" eaLnBrk="1" latinLnBrk="0" hangingPunct="1"/>
                      <a:r>
                        <a:rPr kumimoji="0" lang="ru-RU" sz="1700" kern="1200" dirty="0" smtClean="0">
                          <a:solidFill>
                            <a:sysClr val="windowText" lastClr="000000"/>
                          </a:solidFill>
                          <a:effectLst/>
                        </a:rPr>
                        <a:t>Расходы бюджета городского округа Щёлково Московской области </a:t>
                      </a:r>
                      <a:r>
                        <a:rPr kumimoji="0" lang="ru-RU" sz="1700" kern="1200" smtClean="0">
                          <a:solidFill>
                            <a:sysClr val="windowText" lastClr="000000"/>
                          </a:solidFill>
                          <a:effectLst/>
                        </a:rPr>
                        <a:t>с учётом </a:t>
                      </a:r>
                      <a:r>
                        <a:rPr kumimoji="0" lang="ru-RU" sz="1700" kern="1200" dirty="0" smtClean="0">
                          <a:solidFill>
                            <a:sysClr val="windowText" lastClr="000000"/>
                          </a:solidFill>
                          <a:effectLst/>
                        </a:rPr>
                        <a:t>интересов целевых групп пользователей ​ за 2020 год </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90</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3296216386"/>
                  </a:ext>
                </a:extLst>
              </a:tr>
              <a:tr h="567950">
                <a:tc>
                  <a:txBody>
                    <a:bodyPr/>
                    <a:lstStyle/>
                    <a:p>
                      <a:pPr marL="0" algn="l" rtl="0" eaLnBrk="1" latinLnBrk="0" hangingPunct="1"/>
                      <a:r>
                        <a:rPr kumimoji="0" lang="ru-RU" sz="1700" kern="1200" dirty="0" smtClean="0">
                          <a:solidFill>
                            <a:sysClr val="windowText" lastClr="000000"/>
                          </a:solidFill>
                          <a:effectLst/>
                        </a:rPr>
                        <a:t>Информация об общественно значимых проектах, реализуемых на территории городского округа Щёлково Московской области в 2020 году </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kern="1200" dirty="0" smtClean="0">
                          <a:solidFill>
                            <a:sysClr val="windowText" lastClr="000000"/>
                          </a:solidFill>
                          <a:effectLst/>
                        </a:rPr>
                        <a:t>91</a:t>
                      </a:r>
                      <a:endParaRPr kumimoji="0" lang="ru-RU" sz="1700" b="0" kern="1200" dirty="0">
                        <a:solidFill>
                          <a:sysClr val="windowText" lastClr="000000"/>
                        </a:solidFill>
                        <a:effectLst/>
                        <a:latin typeface="+mn-lt"/>
                        <a:ea typeface="+mn-ea"/>
                        <a:cs typeface="+mn-cs"/>
                      </a:endParaRPr>
                    </a:p>
                  </a:txBody>
                  <a:tcPr/>
                </a:tc>
                <a:extLst>
                  <a:ext uri="{0D108BD9-81ED-4DB2-BD59-A6C34878D82A}">
                    <a16:rowId xmlns="" xmlns:a16="http://schemas.microsoft.com/office/drawing/2014/main" val="3917627339"/>
                  </a:ext>
                </a:extLst>
              </a:tr>
              <a:tr h="567950">
                <a:tc>
                  <a:txBody>
                    <a:bodyPr/>
                    <a:lstStyle/>
                    <a:p>
                      <a:pPr marL="0" algn="l" rtl="0" eaLnBrk="1" latinLnBrk="0" hangingPunct="1"/>
                      <a:r>
                        <a:rPr kumimoji="0" lang="ru-RU" sz="1700" b="0" kern="1200" dirty="0" smtClean="0">
                          <a:solidFill>
                            <a:sysClr val="windowText" lastClr="000000"/>
                          </a:solidFill>
                          <a:latin typeface="+mn-lt"/>
                          <a:ea typeface="+mn-ea"/>
                          <a:cs typeface="+mn-cs"/>
                        </a:rPr>
                        <a:t>Контактная информация для граждан</a:t>
                      </a:r>
                      <a:endParaRPr kumimoji="0" lang="ru-RU" sz="1700" b="0" kern="1200" dirty="0">
                        <a:solidFill>
                          <a:sysClr val="windowText" lastClr="000000"/>
                        </a:solidFill>
                        <a:latin typeface="+mn-lt"/>
                        <a:ea typeface="+mn-ea"/>
                        <a:cs typeface="+mn-cs"/>
                      </a:endParaRPr>
                    </a:p>
                  </a:txBody>
                  <a:tcPr/>
                </a:tc>
                <a:tc>
                  <a:txBody>
                    <a:bodyPr/>
                    <a:lstStyle/>
                    <a:p>
                      <a:pPr marL="0" algn="ctr" rtl="0" eaLnBrk="1" latinLnBrk="0" hangingPunct="1">
                        <a:lnSpc>
                          <a:spcPct val="115000"/>
                        </a:lnSpc>
                        <a:spcAft>
                          <a:spcPts val="1000"/>
                        </a:spcAft>
                      </a:pPr>
                      <a:r>
                        <a:rPr kumimoji="0" lang="ru-RU" sz="1700" b="0" kern="1200" dirty="0" smtClean="0">
                          <a:solidFill>
                            <a:sysClr val="windowText" lastClr="000000"/>
                          </a:solidFill>
                          <a:effectLst/>
                          <a:latin typeface="+mn-lt"/>
                          <a:ea typeface="+mn-ea"/>
                          <a:cs typeface="+mn-cs"/>
                        </a:rPr>
                        <a:t>92</a:t>
                      </a:r>
                      <a:endParaRPr kumimoji="0" lang="ru-RU" sz="1700" b="0" kern="1200" dirty="0">
                        <a:solidFill>
                          <a:sysClr val="windowText" lastClr="000000"/>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9037380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7344816" cy="606751"/>
          </a:xfrm>
        </p:spPr>
        <p:txBody>
          <a:bodyPr>
            <a:noAutofit/>
          </a:bodyPr>
          <a:lstStyle/>
          <a:p>
            <a:r>
              <a:rPr lang="ru-RU" sz="2000" dirty="0" smtClean="0">
                <a:solidFill>
                  <a:srgbClr val="0000CC"/>
                </a:solidFill>
                <a:effectLst/>
              </a:rPr>
              <a:t>Ставки и льготы по уплате налога на имущество физических лиц</a:t>
            </a:r>
            <a:endParaRPr lang="ru-RU" sz="2000" dirty="0">
              <a:solidFill>
                <a:srgbClr val="0000CC"/>
              </a:solidFill>
              <a:effectLst/>
            </a:endParaRPr>
          </a:p>
        </p:txBody>
      </p:sp>
      <p:sp>
        <p:nvSpPr>
          <p:cNvPr id="3" name="Объект 2"/>
          <p:cNvSpPr>
            <a:spLocks noGrp="1"/>
          </p:cNvSpPr>
          <p:nvPr>
            <p:ph idx="1"/>
          </p:nvPr>
        </p:nvSpPr>
        <p:spPr>
          <a:xfrm>
            <a:off x="323528" y="692696"/>
            <a:ext cx="8363272" cy="5328592"/>
          </a:xfrm>
        </p:spPr>
        <p:txBody>
          <a:bodyPr/>
          <a:lstStyle/>
          <a:p>
            <a:endParaRPr lang="ru-RU" dirty="0"/>
          </a:p>
        </p:txBody>
      </p:sp>
      <p:sp>
        <p:nvSpPr>
          <p:cNvPr id="4" name="Загнутый угол 3"/>
          <p:cNvSpPr/>
          <p:nvPr/>
        </p:nvSpPr>
        <p:spPr>
          <a:xfrm>
            <a:off x="0" y="620688"/>
            <a:ext cx="3540157" cy="5112568"/>
          </a:xfrm>
          <a:prstGeom prst="foldedCorner">
            <a:avLst/>
          </a:prstGeom>
          <a:scene3d>
            <a:camera prst="perspectiveRight"/>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smtClean="0"/>
          </a:p>
          <a:p>
            <a:pPr algn="ctr"/>
            <a:endParaRPr lang="ru-RU" dirty="0"/>
          </a:p>
          <a:p>
            <a:pPr algn="ctr"/>
            <a:r>
              <a:rPr lang="ru-RU" dirty="0" smtClean="0"/>
              <a:t>Объекты налогообложения, кадастровая </a:t>
            </a:r>
            <a:r>
              <a:rPr lang="ru-RU" b="1" u="sng" dirty="0" smtClean="0"/>
              <a:t>стоимость каждого </a:t>
            </a:r>
            <a:r>
              <a:rPr lang="ru-RU" dirty="0" smtClean="0"/>
              <a:t>из которых </a:t>
            </a:r>
            <a:r>
              <a:rPr lang="ru-RU" b="1" u="sng" dirty="0" smtClean="0"/>
              <a:t>не превышает 300 млн. рублей</a:t>
            </a:r>
            <a:r>
              <a:rPr lang="ru-RU" dirty="0" smtClean="0"/>
              <a:t>:</a:t>
            </a:r>
          </a:p>
          <a:p>
            <a:r>
              <a:rPr lang="ru-RU" sz="1400" dirty="0" smtClean="0"/>
              <a:t>0,1 % в отношении квартир, частей квартир, комнат;</a:t>
            </a:r>
          </a:p>
          <a:p>
            <a:r>
              <a:rPr lang="ru-RU" sz="1400" dirty="0" smtClean="0"/>
              <a:t>0,3 % в отношении жилых домов, частей жилых домов;</a:t>
            </a:r>
          </a:p>
          <a:p>
            <a:pPr marL="285750" indent="-285750">
              <a:buFontTx/>
              <a:buChar char="-"/>
            </a:pPr>
            <a:r>
              <a:rPr lang="ru-RU" sz="1400" dirty="0" smtClean="0"/>
              <a:t>объектов незавершенного строительства;</a:t>
            </a:r>
          </a:p>
          <a:p>
            <a:pPr marL="285750" indent="-285750">
              <a:buFontTx/>
              <a:buChar char="-"/>
            </a:pPr>
            <a:r>
              <a:rPr lang="ru-RU" sz="1400" dirty="0" smtClean="0"/>
              <a:t> единых недвижимых комплексов, в состав которых входят хотя бы один жилой дом;</a:t>
            </a:r>
          </a:p>
          <a:p>
            <a:pPr marL="285750" indent="-285750">
              <a:buFontTx/>
              <a:buChar char="-"/>
            </a:pPr>
            <a:r>
              <a:rPr lang="ru-RU" sz="1400" dirty="0" smtClean="0"/>
              <a:t>гаражей и </a:t>
            </a:r>
            <a:r>
              <a:rPr lang="ru-RU" sz="1400" dirty="0" err="1" smtClean="0"/>
              <a:t>машино</a:t>
            </a:r>
            <a:r>
              <a:rPr lang="ru-RU" sz="1400" dirty="0" smtClean="0"/>
              <a:t>-мест;</a:t>
            </a:r>
          </a:p>
          <a:p>
            <a:pPr marL="285750" indent="-285750">
              <a:buFontTx/>
              <a:buChar char="-"/>
            </a:pPr>
            <a:r>
              <a:rPr lang="ru-RU" sz="1400" dirty="0" smtClean="0"/>
              <a:t>хозяйственных строений или сооружений,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ИЖС;</a:t>
            </a:r>
          </a:p>
          <a:p>
            <a:pPr marL="285750" indent="-285750" algn="ctr">
              <a:buFontTx/>
              <a:buChar char="-"/>
            </a:pPr>
            <a:endParaRPr lang="ru-RU" sz="1400" dirty="0" smtClean="0"/>
          </a:p>
          <a:p>
            <a:pPr marL="285750" indent="-285750" algn="ctr">
              <a:buFontTx/>
              <a:buChar char="-"/>
            </a:pPr>
            <a:endParaRPr lang="ru-RU" sz="1400" dirty="0"/>
          </a:p>
        </p:txBody>
      </p:sp>
      <p:sp>
        <p:nvSpPr>
          <p:cNvPr id="5" name="Загнутый угол 4"/>
          <p:cNvSpPr/>
          <p:nvPr/>
        </p:nvSpPr>
        <p:spPr>
          <a:xfrm>
            <a:off x="6732240" y="764704"/>
            <a:ext cx="2376264" cy="2232248"/>
          </a:xfrm>
          <a:prstGeom prst="foldedCorner">
            <a:avLst/>
          </a:prstGeom>
          <a:scene3d>
            <a:camera prst="perspectiveRight"/>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Объекты налогообложения, кадастровая </a:t>
            </a:r>
            <a:r>
              <a:rPr lang="ru-RU" sz="1600" b="1" u="sng" dirty="0" smtClean="0"/>
              <a:t>стоимость каждого </a:t>
            </a:r>
            <a:r>
              <a:rPr lang="ru-RU" sz="1600" b="1" dirty="0" smtClean="0"/>
              <a:t>из которых </a:t>
            </a:r>
            <a:r>
              <a:rPr lang="ru-RU" sz="1600" b="1" u="sng" dirty="0" smtClean="0"/>
              <a:t>превышает 300 млн</a:t>
            </a:r>
            <a:r>
              <a:rPr lang="ru-RU" sz="1600" dirty="0" smtClean="0"/>
              <a:t>. рублей  -  </a:t>
            </a:r>
            <a:r>
              <a:rPr lang="ru-RU" sz="1600" b="1" dirty="0" smtClean="0"/>
              <a:t>2,0%</a:t>
            </a:r>
          </a:p>
          <a:p>
            <a:pPr algn="ctr"/>
            <a:endParaRPr lang="ru-RU" dirty="0"/>
          </a:p>
        </p:txBody>
      </p:sp>
      <p:sp>
        <p:nvSpPr>
          <p:cNvPr id="6" name="Загнутый угол 5"/>
          <p:cNvSpPr/>
          <p:nvPr/>
        </p:nvSpPr>
        <p:spPr>
          <a:xfrm>
            <a:off x="3491880" y="692696"/>
            <a:ext cx="3312368" cy="3024336"/>
          </a:xfrm>
          <a:prstGeom prst="foldedCorner">
            <a:avLst/>
          </a:prstGeom>
          <a:scene3d>
            <a:camera prst="perspectiveRight"/>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Объекты налогообложения, включенные в перечень, определяемый в соответствии с пунктом 7 статьи 378.2  Налогового кодекса РФ, в отношении объектов налогообложения, предусмотренных абзацем вторым пункта 10 статьи 378.2 Налогового кодекса РФ, в 2020 году - 1,7%, </a:t>
            </a:r>
          </a:p>
          <a:p>
            <a:pPr algn="ctr"/>
            <a:r>
              <a:rPr lang="ru-RU" sz="1400" dirty="0" smtClean="0"/>
              <a:t>2021 году - 1,8% , в</a:t>
            </a:r>
          </a:p>
          <a:p>
            <a:pPr algn="ctr"/>
            <a:r>
              <a:rPr lang="ru-RU" sz="1400" dirty="0" smtClean="0"/>
              <a:t> 2022 году - 1,9%, в 2023 году и последующие годы – 2,0%</a:t>
            </a:r>
            <a:endParaRPr lang="ru-RU" sz="1400" dirty="0"/>
          </a:p>
        </p:txBody>
      </p:sp>
      <p:sp>
        <p:nvSpPr>
          <p:cNvPr id="7" name="TextBox 6"/>
          <p:cNvSpPr txBox="1"/>
          <p:nvPr/>
        </p:nvSpPr>
        <p:spPr>
          <a:xfrm>
            <a:off x="40958" y="5877838"/>
            <a:ext cx="5472608"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400" dirty="0" smtClean="0">
                <a:solidFill>
                  <a:schemeClr val="bg1"/>
                </a:solidFill>
              </a:rPr>
              <a:t>Льготы, установленные статьей 407 Налогового кодекса РФ, действуют в полном объеме. Для случаев, когда налогоплательщик относится к нескольким категориям, льготу предоставлять по одному из оснований.</a:t>
            </a:r>
          </a:p>
        </p:txBody>
      </p:sp>
      <p:sp>
        <p:nvSpPr>
          <p:cNvPr id="9" name="TextBox 8"/>
          <p:cNvSpPr txBox="1"/>
          <p:nvPr/>
        </p:nvSpPr>
        <p:spPr>
          <a:xfrm>
            <a:off x="5831632" y="3573016"/>
            <a:ext cx="3312368"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solidFill>
                  <a:schemeClr val="bg1"/>
                </a:solidFill>
              </a:rPr>
              <a:t> </a:t>
            </a:r>
            <a:r>
              <a:rPr lang="ru-RU" b="1" dirty="0" smtClean="0">
                <a:solidFill>
                  <a:schemeClr val="bg1"/>
                </a:solidFill>
              </a:rPr>
              <a:t>Льготы </a:t>
            </a:r>
            <a:r>
              <a:rPr lang="ru-RU" dirty="0" smtClean="0">
                <a:solidFill>
                  <a:schemeClr val="bg1"/>
                </a:solidFill>
              </a:rPr>
              <a:t>предоставляются ИП</a:t>
            </a:r>
            <a:r>
              <a:rPr lang="ru-RU" dirty="0">
                <a:solidFill>
                  <a:schemeClr val="bg1"/>
                </a:solidFill>
              </a:rPr>
              <a:t>, на балансе которых находится недвижимость (торговые центры, объекты общественного питания и бытового обслуживания), при условии снижения арендаторам помещений арендных платежей в связи с распространением коронавирусной </a:t>
            </a:r>
            <a:r>
              <a:rPr lang="ru-RU" dirty="0" smtClean="0">
                <a:solidFill>
                  <a:schemeClr val="bg1"/>
                </a:solidFill>
              </a:rPr>
              <a:t>инфекции</a:t>
            </a:r>
            <a:endParaRPr lang="ru-RU" dirty="0">
              <a:solidFill>
                <a:schemeClr val="bg1"/>
              </a:solidFill>
            </a:endParaRPr>
          </a:p>
        </p:txBody>
      </p:sp>
      <p:sp>
        <p:nvSpPr>
          <p:cNvPr id="10" name="Загнутый угол 9"/>
          <p:cNvSpPr/>
          <p:nvPr/>
        </p:nvSpPr>
        <p:spPr>
          <a:xfrm>
            <a:off x="3491880" y="3933056"/>
            <a:ext cx="2158552" cy="168189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t>0,5 %</a:t>
            </a:r>
            <a:r>
              <a:rPr lang="ru-RU" dirty="0"/>
              <a:t> в отношении прочих объектов </a:t>
            </a:r>
            <a:r>
              <a:rPr lang="ru-RU" dirty="0" smtClean="0"/>
              <a:t>налогообложения</a:t>
            </a:r>
            <a:endParaRPr lang="ru-RU" dirty="0"/>
          </a:p>
        </p:txBody>
      </p:sp>
    </p:spTree>
    <p:extLst>
      <p:ext uri="{BB962C8B-B14F-4D97-AF65-F5344CB8AC3E}">
        <p14:creationId xmlns:p14="http://schemas.microsoft.com/office/powerpoint/2010/main" val="269512332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008112"/>
          </a:xfrm>
        </p:spPr>
        <p:txBody>
          <a:bodyPr>
            <a:noAutofit/>
          </a:bodyPr>
          <a:lstStyle/>
          <a:p>
            <a:pPr algn="l"/>
            <a:r>
              <a:rPr lang="ru-RU" sz="2000" dirty="0">
                <a:solidFill>
                  <a:srgbClr val="0000CC"/>
                </a:solidFill>
                <a:effectLst/>
                <a:latin typeface="+mn-lt"/>
              </a:rPr>
              <a:t>Объём выпадающих доходов </a:t>
            </a:r>
            <a:r>
              <a:rPr lang="ru-RU" sz="2000" dirty="0" smtClean="0">
                <a:solidFill>
                  <a:srgbClr val="0000CC"/>
                </a:solidFill>
                <a:effectLst/>
                <a:latin typeface="+mn-lt"/>
              </a:rPr>
              <a:t>в 2020 году </a:t>
            </a:r>
            <a:r>
              <a:rPr lang="ru-RU" sz="2000" dirty="0">
                <a:solidFill>
                  <a:srgbClr val="0000CC"/>
                </a:solidFill>
                <a:effectLst/>
                <a:latin typeface="+mn-lt"/>
              </a:rPr>
              <a:t>в связи с предоставлением льгот, установленных представительными органами  </a:t>
            </a:r>
            <a:r>
              <a:rPr lang="ru-RU" sz="2000" dirty="0" smtClean="0">
                <a:solidFill>
                  <a:srgbClr val="0000CC"/>
                </a:solidFill>
                <a:effectLst/>
                <a:latin typeface="+mn-lt"/>
              </a:rPr>
              <a:t>городского округа Щёлково, городских и сельских поселений Щёлковского муниципального района*</a:t>
            </a: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rPr>
              <a:t> </a:t>
            </a:r>
            <a:endParaRPr lang="ru-RU" sz="20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207666335"/>
              </p:ext>
            </p:extLst>
          </p:nvPr>
        </p:nvGraphicFramePr>
        <p:xfrm>
          <a:off x="179512" y="1340768"/>
          <a:ext cx="8820473" cy="4578652"/>
        </p:xfrm>
        <a:graphic>
          <a:graphicData uri="http://schemas.openxmlformats.org/drawingml/2006/table">
            <a:tbl>
              <a:tblPr/>
              <a:tblGrid>
                <a:gridCol w="5830483">
                  <a:extLst>
                    <a:ext uri="{9D8B030D-6E8A-4147-A177-3AD203B41FA5}">
                      <a16:colId xmlns="" xmlns:a16="http://schemas.microsoft.com/office/drawing/2014/main" val="20000"/>
                    </a:ext>
                  </a:extLst>
                </a:gridCol>
                <a:gridCol w="1494995">
                  <a:extLst>
                    <a:ext uri="{9D8B030D-6E8A-4147-A177-3AD203B41FA5}">
                      <a16:colId xmlns="" xmlns:a16="http://schemas.microsoft.com/office/drawing/2014/main" val="20001"/>
                    </a:ext>
                  </a:extLst>
                </a:gridCol>
                <a:gridCol w="1494995">
                  <a:extLst>
                    <a:ext uri="{9D8B030D-6E8A-4147-A177-3AD203B41FA5}">
                      <a16:colId xmlns="" xmlns:a16="http://schemas.microsoft.com/office/drawing/2014/main" val="20002"/>
                    </a:ext>
                  </a:extLst>
                </a:gridCol>
              </a:tblGrid>
              <a:tr h="386696">
                <a:tc>
                  <a:txBody>
                    <a:bodyPr/>
                    <a:lstStyle/>
                    <a:p>
                      <a:pPr algn="ctr" fontAlgn="ctr"/>
                      <a:r>
                        <a:rPr lang="ru-RU" sz="1300" b="0" i="0" u="none" strike="noStrike" dirty="0">
                          <a:solidFill>
                            <a:srgbClr val="000000"/>
                          </a:solidFill>
                          <a:effectLst/>
                          <a:latin typeface="Calibri"/>
                        </a:rPr>
                        <a:t> Категории налогоплательщиков, имеющих льготы по уплате налогов</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300" b="0" i="0" u="none" strike="noStrike" dirty="0">
                          <a:solidFill>
                            <a:srgbClr val="000000"/>
                          </a:solidFill>
                          <a:effectLst/>
                          <a:latin typeface="Calibri"/>
                        </a:rPr>
                        <a:t>земельный налог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300" b="0" i="0" u="none" strike="noStrike" dirty="0">
                          <a:solidFill>
                            <a:srgbClr val="000000"/>
                          </a:solidFill>
                          <a:effectLst/>
                          <a:latin typeface="Calibri"/>
                        </a:rPr>
                        <a:t>налог на </a:t>
                      </a:r>
                      <a:r>
                        <a:rPr lang="ru-RU" sz="1300" b="0" i="0" u="none" strike="noStrike" dirty="0" smtClean="0">
                          <a:solidFill>
                            <a:srgbClr val="000000"/>
                          </a:solidFill>
                          <a:effectLst/>
                          <a:latin typeface="Calibri"/>
                        </a:rPr>
                        <a:t>имущество</a:t>
                      </a:r>
                    </a:p>
                    <a:p>
                      <a:pPr algn="ctr" fontAlgn="ctr"/>
                      <a:r>
                        <a:rPr lang="ru-RU" sz="1300" b="0" i="0" u="none" strike="noStrike" dirty="0" smtClean="0">
                          <a:solidFill>
                            <a:srgbClr val="000000"/>
                          </a:solidFill>
                          <a:effectLst/>
                          <a:latin typeface="Calibri"/>
                        </a:rPr>
                        <a:t> физических лиц</a:t>
                      </a:r>
                      <a:endParaRPr lang="ru-RU" sz="13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190397">
                <a:tc>
                  <a:txBody>
                    <a:bodyPr/>
                    <a:lstStyle/>
                    <a:p>
                      <a:pPr algn="l" fontAlgn="ctr"/>
                      <a:r>
                        <a:rPr lang="ru-RU" sz="1300" b="0" i="0" u="none" strike="noStrike" dirty="0" smtClean="0">
                          <a:solidFill>
                            <a:srgbClr val="000000"/>
                          </a:solidFill>
                          <a:effectLst/>
                          <a:latin typeface="+mn-lt"/>
                        </a:rPr>
                        <a:t>Муниципальные </a:t>
                      </a:r>
                      <a:r>
                        <a:rPr lang="ru-RU" sz="1300" b="0" i="0" u="none" strike="noStrike" dirty="0">
                          <a:solidFill>
                            <a:srgbClr val="000000"/>
                          </a:solidFill>
                          <a:effectLst/>
                          <a:latin typeface="+mn-lt"/>
                        </a:rPr>
                        <a:t>учреждения </a:t>
                      </a:r>
                      <a:r>
                        <a:rPr lang="ru-RU" sz="1300" b="0" i="0" u="none" strike="noStrike" dirty="0" smtClean="0">
                          <a:solidFill>
                            <a:srgbClr val="000000"/>
                          </a:solidFill>
                          <a:effectLst/>
                          <a:latin typeface="+mn-lt"/>
                        </a:rPr>
                        <a:t>городского округа Щелково</a:t>
                      </a:r>
                      <a:endParaRPr lang="ru-RU" sz="13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ru-RU" sz="1300" b="0" i="0" u="none" strike="noStrike" dirty="0" smtClean="0">
                          <a:solidFill>
                            <a:srgbClr val="000000"/>
                          </a:solidFill>
                          <a:effectLst/>
                          <a:latin typeface="+mn-lt"/>
                        </a:rPr>
                        <a:t>54 </a:t>
                      </a:r>
                      <a:r>
                        <a:rPr lang="ru-RU" sz="1300" b="0" i="0" u="none" strike="noStrike" dirty="0" smtClean="0">
                          <a:solidFill>
                            <a:srgbClr val="000000"/>
                          </a:solidFill>
                          <a:effectLst/>
                          <a:latin typeface="+mn-lt"/>
                        </a:rPr>
                        <a:t>242,4</a:t>
                      </a:r>
                      <a:endParaRPr lang="ru-RU" sz="13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ru-RU" sz="1300" b="0" i="0" u="none" strike="noStrike" dirty="0">
                          <a:solidFill>
                            <a:srgbClr val="000000"/>
                          </a:solidFill>
                          <a:effectLst/>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1"/>
                  </a:ext>
                </a:extLst>
              </a:tr>
              <a:tr h="190397">
                <a:tc>
                  <a:txBody>
                    <a:bodyPr/>
                    <a:lstStyle/>
                    <a:p>
                      <a:pPr algn="l" fontAlgn="ctr"/>
                      <a:r>
                        <a:rPr lang="ru-RU" sz="1300" b="0" i="0" u="none" strike="noStrike" dirty="0">
                          <a:solidFill>
                            <a:srgbClr val="000000"/>
                          </a:solidFill>
                          <a:effectLst/>
                          <a:latin typeface="+mn-lt"/>
                        </a:rPr>
                        <a:t>Инвалиды I - III группы инвалидности</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a:solidFill>
                            <a:srgbClr val="000000"/>
                          </a:solidFill>
                          <a:effectLst/>
                          <a:latin typeface="+mn-lt"/>
                        </a:rPr>
                        <a:t>2 </a:t>
                      </a:r>
                      <a:r>
                        <a:rPr lang="ru-RU" sz="1300" b="0" i="0" u="none" strike="noStrike" dirty="0" smtClean="0">
                          <a:solidFill>
                            <a:srgbClr val="000000"/>
                          </a:solidFill>
                          <a:effectLst/>
                          <a:latin typeface="+mn-lt"/>
                        </a:rPr>
                        <a:t>663,1</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2"/>
                  </a:ext>
                </a:extLst>
              </a:tr>
              <a:tr h="190397">
                <a:tc>
                  <a:txBody>
                    <a:bodyPr/>
                    <a:lstStyle/>
                    <a:p>
                      <a:pPr algn="l" fontAlgn="b"/>
                      <a:r>
                        <a:rPr lang="ru-RU" sz="1300" b="0" i="0" u="none" strike="noStrike" dirty="0">
                          <a:solidFill>
                            <a:srgbClr val="000000"/>
                          </a:solidFill>
                          <a:effectLst/>
                          <a:latin typeface="+mn-lt"/>
                        </a:rPr>
                        <a:t>Инвалиды боевых действий</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a:solidFill>
                            <a:srgbClr val="000000"/>
                          </a:solidFill>
                          <a:effectLst/>
                          <a:latin typeface="+mn-lt"/>
                        </a:rPr>
                        <a:t>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3"/>
                  </a:ext>
                </a:extLst>
              </a:tr>
              <a:tr h="210658">
                <a:tc>
                  <a:txBody>
                    <a:bodyPr/>
                    <a:lstStyle/>
                    <a:p>
                      <a:pPr algn="l" fontAlgn="ctr"/>
                      <a:r>
                        <a:rPr lang="ru-RU" sz="1300" b="0" i="0" u="none" strike="noStrike">
                          <a:solidFill>
                            <a:srgbClr val="000000"/>
                          </a:solidFill>
                          <a:effectLst/>
                          <a:latin typeface="+mn-lt"/>
                        </a:rPr>
                        <a:t>Дети-инвалиды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a:solidFill>
                            <a:srgbClr val="000000"/>
                          </a:solidFill>
                          <a:effectLst/>
                          <a:latin typeface="+mn-lt"/>
                        </a:rPr>
                        <a:t>98,1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17,8</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4"/>
                  </a:ext>
                </a:extLst>
              </a:tr>
              <a:tr h="190397">
                <a:tc>
                  <a:txBody>
                    <a:bodyPr/>
                    <a:lstStyle/>
                    <a:p>
                      <a:pPr algn="l" fontAlgn="b"/>
                      <a:r>
                        <a:rPr lang="ru-RU" sz="1300" b="0" i="0" u="none" strike="noStrike">
                          <a:solidFill>
                            <a:srgbClr val="000000"/>
                          </a:solidFill>
                          <a:effectLst/>
                          <a:latin typeface="+mn-lt"/>
                        </a:rPr>
                        <a:t>Многодетные семьи, имеющие 3 и более несовершеннолетних детей</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835,7</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smtClean="0">
                          <a:solidFill>
                            <a:srgbClr val="000000"/>
                          </a:solidFill>
                          <a:effectLst/>
                          <a:latin typeface="+mn-lt"/>
                        </a:rPr>
                        <a:t>284,3</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5"/>
                  </a:ext>
                </a:extLst>
              </a:tr>
              <a:tr h="190397">
                <a:tc>
                  <a:txBody>
                    <a:bodyPr/>
                    <a:lstStyle/>
                    <a:p>
                      <a:pPr algn="l" fontAlgn="ctr"/>
                      <a:r>
                        <a:rPr lang="ru-RU" sz="1300" b="0" i="0" u="none" strike="noStrike">
                          <a:solidFill>
                            <a:srgbClr val="000000"/>
                          </a:solidFill>
                          <a:effectLst/>
                          <a:latin typeface="+mn-lt"/>
                        </a:rPr>
                        <a:t>Малоимущие (малообеспеченные) семьи</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582,3</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6"/>
                  </a:ext>
                </a:extLst>
              </a:tr>
              <a:tr h="190397">
                <a:tc>
                  <a:txBody>
                    <a:bodyPr/>
                    <a:lstStyle/>
                    <a:p>
                      <a:pPr algn="l" fontAlgn="b"/>
                      <a:r>
                        <a:rPr lang="ru-RU" sz="1300" b="0" i="0" u="none" strike="noStrike">
                          <a:solidFill>
                            <a:srgbClr val="000000"/>
                          </a:solidFill>
                          <a:effectLst/>
                          <a:latin typeface="+mn-lt"/>
                        </a:rPr>
                        <a:t>Вдовы участников ВОВ</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a:solidFill>
                            <a:srgbClr val="000000"/>
                          </a:solidFill>
                          <a:effectLst/>
                          <a:latin typeface="+mn-lt"/>
                        </a:rPr>
                        <a:t>19,5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7"/>
                  </a:ext>
                </a:extLst>
              </a:tr>
              <a:tr h="226859">
                <a:tc>
                  <a:txBody>
                    <a:bodyPr/>
                    <a:lstStyle/>
                    <a:p>
                      <a:pPr algn="l" fontAlgn="ctr"/>
                      <a:r>
                        <a:rPr lang="ru-RU" sz="1300" b="0" i="0" u="none" strike="noStrike" dirty="0">
                          <a:solidFill>
                            <a:srgbClr val="000000"/>
                          </a:solidFill>
                          <a:effectLst/>
                          <a:latin typeface="+mn-lt"/>
                        </a:rPr>
                        <a:t>Бывшие несовершеннолетние узники фашизма (концлагерей, гетто и др.)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a:solidFill>
                            <a:srgbClr val="000000"/>
                          </a:solidFill>
                          <a:effectLst/>
                          <a:latin typeface="+mn-lt"/>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8"/>
                  </a:ext>
                </a:extLst>
              </a:tr>
              <a:tr h="190397">
                <a:tc>
                  <a:txBody>
                    <a:bodyPr/>
                    <a:lstStyle/>
                    <a:p>
                      <a:pPr algn="l" fontAlgn="ctr"/>
                      <a:r>
                        <a:rPr lang="ru-RU" sz="1300" b="0" i="0" u="none" strike="noStrike">
                          <a:solidFill>
                            <a:srgbClr val="000000"/>
                          </a:solidFill>
                          <a:effectLst/>
                          <a:latin typeface="+mn-lt"/>
                        </a:rPr>
                        <a:t>Реабилитированные граждане и лица, пострадавшие от политических репрессий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a:solidFill>
                            <a:srgbClr val="000000"/>
                          </a:solidFill>
                          <a:effectLst/>
                          <a:latin typeface="+mn-lt"/>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9"/>
                  </a:ext>
                </a:extLst>
              </a:tr>
              <a:tr h="190397">
                <a:tc>
                  <a:txBody>
                    <a:bodyPr/>
                    <a:lstStyle/>
                    <a:p>
                      <a:pPr algn="l" fontAlgn="b"/>
                      <a:r>
                        <a:rPr lang="ru-RU" sz="1300" b="0" i="0" u="none" strike="noStrike">
                          <a:solidFill>
                            <a:srgbClr val="000000"/>
                          </a:solidFill>
                          <a:effectLst/>
                          <a:latin typeface="+mn-lt"/>
                        </a:rPr>
                        <a:t>Ветераны боевых действий</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532,1</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0"/>
                  </a:ext>
                </a:extLst>
              </a:tr>
              <a:tr h="194867">
                <a:tc>
                  <a:txBody>
                    <a:bodyPr/>
                    <a:lstStyle/>
                    <a:p>
                      <a:pPr algn="l" fontAlgn="ctr"/>
                      <a:r>
                        <a:rPr lang="ru-RU" sz="1300" b="0" i="0" u="none" strike="noStrike">
                          <a:solidFill>
                            <a:srgbClr val="000000"/>
                          </a:solidFill>
                          <a:effectLst/>
                          <a:latin typeface="+mn-lt"/>
                        </a:rPr>
                        <a:t>Ветеран труда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761,6</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1"/>
                  </a:ext>
                </a:extLst>
              </a:tr>
              <a:tr h="373177">
                <a:tc>
                  <a:txBody>
                    <a:bodyPr/>
                    <a:lstStyle/>
                    <a:p>
                      <a:pPr algn="l" fontAlgn="ctr"/>
                      <a:r>
                        <a:rPr lang="ru-RU" sz="1300" b="0" i="0" u="none" strike="noStrike">
                          <a:solidFill>
                            <a:srgbClr val="000000"/>
                          </a:solidFill>
                          <a:effectLst/>
                          <a:latin typeface="+mn-lt"/>
                        </a:rPr>
                        <a:t>Супруги военнослужащих, погибших при исполнении обязанностей военной службы (служебных обязанностей), не вступившие в повторный брак</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a:solidFill>
                            <a:srgbClr val="000000"/>
                          </a:solidFill>
                          <a:effectLst/>
                          <a:latin typeface="+mn-lt"/>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2"/>
                  </a:ext>
                </a:extLst>
              </a:tr>
              <a:tr h="249056">
                <a:tc>
                  <a:txBody>
                    <a:bodyPr/>
                    <a:lstStyle/>
                    <a:p>
                      <a:pPr algn="l" fontAlgn="ctr"/>
                      <a:r>
                        <a:rPr lang="ru-RU" sz="1300" b="0" i="0" u="none" strike="noStrike" dirty="0">
                          <a:solidFill>
                            <a:srgbClr val="000000"/>
                          </a:solidFill>
                          <a:effectLst/>
                          <a:latin typeface="+mn-lt"/>
                        </a:rPr>
                        <a:t>Почетные граждане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129,5</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3"/>
                  </a:ext>
                </a:extLst>
              </a:tr>
              <a:tr h="226859">
                <a:tc>
                  <a:txBody>
                    <a:bodyPr/>
                    <a:lstStyle/>
                    <a:p>
                      <a:pPr algn="l" fontAlgn="b"/>
                      <a:r>
                        <a:rPr lang="ru-RU" sz="1300" b="0" i="0" u="none" strike="noStrike" dirty="0">
                          <a:solidFill>
                            <a:srgbClr val="000000"/>
                          </a:solidFill>
                          <a:effectLst/>
                          <a:latin typeface="+mn-lt"/>
                        </a:rPr>
                        <a:t>Сельские учителя, достигшие пенсионного возраста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a:solidFill>
                            <a:srgbClr val="000000"/>
                          </a:solidFill>
                          <a:effectLst/>
                          <a:latin typeface="+mn-lt"/>
                        </a:rPr>
                        <a:t>12,6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ru-RU" sz="13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4"/>
                  </a:ext>
                </a:extLst>
              </a:tr>
              <a:tr h="738739">
                <a:tc>
                  <a:txBody>
                    <a:bodyPr/>
                    <a:lstStyle/>
                    <a:p>
                      <a:pPr algn="l" fontAlgn="b"/>
                      <a:r>
                        <a:rPr lang="ru-RU" sz="1300" b="0" i="0" u="none" strike="noStrike" dirty="0" smtClean="0">
                          <a:solidFill>
                            <a:srgbClr val="000000"/>
                          </a:solidFill>
                          <a:effectLst/>
                          <a:latin typeface="+mn-lt"/>
                        </a:rPr>
                        <a:t>Организации и ИП, на балансе которых находится недвижимость (торговые центры, объекты общественного питания и бытового обслуживания), при условии снижения арендаторам помещений арендных платежей в связи с распространением коронавирусной инфекции</a:t>
                      </a:r>
                      <a:endParaRPr lang="ru-RU" sz="1300" b="0"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0" i="0" u="none" strike="noStrike" dirty="0" smtClean="0">
                          <a:solidFill>
                            <a:srgbClr val="000000"/>
                          </a:solidFill>
                          <a:effectLst/>
                          <a:latin typeface="+mn-lt"/>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endParaRPr lang="ru-RU" sz="1300" b="0" i="0" u="none" strike="noStrike" dirty="0" smtClean="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6"/>
                  </a:ext>
                </a:extLst>
              </a:tr>
              <a:tr h="190397">
                <a:tc>
                  <a:txBody>
                    <a:bodyPr/>
                    <a:lstStyle/>
                    <a:p>
                      <a:pPr algn="l" fontAlgn="b"/>
                      <a:r>
                        <a:rPr lang="ru-RU" sz="1300" b="1" i="0" u="none" strike="noStrike" dirty="0">
                          <a:solidFill>
                            <a:srgbClr val="000000"/>
                          </a:solidFill>
                          <a:effectLst/>
                          <a:latin typeface="+mn-lt"/>
                        </a:rPr>
                        <a:t>итого</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1" i="0" u="none" strike="noStrike" dirty="0" smtClean="0">
                          <a:solidFill>
                            <a:srgbClr val="000000"/>
                          </a:solidFill>
                          <a:effectLst/>
                          <a:latin typeface="+mn-lt"/>
                        </a:rPr>
                        <a:t>59 </a:t>
                      </a:r>
                      <a:r>
                        <a:rPr lang="ru-RU" sz="1300" b="1" i="0" u="none" strike="noStrike" dirty="0" smtClean="0">
                          <a:solidFill>
                            <a:srgbClr val="000000"/>
                          </a:solidFill>
                          <a:effectLst/>
                          <a:latin typeface="+mn-lt"/>
                        </a:rPr>
                        <a:t>938,1</a:t>
                      </a:r>
                      <a:endParaRPr lang="ru-RU" sz="13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ru-RU" sz="1300" b="1" i="0" u="none" strike="noStrike" dirty="0" smtClean="0">
                          <a:solidFill>
                            <a:srgbClr val="000000"/>
                          </a:solidFill>
                          <a:effectLst/>
                          <a:latin typeface="+mn-lt"/>
                        </a:rPr>
                        <a:t>302,1</a:t>
                      </a:r>
                      <a:endParaRPr lang="ru-RU" sz="13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5"/>
                  </a:ext>
                </a:extLst>
              </a:tr>
            </a:tbl>
          </a:graphicData>
        </a:graphic>
      </p:graphicFrame>
      <p:sp>
        <p:nvSpPr>
          <p:cNvPr id="6" name="TextBox 5"/>
          <p:cNvSpPr txBox="1"/>
          <p:nvPr/>
        </p:nvSpPr>
        <p:spPr>
          <a:xfrm>
            <a:off x="7644710" y="980728"/>
            <a:ext cx="1499290" cy="369332"/>
          </a:xfrm>
          <a:prstGeom prst="rect">
            <a:avLst/>
          </a:prstGeom>
          <a:noFill/>
        </p:spPr>
        <p:txBody>
          <a:bodyPr wrap="square" rtlCol="0">
            <a:spAutoFit/>
          </a:bodyPr>
          <a:lstStyle/>
          <a:p>
            <a:r>
              <a:rPr lang="ru-RU" dirty="0">
                <a:solidFill>
                  <a:schemeClr val="bg1"/>
                </a:solidFill>
              </a:rPr>
              <a:t>(</a:t>
            </a:r>
            <a:r>
              <a:rPr lang="ru-RU" dirty="0" smtClean="0">
                <a:solidFill>
                  <a:schemeClr val="bg1"/>
                </a:solidFill>
              </a:rPr>
              <a:t>тыс. рублей)</a:t>
            </a:r>
            <a:endParaRPr lang="ru-RU" dirty="0">
              <a:solidFill>
                <a:schemeClr val="bg1"/>
              </a:solidFill>
            </a:endParaRPr>
          </a:p>
        </p:txBody>
      </p:sp>
      <p:sp>
        <p:nvSpPr>
          <p:cNvPr id="3" name="TextBox 2"/>
          <p:cNvSpPr txBox="1"/>
          <p:nvPr/>
        </p:nvSpPr>
        <p:spPr>
          <a:xfrm>
            <a:off x="107504" y="5912211"/>
            <a:ext cx="8712968" cy="954107"/>
          </a:xfrm>
          <a:prstGeom prst="rect">
            <a:avLst/>
          </a:prstGeom>
          <a:noFill/>
        </p:spPr>
        <p:txBody>
          <a:bodyPr wrap="square" rtlCol="0">
            <a:spAutoFit/>
          </a:bodyPr>
          <a:lstStyle/>
          <a:p>
            <a:r>
              <a:rPr lang="ru-RU" sz="1400" dirty="0">
                <a:solidFill>
                  <a:schemeClr val="bg1"/>
                </a:solidFill>
              </a:rPr>
              <a:t>* До 01.01.2020 на территории городского округа Щёлково действовали нормативно правовые акты представительных органов местного самоуправления городских и сельских поселений, входящих в состав Щёлковского муниципального района</a:t>
            </a:r>
            <a:r>
              <a:rPr lang="ru-RU" sz="1400" dirty="0" smtClean="0">
                <a:solidFill>
                  <a:schemeClr val="bg1"/>
                </a:solidFill>
              </a:rPr>
              <a:t>. Срок  уплаты имущественных налогов за 2019 год физическими лицами 1 декабря 2020 года.</a:t>
            </a:r>
            <a:endParaRPr lang="ru-RU" sz="1400" dirty="0">
              <a:solidFill>
                <a:schemeClr val="bg1"/>
              </a:solidFill>
            </a:endParaRPr>
          </a:p>
        </p:txBody>
      </p:sp>
    </p:spTree>
    <p:extLst>
      <p:ext uri="{BB962C8B-B14F-4D97-AF65-F5344CB8AC3E}">
        <p14:creationId xmlns:p14="http://schemas.microsoft.com/office/powerpoint/2010/main" val="17126230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D9F55C-0C77-4FC7-AC74-D797C3C7A65C}"/>
              </a:ext>
            </a:extLst>
          </p:cNvPr>
          <p:cNvSpPr>
            <a:spLocks noGrp="1"/>
          </p:cNvSpPr>
          <p:nvPr>
            <p:ph type="title"/>
          </p:nvPr>
        </p:nvSpPr>
        <p:spPr>
          <a:xfrm>
            <a:off x="0" y="9331"/>
            <a:ext cx="9144000" cy="1143000"/>
          </a:xfrm>
        </p:spPr>
        <p:txBody>
          <a:bodyPr>
            <a:noAutofit/>
          </a:bodyPr>
          <a:lstStyle/>
          <a:p>
            <a:r>
              <a:rPr lang="ru-RU" sz="2800" dirty="0" smtClean="0">
                <a:solidFill>
                  <a:srgbClr val="0000CC"/>
                </a:solidFill>
                <a:effectLst/>
              </a:rPr>
              <a:t>Структура расходов </a:t>
            </a:r>
            <a:r>
              <a:rPr lang="ru-RU" sz="2800" dirty="0">
                <a:solidFill>
                  <a:srgbClr val="0000CC"/>
                </a:solidFill>
                <a:effectLst/>
              </a:rPr>
              <a:t>бюджета </a:t>
            </a:r>
            <a:r>
              <a:rPr lang="ru-RU" sz="2800" dirty="0" smtClean="0">
                <a:solidFill>
                  <a:srgbClr val="0000CC"/>
                </a:solidFill>
                <a:effectLst/>
              </a:rPr>
              <a:t>городского округа Щёлково Московской области</a:t>
            </a:r>
            <a:endParaRPr lang="ru-RU" sz="2800" dirty="0">
              <a:solidFill>
                <a:schemeClr val="bg1"/>
              </a:solidFill>
              <a:effectLst/>
            </a:endParaRPr>
          </a:p>
        </p:txBody>
      </p:sp>
      <p:graphicFrame>
        <p:nvGraphicFramePr>
          <p:cNvPr id="4" name="Объект 3">
            <a:extLst>
              <a:ext uri="{FF2B5EF4-FFF2-40B4-BE49-F238E27FC236}">
                <a16:creationId xmlns="" xmlns:a16="http://schemas.microsoft.com/office/drawing/2014/main" id="{6925D068-942A-47CA-B9B3-EF37EC3F6687}"/>
              </a:ext>
            </a:extLst>
          </p:cNvPr>
          <p:cNvGraphicFramePr>
            <a:graphicFrameLocks noGrp="1"/>
          </p:cNvGraphicFramePr>
          <p:nvPr>
            <p:ph idx="1"/>
            <p:extLst>
              <p:ext uri="{D42A27DB-BD31-4B8C-83A1-F6EECF244321}">
                <p14:modId xmlns:p14="http://schemas.microsoft.com/office/powerpoint/2010/main" val="58677423"/>
              </p:ext>
            </p:extLst>
          </p:nvPr>
        </p:nvGraphicFramePr>
        <p:xfrm>
          <a:off x="35496" y="1052736"/>
          <a:ext cx="9108504"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53266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12" name="TextBox 11"/>
          <p:cNvSpPr txBox="1"/>
          <p:nvPr/>
        </p:nvSpPr>
        <p:spPr>
          <a:xfrm>
            <a:off x="-22515" y="46653"/>
            <a:ext cx="9144000" cy="707886"/>
          </a:xfrm>
          <a:prstGeom prst="rect">
            <a:avLst/>
          </a:prstGeom>
          <a:noFill/>
        </p:spPr>
        <p:txBody>
          <a:bodyPr wrap="square" rtlCol="0">
            <a:spAutoFit/>
          </a:bodyPr>
          <a:lstStyle/>
          <a:p>
            <a:pPr algn="ctr"/>
            <a:r>
              <a:rPr lang="ru-RU" sz="2000" b="1" dirty="0" smtClean="0">
                <a:solidFill>
                  <a:srgbClr val="0000CC"/>
                </a:solidFill>
              </a:rPr>
              <a:t>Расходы бюджета городского округа Щёлково Московской области за 2020 год по разделам и подразделам КБК (тыс. руб.)</a:t>
            </a:r>
            <a:endParaRPr lang="ru-RU" sz="2000" b="1" dirty="0">
              <a:solidFill>
                <a:srgbClr val="0000CC"/>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52299046"/>
              </p:ext>
            </p:extLst>
          </p:nvPr>
        </p:nvGraphicFramePr>
        <p:xfrm>
          <a:off x="0" y="980728"/>
          <a:ext cx="9143999" cy="5877266"/>
        </p:xfrm>
        <a:graphic>
          <a:graphicData uri="http://schemas.openxmlformats.org/drawingml/2006/table">
            <a:tbl>
              <a:tblPr/>
              <a:tblGrid>
                <a:gridCol w="5108304">
                  <a:extLst>
                    <a:ext uri="{9D8B030D-6E8A-4147-A177-3AD203B41FA5}">
                      <a16:colId xmlns="" xmlns:a16="http://schemas.microsoft.com/office/drawing/2014/main" val="88361321"/>
                    </a:ext>
                  </a:extLst>
                </a:gridCol>
                <a:gridCol w="630159">
                  <a:extLst>
                    <a:ext uri="{9D8B030D-6E8A-4147-A177-3AD203B41FA5}">
                      <a16:colId xmlns="" xmlns:a16="http://schemas.microsoft.com/office/drawing/2014/main" val="1350859492"/>
                    </a:ext>
                  </a:extLst>
                </a:gridCol>
                <a:gridCol w="1220093">
                  <a:extLst>
                    <a:ext uri="{9D8B030D-6E8A-4147-A177-3AD203B41FA5}">
                      <a16:colId xmlns="" xmlns:a16="http://schemas.microsoft.com/office/drawing/2014/main" val="691517351"/>
                    </a:ext>
                  </a:extLst>
                </a:gridCol>
                <a:gridCol w="1246909">
                  <a:extLst>
                    <a:ext uri="{9D8B030D-6E8A-4147-A177-3AD203B41FA5}">
                      <a16:colId xmlns="" xmlns:a16="http://schemas.microsoft.com/office/drawing/2014/main" val="2634544578"/>
                    </a:ext>
                  </a:extLst>
                </a:gridCol>
                <a:gridCol w="938534">
                  <a:extLst>
                    <a:ext uri="{9D8B030D-6E8A-4147-A177-3AD203B41FA5}">
                      <a16:colId xmlns="" xmlns:a16="http://schemas.microsoft.com/office/drawing/2014/main" val="2493637008"/>
                    </a:ext>
                  </a:extLst>
                </a:gridCol>
              </a:tblGrid>
              <a:tr h="423048">
                <a:tc>
                  <a:txBody>
                    <a:bodyPr/>
                    <a:lstStyle/>
                    <a:p>
                      <a:pPr algn="ctr" fontAlgn="ctr"/>
                      <a:r>
                        <a:rPr lang="ru-RU" sz="1000" b="1" i="0" u="none" strike="noStrike" dirty="0">
                          <a:solidFill>
                            <a:srgbClr val="000000"/>
                          </a:solidFill>
                          <a:effectLst/>
                          <a:latin typeface="Arial" panose="020B0604020202020204" pitchFamily="34" charset="0"/>
                        </a:rPr>
                        <a:t>Наименование</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smtClean="0">
                          <a:solidFill>
                            <a:srgbClr val="000000"/>
                          </a:solidFill>
                          <a:effectLst/>
                          <a:latin typeface="Arial" panose="020B0604020202020204" pitchFamily="34" charset="0"/>
                        </a:rPr>
                        <a:t>Рз, Пр</a:t>
                      </a:r>
                      <a:endParaRPr lang="ru-RU" sz="1000" b="1" i="0" u="none" strike="noStrike" dirty="0">
                        <a:solidFill>
                          <a:srgbClr val="000000"/>
                        </a:solidFill>
                        <a:effectLst/>
                        <a:latin typeface="Arial" panose="020B0604020202020204" pitchFamily="34" charset="0"/>
                      </a:endParaRP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effectLst/>
                          <a:latin typeface="Arial" panose="020B0604020202020204" pitchFamily="34" charset="0"/>
                        </a:rPr>
                        <a:t>План на </a:t>
                      </a:r>
                      <a:r>
                        <a:rPr lang="ru-RU" sz="1000" b="1" i="0" u="none" strike="noStrike" dirty="0" smtClean="0">
                          <a:solidFill>
                            <a:srgbClr val="000000"/>
                          </a:solidFill>
                          <a:effectLst/>
                          <a:latin typeface="Arial" panose="020B0604020202020204" pitchFamily="34" charset="0"/>
                        </a:rPr>
                        <a:t>год</a:t>
                      </a:r>
                      <a:endParaRPr lang="ru-RU" sz="1000" b="1" i="0" u="none" strike="noStrike" dirty="0">
                        <a:solidFill>
                          <a:srgbClr val="000000"/>
                        </a:solidFill>
                        <a:effectLst/>
                        <a:latin typeface="Arial" panose="020B0604020202020204" pitchFamily="34" charset="0"/>
                      </a:endParaRP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Arial" panose="020B0604020202020204" pitchFamily="34" charset="0"/>
                        </a:rPr>
                        <a:t>Исполнено</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Arial" panose="020B0604020202020204" pitchFamily="34" charset="0"/>
                        </a:rPr>
                        <a:t>% исполнения</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8161808"/>
                  </a:ext>
                </a:extLst>
              </a:tr>
              <a:tr h="176635">
                <a:tc>
                  <a:txBody>
                    <a:bodyPr/>
                    <a:lstStyle/>
                    <a:p>
                      <a:pPr algn="ctr" fontAlgn="ctr"/>
                      <a:r>
                        <a:rPr lang="ru-RU" sz="1000" b="1" i="0" u="none" strike="noStrike" dirty="0">
                          <a:solidFill>
                            <a:srgbClr val="000000"/>
                          </a:solidFill>
                          <a:effectLst/>
                          <a:latin typeface="Arial" panose="020B0604020202020204" pitchFamily="34" charset="0"/>
                        </a:rPr>
                        <a:t>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effectLst/>
                          <a:latin typeface="Arial" panose="020B0604020202020204" pitchFamily="34" charset="0"/>
                        </a:rPr>
                        <a:t>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Arial" panose="020B0604020202020204" pitchFamily="34" charset="0"/>
                        </a:rPr>
                        <a:t>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Arial" panose="020B0604020202020204" pitchFamily="34" charset="0"/>
                        </a:rPr>
                        <a:t>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Arial" panose="020B0604020202020204" pitchFamily="34" charset="0"/>
                        </a:rPr>
                        <a:t>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7635747"/>
                  </a:ext>
                </a:extLst>
              </a:tr>
              <a:tr h="176635">
                <a:tc>
                  <a:txBody>
                    <a:bodyPr/>
                    <a:lstStyle/>
                    <a:p>
                      <a:pPr algn="l" fontAlgn="ctr"/>
                      <a:r>
                        <a:rPr lang="ru-RU" sz="1000" b="1" i="0" u="none" strike="noStrike" dirty="0">
                          <a:solidFill>
                            <a:srgbClr val="000000"/>
                          </a:solidFill>
                          <a:effectLst/>
                          <a:latin typeface="Arial" panose="020B0604020202020204" pitchFamily="34" charset="0"/>
                        </a:rPr>
                        <a:t>Общегосударственные вопросы</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0100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972 263,8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922 044,5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94,83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83081801"/>
                  </a:ext>
                </a:extLst>
              </a:tr>
              <a:tr h="344975">
                <a:tc>
                  <a:txBody>
                    <a:bodyPr/>
                    <a:lstStyle/>
                    <a:p>
                      <a:pPr algn="l" fontAlgn="ctr"/>
                      <a:r>
                        <a:rPr lang="ru-RU" sz="1000" b="0" i="0" u="none" strike="noStrike" dirty="0">
                          <a:solidFill>
                            <a:srgbClr val="000000"/>
                          </a:solidFill>
                          <a:effectLst/>
                          <a:latin typeface="Arial" panose="020B0604020202020204" pitchFamily="34" charset="0"/>
                        </a:rPr>
                        <a:t>Функционирование высшего должностного лица субъекта Российской Федерации и муниципального образования</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Arial" panose="020B0604020202020204" pitchFamily="34" charset="0"/>
                        </a:rPr>
                        <a:t>0102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3 969,4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3 969,4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100,00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16860880"/>
                  </a:ext>
                </a:extLst>
              </a:tr>
              <a:tr h="381573">
                <a:tc>
                  <a:txBody>
                    <a:bodyPr/>
                    <a:lstStyle/>
                    <a:p>
                      <a:pPr algn="l" fontAlgn="ctr"/>
                      <a:r>
                        <a:rPr lang="ru-RU" sz="1000" b="0" i="0" u="none" strike="noStrike">
                          <a:solidFill>
                            <a:srgbClr val="000000"/>
                          </a:solidFill>
                          <a:effectLst/>
                          <a:latin typeface="Arial" panose="020B0604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Arial" panose="020B0604020202020204" pitchFamily="34" charset="0"/>
                        </a:rPr>
                        <a:t>0103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20 673,2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20 002,0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96,75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58903619"/>
                  </a:ext>
                </a:extLst>
              </a:tr>
              <a:tr h="513315">
                <a:tc>
                  <a:txBody>
                    <a:bodyPr/>
                    <a:lstStyle/>
                    <a:p>
                      <a:pPr algn="l" fontAlgn="ctr"/>
                      <a:r>
                        <a:rPr lang="ru-RU" sz="1000" b="0" i="0" u="none" strike="noStrike">
                          <a:solidFill>
                            <a:srgbClr val="000000"/>
                          </a:solidFill>
                          <a:effectLst/>
                          <a:latin typeface="Arial" panose="020B0604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Arial" panose="020B0604020202020204" pitchFamily="34" charset="0"/>
                        </a:rPr>
                        <a:t>0104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332 190,4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327 405,8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98,56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03492513"/>
                  </a:ext>
                </a:extLst>
              </a:tr>
              <a:tr h="344975">
                <a:tc>
                  <a:txBody>
                    <a:bodyPr/>
                    <a:lstStyle/>
                    <a:p>
                      <a:pPr algn="l" fontAlgn="ctr"/>
                      <a:r>
                        <a:rPr lang="ru-RU" sz="1000" b="0" i="0" u="none" strike="noStrike" dirty="0">
                          <a:solidFill>
                            <a:srgbClr val="000000"/>
                          </a:solidFill>
                          <a:effectLst/>
                          <a:latin typeface="Arial" panose="020B0604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Arial" panose="020B0604020202020204" pitchFamily="34" charset="0"/>
                        </a:rPr>
                        <a:t>0106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75 053,6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71 167,1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94,82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57919729"/>
                  </a:ext>
                </a:extLst>
              </a:tr>
              <a:tr h="176635">
                <a:tc>
                  <a:txBody>
                    <a:bodyPr/>
                    <a:lstStyle/>
                    <a:p>
                      <a:pPr algn="l" fontAlgn="ctr"/>
                      <a:r>
                        <a:rPr lang="ru-RU" sz="1000" b="0" i="0" u="none" strike="noStrike">
                          <a:solidFill>
                            <a:srgbClr val="000000"/>
                          </a:solidFill>
                          <a:effectLst/>
                          <a:latin typeface="Arial" panose="020B0604020202020204" pitchFamily="34" charset="0"/>
                        </a:rPr>
                        <a:t>Резервные фонды</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0111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1 000,0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40900112"/>
                  </a:ext>
                </a:extLst>
              </a:tr>
              <a:tr h="176635">
                <a:tc>
                  <a:txBody>
                    <a:bodyPr/>
                    <a:lstStyle/>
                    <a:p>
                      <a:pPr algn="l" fontAlgn="ctr"/>
                      <a:r>
                        <a:rPr lang="ru-RU" sz="1000" b="0" i="0" u="none" strike="noStrike">
                          <a:solidFill>
                            <a:srgbClr val="000000"/>
                          </a:solidFill>
                          <a:effectLst/>
                          <a:latin typeface="Arial" panose="020B0604020202020204" pitchFamily="34" charset="0"/>
                        </a:rPr>
                        <a:t>Другие общегосударственные вопросы</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0113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539 377,2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499 500,2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92,61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74906068"/>
                  </a:ext>
                </a:extLst>
              </a:tr>
              <a:tr h="176635">
                <a:tc>
                  <a:txBody>
                    <a:bodyPr/>
                    <a:lstStyle/>
                    <a:p>
                      <a:pPr algn="l" fontAlgn="ctr"/>
                      <a:r>
                        <a:rPr lang="ru-RU" sz="1000" b="1" i="0" u="none" strike="noStrike">
                          <a:solidFill>
                            <a:srgbClr val="000000"/>
                          </a:solidFill>
                          <a:effectLst/>
                          <a:latin typeface="Arial" panose="020B0604020202020204" pitchFamily="34" charset="0"/>
                        </a:rPr>
                        <a:t>Национальная оборона</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0200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207,0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26353437"/>
                  </a:ext>
                </a:extLst>
              </a:tr>
              <a:tr h="176635">
                <a:tc>
                  <a:txBody>
                    <a:bodyPr/>
                    <a:lstStyle/>
                    <a:p>
                      <a:pPr algn="l" fontAlgn="ctr"/>
                      <a:r>
                        <a:rPr lang="ru-RU" sz="1000" b="0" i="0" u="none" strike="noStrike">
                          <a:solidFill>
                            <a:srgbClr val="000000"/>
                          </a:solidFill>
                          <a:effectLst/>
                          <a:latin typeface="Arial" panose="020B0604020202020204" pitchFamily="34" charset="0"/>
                        </a:rPr>
                        <a:t>Мобилизационная подготовка экономики</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0204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207,0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12588170"/>
                  </a:ext>
                </a:extLst>
              </a:tr>
              <a:tr h="176635">
                <a:tc>
                  <a:txBody>
                    <a:bodyPr/>
                    <a:lstStyle/>
                    <a:p>
                      <a:pPr algn="l" fontAlgn="ctr"/>
                      <a:r>
                        <a:rPr lang="ru-RU" sz="1000" b="1" i="0" u="none" strike="noStrike">
                          <a:solidFill>
                            <a:srgbClr val="000000"/>
                          </a:solidFill>
                          <a:effectLst/>
                          <a:latin typeface="Arial" panose="020B0604020202020204" pitchFamily="34" charset="0"/>
                        </a:rPr>
                        <a:t>Национальная безопасность и правоохранительная деятельность</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0300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106 759,5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101 246,3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94,84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11206048"/>
                  </a:ext>
                </a:extLst>
              </a:tr>
              <a:tr h="344975">
                <a:tc>
                  <a:txBody>
                    <a:bodyPr/>
                    <a:lstStyle/>
                    <a:p>
                      <a:pPr algn="l" fontAlgn="ctr"/>
                      <a:r>
                        <a:rPr lang="ru-RU" sz="1000" b="0" i="0" u="none" strike="noStrike">
                          <a:solidFill>
                            <a:srgbClr val="000000"/>
                          </a:solidFill>
                          <a:effectLst/>
                          <a:latin typeface="Arial" panose="020B0604020202020204" pitchFamily="34" charset="0"/>
                        </a:rPr>
                        <a:t>Защита населения и территории от чрезвычайных ситуаций природного и техногенного характера, гражданская оборона</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0309</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85 011,4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80 789,3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95,03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75604024"/>
                  </a:ext>
                </a:extLst>
              </a:tr>
              <a:tr h="344975">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национальной безопасности и правоохранительной деятельности</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0314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21 748,1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20 457,0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94,06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21797206"/>
                  </a:ext>
                </a:extLst>
              </a:tr>
              <a:tr h="176635">
                <a:tc>
                  <a:txBody>
                    <a:bodyPr/>
                    <a:lstStyle/>
                    <a:p>
                      <a:pPr algn="l" fontAlgn="ctr"/>
                      <a:r>
                        <a:rPr lang="ru-RU" sz="1000" b="1" i="0" u="none" strike="noStrike">
                          <a:solidFill>
                            <a:srgbClr val="000000"/>
                          </a:solidFill>
                          <a:effectLst/>
                          <a:latin typeface="Arial" panose="020B0604020202020204" pitchFamily="34" charset="0"/>
                        </a:rPr>
                        <a:t>Национальная экономика</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0400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507 439,6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381 492,3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75,18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27379771"/>
                  </a:ext>
                </a:extLst>
              </a:tr>
              <a:tr h="176635">
                <a:tc>
                  <a:txBody>
                    <a:bodyPr/>
                    <a:lstStyle/>
                    <a:p>
                      <a:pPr algn="l" fontAlgn="ctr"/>
                      <a:r>
                        <a:rPr lang="ru-RU" sz="1000" b="0" i="0" u="none" strike="noStrike">
                          <a:solidFill>
                            <a:srgbClr val="000000"/>
                          </a:solidFill>
                          <a:effectLst/>
                          <a:latin typeface="Arial" panose="020B0604020202020204" pitchFamily="34" charset="0"/>
                        </a:rPr>
                        <a:t>Сельское хозяйство и рыболовство</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0405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7 795,0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3 699,8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47,46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37755783"/>
                  </a:ext>
                </a:extLst>
              </a:tr>
              <a:tr h="176635">
                <a:tc>
                  <a:txBody>
                    <a:bodyPr/>
                    <a:lstStyle/>
                    <a:p>
                      <a:pPr algn="l" fontAlgn="ctr"/>
                      <a:r>
                        <a:rPr lang="ru-RU" sz="1000" b="0" i="0" u="none" strike="noStrike">
                          <a:solidFill>
                            <a:srgbClr val="000000"/>
                          </a:solidFill>
                          <a:effectLst/>
                          <a:latin typeface="Arial" panose="020B0604020202020204" pitchFamily="34" charset="0"/>
                        </a:rPr>
                        <a:t>Водное хозяйство</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0406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2 500,0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0,00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93199618"/>
                  </a:ext>
                </a:extLst>
              </a:tr>
              <a:tr h="176635">
                <a:tc>
                  <a:txBody>
                    <a:bodyPr/>
                    <a:lstStyle/>
                    <a:p>
                      <a:pPr algn="l" fontAlgn="ctr"/>
                      <a:r>
                        <a:rPr lang="ru-RU" sz="1000" b="0" i="0" u="none" strike="noStrike">
                          <a:solidFill>
                            <a:srgbClr val="000000"/>
                          </a:solidFill>
                          <a:effectLst/>
                          <a:latin typeface="Arial" panose="020B0604020202020204" pitchFamily="34" charset="0"/>
                        </a:rPr>
                        <a:t>Транспорт</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0408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2 717,1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1 726,2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63,53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26071742"/>
                  </a:ext>
                </a:extLst>
              </a:tr>
              <a:tr h="176635">
                <a:tc>
                  <a:txBody>
                    <a:bodyPr/>
                    <a:lstStyle/>
                    <a:p>
                      <a:pPr algn="l" fontAlgn="ctr"/>
                      <a:r>
                        <a:rPr lang="ru-RU" sz="1000" b="0" i="0" u="none" strike="noStrike">
                          <a:solidFill>
                            <a:srgbClr val="000000"/>
                          </a:solidFill>
                          <a:effectLst/>
                          <a:latin typeface="Arial" panose="020B0604020202020204" pitchFamily="34" charset="0"/>
                        </a:rPr>
                        <a:t>Дорожное хозяйство (дорожные фонды)</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0409</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447 463,8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332 025,5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74,20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62645431"/>
                  </a:ext>
                </a:extLst>
              </a:tr>
              <a:tr h="176635">
                <a:tc>
                  <a:txBody>
                    <a:bodyPr/>
                    <a:lstStyle/>
                    <a:p>
                      <a:pPr algn="l" fontAlgn="ctr"/>
                      <a:r>
                        <a:rPr lang="ru-RU" sz="1000" b="0" i="0" u="none" strike="noStrike">
                          <a:solidFill>
                            <a:srgbClr val="000000"/>
                          </a:solidFill>
                          <a:effectLst/>
                          <a:latin typeface="Arial" panose="020B0604020202020204" pitchFamily="34" charset="0"/>
                        </a:rPr>
                        <a:t>Связь и информатика</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0410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3 605,0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3 568,4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98,98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13952057"/>
                  </a:ext>
                </a:extLst>
              </a:tr>
              <a:tr h="176635">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национальной экономики</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0412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43 358,7</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40 472,4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93,34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19472838"/>
                  </a:ext>
                </a:extLst>
              </a:tr>
              <a:tr h="176635">
                <a:tc>
                  <a:txBody>
                    <a:bodyPr/>
                    <a:lstStyle/>
                    <a:p>
                      <a:pPr algn="l" fontAlgn="ctr"/>
                      <a:r>
                        <a:rPr lang="ru-RU" sz="1000" b="1" i="0" u="none" strike="noStrike">
                          <a:solidFill>
                            <a:srgbClr val="000000"/>
                          </a:solidFill>
                          <a:effectLst/>
                          <a:latin typeface="Arial" panose="020B0604020202020204" pitchFamily="34" charset="0"/>
                        </a:rPr>
                        <a:t>Жилищно-коммунальное хозяйство</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0500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1 272 868,6</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1 238 359,2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97,29</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64362388"/>
                  </a:ext>
                </a:extLst>
              </a:tr>
              <a:tr h="176635">
                <a:tc>
                  <a:txBody>
                    <a:bodyPr/>
                    <a:lstStyle/>
                    <a:p>
                      <a:pPr algn="l" fontAlgn="ctr"/>
                      <a:r>
                        <a:rPr lang="ru-RU" sz="1000" b="0" i="0" u="none" strike="noStrike">
                          <a:solidFill>
                            <a:srgbClr val="000000"/>
                          </a:solidFill>
                          <a:effectLst/>
                          <a:latin typeface="Arial" panose="020B0604020202020204" pitchFamily="34" charset="0"/>
                        </a:rPr>
                        <a:t>Жилищное хозяйство</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0501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144 417,1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137 681,0</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95,34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92251750"/>
                  </a:ext>
                </a:extLst>
              </a:tr>
              <a:tr h="176635">
                <a:tc>
                  <a:txBody>
                    <a:bodyPr/>
                    <a:lstStyle/>
                    <a:p>
                      <a:pPr algn="l" fontAlgn="ctr"/>
                      <a:r>
                        <a:rPr lang="ru-RU" sz="1000" b="0" i="0" u="none" strike="noStrike">
                          <a:solidFill>
                            <a:srgbClr val="000000"/>
                          </a:solidFill>
                          <a:effectLst/>
                          <a:latin typeface="Arial" panose="020B0604020202020204" pitchFamily="34" charset="0"/>
                        </a:rPr>
                        <a:t>Коммунальное хозяйство</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0502</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772 310,1</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762 783,5</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98,77</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79290333"/>
                  </a:ext>
                </a:extLst>
              </a:tr>
              <a:tr h="176635">
                <a:tc>
                  <a:txBody>
                    <a:bodyPr/>
                    <a:lstStyle/>
                    <a:p>
                      <a:pPr algn="l" fontAlgn="ctr"/>
                      <a:r>
                        <a:rPr lang="ru-RU" sz="1000" b="0" i="0" u="none" strike="noStrike" dirty="0">
                          <a:solidFill>
                            <a:srgbClr val="000000"/>
                          </a:solidFill>
                          <a:effectLst/>
                          <a:latin typeface="Arial" panose="020B0604020202020204" pitchFamily="34" charset="0"/>
                        </a:rPr>
                        <a:t>Благоустройство</a:t>
                      </a:r>
                    </a:p>
                  </a:txBody>
                  <a:tcPr marL="7510" marR="7510" marT="75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0503</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356 141,4</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337 894,7</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dirty="0">
                          <a:solidFill>
                            <a:srgbClr val="000000"/>
                          </a:solidFill>
                          <a:effectLst/>
                          <a:latin typeface="Arial" panose="020B0604020202020204" pitchFamily="34" charset="0"/>
                        </a:rPr>
                        <a:t>94,88</a:t>
                      </a:r>
                    </a:p>
                  </a:txBody>
                  <a:tcPr marL="7510" marR="7510" marT="7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62369726"/>
                  </a:ext>
                </a:extLst>
              </a:tr>
            </a:tbl>
          </a:graphicData>
        </a:graphic>
      </p:graphicFrame>
    </p:spTree>
    <p:extLst>
      <p:ext uri="{BB962C8B-B14F-4D97-AF65-F5344CB8AC3E}">
        <p14:creationId xmlns:p14="http://schemas.microsoft.com/office/powerpoint/2010/main" val="3602712823"/>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50782007"/>
              </p:ext>
            </p:extLst>
          </p:nvPr>
        </p:nvGraphicFramePr>
        <p:xfrm>
          <a:off x="19472" y="14604"/>
          <a:ext cx="9124528" cy="6006680"/>
        </p:xfrm>
        <a:graphic>
          <a:graphicData uri="http://schemas.openxmlformats.org/drawingml/2006/table">
            <a:tbl>
              <a:tblPr/>
              <a:tblGrid>
                <a:gridCol w="5097426">
                  <a:extLst>
                    <a:ext uri="{9D8B030D-6E8A-4147-A177-3AD203B41FA5}">
                      <a16:colId xmlns="" xmlns:a16="http://schemas.microsoft.com/office/drawing/2014/main" val="4119930608"/>
                    </a:ext>
                  </a:extLst>
                </a:gridCol>
                <a:gridCol w="628816">
                  <a:extLst>
                    <a:ext uri="{9D8B030D-6E8A-4147-A177-3AD203B41FA5}">
                      <a16:colId xmlns="" xmlns:a16="http://schemas.microsoft.com/office/drawing/2014/main" val="3655392110"/>
                    </a:ext>
                  </a:extLst>
                </a:gridCol>
                <a:gridCol w="1217495">
                  <a:extLst>
                    <a:ext uri="{9D8B030D-6E8A-4147-A177-3AD203B41FA5}">
                      <a16:colId xmlns="" xmlns:a16="http://schemas.microsoft.com/office/drawing/2014/main" val="163119179"/>
                    </a:ext>
                  </a:extLst>
                </a:gridCol>
                <a:gridCol w="1244256">
                  <a:extLst>
                    <a:ext uri="{9D8B030D-6E8A-4147-A177-3AD203B41FA5}">
                      <a16:colId xmlns="" xmlns:a16="http://schemas.microsoft.com/office/drawing/2014/main" val="2809453382"/>
                    </a:ext>
                  </a:extLst>
                </a:gridCol>
                <a:gridCol w="936535">
                  <a:extLst>
                    <a:ext uri="{9D8B030D-6E8A-4147-A177-3AD203B41FA5}">
                      <a16:colId xmlns="" xmlns:a16="http://schemas.microsoft.com/office/drawing/2014/main" val="3962341946"/>
                    </a:ext>
                  </a:extLst>
                </a:gridCol>
              </a:tblGrid>
              <a:tr h="455674">
                <a:tc>
                  <a:txBody>
                    <a:bodyPr/>
                    <a:lstStyle/>
                    <a:p>
                      <a:pPr algn="ctr" fontAlgn="ctr"/>
                      <a:r>
                        <a:rPr lang="ru-RU" sz="1000" b="1" i="0" u="none" strike="noStrike" dirty="0">
                          <a:solidFill>
                            <a:srgbClr val="000000"/>
                          </a:solidFill>
                          <a:effectLst/>
                          <a:latin typeface="Arial" panose="020B0604020202020204" pitchFamily="34" charset="0"/>
                        </a:rPr>
                        <a:t>Наименование</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smtClean="0">
                          <a:solidFill>
                            <a:srgbClr val="000000"/>
                          </a:solidFill>
                          <a:effectLst/>
                          <a:latin typeface="Arial" panose="020B0604020202020204" pitchFamily="34" charset="0"/>
                        </a:rPr>
                        <a:t>Рз, Пр</a:t>
                      </a:r>
                      <a:endParaRPr lang="ru-RU" sz="1000" b="1" i="0" u="none" strike="noStrike" dirty="0">
                        <a:solidFill>
                          <a:srgbClr val="000000"/>
                        </a:solidFill>
                        <a:effectLst/>
                        <a:latin typeface="Arial" panose="020B0604020202020204" pitchFamily="34" charset="0"/>
                      </a:endParaRP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effectLst/>
                          <a:latin typeface="Arial" panose="020B0604020202020204" pitchFamily="34" charset="0"/>
                        </a:rPr>
                        <a:t>План на </a:t>
                      </a:r>
                      <a:r>
                        <a:rPr lang="ru-RU" sz="1000" b="1" i="0" u="none" strike="noStrike" dirty="0" smtClean="0">
                          <a:solidFill>
                            <a:srgbClr val="000000"/>
                          </a:solidFill>
                          <a:effectLst/>
                          <a:latin typeface="Arial" panose="020B0604020202020204" pitchFamily="34" charset="0"/>
                        </a:rPr>
                        <a:t>год</a:t>
                      </a:r>
                      <a:endParaRPr lang="ru-RU" sz="1000" b="1" i="0" u="none" strike="noStrike" dirty="0">
                        <a:solidFill>
                          <a:srgbClr val="000000"/>
                        </a:solidFill>
                        <a:effectLst/>
                        <a:latin typeface="Arial" panose="020B0604020202020204" pitchFamily="34" charset="0"/>
                      </a:endParaRP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Исполнено</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 исполнения</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98091177"/>
                  </a:ext>
                </a:extLst>
              </a:tr>
              <a:tr h="191414">
                <a:tc>
                  <a:txBody>
                    <a:bodyPr/>
                    <a:lstStyle/>
                    <a:p>
                      <a:pPr algn="ctr" fontAlgn="ctr"/>
                      <a:r>
                        <a:rPr lang="ru-RU" sz="1000" b="1" i="0" u="none" strike="noStrike">
                          <a:solidFill>
                            <a:srgbClr val="000000"/>
                          </a:solidFill>
                          <a:effectLst/>
                          <a:latin typeface="Arial" panose="020B0604020202020204" pitchFamily="34" charset="0"/>
                        </a:rPr>
                        <a:t>1</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13778632"/>
                  </a:ext>
                </a:extLst>
              </a:tr>
              <a:tr h="191414">
                <a:tc>
                  <a:txBody>
                    <a:bodyPr/>
                    <a:lstStyle/>
                    <a:p>
                      <a:pPr algn="l" fontAlgn="ctr"/>
                      <a:r>
                        <a:rPr lang="ru-RU" sz="1000" b="1" i="0" u="none" strike="noStrike">
                          <a:solidFill>
                            <a:srgbClr val="000000"/>
                          </a:solidFill>
                          <a:effectLst/>
                          <a:latin typeface="Arial" panose="020B0604020202020204" pitchFamily="34" charset="0"/>
                        </a:rPr>
                        <a:t>Охрана окружающей среды</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0600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9 007,7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6 920,6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76,83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1189985"/>
                  </a:ext>
                </a:extLst>
              </a:tr>
              <a:tr h="191414">
                <a:tc>
                  <a:txBody>
                    <a:bodyPr/>
                    <a:lstStyle/>
                    <a:p>
                      <a:pPr algn="l" fontAlgn="ctr"/>
                      <a:r>
                        <a:rPr lang="ru-RU" sz="1000" b="0" i="0" u="none" strike="noStrike">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0603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5 381,0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3 793,2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70,49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61952115"/>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охраны окружающей среды</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0605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3 626,7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3 127,4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86,23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25718092"/>
                  </a:ext>
                </a:extLst>
              </a:tr>
              <a:tr h="191414">
                <a:tc>
                  <a:txBody>
                    <a:bodyPr/>
                    <a:lstStyle/>
                    <a:p>
                      <a:pPr algn="l" fontAlgn="ctr"/>
                      <a:r>
                        <a:rPr lang="ru-RU" sz="1000" b="1" i="0" u="none" strike="noStrike">
                          <a:solidFill>
                            <a:srgbClr val="000000"/>
                          </a:solidFill>
                          <a:effectLst/>
                          <a:latin typeface="Arial" panose="020B0604020202020204" pitchFamily="34" charset="0"/>
                        </a:rPr>
                        <a:t>Образование</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0700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6 437 335,5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6 183 401,4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96,06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60092874"/>
                  </a:ext>
                </a:extLst>
              </a:tr>
              <a:tr h="191414">
                <a:tc>
                  <a:txBody>
                    <a:bodyPr/>
                    <a:lstStyle/>
                    <a:p>
                      <a:pPr algn="l" fontAlgn="ctr"/>
                      <a:r>
                        <a:rPr lang="ru-RU" sz="1000" b="0" i="0" u="none" strike="noStrike">
                          <a:solidFill>
                            <a:srgbClr val="000000"/>
                          </a:solidFill>
                          <a:effectLst/>
                          <a:latin typeface="Arial" panose="020B0604020202020204" pitchFamily="34" charset="0"/>
                        </a:rPr>
                        <a:t>Дошкольное образование</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0701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1 880 874,3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1 853 394,7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98,54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15253980"/>
                  </a:ext>
                </a:extLst>
              </a:tr>
              <a:tr h="191414">
                <a:tc>
                  <a:txBody>
                    <a:bodyPr/>
                    <a:lstStyle/>
                    <a:p>
                      <a:pPr algn="l" fontAlgn="ctr"/>
                      <a:r>
                        <a:rPr lang="ru-RU" sz="1000" b="0" i="0" u="none" strike="noStrike">
                          <a:solidFill>
                            <a:srgbClr val="000000"/>
                          </a:solidFill>
                          <a:effectLst/>
                          <a:latin typeface="Arial" panose="020B0604020202020204" pitchFamily="34" charset="0"/>
                        </a:rPr>
                        <a:t>Общее образование</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0702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3 783 094,2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3 575 659,7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94,52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7346224"/>
                  </a:ext>
                </a:extLst>
              </a:tr>
              <a:tr h="191414">
                <a:tc>
                  <a:txBody>
                    <a:bodyPr/>
                    <a:lstStyle/>
                    <a:p>
                      <a:pPr algn="l" fontAlgn="ctr"/>
                      <a:r>
                        <a:rPr lang="ru-RU" sz="1000" b="0" i="0" u="none" strike="noStrike">
                          <a:solidFill>
                            <a:srgbClr val="000000"/>
                          </a:solidFill>
                          <a:effectLst/>
                          <a:latin typeface="Arial" panose="020B0604020202020204" pitchFamily="34" charset="0"/>
                        </a:rPr>
                        <a:t>Дополнительное образование детей</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0703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527 658,2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524 911,7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99,48</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46954343"/>
                  </a:ext>
                </a:extLst>
              </a:tr>
              <a:tr h="191414">
                <a:tc>
                  <a:txBody>
                    <a:bodyPr/>
                    <a:lstStyle/>
                    <a:p>
                      <a:pPr algn="l" fontAlgn="ctr"/>
                      <a:r>
                        <a:rPr lang="ru-RU" sz="1000" b="0" i="0" u="none" strike="noStrike">
                          <a:solidFill>
                            <a:srgbClr val="000000"/>
                          </a:solidFill>
                          <a:effectLst/>
                          <a:latin typeface="Arial" panose="020B0604020202020204" pitchFamily="34" charset="0"/>
                        </a:rPr>
                        <a:t>Молодежная политика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0707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26 401,6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26 376,5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99,90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5549463"/>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образования</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0709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219 307,1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203 058,8</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92,59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54666907"/>
                  </a:ext>
                </a:extLst>
              </a:tr>
              <a:tr h="191414">
                <a:tc>
                  <a:txBody>
                    <a:bodyPr/>
                    <a:lstStyle/>
                    <a:p>
                      <a:pPr algn="l" fontAlgn="ctr"/>
                      <a:r>
                        <a:rPr lang="ru-RU" sz="1000" b="1" i="0" u="none" strike="noStrike">
                          <a:solidFill>
                            <a:srgbClr val="000000"/>
                          </a:solidFill>
                          <a:effectLst/>
                          <a:latin typeface="Arial" panose="020B0604020202020204" pitchFamily="34" charset="0"/>
                        </a:rPr>
                        <a:t>Культура, кинематография</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0800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676 997,6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640 214,1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94,57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99295937"/>
                  </a:ext>
                </a:extLst>
              </a:tr>
              <a:tr h="191414">
                <a:tc>
                  <a:txBody>
                    <a:bodyPr/>
                    <a:lstStyle/>
                    <a:p>
                      <a:pPr algn="l" fontAlgn="ctr"/>
                      <a:r>
                        <a:rPr lang="ru-RU" sz="1000" b="0" i="0" u="none" strike="noStrike">
                          <a:solidFill>
                            <a:srgbClr val="000000"/>
                          </a:solidFill>
                          <a:effectLst/>
                          <a:latin typeface="Arial" panose="020B0604020202020204" pitchFamily="34" charset="0"/>
                        </a:rPr>
                        <a:t>Культура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0801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629 205,8</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596 069,2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94,73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19417802"/>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культуры, кинематографии</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0804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47 791,9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44 144,9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92,37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98177434"/>
                  </a:ext>
                </a:extLst>
              </a:tr>
              <a:tr h="191414">
                <a:tc>
                  <a:txBody>
                    <a:bodyPr/>
                    <a:lstStyle/>
                    <a:p>
                      <a:pPr algn="l" fontAlgn="ctr"/>
                      <a:r>
                        <a:rPr lang="ru-RU" sz="1000" b="1" i="0" u="none" strike="noStrike">
                          <a:solidFill>
                            <a:srgbClr val="000000"/>
                          </a:solidFill>
                          <a:effectLst/>
                          <a:latin typeface="Arial" panose="020B0604020202020204" pitchFamily="34" charset="0"/>
                        </a:rPr>
                        <a:t>Здравоохранение</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0900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11 820,0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11 760,0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99,49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84710174"/>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здравоохранения</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0909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11 820,0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11 760,0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99,49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53682281"/>
                  </a:ext>
                </a:extLst>
              </a:tr>
              <a:tr h="191414">
                <a:tc>
                  <a:txBody>
                    <a:bodyPr/>
                    <a:lstStyle/>
                    <a:p>
                      <a:pPr algn="l" fontAlgn="ctr"/>
                      <a:r>
                        <a:rPr lang="ru-RU" sz="1000" b="1" i="0" u="none" strike="noStrike">
                          <a:solidFill>
                            <a:srgbClr val="000000"/>
                          </a:solidFill>
                          <a:effectLst/>
                          <a:latin typeface="Arial" panose="020B0604020202020204" pitchFamily="34" charset="0"/>
                        </a:rPr>
                        <a:t>Социальная политика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1000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219 138,4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200 915,4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91,68</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84180398"/>
                  </a:ext>
                </a:extLst>
              </a:tr>
              <a:tr h="191414">
                <a:tc>
                  <a:txBody>
                    <a:bodyPr/>
                    <a:lstStyle/>
                    <a:p>
                      <a:pPr algn="l" fontAlgn="ctr"/>
                      <a:r>
                        <a:rPr lang="ru-RU" sz="1000" b="0" i="0" u="none" strike="noStrike">
                          <a:solidFill>
                            <a:srgbClr val="000000"/>
                          </a:solidFill>
                          <a:effectLst/>
                          <a:latin typeface="Arial" panose="020B0604020202020204" pitchFamily="34" charset="0"/>
                        </a:rPr>
                        <a:t>Пенсионное обеспечение</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1001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26 107,3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25 296,6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96,89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00704569"/>
                  </a:ext>
                </a:extLst>
              </a:tr>
              <a:tr h="191414">
                <a:tc>
                  <a:txBody>
                    <a:bodyPr/>
                    <a:lstStyle/>
                    <a:p>
                      <a:pPr algn="l" fontAlgn="ctr"/>
                      <a:r>
                        <a:rPr lang="ru-RU" sz="1000" b="0" i="0" u="none" strike="noStrike">
                          <a:solidFill>
                            <a:srgbClr val="000000"/>
                          </a:solidFill>
                          <a:effectLst/>
                          <a:latin typeface="Arial" panose="020B0604020202020204" pitchFamily="34" charset="0"/>
                        </a:rPr>
                        <a:t>Социальное обеспечение населения</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1003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59 827,2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56 973,5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95,23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362243608"/>
                  </a:ext>
                </a:extLst>
              </a:tr>
              <a:tr h="191414">
                <a:tc>
                  <a:txBody>
                    <a:bodyPr/>
                    <a:lstStyle/>
                    <a:p>
                      <a:pPr algn="l" fontAlgn="ctr"/>
                      <a:r>
                        <a:rPr lang="ru-RU" sz="1000" b="0" i="0" u="none" strike="noStrike">
                          <a:solidFill>
                            <a:srgbClr val="000000"/>
                          </a:solidFill>
                          <a:effectLst/>
                          <a:latin typeface="Arial" panose="020B0604020202020204" pitchFamily="34" charset="0"/>
                        </a:rPr>
                        <a:t>Охрана семьи и детства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1004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132 704,0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118 195,4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89,07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68461959"/>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социальной политики</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1006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450,0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71110638"/>
                  </a:ext>
                </a:extLst>
              </a:tr>
              <a:tr h="191414">
                <a:tc>
                  <a:txBody>
                    <a:bodyPr/>
                    <a:lstStyle/>
                    <a:p>
                      <a:pPr algn="l" fontAlgn="ctr"/>
                      <a:r>
                        <a:rPr lang="ru-RU" sz="1000" b="1" i="0" u="none" strike="noStrike">
                          <a:solidFill>
                            <a:srgbClr val="000000"/>
                          </a:solidFill>
                          <a:effectLst/>
                          <a:latin typeface="Arial" panose="020B0604020202020204" pitchFamily="34" charset="0"/>
                        </a:rPr>
                        <a:t>Физическая культура и спорт</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1100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422 963,6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421 283,9</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99,60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60171216"/>
                  </a:ext>
                </a:extLst>
              </a:tr>
              <a:tr h="191414">
                <a:tc>
                  <a:txBody>
                    <a:bodyPr/>
                    <a:lstStyle/>
                    <a:p>
                      <a:pPr algn="l" fontAlgn="ctr"/>
                      <a:r>
                        <a:rPr lang="ru-RU" sz="1000" b="0" i="0" u="none" strike="noStrike">
                          <a:solidFill>
                            <a:srgbClr val="000000"/>
                          </a:solidFill>
                          <a:effectLst/>
                          <a:latin typeface="Arial" panose="020B0604020202020204" pitchFamily="34" charset="0"/>
                        </a:rPr>
                        <a:t>Физическая культура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1101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267 984,1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266 712,2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99,53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77746831"/>
                  </a:ext>
                </a:extLst>
              </a:tr>
              <a:tr h="191414">
                <a:tc>
                  <a:txBody>
                    <a:bodyPr/>
                    <a:lstStyle/>
                    <a:p>
                      <a:pPr algn="l" fontAlgn="ctr"/>
                      <a:r>
                        <a:rPr lang="ru-RU" sz="1000" b="0" i="0" u="none" strike="noStrike">
                          <a:solidFill>
                            <a:srgbClr val="000000"/>
                          </a:solidFill>
                          <a:effectLst/>
                          <a:latin typeface="Arial" panose="020B0604020202020204" pitchFamily="34" charset="0"/>
                        </a:rPr>
                        <a:t>Спорт высших достижений</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1103</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109 074,7</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108 920,1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99,86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43123592"/>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физической культуры и спорта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1105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45 904,8</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45 651,6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99,45</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86640789"/>
                  </a:ext>
                </a:extLst>
              </a:tr>
              <a:tr h="191414">
                <a:tc>
                  <a:txBody>
                    <a:bodyPr/>
                    <a:lstStyle/>
                    <a:p>
                      <a:pPr algn="l" fontAlgn="ctr"/>
                      <a:r>
                        <a:rPr lang="ru-RU" sz="1000" b="1" i="0" u="none" strike="noStrike">
                          <a:solidFill>
                            <a:srgbClr val="000000"/>
                          </a:solidFill>
                          <a:effectLst/>
                          <a:latin typeface="Arial" panose="020B0604020202020204" pitchFamily="34" charset="0"/>
                        </a:rPr>
                        <a:t>Средства массовой информации</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1200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14 287,0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13 616,6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95,31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230645851"/>
                  </a:ext>
                </a:extLst>
              </a:tr>
              <a:tr h="191414">
                <a:tc>
                  <a:txBody>
                    <a:bodyPr/>
                    <a:lstStyle/>
                    <a:p>
                      <a:pPr algn="l" fontAlgn="ctr"/>
                      <a:r>
                        <a:rPr lang="ru-RU" sz="1000" b="0" i="0" u="none" strike="noStrike">
                          <a:solidFill>
                            <a:srgbClr val="000000"/>
                          </a:solidFill>
                          <a:effectLst/>
                          <a:latin typeface="Arial" panose="020B0604020202020204" pitchFamily="34" charset="0"/>
                        </a:rPr>
                        <a:t>Другие вопросы в области средств массовой информации</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1204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14 287,0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13 616,6</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95,31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56965684"/>
                  </a:ext>
                </a:extLst>
              </a:tr>
              <a:tr h="191414">
                <a:tc>
                  <a:txBody>
                    <a:bodyPr/>
                    <a:lstStyle/>
                    <a:p>
                      <a:pPr algn="l" fontAlgn="ctr"/>
                      <a:r>
                        <a:rPr lang="ru-RU" sz="1000" b="1" i="0" u="none" strike="noStrike">
                          <a:solidFill>
                            <a:srgbClr val="000000"/>
                          </a:solidFill>
                          <a:effectLst/>
                          <a:latin typeface="Arial" panose="020B0604020202020204" pitchFamily="34" charset="0"/>
                        </a:rPr>
                        <a:t>Обслуживание государственного (муниципального) долга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Arial" panose="020B0604020202020204" pitchFamily="34" charset="0"/>
                        </a:rPr>
                        <a:t>1300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500,0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68056423"/>
                  </a:ext>
                </a:extLst>
              </a:tr>
              <a:tr h="191414">
                <a:tc>
                  <a:txBody>
                    <a:bodyPr/>
                    <a:lstStyle/>
                    <a:p>
                      <a:pPr algn="l" fontAlgn="ctr"/>
                      <a:r>
                        <a:rPr lang="ru-RU" sz="1000" b="0" i="0" u="none" strike="noStrike">
                          <a:solidFill>
                            <a:srgbClr val="000000"/>
                          </a:solidFill>
                          <a:effectLst/>
                          <a:latin typeface="Arial" panose="020B0604020202020204" pitchFamily="34" charset="0"/>
                        </a:rPr>
                        <a:t>Обслуживание государственного (муниципального) внутреннего долга</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0" i="0" u="none" strike="noStrike">
                          <a:solidFill>
                            <a:srgbClr val="000000"/>
                          </a:solidFill>
                          <a:effectLst/>
                          <a:latin typeface="Arial" panose="020B0604020202020204" pitchFamily="34" charset="0"/>
                        </a:rPr>
                        <a:t>1301</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500,0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0" i="0" u="none" strike="noStrike">
                          <a:solidFill>
                            <a:srgbClr val="000000"/>
                          </a:solidFill>
                          <a:effectLst/>
                          <a:latin typeface="Arial" panose="020B0604020202020204" pitchFamily="34" charset="0"/>
                        </a:rPr>
                        <a:t>0,00</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84016563"/>
                  </a:ext>
                </a:extLst>
              </a:tr>
              <a:tr h="191414">
                <a:tc gridSpan="2">
                  <a:txBody>
                    <a:bodyPr/>
                    <a:lstStyle/>
                    <a:p>
                      <a:pPr algn="l" fontAlgn="ctr"/>
                      <a:r>
                        <a:rPr lang="ru-RU" sz="1000" b="1" i="0" u="none" strike="noStrike">
                          <a:solidFill>
                            <a:srgbClr val="000000"/>
                          </a:solidFill>
                          <a:effectLst/>
                          <a:latin typeface="Arial" panose="020B0604020202020204" pitchFamily="34" charset="0"/>
                        </a:rPr>
                        <a:t>Итого:</a:t>
                      </a:r>
                    </a:p>
                  </a:txBody>
                  <a:tcPr marL="7462" marR="7462" marT="74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algn="r" fontAlgn="ctr"/>
                      <a:r>
                        <a:rPr lang="ru-RU" sz="1000" b="1" i="0" u="none" strike="noStrike">
                          <a:solidFill>
                            <a:srgbClr val="000000"/>
                          </a:solidFill>
                          <a:effectLst/>
                          <a:latin typeface="Arial" panose="020B0604020202020204" pitchFamily="34" charset="0"/>
                        </a:rPr>
                        <a:t>10 651 588,2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a:solidFill>
                            <a:srgbClr val="000000"/>
                          </a:solidFill>
                          <a:effectLst/>
                          <a:latin typeface="Arial" panose="020B0604020202020204" pitchFamily="34" charset="0"/>
                        </a:rPr>
                        <a:t>10 121 254,4</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1000" b="1" i="0" u="none" strike="noStrike" dirty="0">
                          <a:solidFill>
                            <a:srgbClr val="000000"/>
                          </a:solidFill>
                          <a:effectLst/>
                          <a:latin typeface="Arial" panose="020B0604020202020204" pitchFamily="34" charset="0"/>
                        </a:rPr>
                        <a:t>95,02</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96784259"/>
                  </a:ext>
                </a:extLst>
              </a:tr>
            </a:tbl>
          </a:graphicData>
        </a:graphic>
      </p:graphicFrame>
    </p:spTree>
    <p:extLst>
      <p:ext uri="{BB962C8B-B14F-4D97-AF65-F5344CB8AC3E}">
        <p14:creationId xmlns:p14="http://schemas.microsoft.com/office/powerpoint/2010/main" val="3043589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5" name="TextBox 4"/>
          <p:cNvSpPr txBox="1"/>
          <p:nvPr/>
        </p:nvSpPr>
        <p:spPr>
          <a:xfrm>
            <a:off x="608" y="0"/>
            <a:ext cx="9144000" cy="1323439"/>
          </a:xfrm>
          <a:prstGeom prst="rect">
            <a:avLst/>
          </a:prstGeom>
          <a:noFill/>
        </p:spPr>
        <p:txBody>
          <a:bodyPr wrap="square" rtlCol="0">
            <a:spAutoFit/>
          </a:bodyPr>
          <a:lstStyle/>
          <a:p>
            <a:pPr algn="ctr"/>
            <a:r>
              <a:rPr lang="ru-RU" sz="2000" b="1" dirty="0">
                <a:solidFill>
                  <a:srgbClr val="0000CC"/>
                </a:solidFill>
              </a:rPr>
              <a:t>Информация </a:t>
            </a:r>
            <a:r>
              <a:rPr lang="ru-RU" sz="2000" b="1" dirty="0" smtClean="0">
                <a:solidFill>
                  <a:srgbClr val="0000CC"/>
                </a:solidFill>
              </a:rPr>
              <a:t>о </a:t>
            </a:r>
            <a:r>
              <a:rPr lang="ru-RU" sz="2000" b="1" dirty="0">
                <a:solidFill>
                  <a:srgbClr val="0000CC"/>
                </a:solidFill>
              </a:rPr>
              <a:t>расходах бюджета городского округа Щёлково Московской области в разрезе муниципальных программ с указанием достигнутых и плановых целевых показателей программ с объяснением причин их невыполнения за 2020 год</a:t>
            </a:r>
          </a:p>
        </p:txBody>
      </p:sp>
      <p:graphicFrame>
        <p:nvGraphicFramePr>
          <p:cNvPr id="4" name="Таблица 3"/>
          <p:cNvGraphicFramePr>
            <a:graphicFrameLocks noGrp="1"/>
          </p:cNvGraphicFramePr>
          <p:nvPr>
            <p:extLst>
              <p:ext uri="{D42A27DB-BD31-4B8C-83A1-F6EECF244321}">
                <p14:modId xmlns:p14="http://schemas.microsoft.com/office/powerpoint/2010/main" val="1247422799"/>
              </p:ext>
            </p:extLst>
          </p:nvPr>
        </p:nvGraphicFramePr>
        <p:xfrm>
          <a:off x="0" y="1340767"/>
          <a:ext cx="9144002" cy="5517237"/>
        </p:xfrm>
        <a:graphic>
          <a:graphicData uri="http://schemas.openxmlformats.org/drawingml/2006/table">
            <a:tbl>
              <a:tblPr/>
              <a:tblGrid>
                <a:gridCol w="859076">
                  <a:extLst>
                    <a:ext uri="{9D8B030D-6E8A-4147-A177-3AD203B41FA5}">
                      <a16:colId xmlns="" xmlns:a16="http://schemas.microsoft.com/office/drawing/2014/main" val="513130459"/>
                    </a:ext>
                  </a:extLst>
                </a:gridCol>
                <a:gridCol w="2446555">
                  <a:extLst>
                    <a:ext uri="{9D8B030D-6E8A-4147-A177-3AD203B41FA5}">
                      <a16:colId xmlns="" xmlns:a16="http://schemas.microsoft.com/office/drawing/2014/main" val="3481639873"/>
                    </a:ext>
                  </a:extLst>
                </a:gridCol>
                <a:gridCol w="945259">
                  <a:extLst>
                    <a:ext uri="{9D8B030D-6E8A-4147-A177-3AD203B41FA5}">
                      <a16:colId xmlns="" xmlns:a16="http://schemas.microsoft.com/office/drawing/2014/main" val="426880039"/>
                    </a:ext>
                  </a:extLst>
                </a:gridCol>
                <a:gridCol w="923020">
                  <a:extLst>
                    <a:ext uri="{9D8B030D-6E8A-4147-A177-3AD203B41FA5}">
                      <a16:colId xmlns="" xmlns:a16="http://schemas.microsoft.com/office/drawing/2014/main" val="1948338426"/>
                    </a:ext>
                  </a:extLst>
                </a:gridCol>
                <a:gridCol w="778450">
                  <a:extLst>
                    <a:ext uri="{9D8B030D-6E8A-4147-A177-3AD203B41FA5}">
                      <a16:colId xmlns="" xmlns:a16="http://schemas.microsoft.com/office/drawing/2014/main" val="3291268638"/>
                    </a:ext>
                  </a:extLst>
                </a:gridCol>
                <a:gridCol w="900778">
                  <a:extLst>
                    <a:ext uri="{9D8B030D-6E8A-4147-A177-3AD203B41FA5}">
                      <a16:colId xmlns="" xmlns:a16="http://schemas.microsoft.com/office/drawing/2014/main" val="2859782731"/>
                    </a:ext>
                  </a:extLst>
                </a:gridCol>
                <a:gridCol w="711725">
                  <a:extLst>
                    <a:ext uri="{9D8B030D-6E8A-4147-A177-3AD203B41FA5}">
                      <a16:colId xmlns="" xmlns:a16="http://schemas.microsoft.com/office/drawing/2014/main" val="3873899707"/>
                    </a:ext>
                  </a:extLst>
                </a:gridCol>
                <a:gridCol w="1579139">
                  <a:extLst>
                    <a:ext uri="{9D8B030D-6E8A-4147-A177-3AD203B41FA5}">
                      <a16:colId xmlns="" xmlns:a16="http://schemas.microsoft.com/office/drawing/2014/main" val="1034510535"/>
                    </a:ext>
                  </a:extLst>
                </a:gridCol>
              </a:tblGrid>
              <a:tr h="517778">
                <a:tc>
                  <a:txBody>
                    <a:bodyPr/>
                    <a:lstStyle/>
                    <a:p>
                      <a:pPr algn="ctr" fontAlgn="ctr"/>
                      <a:r>
                        <a:rPr lang="ru-RU" sz="800" b="1" i="0" u="none" strike="noStrike">
                          <a:solidFill>
                            <a:srgbClr val="000000"/>
                          </a:solidFill>
                          <a:effectLst/>
                          <a:latin typeface="Arial" panose="020B0604020202020204" pitchFamily="34" charset="0"/>
                        </a:rPr>
                        <a:t>ЦСР</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Наименование</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solidFill>
                            <a:srgbClr val="000000"/>
                          </a:solidFill>
                          <a:effectLst/>
                          <a:latin typeface="Arial" panose="020B0604020202020204" pitchFamily="34" charset="0"/>
                        </a:rPr>
                        <a:t>План по решению о бюджете первоначальный</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solidFill>
                            <a:srgbClr val="000000"/>
                          </a:solidFill>
                          <a:effectLst/>
                          <a:latin typeface="Arial" panose="020B0604020202020204" pitchFamily="34" charset="0"/>
                        </a:rPr>
                        <a:t>План по решению о бюджете уточненный</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Фактическое исполнение за  2020 год</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первоначального плана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уточненного плана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Пояснения отклонений от плановых значений</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53535167"/>
                  </a:ext>
                </a:extLst>
              </a:tr>
              <a:tr h="133612">
                <a:tc>
                  <a:txBody>
                    <a:bodyPr/>
                    <a:lstStyle/>
                    <a:p>
                      <a:pPr algn="ctr" fontAlgn="ctr"/>
                      <a:r>
                        <a:rPr lang="ru-RU" sz="800" b="1" i="0" u="none" strike="noStrike">
                          <a:solidFill>
                            <a:srgbClr val="000000"/>
                          </a:solidFill>
                          <a:effectLst/>
                          <a:latin typeface="Arial" panose="020B0604020202020204" pitchFamily="34" charset="0"/>
                        </a:rPr>
                        <a:t>0100000000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"Здравоохранение"</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14,4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11,8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11,8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81,9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99577769"/>
                  </a:ext>
                </a:extLst>
              </a:tr>
              <a:tr h="261667">
                <a:tc>
                  <a:txBody>
                    <a:bodyPr/>
                    <a:lstStyle/>
                    <a:p>
                      <a:pPr algn="ctr" fontAlgn="ctr"/>
                      <a:r>
                        <a:rPr lang="ru-RU" sz="800" b="0" i="0" u="none" strike="noStrike">
                          <a:solidFill>
                            <a:srgbClr val="000000"/>
                          </a:solidFill>
                          <a:effectLst/>
                          <a:latin typeface="Arial" panose="020B0604020202020204" pitchFamily="34" charset="0"/>
                        </a:rPr>
                        <a:t>0150000000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"Финансовое обеспечение системы организации медицинской помощи"</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14,4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81,9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38225779"/>
                  </a:ext>
                </a:extLst>
              </a:tr>
              <a:tr h="133612">
                <a:tc>
                  <a:txBody>
                    <a:bodyPr/>
                    <a:lstStyle/>
                    <a:p>
                      <a:pPr algn="ctr" fontAlgn="ctr"/>
                      <a:r>
                        <a:rPr lang="ru-RU" sz="800" b="1" i="0" u="none" strike="noStrike">
                          <a:solidFill>
                            <a:srgbClr val="000000"/>
                          </a:solidFill>
                          <a:effectLst/>
                          <a:latin typeface="Arial" panose="020B0604020202020204" pitchFamily="34" charset="0"/>
                        </a:rPr>
                        <a:t>0200000000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"Культура"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580,0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561,8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553,9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95,5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98,6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92574889"/>
                  </a:ext>
                </a:extLst>
              </a:tr>
              <a:tr h="261667">
                <a:tc>
                  <a:txBody>
                    <a:bodyPr/>
                    <a:lstStyle/>
                    <a:p>
                      <a:pPr algn="ctr" fontAlgn="ctr"/>
                      <a:r>
                        <a:rPr lang="ru-RU" sz="800" b="0" i="0" u="none" strike="noStrike">
                          <a:solidFill>
                            <a:srgbClr val="000000"/>
                          </a:solidFill>
                          <a:effectLst/>
                          <a:latin typeface="Arial" panose="020B0604020202020204" pitchFamily="34" charset="0"/>
                        </a:rPr>
                        <a:t>0220000000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музейного дела и народных художественных промыслов"</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42,0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42,4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42,3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28209416"/>
                  </a:ext>
                </a:extLst>
              </a:tr>
              <a:tr h="133612">
                <a:tc>
                  <a:txBody>
                    <a:bodyPr/>
                    <a:lstStyle/>
                    <a:p>
                      <a:pPr algn="ctr" fontAlgn="ctr"/>
                      <a:r>
                        <a:rPr lang="ru-RU" sz="800" b="0" i="0" u="none" strike="noStrike">
                          <a:solidFill>
                            <a:srgbClr val="000000"/>
                          </a:solidFill>
                          <a:effectLst/>
                          <a:latin typeface="Arial" panose="020B0604020202020204" pitchFamily="34" charset="0"/>
                        </a:rPr>
                        <a:t>0230000000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библиотечного дела"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83,2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83,0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96,9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97,1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10631674"/>
                  </a:ext>
                </a:extLst>
              </a:tr>
              <a:tr h="389722">
                <a:tc>
                  <a:txBody>
                    <a:bodyPr/>
                    <a:lstStyle/>
                    <a:p>
                      <a:pPr algn="ctr" fontAlgn="ctr"/>
                      <a:r>
                        <a:rPr lang="ru-RU" sz="800" b="0" i="0" u="none" strike="noStrike">
                          <a:solidFill>
                            <a:srgbClr val="000000"/>
                          </a:solidFill>
                          <a:effectLst/>
                          <a:latin typeface="Arial" panose="020B0604020202020204" pitchFamily="34" charset="0"/>
                        </a:rPr>
                        <a:t>0240000000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профессионального искусства, гастрольно-концертной и культурно-досуговой деятельности, кинематографии"</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414,0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396,6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393,8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95,1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70358432"/>
                  </a:ext>
                </a:extLst>
              </a:tr>
              <a:tr h="517778">
                <a:tc>
                  <a:txBody>
                    <a:bodyPr/>
                    <a:lstStyle/>
                    <a:p>
                      <a:pPr algn="ctr" fontAlgn="ctr"/>
                      <a:r>
                        <a:rPr lang="ru-RU" sz="800" b="0" i="0" u="none" strike="noStrike">
                          <a:solidFill>
                            <a:srgbClr val="000000"/>
                          </a:solidFill>
                          <a:effectLst/>
                          <a:latin typeface="Arial" panose="020B0604020202020204" pitchFamily="34" charset="0"/>
                        </a:rPr>
                        <a:t>0250000000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"Укрепление материально-технической базы государственных и муниципальных учреждений культуры Московскойобласти"</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138,1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82,9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0228959"/>
                  </a:ext>
                </a:extLst>
              </a:tr>
              <a:tr h="133612">
                <a:tc>
                  <a:txBody>
                    <a:bodyPr/>
                    <a:lstStyle/>
                    <a:p>
                      <a:pPr algn="ctr" fontAlgn="ctr"/>
                      <a:r>
                        <a:rPr lang="ru-RU" sz="800" b="0" i="0" u="none" strike="noStrike">
                          <a:solidFill>
                            <a:srgbClr val="000000"/>
                          </a:solidFill>
                          <a:effectLst/>
                          <a:latin typeface="Arial" panose="020B0604020202020204" pitchFamily="34" charset="0"/>
                        </a:rPr>
                        <a:t>0270000000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архивного дела"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73362511"/>
                  </a:ext>
                </a:extLst>
              </a:tr>
              <a:tr h="133612">
                <a:tc>
                  <a:txBody>
                    <a:bodyPr/>
                    <a:lstStyle/>
                    <a:p>
                      <a:pPr algn="ctr" fontAlgn="ctr"/>
                      <a:r>
                        <a:rPr lang="ru-RU" sz="800" b="0" i="0" u="none" strike="noStrike">
                          <a:solidFill>
                            <a:srgbClr val="000000"/>
                          </a:solidFill>
                          <a:effectLst/>
                          <a:latin typeface="Arial" panose="020B0604020202020204" pitchFamily="34" charset="0"/>
                        </a:rPr>
                        <a:t>0280000000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21,7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15,5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14,9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68,7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96,1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66837066"/>
                  </a:ext>
                </a:extLst>
              </a:tr>
              <a:tr h="261667">
                <a:tc>
                  <a:txBody>
                    <a:bodyPr/>
                    <a:lstStyle/>
                    <a:p>
                      <a:pPr algn="ctr" fontAlgn="ctr"/>
                      <a:r>
                        <a:rPr lang="ru-RU" sz="800" b="0" i="0" u="none" strike="noStrike">
                          <a:solidFill>
                            <a:srgbClr val="000000"/>
                          </a:solidFill>
                          <a:effectLst/>
                          <a:latin typeface="Arial" panose="020B0604020202020204" pitchFamily="34" charset="0"/>
                        </a:rPr>
                        <a:t>0290000000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парков культуры и отдыха"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04994303"/>
                  </a:ext>
                </a:extLst>
              </a:tr>
              <a:tr h="133612">
                <a:tc>
                  <a:txBody>
                    <a:bodyPr/>
                    <a:lstStyle/>
                    <a:p>
                      <a:pPr algn="ctr" fontAlgn="ctr"/>
                      <a:r>
                        <a:rPr lang="ru-RU" sz="800" b="1" i="0" u="none" strike="noStrike">
                          <a:solidFill>
                            <a:srgbClr val="000000"/>
                          </a:solidFill>
                          <a:effectLst/>
                          <a:latin typeface="Arial" panose="020B0604020202020204" pitchFamily="34" charset="0"/>
                        </a:rPr>
                        <a:t>0300000000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"Образование"</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4 605,2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4 570,4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4 526,7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98,3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99,0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18149361"/>
                  </a:ext>
                </a:extLst>
              </a:tr>
              <a:tr h="133612">
                <a:tc>
                  <a:txBody>
                    <a:bodyPr/>
                    <a:lstStyle/>
                    <a:p>
                      <a:pPr algn="ctr" fontAlgn="ctr"/>
                      <a:r>
                        <a:rPr lang="ru-RU" sz="800" b="0" i="0" u="none" strike="noStrike">
                          <a:solidFill>
                            <a:srgbClr val="000000"/>
                          </a:solidFill>
                          <a:effectLst/>
                          <a:latin typeface="Arial" panose="020B0604020202020204" pitchFamily="34" charset="0"/>
                        </a:rPr>
                        <a:t>0310000000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"Дошкольное образование"</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2 067,5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1 913,2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1 890,3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91,4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98,8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93605949"/>
                  </a:ext>
                </a:extLst>
              </a:tr>
              <a:tr h="133612">
                <a:tc>
                  <a:txBody>
                    <a:bodyPr/>
                    <a:lstStyle/>
                    <a:p>
                      <a:pPr algn="ctr" fontAlgn="ctr"/>
                      <a:r>
                        <a:rPr lang="ru-RU" sz="800" b="0" i="0" u="none" strike="noStrike">
                          <a:solidFill>
                            <a:srgbClr val="000000"/>
                          </a:solidFill>
                          <a:effectLst/>
                          <a:latin typeface="Arial" panose="020B0604020202020204" pitchFamily="34" charset="0"/>
                        </a:rPr>
                        <a:t>0320000000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"Общее образование"</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1 931,8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2 094,1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2 076,8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107,5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31523051"/>
                  </a:ext>
                </a:extLst>
              </a:tr>
              <a:tr h="389722">
                <a:tc>
                  <a:txBody>
                    <a:bodyPr/>
                    <a:lstStyle/>
                    <a:p>
                      <a:pPr algn="ctr" fontAlgn="ctr"/>
                      <a:r>
                        <a:rPr lang="ru-RU" sz="800" b="0" i="0" u="none" strike="noStrike">
                          <a:solidFill>
                            <a:srgbClr val="000000"/>
                          </a:solidFill>
                          <a:effectLst/>
                          <a:latin typeface="Arial" panose="020B0604020202020204" pitchFamily="34" charset="0"/>
                        </a:rPr>
                        <a:t>0330000000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"Дополнительное образование, воспитание и психолого-социальное сопровождение детей"</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531,7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527,3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524,6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98,7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92542407"/>
                  </a:ext>
                </a:extLst>
              </a:tr>
              <a:tr h="133612">
                <a:tc>
                  <a:txBody>
                    <a:bodyPr/>
                    <a:lstStyle/>
                    <a:p>
                      <a:pPr algn="ctr" fontAlgn="ctr"/>
                      <a:r>
                        <a:rPr lang="ru-RU" sz="800" b="0" i="0" u="none" strike="noStrike">
                          <a:solidFill>
                            <a:srgbClr val="000000"/>
                          </a:solidFill>
                          <a:effectLst/>
                          <a:latin typeface="Arial" panose="020B0604020202020204" pitchFamily="34" charset="0"/>
                        </a:rPr>
                        <a:t>0350000000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"Обеспечивающая подпрограмма"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74,2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35,8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35,0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47,2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97,8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57947133"/>
                  </a:ext>
                </a:extLst>
              </a:tr>
              <a:tr h="261667">
                <a:tc>
                  <a:txBody>
                    <a:bodyPr/>
                    <a:lstStyle/>
                    <a:p>
                      <a:pPr algn="ctr" fontAlgn="ctr"/>
                      <a:r>
                        <a:rPr lang="ru-RU" sz="800" b="1" i="0" u="none" strike="noStrike">
                          <a:solidFill>
                            <a:srgbClr val="000000"/>
                          </a:solidFill>
                          <a:effectLst/>
                          <a:latin typeface="Arial" panose="020B0604020202020204" pitchFamily="34" charset="0"/>
                        </a:rPr>
                        <a:t>0400000000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"Социальная защита населения"</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117,1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107,2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95,1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81,2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88,7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Отмена летнего отдыха детей из-за пандемии</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002674220"/>
                  </a:ext>
                </a:extLst>
              </a:tr>
              <a:tr h="133612">
                <a:tc>
                  <a:txBody>
                    <a:bodyPr/>
                    <a:lstStyle/>
                    <a:p>
                      <a:pPr algn="ctr" fontAlgn="ctr"/>
                      <a:r>
                        <a:rPr lang="ru-RU" sz="800" b="0" i="0" u="none" strike="noStrike">
                          <a:solidFill>
                            <a:srgbClr val="000000"/>
                          </a:solidFill>
                          <a:effectLst/>
                          <a:latin typeface="Arial" panose="020B0604020202020204" pitchFamily="34" charset="0"/>
                        </a:rPr>
                        <a:t>0410000000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"Социальная поддержка граждан"</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90,1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82,6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79,1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87,8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95,8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19880077"/>
                  </a:ext>
                </a:extLst>
              </a:tr>
              <a:tr h="133612">
                <a:tc>
                  <a:txBody>
                    <a:bodyPr/>
                    <a:lstStyle/>
                    <a:p>
                      <a:pPr algn="ctr" fontAlgn="ctr"/>
                      <a:r>
                        <a:rPr lang="ru-RU" sz="800" b="0" i="0" u="none" strike="noStrike">
                          <a:solidFill>
                            <a:srgbClr val="000000"/>
                          </a:solidFill>
                          <a:effectLst/>
                          <a:latin typeface="Arial" panose="020B0604020202020204" pitchFamily="34" charset="0"/>
                        </a:rPr>
                        <a:t>0420000000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"Доступная среда"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85,0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91,9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95781659"/>
                  </a:ext>
                </a:extLst>
              </a:tr>
              <a:tr h="261667">
                <a:tc>
                  <a:txBody>
                    <a:bodyPr/>
                    <a:lstStyle/>
                    <a:p>
                      <a:pPr algn="ctr" fontAlgn="ctr"/>
                      <a:r>
                        <a:rPr lang="ru-RU" sz="800" b="0" i="0" u="none" strike="noStrike">
                          <a:solidFill>
                            <a:srgbClr val="000000"/>
                          </a:solidFill>
                          <a:effectLst/>
                          <a:latin typeface="Arial" panose="020B0604020202020204" pitchFamily="34" charset="0"/>
                        </a:rPr>
                        <a:t>0430000000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системы отдыха и оздоровления детей"</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22,5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53,8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59,3</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98469858"/>
                  </a:ext>
                </a:extLst>
              </a:tr>
              <a:tr h="261667">
                <a:tc>
                  <a:txBody>
                    <a:bodyPr/>
                    <a:lstStyle/>
                    <a:p>
                      <a:pPr algn="ctr" fontAlgn="ctr"/>
                      <a:r>
                        <a:rPr lang="ru-RU" sz="800" b="0" i="0" u="none" strike="noStrike">
                          <a:solidFill>
                            <a:srgbClr val="000000"/>
                          </a:solidFill>
                          <a:effectLst/>
                          <a:latin typeface="Arial" panose="020B0604020202020204" pitchFamily="34" charset="0"/>
                        </a:rPr>
                        <a:t>0490000000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и поддержка социально ориентированных некоммерческих организаций"</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02679624"/>
                  </a:ext>
                </a:extLst>
              </a:tr>
              <a:tr h="133612">
                <a:tc>
                  <a:txBody>
                    <a:bodyPr/>
                    <a:lstStyle/>
                    <a:p>
                      <a:pPr algn="ctr" fontAlgn="ctr"/>
                      <a:r>
                        <a:rPr lang="ru-RU" sz="800" b="1" i="0" u="none" strike="noStrike">
                          <a:solidFill>
                            <a:srgbClr val="000000"/>
                          </a:solidFill>
                          <a:effectLst/>
                          <a:latin typeface="Arial" panose="020B0604020202020204" pitchFamily="34" charset="0"/>
                        </a:rPr>
                        <a:t>0500000000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"Спорт"</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400,2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384,7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383,2</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95,8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99,6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7290338"/>
                  </a:ext>
                </a:extLst>
              </a:tr>
              <a:tr h="261667">
                <a:tc>
                  <a:txBody>
                    <a:bodyPr/>
                    <a:lstStyle/>
                    <a:p>
                      <a:pPr algn="ctr" fontAlgn="ctr"/>
                      <a:r>
                        <a:rPr lang="ru-RU" sz="800" b="0" i="0" u="none" strike="noStrike">
                          <a:solidFill>
                            <a:srgbClr val="000000"/>
                          </a:solidFill>
                          <a:effectLst/>
                          <a:latin typeface="Arial" panose="020B0604020202020204" pitchFamily="34" charset="0"/>
                        </a:rPr>
                        <a:t>0510000000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физической культуры и спорта"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272,4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256,5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255,1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93,6</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35359574"/>
                  </a:ext>
                </a:extLst>
              </a:tr>
              <a:tr h="133612">
                <a:tc>
                  <a:txBody>
                    <a:bodyPr/>
                    <a:lstStyle/>
                    <a:p>
                      <a:pPr algn="ctr" fontAlgn="ctr"/>
                      <a:r>
                        <a:rPr lang="ru-RU" sz="800" b="0" i="0" u="none" strike="noStrike">
                          <a:solidFill>
                            <a:srgbClr val="000000"/>
                          </a:solidFill>
                          <a:effectLst/>
                          <a:latin typeface="Arial" panose="020B0604020202020204" pitchFamily="34" charset="0"/>
                        </a:rPr>
                        <a:t>0530000000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"Подготовка спортивного резерва"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107,7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106,5</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106,4</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98,8</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99,9</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63663612"/>
                  </a:ext>
                </a:extLst>
              </a:tr>
              <a:tr h="133612">
                <a:tc>
                  <a:txBody>
                    <a:bodyPr/>
                    <a:lstStyle/>
                    <a:p>
                      <a:pPr algn="ctr" fontAlgn="ctr"/>
                      <a:r>
                        <a:rPr lang="ru-RU" sz="800" b="0" i="0" u="none" strike="noStrike">
                          <a:solidFill>
                            <a:srgbClr val="000000"/>
                          </a:solidFill>
                          <a:effectLst/>
                          <a:latin typeface="Arial" panose="020B0604020202020204" pitchFamily="34" charset="0"/>
                        </a:rPr>
                        <a:t>0540000000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20,1</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21,7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21,7</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108,0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dirty="0">
                          <a:solidFill>
                            <a:srgbClr val="000000"/>
                          </a:solidFill>
                          <a:effectLst/>
                          <a:latin typeface="Arial" panose="020B0604020202020204" pitchFamily="34" charset="0"/>
                        </a:rPr>
                        <a:t> </a:t>
                      </a:r>
                    </a:p>
                  </a:txBody>
                  <a:tcPr marL="5290" marR="5290" marT="5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46312580"/>
                  </a:ext>
                </a:extLst>
              </a:tr>
            </a:tbl>
          </a:graphicData>
        </a:graphic>
      </p:graphicFrame>
    </p:spTree>
    <p:extLst>
      <p:ext uri="{BB962C8B-B14F-4D97-AF65-F5344CB8AC3E}">
        <p14:creationId xmlns:p14="http://schemas.microsoft.com/office/powerpoint/2010/main" val="3888908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0471054"/>
              </p:ext>
            </p:extLst>
          </p:nvPr>
        </p:nvGraphicFramePr>
        <p:xfrm>
          <a:off x="0" y="0"/>
          <a:ext cx="9144000" cy="6858000"/>
        </p:xfrm>
        <a:graphic>
          <a:graphicData uri="http://schemas.openxmlformats.org/drawingml/2006/table">
            <a:tbl>
              <a:tblPr/>
              <a:tblGrid>
                <a:gridCol w="859075">
                  <a:extLst>
                    <a:ext uri="{9D8B030D-6E8A-4147-A177-3AD203B41FA5}">
                      <a16:colId xmlns="" xmlns:a16="http://schemas.microsoft.com/office/drawing/2014/main" val="21570192"/>
                    </a:ext>
                  </a:extLst>
                </a:gridCol>
                <a:gridCol w="2446554">
                  <a:extLst>
                    <a:ext uri="{9D8B030D-6E8A-4147-A177-3AD203B41FA5}">
                      <a16:colId xmlns="" xmlns:a16="http://schemas.microsoft.com/office/drawing/2014/main" val="1260861973"/>
                    </a:ext>
                  </a:extLst>
                </a:gridCol>
                <a:gridCol w="978339">
                  <a:extLst>
                    <a:ext uri="{9D8B030D-6E8A-4147-A177-3AD203B41FA5}">
                      <a16:colId xmlns="" xmlns:a16="http://schemas.microsoft.com/office/drawing/2014/main" val="4219988699"/>
                    </a:ext>
                  </a:extLst>
                </a:gridCol>
                <a:gridCol w="889940">
                  <a:extLst>
                    <a:ext uri="{9D8B030D-6E8A-4147-A177-3AD203B41FA5}">
                      <a16:colId xmlns="" xmlns:a16="http://schemas.microsoft.com/office/drawing/2014/main" val="988910609"/>
                    </a:ext>
                  </a:extLst>
                </a:gridCol>
                <a:gridCol w="778450">
                  <a:extLst>
                    <a:ext uri="{9D8B030D-6E8A-4147-A177-3AD203B41FA5}">
                      <a16:colId xmlns="" xmlns:a16="http://schemas.microsoft.com/office/drawing/2014/main" val="2695170905"/>
                    </a:ext>
                  </a:extLst>
                </a:gridCol>
                <a:gridCol w="923898">
                  <a:extLst>
                    <a:ext uri="{9D8B030D-6E8A-4147-A177-3AD203B41FA5}">
                      <a16:colId xmlns="" xmlns:a16="http://schemas.microsoft.com/office/drawing/2014/main" val="1935169172"/>
                    </a:ext>
                  </a:extLst>
                </a:gridCol>
                <a:gridCol w="688604">
                  <a:extLst>
                    <a:ext uri="{9D8B030D-6E8A-4147-A177-3AD203B41FA5}">
                      <a16:colId xmlns="" xmlns:a16="http://schemas.microsoft.com/office/drawing/2014/main" val="1419937604"/>
                    </a:ext>
                  </a:extLst>
                </a:gridCol>
                <a:gridCol w="1579140">
                  <a:extLst>
                    <a:ext uri="{9D8B030D-6E8A-4147-A177-3AD203B41FA5}">
                      <a16:colId xmlns="" xmlns:a16="http://schemas.microsoft.com/office/drawing/2014/main" val="3504619998"/>
                    </a:ext>
                  </a:extLst>
                </a:gridCol>
              </a:tblGrid>
              <a:tr h="496374">
                <a:tc>
                  <a:txBody>
                    <a:bodyPr/>
                    <a:lstStyle/>
                    <a:p>
                      <a:pPr algn="ctr" fontAlgn="ctr"/>
                      <a:r>
                        <a:rPr lang="ru-RU" sz="800" b="1" i="0" u="none" strike="noStrike">
                          <a:solidFill>
                            <a:srgbClr val="000000"/>
                          </a:solidFill>
                          <a:effectLst/>
                          <a:latin typeface="Arial" panose="020B0604020202020204" pitchFamily="34" charset="0"/>
                        </a:rPr>
                        <a:t>ЦСР</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panose="020B0604020202020204" pitchFamily="34" charset="0"/>
                        </a:rPr>
                        <a:t>Наименование</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План по решению о бюджете первоначальный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План по решению о бюджете уточненный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Фактическое исполнение за  2020 год</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первоначального плана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уточненного плана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Пояснения отклонений от плановых значений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68292914"/>
                  </a:ext>
                </a:extLst>
              </a:tr>
              <a:tr h="250453">
                <a:tc>
                  <a:txBody>
                    <a:bodyPr/>
                    <a:lstStyle/>
                    <a:p>
                      <a:pPr algn="ctr" fontAlgn="ctr"/>
                      <a:r>
                        <a:rPr lang="ru-RU" sz="800" b="1" i="0" u="none" strike="noStrike">
                          <a:solidFill>
                            <a:srgbClr val="000000"/>
                          </a:solidFill>
                          <a:effectLst/>
                          <a:latin typeface="Arial" panose="020B0604020202020204" pitchFamily="34" charset="0"/>
                        </a:rPr>
                        <a:t>0600000000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"Развитие сельского хозяйства"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7,8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12,0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6,7</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85,9</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55,8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Увеличение средств из областного бюджета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764888429"/>
                  </a:ext>
                </a:extLst>
              </a:tr>
              <a:tr h="250453">
                <a:tc>
                  <a:txBody>
                    <a:bodyPr/>
                    <a:lstStyle/>
                    <a:p>
                      <a:pPr algn="ctr" fontAlgn="ctr"/>
                      <a:r>
                        <a:rPr lang="ru-RU" sz="800" b="0" i="0" u="none" strike="noStrike">
                          <a:solidFill>
                            <a:srgbClr val="000000"/>
                          </a:solidFill>
                          <a:effectLst/>
                          <a:latin typeface="Arial" panose="020B0604020202020204" pitchFamily="34" charset="0"/>
                        </a:rPr>
                        <a:t>0620000000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мелиорации земель сельскохозяйственного назначения"</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75,0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75,0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95065488"/>
                  </a:ext>
                </a:extLst>
              </a:tr>
              <a:tr h="250453">
                <a:tc>
                  <a:txBody>
                    <a:bodyPr/>
                    <a:lstStyle/>
                    <a:p>
                      <a:pPr algn="ctr" fontAlgn="ctr"/>
                      <a:r>
                        <a:rPr lang="ru-RU" sz="800" b="0" i="0" u="none" strike="noStrike">
                          <a:solidFill>
                            <a:srgbClr val="000000"/>
                          </a:solidFill>
                          <a:effectLst/>
                          <a:latin typeface="Arial" panose="020B0604020202020204" pitchFamily="34" charset="0"/>
                        </a:rPr>
                        <a:t>0640000000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"Обеспечение эпизоотического и ветеринарно-санитарного благополучия"</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9,2</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4,6</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92,0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44333797"/>
                  </a:ext>
                </a:extLst>
              </a:tr>
              <a:tr h="373414">
                <a:tc>
                  <a:txBody>
                    <a:bodyPr/>
                    <a:lstStyle/>
                    <a:p>
                      <a:pPr algn="ctr" fontAlgn="ctr"/>
                      <a:r>
                        <a:rPr lang="ru-RU" sz="800" b="1" i="0" u="none" strike="noStrike">
                          <a:solidFill>
                            <a:srgbClr val="000000"/>
                          </a:solidFill>
                          <a:effectLst/>
                          <a:latin typeface="Arial" panose="020B0604020202020204" pitchFamily="34" charset="0"/>
                        </a:rPr>
                        <a:t>0700000000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"Экология и окружающая среда"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16,2</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11,4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6,8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42,0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59,6</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Несвоевременное представление актов выполненных работ</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947808312"/>
                  </a:ext>
                </a:extLst>
              </a:tr>
              <a:tr h="127492">
                <a:tc>
                  <a:txBody>
                    <a:bodyPr/>
                    <a:lstStyle/>
                    <a:p>
                      <a:pPr algn="ctr" fontAlgn="ctr"/>
                      <a:r>
                        <a:rPr lang="ru-RU" sz="800" b="0" i="0" u="none" strike="noStrike">
                          <a:solidFill>
                            <a:srgbClr val="000000"/>
                          </a:solidFill>
                          <a:effectLst/>
                          <a:latin typeface="Arial" panose="020B0604020202020204" pitchFamily="34" charset="0"/>
                        </a:rPr>
                        <a:t>0710000000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"Охрана окружающей среды"</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70,4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70,4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6960047"/>
                  </a:ext>
                </a:extLst>
              </a:tr>
              <a:tr h="250453">
                <a:tc>
                  <a:txBody>
                    <a:bodyPr/>
                    <a:lstStyle/>
                    <a:p>
                      <a:pPr algn="ctr" fontAlgn="ctr"/>
                      <a:r>
                        <a:rPr lang="ru-RU" sz="800" b="0" i="0" u="none" strike="noStrike">
                          <a:solidFill>
                            <a:srgbClr val="000000"/>
                          </a:solidFill>
                          <a:effectLst/>
                          <a:latin typeface="Arial" panose="020B0604020202020204" pitchFamily="34" charset="0"/>
                        </a:rPr>
                        <a:t>0720000000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водохозяйственного комплекса"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2,5</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40111411"/>
                  </a:ext>
                </a:extLst>
              </a:tr>
              <a:tr h="373414">
                <a:tc>
                  <a:txBody>
                    <a:bodyPr/>
                    <a:lstStyle/>
                    <a:p>
                      <a:pPr algn="ctr" fontAlgn="ctr"/>
                      <a:r>
                        <a:rPr lang="ru-RU" sz="800" b="0" i="0" u="none" strike="noStrike">
                          <a:solidFill>
                            <a:srgbClr val="000000"/>
                          </a:solidFill>
                          <a:effectLst/>
                          <a:latin typeface="Arial" panose="020B0604020202020204" pitchFamily="34" charset="0"/>
                        </a:rPr>
                        <a:t>0750000000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"Региональная программа в области обращения с отходами, в том числе с твердыми коммунальными отходами"</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3,5</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37,5</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85,7</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40873219"/>
                  </a:ext>
                </a:extLst>
              </a:tr>
              <a:tr h="496374">
                <a:tc>
                  <a:txBody>
                    <a:bodyPr/>
                    <a:lstStyle/>
                    <a:p>
                      <a:pPr algn="ctr" fontAlgn="ctr"/>
                      <a:r>
                        <a:rPr lang="ru-RU" sz="800" b="1" i="0" u="none" strike="noStrike">
                          <a:solidFill>
                            <a:srgbClr val="000000"/>
                          </a:solidFill>
                          <a:effectLst/>
                          <a:latin typeface="Arial" panose="020B0604020202020204" pitchFamily="34" charset="0"/>
                        </a:rPr>
                        <a:t>0800000000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"Безопасность и обеспечение безопасности жизнедеятельности населения"</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134,8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140,1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130,7</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97,0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93,3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Экономия при проведении закупок, несвоевременное представление актов выполненных работ</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45579417"/>
                  </a:ext>
                </a:extLst>
              </a:tr>
              <a:tr h="250453">
                <a:tc>
                  <a:txBody>
                    <a:bodyPr/>
                    <a:lstStyle/>
                    <a:p>
                      <a:pPr algn="ctr" fontAlgn="ctr"/>
                      <a:r>
                        <a:rPr lang="ru-RU" sz="800" b="0" i="0" u="none" strike="noStrike">
                          <a:solidFill>
                            <a:srgbClr val="000000"/>
                          </a:solidFill>
                          <a:effectLst/>
                          <a:latin typeface="Arial" panose="020B0604020202020204" pitchFamily="34" charset="0"/>
                        </a:rPr>
                        <a:t>0810000000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"Профилактика преступлений и иных правонарушений"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54,8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55,1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49,9</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91,1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90,6</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00855750"/>
                  </a:ext>
                </a:extLst>
              </a:tr>
              <a:tr h="619335">
                <a:tc>
                  <a:txBody>
                    <a:bodyPr/>
                    <a:lstStyle/>
                    <a:p>
                      <a:pPr algn="ctr" fontAlgn="ctr"/>
                      <a:r>
                        <a:rPr lang="ru-RU" sz="800" b="0" i="0" u="none" strike="noStrike">
                          <a:solidFill>
                            <a:srgbClr val="000000"/>
                          </a:solidFill>
                          <a:effectLst/>
                          <a:latin typeface="Arial" panose="020B0604020202020204" pitchFamily="34" charset="0"/>
                        </a:rPr>
                        <a:t>0820000000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0,2</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33,3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15401516"/>
                  </a:ext>
                </a:extLst>
              </a:tr>
              <a:tr h="496374">
                <a:tc>
                  <a:txBody>
                    <a:bodyPr/>
                    <a:lstStyle/>
                    <a:p>
                      <a:pPr algn="ctr" fontAlgn="ctr"/>
                      <a:r>
                        <a:rPr lang="ru-RU" sz="800" b="0" i="0" u="none" strike="noStrike">
                          <a:solidFill>
                            <a:srgbClr val="000000"/>
                          </a:solidFill>
                          <a:effectLst/>
                          <a:latin typeface="Arial" panose="020B0604020202020204" pitchFamily="34" charset="0"/>
                        </a:rPr>
                        <a:t>0830000000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и совершенствование систем оповещения и информирования населения муниципального образования Московской области"</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92,3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92,3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29360773"/>
                  </a:ext>
                </a:extLst>
              </a:tr>
              <a:tr h="373414">
                <a:tc>
                  <a:txBody>
                    <a:bodyPr/>
                    <a:lstStyle/>
                    <a:p>
                      <a:pPr algn="ctr" fontAlgn="ctr"/>
                      <a:r>
                        <a:rPr lang="ru-RU" sz="800" b="0" i="0" u="none" strike="noStrike">
                          <a:solidFill>
                            <a:srgbClr val="000000"/>
                          </a:solidFill>
                          <a:effectLst/>
                          <a:latin typeface="Arial" panose="020B0604020202020204" pitchFamily="34" charset="0"/>
                        </a:rPr>
                        <a:t>0840000000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"Обеспечение пожарной безопасности на территории муниципального образования Московской области"</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1,6</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0,7</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43,8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53,8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5721038"/>
                  </a:ext>
                </a:extLst>
              </a:tr>
              <a:tr h="496374">
                <a:tc>
                  <a:txBody>
                    <a:bodyPr/>
                    <a:lstStyle/>
                    <a:p>
                      <a:pPr algn="ctr" fontAlgn="ctr"/>
                      <a:r>
                        <a:rPr lang="ru-RU" sz="800" b="0" i="0" u="none" strike="noStrike">
                          <a:solidFill>
                            <a:srgbClr val="000000"/>
                          </a:solidFill>
                          <a:effectLst/>
                          <a:latin typeface="Arial" panose="020B0604020202020204" pitchFamily="34" charset="0"/>
                        </a:rPr>
                        <a:t>0850000000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"Обеспечение мероприятий гражданской обороны на территории муниципального образования Московской области"</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55435800"/>
                  </a:ext>
                </a:extLst>
              </a:tr>
              <a:tr h="127492">
                <a:tc>
                  <a:txBody>
                    <a:bodyPr/>
                    <a:lstStyle/>
                    <a:p>
                      <a:pPr algn="ctr" fontAlgn="ctr"/>
                      <a:r>
                        <a:rPr lang="ru-RU" sz="800" b="0" i="0" u="none" strike="noStrike">
                          <a:solidFill>
                            <a:srgbClr val="000000"/>
                          </a:solidFill>
                          <a:effectLst/>
                          <a:latin typeface="Arial" panose="020B0604020202020204" pitchFamily="34" charset="0"/>
                        </a:rPr>
                        <a:t>0860000000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76,7</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82,1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78,8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102,7</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96,0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45186903"/>
                  </a:ext>
                </a:extLst>
              </a:tr>
              <a:tr h="127492">
                <a:tc>
                  <a:txBody>
                    <a:bodyPr/>
                    <a:lstStyle/>
                    <a:p>
                      <a:pPr algn="ctr" fontAlgn="ctr"/>
                      <a:r>
                        <a:rPr lang="ru-RU" sz="800" b="1" i="0" u="none" strike="noStrike">
                          <a:solidFill>
                            <a:srgbClr val="000000"/>
                          </a:solidFill>
                          <a:effectLst/>
                          <a:latin typeface="Arial" panose="020B0604020202020204" pitchFamily="34" charset="0"/>
                        </a:rPr>
                        <a:t>0900000000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"Жилище"</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58,8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80,8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80,5</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136,9</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99,6</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59053094"/>
                  </a:ext>
                </a:extLst>
              </a:tr>
              <a:tr h="373414">
                <a:tc>
                  <a:txBody>
                    <a:bodyPr/>
                    <a:lstStyle/>
                    <a:p>
                      <a:pPr algn="ctr" fontAlgn="ctr"/>
                      <a:r>
                        <a:rPr lang="ru-RU" sz="800" b="0" i="0" u="none" strike="noStrike">
                          <a:solidFill>
                            <a:srgbClr val="000000"/>
                          </a:solidFill>
                          <a:effectLst/>
                          <a:latin typeface="Arial" panose="020B0604020202020204" pitchFamily="34" charset="0"/>
                        </a:rPr>
                        <a:t>0910000000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"Комплексное освоение земельных участков в целях жилищного строительства и развитие застроенных территорий"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3,8</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3,5</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92,1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92,1</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72247198"/>
                  </a:ext>
                </a:extLst>
              </a:tr>
              <a:tr h="250453">
                <a:tc>
                  <a:txBody>
                    <a:bodyPr/>
                    <a:lstStyle/>
                    <a:p>
                      <a:pPr algn="ctr" fontAlgn="ctr"/>
                      <a:r>
                        <a:rPr lang="ru-RU" sz="800" b="0" i="0" u="none" strike="noStrike">
                          <a:solidFill>
                            <a:srgbClr val="000000"/>
                          </a:solidFill>
                          <a:effectLst/>
                          <a:latin typeface="Arial" panose="020B0604020202020204" pitchFamily="34" charset="0"/>
                        </a:rPr>
                        <a:t>0920000000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"Обеспечение жильем молодых семей"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178,9</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95830531"/>
                  </a:ext>
                </a:extLst>
              </a:tr>
              <a:tr h="496374">
                <a:tc>
                  <a:txBody>
                    <a:bodyPr/>
                    <a:lstStyle/>
                    <a:p>
                      <a:pPr algn="ctr" fontAlgn="ctr"/>
                      <a:r>
                        <a:rPr lang="ru-RU" sz="800" b="0" i="0" u="none" strike="noStrike">
                          <a:solidFill>
                            <a:srgbClr val="000000"/>
                          </a:solidFill>
                          <a:effectLst/>
                          <a:latin typeface="Arial" panose="020B0604020202020204" pitchFamily="34" charset="0"/>
                        </a:rPr>
                        <a:t>0930000000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35,4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48,3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48,3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136,4</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6261104"/>
                  </a:ext>
                </a:extLst>
              </a:tr>
              <a:tr h="127492">
                <a:tc>
                  <a:txBody>
                    <a:bodyPr/>
                    <a:lstStyle/>
                    <a:p>
                      <a:pPr algn="ctr" fontAlgn="ctr"/>
                      <a:r>
                        <a:rPr lang="ru-RU" sz="800" b="0" i="0" u="none" strike="noStrike">
                          <a:solidFill>
                            <a:srgbClr val="000000"/>
                          </a:solidFill>
                          <a:effectLst/>
                          <a:latin typeface="Arial" panose="020B0604020202020204" pitchFamily="34" charset="0"/>
                        </a:rPr>
                        <a:t>0940000000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"Социальная ипотека"</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0,2</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0,3</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150,0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8693824"/>
                  </a:ext>
                </a:extLst>
              </a:tr>
              <a:tr h="250453">
                <a:tc>
                  <a:txBody>
                    <a:bodyPr/>
                    <a:lstStyle/>
                    <a:p>
                      <a:pPr algn="ctr" fontAlgn="ctr"/>
                      <a:r>
                        <a:rPr lang="ru-RU" sz="800" b="0" i="0" u="none" strike="noStrike">
                          <a:solidFill>
                            <a:srgbClr val="000000"/>
                          </a:solidFill>
                          <a:effectLst/>
                          <a:latin typeface="Arial" panose="020B0604020202020204" pitchFamily="34" charset="0"/>
                        </a:rPr>
                        <a:t>0970000000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"Улучшение жилищных условий отдельных категорий многодетных семей"</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dirty="0">
                          <a:solidFill>
                            <a:srgbClr val="000000"/>
                          </a:solidFill>
                          <a:effectLst/>
                          <a:latin typeface="Arial" panose="020B0604020202020204" pitchFamily="34" charset="0"/>
                        </a:rPr>
                        <a:t> </a:t>
                      </a:r>
                    </a:p>
                  </a:txBody>
                  <a:tcPr marL="4493" marR="4493" marT="4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53618504"/>
                  </a:ext>
                </a:extLst>
              </a:tr>
            </a:tbl>
          </a:graphicData>
        </a:graphic>
      </p:graphicFrame>
    </p:spTree>
    <p:extLst>
      <p:ext uri="{BB962C8B-B14F-4D97-AF65-F5344CB8AC3E}">
        <p14:creationId xmlns:p14="http://schemas.microsoft.com/office/powerpoint/2010/main" val="800823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37650908"/>
              </p:ext>
            </p:extLst>
          </p:nvPr>
        </p:nvGraphicFramePr>
        <p:xfrm>
          <a:off x="0" y="0"/>
          <a:ext cx="9143999" cy="6857997"/>
        </p:xfrm>
        <a:graphic>
          <a:graphicData uri="http://schemas.openxmlformats.org/drawingml/2006/table">
            <a:tbl>
              <a:tblPr/>
              <a:tblGrid>
                <a:gridCol w="859075">
                  <a:extLst>
                    <a:ext uri="{9D8B030D-6E8A-4147-A177-3AD203B41FA5}">
                      <a16:colId xmlns="" xmlns:a16="http://schemas.microsoft.com/office/drawing/2014/main" val="267301621"/>
                    </a:ext>
                  </a:extLst>
                </a:gridCol>
                <a:gridCol w="2446555">
                  <a:extLst>
                    <a:ext uri="{9D8B030D-6E8A-4147-A177-3AD203B41FA5}">
                      <a16:colId xmlns="" xmlns:a16="http://schemas.microsoft.com/office/drawing/2014/main" val="2871138454"/>
                    </a:ext>
                  </a:extLst>
                </a:gridCol>
                <a:gridCol w="945260">
                  <a:extLst>
                    <a:ext uri="{9D8B030D-6E8A-4147-A177-3AD203B41FA5}">
                      <a16:colId xmlns="" xmlns:a16="http://schemas.microsoft.com/office/drawing/2014/main" val="1755311726"/>
                    </a:ext>
                  </a:extLst>
                </a:gridCol>
                <a:gridCol w="923018">
                  <a:extLst>
                    <a:ext uri="{9D8B030D-6E8A-4147-A177-3AD203B41FA5}">
                      <a16:colId xmlns="" xmlns:a16="http://schemas.microsoft.com/office/drawing/2014/main" val="2926136745"/>
                    </a:ext>
                  </a:extLst>
                </a:gridCol>
                <a:gridCol w="778450">
                  <a:extLst>
                    <a:ext uri="{9D8B030D-6E8A-4147-A177-3AD203B41FA5}">
                      <a16:colId xmlns="" xmlns:a16="http://schemas.microsoft.com/office/drawing/2014/main" val="837605234"/>
                    </a:ext>
                  </a:extLst>
                </a:gridCol>
                <a:gridCol w="900777">
                  <a:extLst>
                    <a:ext uri="{9D8B030D-6E8A-4147-A177-3AD203B41FA5}">
                      <a16:colId xmlns="" xmlns:a16="http://schemas.microsoft.com/office/drawing/2014/main" val="2270852356"/>
                    </a:ext>
                  </a:extLst>
                </a:gridCol>
                <a:gridCol w="711724">
                  <a:extLst>
                    <a:ext uri="{9D8B030D-6E8A-4147-A177-3AD203B41FA5}">
                      <a16:colId xmlns="" xmlns:a16="http://schemas.microsoft.com/office/drawing/2014/main" val="3587469151"/>
                    </a:ext>
                  </a:extLst>
                </a:gridCol>
                <a:gridCol w="1579140">
                  <a:extLst>
                    <a:ext uri="{9D8B030D-6E8A-4147-A177-3AD203B41FA5}">
                      <a16:colId xmlns="" xmlns:a16="http://schemas.microsoft.com/office/drawing/2014/main" val="336349320"/>
                    </a:ext>
                  </a:extLst>
                </a:gridCol>
              </a:tblGrid>
              <a:tr h="496644">
                <a:tc>
                  <a:txBody>
                    <a:bodyPr/>
                    <a:lstStyle/>
                    <a:p>
                      <a:pPr algn="ctr" fontAlgn="ctr"/>
                      <a:r>
                        <a:rPr lang="ru-RU" sz="800" b="1" i="0" u="none" strike="noStrike">
                          <a:solidFill>
                            <a:srgbClr val="000000"/>
                          </a:solidFill>
                          <a:effectLst/>
                          <a:latin typeface="Arial" panose="020B0604020202020204" pitchFamily="34" charset="0"/>
                        </a:rPr>
                        <a:t>ЦСР</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Наименование</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План по решению о бюджете первоначальный</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План по решению о бюджете уточненный</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Фактическое исполнение за  2020 год</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первоначального плана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уточненного плана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Пояснения отклонений от плановых значений</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14369746"/>
                  </a:ext>
                </a:extLst>
              </a:tr>
              <a:tr h="373366">
                <a:tc>
                  <a:txBody>
                    <a:bodyPr/>
                    <a:lstStyle/>
                    <a:p>
                      <a:pPr algn="ctr" fontAlgn="ctr"/>
                      <a:r>
                        <a:rPr lang="ru-RU" sz="800" b="1" i="0" u="none" strike="noStrike">
                          <a:solidFill>
                            <a:srgbClr val="000000"/>
                          </a:solidFill>
                          <a:effectLst/>
                          <a:latin typeface="Arial" panose="020B0604020202020204" pitchFamily="34" charset="0"/>
                        </a:rPr>
                        <a:t>1000000000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"Развитие инженерной инфраструктуры и энергоэффективности"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867,8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862,2</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827,2</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95,3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95,9</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98658646"/>
                  </a:ext>
                </a:extLst>
              </a:tr>
              <a:tr h="126810">
                <a:tc>
                  <a:txBody>
                    <a:bodyPr/>
                    <a:lstStyle/>
                    <a:p>
                      <a:pPr algn="ctr" fontAlgn="ctr"/>
                      <a:r>
                        <a:rPr lang="ru-RU" sz="800" b="0" i="0" u="none" strike="noStrike">
                          <a:solidFill>
                            <a:srgbClr val="000000"/>
                          </a:solidFill>
                          <a:effectLst/>
                          <a:latin typeface="Arial" panose="020B0604020202020204" pitchFamily="34" charset="0"/>
                        </a:rPr>
                        <a:t>1010000000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"Чистая вода"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15,8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15,8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658,3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44842080"/>
                  </a:ext>
                </a:extLst>
              </a:tr>
              <a:tr h="126810">
                <a:tc>
                  <a:txBody>
                    <a:bodyPr/>
                    <a:lstStyle/>
                    <a:p>
                      <a:pPr algn="ctr" fontAlgn="ctr"/>
                      <a:r>
                        <a:rPr lang="ru-RU" sz="800" b="0" i="0" u="none" strike="noStrike">
                          <a:solidFill>
                            <a:srgbClr val="000000"/>
                          </a:solidFill>
                          <a:effectLst/>
                          <a:latin typeface="Arial" panose="020B0604020202020204" pitchFamily="34" charset="0"/>
                        </a:rPr>
                        <a:t>1020000000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"Системы водоотведения"</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475,4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606,8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603,7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127,0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05840441"/>
                  </a:ext>
                </a:extLst>
              </a:tr>
              <a:tr h="373366">
                <a:tc>
                  <a:txBody>
                    <a:bodyPr/>
                    <a:lstStyle/>
                    <a:p>
                      <a:pPr algn="ctr" fontAlgn="ctr"/>
                      <a:r>
                        <a:rPr lang="ru-RU" sz="800" b="0" i="0" u="none" strike="noStrike">
                          <a:solidFill>
                            <a:srgbClr val="000000"/>
                          </a:solidFill>
                          <a:effectLst/>
                          <a:latin typeface="Arial" panose="020B0604020202020204" pitchFamily="34" charset="0"/>
                        </a:rPr>
                        <a:t>1030000000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"Создание условий для обеспечения качественными коммунальными услугами"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386,8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237,4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206,7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53,4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87,1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92677891"/>
                  </a:ext>
                </a:extLst>
              </a:tr>
              <a:tr h="250088">
                <a:tc>
                  <a:txBody>
                    <a:bodyPr/>
                    <a:lstStyle/>
                    <a:p>
                      <a:pPr algn="ctr" fontAlgn="ctr"/>
                      <a:r>
                        <a:rPr lang="ru-RU" sz="800" b="0" i="0" u="none" strike="noStrike">
                          <a:solidFill>
                            <a:srgbClr val="000000"/>
                          </a:solidFill>
                          <a:effectLst/>
                          <a:latin typeface="Arial" panose="020B0604020202020204" pitchFamily="34" charset="0"/>
                        </a:rPr>
                        <a:t>1040000000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"Энергосбережение и повышение энергетической эффективности"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18,8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801925276"/>
                  </a:ext>
                </a:extLst>
              </a:tr>
              <a:tr h="126810">
                <a:tc>
                  <a:txBody>
                    <a:bodyPr/>
                    <a:lstStyle/>
                    <a:p>
                      <a:pPr algn="ctr" fontAlgn="ctr"/>
                      <a:r>
                        <a:rPr lang="ru-RU" sz="800" b="0" i="0" u="none" strike="noStrike">
                          <a:solidFill>
                            <a:srgbClr val="000000"/>
                          </a:solidFill>
                          <a:effectLst/>
                          <a:latin typeface="Arial" panose="020B0604020202020204" pitchFamily="34" charset="0"/>
                        </a:rPr>
                        <a:t>1080000000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116,7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116,7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18190455"/>
                  </a:ext>
                </a:extLst>
              </a:tr>
              <a:tr h="619923">
                <a:tc>
                  <a:txBody>
                    <a:bodyPr/>
                    <a:lstStyle/>
                    <a:p>
                      <a:pPr algn="ctr" fontAlgn="ctr"/>
                      <a:r>
                        <a:rPr lang="ru-RU" sz="800" b="1" i="0" u="none" strike="noStrike">
                          <a:solidFill>
                            <a:srgbClr val="000000"/>
                          </a:solidFill>
                          <a:effectLst/>
                          <a:latin typeface="Arial" panose="020B0604020202020204" pitchFamily="34" charset="0"/>
                        </a:rPr>
                        <a:t>1100000000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"Предпринимательство"</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0,3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0,1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5,9</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33,3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Отсутствие заявок от субъектов малого и среднего предпринимательства на участие в конкурсе по предоставлению субсидий</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33920631"/>
                  </a:ext>
                </a:extLst>
              </a:tr>
              <a:tr h="373366">
                <a:tc>
                  <a:txBody>
                    <a:bodyPr/>
                    <a:lstStyle/>
                    <a:p>
                      <a:pPr algn="ctr" fontAlgn="ctr"/>
                      <a:r>
                        <a:rPr lang="ru-RU" sz="800" b="0" i="0" u="none" strike="noStrike">
                          <a:solidFill>
                            <a:srgbClr val="000000"/>
                          </a:solidFill>
                          <a:effectLst/>
                          <a:latin typeface="Arial" panose="020B0604020202020204" pitchFamily="34" charset="0"/>
                        </a:rPr>
                        <a:t>1140000000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потребительского рынка и услуг на территории муниципального образования Московской области"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5,9</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33,3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06767643"/>
                  </a:ext>
                </a:extLst>
              </a:tr>
              <a:tr h="496644">
                <a:tc>
                  <a:txBody>
                    <a:bodyPr/>
                    <a:lstStyle/>
                    <a:p>
                      <a:pPr algn="ctr" fontAlgn="ctr"/>
                      <a:r>
                        <a:rPr lang="ru-RU" sz="800" b="1" i="0" u="none" strike="noStrike">
                          <a:solidFill>
                            <a:srgbClr val="000000"/>
                          </a:solidFill>
                          <a:effectLst/>
                          <a:latin typeface="Arial" panose="020B0604020202020204" pitchFamily="34" charset="0"/>
                        </a:rPr>
                        <a:t>1200000000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"Управление имуществом и муниципальными финансами"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819,1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985,0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929,9</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113,5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94,4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Отсутствие муниципального долга, уменьшение числа сотрудников для повышения квалификации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66488551"/>
                  </a:ext>
                </a:extLst>
              </a:tr>
              <a:tr h="250088">
                <a:tc>
                  <a:txBody>
                    <a:bodyPr/>
                    <a:lstStyle/>
                    <a:p>
                      <a:pPr algn="ctr" fontAlgn="ctr"/>
                      <a:r>
                        <a:rPr lang="ru-RU" sz="800" b="0" i="0" u="none" strike="noStrike">
                          <a:solidFill>
                            <a:srgbClr val="000000"/>
                          </a:solidFill>
                          <a:effectLst/>
                          <a:latin typeface="Arial" panose="020B0604020202020204" pitchFamily="34" charset="0"/>
                        </a:rPr>
                        <a:t>1210000000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имущественного комплекса"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84,0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41,7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30,7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36,5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73,6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20709479"/>
                  </a:ext>
                </a:extLst>
              </a:tr>
              <a:tr h="250088">
                <a:tc>
                  <a:txBody>
                    <a:bodyPr/>
                    <a:lstStyle/>
                    <a:p>
                      <a:pPr algn="ctr" fontAlgn="ctr"/>
                      <a:r>
                        <a:rPr lang="ru-RU" sz="800" b="0" i="0" u="none" strike="noStrike">
                          <a:solidFill>
                            <a:srgbClr val="000000"/>
                          </a:solidFill>
                          <a:effectLst/>
                          <a:latin typeface="Arial" panose="020B0604020202020204" pitchFamily="34" charset="0"/>
                        </a:rPr>
                        <a:t>1230000000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"Совершенствование муниципальной службы Московской области"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95378008"/>
                  </a:ext>
                </a:extLst>
              </a:tr>
              <a:tr h="250088">
                <a:tc>
                  <a:txBody>
                    <a:bodyPr/>
                    <a:lstStyle/>
                    <a:p>
                      <a:pPr algn="ctr" fontAlgn="ctr"/>
                      <a:r>
                        <a:rPr lang="ru-RU" sz="800" b="0" i="0" u="none" strike="noStrike">
                          <a:solidFill>
                            <a:srgbClr val="000000"/>
                          </a:solidFill>
                          <a:effectLst/>
                          <a:latin typeface="Arial" panose="020B0604020202020204" pitchFamily="34" charset="0"/>
                        </a:rPr>
                        <a:t>1240000000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"Управление муниципальными финансами"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57687933"/>
                  </a:ext>
                </a:extLst>
              </a:tr>
              <a:tr h="126810">
                <a:tc>
                  <a:txBody>
                    <a:bodyPr/>
                    <a:lstStyle/>
                    <a:p>
                      <a:pPr algn="ctr" fontAlgn="ctr"/>
                      <a:r>
                        <a:rPr lang="ru-RU" sz="800" b="0" i="0" u="none" strike="noStrike">
                          <a:solidFill>
                            <a:srgbClr val="000000"/>
                          </a:solidFill>
                          <a:effectLst/>
                          <a:latin typeface="Arial" panose="020B0604020202020204" pitchFamily="34" charset="0"/>
                        </a:rPr>
                        <a:t>1250000000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734,1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942,3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899,1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122,5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95,4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39718136"/>
                  </a:ext>
                </a:extLst>
              </a:tr>
              <a:tr h="619923">
                <a:tc>
                  <a:txBody>
                    <a:bodyPr/>
                    <a:lstStyle/>
                    <a:p>
                      <a:pPr algn="ctr" fontAlgn="ctr"/>
                      <a:r>
                        <a:rPr lang="ru-RU" sz="800" b="1" i="0" u="none" strike="noStrike">
                          <a:solidFill>
                            <a:srgbClr val="000000"/>
                          </a:solidFill>
                          <a:effectLst/>
                          <a:latin typeface="Arial" panose="020B0604020202020204" pitchFamily="34" charset="0"/>
                        </a:rPr>
                        <a:t>1300000000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41,6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62,4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57,5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138,2</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92,1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Экономия при проведении закупок, несвоевременное представление актов выполненных работ</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7603283"/>
                  </a:ext>
                </a:extLst>
              </a:tr>
              <a:tr h="619923">
                <a:tc>
                  <a:txBody>
                    <a:bodyPr/>
                    <a:lstStyle/>
                    <a:p>
                      <a:pPr algn="ctr" fontAlgn="ctr"/>
                      <a:r>
                        <a:rPr lang="ru-RU" sz="800" b="0" i="0" u="none" strike="noStrike">
                          <a:solidFill>
                            <a:srgbClr val="000000"/>
                          </a:solidFill>
                          <a:effectLst/>
                          <a:latin typeface="Arial" panose="020B0604020202020204" pitchFamily="34" charset="0"/>
                        </a:rPr>
                        <a:t>1310000000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14,2</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14,3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95,8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95,1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513061324"/>
                  </a:ext>
                </a:extLst>
              </a:tr>
              <a:tr h="250088">
                <a:tc>
                  <a:txBody>
                    <a:bodyPr/>
                    <a:lstStyle/>
                    <a:p>
                      <a:pPr algn="ctr" fontAlgn="ctr"/>
                      <a:r>
                        <a:rPr lang="ru-RU" sz="800" b="0" i="0" u="none" strike="noStrike">
                          <a:solidFill>
                            <a:srgbClr val="000000"/>
                          </a:solidFill>
                          <a:effectLst/>
                          <a:latin typeface="Arial" panose="020B0604020202020204" pitchFamily="34" charset="0"/>
                        </a:rPr>
                        <a:t>1330000000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"Эффективное местное самоуправление Московской области"</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21,7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17,5</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80,6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72368707"/>
                  </a:ext>
                </a:extLst>
              </a:tr>
              <a:tr h="126810">
                <a:tc>
                  <a:txBody>
                    <a:bodyPr/>
                    <a:lstStyle/>
                    <a:p>
                      <a:pPr algn="ctr" fontAlgn="ctr"/>
                      <a:r>
                        <a:rPr lang="ru-RU" sz="800" b="0" i="0" u="none" strike="noStrike">
                          <a:solidFill>
                            <a:srgbClr val="000000"/>
                          </a:solidFill>
                          <a:effectLst/>
                          <a:latin typeface="Arial" panose="020B0604020202020204" pitchFamily="34" charset="0"/>
                        </a:rPr>
                        <a:t>1340000000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"Молодежь Подмосковья"</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25,7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26,4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26,4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102,7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30527723"/>
                  </a:ext>
                </a:extLst>
              </a:tr>
              <a:tr h="126810">
                <a:tc>
                  <a:txBody>
                    <a:bodyPr/>
                    <a:lstStyle/>
                    <a:p>
                      <a:pPr algn="ctr" fontAlgn="ctr"/>
                      <a:r>
                        <a:rPr lang="ru-RU" sz="800" b="0" i="0" u="none" strike="noStrike">
                          <a:solidFill>
                            <a:srgbClr val="000000"/>
                          </a:solidFill>
                          <a:effectLst/>
                          <a:latin typeface="Arial" panose="020B0604020202020204" pitchFamily="34" charset="0"/>
                        </a:rPr>
                        <a:t>1350000000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37465975"/>
                  </a:ext>
                </a:extLst>
              </a:tr>
              <a:tr h="496644">
                <a:tc>
                  <a:txBody>
                    <a:bodyPr/>
                    <a:lstStyle/>
                    <a:p>
                      <a:pPr algn="ctr" fontAlgn="ctr"/>
                      <a:r>
                        <a:rPr lang="ru-RU" sz="800" b="1" i="0" u="none" strike="noStrike">
                          <a:solidFill>
                            <a:srgbClr val="000000"/>
                          </a:solidFill>
                          <a:effectLst/>
                          <a:latin typeface="Arial" panose="020B0604020202020204" pitchFamily="34" charset="0"/>
                        </a:rPr>
                        <a:t>1400000000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"Развитие и функционирование дорожно-транспортного комплекса"</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379,7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424,6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311,4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82,0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73,3</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Снижение пассажиропотока, несвоевременное представление актов выполненных работ</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19433348"/>
                  </a:ext>
                </a:extLst>
              </a:tr>
              <a:tr h="250088">
                <a:tc>
                  <a:txBody>
                    <a:bodyPr/>
                    <a:lstStyle/>
                    <a:p>
                      <a:pPr algn="ctr" fontAlgn="ctr"/>
                      <a:r>
                        <a:rPr lang="ru-RU" sz="800" b="0" i="0" u="none" strike="noStrike">
                          <a:solidFill>
                            <a:srgbClr val="000000"/>
                          </a:solidFill>
                          <a:effectLst/>
                          <a:latin typeface="Arial" panose="020B0604020202020204" pitchFamily="34" charset="0"/>
                        </a:rPr>
                        <a:t>1410000000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"Пассажирский транспорт общего пользования"</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3,1</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54,8</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63,0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91647899"/>
                  </a:ext>
                </a:extLst>
              </a:tr>
              <a:tr h="126810">
                <a:tc>
                  <a:txBody>
                    <a:bodyPr/>
                    <a:lstStyle/>
                    <a:p>
                      <a:pPr algn="ctr" fontAlgn="ctr"/>
                      <a:r>
                        <a:rPr lang="ru-RU" sz="800" b="0" i="0" u="none" strike="noStrike">
                          <a:solidFill>
                            <a:srgbClr val="000000"/>
                          </a:solidFill>
                          <a:effectLst/>
                          <a:latin typeface="Arial" panose="020B0604020202020204" pitchFamily="34" charset="0"/>
                        </a:rPr>
                        <a:t>1420000000</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"Дороги Подмосковья"</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376,6</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421,9</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309,7</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82,2</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73,4</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dirty="0">
                          <a:solidFill>
                            <a:srgbClr val="000000"/>
                          </a:solidFill>
                          <a:effectLst/>
                          <a:latin typeface="Arial" panose="020B0604020202020204" pitchFamily="34" charset="0"/>
                        </a:rPr>
                        <a:t> </a:t>
                      </a:r>
                    </a:p>
                  </a:txBody>
                  <a:tcPr marL="3493" marR="3493" marT="3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89280866"/>
                  </a:ext>
                </a:extLst>
              </a:tr>
            </a:tbl>
          </a:graphicData>
        </a:graphic>
      </p:graphicFrame>
    </p:spTree>
    <p:extLst>
      <p:ext uri="{BB962C8B-B14F-4D97-AF65-F5344CB8AC3E}">
        <p14:creationId xmlns:p14="http://schemas.microsoft.com/office/powerpoint/2010/main" val="1718612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71842349"/>
              </p:ext>
            </p:extLst>
          </p:nvPr>
        </p:nvGraphicFramePr>
        <p:xfrm>
          <a:off x="-20283" y="5273"/>
          <a:ext cx="9164284" cy="5424942"/>
        </p:xfrm>
        <a:graphic>
          <a:graphicData uri="http://schemas.openxmlformats.org/drawingml/2006/table">
            <a:tbl>
              <a:tblPr/>
              <a:tblGrid>
                <a:gridCol w="860980">
                  <a:extLst>
                    <a:ext uri="{9D8B030D-6E8A-4147-A177-3AD203B41FA5}">
                      <a16:colId xmlns="" xmlns:a16="http://schemas.microsoft.com/office/drawing/2014/main" val="2292621970"/>
                    </a:ext>
                  </a:extLst>
                </a:gridCol>
                <a:gridCol w="2451982">
                  <a:extLst>
                    <a:ext uri="{9D8B030D-6E8A-4147-A177-3AD203B41FA5}">
                      <a16:colId xmlns="" xmlns:a16="http://schemas.microsoft.com/office/drawing/2014/main" val="43162259"/>
                    </a:ext>
                  </a:extLst>
                </a:gridCol>
                <a:gridCol w="947357">
                  <a:extLst>
                    <a:ext uri="{9D8B030D-6E8A-4147-A177-3AD203B41FA5}">
                      <a16:colId xmlns="" xmlns:a16="http://schemas.microsoft.com/office/drawing/2014/main" val="3882248079"/>
                    </a:ext>
                  </a:extLst>
                </a:gridCol>
                <a:gridCol w="925066">
                  <a:extLst>
                    <a:ext uri="{9D8B030D-6E8A-4147-A177-3AD203B41FA5}">
                      <a16:colId xmlns="" xmlns:a16="http://schemas.microsoft.com/office/drawing/2014/main" val="2214946530"/>
                    </a:ext>
                  </a:extLst>
                </a:gridCol>
                <a:gridCol w="780177">
                  <a:extLst>
                    <a:ext uri="{9D8B030D-6E8A-4147-A177-3AD203B41FA5}">
                      <a16:colId xmlns="" xmlns:a16="http://schemas.microsoft.com/office/drawing/2014/main" val="1215954760"/>
                    </a:ext>
                  </a:extLst>
                </a:gridCol>
                <a:gridCol w="902775">
                  <a:extLst>
                    <a:ext uri="{9D8B030D-6E8A-4147-A177-3AD203B41FA5}">
                      <a16:colId xmlns="" xmlns:a16="http://schemas.microsoft.com/office/drawing/2014/main" val="3084712609"/>
                    </a:ext>
                  </a:extLst>
                </a:gridCol>
                <a:gridCol w="713304">
                  <a:extLst>
                    <a:ext uri="{9D8B030D-6E8A-4147-A177-3AD203B41FA5}">
                      <a16:colId xmlns="" xmlns:a16="http://schemas.microsoft.com/office/drawing/2014/main" val="2430434707"/>
                    </a:ext>
                  </a:extLst>
                </a:gridCol>
                <a:gridCol w="1582643">
                  <a:extLst>
                    <a:ext uri="{9D8B030D-6E8A-4147-A177-3AD203B41FA5}">
                      <a16:colId xmlns="" xmlns:a16="http://schemas.microsoft.com/office/drawing/2014/main" val="2591988306"/>
                    </a:ext>
                  </a:extLst>
                </a:gridCol>
              </a:tblGrid>
              <a:tr h="337894">
                <a:tc>
                  <a:txBody>
                    <a:bodyPr/>
                    <a:lstStyle/>
                    <a:p>
                      <a:pPr algn="ctr" fontAlgn="ctr"/>
                      <a:r>
                        <a:rPr lang="ru-RU" sz="800" b="1" i="0" u="none" strike="noStrike">
                          <a:solidFill>
                            <a:srgbClr val="000000"/>
                          </a:solidFill>
                          <a:effectLst/>
                          <a:latin typeface="Arial" panose="020B0604020202020204" pitchFamily="34" charset="0"/>
                        </a:rPr>
                        <a:t>ЦСР</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panose="020B0604020202020204" pitchFamily="34" charset="0"/>
                        </a:rPr>
                        <a:t>Наименование</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План по решению о бюджете первоначальный</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План по решению о бюджете уточненный</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Фактическое исполнение за  2020 год</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первоначального плана</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 исполнения уточненного плана</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a:solidFill>
                            <a:srgbClr val="000000"/>
                          </a:solidFill>
                          <a:effectLst/>
                          <a:latin typeface="Arial" panose="020B0604020202020204" pitchFamily="34" charset="0"/>
                        </a:rPr>
                        <a:t>Пояснения отклонений от плановых значений</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811933243"/>
                  </a:ext>
                </a:extLst>
              </a:tr>
              <a:tr h="337894">
                <a:tc>
                  <a:txBody>
                    <a:bodyPr/>
                    <a:lstStyle/>
                    <a:p>
                      <a:pPr algn="ctr" fontAlgn="ctr"/>
                      <a:r>
                        <a:rPr lang="ru-RU" sz="800" b="1" i="0" u="none" strike="noStrike">
                          <a:solidFill>
                            <a:srgbClr val="000000"/>
                          </a:solidFill>
                          <a:effectLst/>
                          <a:latin typeface="Arial" panose="020B0604020202020204" pitchFamily="34" charset="0"/>
                        </a:rPr>
                        <a:t>1500000000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"Цифровое муниципальное образование"</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191,2</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157,9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147,9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77,4</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93,7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Экономия при проведении закупок, несвоевременное представление актов выполненных работ</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28266335"/>
                  </a:ext>
                </a:extLst>
              </a:tr>
              <a:tr h="675788">
                <a:tc>
                  <a:txBody>
                    <a:bodyPr/>
                    <a:lstStyle/>
                    <a:p>
                      <a:pPr algn="ctr" fontAlgn="ctr"/>
                      <a:r>
                        <a:rPr lang="ru-RU" sz="800" b="0" i="0" u="none" strike="noStrike">
                          <a:solidFill>
                            <a:srgbClr val="000000"/>
                          </a:solidFill>
                          <a:effectLst/>
                          <a:latin typeface="Arial" panose="020B0604020202020204" pitchFamily="34" charset="0"/>
                        </a:rPr>
                        <a:t>1510000000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84,9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102,0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101,7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119,8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11369022"/>
                  </a:ext>
                </a:extLst>
              </a:tr>
              <a:tr h="450525">
                <a:tc>
                  <a:txBody>
                    <a:bodyPr/>
                    <a:lstStyle/>
                    <a:p>
                      <a:pPr algn="ctr" fontAlgn="ctr"/>
                      <a:r>
                        <a:rPr lang="ru-RU" sz="800" b="0" i="0" u="none" strike="noStrike">
                          <a:solidFill>
                            <a:srgbClr val="000000"/>
                          </a:solidFill>
                          <a:effectLst/>
                          <a:latin typeface="Arial" panose="020B0604020202020204" pitchFamily="34" charset="0"/>
                        </a:rPr>
                        <a:t>1520000000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106,3</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55,9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46,2</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43,5</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82,6</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12211564"/>
                  </a:ext>
                </a:extLst>
              </a:tr>
              <a:tr h="225263">
                <a:tc>
                  <a:txBody>
                    <a:bodyPr/>
                    <a:lstStyle/>
                    <a:p>
                      <a:pPr algn="ctr" fontAlgn="ctr"/>
                      <a:r>
                        <a:rPr lang="ru-RU" sz="800" b="1" i="0" u="none" strike="noStrike">
                          <a:solidFill>
                            <a:srgbClr val="000000"/>
                          </a:solidFill>
                          <a:effectLst/>
                          <a:latin typeface="Arial" panose="020B0604020202020204" pitchFamily="34" charset="0"/>
                        </a:rPr>
                        <a:t>1600000000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"Архитектура и градостроительство"</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2,8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2,8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2,8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1184599"/>
                  </a:ext>
                </a:extLst>
              </a:tr>
              <a:tr h="225263">
                <a:tc>
                  <a:txBody>
                    <a:bodyPr/>
                    <a:lstStyle/>
                    <a:p>
                      <a:pPr algn="ctr" fontAlgn="ctr"/>
                      <a:r>
                        <a:rPr lang="ru-RU" sz="800" b="0" i="0" u="none" strike="noStrike">
                          <a:solidFill>
                            <a:srgbClr val="000000"/>
                          </a:solidFill>
                          <a:effectLst/>
                          <a:latin typeface="Arial" panose="020B0604020202020204" pitchFamily="34" charset="0"/>
                        </a:rPr>
                        <a:t>1620000000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"Реализация политики пространственного развития"</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38218277"/>
                  </a:ext>
                </a:extLst>
              </a:tr>
              <a:tr h="337894">
                <a:tc>
                  <a:txBody>
                    <a:bodyPr/>
                    <a:lstStyle/>
                    <a:p>
                      <a:pPr algn="ctr" fontAlgn="ctr"/>
                      <a:r>
                        <a:rPr lang="ru-RU" sz="800" b="1" i="0" u="none" strike="noStrike">
                          <a:solidFill>
                            <a:srgbClr val="000000"/>
                          </a:solidFill>
                          <a:effectLst/>
                          <a:latin typeface="Arial" panose="020B0604020202020204" pitchFamily="34" charset="0"/>
                        </a:rPr>
                        <a:t>1700000000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"Формирование современной комфортной городской среды"</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388,2</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355,1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336,7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86,7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94,8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Экономия при проведении закупок, несвоевременное представление актов выполненных работ</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53732771"/>
                  </a:ext>
                </a:extLst>
              </a:tr>
              <a:tr h="150175">
                <a:tc>
                  <a:txBody>
                    <a:bodyPr/>
                    <a:lstStyle/>
                    <a:p>
                      <a:pPr algn="ctr" fontAlgn="ctr"/>
                      <a:r>
                        <a:rPr lang="ru-RU" sz="800" b="0" i="0" u="none" strike="noStrike">
                          <a:solidFill>
                            <a:srgbClr val="000000"/>
                          </a:solidFill>
                          <a:effectLst/>
                          <a:latin typeface="Arial" panose="020B0604020202020204" pitchFamily="34" charset="0"/>
                        </a:rPr>
                        <a:t>1710000000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"Комфортная городская среда"</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121,8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74,9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66,9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54,9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89,3</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027313110"/>
                  </a:ext>
                </a:extLst>
              </a:tr>
              <a:tr h="150175">
                <a:tc>
                  <a:txBody>
                    <a:bodyPr/>
                    <a:lstStyle/>
                    <a:p>
                      <a:pPr algn="ctr" fontAlgn="ctr"/>
                      <a:r>
                        <a:rPr lang="ru-RU" sz="800" b="0" i="0" u="none" strike="noStrike">
                          <a:solidFill>
                            <a:srgbClr val="000000"/>
                          </a:solidFill>
                          <a:effectLst/>
                          <a:latin typeface="Arial" panose="020B0604020202020204" pitchFamily="34" charset="0"/>
                        </a:rPr>
                        <a:t>1720000000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"Благоустройство территорий"</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247,0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276,5</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267,1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108,1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96,6</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55743686"/>
                  </a:ext>
                </a:extLst>
              </a:tr>
              <a:tr h="337894">
                <a:tc>
                  <a:txBody>
                    <a:bodyPr/>
                    <a:lstStyle/>
                    <a:p>
                      <a:pPr algn="ctr" fontAlgn="ctr"/>
                      <a:r>
                        <a:rPr lang="ru-RU" sz="800" b="0" i="0" u="none" strike="noStrike">
                          <a:solidFill>
                            <a:srgbClr val="000000"/>
                          </a:solidFill>
                          <a:effectLst/>
                          <a:latin typeface="Arial" panose="020B0604020202020204" pitchFamily="34" charset="0"/>
                        </a:rPr>
                        <a:t>1730000000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"Создание условий для обеспечения комфортного проживания жителей в многоквартирных домах Московской области"</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19,4</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3,7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2,7</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73,0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5953591"/>
                  </a:ext>
                </a:extLst>
              </a:tr>
              <a:tr h="225263">
                <a:tc>
                  <a:txBody>
                    <a:bodyPr/>
                    <a:lstStyle/>
                    <a:p>
                      <a:pPr algn="ctr" fontAlgn="ctr"/>
                      <a:r>
                        <a:rPr lang="ru-RU" sz="800" b="1" i="0" u="none" strike="noStrike">
                          <a:solidFill>
                            <a:srgbClr val="000000"/>
                          </a:solidFill>
                          <a:effectLst/>
                          <a:latin typeface="Arial" panose="020B0604020202020204" pitchFamily="34" charset="0"/>
                        </a:rPr>
                        <a:t>1800000000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"Строительство объектов социальной инфраструктуры"</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2 142,3</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1 719,5</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1 518,0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70,9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88,3</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Незавершенное строительство объектов социальной сферы</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6408628"/>
                  </a:ext>
                </a:extLst>
              </a:tr>
              <a:tr h="225263">
                <a:tc>
                  <a:txBody>
                    <a:bodyPr/>
                    <a:lstStyle/>
                    <a:p>
                      <a:pPr algn="ctr" fontAlgn="ctr"/>
                      <a:r>
                        <a:rPr lang="ru-RU" sz="800" b="0" i="0" u="none" strike="noStrike">
                          <a:solidFill>
                            <a:srgbClr val="000000"/>
                          </a:solidFill>
                          <a:effectLst/>
                          <a:latin typeface="Arial" panose="020B0604020202020204" pitchFamily="34" charset="0"/>
                        </a:rPr>
                        <a:t>1830000000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"Строительство (реконструкция) объектов образования"</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1 919,9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1 682,9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1 481,6</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77,2</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88,0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12857862"/>
                  </a:ext>
                </a:extLst>
              </a:tr>
              <a:tr h="225263">
                <a:tc>
                  <a:txBody>
                    <a:bodyPr/>
                    <a:lstStyle/>
                    <a:p>
                      <a:pPr algn="ctr" fontAlgn="ctr"/>
                      <a:r>
                        <a:rPr lang="ru-RU" sz="800" b="0" i="0" u="none" strike="noStrike">
                          <a:solidFill>
                            <a:srgbClr val="000000"/>
                          </a:solidFill>
                          <a:effectLst/>
                          <a:latin typeface="Arial" panose="020B0604020202020204" pitchFamily="34" charset="0"/>
                        </a:rPr>
                        <a:t>1850000000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"Строительство (реконструкция) объектов физической культуры и спорта"</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13,5</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13,5</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6,8</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80549733"/>
                  </a:ext>
                </a:extLst>
              </a:tr>
              <a:tr h="150175">
                <a:tc>
                  <a:txBody>
                    <a:bodyPr/>
                    <a:lstStyle/>
                    <a:p>
                      <a:pPr algn="ctr" fontAlgn="ctr"/>
                      <a:r>
                        <a:rPr lang="ru-RU" sz="800" b="0" i="0" u="none" strike="noStrike">
                          <a:solidFill>
                            <a:srgbClr val="000000"/>
                          </a:solidFill>
                          <a:effectLst/>
                          <a:latin typeface="Arial" panose="020B0604020202020204" pitchFamily="34" charset="0"/>
                        </a:rPr>
                        <a:t>1870000000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Обеспечивающая подпрограмма</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22,4</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23,1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22,9</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102,2</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99,1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77878631"/>
                  </a:ext>
                </a:extLst>
              </a:tr>
              <a:tr h="225263">
                <a:tc>
                  <a:txBody>
                    <a:bodyPr/>
                    <a:lstStyle/>
                    <a:p>
                      <a:pPr algn="ctr" fontAlgn="ctr"/>
                      <a:r>
                        <a:rPr lang="ru-RU" sz="800" b="1" i="0" u="none" strike="noStrike">
                          <a:solidFill>
                            <a:srgbClr val="000000"/>
                          </a:solidFill>
                          <a:effectLst/>
                          <a:latin typeface="Arial" panose="020B0604020202020204" pitchFamily="34" charset="0"/>
                        </a:rPr>
                        <a:t>1900000000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a:solidFill>
                            <a:srgbClr val="000000"/>
                          </a:solidFill>
                          <a:effectLst/>
                          <a:latin typeface="Arial" panose="020B0604020202020204" pitchFamily="34" charset="0"/>
                        </a:rPr>
                        <a:t>Муниципальная программа "Переселение граждан из аварийного жилищного фонда"</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142,1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124,0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119,4</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84,0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1" i="0" u="none" strike="noStrike">
                          <a:solidFill>
                            <a:srgbClr val="000000"/>
                          </a:solidFill>
                          <a:effectLst/>
                          <a:latin typeface="Arial" panose="020B0604020202020204" pitchFamily="34" charset="0"/>
                        </a:rPr>
                        <a:t>96,3</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912576546"/>
                  </a:ext>
                </a:extLst>
              </a:tr>
              <a:tr h="337894">
                <a:tc>
                  <a:txBody>
                    <a:bodyPr/>
                    <a:lstStyle/>
                    <a:p>
                      <a:pPr algn="ctr" fontAlgn="ctr"/>
                      <a:r>
                        <a:rPr lang="ru-RU" sz="800" b="0" i="0" u="none" strike="noStrike">
                          <a:solidFill>
                            <a:srgbClr val="000000"/>
                          </a:solidFill>
                          <a:effectLst/>
                          <a:latin typeface="Arial" panose="020B0604020202020204" pitchFamily="34" charset="0"/>
                        </a:rPr>
                        <a:t>1920000000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a:solidFill>
                            <a:srgbClr val="000000"/>
                          </a:solidFill>
                          <a:effectLst/>
                          <a:latin typeface="Arial" panose="020B0604020202020204" pitchFamily="34" charset="0"/>
                        </a:rPr>
                        <a:t>Подпрограмма "Обеспечение мероприятий по переселению граждан из аварийного жилищного фонда в Московской области"</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142,1</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124,0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119,4</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84,0</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ru-RU" sz="800" b="0" i="0" u="none" strike="noStrike">
                          <a:solidFill>
                            <a:srgbClr val="000000"/>
                          </a:solidFill>
                          <a:effectLst/>
                          <a:latin typeface="Arial" panose="020B0604020202020204" pitchFamily="34" charset="0"/>
                        </a:rPr>
                        <a:t>96,3</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0" i="0" u="none" strike="noStrike" dirty="0">
                          <a:solidFill>
                            <a:srgbClr val="000000"/>
                          </a:solidFill>
                          <a:effectLst/>
                          <a:latin typeface="Arial" panose="020B0604020202020204" pitchFamily="34" charset="0"/>
                        </a:rPr>
                        <a:t> </a:t>
                      </a:r>
                    </a:p>
                  </a:txBody>
                  <a:tcPr marL="7509" marR="7509" marT="7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68166163"/>
                  </a:ext>
                </a:extLst>
              </a:tr>
            </a:tbl>
          </a:graphicData>
        </a:graphic>
      </p:graphicFrame>
    </p:spTree>
    <p:extLst>
      <p:ext uri="{BB962C8B-B14F-4D97-AF65-F5344CB8AC3E}">
        <p14:creationId xmlns:p14="http://schemas.microsoft.com/office/powerpoint/2010/main" val="3404618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31643" y="0"/>
            <a:ext cx="9144000" cy="646331"/>
          </a:xfrm>
          <a:prstGeom prst="rect">
            <a:avLst/>
          </a:prstGeom>
        </p:spPr>
        <p:txBody>
          <a:bodyPr wrap="square">
            <a:spAutoFit/>
          </a:bodyPr>
          <a:lstStyle/>
          <a:p>
            <a:pPr algn="ctr"/>
            <a:r>
              <a:rPr lang="ru-RU" dirty="0">
                <a:solidFill>
                  <a:srgbClr val="0000CC"/>
                </a:solidFill>
              </a:rPr>
              <a:t>СВОДНЫЙ ОТЧЕТ (СВОДНЫЙ ГОДОВОЙ ОТЧЕТ) о результатах реализации муниципальных программ городского округа Щёлково </a:t>
            </a:r>
            <a:r>
              <a:rPr lang="ru-RU" dirty="0" smtClean="0">
                <a:solidFill>
                  <a:srgbClr val="0000CC"/>
                </a:solidFill>
              </a:rPr>
              <a:t>Московской области за </a:t>
            </a:r>
            <a:r>
              <a:rPr lang="ru-RU" dirty="0">
                <a:solidFill>
                  <a:srgbClr val="0000CC"/>
                </a:solidFill>
              </a:rPr>
              <a:t>2020 год</a:t>
            </a:r>
          </a:p>
        </p:txBody>
      </p:sp>
      <p:graphicFrame>
        <p:nvGraphicFramePr>
          <p:cNvPr id="12" name="Таблица 11"/>
          <p:cNvGraphicFramePr>
            <a:graphicFrameLocks noGrp="1"/>
          </p:cNvGraphicFramePr>
          <p:nvPr>
            <p:extLst>
              <p:ext uri="{D42A27DB-BD31-4B8C-83A1-F6EECF244321}">
                <p14:modId xmlns:p14="http://schemas.microsoft.com/office/powerpoint/2010/main" val="2222132658"/>
              </p:ext>
            </p:extLst>
          </p:nvPr>
        </p:nvGraphicFramePr>
        <p:xfrm>
          <a:off x="0" y="908720"/>
          <a:ext cx="9143999" cy="5544616"/>
        </p:xfrm>
        <a:graphic>
          <a:graphicData uri="http://schemas.openxmlformats.org/drawingml/2006/table">
            <a:tbl>
              <a:tblPr/>
              <a:tblGrid>
                <a:gridCol w="223032">
                  <a:extLst>
                    <a:ext uri="{9D8B030D-6E8A-4147-A177-3AD203B41FA5}">
                      <a16:colId xmlns="" xmlns:a16="http://schemas.microsoft.com/office/drawing/2014/main" val="1924716565"/>
                    </a:ext>
                  </a:extLst>
                </a:gridCol>
                <a:gridCol w="1812673">
                  <a:extLst>
                    <a:ext uri="{9D8B030D-6E8A-4147-A177-3AD203B41FA5}">
                      <a16:colId xmlns="" xmlns:a16="http://schemas.microsoft.com/office/drawing/2014/main" val="3980253853"/>
                    </a:ext>
                  </a:extLst>
                </a:gridCol>
                <a:gridCol w="1437025">
                  <a:extLst>
                    <a:ext uri="{9D8B030D-6E8A-4147-A177-3AD203B41FA5}">
                      <a16:colId xmlns="" xmlns:a16="http://schemas.microsoft.com/office/drawing/2014/main" val="2894021100"/>
                    </a:ext>
                  </a:extLst>
                </a:gridCol>
                <a:gridCol w="664809">
                  <a:extLst>
                    <a:ext uri="{9D8B030D-6E8A-4147-A177-3AD203B41FA5}">
                      <a16:colId xmlns="" xmlns:a16="http://schemas.microsoft.com/office/drawing/2014/main" val="3122250435"/>
                    </a:ext>
                  </a:extLst>
                </a:gridCol>
                <a:gridCol w="813498">
                  <a:extLst>
                    <a:ext uri="{9D8B030D-6E8A-4147-A177-3AD203B41FA5}">
                      <a16:colId xmlns="" xmlns:a16="http://schemas.microsoft.com/office/drawing/2014/main" val="184015836"/>
                    </a:ext>
                  </a:extLst>
                </a:gridCol>
                <a:gridCol w="934994">
                  <a:extLst>
                    <a:ext uri="{9D8B030D-6E8A-4147-A177-3AD203B41FA5}">
                      <a16:colId xmlns="" xmlns:a16="http://schemas.microsoft.com/office/drawing/2014/main" val="3835009286"/>
                    </a:ext>
                  </a:extLst>
                </a:gridCol>
                <a:gridCol w="814492">
                  <a:extLst>
                    <a:ext uri="{9D8B030D-6E8A-4147-A177-3AD203B41FA5}">
                      <a16:colId xmlns="" xmlns:a16="http://schemas.microsoft.com/office/drawing/2014/main" val="1536964593"/>
                    </a:ext>
                  </a:extLst>
                </a:gridCol>
                <a:gridCol w="2443476">
                  <a:extLst>
                    <a:ext uri="{9D8B030D-6E8A-4147-A177-3AD203B41FA5}">
                      <a16:colId xmlns="" xmlns:a16="http://schemas.microsoft.com/office/drawing/2014/main" val="840051429"/>
                    </a:ext>
                  </a:extLst>
                </a:gridCol>
              </a:tblGrid>
              <a:tr h="634533">
                <a:tc>
                  <a:txBody>
                    <a:bodyPr/>
                    <a:lstStyle/>
                    <a:p>
                      <a:pPr algn="ctr" fontAlgn="ctr"/>
                      <a:r>
                        <a:rPr lang="ru-RU" sz="10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6802337"/>
                  </a:ext>
                </a:extLst>
              </a:tr>
              <a:tr h="161869">
                <a:tc>
                  <a:txBody>
                    <a:bodyPr/>
                    <a:lstStyle/>
                    <a:p>
                      <a:pPr algn="ctr" fontAlgn="ctr"/>
                      <a:r>
                        <a:rPr lang="ru-RU" sz="1000" b="1"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000" b="1" i="0" u="none" strike="noStrike">
                          <a:solidFill>
                            <a:srgbClr val="000000"/>
                          </a:solidFill>
                          <a:effectLst/>
                          <a:latin typeface="Times New Roman" panose="02020603050405020304" pitchFamily="18" charset="0"/>
                        </a:rPr>
                        <a:t>Муниципальная программа городского округа Щёлково "Здравоохранение"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952446156"/>
                  </a:ext>
                </a:extLst>
              </a:tr>
              <a:tr h="161869">
                <a:tc>
                  <a:txBody>
                    <a:bodyPr/>
                    <a:lstStyle/>
                    <a:p>
                      <a:pPr algn="ctr" fontAlgn="ctr"/>
                      <a:r>
                        <a:rPr lang="ru-RU" sz="1000" b="1" i="0" u="none" strike="noStrike">
                          <a:solidFill>
                            <a:srgbClr val="000000"/>
                          </a:solidFill>
                          <a:effectLst/>
                          <a:latin typeface="Times New Roman" panose="02020603050405020304" pitchFamily="18" charset="0"/>
                        </a:rPr>
                        <a:t>1.1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000" b="0" i="0" u="none" strike="noStrike">
                          <a:solidFill>
                            <a:srgbClr val="000000"/>
                          </a:solidFill>
                          <a:effectLst/>
                          <a:latin typeface="Times New Roman" panose="02020603050405020304" pitchFamily="18" charset="0"/>
                        </a:rPr>
                        <a:t>Подпрограмма 1 "Профилактика заболеваний и формирование здорового образа жизни. Развитие первичной медико-санитарной помощи"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765171257"/>
                  </a:ext>
                </a:extLst>
              </a:tr>
              <a:tr h="1579862">
                <a:tc>
                  <a:txBody>
                    <a:bodyPr/>
                    <a:lstStyle/>
                    <a:p>
                      <a:pPr algn="ctr" fontAlgn="ctr"/>
                      <a:r>
                        <a:rPr lang="ru-RU" sz="1000" b="0" i="1"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panose="02020603050405020304" pitchFamily="18" charset="0"/>
                        </a:rPr>
                        <a:t>Основное мероприятие 03</a:t>
                      </a:r>
                      <a:br>
                        <a:rPr lang="ru-RU" sz="1000" b="0" i="0" u="none" strike="noStrike">
                          <a:solidFill>
                            <a:srgbClr val="000000"/>
                          </a:solidFill>
                          <a:effectLst/>
                          <a:latin typeface="Times New Roman" panose="02020603050405020304" pitchFamily="18" charset="0"/>
                        </a:rPr>
                      </a:br>
                      <a:r>
                        <a:rPr lang="ru-RU" sz="1000" b="0" i="0" u="none" strike="noStrike">
                          <a:solidFill>
                            <a:srgbClr val="000000"/>
                          </a:solidFill>
                          <a:effectLst/>
                          <a:latin typeface="Times New Roman" panose="02020603050405020304" pitchFamily="18" charset="0"/>
                        </a:rPr>
                        <a:t>Развитие первичной медико-санитарной помощи, а также системы раннего выявления заболеваний, патологических состояний и факторов риска их развития, включая проведение медицинских осмотров и диспансеризации населения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panose="02020603050405020304" pitchFamily="18" charset="0"/>
                        </a:rPr>
                        <a:t>2020 Доля работников предприятий, прошедших диспансеризацию (за исключением предприятий, работающих за счет средств бюджета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Приоритетно-целевой, (Рейтинг-50)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rPr>
                        <a:t>В связи со сложившейся ситуации в регионе, связанной с распространением новой коронавирусной инфекции (COVID-19), для всех муниципальных образований Московской области по предложениям Министерства здравоохранения МО скорректированы целевые значения на 2020 год, показатель не оценивается в 2020 году</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0659324"/>
                  </a:ext>
                </a:extLst>
              </a:tr>
              <a:tr h="1579862">
                <a:tc>
                  <a:txBody>
                    <a:bodyPr/>
                    <a:lstStyle/>
                    <a:p>
                      <a:pPr algn="ctr" fontAlgn="ctr"/>
                      <a:r>
                        <a:rPr lang="ru-RU" sz="1000" b="0" i="1"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panose="02020603050405020304" pitchFamily="18" charset="0"/>
                        </a:rPr>
                        <a:t>Основное мероприятие 03</a:t>
                      </a:r>
                      <a:br>
                        <a:rPr lang="ru-RU" sz="1000" b="0" i="0" u="none" strike="noStrike">
                          <a:solidFill>
                            <a:srgbClr val="000000"/>
                          </a:solidFill>
                          <a:effectLst/>
                          <a:latin typeface="Times New Roman" panose="02020603050405020304" pitchFamily="18" charset="0"/>
                        </a:rPr>
                      </a:br>
                      <a:r>
                        <a:rPr lang="ru-RU" sz="1000" b="0" i="0" u="none" strike="noStrike">
                          <a:solidFill>
                            <a:srgbClr val="000000"/>
                          </a:solidFill>
                          <a:effectLst/>
                          <a:latin typeface="Times New Roman" panose="02020603050405020304" pitchFamily="18" charset="0"/>
                        </a:rPr>
                        <a:t>Развитие первичной медико-санитарной помощи, а также системы раннего выявления заболеваний, патологических состояний и факторов риска их развития, включая проведение медицинских осмотров и диспансеризации населения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panose="02020603050405020304" pitchFamily="18" charset="0"/>
                        </a:rPr>
                        <a:t>2020 Количество населения, прикрепленного к медицинским организациям на территории городского округа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rPr>
                        <a:t>В связи со сложившейся ситуации в регионе, связанной с распространением новой коронавирусной инфекции (COVID-19), для всех муниципальных образований Московской области по предложениям Министерства здравоохранения МО скорректированы целевые значения на 2020 год, показатель не оценивается в 2020 году</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9437837"/>
                  </a:ext>
                </a:extLst>
              </a:tr>
              <a:tr h="161869">
                <a:tc>
                  <a:txBody>
                    <a:bodyPr/>
                    <a:lstStyle/>
                    <a:p>
                      <a:pPr algn="ctr" fontAlgn="ctr"/>
                      <a:r>
                        <a:rPr lang="ru-RU" sz="1000" b="1" i="0"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000" b="0" i="0" u="none" strike="noStrike">
                          <a:solidFill>
                            <a:srgbClr val="000000"/>
                          </a:solidFill>
                          <a:effectLst/>
                          <a:latin typeface="Times New Roman" panose="02020603050405020304" pitchFamily="18" charset="0"/>
                        </a:rPr>
                        <a:t>Подпрограмма 5 "Финансовое обеспечение системы организации медицинской помощи"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387192600"/>
                  </a:ext>
                </a:extLst>
              </a:tr>
              <a:tr h="1264752">
                <a:tc>
                  <a:txBody>
                    <a:bodyPr/>
                    <a:lstStyle/>
                    <a:p>
                      <a:pPr algn="ctr" fontAlgn="ctr"/>
                      <a:r>
                        <a:rPr lang="ru-RU" sz="1000" b="0" i="1"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panose="02020603050405020304" pitchFamily="18" charset="0"/>
                        </a:rPr>
                        <a:t>Основное мероприятие 03</a:t>
                      </a:r>
                      <a:br>
                        <a:rPr lang="ru-RU" sz="1000" b="0" i="0" u="none" strike="noStrike">
                          <a:solidFill>
                            <a:srgbClr val="000000"/>
                          </a:solidFill>
                          <a:effectLst/>
                          <a:latin typeface="Times New Roman" panose="02020603050405020304" pitchFamily="18" charset="0"/>
                        </a:rPr>
                      </a:br>
                      <a:r>
                        <a:rPr lang="ru-RU" sz="1000" b="0" i="0" u="none" strike="noStrike">
                          <a:solidFill>
                            <a:srgbClr val="000000"/>
                          </a:solidFill>
                          <a:effectLst/>
                          <a:latin typeface="Times New Roman" panose="02020603050405020304" pitchFamily="18" charset="0"/>
                        </a:rPr>
                        <a:t>Развитие мер социальной поддержки медицинских работников</a:t>
                      </a:r>
                      <a:br>
                        <a:rPr lang="ru-RU" sz="1000" b="0" i="0" u="none" strike="noStrike">
                          <a:solidFill>
                            <a:srgbClr val="000000"/>
                          </a:solidFill>
                          <a:effectLst/>
                          <a:latin typeface="Times New Roman" panose="02020603050405020304" pitchFamily="18" charset="0"/>
                        </a:rPr>
                      </a:br>
                      <a:endParaRPr lang="ru-RU" sz="10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panose="02020603050405020304" pitchFamily="18" charset="0"/>
                        </a:rPr>
                        <a:t>2020 Доля медицинских работников (врачей первичного звена и специалистов узкого профиля), обеспеченных жильем, из числа привлеченных и нуждающихся в жилье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rPr>
                        <a:t>Приоритетно-целевой, (Рейтинг-50)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1509468"/>
                  </a:ext>
                </a:extLst>
              </a:tr>
            </a:tbl>
          </a:graphicData>
        </a:graphic>
      </p:graphicFrame>
    </p:spTree>
    <p:extLst>
      <p:ext uri="{BB962C8B-B14F-4D97-AF65-F5344CB8AC3E}">
        <p14:creationId xmlns:p14="http://schemas.microsoft.com/office/powerpoint/2010/main" val="174223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F9AB62-A43E-4661-ADCD-FDCE55D77103}"/>
              </a:ext>
            </a:extLst>
          </p:cNvPr>
          <p:cNvSpPr>
            <a:spLocks noGrp="1"/>
          </p:cNvSpPr>
          <p:nvPr>
            <p:ph type="title"/>
          </p:nvPr>
        </p:nvSpPr>
        <p:spPr>
          <a:xfrm>
            <a:off x="0" y="0"/>
            <a:ext cx="9144000" cy="1080120"/>
          </a:xfrm>
          <a:noFill/>
          <a:ln>
            <a:no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a:solidFill>
                  <a:srgbClr val="0000CC"/>
                </a:solidFill>
              </a:rPr>
              <a:t>Описание административно-территориального </a:t>
            </a:r>
            <a:r>
              <a:rPr lang="ru-RU" dirty="0" smtClean="0">
                <a:solidFill>
                  <a:srgbClr val="0000CC"/>
                </a:solidFill>
              </a:rPr>
              <a:t>расположение </a:t>
            </a:r>
            <a:endParaRPr lang="ru-RU" dirty="0">
              <a:solidFill>
                <a:srgbClr val="0000CC"/>
              </a:solidFill>
            </a:endParaRPr>
          </a:p>
        </p:txBody>
      </p:sp>
      <p:sp>
        <p:nvSpPr>
          <p:cNvPr id="3" name="Объект 2">
            <a:extLst>
              <a:ext uri="{FF2B5EF4-FFF2-40B4-BE49-F238E27FC236}">
                <a16:creationId xmlns="" xmlns:a16="http://schemas.microsoft.com/office/drawing/2014/main" id="{8DA1551C-9D1A-4CE6-B603-CEEF3B9F04F2}"/>
              </a:ext>
            </a:extLst>
          </p:cNvPr>
          <p:cNvSpPr>
            <a:spLocks noGrp="1"/>
          </p:cNvSpPr>
          <p:nvPr>
            <p:ph idx="1"/>
          </p:nvPr>
        </p:nvSpPr>
        <p:spPr>
          <a:xfrm>
            <a:off x="251520" y="1412776"/>
            <a:ext cx="5181797" cy="5315803"/>
          </a:xfrm>
          <a:solidFill>
            <a:schemeClr val="tx1">
              <a:lumMod val="75000"/>
              <a:lumOff val="25000"/>
            </a:schemeClr>
          </a:solidFill>
        </p:spPr>
        <p:txBody>
          <a:bodyPr>
            <a:normAutofit/>
          </a:bodyPr>
          <a:lstStyle/>
          <a:p>
            <a:pPr algn="just">
              <a:buFont typeface="Wingdings" pitchFamily="2" charset="2"/>
              <a:buChar char="ü"/>
            </a:pPr>
            <a:r>
              <a:rPr lang="ru-RU" sz="1800" dirty="0" smtClean="0">
                <a:ln>
                  <a:solidFill>
                    <a:schemeClr val="bg1"/>
                  </a:solidFill>
                </a:ln>
                <a:solidFill>
                  <a:schemeClr val="bg1"/>
                </a:solidFill>
              </a:rPr>
              <a:t>Городской округ Щелково расположен на северо-востоке Московской области в 25 км от Москвы. Общая площадь — 62 149 га.</a:t>
            </a:r>
          </a:p>
          <a:p>
            <a:pPr algn="just">
              <a:buFont typeface="Wingdings" pitchFamily="2" charset="2"/>
              <a:buChar char="ü"/>
            </a:pPr>
            <a:r>
              <a:rPr lang="ru-RU" sz="1800" dirty="0" smtClean="0">
                <a:ln>
                  <a:solidFill>
                    <a:schemeClr val="bg1"/>
                  </a:solidFill>
                </a:ln>
                <a:solidFill>
                  <a:schemeClr val="bg1"/>
                </a:solidFill>
              </a:rPr>
              <a:t>Население района </a:t>
            </a:r>
            <a:r>
              <a:rPr lang="ru-RU" sz="1800" dirty="0">
                <a:ln>
                  <a:solidFill>
                    <a:schemeClr val="bg1"/>
                  </a:solidFill>
                </a:ln>
                <a:solidFill>
                  <a:schemeClr val="bg1"/>
                </a:solidFill>
              </a:rPr>
              <a:t>— 189,4 тыс. чел., плотность населения 351 чел. на 1 км². </a:t>
            </a:r>
          </a:p>
          <a:p>
            <a:pPr algn="just">
              <a:buFont typeface="Wingdings" pitchFamily="2" charset="2"/>
              <a:buChar char="ü"/>
            </a:pPr>
            <a:r>
              <a:rPr lang="ru-RU" sz="1800" dirty="0">
                <a:ln>
                  <a:solidFill>
                    <a:schemeClr val="bg1"/>
                  </a:solidFill>
                </a:ln>
                <a:solidFill>
                  <a:schemeClr val="bg1"/>
                </a:solidFill>
              </a:rPr>
              <a:t>5 июня 2018 года городское поселение  Свердловский и сельское поселение </a:t>
            </a:r>
            <a:r>
              <a:rPr lang="ru-RU" sz="1800" dirty="0" err="1">
                <a:ln>
                  <a:solidFill>
                    <a:schemeClr val="bg1"/>
                  </a:solidFill>
                </a:ln>
                <a:solidFill>
                  <a:schemeClr val="bg1"/>
                </a:solidFill>
              </a:rPr>
              <a:t>Анискинское</a:t>
            </a:r>
            <a:r>
              <a:rPr lang="ru-RU" sz="1800" dirty="0">
                <a:ln>
                  <a:solidFill>
                    <a:schemeClr val="bg1"/>
                  </a:solidFill>
                </a:ln>
                <a:solidFill>
                  <a:schemeClr val="bg1"/>
                </a:solidFill>
              </a:rPr>
              <a:t> были выведены из состава Щёлковского муниципального района и объединены с соседним городским округом  </a:t>
            </a:r>
            <a:r>
              <a:rPr lang="ru-RU" sz="1800" dirty="0" err="1">
                <a:ln>
                  <a:solidFill>
                    <a:schemeClr val="bg1"/>
                  </a:solidFill>
                </a:ln>
                <a:solidFill>
                  <a:schemeClr val="bg1"/>
                </a:solidFill>
              </a:rPr>
              <a:t>Лосино</a:t>
            </a:r>
            <a:r>
              <a:rPr lang="ru-RU" sz="1800" dirty="0">
                <a:ln>
                  <a:solidFill>
                    <a:schemeClr val="bg1"/>
                  </a:solidFill>
                </a:ln>
                <a:solidFill>
                  <a:schemeClr val="bg1"/>
                </a:solidFill>
              </a:rPr>
              <a:t>-Петровский.</a:t>
            </a:r>
          </a:p>
          <a:p>
            <a:pPr algn="just">
              <a:buFont typeface="Wingdings" pitchFamily="2" charset="2"/>
              <a:buChar char="ü"/>
            </a:pPr>
            <a:r>
              <a:rPr lang="ru-RU" sz="1800" dirty="0">
                <a:ln>
                  <a:solidFill>
                    <a:schemeClr val="bg1"/>
                  </a:solidFill>
                </a:ln>
                <a:solidFill>
                  <a:schemeClr val="bg1"/>
                </a:solidFill>
              </a:rPr>
              <a:t>1 января 2019 года все оставшиеся 4 городских и 4 сельских поселения Щёлковского муниципального района были объединены в новое единое муниципальное образование городского округа Щёлково.</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484784"/>
            <a:ext cx="2963846" cy="51222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195505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322369528"/>
              </p:ext>
            </p:extLst>
          </p:nvPr>
        </p:nvGraphicFramePr>
        <p:xfrm>
          <a:off x="0" y="0"/>
          <a:ext cx="9144001" cy="6824307"/>
        </p:xfrm>
        <a:graphic>
          <a:graphicData uri="http://schemas.openxmlformats.org/drawingml/2006/table">
            <a:tbl>
              <a:tblPr/>
              <a:tblGrid>
                <a:gridCol w="240998">
                  <a:extLst>
                    <a:ext uri="{9D8B030D-6E8A-4147-A177-3AD203B41FA5}">
                      <a16:colId xmlns="" xmlns:a16="http://schemas.microsoft.com/office/drawing/2014/main" val="3359015690"/>
                    </a:ext>
                  </a:extLst>
                </a:gridCol>
                <a:gridCol w="1594698">
                  <a:extLst>
                    <a:ext uri="{9D8B030D-6E8A-4147-A177-3AD203B41FA5}">
                      <a16:colId xmlns="" xmlns:a16="http://schemas.microsoft.com/office/drawing/2014/main" val="3714314643"/>
                    </a:ext>
                  </a:extLst>
                </a:gridCol>
                <a:gridCol w="1800200">
                  <a:extLst>
                    <a:ext uri="{9D8B030D-6E8A-4147-A177-3AD203B41FA5}">
                      <a16:colId xmlns="" xmlns:a16="http://schemas.microsoft.com/office/drawing/2014/main" val="936677931"/>
                    </a:ext>
                  </a:extLst>
                </a:gridCol>
                <a:gridCol w="720080">
                  <a:extLst>
                    <a:ext uri="{9D8B030D-6E8A-4147-A177-3AD203B41FA5}">
                      <a16:colId xmlns="" xmlns:a16="http://schemas.microsoft.com/office/drawing/2014/main" val="3507840169"/>
                    </a:ext>
                  </a:extLst>
                </a:gridCol>
                <a:gridCol w="497961">
                  <a:extLst>
                    <a:ext uri="{9D8B030D-6E8A-4147-A177-3AD203B41FA5}">
                      <a16:colId xmlns="" xmlns:a16="http://schemas.microsoft.com/office/drawing/2014/main" val="4271750222"/>
                    </a:ext>
                  </a:extLst>
                </a:gridCol>
                <a:gridCol w="654167">
                  <a:extLst>
                    <a:ext uri="{9D8B030D-6E8A-4147-A177-3AD203B41FA5}">
                      <a16:colId xmlns="" xmlns:a16="http://schemas.microsoft.com/office/drawing/2014/main" val="2884698236"/>
                    </a:ext>
                  </a:extLst>
                </a:gridCol>
                <a:gridCol w="648072">
                  <a:extLst>
                    <a:ext uri="{9D8B030D-6E8A-4147-A177-3AD203B41FA5}">
                      <a16:colId xmlns="" xmlns:a16="http://schemas.microsoft.com/office/drawing/2014/main" val="1351570180"/>
                    </a:ext>
                  </a:extLst>
                </a:gridCol>
                <a:gridCol w="2987825">
                  <a:extLst>
                    <a:ext uri="{9D8B030D-6E8A-4147-A177-3AD203B41FA5}">
                      <a16:colId xmlns="" xmlns:a16="http://schemas.microsoft.com/office/drawing/2014/main" val="2338149415"/>
                    </a:ext>
                  </a:extLst>
                </a:gridCol>
              </a:tblGrid>
              <a:tr h="620688">
                <a:tc>
                  <a:txBody>
                    <a:bodyPr/>
                    <a:lstStyle/>
                    <a:p>
                      <a:pPr algn="ctr" fontAlgn="ctr"/>
                      <a:r>
                        <a:rPr lang="ru-RU" sz="750" b="0" i="0" u="none" strike="noStrike">
                          <a:solidFill>
                            <a:srgbClr val="000000"/>
                          </a:solidFill>
                          <a:effectLst/>
                          <a:latin typeface="Times New Roman" panose="02020603050405020304" pitchFamily="18" charset="0"/>
                        </a:rPr>
                        <a:t>№</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Наименование основного мероприятия </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Тип показателя</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Единица измерения</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Планируемое значение показателя на 2020 год</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Достигнутое значение показателя за 2020 год</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9631894"/>
                  </a:ext>
                </a:extLst>
              </a:tr>
              <a:tr h="216024">
                <a:tc>
                  <a:txBody>
                    <a:bodyPr/>
                    <a:lstStyle/>
                    <a:p>
                      <a:pPr algn="ctr" fontAlgn="ctr"/>
                      <a:r>
                        <a:rPr lang="ru-RU" sz="750" b="1" i="0" u="none" strike="noStrike">
                          <a:solidFill>
                            <a:srgbClr val="000000"/>
                          </a:solidFill>
                          <a:effectLst/>
                          <a:latin typeface="Times New Roman" panose="02020603050405020304" pitchFamily="18" charset="0"/>
                        </a:rPr>
                        <a:t>2.</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750" b="1" i="0" u="none" strike="noStrike">
                          <a:solidFill>
                            <a:srgbClr val="000000"/>
                          </a:solidFill>
                          <a:effectLst/>
                          <a:latin typeface="Times New Roman" panose="02020603050405020304" pitchFamily="18" charset="0"/>
                        </a:rPr>
                        <a:t>Муниципальная программа городского округа Щёлково "Культура"</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806725275"/>
                  </a:ext>
                </a:extLst>
              </a:tr>
              <a:tr h="216024">
                <a:tc>
                  <a:txBody>
                    <a:bodyPr/>
                    <a:lstStyle/>
                    <a:p>
                      <a:pPr algn="ctr" fontAlgn="ctr"/>
                      <a:r>
                        <a:rPr lang="ru-RU" sz="750" b="1" i="0" u="none" strike="noStrike">
                          <a:solidFill>
                            <a:srgbClr val="000000"/>
                          </a:solidFill>
                          <a:effectLst/>
                          <a:latin typeface="Times New Roman" panose="02020603050405020304" pitchFamily="18" charset="0"/>
                        </a:rPr>
                        <a:t>2.2</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750" b="0" i="0" u="none" strike="noStrike">
                          <a:solidFill>
                            <a:srgbClr val="000000"/>
                          </a:solidFill>
                          <a:effectLst/>
                          <a:latin typeface="Times New Roman" panose="02020603050405020304" pitchFamily="18" charset="0"/>
                        </a:rPr>
                        <a:t>Подпрограмма 2 "Развитие музейного дела в Московской области"</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022035233"/>
                  </a:ext>
                </a:extLst>
              </a:tr>
              <a:tr h="864057">
                <a:tc>
                  <a:txBody>
                    <a:bodyPr/>
                    <a:lstStyle/>
                    <a:p>
                      <a:pPr algn="ctr" fontAlgn="ctr"/>
                      <a:r>
                        <a:rPr lang="ru-RU" sz="750" b="0" i="1" u="none" strike="noStrike">
                          <a:solidFill>
                            <a:srgbClr val="000000"/>
                          </a:solidFill>
                          <a:effectLst/>
                          <a:latin typeface="Times New Roman" panose="02020603050405020304" pitchFamily="18" charset="0"/>
                        </a:rPr>
                        <a:t>4</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Основное мероприятие 01. Обеспечение выполнения функций муниципальных музеев</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Макропоказатель подпрограммы. Увеличение общего количества посещений музеев подпрограммы. Увеличение общего количества посещений музеев</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Национальный проект «Культура»</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Процент</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104</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33,721</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Показатель не достигнут. В связи с коронавирусной инфекцией музеи были закрыты для посещения. После открытия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03069548"/>
                  </a:ext>
                </a:extLst>
              </a:tr>
              <a:tr h="122603">
                <a:tc>
                  <a:txBody>
                    <a:bodyPr/>
                    <a:lstStyle/>
                    <a:p>
                      <a:pPr algn="ctr" fontAlgn="ctr"/>
                      <a:r>
                        <a:rPr lang="ru-RU" sz="750" b="0" i="1" u="none" strike="noStrike">
                          <a:solidFill>
                            <a:srgbClr val="000000"/>
                          </a:solidFill>
                          <a:effectLst/>
                          <a:latin typeface="Times New Roman" panose="02020603050405020304" pitchFamily="18" charset="0"/>
                        </a:rPr>
                        <a:t>5</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Основное мероприятие 01. Обеспечение выполнения функций муниципальных музеев</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2020 Перевод в электронный вид музейных фондов</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Национальный проект «Культура»</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Процент</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20</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38</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выполнено</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046693"/>
                  </a:ext>
                </a:extLst>
              </a:tr>
              <a:tr h="158276">
                <a:tc>
                  <a:txBody>
                    <a:bodyPr/>
                    <a:lstStyle/>
                    <a:p>
                      <a:pPr algn="ctr" fontAlgn="ctr"/>
                      <a:r>
                        <a:rPr lang="ru-RU" sz="750" b="1" i="0" u="none" strike="noStrike">
                          <a:solidFill>
                            <a:srgbClr val="000000"/>
                          </a:solidFill>
                          <a:effectLst/>
                          <a:latin typeface="Times New Roman" panose="02020603050405020304" pitchFamily="18" charset="0"/>
                        </a:rPr>
                        <a:t>2.3</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750" b="0" i="0" u="none" strike="noStrike">
                          <a:solidFill>
                            <a:srgbClr val="000000"/>
                          </a:solidFill>
                          <a:effectLst/>
                          <a:latin typeface="Times New Roman" panose="02020603050405020304" pitchFamily="18" charset="0"/>
                        </a:rPr>
                        <a:t>Подпрограмма 3 "Развитие библиотечного дела в Московской области"</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119359724"/>
                  </a:ext>
                </a:extLst>
              </a:tr>
              <a:tr h="802755">
                <a:tc>
                  <a:txBody>
                    <a:bodyPr/>
                    <a:lstStyle/>
                    <a:p>
                      <a:pPr algn="ctr" fontAlgn="ctr"/>
                      <a:r>
                        <a:rPr lang="ru-RU" sz="750" b="0" i="1" u="none" strike="noStrike">
                          <a:solidFill>
                            <a:srgbClr val="000000"/>
                          </a:solidFill>
                          <a:effectLst/>
                          <a:latin typeface="Times New Roman" panose="02020603050405020304" pitchFamily="18" charset="0"/>
                        </a:rPr>
                        <a:t>6</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Основное мероприятие 01.Организация библиотечного обслуживания населения муниципальными библиотеками Московской области</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Макропоказатель подпрограммы. Обеспечение роста числа пользователей муниципальных библиотек Московской области</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Отраслевой показатель</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Человек</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44 796</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41 080</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Показатель выполнен на 91,7%. В связи с коронавирусной инфекцией библиотеки были </a:t>
                      </a:r>
                      <a:r>
                        <a:rPr lang="ru-RU" sz="750" b="0" i="0" u="none" strike="noStrike" dirty="0" smtClean="0">
                          <a:solidFill>
                            <a:srgbClr val="000000"/>
                          </a:solidFill>
                          <a:effectLst/>
                          <a:latin typeface="Times New Roman" panose="02020603050405020304" pitchFamily="18" charset="0"/>
                        </a:rPr>
                        <a:t>закрыты </a:t>
                      </a:r>
                      <a:r>
                        <a:rPr lang="ru-RU" sz="750" b="0" i="0" u="none" strike="noStrike" dirty="0">
                          <a:solidFill>
                            <a:srgbClr val="000000"/>
                          </a:solidFill>
                          <a:effectLst/>
                          <a:latin typeface="Times New Roman" panose="02020603050405020304" pitchFamily="18" charset="0"/>
                        </a:rPr>
                        <a:t>для посещения.  После открытия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6104847"/>
                  </a:ext>
                </a:extLst>
              </a:tr>
              <a:tr h="245205">
                <a:tc>
                  <a:txBody>
                    <a:bodyPr/>
                    <a:lstStyle/>
                    <a:p>
                      <a:pPr algn="ctr" fontAlgn="ctr"/>
                      <a:r>
                        <a:rPr lang="ru-RU" sz="750" b="0" i="1" u="none" strike="noStrike">
                          <a:solidFill>
                            <a:srgbClr val="000000"/>
                          </a:solidFill>
                          <a:effectLst/>
                          <a:latin typeface="Times New Roman" panose="02020603050405020304" pitchFamily="18" charset="0"/>
                        </a:rPr>
                        <a:t>7</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Основное мероприятие 01.Организация библиотечного обслуживания населения муниципальными библиотеками Московской области</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Увеличение количества библиотек, внедривших стандарты деятельности библиотеки нового формата</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Обращение Губернатора Московской области</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Единиц</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13</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13</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выполнено</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3489698"/>
                  </a:ext>
                </a:extLst>
              </a:tr>
              <a:tr h="245205">
                <a:tc>
                  <a:txBody>
                    <a:bodyPr/>
                    <a:lstStyle/>
                    <a:p>
                      <a:pPr algn="ctr" fontAlgn="ctr"/>
                      <a:r>
                        <a:rPr lang="ru-RU" sz="750" b="0" i="1" u="none" strike="noStrike">
                          <a:solidFill>
                            <a:srgbClr val="000000"/>
                          </a:solidFill>
                          <a:effectLst/>
                          <a:latin typeface="Times New Roman" panose="02020603050405020304" pitchFamily="18" charset="0"/>
                        </a:rPr>
                        <a:t>8</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Основное мероприятие 01.Организация библиотечного обслуживания населения муниципальными библиотеками Московской области</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Доля библиотек, соответствующих единым требованиям к условиям деятельности библиотек Московской области (стандарт)</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Отраслевой показатель</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Процент</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65,4</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73,1</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показатель оценивается по итоговому рейтингу библиотек</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8330579"/>
                  </a:ext>
                </a:extLst>
              </a:tr>
              <a:tr h="782322">
                <a:tc>
                  <a:txBody>
                    <a:bodyPr/>
                    <a:lstStyle/>
                    <a:p>
                      <a:pPr algn="ctr" fontAlgn="ctr"/>
                      <a:r>
                        <a:rPr lang="ru-RU" sz="750" b="0" i="1" u="none" strike="noStrike">
                          <a:solidFill>
                            <a:srgbClr val="000000"/>
                          </a:solidFill>
                          <a:effectLst/>
                          <a:latin typeface="Times New Roman" panose="02020603050405020304" pitchFamily="18" charset="0"/>
                        </a:rPr>
                        <a:t>9</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Основное мероприятие 01.Организация библиотечного обслуживания населения муниципальными библиотеками Московской области</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Увеличение посещаемости общедоступных (публичных) библиотек, а также культурно-массовых мероприятий, проводимых в библиотеках Московской области к уровню 2017 года</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Национальный проект «Культура»</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Процент</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104</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69,428</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Показатель не  достигнут. В связи с коронавирусной инфекцией библиотеки были </a:t>
                      </a:r>
                      <a:r>
                        <a:rPr lang="ru-RU" sz="750" b="0" i="0" u="none" strike="noStrike" dirty="0" smtClean="0">
                          <a:solidFill>
                            <a:srgbClr val="000000"/>
                          </a:solidFill>
                          <a:effectLst/>
                          <a:latin typeface="Times New Roman" panose="02020603050405020304" pitchFamily="18" charset="0"/>
                        </a:rPr>
                        <a:t>закрыты </a:t>
                      </a:r>
                      <a:r>
                        <a:rPr lang="ru-RU" sz="750" b="0" i="0" u="none" strike="noStrike" dirty="0">
                          <a:solidFill>
                            <a:srgbClr val="000000"/>
                          </a:solidFill>
                          <a:effectLst/>
                          <a:latin typeface="Times New Roman" panose="02020603050405020304" pitchFamily="18" charset="0"/>
                        </a:rPr>
                        <a:t>для посещения.  После открытия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6247890"/>
                  </a:ext>
                </a:extLst>
              </a:tr>
              <a:tr h="245205">
                <a:tc>
                  <a:txBody>
                    <a:bodyPr/>
                    <a:lstStyle/>
                    <a:p>
                      <a:pPr algn="ctr" fontAlgn="ctr"/>
                      <a:r>
                        <a:rPr lang="ru-RU" sz="750" b="0" i="1" u="none" strike="noStrike">
                          <a:solidFill>
                            <a:srgbClr val="000000"/>
                          </a:solidFill>
                          <a:effectLst/>
                          <a:latin typeface="Times New Roman" panose="02020603050405020304" pitchFamily="18" charset="0"/>
                        </a:rPr>
                        <a:t>10</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Основное мероприятие 01.Организация библиотечного обслуживания населения муниципальными библиотеками </a:t>
                      </a:r>
                      <a:r>
                        <a:rPr lang="ru-RU" sz="750" b="0" i="0" u="none" strike="noStrike" dirty="0" smtClean="0">
                          <a:solidFill>
                            <a:srgbClr val="000000"/>
                          </a:solidFill>
                          <a:effectLst/>
                          <a:latin typeface="Times New Roman" panose="02020603050405020304" pitchFamily="18" charset="0"/>
                        </a:rPr>
                        <a:t>Московской области</a:t>
                      </a:r>
                      <a:endParaRPr lang="ru-RU" sz="750" b="0" i="0" u="none" strike="noStrike" dirty="0">
                        <a:solidFill>
                          <a:srgbClr val="000000"/>
                        </a:solidFill>
                        <a:effectLst/>
                        <a:latin typeface="Times New Roman" panose="02020603050405020304" pitchFamily="18" charset="0"/>
                      </a:endParaRP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Количество посещений библиотек (на 1 жителя в год) (комплектование книжных фондов муниципальных общедоступных библиотек)</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Показатель к соглашению с ФОИВ</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посещение</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1,7</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0</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Дополнительное соглашение о расторжении Соглашения от 14.02.2020 №08/18 о предоставлении субсидии на комплектование книжных фондов № 08/18-1 с Министерством культуры Московской области от 27.08.2020г.</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0191865"/>
                  </a:ext>
                </a:extLst>
              </a:tr>
              <a:tr h="271105">
                <a:tc>
                  <a:txBody>
                    <a:bodyPr/>
                    <a:lstStyle/>
                    <a:p>
                      <a:pPr algn="ctr" fontAlgn="ctr"/>
                      <a:r>
                        <a:rPr lang="ru-RU" sz="750" b="1" i="0" u="none" strike="noStrike">
                          <a:solidFill>
                            <a:srgbClr val="000000"/>
                          </a:solidFill>
                          <a:effectLst/>
                          <a:latin typeface="Times New Roman" panose="02020603050405020304" pitchFamily="18" charset="0"/>
                        </a:rPr>
                        <a:t>2.4</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750" b="0" i="0" u="none" strike="noStrike">
                          <a:solidFill>
                            <a:srgbClr val="000000"/>
                          </a:solidFill>
                          <a:effectLst/>
                          <a:latin typeface="Times New Roman" panose="02020603050405020304" pitchFamily="18" charset="0"/>
                        </a:rPr>
                        <a:t>Подпрограмма 4 "Развитие профессионального искусства, гастрольно-концертной и культурно-досуговой деятельности, кинематографии Московской области"</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820140806"/>
                  </a:ext>
                </a:extLst>
              </a:tr>
              <a:tr h="761888">
                <a:tc>
                  <a:txBody>
                    <a:bodyPr/>
                    <a:lstStyle/>
                    <a:p>
                      <a:pPr algn="ctr" fontAlgn="ctr"/>
                      <a:r>
                        <a:rPr lang="ru-RU" sz="750" b="0" i="1" u="none" strike="noStrike">
                          <a:solidFill>
                            <a:srgbClr val="000000"/>
                          </a:solidFill>
                          <a:effectLst/>
                          <a:latin typeface="Times New Roman" panose="02020603050405020304" pitchFamily="18" charset="0"/>
                        </a:rPr>
                        <a:t>11</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Основное мероприятие 01. Обеспечение функций театрально-концертных учреждений</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a:solidFill>
                            <a:srgbClr val="000000"/>
                          </a:solidFill>
                          <a:effectLst/>
                          <a:latin typeface="Times New Roman" panose="02020603050405020304" pitchFamily="18" charset="0"/>
                        </a:rPr>
                        <a:t>Увеличение количества посетителей театрально-концертных и киномероприятий </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Отраслевой показатель</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Человек</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470 779</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a:solidFill>
                            <a:srgbClr val="000000"/>
                          </a:solidFill>
                          <a:effectLst/>
                          <a:latin typeface="Times New Roman" panose="02020603050405020304" pitchFamily="18" charset="0"/>
                        </a:rPr>
                        <a:t>33 600</a:t>
                      </a:r>
                    </a:p>
                  </a:txBody>
                  <a:tcPr marL="2919" marR="2919" marT="29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750" b="0" i="0" u="none" strike="noStrike" dirty="0">
                          <a:solidFill>
                            <a:srgbClr val="000000"/>
                          </a:solidFill>
                          <a:effectLst/>
                          <a:latin typeface="Times New Roman" panose="02020603050405020304" pitchFamily="18" charset="0"/>
                        </a:rPr>
                        <a:t>Показатель не достигнут. В связи с коронавирусной инфекцией театры были </a:t>
                      </a:r>
                      <a:r>
                        <a:rPr lang="ru-RU" sz="750" b="0" i="0" u="none" strike="noStrike" dirty="0" smtClean="0">
                          <a:solidFill>
                            <a:srgbClr val="000000"/>
                          </a:solidFill>
                          <a:effectLst/>
                          <a:latin typeface="Times New Roman" panose="02020603050405020304" pitchFamily="18" charset="0"/>
                        </a:rPr>
                        <a:t>закрыты </a:t>
                      </a:r>
                      <a:r>
                        <a:rPr lang="ru-RU" sz="750" b="0" i="0" u="none" strike="noStrike" dirty="0">
                          <a:solidFill>
                            <a:srgbClr val="000000"/>
                          </a:solidFill>
                          <a:effectLst/>
                          <a:latin typeface="Times New Roman" panose="02020603050405020304" pitchFamily="18" charset="0"/>
                        </a:rPr>
                        <a:t>для посещения. После открытия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2919" marR="2919" marT="29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1447490"/>
                  </a:ext>
                </a:extLst>
              </a:tr>
            </a:tbl>
          </a:graphicData>
        </a:graphic>
      </p:graphicFrame>
    </p:spTree>
    <p:extLst>
      <p:ext uri="{BB962C8B-B14F-4D97-AF65-F5344CB8AC3E}">
        <p14:creationId xmlns:p14="http://schemas.microsoft.com/office/powerpoint/2010/main" val="3134754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236993953"/>
              </p:ext>
            </p:extLst>
          </p:nvPr>
        </p:nvGraphicFramePr>
        <p:xfrm>
          <a:off x="0" y="0"/>
          <a:ext cx="9144000" cy="6858000"/>
        </p:xfrm>
        <a:graphic>
          <a:graphicData uri="http://schemas.openxmlformats.org/drawingml/2006/table">
            <a:tbl>
              <a:tblPr/>
              <a:tblGrid>
                <a:gridCol w="240998">
                  <a:extLst>
                    <a:ext uri="{9D8B030D-6E8A-4147-A177-3AD203B41FA5}">
                      <a16:colId xmlns="" xmlns:a16="http://schemas.microsoft.com/office/drawing/2014/main" val="1752286601"/>
                    </a:ext>
                  </a:extLst>
                </a:gridCol>
                <a:gridCol w="1700886">
                  <a:extLst>
                    <a:ext uri="{9D8B030D-6E8A-4147-A177-3AD203B41FA5}">
                      <a16:colId xmlns="" xmlns:a16="http://schemas.microsoft.com/office/drawing/2014/main" val="735452982"/>
                    </a:ext>
                  </a:extLst>
                </a:gridCol>
                <a:gridCol w="1810571">
                  <a:extLst>
                    <a:ext uri="{9D8B030D-6E8A-4147-A177-3AD203B41FA5}">
                      <a16:colId xmlns="" xmlns:a16="http://schemas.microsoft.com/office/drawing/2014/main" val="2405924230"/>
                    </a:ext>
                  </a:extLst>
                </a:gridCol>
                <a:gridCol w="718358">
                  <a:extLst>
                    <a:ext uri="{9D8B030D-6E8A-4147-A177-3AD203B41FA5}">
                      <a16:colId xmlns="" xmlns:a16="http://schemas.microsoft.com/office/drawing/2014/main" val="1514029749"/>
                    </a:ext>
                  </a:extLst>
                </a:gridCol>
                <a:gridCol w="383124">
                  <a:extLst>
                    <a:ext uri="{9D8B030D-6E8A-4147-A177-3AD203B41FA5}">
                      <a16:colId xmlns="" xmlns:a16="http://schemas.microsoft.com/office/drawing/2014/main" val="1518414247"/>
                    </a:ext>
                  </a:extLst>
                </a:gridCol>
                <a:gridCol w="495899">
                  <a:extLst>
                    <a:ext uri="{9D8B030D-6E8A-4147-A177-3AD203B41FA5}">
                      <a16:colId xmlns="" xmlns:a16="http://schemas.microsoft.com/office/drawing/2014/main" val="1906974796"/>
                    </a:ext>
                  </a:extLst>
                </a:gridCol>
                <a:gridCol w="636480">
                  <a:extLst>
                    <a:ext uri="{9D8B030D-6E8A-4147-A177-3AD203B41FA5}">
                      <a16:colId xmlns="" xmlns:a16="http://schemas.microsoft.com/office/drawing/2014/main" val="3701612563"/>
                    </a:ext>
                  </a:extLst>
                </a:gridCol>
                <a:gridCol w="3157684">
                  <a:extLst>
                    <a:ext uri="{9D8B030D-6E8A-4147-A177-3AD203B41FA5}">
                      <a16:colId xmlns="" xmlns:a16="http://schemas.microsoft.com/office/drawing/2014/main" val="3177469424"/>
                    </a:ext>
                  </a:extLst>
                </a:gridCol>
              </a:tblGrid>
              <a:tr h="908720">
                <a:tc>
                  <a:txBody>
                    <a:bodyPr/>
                    <a:lstStyle/>
                    <a:p>
                      <a:pPr algn="ctr" fontAlgn="ctr"/>
                      <a:r>
                        <a:rPr lang="ru-RU" sz="800" b="0" i="1" u="none" strike="noStrike">
                          <a:solidFill>
                            <a:srgbClr val="000000"/>
                          </a:solidFill>
                          <a:effectLst/>
                          <a:latin typeface="Times New Roman" panose="02020603050405020304" pitchFamily="18" charset="0"/>
                        </a:rPr>
                        <a:t>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Обеспечение функций театрально-концертных учреждений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количества посещений театров (мероприятий в России)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Национальный проект «Культура»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49,476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Показатель не  достигнут. В связи с коронавирусной инфекцией театры были </a:t>
                      </a:r>
                      <a:r>
                        <a:rPr lang="ru-RU" sz="800" b="0" i="0" u="none" strike="noStrike" dirty="0" smtClean="0">
                          <a:solidFill>
                            <a:srgbClr val="000000"/>
                          </a:solidFill>
                          <a:effectLst/>
                          <a:latin typeface="Times New Roman" panose="02020603050405020304" pitchFamily="18" charset="0"/>
                        </a:rPr>
                        <a:t>закрыты </a:t>
                      </a:r>
                      <a:r>
                        <a:rPr lang="ru-RU" sz="800" b="0" i="0" u="none" strike="noStrike" dirty="0">
                          <a:solidFill>
                            <a:srgbClr val="000000"/>
                          </a:solidFill>
                          <a:effectLst/>
                          <a:latin typeface="Times New Roman" panose="02020603050405020304" pitchFamily="18" charset="0"/>
                        </a:rPr>
                        <a:t>для посещения.  После открытия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90574"/>
                  </a:ext>
                </a:extLst>
              </a:tr>
              <a:tr h="613464">
                <a:tc>
                  <a:txBody>
                    <a:bodyPr/>
                    <a:lstStyle/>
                    <a:p>
                      <a:pPr algn="ctr" fontAlgn="ctr"/>
                      <a:r>
                        <a:rPr lang="ru-RU" sz="800" b="0" i="1" u="none" strike="noStrike">
                          <a:solidFill>
                            <a:srgbClr val="000000"/>
                          </a:solidFill>
                          <a:effectLst/>
                          <a:latin typeface="Times New Roman" panose="02020603050405020304" pitchFamily="18" charset="0"/>
                        </a:rPr>
                        <a:t>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Обеспечение функций культурно-досуговых учреждений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106,86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8139244"/>
                  </a:ext>
                </a:extLst>
              </a:tr>
              <a:tr h="312992">
                <a:tc>
                  <a:txBody>
                    <a:bodyPr/>
                    <a:lstStyle/>
                    <a:p>
                      <a:pPr algn="ctr" fontAlgn="ctr"/>
                      <a:r>
                        <a:rPr lang="ru-RU" sz="800" b="0" i="1" u="none" strike="noStrike">
                          <a:solidFill>
                            <a:srgbClr val="000000"/>
                          </a:solidFill>
                          <a:effectLst/>
                          <a:latin typeface="Times New Roman" panose="02020603050405020304" pitchFamily="18" charset="0"/>
                        </a:rPr>
                        <a:t>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Обеспечение функций театрально-концертных учреждений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посещений организаций культуры (профессиональных театров) по отношению к уровню 2010 года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к соглашению с ФОИВ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8555566"/>
                  </a:ext>
                </a:extLst>
              </a:tr>
              <a:tr h="307913">
                <a:tc>
                  <a:txBody>
                    <a:bodyPr/>
                    <a:lstStyle/>
                    <a:p>
                      <a:pPr algn="ctr" fontAlgn="ctr"/>
                      <a:r>
                        <a:rPr lang="ru-RU" sz="800" b="1" i="0" u="none" strike="noStrike">
                          <a:solidFill>
                            <a:srgbClr val="000000"/>
                          </a:solidFill>
                          <a:effectLst/>
                          <a:latin typeface="Times New Roman" panose="02020603050405020304" pitchFamily="18" charset="0"/>
                        </a:rPr>
                        <a:t>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5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661134867"/>
                  </a:ext>
                </a:extLst>
              </a:tr>
              <a:tr h="525826">
                <a:tc>
                  <a:txBody>
                    <a:bodyPr/>
                    <a:lstStyle/>
                    <a:p>
                      <a:pPr algn="ctr" fontAlgn="ctr"/>
                      <a:r>
                        <a:rPr lang="ru-RU" sz="800" b="0" i="1"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Проведение капитального ремонта, технического переоснащения и благоустройства территорий муниципальных учреждений культуры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Увеличение на 15% числа посещений организаций культуры к уровню 2018 года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Национальный проект «Культура»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103,87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62,78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Показатель не достигнут. В связи с коронавирусной инфекцией организации культуры были </a:t>
                      </a:r>
                      <a:r>
                        <a:rPr lang="ru-RU" sz="800" b="0" i="0" u="none" strike="noStrike" dirty="0" smtClean="0">
                          <a:solidFill>
                            <a:srgbClr val="000000"/>
                          </a:solidFill>
                          <a:effectLst/>
                          <a:latin typeface="Times New Roman" panose="02020603050405020304" pitchFamily="18" charset="0"/>
                        </a:rPr>
                        <a:t>закрыты </a:t>
                      </a:r>
                      <a:r>
                        <a:rPr lang="ru-RU" sz="800" b="0" i="0" u="none" strike="noStrike" dirty="0">
                          <a:solidFill>
                            <a:srgbClr val="000000"/>
                          </a:solidFill>
                          <a:effectLst/>
                          <a:latin typeface="Times New Roman" panose="02020603050405020304" pitchFamily="18" charset="0"/>
                        </a:rPr>
                        <a:t>для посещения.  После открытия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50138122"/>
                  </a:ext>
                </a:extLst>
              </a:tr>
              <a:tr h="350551">
                <a:tc>
                  <a:txBody>
                    <a:bodyPr/>
                    <a:lstStyle/>
                    <a:p>
                      <a:pPr algn="ctr" fontAlgn="ctr"/>
                      <a:r>
                        <a:rPr lang="ru-RU" sz="800" b="0" i="1" u="none" strike="noStrike">
                          <a:solidFill>
                            <a:srgbClr val="000000"/>
                          </a:solidFill>
                          <a:effectLst/>
                          <a:latin typeface="Times New Roman" panose="02020603050405020304" pitchFamily="18" charset="0"/>
                        </a:rPr>
                        <a:t>16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Проведение капитального ремонта, технического переоснащения и благоустройства территорий муниципальных учреждений культуры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числа участников клубных формирований уровню 2017 года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Национальный проект «Культура»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101,673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9877558"/>
                  </a:ext>
                </a:extLst>
              </a:tr>
              <a:tr h="567559">
                <a:tc>
                  <a:txBody>
                    <a:bodyPr/>
                    <a:lstStyle/>
                    <a:p>
                      <a:pPr algn="ctr" fontAlgn="ctr"/>
                      <a:r>
                        <a:rPr lang="ru-RU" sz="800" b="0" i="1" u="none" strike="noStrike">
                          <a:solidFill>
                            <a:srgbClr val="000000"/>
                          </a:solidFill>
                          <a:effectLst/>
                          <a:latin typeface="Times New Roman" panose="02020603050405020304" pitchFamily="18" charset="0"/>
                        </a:rPr>
                        <a:t>17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Проведение капитального ремонта, технического переоснащения и благоустройства территорий муниципальных учреждений культуры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числа посещений платных культурно-массовых мероприятий клубов и домов культуры к уровню 2017 года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Национальный проект «Культура»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42,777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Показатель не достигнут. В связи с коронавирусной инфекцией платные культурно-массовые мероприятия были отменены. После открытия учреждений культуры внесены изменения в Стандарт организации работы в организациях сферы культуры, осуществляющих свою деятельность на территории Московской области, в целях недопущения распространения новой коронавирусной инфекции (Распоряжение первого заместителя председателя правительства Московской области от 15.07.2020 № 90-р)</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071975"/>
                  </a:ext>
                </a:extLst>
              </a:tr>
              <a:tr h="413149">
                <a:tc>
                  <a:txBody>
                    <a:bodyPr/>
                    <a:lstStyle/>
                    <a:p>
                      <a:pPr algn="ctr" fontAlgn="ctr"/>
                      <a:r>
                        <a:rPr lang="ru-RU" sz="800" b="0" i="1" u="none" strike="noStrike">
                          <a:solidFill>
                            <a:srgbClr val="000000"/>
                          </a:solidFill>
                          <a:effectLst/>
                          <a:latin typeface="Times New Roman" panose="02020603050405020304" pitchFamily="18" charset="0"/>
                        </a:rPr>
                        <a:t>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Проведение капитального ремонта, технического переоснащения и благоустройства территорий муниципальных учреждений культуры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доли учреждений клубного типа, соответствующих Требованиям к условиям деятельности культурно-досуговых учреждений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70,8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35033520"/>
                  </a:ext>
                </a:extLst>
              </a:tr>
              <a:tr h="247676">
                <a:tc>
                  <a:txBody>
                    <a:bodyPr/>
                    <a:lstStyle/>
                    <a:p>
                      <a:pPr algn="ctr" fontAlgn="ctr"/>
                      <a:r>
                        <a:rPr lang="ru-RU" sz="800" b="1" i="0" u="none" strike="noStrike">
                          <a:solidFill>
                            <a:srgbClr val="000000"/>
                          </a:solidFill>
                          <a:effectLst/>
                          <a:latin typeface="Times New Roman" panose="02020603050405020304" pitchFamily="18" charset="0"/>
                        </a:rPr>
                        <a:t>2.7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7 "Развитие архивного дела в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154983232"/>
                  </a:ext>
                </a:extLst>
              </a:tr>
              <a:tr h="438189">
                <a:tc>
                  <a:txBody>
                    <a:bodyPr/>
                    <a:lstStyle/>
                    <a:p>
                      <a:pPr algn="ctr" fontAlgn="ctr"/>
                      <a:r>
                        <a:rPr lang="ru-RU" sz="800" b="0" i="1" u="none" strike="noStrike">
                          <a:solidFill>
                            <a:srgbClr val="000000"/>
                          </a:solidFill>
                          <a:effectLst/>
                          <a:latin typeface="Times New Roman" panose="02020603050405020304" pitchFamily="18" charset="0"/>
                        </a:rPr>
                        <a:t>19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Хранение, комплектование учёт и использование архивных документов в муниципальных архивах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3768693"/>
                  </a:ext>
                </a:extLst>
              </a:tr>
            </a:tbl>
          </a:graphicData>
        </a:graphic>
      </p:graphicFrame>
    </p:spTree>
    <p:extLst>
      <p:ext uri="{BB962C8B-B14F-4D97-AF65-F5344CB8AC3E}">
        <p14:creationId xmlns:p14="http://schemas.microsoft.com/office/powerpoint/2010/main" val="341139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660095988"/>
              </p:ext>
            </p:extLst>
          </p:nvPr>
        </p:nvGraphicFramePr>
        <p:xfrm>
          <a:off x="17646" y="0"/>
          <a:ext cx="9126353" cy="4308034"/>
        </p:xfrm>
        <a:graphic>
          <a:graphicData uri="http://schemas.openxmlformats.org/drawingml/2006/table">
            <a:tbl>
              <a:tblPr/>
              <a:tblGrid>
                <a:gridCol w="240533">
                  <a:extLst>
                    <a:ext uri="{9D8B030D-6E8A-4147-A177-3AD203B41FA5}">
                      <a16:colId xmlns="" xmlns:a16="http://schemas.microsoft.com/office/drawing/2014/main" val="4106846197"/>
                    </a:ext>
                  </a:extLst>
                </a:gridCol>
                <a:gridCol w="1697603">
                  <a:extLst>
                    <a:ext uri="{9D8B030D-6E8A-4147-A177-3AD203B41FA5}">
                      <a16:colId xmlns="" xmlns:a16="http://schemas.microsoft.com/office/drawing/2014/main" val="4224704923"/>
                    </a:ext>
                  </a:extLst>
                </a:gridCol>
                <a:gridCol w="1807077">
                  <a:extLst>
                    <a:ext uri="{9D8B030D-6E8A-4147-A177-3AD203B41FA5}">
                      <a16:colId xmlns="" xmlns:a16="http://schemas.microsoft.com/office/drawing/2014/main" val="732211333"/>
                    </a:ext>
                  </a:extLst>
                </a:gridCol>
                <a:gridCol w="716971">
                  <a:extLst>
                    <a:ext uri="{9D8B030D-6E8A-4147-A177-3AD203B41FA5}">
                      <a16:colId xmlns="" xmlns:a16="http://schemas.microsoft.com/office/drawing/2014/main" val="1589263248"/>
                    </a:ext>
                  </a:extLst>
                </a:gridCol>
                <a:gridCol w="382385">
                  <a:extLst>
                    <a:ext uri="{9D8B030D-6E8A-4147-A177-3AD203B41FA5}">
                      <a16:colId xmlns="" xmlns:a16="http://schemas.microsoft.com/office/drawing/2014/main" val="474533512"/>
                    </a:ext>
                  </a:extLst>
                </a:gridCol>
                <a:gridCol w="494942">
                  <a:extLst>
                    <a:ext uri="{9D8B030D-6E8A-4147-A177-3AD203B41FA5}">
                      <a16:colId xmlns="" xmlns:a16="http://schemas.microsoft.com/office/drawing/2014/main" val="2301293188"/>
                    </a:ext>
                  </a:extLst>
                </a:gridCol>
                <a:gridCol w="635252">
                  <a:extLst>
                    <a:ext uri="{9D8B030D-6E8A-4147-A177-3AD203B41FA5}">
                      <a16:colId xmlns="" xmlns:a16="http://schemas.microsoft.com/office/drawing/2014/main" val="2214700408"/>
                    </a:ext>
                  </a:extLst>
                </a:gridCol>
                <a:gridCol w="3151590">
                  <a:extLst>
                    <a:ext uri="{9D8B030D-6E8A-4147-A177-3AD203B41FA5}">
                      <a16:colId xmlns="" xmlns:a16="http://schemas.microsoft.com/office/drawing/2014/main" val="1611056224"/>
                    </a:ext>
                  </a:extLst>
                </a:gridCol>
              </a:tblGrid>
              <a:tr h="350551">
                <a:tc>
                  <a:txBody>
                    <a:bodyPr/>
                    <a:lstStyle/>
                    <a:p>
                      <a:pPr algn="ctr" fontAlgn="ctr"/>
                      <a:r>
                        <a:rPr lang="ru-RU" sz="800" b="0" i="1"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Хранение, комплектование учёт и использование архивных документов в муниципальных архивах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71338959"/>
                  </a:ext>
                </a:extLst>
              </a:tr>
              <a:tr h="525826">
                <a:tc>
                  <a:txBody>
                    <a:bodyPr/>
                    <a:lstStyle/>
                    <a:p>
                      <a:pPr algn="ctr" fontAlgn="ctr"/>
                      <a:r>
                        <a:rPr lang="ru-RU" sz="800" b="0" i="1" u="none" strike="noStrike">
                          <a:solidFill>
                            <a:srgbClr val="000000"/>
                          </a:solidFill>
                          <a:effectLst/>
                          <a:latin typeface="Times New Roman" panose="02020603050405020304" pitchFamily="18" charset="0"/>
                        </a:rPr>
                        <a:t>21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Временное хранение, комплектование учет и использование архивных документов, относящихся к собственности Московской области и временно хранящихся в муниципальных архивах</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2640480"/>
                  </a:ext>
                </a:extLst>
              </a:tr>
              <a:tr h="137716">
                <a:tc>
                  <a:txBody>
                    <a:bodyPr/>
                    <a:lstStyle/>
                    <a:p>
                      <a:pPr algn="ctr" fontAlgn="ctr"/>
                      <a:r>
                        <a:rPr lang="ru-RU" sz="800" b="1" i="0" u="none" strike="noStrike">
                          <a:solidFill>
                            <a:srgbClr val="000000"/>
                          </a:solidFill>
                          <a:effectLst/>
                          <a:latin typeface="Times New Roman" panose="02020603050405020304" pitchFamily="18" charset="0"/>
                        </a:rPr>
                        <a:t>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9 "Развитие парков культуры и отдыха"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026287405"/>
                  </a:ext>
                </a:extLst>
              </a:tr>
              <a:tr h="262913">
                <a:tc>
                  <a:txBody>
                    <a:bodyPr/>
                    <a:lstStyle/>
                    <a:p>
                      <a:pPr algn="ctr" fontAlgn="ctr"/>
                      <a:r>
                        <a:rPr lang="ru-RU" sz="800" b="0" i="1" u="none" strike="noStrike">
                          <a:solidFill>
                            <a:srgbClr val="000000"/>
                          </a:solidFill>
                          <a:effectLst/>
                          <a:latin typeface="Times New Roman" panose="02020603050405020304" pitchFamily="18" charset="0"/>
                        </a:rPr>
                        <a:t>22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Соответствие нормативу обеспеченности парками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Соответствие нормативу обеспеченности парками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66,67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связи с созданием в городском округе Щёлково дух парков культуры и отдыха соответствие нормативу обеспеченности парками культуры и отдыха составило 66.67%</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8502932"/>
                  </a:ext>
                </a:extLst>
              </a:tr>
              <a:tr h="262913">
                <a:tc>
                  <a:txBody>
                    <a:bodyPr/>
                    <a:lstStyle/>
                    <a:p>
                      <a:pPr algn="ctr" fontAlgn="ctr"/>
                      <a:r>
                        <a:rPr lang="ru-RU" sz="800" b="0" i="1" u="none" strike="noStrike">
                          <a:solidFill>
                            <a:srgbClr val="000000"/>
                          </a:solidFill>
                          <a:effectLst/>
                          <a:latin typeface="Times New Roman" panose="02020603050405020304" pitchFamily="18" charset="0"/>
                        </a:rPr>
                        <a:t>23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Соответствие нормативу обеспеченности парками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числа посетителей парков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1264494"/>
                  </a:ext>
                </a:extLst>
              </a:tr>
              <a:tr h="262913">
                <a:tc>
                  <a:txBody>
                    <a:bodyPr/>
                    <a:lstStyle/>
                    <a:p>
                      <a:pPr algn="ctr" fontAlgn="ctr"/>
                      <a:r>
                        <a:rPr lang="ru-RU" sz="800" b="0" i="1" u="none" strike="noStrike">
                          <a:solidFill>
                            <a:srgbClr val="000000"/>
                          </a:solidFill>
                          <a:effectLst/>
                          <a:latin typeface="Times New Roman" panose="02020603050405020304" pitchFamily="18" charset="0"/>
                        </a:rPr>
                        <a:t>24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Соответствие нормативу обеспеченности парками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созданных парков культуры и отдыха на территории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Показатель выполнен. В городском округе Щёлково создано 2 парка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74842332"/>
                  </a:ext>
                </a:extLst>
              </a:tr>
              <a:tr h="525826">
                <a:tc>
                  <a:txBody>
                    <a:bodyPr/>
                    <a:lstStyle/>
                    <a:p>
                      <a:pPr algn="ctr" fontAlgn="ctr"/>
                      <a:r>
                        <a:rPr lang="ru-RU" sz="800" b="0" i="1" u="none" strike="noStrike">
                          <a:solidFill>
                            <a:srgbClr val="000000"/>
                          </a:solidFill>
                          <a:effectLst/>
                          <a:latin typeface="Times New Roman" panose="02020603050405020304" pitchFamily="18" charset="0"/>
                        </a:rPr>
                        <a:t>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Соответствие нормативу обеспеченности парками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благоустроенных общественных территорий (пространств) (в разрезе видов территорий), в том числе: - зоны отдыха; пешеходные зоны; набережные; - скверы; - площади; -парки культуры и отдыха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7331823"/>
                  </a:ext>
                </a:extLst>
              </a:tr>
            </a:tbl>
          </a:graphicData>
        </a:graphic>
      </p:graphicFrame>
    </p:spTree>
    <p:extLst>
      <p:ext uri="{BB962C8B-B14F-4D97-AF65-F5344CB8AC3E}">
        <p14:creationId xmlns:p14="http://schemas.microsoft.com/office/powerpoint/2010/main" val="477028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459132182"/>
              </p:ext>
            </p:extLst>
          </p:nvPr>
        </p:nvGraphicFramePr>
        <p:xfrm>
          <a:off x="0" y="0"/>
          <a:ext cx="9144000" cy="6854594"/>
        </p:xfrm>
        <a:graphic>
          <a:graphicData uri="http://schemas.openxmlformats.org/drawingml/2006/table">
            <a:tbl>
              <a:tblPr/>
              <a:tblGrid>
                <a:gridCol w="240998">
                  <a:extLst>
                    <a:ext uri="{9D8B030D-6E8A-4147-A177-3AD203B41FA5}">
                      <a16:colId xmlns="" xmlns:a16="http://schemas.microsoft.com/office/drawing/2014/main" val="3678068613"/>
                    </a:ext>
                  </a:extLst>
                </a:gridCol>
                <a:gridCol w="1378674">
                  <a:extLst>
                    <a:ext uri="{9D8B030D-6E8A-4147-A177-3AD203B41FA5}">
                      <a16:colId xmlns="" xmlns:a16="http://schemas.microsoft.com/office/drawing/2014/main" val="2222998808"/>
                    </a:ext>
                  </a:extLst>
                </a:gridCol>
                <a:gridCol w="2132783">
                  <a:extLst>
                    <a:ext uri="{9D8B030D-6E8A-4147-A177-3AD203B41FA5}">
                      <a16:colId xmlns="" xmlns:a16="http://schemas.microsoft.com/office/drawing/2014/main" val="782218408"/>
                    </a:ext>
                  </a:extLst>
                </a:gridCol>
                <a:gridCol w="718358">
                  <a:extLst>
                    <a:ext uri="{9D8B030D-6E8A-4147-A177-3AD203B41FA5}">
                      <a16:colId xmlns="" xmlns:a16="http://schemas.microsoft.com/office/drawing/2014/main" val="3480731363"/>
                    </a:ext>
                  </a:extLst>
                </a:gridCol>
                <a:gridCol w="533235">
                  <a:extLst>
                    <a:ext uri="{9D8B030D-6E8A-4147-A177-3AD203B41FA5}">
                      <a16:colId xmlns="" xmlns:a16="http://schemas.microsoft.com/office/drawing/2014/main" val="1042729721"/>
                    </a:ext>
                  </a:extLst>
                </a:gridCol>
                <a:gridCol w="648072">
                  <a:extLst>
                    <a:ext uri="{9D8B030D-6E8A-4147-A177-3AD203B41FA5}">
                      <a16:colId xmlns="" xmlns:a16="http://schemas.microsoft.com/office/drawing/2014/main" val="1480686403"/>
                    </a:ext>
                  </a:extLst>
                </a:gridCol>
                <a:gridCol w="648072">
                  <a:extLst>
                    <a:ext uri="{9D8B030D-6E8A-4147-A177-3AD203B41FA5}">
                      <a16:colId xmlns="" xmlns:a16="http://schemas.microsoft.com/office/drawing/2014/main" val="2962545174"/>
                    </a:ext>
                  </a:extLst>
                </a:gridCol>
                <a:gridCol w="2843808">
                  <a:extLst>
                    <a:ext uri="{9D8B030D-6E8A-4147-A177-3AD203B41FA5}">
                      <a16:colId xmlns="" xmlns:a16="http://schemas.microsoft.com/office/drawing/2014/main" val="1488800396"/>
                    </a:ext>
                  </a:extLst>
                </a:gridCol>
              </a:tblGrid>
              <a:tr h="363071">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5268673"/>
                  </a:ext>
                </a:extLst>
              </a:tr>
              <a:tr h="200843">
                <a:tc>
                  <a:txBody>
                    <a:bodyPr/>
                    <a:lstStyle/>
                    <a:p>
                      <a:pPr algn="ctr" fontAlgn="ctr"/>
                      <a:r>
                        <a:rPr lang="ru-RU" sz="800" b="1"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"Образование"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625407844"/>
                  </a:ext>
                </a:extLst>
              </a:tr>
              <a:tr h="144016">
                <a:tc>
                  <a:txBody>
                    <a:bodyPr/>
                    <a:lstStyle/>
                    <a:p>
                      <a:pPr algn="ctr" fontAlgn="ctr"/>
                      <a:r>
                        <a:rPr lang="ru-RU" sz="800" b="1" i="0" u="none" strike="noStrike">
                          <a:solidFill>
                            <a:srgbClr val="000000"/>
                          </a:solidFill>
                          <a:effectLst/>
                          <a:latin typeface="Times New Roman" panose="02020603050405020304" pitchFamily="18" charset="0"/>
                        </a:rPr>
                        <a:t>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"Дошкольное образование"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723555210"/>
                  </a:ext>
                </a:extLst>
              </a:tr>
              <a:tr h="613464">
                <a:tc>
                  <a:txBody>
                    <a:bodyPr/>
                    <a:lstStyle/>
                    <a:p>
                      <a:pPr algn="ctr" fontAlgn="ctr"/>
                      <a:r>
                        <a:rPr lang="ru-RU" sz="800" b="0" i="1" u="none" strike="noStrike">
                          <a:solidFill>
                            <a:srgbClr val="000000"/>
                          </a:solidFill>
                          <a:effectLst/>
                          <a:latin typeface="Times New Roman" panose="02020603050405020304" pitchFamily="18" charset="0"/>
                        </a:rPr>
                        <a:t>26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Отношение численности детей в возрасте от 3 до 7 лет, получающих дошкольное образование в текущем году, к сумме численности детей в возрасте от 3 до 7 лет, получающих дошкольное образование в текущем году, и численности детей в возрасте от 3 до 7 лет, находящихся в очереди на получение в текущем году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57459490"/>
                  </a:ext>
                </a:extLst>
              </a:tr>
              <a:tr h="346378">
                <a:tc>
                  <a:txBody>
                    <a:bodyPr/>
                    <a:lstStyle/>
                    <a:p>
                      <a:pPr algn="ctr" fontAlgn="ctr"/>
                      <a:r>
                        <a:rPr lang="ru-RU" sz="800" b="0" i="1" u="none" strike="noStrike">
                          <a:solidFill>
                            <a:srgbClr val="000000"/>
                          </a:solidFill>
                          <a:effectLst/>
                          <a:latin typeface="Times New Roman" panose="02020603050405020304" pitchFamily="18" charset="0"/>
                        </a:rPr>
                        <a:t>27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Проведение капитального ремонта объектов дошкольного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2019 Количество созданных и восстановленных объектов социальной и инженерной инфраструктуры на территории военных городков Московской области (в сфере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Мест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18745699"/>
                  </a:ext>
                </a:extLst>
              </a:tr>
              <a:tr h="350551">
                <a:tc>
                  <a:txBody>
                    <a:bodyPr/>
                    <a:lstStyle/>
                    <a:p>
                      <a:pPr algn="ctr" fontAlgn="ctr"/>
                      <a:r>
                        <a:rPr lang="ru-RU" sz="800" b="0" i="1" u="none" strike="noStrike">
                          <a:solidFill>
                            <a:srgbClr val="000000"/>
                          </a:solidFill>
                          <a:effectLst/>
                          <a:latin typeface="Times New Roman" panose="02020603050405020304" pitchFamily="18" charset="0"/>
                        </a:rPr>
                        <a:t>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Удельный вес численности педагогических работников ДОУ, имеющих педагогическое образование в общей численности педагогических работников ДОУ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2455005"/>
                  </a:ext>
                </a:extLst>
              </a:tr>
              <a:tr h="438189">
                <a:tc>
                  <a:txBody>
                    <a:bodyPr/>
                    <a:lstStyle/>
                    <a:p>
                      <a:pPr algn="ctr" fontAlgn="ctr"/>
                      <a:r>
                        <a:rPr lang="ru-RU" sz="800" b="0" i="1" u="none" strike="noStrike">
                          <a:solidFill>
                            <a:srgbClr val="000000"/>
                          </a:solidFill>
                          <a:effectLst/>
                          <a:latin typeface="Times New Roman" panose="02020603050405020304" pitchFamily="18" charset="0"/>
                        </a:rPr>
                        <a:t>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104,09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2759438"/>
                  </a:ext>
                </a:extLst>
              </a:tr>
              <a:tr h="872204">
                <a:tc>
                  <a:txBody>
                    <a:bodyPr/>
                    <a:lstStyle/>
                    <a:p>
                      <a:pPr algn="ctr" fontAlgn="ctr"/>
                      <a:r>
                        <a:rPr lang="ru-RU" sz="800" b="0" i="1" u="none" strike="noStrike">
                          <a:solidFill>
                            <a:srgbClr val="000000"/>
                          </a:solidFill>
                          <a:effectLst/>
                          <a:latin typeface="Times New Roman" panose="02020603050405020304" pitchFamily="18" charset="0"/>
                        </a:rPr>
                        <a:t>30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Удельный вес численности воспитанников частных дошкольных образовательных организаций в общей численности воспитанников дошкольных 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связи с закрытием филиала АНДОО «Филипп» «Детский сад Щёлково-2», расположенного по адресу: 141112, Московская область, г. Щёлково, ул. 8 Марта, д. 1, с 1 сентября 2020 произошло уменьшение количества воспитанников. Данная информация доведена до Министерством образования Московской области и согласована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32811914"/>
                  </a:ext>
                </a:extLst>
              </a:tr>
              <a:tr h="659370">
                <a:tc>
                  <a:txBody>
                    <a:bodyPr/>
                    <a:lstStyle/>
                    <a:p>
                      <a:pPr algn="ctr" fontAlgn="ctr"/>
                      <a:r>
                        <a:rPr lang="ru-RU" sz="800" b="0" i="1" u="none" strike="noStrike">
                          <a:solidFill>
                            <a:srgbClr val="000000"/>
                          </a:solidFill>
                          <a:effectLst/>
                          <a:latin typeface="Times New Roman" panose="02020603050405020304" pitchFamily="18" charset="0"/>
                        </a:rPr>
                        <a:t>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Удельный вес численности воспитанников дошкольных образовательных организаций, обучающихся по программам, соответствующим требованиям федерального государственного образовательного стандарта дошкольного образования, в общей численности воспитанников дошкольных 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8512082"/>
                  </a:ext>
                </a:extLst>
              </a:tr>
              <a:tr h="701102">
                <a:tc>
                  <a:txBody>
                    <a:bodyPr/>
                    <a:lstStyle/>
                    <a:p>
                      <a:pPr algn="ctr" fontAlgn="ctr"/>
                      <a:r>
                        <a:rPr lang="ru-RU" sz="800" b="0" i="1" u="none" strike="noStrike">
                          <a:solidFill>
                            <a:srgbClr val="000000"/>
                          </a:solidFill>
                          <a:effectLst/>
                          <a:latin typeface="Times New Roman" panose="02020603050405020304" pitchFamily="18" charset="0"/>
                        </a:rPr>
                        <a:t>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Р2: федеральный проект "Содействие занятости женщин - создание условий дошкольного образования для детей в возрасте до трех лет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2019 Численность воспитанников в возрасте до трех лет, посещающих частные организации, осуществляющие образовательную деятельность по образовательным программам дошкольного образования, присмотр и уход, в том числе в субъектах Российской Федерации, входящих в состав Дальневосточного и Северо-Кавказского федеральных округов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 связи с закрытием филиала АНДОО «Филипп» «Детский сад Щёлково-2», расположенного по адресу: 141112, Московская область, г. Щёлково, ул. 8 Марта, д. 1, с 1 сентября 2020 произошло уменьшение количества воспитанников в сравнении с прогнозируемой ранее численностью. В настоящее время АНДОО «Филипп» «Детский сад Щёлково-1» - филиал, расположенный по адресу:141113, Московская область, г. Щёлково, </a:t>
                      </a:r>
                      <a:r>
                        <a:rPr lang="ru-RU" sz="800" b="0" i="0" u="none" strike="noStrike" dirty="0" smtClean="0">
                          <a:solidFill>
                            <a:srgbClr val="000000"/>
                          </a:solidFill>
                          <a:effectLst/>
                          <a:latin typeface="Times New Roman" panose="02020603050405020304" pitchFamily="18" charset="0"/>
                        </a:rPr>
                        <a:t>мкрн. </a:t>
                      </a:r>
                      <a:r>
                        <a:rPr lang="ru-RU" sz="800" b="0" i="0" u="none" strike="noStrike" dirty="0">
                          <a:solidFill>
                            <a:srgbClr val="000000"/>
                          </a:solidFill>
                          <a:effectLst/>
                          <a:latin typeface="Times New Roman" panose="02020603050405020304" pitchFamily="18" charset="0"/>
                        </a:rPr>
                        <a:t>Богородский, д. 14, насчитывается 113 воспитанников (из них 12 детей до 3-х летнего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14789"/>
                  </a:ext>
                </a:extLst>
              </a:tr>
            </a:tbl>
          </a:graphicData>
        </a:graphic>
      </p:graphicFrame>
    </p:spTree>
    <p:extLst>
      <p:ext uri="{BB962C8B-B14F-4D97-AF65-F5344CB8AC3E}">
        <p14:creationId xmlns:p14="http://schemas.microsoft.com/office/powerpoint/2010/main" val="1051856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252598570"/>
              </p:ext>
            </p:extLst>
          </p:nvPr>
        </p:nvGraphicFramePr>
        <p:xfrm>
          <a:off x="0" y="0"/>
          <a:ext cx="9144000" cy="6816805"/>
        </p:xfrm>
        <a:graphic>
          <a:graphicData uri="http://schemas.openxmlformats.org/drawingml/2006/table">
            <a:tbl>
              <a:tblPr/>
              <a:tblGrid>
                <a:gridCol w="240998">
                  <a:extLst>
                    <a:ext uri="{9D8B030D-6E8A-4147-A177-3AD203B41FA5}">
                      <a16:colId xmlns="" xmlns:a16="http://schemas.microsoft.com/office/drawing/2014/main" val="2656560812"/>
                    </a:ext>
                  </a:extLst>
                </a:gridCol>
                <a:gridCol w="1700886">
                  <a:extLst>
                    <a:ext uri="{9D8B030D-6E8A-4147-A177-3AD203B41FA5}">
                      <a16:colId xmlns="" xmlns:a16="http://schemas.microsoft.com/office/drawing/2014/main" val="3608754486"/>
                    </a:ext>
                  </a:extLst>
                </a:gridCol>
                <a:gridCol w="1810571">
                  <a:extLst>
                    <a:ext uri="{9D8B030D-6E8A-4147-A177-3AD203B41FA5}">
                      <a16:colId xmlns="" xmlns:a16="http://schemas.microsoft.com/office/drawing/2014/main" val="2049751476"/>
                    </a:ext>
                  </a:extLst>
                </a:gridCol>
                <a:gridCol w="718358">
                  <a:extLst>
                    <a:ext uri="{9D8B030D-6E8A-4147-A177-3AD203B41FA5}">
                      <a16:colId xmlns="" xmlns:a16="http://schemas.microsoft.com/office/drawing/2014/main" val="2732420881"/>
                    </a:ext>
                  </a:extLst>
                </a:gridCol>
                <a:gridCol w="461227">
                  <a:extLst>
                    <a:ext uri="{9D8B030D-6E8A-4147-A177-3AD203B41FA5}">
                      <a16:colId xmlns="" xmlns:a16="http://schemas.microsoft.com/office/drawing/2014/main" val="672146026"/>
                    </a:ext>
                  </a:extLst>
                </a:gridCol>
                <a:gridCol w="417796">
                  <a:extLst>
                    <a:ext uri="{9D8B030D-6E8A-4147-A177-3AD203B41FA5}">
                      <a16:colId xmlns="" xmlns:a16="http://schemas.microsoft.com/office/drawing/2014/main" val="1015724235"/>
                    </a:ext>
                  </a:extLst>
                </a:gridCol>
                <a:gridCol w="636480">
                  <a:extLst>
                    <a:ext uri="{9D8B030D-6E8A-4147-A177-3AD203B41FA5}">
                      <a16:colId xmlns="" xmlns:a16="http://schemas.microsoft.com/office/drawing/2014/main" val="1357884226"/>
                    </a:ext>
                  </a:extLst>
                </a:gridCol>
                <a:gridCol w="3157684">
                  <a:extLst>
                    <a:ext uri="{9D8B030D-6E8A-4147-A177-3AD203B41FA5}">
                      <a16:colId xmlns="" xmlns:a16="http://schemas.microsoft.com/office/drawing/2014/main" val="3058138223"/>
                    </a:ext>
                  </a:extLst>
                </a:gridCol>
              </a:tblGrid>
              <a:tr h="764704">
                <a:tc>
                  <a:txBody>
                    <a:bodyPr/>
                    <a:lstStyle/>
                    <a:p>
                      <a:pPr algn="ctr" fontAlgn="ctr"/>
                      <a:r>
                        <a:rPr lang="ru-RU" sz="850" b="0" i="1" u="none" strike="noStrike">
                          <a:solidFill>
                            <a:srgbClr val="000000"/>
                          </a:solidFill>
                          <a:effectLst/>
                          <a:latin typeface="Times New Roman" panose="02020603050405020304" pitchFamily="18" charset="0"/>
                        </a:rPr>
                        <a:t>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Основное мероприятие Р2: федеральный проект "Содействие занятости женщин - создание условий дошкольного образования для детей в возрасте до трех лет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 2020 Доступность дошкольного образования для детей в возрасте от полутора до трех лет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0272493"/>
                  </a:ext>
                </a:extLst>
              </a:tr>
              <a:tr h="1512168">
                <a:tc>
                  <a:txBody>
                    <a:bodyPr/>
                    <a:lstStyle/>
                    <a:p>
                      <a:pPr algn="ctr" fontAlgn="ctr"/>
                      <a:r>
                        <a:rPr lang="ru-RU" sz="850" b="0" i="1" u="none" strike="noStrike">
                          <a:solidFill>
                            <a:srgbClr val="000000"/>
                          </a:solidFill>
                          <a:effectLst/>
                          <a:latin typeface="Times New Roman" panose="02020603050405020304" pitchFamily="18" charset="0"/>
                        </a:rPr>
                        <a:t>34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Основное мероприятие 02</a:t>
                      </a:r>
                      <a:br>
                        <a:rPr lang="ru-RU" sz="850" b="0" i="0" u="none" strike="noStrike">
                          <a:solidFill>
                            <a:srgbClr val="000000"/>
                          </a:solidFill>
                          <a:effectLst/>
                          <a:latin typeface="Times New Roman" panose="02020603050405020304" pitchFamily="18" charset="0"/>
                        </a:rPr>
                      </a:br>
                      <a:r>
                        <a:rPr lang="ru-RU" sz="85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2019 Численность воспитанников в возрасте до трех лет, посещающих государственные и муниципальные организации, осуществляющие образовательную деятельность по образовательным программам дошкольного образования, присмотр и уход, в том числе в субъектах Российской Федерации, входящих в состав Дальневосточного и Северо-Кавказского федеральных округов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0192232"/>
                  </a:ext>
                </a:extLst>
              </a:tr>
              <a:tr h="1872208">
                <a:tc>
                  <a:txBody>
                    <a:bodyPr/>
                    <a:lstStyle/>
                    <a:p>
                      <a:pPr algn="ctr" fontAlgn="ctr"/>
                      <a:r>
                        <a:rPr lang="ru-RU" sz="850" b="0" i="1" u="none" strike="noStrike">
                          <a:solidFill>
                            <a:srgbClr val="000000"/>
                          </a:solidFill>
                          <a:effectLst/>
                          <a:latin typeface="Times New Roman" panose="02020603050405020304" pitchFamily="18" charset="0"/>
                        </a:rPr>
                        <a:t>35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Основное мероприятие 01</a:t>
                      </a:r>
                      <a:br>
                        <a:rPr lang="ru-RU" sz="850" b="0" i="0" u="none" strike="noStrike">
                          <a:solidFill>
                            <a:srgbClr val="000000"/>
                          </a:solidFill>
                          <a:effectLst/>
                          <a:latin typeface="Times New Roman" panose="02020603050405020304" pitchFamily="18" charset="0"/>
                        </a:rPr>
                      </a:br>
                      <a:r>
                        <a:rPr lang="ru-RU" sz="850" b="0" i="0" u="none" strike="noStrike">
                          <a:solidFill>
                            <a:srgbClr val="000000"/>
                          </a:solidFill>
                          <a:effectLst/>
                          <a:latin typeface="Times New Roman" panose="02020603050405020304" pitchFamily="18" charset="0"/>
                        </a:rPr>
                        <a:t>Проведение капитального ремонта объектов дошкольного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Отношение численности детей в возрасте от 1,5 до 3 лет, осваивающих образовательные программы дошкольного образования, к численности детей в возрасте от 1,5 до 3-х лет, осваивающих образовательные программы дошкольного образования, и численности детей в возрасте от 1,5 до 3-х лет, состоящих на учете для предоставления места в дошкольном образовательном учреждении с предпочтительной датой приема в текущем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7382494"/>
                  </a:ext>
                </a:extLst>
              </a:tr>
              <a:tr h="504056">
                <a:tc>
                  <a:txBody>
                    <a:bodyPr/>
                    <a:lstStyle/>
                    <a:p>
                      <a:pPr algn="ctr" fontAlgn="ctr"/>
                      <a:r>
                        <a:rPr lang="ru-RU" sz="850" b="0" i="1" u="none" strike="noStrike">
                          <a:solidFill>
                            <a:srgbClr val="000000"/>
                          </a:solidFill>
                          <a:effectLst/>
                          <a:latin typeface="Times New Roman" panose="02020603050405020304" pitchFamily="18" charset="0"/>
                        </a:rPr>
                        <a:t>36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Основное мероприятие 01</a:t>
                      </a:r>
                      <a:br>
                        <a:rPr lang="ru-RU" sz="850" b="0" i="0" u="none" strike="noStrike">
                          <a:solidFill>
                            <a:srgbClr val="000000"/>
                          </a:solidFill>
                          <a:effectLst/>
                          <a:latin typeface="Times New Roman" panose="02020603050405020304" pitchFamily="18" charset="0"/>
                        </a:rPr>
                      </a:br>
                      <a:r>
                        <a:rPr lang="ru-RU" sz="850" b="0" i="0" u="none" strike="noStrike">
                          <a:solidFill>
                            <a:srgbClr val="000000"/>
                          </a:solidFill>
                          <a:effectLst/>
                          <a:latin typeface="Times New Roman" panose="02020603050405020304" pitchFamily="18" charset="0"/>
                        </a:rPr>
                        <a:t>Проведение капитального ремонта объектов дошкольного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 2020 Количество отремонтированных дошкольных 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4031069"/>
                  </a:ext>
                </a:extLst>
              </a:tr>
              <a:tr h="864096">
                <a:tc>
                  <a:txBody>
                    <a:bodyPr/>
                    <a:lstStyle/>
                    <a:p>
                      <a:pPr algn="ctr" fontAlgn="ctr"/>
                      <a:r>
                        <a:rPr lang="ru-RU" sz="850" b="0" i="1" u="none" strike="noStrike">
                          <a:solidFill>
                            <a:srgbClr val="000000"/>
                          </a:solidFill>
                          <a:effectLst/>
                          <a:latin typeface="Times New Roman" panose="02020603050405020304" pitchFamily="18" charset="0"/>
                        </a:rPr>
                        <a:t>37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Основное мероприятие 01</a:t>
                      </a:r>
                      <a:br>
                        <a:rPr lang="ru-RU" sz="850" b="0" i="0" u="none" strike="noStrike">
                          <a:solidFill>
                            <a:srgbClr val="000000"/>
                          </a:solidFill>
                          <a:effectLst/>
                          <a:latin typeface="Times New Roman" panose="02020603050405020304" pitchFamily="18" charset="0"/>
                        </a:rPr>
                      </a:br>
                      <a:r>
                        <a:rPr lang="ru-RU" sz="850" b="0" i="0" u="none" strike="noStrike">
                          <a:solidFill>
                            <a:srgbClr val="000000"/>
                          </a:solidFill>
                          <a:effectLst/>
                          <a:latin typeface="Times New Roman" panose="02020603050405020304" pitchFamily="18" charset="0"/>
                        </a:rPr>
                        <a:t>Проведение капитального ремонта объектов дошкольного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2020 Создание дополнительных мест для детей в возрасте от 2 месяцев до 3 лет в образовательных организациях, реализующих образовательные программы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panose="02020603050405020304" pitchFamily="18" charset="0"/>
                        </a:rPr>
                        <a:t>Мест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Данный показатель напрямую зависит от строительства дошкольных учреждений, вошедших в госпрограмму Московской области «Строительство социальной инфраструктуры». На данный момент ни один из шести объектов строительства не построен. Открытие групп для детей данного возраста в существующих ДОУ невозможно, т.к. нет для этого свободных помещений.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1347498"/>
                  </a:ext>
                </a:extLst>
              </a:tr>
              <a:tr h="701102">
                <a:tc>
                  <a:txBody>
                    <a:bodyPr/>
                    <a:lstStyle/>
                    <a:p>
                      <a:pPr algn="ctr" fontAlgn="ctr"/>
                      <a:r>
                        <a:rPr lang="ru-RU" sz="850" b="0" i="1" u="none" strike="noStrike">
                          <a:solidFill>
                            <a:srgbClr val="000000"/>
                          </a:solidFill>
                          <a:effectLst/>
                          <a:latin typeface="Times New Roman" panose="02020603050405020304" pitchFamily="18" charset="0"/>
                        </a:rPr>
                        <a:t>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50" b="0" i="0" u="none" strike="noStrike" dirty="0">
                          <a:solidFill>
                            <a:srgbClr val="000000"/>
                          </a:solidFill>
                          <a:effectLst/>
                          <a:latin typeface="Times New Roman" panose="02020603050405020304" pitchFamily="18" charset="0"/>
                        </a:rPr>
                        <a:t>Основное мероприятие 01</a:t>
                      </a:r>
                      <a:br>
                        <a:rPr lang="ru-RU" sz="850" b="0" i="0" u="none" strike="noStrike" dirty="0">
                          <a:solidFill>
                            <a:srgbClr val="000000"/>
                          </a:solidFill>
                          <a:effectLst/>
                          <a:latin typeface="Times New Roman" panose="02020603050405020304" pitchFamily="18" charset="0"/>
                        </a:rPr>
                      </a:br>
                      <a:r>
                        <a:rPr lang="ru-RU" sz="850" b="0" i="0" u="none" strike="noStrike" dirty="0">
                          <a:solidFill>
                            <a:srgbClr val="000000"/>
                          </a:solidFill>
                          <a:effectLst/>
                          <a:latin typeface="Times New Roman" panose="02020603050405020304" pitchFamily="18" charset="0"/>
                        </a:rPr>
                        <a:t>Проведение капитального ремонта объектов дошкольного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a:solidFill>
                            <a:srgbClr val="000000"/>
                          </a:solidFill>
                          <a:effectLst/>
                          <a:latin typeface="Times New Roman" panose="02020603050405020304" pitchFamily="18" charset="0"/>
                        </a:rPr>
                        <a:t>Доля педагогических и руководящих работников государственных (муниципальных) дошкольных образовательных организаций, прошедших в течении последних 3 лет повышение квалификации или профессиональную переподготовку, в общей численности педагогических и руководящих работников дошкольных образовательных организаций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30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panose="02020603050405020304" pitchFamily="18" charset="0"/>
                        </a:rPr>
                        <a:t>30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5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9408938"/>
                  </a:ext>
                </a:extLst>
              </a:tr>
            </a:tbl>
          </a:graphicData>
        </a:graphic>
      </p:graphicFrame>
    </p:spTree>
    <p:extLst>
      <p:ext uri="{BB962C8B-B14F-4D97-AF65-F5344CB8AC3E}">
        <p14:creationId xmlns:p14="http://schemas.microsoft.com/office/powerpoint/2010/main" val="4961702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082878723"/>
              </p:ext>
            </p:extLst>
          </p:nvPr>
        </p:nvGraphicFramePr>
        <p:xfrm>
          <a:off x="4464" y="-3854"/>
          <a:ext cx="9139535" cy="6840293"/>
        </p:xfrm>
        <a:graphic>
          <a:graphicData uri="http://schemas.openxmlformats.org/drawingml/2006/table">
            <a:tbl>
              <a:tblPr/>
              <a:tblGrid>
                <a:gridCol w="240880">
                  <a:extLst>
                    <a:ext uri="{9D8B030D-6E8A-4147-A177-3AD203B41FA5}">
                      <a16:colId xmlns="" xmlns:a16="http://schemas.microsoft.com/office/drawing/2014/main" val="2070763071"/>
                    </a:ext>
                  </a:extLst>
                </a:gridCol>
                <a:gridCol w="1700055">
                  <a:extLst>
                    <a:ext uri="{9D8B030D-6E8A-4147-A177-3AD203B41FA5}">
                      <a16:colId xmlns="" xmlns:a16="http://schemas.microsoft.com/office/drawing/2014/main" val="3711809281"/>
                    </a:ext>
                  </a:extLst>
                </a:gridCol>
                <a:gridCol w="1809687">
                  <a:extLst>
                    <a:ext uri="{9D8B030D-6E8A-4147-A177-3AD203B41FA5}">
                      <a16:colId xmlns="" xmlns:a16="http://schemas.microsoft.com/office/drawing/2014/main" val="3104129816"/>
                    </a:ext>
                  </a:extLst>
                </a:gridCol>
                <a:gridCol w="718007">
                  <a:extLst>
                    <a:ext uri="{9D8B030D-6E8A-4147-A177-3AD203B41FA5}">
                      <a16:colId xmlns="" xmlns:a16="http://schemas.microsoft.com/office/drawing/2014/main" val="2659863023"/>
                    </a:ext>
                  </a:extLst>
                </a:gridCol>
                <a:gridCol w="382937">
                  <a:extLst>
                    <a:ext uri="{9D8B030D-6E8A-4147-A177-3AD203B41FA5}">
                      <a16:colId xmlns="" xmlns:a16="http://schemas.microsoft.com/office/drawing/2014/main" val="1766695346"/>
                    </a:ext>
                  </a:extLst>
                </a:gridCol>
                <a:gridCol w="495657">
                  <a:extLst>
                    <a:ext uri="{9D8B030D-6E8A-4147-A177-3AD203B41FA5}">
                      <a16:colId xmlns="" xmlns:a16="http://schemas.microsoft.com/office/drawing/2014/main" val="1912925657"/>
                    </a:ext>
                  </a:extLst>
                </a:gridCol>
                <a:gridCol w="636169">
                  <a:extLst>
                    <a:ext uri="{9D8B030D-6E8A-4147-A177-3AD203B41FA5}">
                      <a16:colId xmlns="" xmlns:a16="http://schemas.microsoft.com/office/drawing/2014/main" val="3170548597"/>
                    </a:ext>
                  </a:extLst>
                </a:gridCol>
                <a:gridCol w="3156143">
                  <a:extLst>
                    <a:ext uri="{9D8B030D-6E8A-4147-A177-3AD203B41FA5}">
                      <a16:colId xmlns="" xmlns:a16="http://schemas.microsoft.com/office/drawing/2014/main" val="303211223"/>
                    </a:ext>
                  </a:extLst>
                </a:gridCol>
              </a:tblGrid>
              <a:tr h="2208718">
                <a:tc>
                  <a:txBody>
                    <a:bodyPr/>
                    <a:lstStyle/>
                    <a:p>
                      <a:pPr algn="ctr" fontAlgn="ctr"/>
                      <a:r>
                        <a:rPr lang="ru-RU" sz="800" b="0" i="1" u="none" strike="noStrike">
                          <a:solidFill>
                            <a:srgbClr val="000000"/>
                          </a:solidFill>
                          <a:effectLst/>
                          <a:latin typeface="Times New Roman" panose="02020603050405020304" pitchFamily="18" charset="0"/>
                        </a:rPr>
                        <a:t>39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Основное мероприятие 01</a:t>
                      </a:r>
                      <a:br>
                        <a:rPr lang="ru-RU" sz="800" b="0" i="0" u="none" strike="noStrike" dirty="0">
                          <a:solidFill>
                            <a:srgbClr val="000000"/>
                          </a:solidFill>
                          <a:effectLst/>
                          <a:latin typeface="Times New Roman" panose="02020603050405020304" pitchFamily="18" charset="0"/>
                        </a:rPr>
                      </a:br>
                      <a:r>
                        <a:rPr lang="ru-RU" sz="800" b="0" i="0" u="none" strike="noStrike" dirty="0">
                          <a:solidFill>
                            <a:srgbClr val="000000"/>
                          </a:solidFill>
                          <a:effectLst/>
                          <a:latin typeface="Times New Roman" panose="02020603050405020304" pitchFamily="18" charset="0"/>
                        </a:rPr>
                        <a:t>Проведение капитального ремонта объектов дошкольного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Создано не менее 90 тыс. дополнительных мест, в том числе с обеспечением необходимых условий пребывания детей с ОВЗ и детей-инвалидов, в организациях, осуществляющих образовательную деятельность по образовательным программам дошкольного образования, для детей в возрасте до трех лет за счет средств федерального бюджета, бюджетов субъектов Российской Федерации и местных бюджетов с учетом приоритетности региональных программ субъектов Российской Федерации, в том числе входящих в состав Дальневосточного и Северо-Кавказского федеральных округов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Мест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751588"/>
                  </a:ext>
                </a:extLst>
              </a:tr>
              <a:tr h="1656184">
                <a:tc>
                  <a:txBody>
                    <a:bodyPr/>
                    <a:lstStyle/>
                    <a:p>
                      <a:pPr algn="ctr" fontAlgn="ctr"/>
                      <a:r>
                        <a:rPr lang="ru-RU" sz="800" b="0" i="1"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Р2: федеральный проект "Содействие занятости женщин - создание условий дошкольного образования для детей в возрасте до трех лет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к соглашению с ФОИВ по ФП «Содействие занятости женщин - создание условий дошкольного образования для детей в возрасте до трех лет»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Мест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3500907"/>
                  </a:ext>
                </a:extLst>
              </a:tr>
              <a:tr h="2232248">
                <a:tc>
                  <a:txBody>
                    <a:bodyPr/>
                    <a:lstStyle/>
                    <a:p>
                      <a:pPr algn="ctr" fontAlgn="ctr"/>
                      <a:r>
                        <a:rPr lang="ru-RU" sz="800" b="0" i="1" u="none" strike="noStrike">
                          <a:solidFill>
                            <a:srgbClr val="000000"/>
                          </a:solidFill>
                          <a:effectLst/>
                          <a:latin typeface="Times New Roman" panose="02020603050405020304" pitchFamily="18" charset="0"/>
                        </a:rPr>
                        <a:t>41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Р2: федеральный проект "Содействие занятости женщин - создание условий дошкольного образования для детей в возрасте до трех лет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Созданы дополнительные места, в том числе с обеспечением необходимых условий пребывания детей с ОВЗ и детей-инвалидов, в организациях, осуществляющих образовательную деятельность по образовательным программам дошкольного образования, для детей в возрасте от полутора до трех лет за счет средств федерального бюджета, бюджетов субъектов Российской Федерации и местных бюджетов с учетом приоритетности региональных программ субъектов Российской Федерации, в том числе входящих в состав Дальневосточного и Северо-Кавказского федеральных округов (нарастающим итогом) Министерство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к соглашению с ФОИВ по ФП «Содействие занятости женщин - создание условий дошкольного образования для детей в возрасте до трех лет»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6796257"/>
                  </a:ext>
                </a:extLst>
              </a:tr>
              <a:tr h="350551">
                <a:tc>
                  <a:txBody>
                    <a:bodyPr/>
                    <a:lstStyle/>
                    <a:p>
                      <a:pPr algn="ctr" fontAlgn="ctr"/>
                      <a:r>
                        <a:rPr lang="ru-RU" sz="800" b="0" i="1" u="none" strike="noStrike">
                          <a:solidFill>
                            <a:srgbClr val="000000"/>
                          </a:solidFill>
                          <a:effectLst/>
                          <a:latin typeface="Times New Roman" panose="02020603050405020304" pitchFamily="18" charset="0"/>
                        </a:rPr>
                        <a:t>42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реализации прав граждан на получение общедоступного и бесплатного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детей-инвалидов в возрасте от 1,5 года до 7 лет, охваченных дошкольным образованием, в общей численности детей-инвалидов такого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4987144"/>
                  </a:ext>
                </a:extLst>
              </a:tr>
              <a:tr h="129370">
                <a:tc>
                  <a:txBody>
                    <a:bodyPr/>
                    <a:lstStyle/>
                    <a:p>
                      <a:pPr algn="ctr" fontAlgn="ctr"/>
                      <a:r>
                        <a:rPr lang="ru-RU" sz="800" b="1" i="0" u="none" strike="noStrike">
                          <a:solidFill>
                            <a:srgbClr val="000000"/>
                          </a:solidFill>
                          <a:effectLst/>
                          <a:latin typeface="Times New Roman" panose="02020603050405020304" pitchFamily="18" charset="0"/>
                        </a:rPr>
                        <a:t>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dirty="0">
                          <a:solidFill>
                            <a:srgbClr val="000000"/>
                          </a:solidFill>
                          <a:effectLst/>
                          <a:latin typeface="Times New Roman" panose="02020603050405020304" pitchFamily="18" charset="0"/>
                        </a:rPr>
                        <a:t>Подпрограмма 2 "Общее образование"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32148375"/>
                  </a:ext>
                </a:extLst>
              </a:tr>
            </a:tbl>
          </a:graphicData>
        </a:graphic>
      </p:graphicFrame>
    </p:spTree>
    <p:extLst>
      <p:ext uri="{BB962C8B-B14F-4D97-AF65-F5344CB8AC3E}">
        <p14:creationId xmlns:p14="http://schemas.microsoft.com/office/powerpoint/2010/main" val="25958254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260768652"/>
              </p:ext>
            </p:extLst>
          </p:nvPr>
        </p:nvGraphicFramePr>
        <p:xfrm>
          <a:off x="0" y="0"/>
          <a:ext cx="9144000" cy="6856805"/>
        </p:xfrm>
        <a:graphic>
          <a:graphicData uri="http://schemas.openxmlformats.org/drawingml/2006/table">
            <a:tbl>
              <a:tblPr/>
              <a:tblGrid>
                <a:gridCol w="240998">
                  <a:extLst>
                    <a:ext uri="{9D8B030D-6E8A-4147-A177-3AD203B41FA5}">
                      <a16:colId xmlns="" xmlns:a16="http://schemas.microsoft.com/office/drawing/2014/main" val="3678259907"/>
                    </a:ext>
                  </a:extLst>
                </a:gridCol>
                <a:gridCol w="1700886">
                  <a:extLst>
                    <a:ext uri="{9D8B030D-6E8A-4147-A177-3AD203B41FA5}">
                      <a16:colId xmlns="" xmlns:a16="http://schemas.microsoft.com/office/drawing/2014/main" val="104658251"/>
                    </a:ext>
                  </a:extLst>
                </a:gridCol>
                <a:gridCol w="1810571">
                  <a:extLst>
                    <a:ext uri="{9D8B030D-6E8A-4147-A177-3AD203B41FA5}">
                      <a16:colId xmlns="" xmlns:a16="http://schemas.microsoft.com/office/drawing/2014/main" val="307871199"/>
                    </a:ext>
                  </a:extLst>
                </a:gridCol>
                <a:gridCol w="718358">
                  <a:extLst>
                    <a:ext uri="{9D8B030D-6E8A-4147-A177-3AD203B41FA5}">
                      <a16:colId xmlns="" xmlns:a16="http://schemas.microsoft.com/office/drawing/2014/main" val="2902577479"/>
                    </a:ext>
                  </a:extLst>
                </a:gridCol>
                <a:gridCol w="383124">
                  <a:extLst>
                    <a:ext uri="{9D8B030D-6E8A-4147-A177-3AD203B41FA5}">
                      <a16:colId xmlns="" xmlns:a16="http://schemas.microsoft.com/office/drawing/2014/main" val="3091049678"/>
                    </a:ext>
                  </a:extLst>
                </a:gridCol>
                <a:gridCol w="495899">
                  <a:extLst>
                    <a:ext uri="{9D8B030D-6E8A-4147-A177-3AD203B41FA5}">
                      <a16:colId xmlns="" xmlns:a16="http://schemas.microsoft.com/office/drawing/2014/main" val="1275495869"/>
                    </a:ext>
                  </a:extLst>
                </a:gridCol>
                <a:gridCol w="636480">
                  <a:extLst>
                    <a:ext uri="{9D8B030D-6E8A-4147-A177-3AD203B41FA5}">
                      <a16:colId xmlns="" xmlns:a16="http://schemas.microsoft.com/office/drawing/2014/main" val="626941635"/>
                    </a:ext>
                  </a:extLst>
                </a:gridCol>
                <a:gridCol w="3157684">
                  <a:extLst>
                    <a:ext uri="{9D8B030D-6E8A-4147-A177-3AD203B41FA5}">
                      <a16:colId xmlns="" xmlns:a16="http://schemas.microsoft.com/office/drawing/2014/main" val="3599811889"/>
                    </a:ext>
                  </a:extLst>
                </a:gridCol>
              </a:tblGrid>
              <a:tr h="764704">
                <a:tc>
                  <a:txBody>
                    <a:bodyPr/>
                    <a:lstStyle/>
                    <a:p>
                      <a:pPr algn="ctr" fontAlgn="ctr"/>
                      <a:r>
                        <a:rPr lang="ru-RU" sz="800" b="0" i="1" u="none" strike="noStrike">
                          <a:solidFill>
                            <a:srgbClr val="000000"/>
                          </a:solidFill>
                          <a:effectLst/>
                          <a:latin typeface="Times New Roman" panose="02020603050405020304" pitchFamily="18" charset="0"/>
                        </a:rPr>
                        <a:t>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E2. Федеральный проект «Успех каждого ребенка»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935 тыс. детей в не менее чем в 7000 общеобразовательных организаций, расположенных в сельской местности, обновлена материально-техническая база для занятий физической культурой и спортом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16327952"/>
                  </a:ext>
                </a:extLst>
              </a:tr>
              <a:tr h="576064">
                <a:tc>
                  <a:txBody>
                    <a:bodyPr/>
                    <a:lstStyle/>
                    <a:p>
                      <a:pPr algn="ctr" fontAlgn="ctr"/>
                      <a:r>
                        <a:rPr lang="ru-RU" sz="800" b="0" i="1" u="none" strike="noStrike">
                          <a:solidFill>
                            <a:srgbClr val="000000"/>
                          </a:solidFill>
                          <a:effectLst/>
                          <a:latin typeface="Times New Roman" panose="02020603050405020304" pitchFamily="18" charset="0"/>
                        </a:rPr>
                        <a:t>44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федеральный проект «Современная школа»  национального проекта «Образование»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отремонтированных общеобразовательных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выполнен. Продолжается ремонт МБОУ СОШ№20 ( 2 корпус)</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9395110"/>
                  </a:ext>
                </a:extLst>
              </a:tr>
              <a:tr h="1080120">
                <a:tc>
                  <a:txBody>
                    <a:bodyPr/>
                    <a:lstStyle/>
                    <a:p>
                      <a:pPr algn="ctr" fontAlgn="ctr"/>
                      <a:r>
                        <a:rPr lang="ru-RU" sz="800" b="0" i="1" u="none" strike="noStrike">
                          <a:solidFill>
                            <a:srgbClr val="000000"/>
                          </a:solidFill>
                          <a:effectLst/>
                          <a:latin typeface="Times New Roman" panose="02020603050405020304" pitchFamily="18" charset="0"/>
                        </a:rPr>
                        <a:t>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1773723"/>
                  </a:ext>
                </a:extLst>
              </a:tr>
              <a:tr h="613464">
                <a:tc>
                  <a:txBody>
                    <a:bodyPr/>
                    <a:lstStyle/>
                    <a:p>
                      <a:pPr algn="ctr" fontAlgn="ctr"/>
                      <a:r>
                        <a:rPr lang="ru-RU" sz="800" b="0" i="1" u="none" strike="noStrike">
                          <a:solidFill>
                            <a:srgbClr val="000000"/>
                          </a:solidFill>
                          <a:effectLst/>
                          <a:latin typeface="Times New Roman" panose="02020603050405020304" pitchFamily="18" charset="0"/>
                        </a:rPr>
                        <a:t>46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«Обеспечение и проведение государственной итоговой аттестации обучающихся, освоивших образовательные программы основного общего и среднего общего образования, в том числе в форме единого государственного экзамена»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выпускников текущего года, набравших 220 баллов и более по 3 предметам, к общему количеству выпускников текущего года, сдавших ЕГЭ по 3 и более предметам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73187408"/>
                  </a:ext>
                </a:extLst>
              </a:tr>
              <a:tr h="770755">
                <a:tc>
                  <a:txBody>
                    <a:bodyPr/>
                    <a:lstStyle/>
                    <a:p>
                      <a:pPr algn="ctr" fontAlgn="ctr"/>
                      <a:r>
                        <a:rPr lang="ru-RU" sz="800" b="0" i="1" u="none" strike="noStrike">
                          <a:solidFill>
                            <a:srgbClr val="000000"/>
                          </a:solidFill>
                          <a:effectLst/>
                          <a:latin typeface="Times New Roman" panose="02020603050405020304" pitchFamily="18" charset="0"/>
                        </a:rPr>
                        <a:t>47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федеральный проект «Современная школа»  национального проекта «Образование»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обучающихся муниципальных общеобразовательных организаций, которым предоставлена возможность обучаться в соответствии с основными современными требованиями, в общей численности обучающихся, процент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5922638"/>
                  </a:ext>
                </a:extLst>
              </a:tr>
              <a:tr h="1584176">
                <a:tc>
                  <a:txBody>
                    <a:bodyPr/>
                    <a:lstStyle/>
                    <a:p>
                      <a:pPr algn="ctr" fontAlgn="ctr"/>
                      <a:r>
                        <a:rPr lang="ru-RU" sz="800" b="0" i="1" u="none" strike="noStrike">
                          <a:solidFill>
                            <a:srgbClr val="000000"/>
                          </a:solidFill>
                          <a:effectLst/>
                          <a:latin typeface="Times New Roman" panose="02020603050405020304" pitchFamily="18" charset="0"/>
                        </a:rPr>
                        <a:t>48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E1. Федеральный проект «Современная школа»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Обновлена материально-техническая база для формирования у обучающихся современных технологических и гуманитарных навыков. Создана материально-техническая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 (нарастающим итогом)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штук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создание Центра для реализации основных и дополнительных общеобразовательных программ цифрового и гуманитарного профилей, расположенного в сельской местности (Краснознаменская СОШ)</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2599877"/>
                  </a:ext>
                </a:extLst>
              </a:tr>
              <a:tr h="613464">
                <a:tc>
                  <a:txBody>
                    <a:bodyPr/>
                    <a:lstStyle/>
                    <a:p>
                      <a:pPr algn="ctr" fontAlgn="ctr"/>
                      <a:r>
                        <a:rPr lang="ru-RU" sz="800" b="0" i="1" u="none" strike="noStrike">
                          <a:solidFill>
                            <a:srgbClr val="000000"/>
                          </a:solidFill>
                          <a:effectLst/>
                          <a:latin typeface="Times New Roman" panose="02020603050405020304" pitchFamily="18" charset="0"/>
                        </a:rPr>
                        <a:t>49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общеобразовательных организаций, работающих в условиях реализации программ региональных инновационных площадок и инновационных образовательных проектов, в общей численности общеобразовательных орагнизаций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4684059"/>
                  </a:ext>
                </a:extLst>
              </a:tr>
            </a:tbl>
          </a:graphicData>
        </a:graphic>
      </p:graphicFrame>
    </p:spTree>
    <p:extLst>
      <p:ext uri="{BB962C8B-B14F-4D97-AF65-F5344CB8AC3E}">
        <p14:creationId xmlns:p14="http://schemas.microsoft.com/office/powerpoint/2010/main" val="1484156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8418459"/>
              </p:ext>
            </p:extLst>
          </p:nvPr>
        </p:nvGraphicFramePr>
        <p:xfrm>
          <a:off x="0" y="0"/>
          <a:ext cx="9144000" cy="6865172"/>
        </p:xfrm>
        <a:graphic>
          <a:graphicData uri="http://schemas.openxmlformats.org/drawingml/2006/table">
            <a:tbl>
              <a:tblPr/>
              <a:tblGrid>
                <a:gridCol w="240998">
                  <a:extLst>
                    <a:ext uri="{9D8B030D-6E8A-4147-A177-3AD203B41FA5}">
                      <a16:colId xmlns="" xmlns:a16="http://schemas.microsoft.com/office/drawing/2014/main" val="2533893940"/>
                    </a:ext>
                  </a:extLst>
                </a:gridCol>
                <a:gridCol w="1700886">
                  <a:extLst>
                    <a:ext uri="{9D8B030D-6E8A-4147-A177-3AD203B41FA5}">
                      <a16:colId xmlns="" xmlns:a16="http://schemas.microsoft.com/office/drawing/2014/main" val="1983161753"/>
                    </a:ext>
                  </a:extLst>
                </a:gridCol>
                <a:gridCol w="1810571">
                  <a:extLst>
                    <a:ext uri="{9D8B030D-6E8A-4147-A177-3AD203B41FA5}">
                      <a16:colId xmlns="" xmlns:a16="http://schemas.microsoft.com/office/drawing/2014/main" val="2968752232"/>
                    </a:ext>
                  </a:extLst>
                </a:gridCol>
                <a:gridCol w="718358">
                  <a:extLst>
                    <a:ext uri="{9D8B030D-6E8A-4147-A177-3AD203B41FA5}">
                      <a16:colId xmlns="" xmlns:a16="http://schemas.microsoft.com/office/drawing/2014/main" val="3827366328"/>
                    </a:ext>
                  </a:extLst>
                </a:gridCol>
                <a:gridCol w="383124">
                  <a:extLst>
                    <a:ext uri="{9D8B030D-6E8A-4147-A177-3AD203B41FA5}">
                      <a16:colId xmlns="" xmlns:a16="http://schemas.microsoft.com/office/drawing/2014/main" val="3325981409"/>
                    </a:ext>
                  </a:extLst>
                </a:gridCol>
                <a:gridCol w="495899">
                  <a:extLst>
                    <a:ext uri="{9D8B030D-6E8A-4147-A177-3AD203B41FA5}">
                      <a16:colId xmlns="" xmlns:a16="http://schemas.microsoft.com/office/drawing/2014/main" val="2035198225"/>
                    </a:ext>
                  </a:extLst>
                </a:gridCol>
                <a:gridCol w="636480">
                  <a:extLst>
                    <a:ext uri="{9D8B030D-6E8A-4147-A177-3AD203B41FA5}">
                      <a16:colId xmlns="" xmlns:a16="http://schemas.microsoft.com/office/drawing/2014/main" val="3263837212"/>
                    </a:ext>
                  </a:extLst>
                </a:gridCol>
                <a:gridCol w="3157684">
                  <a:extLst>
                    <a:ext uri="{9D8B030D-6E8A-4147-A177-3AD203B41FA5}">
                      <a16:colId xmlns="" xmlns:a16="http://schemas.microsoft.com/office/drawing/2014/main" val="3911085400"/>
                    </a:ext>
                  </a:extLst>
                </a:gridCol>
              </a:tblGrid>
              <a:tr h="1052736">
                <a:tc>
                  <a:txBody>
                    <a:bodyPr/>
                    <a:lstStyle/>
                    <a:p>
                      <a:pPr algn="ctr" fontAlgn="ctr"/>
                      <a:r>
                        <a:rPr lang="ru-RU" sz="800" b="0" i="1" u="none" strike="noStrike">
                          <a:solidFill>
                            <a:srgbClr val="000000"/>
                          </a:solidFill>
                          <a:effectLst/>
                          <a:latin typeface="Times New Roman" panose="02020603050405020304" pitchFamily="18" charset="0"/>
                        </a:rPr>
                        <a:t>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Число детей, получивших рекомендации по построению индивидуального учебного плана в соответствии с выбранными профессиональными компетенциями (профессиональными областями деятельности)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0,307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0,307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достигнут, т.к. процедура реализации проекта изменилась.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6780318"/>
                  </a:ext>
                </a:extLst>
              </a:tr>
              <a:tr h="504056">
                <a:tc>
                  <a:txBody>
                    <a:bodyPr/>
                    <a:lstStyle/>
                    <a:p>
                      <a:pPr algn="ctr" fontAlgn="ctr"/>
                      <a:r>
                        <a:rPr lang="ru-RU" sz="800" b="0" i="1" u="none" strike="noStrike">
                          <a:solidFill>
                            <a:srgbClr val="000000"/>
                          </a:solidFill>
                          <a:effectLst/>
                          <a:latin typeface="Times New Roman" panose="02020603050405020304" pitchFamily="18" charset="0"/>
                        </a:rPr>
                        <a:t>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деятельности 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2019 Доля учителей, заместителей директоров и директоров школ, повысивших уровень квалификации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показатель(Рейтинг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9075559"/>
                  </a:ext>
                </a:extLst>
              </a:tr>
              <a:tr h="720080">
                <a:tc>
                  <a:txBody>
                    <a:bodyPr/>
                    <a:lstStyle/>
                    <a:p>
                      <a:pPr algn="ctr" fontAlgn="ctr"/>
                      <a:r>
                        <a:rPr lang="ru-RU" sz="800" b="0" i="1" u="none" strike="noStrike">
                          <a:solidFill>
                            <a:srgbClr val="000000"/>
                          </a:solidFill>
                          <a:effectLst/>
                          <a:latin typeface="Times New Roman" panose="02020603050405020304" pitchFamily="18" charset="0"/>
                        </a:rPr>
                        <a:t>52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деятельности 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125,38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855134"/>
                  </a:ext>
                </a:extLst>
              </a:tr>
              <a:tr h="792088">
                <a:tc>
                  <a:txBody>
                    <a:bodyPr/>
                    <a:lstStyle/>
                    <a:p>
                      <a:pPr algn="ctr" fontAlgn="ctr"/>
                      <a:r>
                        <a:rPr lang="ru-RU" sz="800" b="0" i="1" u="none" strike="noStrike">
                          <a:solidFill>
                            <a:srgbClr val="000000"/>
                          </a:solidFill>
                          <a:effectLst/>
                          <a:latin typeface="Times New Roman" panose="02020603050405020304" pitchFamily="18" charset="0"/>
                        </a:rPr>
                        <a:t>53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федеральный проект «Современная школа»  национального проекта «Образование»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Доля обучающихся во вторую смену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к ежегодному обращению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8,35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9,64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достигнут в связи с исполнением рекомендаций Роспотребнадзора по организации работы образовательных организаций в условиях сохранения рисков распространения COVID-19</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7581010"/>
                  </a:ext>
                </a:extLst>
              </a:tr>
              <a:tr h="613464">
                <a:tc>
                  <a:txBody>
                    <a:bodyPr/>
                    <a:lstStyle/>
                    <a:p>
                      <a:pPr algn="ctr" fontAlgn="ctr"/>
                      <a:r>
                        <a:rPr lang="ru-RU" sz="800" b="0" i="1" u="none" strike="noStrike">
                          <a:solidFill>
                            <a:srgbClr val="000000"/>
                          </a:solidFill>
                          <a:effectLst/>
                          <a:latin typeface="Times New Roman" panose="02020603050405020304" pitchFamily="18" charset="0"/>
                        </a:rPr>
                        <a:t>54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обучающихся (физических лиц) общеобразовательных организаций, которым оказана поддержка в рамках программ поддержки одарённых детей и талантливой молодежи (на муниципальном и региональном уровне)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2788376"/>
                  </a:ext>
                </a:extLst>
              </a:tr>
              <a:tr h="525826">
                <a:tc>
                  <a:txBody>
                    <a:bodyPr/>
                    <a:lstStyle/>
                    <a:p>
                      <a:pPr algn="ctr" fontAlgn="ctr"/>
                      <a:r>
                        <a:rPr lang="ru-RU" sz="800" b="0" i="1" u="none" strike="noStrike">
                          <a:solidFill>
                            <a:srgbClr val="000000"/>
                          </a:solidFill>
                          <a:effectLst/>
                          <a:latin typeface="Times New Roman" panose="02020603050405020304" pitchFamily="18" charset="0"/>
                        </a:rPr>
                        <a:t>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федеральный проект «Современная школа»  национального проекта «Образование»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обучающихся в государственных (муниципальных) общеобразовательных организациях, занимающихся в одну смену, в общей численности обучающихся в государственных (муниципальных) общеобразовательных организациях**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91,65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90,36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достигнут в связи с исполнением рекомендаций Роспотребнадзора по организации работы образовательных организаций в условиях сохранения рисков распространения COVID-19</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3909065"/>
                  </a:ext>
                </a:extLst>
              </a:tr>
              <a:tr h="613464">
                <a:tc>
                  <a:txBody>
                    <a:bodyPr/>
                    <a:lstStyle/>
                    <a:p>
                      <a:pPr algn="ctr" fontAlgn="ctr"/>
                      <a:r>
                        <a:rPr lang="ru-RU" sz="800" b="0" i="1" u="none" strike="noStrike">
                          <a:solidFill>
                            <a:srgbClr val="000000"/>
                          </a:solidFill>
                          <a:effectLst/>
                          <a:latin typeface="Times New Roman" panose="02020603050405020304" pitchFamily="18" charset="0"/>
                        </a:rPr>
                        <a:t>56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современных компьютеров (со сроком эксплуатации не более 7 лет) на 100 обучающихся в общеобразовательных организациях муниципального образования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7463857"/>
                  </a:ext>
                </a:extLst>
              </a:tr>
              <a:tr h="613464">
                <a:tc>
                  <a:txBody>
                    <a:bodyPr/>
                    <a:lstStyle/>
                    <a:p>
                      <a:pPr algn="ctr" fontAlgn="ctr"/>
                      <a:r>
                        <a:rPr lang="ru-RU" sz="800" b="0" i="1" u="none" strike="noStrike">
                          <a:solidFill>
                            <a:srgbClr val="000000"/>
                          </a:solidFill>
                          <a:effectLst/>
                          <a:latin typeface="Times New Roman" panose="02020603050405020304" pitchFamily="18" charset="0"/>
                        </a:rPr>
                        <a:t>57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2019 Результативность участия муниципального образования во Всероссийской олимпиаде школьников (ВсОШ)</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показатель(Рейтинг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Балл</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9283482"/>
                  </a:ext>
                </a:extLst>
              </a:tr>
            </a:tbl>
          </a:graphicData>
        </a:graphic>
      </p:graphicFrame>
    </p:spTree>
    <p:extLst>
      <p:ext uri="{BB962C8B-B14F-4D97-AF65-F5344CB8AC3E}">
        <p14:creationId xmlns:p14="http://schemas.microsoft.com/office/powerpoint/2010/main" val="1025842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048398639"/>
              </p:ext>
            </p:extLst>
          </p:nvPr>
        </p:nvGraphicFramePr>
        <p:xfrm>
          <a:off x="18864" y="0"/>
          <a:ext cx="9125137" cy="6851085"/>
        </p:xfrm>
        <a:graphic>
          <a:graphicData uri="http://schemas.openxmlformats.org/drawingml/2006/table">
            <a:tbl>
              <a:tblPr/>
              <a:tblGrid>
                <a:gridCol w="240501">
                  <a:extLst>
                    <a:ext uri="{9D8B030D-6E8A-4147-A177-3AD203B41FA5}">
                      <a16:colId xmlns="" xmlns:a16="http://schemas.microsoft.com/office/drawing/2014/main" val="1269251299"/>
                    </a:ext>
                  </a:extLst>
                </a:gridCol>
                <a:gridCol w="1697377">
                  <a:extLst>
                    <a:ext uri="{9D8B030D-6E8A-4147-A177-3AD203B41FA5}">
                      <a16:colId xmlns="" xmlns:a16="http://schemas.microsoft.com/office/drawing/2014/main" val="2732994932"/>
                    </a:ext>
                  </a:extLst>
                </a:gridCol>
                <a:gridCol w="1806836">
                  <a:extLst>
                    <a:ext uri="{9D8B030D-6E8A-4147-A177-3AD203B41FA5}">
                      <a16:colId xmlns="" xmlns:a16="http://schemas.microsoft.com/office/drawing/2014/main" val="3405945059"/>
                    </a:ext>
                  </a:extLst>
                </a:gridCol>
                <a:gridCol w="716876">
                  <a:extLst>
                    <a:ext uri="{9D8B030D-6E8A-4147-A177-3AD203B41FA5}">
                      <a16:colId xmlns="" xmlns:a16="http://schemas.microsoft.com/office/drawing/2014/main" val="1977286360"/>
                    </a:ext>
                  </a:extLst>
                </a:gridCol>
                <a:gridCol w="382334">
                  <a:extLst>
                    <a:ext uri="{9D8B030D-6E8A-4147-A177-3AD203B41FA5}">
                      <a16:colId xmlns="" xmlns:a16="http://schemas.microsoft.com/office/drawing/2014/main" val="3590926356"/>
                    </a:ext>
                  </a:extLst>
                </a:gridCol>
                <a:gridCol w="494876">
                  <a:extLst>
                    <a:ext uri="{9D8B030D-6E8A-4147-A177-3AD203B41FA5}">
                      <a16:colId xmlns="" xmlns:a16="http://schemas.microsoft.com/office/drawing/2014/main" val="4112602705"/>
                    </a:ext>
                  </a:extLst>
                </a:gridCol>
                <a:gridCol w="635167">
                  <a:extLst>
                    <a:ext uri="{9D8B030D-6E8A-4147-A177-3AD203B41FA5}">
                      <a16:colId xmlns="" xmlns:a16="http://schemas.microsoft.com/office/drawing/2014/main" val="243047174"/>
                    </a:ext>
                  </a:extLst>
                </a:gridCol>
                <a:gridCol w="3151170">
                  <a:extLst>
                    <a:ext uri="{9D8B030D-6E8A-4147-A177-3AD203B41FA5}">
                      <a16:colId xmlns="" xmlns:a16="http://schemas.microsoft.com/office/drawing/2014/main" val="748562125"/>
                    </a:ext>
                  </a:extLst>
                </a:gridCol>
              </a:tblGrid>
              <a:tr h="1196752">
                <a:tc>
                  <a:txBody>
                    <a:bodyPr/>
                    <a:lstStyle/>
                    <a:p>
                      <a:pPr algn="ctr" fontAlgn="ctr"/>
                      <a:r>
                        <a:rPr lang="ru-RU" sz="800" b="0" i="1" u="none" strike="noStrike">
                          <a:solidFill>
                            <a:srgbClr val="000000"/>
                          </a:solidFill>
                          <a:effectLst/>
                          <a:latin typeface="Times New Roman" panose="02020603050405020304" pitchFamily="18" charset="0"/>
                        </a:rPr>
                        <a:t>58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Основное мероприятие E1. Федеральный проект «Современная </a:t>
                      </a:r>
                      <a:r>
                        <a:rPr lang="ru-RU" sz="800" b="0" i="0" u="none" strike="noStrike" dirty="0" smtClean="0">
                          <a:solidFill>
                            <a:srgbClr val="000000"/>
                          </a:solidFill>
                          <a:effectLst/>
                          <a:latin typeface="Times New Roman" panose="02020603050405020304" pitchFamily="18" charset="0"/>
                        </a:rPr>
                        <a:t>школа</a:t>
                      </a:r>
                      <a:endParaRPr lang="ru-RU" sz="800" b="0" i="0" u="none" strike="noStrike" dirty="0">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2160948"/>
                  </a:ext>
                </a:extLst>
              </a:tr>
              <a:tr h="576064">
                <a:tc>
                  <a:txBody>
                    <a:bodyPr/>
                    <a:lstStyle/>
                    <a:p>
                      <a:pPr algn="ctr" fontAlgn="ctr"/>
                      <a:r>
                        <a:rPr lang="ru-RU" sz="800" b="0" i="1" u="none" strike="noStrike">
                          <a:solidFill>
                            <a:srgbClr val="000000"/>
                          </a:solidFill>
                          <a:effectLst/>
                          <a:latin typeface="Times New Roman" panose="02020603050405020304" pitchFamily="18" charset="0"/>
                        </a:rPr>
                        <a:t>59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Финансовое обеспечение деятельности образовательных организаций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Рейтинг школ (переход в «зелёную зону»)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показатель(Рейтинг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Балл</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5533547"/>
                  </a:ext>
                </a:extLst>
              </a:tr>
              <a:tr h="1080120">
                <a:tc>
                  <a:txBody>
                    <a:bodyPr/>
                    <a:lstStyle/>
                    <a:p>
                      <a:pPr algn="ctr" fontAlgn="ctr"/>
                      <a:r>
                        <a:rPr lang="ru-RU" sz="800" b="0" i="1" u="none" strike="noStrike">
                          <a:solidFill>
                            <a:srgbClr val="000000"/>
                          </a:solidFill>
                          <a:effectLst/>
                          <a:latin typeface="Times New Roman" panose="02020603050405020304" pitchFamily="18" charset="0"/>
                        </a:rPr>
                        <a:t>60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федеральных государственных образовательных стандартов общего образования, в том числе мероприятий по нормативному правовому и методическому сопровождению, обновлению содержания и технологий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Качественное питание в школах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показатель(Рейтинг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173,2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Изменилась методика расчета показателя. По данным Министерства образования Московской области данный показатель - 173,2% позволяет находиться округу в "зелёной" зоне.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0901364"/>
                  </a:ext>
                </a:extLst>
              </a:tr>
              <a:tr h="936104">
                <a:tc>
                  <a:txBody>
                    <a:bodyPr/>
                    <a:lstStyle/>
                    <a:p>
                      <a:pPr algn="ctr" fontAlgn="ctr"/>
                      <a:r>
                        <a:rPr lang="ru-RU" sz="800" b="0" i="1" u="none" strike="noStrike">
                          <a:solidFill>
                            <a:srgbClr val="000000"/>
                          </a:solidFill>
                          <a:effectLst/>
                          <a:latin typeface="Times New Roman" panose="02020603050405020304" pitchFamily="18" charset="0"/>
                        </a:rPr>
                        <a:t>61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E1. Федеральный проект «Современная школа»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4883498"/>
                  </a:ext>
                </a:extLst>
              </a:tr>
              <a:tr h="864096">
                <a:tc>
                  <a:txBody>
                    <a:bodyPr/>
                    <a:lstStyle/>
                    <a:p>
                      <a:pPr algn="ctr" fontAlgn="ctr"/>
                      <a:r>
                        <a:rPr lang="ru-RU" sz="800" b="0" i="1" u="none" strike="noStrike">
                          <a:solidFill>
                            <a:srgbClr val="000000"/>
                          </a:solidFill>
                          <a:effectLst/>
                          <a:latin typeface="Times New Roman" panose="02020603050405020304" pitchFamily="18" charset="0"/>
                        </a:rPr>
                        <a:t>62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E1. Федеральный проект «Современная школа»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07531318"/>
                  </a:ext>
                </a:extLst>
              </a:tr>
              <a:tr h="216024">
                <a:tc>
                  <a:txBody>
                    <a:bodyPr/>
                    <a:lstStyle/>
                    <a:p>
                      <a:pPr algn="ctr" fontAlgn="ctr"/>
                      <a:r>
                        <a:rPr lang="ru-RU" sz="800" b="0" i="1" u="none" strike="noStrike">
                          <a:solidFill>
                            <a:srgbClr val="000000"/>
                          </a:solidFill>
                          <a:effectLst/>
                          <a:latin typeface="Times New Roman" panose="02020603050405020304" pitchFamily="18" charset="0"/>
                        </a:rPr>
                        <a:t>63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3 "Дополнительное образование, воспитание и психолого-социальное сопровождение детей"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87346523"/>
                  </a:ext>
                </a:extLst>
              </a:tr>
              <a:tr h="720080">
                <a:tc>
                  <a:txBody>
                    <a:bodyPr/>
                    <a:lstStyle/>
                    <a:p>
                      <a:pPr algn="ctr" fontAlgn="ctr"/>
                      <a:r>
                        <a:rPr lang="ru-RU" sz="800" b="0" i="1" u="none" strike="noStrike">
                          <a:solidFill>
                            <a:srgbClr val="000000"/>
                          </a:solidFill>
                          <a:effectLst/>
                          <a:latin typeface="Times New Roman" panose="02020603050405020304" pitchFamily="18" charset="0"/>
                        </a:rPr>
                        <a:t>64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A1. Федеральный проект «Культурная среда»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образовательных организаций в сфере культуры (детские школы по видам искусств), оснащенных музыкальными инструментами, оборудованием, материалами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52058818"/>
                  </a:ext>
                </a:extLst>
              </a:tr>
              <a:tr h="648072">
                <a:tc>
                  <a:txBody>
                    <a:bodyPr/>
                    <a:lstStyle/>
                    <a:p>
                      <a:pPr algn="ctr" fontAlgn="ctr"/>
                      <a:r>
                        <a:rPr lang="ru-RU" sz="800" b="0" i="1" u="none" strike="noStrike">
                          <a:solidFill>
                            <a:srgbClr val="000000"/>
                          </a:solidFill>
                          <a:effectLst/>
                          <a:latin typeface="Times New Roman" panose="02020603050405020304" pitchFamily="18" charset="0"/>
                        </a:rPr>
                        <a:t>65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A2. Федеральный проект «Творческие люди»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Доля детей, привлекаемых к участию в творческих мероприятиях сферы культуры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к указу Президента Российской Федерации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84323159"/>
                  </a:ext>
                </a:extLst>
              </a:tr>
              <a:tr h="300472">
                <a:tc>
                  <a:txBody>
                    <a:bodyPr/>
                    <a:lstStyle/>
                    <a:p>
                      <a:pPr algn="ctr" fontAlgn="ctr"/>
                      <a:r>
                        <a:rPr lang="ru-RU" sz="800" b="0" i="1" u="none" strike="noStrike">
                          <a:solidFill>
                            <a:srgbClr val="000000"/>
                          </a:solidFill>
                          <a:effectLst/>
                          <a:latin typeface="Times New Roman" panose="02020603050405020304" pitchFamily="18" charset="0"/>
                        </a:rPr>
                        <a:t>66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2018 Доля детей (от 5 до 18 лет), охваченных дополнительным общеразвивающими программами технической и естественнонаучной направленности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6504444"/>
                  </a:ext>
                </a:extLst>
              </a:tr>
            </a:tbl>
          </a:graphicData>
        </a:graphic>
      </p:graphicFrame>
    </p:spTree>
    <p:extLst>
      <p:ext uri="{BB962C8B-B14F-4D97-AF65-F5344CB8AC3E}">
        <p14:creationId xmlns:p14="http://schemas.microsoft.com/office/powerpoint/2010/main" val="3168718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190537159"/>
              </p:ext>
            </p:extLst>
          </p:nvPr>
        </p:nvGraphicFramePr>
        <p:xfrm>
          <a:off x="0" y="0"/>
          <a:ext cx="9144000" cy="6878138"/>
        </p:xfrm>
        <a:graphic>
          <a:graphicData uri="http://schemas.openxmlformats.org/drawingml/2006/table">
            <a:tbl>
              <a:tblPr/>
              <a:tblGrid>
                <a:gridCol w="240998">
                  <a:extLst>
                    <a:ext uri="{9D8B030D-6E8A-4147-A177-3AD203B41FA5}">
                      <a16:colId xmlns="" xmlns:a16="http://schemas.microsoft.com/office/drawing/2014/main" val="1678624602"/>
                    </a:ext>
                  </a:extLst>
                </a:gridCol>
                <a:gridCol w="1700886">
                  <a:extLst>
                    <a:ext uri="{9D8B030D-6E8A-4147-A177-3AD203B41FA5}">
                      <a16:colId xmlns="" xmlns:a16="http://schemas.microsoft.com/office/drawing/2014/main" val="2932416660"/>
                    </a:ext>
                  </a:extLst>
                </a:gridCol>
                <a:gridCol w="1810571">
                  <a:extLst>
                    <a:ext uri="{9D8B030D-6E8A-4147-A177-3AD203B41FA5}">
                      <a16:colId xmlns="" xmlns:a16="http://schemas.microsoft.com/office/drawing/2014/main" val="1700308660"/>
                    </a:ext>
                  </a:extLst>
                </a:gridCol>
                <a:gridCol w="718358">
                  <a:extLst>
                    <a:ext uri="{9D8B030D-6E8A-4147-A177-3AD203B41FA5}">
                      <a16:colId xmlns="" xmlns:a16="http://schemas.microsoft.com/office/drawing/2014/main" val="1788798006"/>
                    </a:ext>
                  </a:extLst>
                </a:gridCol>
                <a:gridCol w="383124">
                  <a:extLst>
                    <a:ext uri="{9D8B030D-6E8A-4147-A177-3AD203B41FA5}">
                      <a16:colId xmlns="" xmlns:a16="http://schemas.microsoft.com/office/drawing/2014/main" val="1411659534"/>
                    </a:ext>
                  </a:extLst>
                </a:gridCol>
                <a:gridCol w="495899">
                  <a:extLst>
                    <a:ext uri="{9D8B030D-6E8A-4147-A177-3AD203B41FA5}">
                      <a16:colId xmlns="" xmlns:a16="http://schemas.microsoft.com/office/drawing/2014/main" val="1590523787"/>
                    </a:ext>
                  </a:extLst>
                </a:gridCol>
                <a:gridCol w="636480">
                  <a:extLst>
                    <a:ext uri="{9D8B030D-6E8A-4147-A177-3AD203B41FA5}">
                      <a16:colId xmlns="" xmlns:a16="http://schemas.microsoft.com/office/drawing/2014/main" val="1420732845"/>
                    </a:ext>
                  </a:extLst>
                </a:gridCol>
                <a:gridCol w="3157684">
                  <a:extLst>
                    <a:ext uri="{9D8B030D-6E8A-4147-A177-3AD203B41FA5}">
                      <a16:colId xmlns="" xmlns:a16="http://schemas.microsoft.com/office/drawing/2014/main" val="2339421647"/>
                    </a:ext>
                  </a:extLst>
                </a:gridCol>
              </a:tblGrid>
              <a:tr h="1556792">
                <a:tc>
                  <a:txBody>
                    <a:bodyPr/>
                    <a:lstStyle/>
                    <a:p>
                      <a:pPr algn="ctr" fontAlgn="ctr"/>
                      <a:r>
                        <a:rPr lang="ru-RU" sz="800" b="0" i="1" u="none" strike="noStrike">
                          <a:solidFill>
                            <a:srgbClr val="000000"/>
                          </a:solidFill>
                          <a:effectLst/>
                          <a:latin typeface="Times New Roman" panose="02020603050405020304" pitchFamily="18" charset="0"/>
                        </a:rPr>
                        <a:t>67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E2. Федеральный проект «Успех каждого ребенка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Число детей, охваченных деятельностью детских технопарков "Кванториум" (мобильных технопарков "Кванториум") и других проектов, направленных на обеспечение доступности дополнительных общеобразовательных программ естественнонаучной и технической направленностей, соответствующих приоритетным направлениям технологического развития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454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454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1031589"/>
                  </a:ext>
                </a:extLst>
              </a:tr>
              <a:tr h="792088">
                <a:tc>
                  <a:txBody>
                    <a:bodyPr/>
                    <a:lstStyle/>
                    <a:p>
                      <a:pPr algn="ctr" fontAlgn="ctr"/>
                      <a:r>
                        <a:rPr lang="ru-RU" sz="800" b="0" i="1" u="none" strike="noStrike">
                          <a:solidFill>
                            <a:srgbClr val="000000"/>
                          </a:solidFill>
                          <a:effectLst/>
                          <a:latin typeface="Times New Roman" panose="02020603050405020304" pitchFamily="18" charset="0"/>
                        </a:rPr>
                        <a:t>68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2 «Реализация «пилотных проектов» обновления содержания и технологий дополнительного образования, воспитания, психолого-педагогического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детей в возрасте от 5 до 18 лет, посещающих объединения образовательных организаций, участвующих в проекте «Наука в Подмосковье»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Проект в 2020 году не реализуется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2006765"/>
                  </a:ext>
                </a:extLst>
              </a:tr>
              <a:tr h="432048">
                <a:tc>
                  <a:txBody>
                    <a:bodyPr/>
                    <a:lstStyle/>
                    <a:p>
                      <a:pPr algn="ctr" fontAlgn="ctr"/>
                      <a:r>
                        <a:rPr lang="ru-RU" sz="800" b="0" i="1" u="none" strike="noStrike">
                          <a:solidFill>
                            <a:srgbClr val="000000"/>
                          </a:solidFill>
                          <a:effectLst/>
                          <a:latin typeface="Times New Roman" panose="02020603050405020304" pitchFamily="18" charset="0"/>
                        </a:rPr>
                        <a:t>69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E4.Федеральный проект «Цифровая образовательная среда»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Созданы центры цифрового образования детей "IT-куб"</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9362861"/>
                  </a:ext>
                </a:extLst>
              </a:tr>
              <a:tr h="175275">
                <a:tc>
                  <a:txBody>
                    <a:bodyPr/>
                    <a:lstStyle/>
                    <a:p>
                      <a:pPr algn="ctr" fontAlgn="ctr"/>
                      <a:r>
                        <a:rPr lang="ru-RU" sz="800" b="0" i="1" u="none" strike="noStrike">
                          <a:solidFill>
                            <a:srgbClr val="000000"/>
                          </a:solidFill>
                          <a:effectLst/>
                          <a:latin typeface="Times New Roman" panose="02020603050405020304" pitchFamily="18" charset="0"/>
                        </a:rPr>
                        <a:t>70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E2. Федеральный проект «Успех каждого ребенка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детей в возрасте от 5 до 18 лет, охваченных дополнительным образованием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4689155"/>
                  </a:ext>
                </a:extLst>
              </a:tr>
              <a:tr h="254567">
                <a:tc>
                  <a:txBody>
                    <a:bodyPr/>
                    <a:lstStyle/>
                    <a:p>
                      <a:pPr algn="ctr" fontAlgn="ctr"/>
                      <a:r>
                        <a:rPr lang="ru-RU" sz="800" b="0" i="1" u="none" strike="noStrike">
                          <a:solidFill>
                            <a:srgbClr val="000000"/>
                          </a:solidFill>
                          <a:effectLst/>
                          <a:latin typeface="Times New Roman" panose="02020603050405020304" pitchFamily="18" charset="0"/>
                        </a:rPr>
                        <a:t>71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E2. Федеральный проект «Успех каждого ребенка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Созданы детские технопарки "Кванториум" (нарастающим итогом)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3515296"/>
                  </a:ext>
                </a:extLst>
              </a:tr>
              <a:tr h="350551">
                <a:tc>
                  <a:txBody>
                    <a:bodyPr/>
                    <a:lstStyle/>
                    <a:p>
                      <a:pPr algn="ctr" fontAlgn="ctr"/>
                      <a:r>
                        <a:rPr lang="ru-RU" sz="800" b="0" i="1" u="none" strike="noStrike">
                          <a:solidFill>
                            <a:srgbClr val="000000"/>
                          </a:solidFill>
                          <a:effectLst/>
                          <a:latin typeface="Times New Roman" panose="02020603050405020304" pitchFamily="18" charset="0"/>
                        </a:rPr>
                        <a:t>72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110,51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742856"/>
                  </a:ext>
                </a:extLst>
              </a:tr>
              <a:tr h="662585">
                <a:tc>
                  <a:txBody>
                    <a:bodyPr/>
                    <a:lstStyle/>
                    <a:p>
                      <a:pPr algn="ctr" fontAlgn="ctr"/>
                      <a:r>
                        <a:rPr lang="ru-RU" sz="800" b="0" i="1" u="none" strike="noStrike">
                          <a:solidFill>
                            <a:srgbClr val="000000"/>
                          </a:solidFill>
                          <a:effectLst/>
                          <a:latin typeface="Times New Roman" panose="02020603050405020304" pitchFamily="18" charset="0"/>
                        </a:rPr>
                        <a:t>73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2018 Доля детей, привлекаемых к участию в творческих мероприятиях, от общего числа детей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26,2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37,32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4711473"/>
                  </a:ext>
                </a:extLst>
              </a:tr>
              <a:tr h="646850">
                <a:tc>
                  <a:txBody>
                    <a:bodyPr/>
                    <a:lstStyle/>
                    <a:p>
                      <a:pPr algn="ctr" fontAlgn="ctr"/>
                      <a:r>
                        <a:rPr lang="ru-RU" sz="800" b="0" i="1" u="none" strike="noStrike">
                          <a:solidFill>
                            <a:srgbClr val="000000"/>
                          </a:solidFill>
                          <a:effectLst/>
                          <a:latin typeface="Times New Roman" panose="02020603050405020304" pitchFamily="18" charset="0"/>
                        </a:rPr>
                        <a:t>74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Удельный вес численности детей и молодежи в возрасте от 5 до 18 лет, проживающих на территории Московской области и получающих ууслуги в сфере дополнительного образования в частных организациях, осуществляющих образовательную деятельность по дополнительным общеобразовательным программам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3,82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3,82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2295998"/>
                  </a:ext>
                </a:extLst>
              </a:tr>
              <a:tr h="438189">
                <a:tc>
                  <a:txBody>
                    <a:bodyPr/>
                    <a:lstStyle/>
                    <a:p>
                      <a:pPr algn="ctr" fontAlgn="ctr"/>
                      <a:r>
                        <a:rPr lang="ru-RU" sz="800" b="0" i="1" u="none" strike="noStrike">
                          <a:solidFill>
                            <a:srgbClr val="000000"/>
                          </a:solidFill>
                          <a:effectLst/>
                          <a:latin typeface="Times New Roman" panose="02020603050405020304" pitchFamily="18" charset="0"/>
                        </a:rPr>
                        <a:t>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2019 Численность обучающихся, вовлеченных в деятельность общественных объединений на базе образовательных организаций общего образования, среднего и высшего профессионального образования (показатель реализуется накопительным итогом)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78154367"/>
                  </a:ext>
                </a:extLst>
              </a:tr>
            </a:tbl>
          </a:graphicData>
        </a:graphic>
      </p:graphicFrame>
    </p:spTree>
    <p:extLst>
      <p:ext uri="{BB962C8B-B14F-4D97-AF65-F5344CB8AC3E}">
        <p14:creationId xmlns:p14="http://schemas.microsoft.com/office/powerpoint/2010/main" val="178854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411760" y="116632"/>
            <a:ext cx="3312368" cy="461665"/>
          </a:xfrm>
          <a:prstGeom prst="rect">
            <a:avLst/>
          </a:prstGeom>
          <a:noFill/>
        </p:spPr>
        <p:txBody>
          <a:bodyPr wrap="square" rtlCol="0">
            <a:spAutoFit/>
          </a:bodyPr>
          <a:lstStyle/>
          <a:p>
            <a:pPr algn="ctr"/>
            <a:r>
              <a:rPr lang="ru-RU" sz="2400" b="1" dirty="0" smtClean="0">
                <a:solidFill>
                  <a:srgbClr val="0000CC"/>
                </a:solidFill>
              </a:rPr>
              <a:t>ГЛОССАРИЙ</a:t>
            </a:r>
            <a:endParaRPr lang="ru-RU" sz="2400" b="1" dirty="0">
              <a:solidFill>
                <a:srgbClr val="0000CC"/>
              </a:solidFill>
            </a:endParaRPr>
          </a:p>
        </p:txBody>
      </p:sp>
      <p:sp>
        <p:nvSpPr>
          <p:cNvPr id="4" name="Прямоугольник 3"/>
          <p:cNvSpPr/>
          <p:nvPr/>
        </p:nvSpPr>
        <p:spPr>
          <a:xfrm>
            <a:off x="827584" y="753027"/>
            <a:ext cx="8316416" cy="4185761"/>
          </a:xfrm>
          <a:prstGeom prst="rect">
            <a:avLst/>
          </a:prstGeom>
        </p:spPr>
        <p:txBody>
          <a:bodyPr wrap="square">
            <a:spAutoFit/>
          </a:bodyPr>
          <a:lstStyle/>
          <a:p>
            <a:r>
              <a:rPr lang="ru-RU" sz="1400" b="1" dirty="0" smtClean="0">
                <a:solidFill>
                  <a:schemeClr val="bg1"/>
                </a:solidFill>
              </a:rPr>
              <a:t>Бюджет </a:t>
            </a:r>
          </a:p>
          <a:p>
            <a:r>
              <a:rPr lang="ru-RU" sz="1400" dirty="0" smtClean="0">
                <a:solidFill>
                  <a:schemeClr val="bg1"/>
                </a:solidFill>
              </a:rPr>
              <a:t>Форма </a:t>
            </a:r>
            <a:r>
              <a:rPr lang="ru-RU" sz="1400" dirty="0">
                <a:solidFill>
                  <a:schemeClr val="bg1"/>
                </a:solidFill>
              </a:rPr>
              <a:t>образования и расходования денежных средств, предназначенных для финансового обеспечения задач и функций государства и местного самоуправления. Представляет собой главный финансовый документ страны (региона, муниципального образования), утверждаемый органом законодательной власти соответствующего уровня управления. </a:t>
            </a:r>
            <a:endParaRPr lang="ru-RU" sz="1400" dirty="0" smtClean="0">
              <a:solidFill>
                <a:schemeClr val="bg1"/>
              </a:solidFill>
            </a:endParaRPr>
          </a:p>
          <a:p>
            <a:endParaRPr lang="ru-RU" sz="1400" dirty="0" smtClean="0">
              <a:solidFill>
                <a:schemeClr val="bg1"/>
              </a:solidFill>
            </a:endParaRPr>
          </a:p>
          <a:p>
            <a:r>
              <a:rPr lang="ru-RU" sz="1400" b="1" dirty="0" smtClean="0">
                <a:solidFill>
                  <a:schemeClr val="bg1"/>
                </a:solidFill>
              </a:rPr>
              <a:t>Бюджетная </a:t>
            </a:r>
            <a:r>
              <a:rPr lang="ru-RU" sz="1400" b="1" dirty="0">
                <a:solidFill>
                  <a:schemeClr val="bg1"/>
                </a:solidFill>
              </a:rPr>
              <a:t>классификация </a:t>
            </a:r>
            <a:endParaRPr lang="ru-RU" sz="1400" b="1" dirty="0" smtClean="0">
              <a:solidFill>
                <a:schemeClr val="bg1"/>
              </a:solidFill>
            </a:endParaRPr>
          </a:p>
          <a:p>
            <a:r>
              <a:rPr lang="ru-RU" sz="1400" dirty="0" smtClean="0">
                <a:solidFill>
                  <a:schemeClr val="bg1"/>
                </a:solidFill>
              </a:rPr>
              <a:t>Группировка </a:t>
            </a:r>
            <a:r>
              <a:rPr lang="ru-RU" sz="1400" dirty="0">
                <a:solidFill>
                  <a:schemeClr val="bg1"/>
                </a:solidFill>
              </a:rPr>
              <a:t>доходов, расходов и источников финансирования дефицитов бюджетов бюджетной системы РФ, используемая для составления и исполнения бюджетов, составления бюджетной отчётности. </a:t>
            </a:r>
            <a:endParaRPr lang="ru-RU" sz="1400" dirty="0" smtClean="0">
              <a:solidFill>
                <a:schemeClr val="bg1"/>
              </a:solidFill>
            </a:endParaRPr>
          </a:p>
          <a:p>
            <a:endParaRPr lang="ru-RU" sz="1400" dirty="0" smtClean="0">
              <a:solidFill>
                <a:schemeClr val="bg1"/>
              </a:solidFill>
            </a:endParaRPr>
          </a:p>
          <a:p>
            <a:r>
              <a:rPr lang="ru-RU" sz="1400" b="1" dirty="0" smtClean="0">
                <a:solidFill>
                  <a:schemeClr val="bg1"/>
                </a:solidFill>
              </a:rPr>
              <a:t>Бюджетная </a:t>
            </a:r>
            <a:r>
              <a:rPr lang="ru-RU" sz="1400" b="1" dirty="0">
                <a:solidFill>
                  <a:schemeClr val="bg1"/>
                </a:solidFill>
              </a:rPr>
              <a:t>система Российской Федерации </a:t>
            </a:r>
            <a:endParaRPr lang="ru-RU" sz="1400" b="1" dirty="0" smtClean="0">
              <a:solidFill>
                <a:schemeClr val="bg1"/>
              </a:solidFill>
            </a:endParaRPr>
          </a:p>
          <a:p>
            <a:r>
              <a:rPr lang="ru-RU" sz="1400" dirty="0" smtClean="0">
                <a:solidFill>
                  <a:schemeClr val="bg1"/>
                </a:solidFill>
              </a:rPr>
              <a:t>Совокупность </a:t>
            </a:r>
            <a:r>
              <a:rPr lang="ru-RU" sz="1400" dirty="0">
                <a:solidFill>
                  <a:schemeClr val="bg1"/>
                </a:solidFill>
              </a:rPr>
              <a:t>федерального бюджета, бюджетов субъектов РФ, местных бюджетов и бюджетов государственных внебюджетных фондов. </a:t>
            </a:r>
            <a:endParaRPr lang="ru-RU" sz="1400" dirty="0" smtClean="0">
              <a:solidFill>
                <a:schemeClr val="bg1"/>
              </a:solidFill>
            </a:endParaRPr>
          </a:p>
          <a:p>
            <a:endParaRPr lang="ru-RU" sz="1400" dirty="0" smtClean="0">
              <a:solidFill>
                <a:schemeClr val="bg1"/>
              </a:solidFill>
            </a:endParaRPr>
          </a:p>
          <a:p>
            <a:r>
              <a:rPr lang="ru-RU" sz="1400" b="1" dirty="0" smtClean="0">
                <a:solidFill>
                  <a:schemeClr val="bg1"/>
                </a:solidFill>
              </a:rPr>
              <a:t>Бюджетный </a:t>
            </a:r>
            <a:r>
              <a:rPr lang="ru-RU" sz="1400" b="1" dirty="0">
                <a:solidFill>
                  <a:schemeClr val="bg1"/>
                </a:solidFill>
              </a:rPr>
              <a:t>процесс </a:t>
            </a:r>
            <a:endParaRPr lang="ru-RU" sz="1400" b="1" dirty="0" smtClean="0">
              <a:solidFill>
                <a:schemeClr val="bg1"/>
              </a:solidFill>
            </a:endParaRPr>
          </a:p>
          <a:p>
            <a:r>
              <a:rPr lang="ru-RU" sz="1400" dirty="0" smtClean="0">
                <a:solidFill>
                  <a:schemeClr val="bg1"/>
                </a:solidFill>
              </a:rPr>
              <a:t>Деятельность </a:t>
            </a:r>
            <a:r>
              <a:rPr lang="ru-RU" sz="1400" dirty="0">
                <a:solidFill>
                  <a:schemeClr val="bg1"/>
                </a:solidFill>
              </a:rPr>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r>
              <a:rPr lang="ru-RU" sz="1400" dirty="0" smtClean="0">
                <a:solidFill>
                  <a:schemeClr val="bg1"/>
                </a:solidFill>
              </a:rPr>
              <a:t>.</a:t>
            </a:r>
          </a:p>
          <a:p>
            <a:r>
              <a:rPr lang="ru-RU" sz="1400" dirty="0" smtClean="0">
                <a:solidFill>
                  <a:schemeClr val="bg1"/>
                </a:solidFill>
              </a:rPr>
              <a:t> </a:t>
            </a:r>
            <a:endParaRPr lang="ru-RU" sz="1400" dirty="0">
              <a:solidFill>
                <a:schemeClr val="bg1"/>
              </a:solidFill>
            </a:endParaRPr>
          </a:p>
        </p:txBody>
      </p:sp>
      <p:sp>
        <p:nvSpPr>
          <p:cNvPr id="5" name="Управляющая кнопка: далее 4">
            <a:hlinkClick r:id="" action="ppaction://hlinkshowjump?jump=nextslide" highlightClick="1"/>
          </p:cNvPr>
          <p:cNvSpPr/>
          <p:nvPr/>
        </p:nvSpPr>
        <p:spPr>
          <a:xfrm>
            <a:off x="539552" y="836712"/>
            <a:ext cx="288032" cy="288032"/>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611560" y="2996952"/>
            <a:ext cx="288032" cy="288032"/>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611560" y="2132856"/>
            <a:ext cx="288032" cy="288032"/>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611560" y="3861048"/>
            <a:ext cx="288032" cy="288032"/>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55576" y="4725144"/>
            <a:ext cx="8208912" cy="1384995"/>
          </a:xfrm>
          <a:prstGeom prst="rect">
            <a:avLst/>
          </a:prstGeom>
        </p:spPr>
        <p:txBody>
          <a:bodyPr wrap="square">
            <a:spAutoFit/>
          </a:bodyPr>
          <a:lstStyle/>
          <a:p>
            <a:r>
              <a:rPr lang="ru-RU" sz="1400" b="1" dirty="0">
                <a:solidFill>
                  <a:schemeClr val="bg1"/>
                </a:solidFill>
              </a:rPr>
              <a:t>Бюджетная </a:t>
            </a:r>
            <a:r>
              <a:rPr lang="ru-RU" sz="1400" b="1" dirty="0" smtClean="0">
                <a:solidFill>
                  <a:schemeClr val="bg1"/>
                </a:solidFill>
              </a:rPr>
              <a:t>политика</a:t>
            </a:r>
            <a:endParaRPr lang="ru-RU" sz="1400" b="1" dirty="0">
              <a:solidFill>
                <a:schemeClr val="bg1"/>
              </a:solidFill>
            </a:endParaRPr>
          </a:p>
          <a:p>
            <a:r>
              <a:rPr lang="ru-RU" sz="1400" dirty="0">
                <a:solidFill>
                  <a:schemeClr val="bg1"/>
                </a:solidFill>
              </a:rPr>
              <a:t>М</a:t>
            </a:r>
            <a:r>
              <a:rPr lang="ru-RU" sz="1400" dirty="0" smtClean="0">
                <a:solidFill>
                  <a:schemeClr val="bg1"/>
                </a:solidFill>
              </a:rPr>
              <a:t>ногосторонний </a:t>
            </a:r>
            <a:r>
              <a:rPr lang="ru-RU" sz="1400" dirty="0">
                <a:solidFill>
                  <a:schemeClr val="bg1"/>
                </a:solidFill>
              </a:rPr>
              <a:t>процесс, включающий действия органов власти всех уровней не только в бюджетной сфере, но в налоговой, ценовой, кредитной и в целом в финансовой.</a:t>
            </a:r>
          </a:p>
          <a:p>
            <a:r>
              <a:rPr lang="ru-RU" sz="1400" i="1" dirty="0">
                <a:solidFill>
                  <a:schemeClr val="bg1"/>
                </a:solidFill>
              </a:rPr>
              <a:t>С точки зрения бюджетной сферы,</a:t>
            </a:r>
            <a:r>
              <a:rPr lang="ru-RU" sz="1400" dirty="0">
                <a:solidFill>
                  <a:schemeClr val="bg1"/>
                </a:solidFill>
              </a:rPr>
              <a:t> </a:t>
            </a:r>
            <a:r>
              <a:rPr lang="ru-RU" sz="1400" b="1" dirty="0">
                <a:solidFill>
                  <a:schemeClr val="bg1"/>
                </a:solidFill>
              </a:rPr>
              <a:t>бюджетная политика</a:t>
            </a:r>
            <a:r>
              <a:rPr lang="ru-RU" sz="1400" dirty="0">
                <a:solidFill>
                  <a:schemeClr val="bg1"/>
                </a:solidFill>
              </a:rPr>
              <a:t> представляет собой совокупность действий и мероприятий, проводимых органами власти в сфере управления формированием и исполнением бюджета по выполнению ими функций перед обществом и государством.</a:t>
            </a:r>
          </a:p>
        </p:txBody>
      </p:sp>
      <p:sp>
        <p:nvSpPr>
          <p:cNvPr id="10" name="Управляющая кнопка: далее 9">
            <a:hlinkClick r:id="" action="ppaction://hlinkshowjump?jump=nextslide" highlightClick="1"/>
          </p:cNvPr>
          <p:cNvSpPr/>
          <p:nvPr/>
        </p:nvSpPr>
        <p:spPr>
          <a:xfrm>
            <a:off x="539552" y="4797152"/>
            <a:ext cx="271573" cy="288032"/>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9248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79799351"/>
              </p:ext>
            </p:extLst>
          </p:nvPr>
        </p:nvGraphicFramePr>
        <p:xfrm>
          <a:off x="1824" y="0"/>
          <a:ext cx="9142175" cy="4791541"/>
        </p:xfrm>
        <a:graphic>
          <a:graphicData uri="http://schemas.openxmlformats.org/drawingml/2006/table">
            <a:tbl>
              <a:tblPr/>
              <a:tblGrid>
                <a:gridCol w="240950">
                  <a:extLst>
                    <a:ext uri="{9D8B030D-6E8A-4147-A177-3AD203B41FA5}">
                      <a16:colId xmlns="" xmlns:a16="http://schemas.microsoft.com/office/drawing/2014/main" val="1602038031"/>
                    </a:ext>
                  </a:extLst>
                </a:gridCol>
                <a:gridCol w="1700546">
                  <a:extLst>
                    <a:ext uri="{9D8B030D-6E8A-4147-A177-3AD203B41FA5}">
                      <a16:colId xmlns="" xmlns:a16="http://schemas.microsoft.com/office/drawing/2014/main" val="2000596254"/>
                    </a:ext>
                  </a:extLst>
                </a:gridCol>
                <a:gridCol w="1810210">
                  <a:extLst>
                    <a:ext uri="{9D8B030D-6E8A-4147-A177-3AD203B41FA5}">
                      <a16:colId xmlns="" xmlns:a16="http://schemas.microsoft.com/office/drawing/2014/main" val="483471281"/>
                    </a:ext>
                  </a:extLst>
                </a:gridCol>
                <a:gridCol w="718214">
                  <a:extLst>
                    <a:ext uri="{9D8B030D-6E8A-4147-A177-3AD203B41FA5}">
                      <a16:colId xmlns="" xmlns:a16="http://schemas.microsoft.com/office/drawing/2014/main" val="3823084530"/>
                    </a:ext>
                  </a:extLst>
                </a:gridCol>
                <a:gridCol w="383048">
                  <a:extLst>
                    <a:ext uri="{9D8B030D-6E8A-4147-A177-3AD203B41FA5}">
                      <a16:colId xmlns="" xmlns:a16="http://schemas.microsoft.com/office/drawing/2014/main" val="3238076383"/>
                    </a:ext>
                  </a:extLst>
                </a:gridCol>
                <a:gridCol w="495800">
                  <a:extLst>
                    <a:ext uri="{9D8B030D-6E8A-4147-A177-3AD203B41FA5}">
                      <a16:colId xmlns="" xmlns:a16="http://schemas.microsoft.com/office/drawing/2014/main" val="3849083881"/>
                    </a:ext>
                  </a:extLst>
                </a:gridCol>
                <a:gridCol w="636353">
                  <a:extLst>
                    <a:ext uri="{9D8B030D-6E8A-4147-A177-3AD203B41FA5}">
                      <a16:colId xmlns="" xmlns:a16="http://schemas.microsoft.com/office/drawing/2014/main" val="409920592"/>
                    </a:ext>
                  </a:extLst>
                </a:gridCol>
                <a:gridCol w="3157054">
                  <a:extLst>
                    <a:ext uri="{9D8B030D-6E8A-4147-A177-3AD203B41FA5}">
                      <a16:colId xmlns="" xmlns:a16="http://schemas.microsoft.com/office/drawing/2014/main" val="1690490349"/>
                    </a:ext>
                  </a:extLst>
                </a:gridCol>
              </a:tblGrid>
              <a:tr h="350551">
                <a:tc>
                  <a:txBody>
                    <a:bodyPr/>
                    <a:lstStyle/>
                    <a:p>
                      <a:pPr algn="ctr" fontAlgn="ctr"/>
                      <a:r>
                        <a:rPr lang="ru-RU" sz="800" b="0" i="1" u="none" strike="noStrike">
                          <a:solidFill>
                            <a:srgbClr val="000000"/>
                          </a:solidFill>
                          <a:effectLst/>
                          <a:latin typeface="Times New Roman" panose="02020603050405020304" pitchFamily="18" charset="0"/>
                        </a:rPr>
                        <a:t>76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«Обеспечение функционирования модели персонифицированного финансирования дополнительного образования детей»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Охват детей в возрасте от 5 до 18 лет, имеющих право на получение дополнительного образования в рамках системы персонифицированного финансирования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625904"/>
                  </a:ext>
                </a:extLst>
              </a:tr>
              <a:tr h="350551">
                <a:tc>
                  <a:txBody>
                    <a:bodyPr/>
                    <a:lstStyle/>
                    <a:p>
                      <a:pPr algn="ctr" fontAlgn="ctr"/>
                      <a:r>
                        <a:rPr lang="ru-RU" sz="800" b="0" i="1" u="none" strike="noStrike">
                          <a:solidFill>
                            <a:srgbClr val="000000"/>
                          </a:solidFill>
                          <a:effectLst/>
                          <a:latin typeface="Times New Roman" panose="02020603050405020304" pitchFamily="18" charset="0"/>
                        </a:rPr>
                        <a:t>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2019 Зарплата бюджетников - Достижение (поддержание) средней заработной платы работников социальной сферы в соответсвии с майскими Указами Президента 2012 года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показатель(Рейтинг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102,06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7205096"/>
                  </a:ext>
                </a:extLst>
              </a:tr>
              <a:tr h="525826">
                <a:tc>
                  <a:txBody>
                    <a:bodyPr/>
                    <a:lstStyle/>
                    <a:p>
                      <a:pPr algn="ctr" fontAlgn="ctr"/>
                      <a:r>
                        <a:rPr lang="ru-RU" sz="800" b="0" i="1" u="none" strike="noStrike">
                          <a:solidFill>
                            <a:srgbClr val="000000"/>
                          </a:solidFill>
                          <a:effectLst/>
                          <a:latin typeface="Times New Roman" panose="02020603050405020304" pitchFamily="18" charset="0"/>
                        </a:rPr>
                        <a:t>78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Реализация мер, направленных на повышение эффективности воспитательной деятельности в системе образования, физической культуры и спорта, культуры и уровня психолого-педагогической поддержки социализации детей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победителей и призёров творческих олимпиад, конкурсов и фестивалей межрегионального, федерального и международного уровня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Качественный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70004862"/>
                  </a:ext>
                </a:extLst>
              </a:tr>
              <a:tr h="525826">
                <a:tc>
                  <a:txBody>
                    <a:bodyPr/>
                    <a:lstStyle/>
                    <a:p>
                      <a:pPr algn="ctr" fontAlgn="ctr"/>
                      <a:r>
                        <a:rPr lang="ru-RU" sz="800" b="0" i="1" u="none" strike="noStrike">
                          <a:solidFill>
                            <a:srgbClr val="000000"/>
                          </a:solidFill>
                          <a:effectLst/>
                          <a:latin typeface="Times New Roman" panose="02020603050405020304" pitchFamily="18" charset="0"/>
                        </a:rPr>
                        <a:t>79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Реализация мер, направленных на повышение эффективности воспитательной деятельности в системе образования, физической культуры и спорта, культуры и уровня психолого-педагогической поддержки социализации детей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2018 Школьные спортивные соревнования - Организация спортивных соревнований внутри школы - определение лучших . Межшкольные соревнования окружные/районные, областные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4615095"/>
                  </a:ext>
                </a:extLst>
              </a:tr>
              <a:tr h="350551">
                <a:tc>
                  <a:txBody>
                    <a:bodyPr/>
                    <a:lstStyle/>
                    <a:p>
                      <a:pPr algn="ctr" fontAlgn="ctr"/>
                      <a:r>
                        <a:rPr lang="ru-RU" sz="800" b="0" i="1" u="none" strike="noStrike">
                          <a:solidFill>
                            <a:srgbClr val="000000"/>
                          </a:solidFill>
                          <a:effectLst/>
                          <a:latin typeface="Times New Roman" panose="02020603050405020304" pitchFamily="18" charset="0"/>
                        </a:rPr>
                        <a:t>80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«Финансовое  обеспечение оказания услуг (выполнения работ) организациями дополнительного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детей-инвалидов в возрасте от 5 до 18 лет, получающих дополнительное образование, от общей численности детей-инвалидов данного возраста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26844"/>
                  </a:ext>
                </a:extLst>
              </a:tr>
              <a:tr h="129370">
                <a:tc>
                  <a:txBody>
                    <a:bodyPr/>
                    <a:lstStyle/>
                    <a:p>
                      <a:pPr algn="ctr" fontAlgn="ctr"/>
                      <a:r>
                        <a:rPr lang="ru-RU" sz="800" b="1" i="0" u="none" strike="noStrike">
                          <a:solidFill>
                            <a:srgbClr val="000000"/>
                          </a:solidFill>
                          <a:effectLst/>
                          <a:latin typeface="Times New Roman" panose="02020603050405020304" pitchFamily="18" charset="0"/>
                        </a:rPr>
                        <a:t>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4 "Профессиональное образование"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4154810"/>
                  </a:ext>
                </a:extLst>
              </a:tr>
              <a:tr h="175275">
                <a:tc>
                  <a:txBody>
                    <a:bodyPr/>
                    <a:lstStyle/>
                    <a:p>
                      <a:pPr algn="ctr" fontAlgn="ctr"/>
                      <a:r>
                        <a:rPr lang="ru-RU" sz="800" b="0" i="1" u="none" strike="noStrike">
                          <a:solidFill>
                            <a:srgbClr val="000000"/>
                          </a:solidFill>
                          <a:effectLst/>
                          <a:latin typeface="Times New Roman" panose="02020603050405020304" pitchFamily="18" charset="0"/>
                        </a:rPr>
                        <a:t>81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E5. Федеральный проект «Учитель будущего»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педагогических работников, прошедших добровольную независимую оценку квалификации,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12,83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5405143"/>
                  </a:ext>
                </a:extLst>
              </a:tr>
              <a:tr h="262913">
                <a:tc>
                  <a:txBody>
                    <a:bodyPr/>
                    <a:lstStyle/>
                    <a:p>
                      <a:pPr algn="ctr" fontAlgn="ctr"/>
                      <a:r>
                        <a:rPr lang="ru-RU" sz="800" b="0" i="1" u="none" strike="noStrike">
                          <a:solidFill>
                            <a:srgbClr val="000000"/>
                          </a:solidFill>
                          <a:effectLst/>
                          <a:latin typeface="Times New Roman" panose="02020603050405020304" pitchFamily="18" charset="0"/>
                        </a:rPr>
                        <a:t>82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E5. Федеральный проект «Учитель будущего»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Современный учитель (Готовность учи-телей к обучению школьников для участия в международных исследованиях (PISA)</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 (Рейтинг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75,08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2385453"/>
                  </a:ext>
                </a:extLst>
              </a:tr>
            </a:tbl>
          </a:graphicData>
        </a:graphic>
      </p:graphicFrame>
    </p:spTree>
    <p:extLst>
      <p:ext uri="{BB962C8B-B14F-4D97-AF65-F5344CB8AC3E}">
        <p14:creationId xmlns:p14="http://schemas.microsoft.com/office/powerpoint/2010/main" val="4096940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517169170"/>
              </p:ext>
            </p:extLst>
          </p:nvPr>
        </p:nvGraphicFramePr>
        <p:xfrm>
          <a:off x="0" y="0"/>
          <a:ext cx="9144000" cy="6858001"/>
        </p:xfrm>
        <a:graphic>
          <a:graphicData uri="http://schemas.openxmlformats.org/drawingml/2006/table">
            <a:tbl>
              <a:tblPr/>
              <a:tblGrid>
                <a:gridCol w="240998">
                  <a:extLst>
                    <a:ext uri="{9D8B030D-6E8A-4147-A177-3AD203B41FA5}">
                      <a16:colId xmlns="" xmlns:a16="http://schemas.microsoft.com/office/drawing/2014/main" val="1690565799"/>
                    </a:ext>
                  </a:extLst>
                </a:gridCol>
                <a:gridCol w="1700886">
                  <a:extLst>
                    <a:ext uri="{9D8B030D-6E8A-4147-A177-3AD203B41FA5}">
                      <a16:colId xmlns="" xmlns:a16="http://schemas.microsoft.com/office/drawing/2014/main" val="1296716894"/>
                    </a:ext>
                  </a:extLst>
                </a:gridCol>
                <a:gridCol w="1810571">
                  <a:extLst>
                    <a:ext uri="{9D8B030D-6E8A-4147-A177-3AD203B41FA5}">
                      <a16:colId xmlns="" xmlns:a16="http://schemas.microsoft.com/office/drawing/2014/main" val="2584988760"/>
                    </a:ext>
                  </a:extLst>
                </a:gridCol>
                <a:gridCol w="718358">
                  <a:extLst>
                    <a:ext uri="{9D8B030D-6E8A-4147-A177-3AD203B41FA5}">
                      <a16:colId xmlns="" xmlns:a16="http://schemas.microsoft.com/office/drawing/2014/main" val="1864627390"/>
                    </a:ext>
                  </a:extLst>
                </a:gridCol>
                <a:gridCol w="383124">
                  <a:extLst>
                    <a:ext uri="{9D8B030D-6E8A-4147-A177-3AD203B41FA5}">
                      <a16:colId xmlns="" xmlns:a16="http://schemas.microsoft.com/office/drawing/2014/main" val="3475964601"/>
                    </a:ext>
                  </a:extLst>
                </a:gridCol>
                <a:gridCol w="150111">
                  <a:extLst>
                    <a:ext uri="{9D8B030D-6E8A-4147-A177-3AD203B41FA5}">
                      <a16:colId xmlns="" xmlns:a16="http://schemas.microsoft.com/office/drawing/2014/main" val="224837161"/>
                    </a:ext>
                  </a:extLst>
                </a:gridCol>
                <a:gridCol w="648072">
                  <a:extLst>
                    <a:ext uri="{9D8B030D-6E8A-4147-A177-3AD203B41FA5}">
                      <a16:colId xmlns="" xmlns:a16="http://schemas.microsoft.com/office/drawing/2014/main" val="2082423393"/>
                    </a:ext>
                  </a:extLst>
                </a:gridCol>
                <a:gridCol w="720080">
                  <a:extLst>
                    <a:ext uri="{9D8B030D-6E8A-4147-A177-3AD203B41FA5}">
                      <a16:colId xmlns="" xmlns:a16="http://schemas.microsoft.com/office/drawing/2014/main" val="1671629471"/>
                    </a:ext>
                  </a:extLst>
                </a:gridCol>
                <a:gridCol w="2771800">
                  <a:extLst>
                    <a:ext uri="{9D8B030D-6E8A-4147-A177-3AD203B41FA5}">
                      <a16:colId xmlns="" xmlns:a16="http://schemas.microsoft.com/office/drawing/2014/main" val="1918434469"/>
                    </a:ext>
                  </a:extLst>
                </a:gridCol>
              </a:tblGrid>
              <a:tr h="876232">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1990992"/>
                  </a:ext>
                </a:extLst>
              </a:tr>
              <a:tr h="297534">
                <a:tc>
                  <a:txBody>
                    <a:bodyPr/>
                    <a:lstStyle/>
                    <a:p>
                      <a:pPr algn="ctr" fontAlgn="ctr"/>
                      <a:r>
                        <a:rPr lang="ru-RU" sz="800" b="1" i="0" u="none" strike="noStrike">
                          <a:solidFill>
                            <a:srgbClr val="000000"/>
                          </a:solidFill>
                          <a:effectLst/>
                          <a:latin typeface="Times New Roman" panose="02020603050405020304" pitchFamily="18" charset="0"/>
                        </a:rPr>
                        <a:t>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"Социальная защита населения"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4405918"/>
                  </a:ext>
                </a:extLst>
              </a:tr>
              <a:tr h="223151">
                <a:tc>
                  <a:txBody>
                    <a:bodyPr/>
                    <a:lstStyle/>
                    <a:p>
                      <a:pPr algn="ctr" fontAlgn="ctr"/>
                      <a:r>
                        <a:rPr lang="ru-RU" sz="800" b="1" i="0" u="none" strike="noStrike">
                          <a:solidFill>
                            <a:srgbClr val="000000"/>
                          </a:solidFill>
                          <a:effectLst/>
                          <a:latin typeface="Times New Roman" panose="02020603050405020304" pitchFamily="18" charset="0"/>
                        </a:rPr>
                        <a:t>4.1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1 "Социальная поддержка граждан"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449612024"/>
                  </a:ext>
                </a:extLst>
              </a:tr>
              <a:tr h="1263733">
                <a:tc>
                  <a:txBody>
                    <a:bodyPr/>
                    <a:lstStyle/>
                    <a:p>
                      <a:pPr algn="ctr" fontAlgn="ctr"/>
                      <a:r>
                        <a:rPr lang="ru-RU" sz="800" b="0" i="1" u="none" strike="noStrike">
                          <a:solidFill>
                            <a:srgbClr val="000000"/>
                          </a:solidFill>
                          <a:effectLst/>
                          <a:latin typeface="Times New Roman" panose="02020603050405020304" pitchFamily="18" charset="0"/>
                        </a:rPr>
                        <a:t>83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20</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поддержания здорового образа жизни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Активное долголетие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Мероприятия «Активного долголетия» были приостановлены с марта до 01 августа 2020 года и с 28 сентября 2020 года в соответствии с постановлением постановление Губернатора Московской области от 12.03.2020 № 108-ПГ «О введении в Московской области режима повышенной готовности для органов управления и сил Московской областной системы предупреждения и ликвидации чрезвычайных ситуаций и некоторых мерах по предотвращению распространения новой коронавирусной инфекции (COVID-2019) на территории Московской области» (с изменениями)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7399005"/>
                  </a:ext>
                </a:extLst>
              </a:tr>
              <a:tr h="1011849">
                <a:tc>
                  <a:txBody>
                    <a:bodyPr/>
                    <a:lstStyle/>
                    <a:p>
                      <a:pPr algn="ctr" fontAlgn="ctr"/>
                      <a:r>
                        <a:rPr lang="ru-RU" sz="800" b="0" i="1" u="none" strike="noStrike">
                          <a:solidFill>
                            <a:srgbClr val="000000"/>
                          </a:solidFill>
                          <a:effectLst/>
                          <a:latin typeface="Times New Roman" panose="02020603050405020304" pitchFamily="18" charset="0"/>
                        </a:rPr>
                        <a:t>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Предоставление мер социальной поддержки и субсидий по оплате жилого помещения и коммунальных услуг гражданам Российской Федерации, имеющим место жительства в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Уровень бедности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РФ от 25.04.2019 №193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0,73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982807"/>
                  </a:ext>
                </a:extLst>
              </a:tr>
              <a:tr h="634022">
                <a:tc>
                  <a:txBody>
                    <a:bodyPr/>
                    <a:lstStyle/>
                    <a:p>
                      <a:pPr algn="ctr" fontAlgn="ctr"/>
                      <a:r>
                        <a:rPr lang="ru-RU" sz="800" b="0" i="1" u="none" strike="noStrike">
                          <a:solidFill>
                            <a:srgbClr val="000000"/>
                          </a:solidFill>
                          <a:effectLst/>
                          <a:latin typeface="Times New Roman" panose="02020603050405020304" pitchFamily="18" charset="0"/>
                        </a:rPr>
                        <a:t>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18</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Предоставление государственных гарантий муниципальным служащим, поощрение за муниципальную службу</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муниципальных служащих, вышедших на пенсию, и получающих пенсию за выслугу лет от общего числа лиц, имеющих право на выплату пенсии за выслугу лет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1354493"/>
                  </a:ext>
                </a:extLst>
              </a:tr>
              <a:tr h="133638">
                <a:tc>
                  <a:txBody>
                    <a:bodyPr/>
                    <a:lstStyle/>
                    <a:p>
                      <a:pPr algn="ctr" fontAlgn="ctr"/>
                      <a:r>
                        <a:rPr lang="ru-RU" sz="800" b="1" i="0" u="none" strike="noStrike">
                          <a:solidFill>
                            <a:srgbClr val="000000"/>
                          </a:solidFill>
                          <a:effectLst/>
                          <a:latin typeface="Times New Roman" panose="02020603050405020304" pitchFamily="18" charset="0"/>
                        </a:rPr>
                        <a:t>4.2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2 "Доступная среда"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62312999"/>
                  </a:ext>
                </a:extLst>
              </a:tr>
              <a:tr h="508080">
                <a:tc>
                  <a:txBody>
                    <a:bodyPr/>
                    <a:lstStyle/>
                    <a:p>
                      <a:pPr algn="ctr" fontAlgn="ctr"/>
                      <a:r>
                        <a:rPr lang="ru-RU" sz="800" b="0" i="1" u="none" strike="noStrike">
                          <a:solidFill>
                            <a:srgbClr val="000000"/>
                          </a:solidFill>
                          <a:effectLst/>
                          <a:latin typeface="Times New Roman" panose="02020603050405020304" pitchFamily="18" charset="0"/>
                        </a:rPr>
                        <a:t>86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безбарьерной среды на объектах социальной, инженерной и транспортной инфраструктуры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Доступная среда - Доступность для инвалидов и других маломобильных групп населения муниципальных приоритетных объектов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Приоритетно-целевой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72,8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800" b="0" i="0" u="none" strike="noStrike">
                          <a:solidFill>
                            <a:srgbClr val="000000"/>
                          </a:solidFill>
                          <a:effectLst/>
                          <a:latin typeface="Times New Roman" panose="02020603050405020304" pitchFamily="18" charset="0"/>
                        </a:rPr>
                        <a:t>76,51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4967148"/>
                  </a:ext>
                </a:extLst>
              </a:tr>
              <a:tr h="508080">
                <a:tc>
                  <a:txBody>
                    <a:bodyPr/>
                    <a:lstStyle/>
                    <a:p>
                      <a:pPr algn="ctr" fontAlgn="ctr"/>
                      <a:r>
                        <a:rPr lang="ru-RU" sz="800" b="0" i="1" u="none" strike="noStrike">
                          <a:solidFill>
                            <a:srgbClr val="000000"/>
                          </a:solidFill>
                          <a:effectLst/>
                          <a:latin typeface="Times New Roman" panose="02020603050405020304" pitchFamily="18" charset="0"/>
                        </a:rPr>
                        <a:t>87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безбарьерной среды на объектах социальной, инженерной и транспортной инфраструктуры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Доля детей-инвалидов в возрасте от 1,5 года до 7 лет, охваченных дошкольным образованием, в общей численности детей-инвалидов такого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 с ФОИГВ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3708911"/>
                  </a:ext>
                </a:extLst>
              </a:tr>
              <a:tr h="508080">
                <a:tc>
                  <a:txBody>
                    <a:bodyPr/>
                    <a:lstStyle/>
                    <a:p>
                      <a:pPr algn="ctr" fontAlgn="ctr"/>
                      <a:r>
                        <a:rPr lang="ru-RU" sz="800" b="0" i="1" u="none" strike="noStrike">
                          <a:solidFill>
                            <a:srgbClr val="000000"/>
                          </a:solidFill>
                          <a:effectLst/>
                          <a:latin typeface="Times New Roman" panose="02020603050405020304" pitchFamily="18" charset="0"/>
                        </a:rPr>
                        <a:t>88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безбарьерной среды на объектах социальной, инженерной и транспортной инфраструктуры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детей-инвалидов в возрасте от 5 до 18 лет, получающих дополнительное образование, в общей численности детей-инвалидов такого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 с ФОИГВ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800" b="0" i="0" u="none" strike="noStrike">
                          <a:solidFill>
                            <a:srgbClr val="000000"/>
                          </a:solidFill>
                          <a:effectLst/>
                          <a:latin typeface="Times New Roman" panose="02020603050405020304" pitchFamily="18" charset="0"/>
                        </a:rPr>
                        <a:t>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19616567"/>
                  </a:ext>
                </a:extLst>
              </a:tr>
              <a:tr h="759964">
                <a:tc>
                  <a:txBody>
                    <a:bodyPr/>
                    <a:lstStyle/>
                    <a:p>
                      <a:pPr algn="ctr" fontAlgn="ctr"/>
                      <a:r>
                        <a:rPr lang="ru-RU" sz="800" b="0" i="1" u="none" strike="noStrike">
                          <a:solidFill>
                            <a:srgbClr val="000000"/>
                          </a:solidFill>
                          <a:effectLst/>
                          <a:latin typeface="Times New Roman" panose="02020603050405020304" pitchFamily="18" charset="0"/>
                        </a:rPr>
                        <a:t>89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безбарьерной среды на объектах социальной, инженерной и транспортной инфраструктуры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 с ФОИГВ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7000687"/>
                  </a:ext>
                </a:extLst>
              </a:tr>
              <a:tr h="133638">
                <a:tc>
                  <a:txBody>
                    <a:bodyPr/>
                    <a:lstStyle/>
                    <a:p>
                      <a:pPr algn="ctr" fontAlgn="ctr"/>
                      <a:r>
                        <a:rPr lang="ru-RU" sz="800" b="1" i="0" u="none" strike="noStrike">
                          <a:solidFill>
                            <a:srgbClr val="000000"/>
                          </a:solidFill>
                          <a:effectLst/>
                          <a:latin typeface="Times New Roman" panose="02020603050405020304" pitchFamily="18" charset="0"/>
                        </a:rPr>
                        <a:t>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dirty="0">
                          <a:solidFill>
                            <a:srgbClr val="000000"/>
                          </a:solidFill>
                          <a:effectLst/>
                          <a:latin typeface="Times New Roman" panose="02020603050405020304" pitchFamily="18" charset="0"/>
                        </a:rPr>
                        <a:t>Подпрограмма 3 "Развитие системы отдыха и оздоровления детей"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8637714"/>
                  </a:ext>
                </a:extLst>
              </a:tr>
            </a:tbl>
          </a:graphicData>
        </a:graphic>
      </p:graphicFrame>
    </p:spTree>
    <p:extLst>
      <p:ext uri="{BB962C8B-B14F-4D97-AF65-F5344CB8AC3E}">
        <p14:creationId xmlns:p14="http://schemas.microsoft.com/office/powerpoint/2010/main" val="1878362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920237956"/>
              </p:ext>
            </p:extLst>
          </p:nvPr>
        </p:nvGraphicFramePr>
        <p:xfrm>
          <a:off x="0" y="0"/>
          <a:ext cx="9144000" cy="6843076"/>
        </p:xfrm>
        <a:graphic>
          <a:graphicData uri="http://schemas.openxmlformats.org/drawingml/2006/table">
            <a:tbl>
              <a:tblPr/>
              <a:tblGrid>
                <a:gridCol w="240998">
                  <a:extLst>
                    <a:ext uri="{9D8B030D-6E8A-4147-A177-3AD203B41FA5}">
                      <a16:colId xmlns="" xmlns:a16="http://schemas.microsoft.com/office/drawing/2014/main" val="2912075118"/>
                    </a:ext>
                  </a:extLst>
                </a:gridCol>
                <a:gridCol w="1700886">
                  <a:extLst>
                    <a:ext uri="{9D8B030D-6E8A-4147-A177-3AD203B41FA5}">
                      <a16:colId xmlns="" xmlns:a16="http://schemas.microsoft.com/office/drawing/2014/main" val="318178003"/>
                    </a:ext>
                  </a:extLst>
                </a:gridCol>
                <a:gridCol w="1810571">
                  <a:extLst>
                    <a:ext uri="{9D8B030D-6E8A-4147-A177-3AD203B41FA5}">
                      <a16:colId xmlns="" xmlns:a16="http://schemas.microsoft.com/office/drawing/2014/main" val="1880318058"/>
                    </a:ext>
                  </a:extLst>
                </a:gridCol>
                <a:gridCol w="718358">
                  <a:extLst>
                    <a:ext uri="{9D8B030D-6E8A-4147-A177-3AD203B41FA5}">
                      <a16:colId xmlns="" xmlns:a16="http://schemas.microsoft.com/office/drawing/2014/main" val="677661171"/>
                    </a:ext>
                  </a:extLst>
                </a:gridCol>
                <a:gridCol w="383124">
                  <a:extLst>
                    <a:ext uri="{9D8B030D-6E8A-4147-A177-3AD203B41FA5}">
                      <a16:colId xmlns="" xmlns:a16="http://schemas.microsoft.com/office/drawing/2014/main" val="2377711481"/>
                    </a:ext>
                  </a:extLst>
                </a:gridCol>
                <a:gridCol w="495899">
                  <a:extLst>
                    <a:ext uri="{9D8B030D-6E8A-4147-A177-3AD203B41FA5}">
                      <a16:colId xmlns="" xmlns:a16="http://schemas.microsoft.com/office/drawing/2014/main" val="1133543774"/>
                    </a:ext>
                  </a:extLst>
                </a:gridCol>
                <a:gridCol w="636480">
                  <a:extLst>
                    <a:ext uri="{9D8B030D-6E8A-4147-A177-3AD203B41FA5}">
                      <a16:colId xmlns="" xmlns:a16="http://schemas.microsoft.com/office/drawing/2014/main" val="880272280"/>
                    </a:ext>
                  </a:extLst>
                </a:gridCol>
                <a:gridCol w="3157684">
                  <a:extLst>
                    <a:ext uri="{9D8B030D-6E8A-4147-A177-3AD203B41FA5}">
                      <a16:colId xmlns="" xmlns:a16="http://schemas.microsoft.com/office/drawing/2014/main" val="2603595153"/>
                    </a:ext>
                  </a:extLst>
                </a:gridCol>
              </a:tblGrid>
              <a:tr h="525826">
                <a:tc>
                  <a:txBody>
                    <a:bodyPr/>
                    <a:lstStyle/>
                    <a:p>
                      <a:pPr algn="ctr" fontAlgn="ctr"/>
                      <a:r>
                        <a:rPr lang="ru-RU" sz="800" b="0" i="1" u="none" strike="noStrike">
                          <a:solidFill>
                            <a:srgbClr val="000000"/>
                          </a:solidFill>
                          <a:effectLst/>
                          <a:latin typeface="Times New Roman" panose="02020603050405020304" pitchFamily="18" charset="0"/>
                        </a:rPr>
                        <a:t>90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Мероприятия по организации отдыха детей в каникулярное время, проводимые муниципальными образованиями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детей, охваченных отдыхом и оздоровлением, в общей численности детей в возрасте от 7 до 15 лет, подлежащих оздоровлению</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26,77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26,77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соответствии с «Рекомендациями по организации работы организаций отдыха детей и их оздоровления в условиях сохранения рисков распространения COVID-19», утвержденными Главным государственным санитарным врачом РФ от 25.05.2020, в городском округе Щёлково только с 15 июля был открыт муниципальный круглогодичный загородный лагерь «Юнармеец», сезонный лагерь «Лесная сказка» не смог открыться.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6271408"/>
                  </a:ext>
                </a:extLst>
              </a:tr>
              <a:tr h="525826">
                <a:tc>
                  <a:txBody>
                    <a:bodyPr/>
                    <a:lstStyle/>
                    <a:p>
                      <a:pPr algn="ctr" fontAlgn="ctr"/>
                      <a:r>
                        <a:rPr lang="ru-RU" sz="800" b="0" i="1" u="none" strike="noStrike">
                          <a:solidFill>
                            <a:srgbClr val="000000"/>
                          </a:solidFill>
                          <a:effectLst/>
                          <a:latin typeface="Times New Roman" panose="02020603050405020304" pitchFamily="18" charset="0"/>
                        </a:rPr>
                        <a:t>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Мероприятия по организации отдыха детей в каникулярное время, проводимые муниципальными образованиями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27,98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27,98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соответствии с «Рекомендациями по организации работы организаций отдыха детей и их оздоровления в условиях сохранения рисков распространения COVID-19», утвержденными Главным государственным санитарным врачом РФ от 25.05.2020, в городском округе Щёлково только с 15 июля был открыт муниципальный круглогодичный загородный лагерь «Юнармеец», сезонный лагерь «Лесная сказка» не смог открыться.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3444514"/>
                  </a:ext>
                </a:extLst>
              </a:tr>
              <a:tr h="201606">
                <a:tc>
                  <a:txBody>
                    <a:bodyPr/>
                    <a:lstStyle/>
                    <a:p>
                      <a:pPr algn="ctr" fontAlgn="ctr"/>
                      <a:r>
                        <a:rPr lang="ru-RU" sz="800" b="1" i="0" u="none" strike="noStrike">
                          <a:solidFill>
                            <a:srgbClr val="000000"/>
                          </a:solidFill>
                          <a:effectLst/>
                          <a:latin typeface="Times New Roman" panose="02020603050405020304" pitchFamily="18" charset="0"/>
                        </a:rPr>
                        <a:t>4.8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dirty="0">
                          <a:solidFill>
                            <a:srgbClr val="000000"/>
                          </a:solidFill>
                          <a:effectLst/>
                          <a:latin typeface="Times New Roman" panose="02020603050405020304" pitchFamily="18" charset="0"/>
                        </a:rPr>
                        <a:t>Подпрограмма 8 "Развитие трудовых ресурсов и охраны труда"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970589376"/>
                  </a:ext>
                </a:extLst>
              </a:tr>
              <a:tr h="425669">
                <a:tc>
                  <a:txBody>
                    <a:bodyPr/>
                    <a:lstStyle/>
                    <a:p>
                      <a:pPr algn="ctr" fontAlgn="ctr"/>
                      <a:r>
                        <a:rPr lang="ru-RU" sz="800" b="0" i="1" u="none" strike="noStrike">
                          <a:solidFill>
                            <a:srgbClr val="000000"/>
                          </a:solidFill>
                          <a:effectLst/>
                          <a:latin typeface="Times New Roman" panose="02020603050405020304" pitchFamily="18" charset="0"/>
                        </a:rPr>
                        <a:t>92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Профилактика производственного травматизма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Число пострадавших в результате несчастных случаев на производстве со смертельным исходом в расчете на 1000 работающих (по кругу организаций занятых в экономике муниципальных образований)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Промилле (0,1 процента)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0,063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Несчастный случай произошел 24.09.2019, окончание расследования 15.01.2020, предприятие АО "МОСОБЛЭНЕРГО"  Щелковский филиал, 1 случай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17093246"/>
                  </a:ext>
                </a:extLst>
              </a:tr>
              <a:tr h="272419">
                <a:tc>
                  <a:txBody>
                    <a:bodyPr/>
                    <a:lstStyle/>
                    <a:p>
                      <a:pPr algn="ctr" fontAlgn="ctr"/>
                      <a:r>
                        <a:rPr lang="ru-RU" sz="800" b="1" i="0" u="none" strike="noStrike">
                          <a:solidFill>
                            <a:srgbClr val="000000"/>
                          </a:solidFill>
                          <a:effectLst/>
                          <a:latin typeface="Times New Roman" panose="02020603050405020304" pitchFamily="18" charset="0"/>
                        </a:rPr>
                        <a:t>4.9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9 "Развитие и поддержка социально ориентированных некоммерческих организаций"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64488878"/>
                  </a:ext>
                </a:extLst>
              </a:tr>
              <a:tr h="525826">
                <a:tc>
                  <a:txBody>
                    <a:bodyPr/>
                    <a:lstStyle/>
                    <a:p>
                      <a:pPr algn="ctr" fontAlgn="ctr"/>
                      <a:r>
                        <a:rPr lang="ru-RU" sz="800" b="0" i="1" u="none" strike="noStrike">
                          <a:solidFill>
                            <a:srgbClr val="000000"/>
                          </a:solidFill>
                          <a:effectLst/>
                          <a:latin typeface="Times New Roman" panose="02020603050405020304" pitchFamily="18" charset="0"/>
                        </a:rPr>
                        <a:t>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 НКО, которым оказана поддержка ОМСУ, в том числе: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Исполнено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8611471"/>
                  </a:ext>
                </a:extLst>
              </a:tr>
              <a:tr h="525826">
                <a:tc>
                  <a:txBody>
                    <a:bodyPr/>
                    <a:lstStyle/>
                    <a:p>
                      <a:pPr algn="ctr" fontAlgn="ctr"/>
                      <a:r>
                        <a:rPr lang="ru-RU" sz="800" b="0" i="1" u="none" strike="noStrike">
                          <a:solidFill>
                            <a:srgbClr val="000000"/>
                          </a:solidFill>
                          <a:effectLst/>
                          <a:latin typeface="Times New Roman" panose="02020603050405020304" pitchFamily="18" charset="0"/>
                        </a:rPr>
                        <a:t>94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социально ориентированных некоммерческих организаций в сфере социальной защиты населения, которым оказана поддержка органами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Исполнено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65942706"/>
                  </a:ext>
                </a:extLst>
              </a:tr>
              <a:tr h="525826">
                <a:tc>
                  <a:txBody>
                    <a:bodyPr/>
                    <a:lstStyle/>
                    <a:p>
                      <a:pPr algn="ctr" fontAlgn="ctr"/>
                      <a:r>
                        <a:rPr lang="ru-RU" sz="800" b="0" i="1" u="none" strike="noStrike">
                          <a:solidFill>
                            <a:srgbClr val="000000"/>
                          </a:solidFill>
                          <a:effectLst/>
                          <a:latin typeface="Times New Roman" panose="02020603050405020304" pitchFamily="18" charset="0"/>
                        </a:rPr>
                        <a:t>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социально ориентированных некоммерческих организаций в сфере образования, которым оказана поддержка органами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 ДОУ Филипп  1</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1572298"/>
                  </a:ext>
                </a:extLst>
              </a:tr>
              <a:tr h="525826">
                <a:tc>
                  <a:txBody>
                    <a:bodyPr/>
                    <a:lstStyle/>
                    <a:p>
                      <a:pPr algn="ctr" fontAlgn="ctr"/>
                      <a:r>
                        <a:rPr lang="ru-RU" sz="800" b="0" i="1" u="none" strike="noStrike">
                          <a:solidFill>
                            <a:srgbClr val="000000"/>
                          </a:solidFill>
                          <a:effectLst/>
                          <a:latin typeface="Times New Roman" panose="02020603050405020304" pitchFamily="18" charset="0"/>
                        </a:rPr>
                        <a:t>96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социально ориентированных некоммерческих организаций в сфере физической культуры и спорта, которым оказана поддержка органами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7133699"/>
                  </a:ext>
                </a:extLst>
              </a:tr>
            </a:tbl>
          </a:graphicData>
        </a:graphic>
      </p:graphicFrame>
    </p:spTree>
    <p:extLst>
      <p:ext uri="{BB962C8B-B14F-4D97-AF65-F5344CB8AC3E}">
        <p14:creationId xmlns:p14="http://schemas.microsoft.com/office/powerpoint/2010/main" val="217725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811338672"/>
              </p:ext>
            </p:extLst>
          </p:nvPr>
        </p:nvGraphicFramePr>
        <p:xfrm>
          <a:off x="9532" y="0"/>
          <a:ext cx="9134467" cy="6860978"/>
        </p:xfrm>
        <a:graphic>
          <a:graphicData uri="http://schemas.openxmlformats.org/drawingml/2006/table">
            <a:tbl>
              <a:tblPr/>
              <a:tblGrid>
                <a:gridCol w="240747">
                  <a:extLst>
                    <a:ext uri="{9D8B030D-6E8A-4147-A177-3AD203B41FA5}">
                      <a16:colId xmlns="" xmlns:a16="http://schemas.microsoft.com/office/drawing/2014/main" val="3355223901"/>
                    </a:ext>
                  </a:extLst>
                </a:gridCol>
                <a:gridCol w="1699112">
                  <a:extLst>
                    <a:ext uri="{9D8B030D-6E8A-4147-A177-3AD203B41FA5}">
                      <a16:colId xmlns="" xmlns:a16="http://schemas.microsoft.com/office/drawing/2014/main" val="3255428769"/>
                    </a:ext>
                  </a:extLst>
                </a:gridCol>
                <a:gridCol w="1808684">
                  <a:extLst>
                    <a:ext uri="{9D8B030D-6E8A-4147-A177-3AD203B41FA5}">
                      <a16:colId xmlns="" xmlns:a16="http://schemas.microsoft.com/office/drawing/2014/main" val="3571374754"/>
                    </a:ext>
                  </a:extLst>
                </a:gridCol>
                <a:gridCol w="717609">
                  <a:extLst>
                    <a:ext uri="{9D8B030D-6E8A-4147-A177-3AD203B41FA5}">
                      <a16:colId xmlns="" xmlns:a16="http://schemas.microsoft.com/office/drawing/2014/main" val="3431053149"/>
                    </a:ext>
                  </a:extLst>
                </a:gridCol>
                <a:gridCol w="382725">
                  <a:extLst>
                    <a:ext uri="{9D8B030D-6E8A-4147-A177-3AD203B41FA5}">
                      <a16:colId xmlns="" xmlns:a16="http://schemas.microsoft.com/office/drawing/2014/main" val="2820110341"/>
                    </a:ext>
                  </a:extLst>
                </a:gridCol>
                <a:gridCol w="495382">
                  <a:extLst>
                    <a:ext uri="{9D8B030D-6E8A-4147-A177-3AD203B41FA5}">
                      <a16:colId xmlns="" xmlns:a16="http://schemas.microsoft.com/office/drawing/2014/main" val="177773888"/>
                    </a:ext>
                  </a:extLst>
                </a:gridCol>
                <a:gridCol w="635816">
                  <a:extLst>
                    <a:ext uri="{9D8B030D-6E8A-4147-A177-3AD203B41FA5}">
                      <a16:colId xmlns="" xmlns:a16="http://schemas.microsoft.com/office/drawing/2014/main" val="113939741"/>
                    </a:ext>
                  </a:extLst>
                </a:gridCol>
                <a:gridCol w="3154392">
                  <a:extLst>
                    <a:ext uri="{9D8B030D-6E8A-4147-A177-3AD203B41FA5}">
                      <a16:colId xmlns="" xmlns:a16="http://schemas.microsoft.com/office/drawing/2014/main" val="3352832085"/>
                    </a:ext>
                  </a:extLst>
                </a:gridCol>
              </a:tblGrid>
              <a:tr h="836712">
                <a:tc>
                  <a:txBody>
                    <a:bodyPr/>
                    <a:lstStyle/>
                    <a:p>
                      <a:pPr algn="ctr" fontAlgn="ctr"/>
                      <a:r>
                        <a:rPr lang="ru-RU" sz="800" b="0" i="1" u="none" strike="noStrike">
                          <a:solidFill>
                            <a:srgbClr val="000000"/>
                          </a:solidFill>
                          <a:effectLst/>
                          <a:latin typeface="Times New Roman" panose="02020603050405020304" pitchFamily="18" charset="0"/>
                        </a:rPr>
                        <a:t>97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расходов, направляемых на предоставление субсидий СО НКО, в общем объеме расходов бюджета муниципального образования Московской области на социальную сферу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8819529"/>
                  </a:ext>
                </a:extLst>
              </a:tr>
              <a:tr h="936104">
                <a:tc>
                  <a:txBody>
                    <a:bodyPr/>
                    <a:lstStyle/>
                    <a:p>
                      <a:pPr algn="ctr" fontAlgn="ctr"/>
                      <a:r>
                        <a:rPr lang="ru-RU" sz="800" b="0" i="1" u="none" strike="noStrike">
                          <a:solidFill>
                            <a:srgbClr val="000000"/>
                          </a:solidFill>
                          <a:effectLst/>
                          <a:latin typeface="Times New Roman" panose="02020603050405020304" pitchFamily="18" charset="0"/>
                        </a:rPr>
                        <a:t>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расходов, направляемых на предоставление субсидий СО НКО в сфере социальной защиты населения, в общем объеме расходов бюджета муниципального образования Московской области в сфере социальной защиты населения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3725441"/>
                  </a:ext>
                </a:extLst>
              </a:tr>
              <a:tr h="792088">
                <a:tc>
                  <a:txBody>
                    <a:bodyPr/>
                    <a:lstStyle/>
                    <a:p>
                      <a:pPr algn="ctr" fontAlgn="ctr"/>
                      <a:r>
                        <a:rPr lang="ru-RU" sz="800" b="0" i="1" u="none" strike="noStrike">
                          <a:solidFill>
                            <a:srgbClr val="000000"/>
                          </a:solidFill>
                          <a:effectLst/>
                          <a:latin typeface="Times New Roman" panose="02020603050405020304" pitchFamily="18" charset="0"/>
                        </a:rPr>
                        <a:t>99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расходов, направляемых на предоставление субсидий СО НКО в сфере образования, в общем объеме расходов бюджета муниципального образования Московской области в сфере образования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4129845"/>
                  </a:ext>
                </a:extLst>
              </a:tr>
              <a:tr h="936104">
                <a:tc>
                  <a:txBody>
                    <a:bodyPr/>
                    <a:lstStyle/>
                    <a:p>
                      <a:pPr algn="ctr" fontAlgn="ctr"/>
                      <a:r>
                        <a:rPr lang="ru-RU" sz="800" b="0" i="1"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Основное мероприятие 01. Осуществление финансовой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расходов, направляемых на предоставление субсидий СО НКО в сфере физической культуры и спорта, в общем объеме расходов бюджета муниципального образования Московской области в сфере физической культуры и спорта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92067416"/>
                  </a:ext>
                </a:extLst>
              </a:tr>
              <a:tr h="792088">
                <a:tc>
                  <a:txBody>
                    <a:bodyPr/>
                    <a:lstStyle/>
                    <a:p>
                      <a:pPr algn="ctr" fontAlgn="ctr"/>
                      <a:r>
                        <a:rPr lang="ru-RU" sz="800" b="0" i="1"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СО НКО, внесенных в реестр поставщиков социальных услуг и получивших поддержку, в общем количестве СО НКО на территории муниципального образования, получивших поддержку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9251169"/>
                  </a:ext>
                </a:extLst>
              </a:tr>
              <a:tr h="262913">
                <a:tc>
                  <a:txBody>
                    <a:bodyPr/>
                    <a:lstStyle/>
                    <a:p>
                      <a:pPr algn="ctr" fontAlgn="ctr"/>
                      <a:r>
                        <a:rPr lang="ru-RU" sz="800" b="0" i="1" u="none" strike="noStrike">
                          <a:solidFill>
                            <a:srgbClr val="000000"/>
                          </a:solidFill>
                          <a:effectLst/>
                          <a:latin typeface="Times New Roman" panose="02020603050405020304" pitchFamily="18" charset="0"/>
                        </a:rPr>
                        <a:t>102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Осуществление финансовой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 НКО, которым оказана финансовая поддержка органами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Из-за сложившейся эпидемиологической ситуации в 2020 году было принято решение предоставить субсидию меньшим количествам организаций, но выделить большую сумму в качестве поддержки именно ветеранским организациям и организациям инвалидов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0512403"/>
                  </a:ext>
                </a:extLst>
              </a:tr>
              <a:tr h="262913">
                <a:tc>
                  <a:txBody>
                    <a:bodyPr/>
                    <a:lstStyle/>
                    <a:p>
                      <a:pPr algn="ctr" fontAlgn="ctr"/>
                      <a:r>
                        <a:rPr lang="ru-RU" sz="800" b="0" i="1" u="none" strike="noStrike">
                          <a:solidFill>
                            <a:srgbClr val="000000"/>
                          </a:solidFill>
                          <a:effectLst/>
                          <a:latin typeface="Times New Roman" panose="02020603050405020304" pitchFamily="18" charset="0"/>
                        </a:rPr>
                        <a:t>103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 НКО, которым оказана имущественная поддержка органами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69272718"/>
                  </a:ext>
                </a:extLst>
              </a:tr>
              <a:tr h="600470">
                <a:tc>
                  <a:txBody>
                    <a:bodyPr/>
                    <a:lstStyle/>
                    <a:p>
                      <a:pPr algn="ctr" fontAlgn="ctr"/>
                      <a:r>
                        <a:rPr lang="ru-RU" sz="800" b="0" i="1" u="none" strike="noStrike">
                          <a:solidFill>
                            <a:srgbClr val="000000"/>
                          </a:solidFill>
                          <a:effectLst/>
                          <a:latin typeface="Times New Roman" panose="02020603050405020304" pitchFamily="18" charset="0"/>
                        </a:rPr>
                        <a:t>104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 НКО в сфере социальной защиты населения, которым оказана имущественная поддержка органами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1664569"/>
                  </a:ext>
                </a:extLst>
              </a:tr>
              <a:tr h="262913">
                <a:tc>
                  <a:txBody>
                    <a:bodyPr/>
                    <a:lstStyle/>
                    <a:p>
                      <a:pPr algn="ctr" fontAlgn="ctr"/>
                      <a:r>
                        <a:rPr lang="ru-RU" sz="800" b="0" i="1" u="none" strike="noStrike">
                          <a:solidFill>
                            <a:srgbClr val="000000"/>
                          </a:solidFill>
                          <a:effectLst/>
                          <a:latin typeface="Times New Roman" panose="02020603050405020304" pitchFamily="18" charset="0"/>
                        </a:rPr>
                        <a:t>105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 НКО в сфере физической культуры и спорта, которым оказана имущественная поддержка органами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8243401"/>
                  </a:ext>
                </a:extLst>
              </a:tr>
              <a:tr h="262913">
                <a:tc>
                  <a:txBody>
                    <a:bodyPr/>
                    <a:lstStyle/>
                    <a:p>
                      <a:pPr algn="ctr" fontAlgn="ctr"/>
                      <a:r>
                        <a:rPr lang="ru-RU" sz="800" b="0" i="1" u="none" strike="noStrike">
                          <a:solidFill>
                            <a:srgbClr val="000000"/>
                          </a:solidFill>
                          <a:effectLst/>
                          <a:latin typeface="Times New Roman" panose="02020603050405020304" pitchFamily="18" charset="0"/>
                        </a:rPr>
                        <a:t>106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Квадратный метр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911,3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911,3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0913832"/>
                  </a:ext>
                </a:extLst>
              </a:tr>
            </a:tbl>
          </a:graphicData>
        </a:graphic>
      </p:graphicFrame>
    </p:spTree>
    <p:extLst>
      <p:ext uri="{BB962C8B-B14F-4D97-AF65-F5344CB8AC3E}">
        <p14:creationId xmlns:p14="http://schemas.microsoft.com/office/powerpoint/2010/main" val="1114271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90293320"/>
              </p:ext>
            </p:extLst>
          </p:nvPr>
        </p:nvGraphicFramePr>
        <p:xfrm>
          <a:off x="0" y="0"/>
          <a:ext cx="9144000" cy="2703105"/>
        </p:xfrm>
        <a:graphic>
          <a:graphicData uri="http://schemas.openxmlformats.org/drawingml/2006/table">
            <a:tbl>
              <a:tblPr/>
              <a:tblGrid>
                <a:gridCol w="240998">
                  <a:extLst>
                    <a:ext uri="{9D8B030D-6E8A-4147-A177-3AD203B41FA5}">
                      <a16:colId xmlns="" xmlns:a16="http://schemas.microsoft.com/office/drawing/2014/main" val="1670496554"/>
                    </a:ext>
                  </a:extLst>
                </a:gridCol>
                <a:gridCol w="1700886">
                  <a:extLst>
                    <a:ext uri="{9D8B030D-6E8A-4147-A177-3AD203B41FA5}">
                      <a16:colId xmlns="" xmlns:a16="http://schemas.microsoft.com/office/drawing/2014/main" val="661908864"/>
                    </a:ext>
                  </a:extLst>
                </a:gridCol>
                <a:gridCol w="1810571">
                  <a:extLst>
                    <a:ext uri="{9D8B030D-6E8A-4147-A177-3AD203B41FA5}">
                      <a16:colId xmlns="" xmlns:a16="http://schemas.microsoft.com/office/drawing/2014/main" val="491812924"/>
                    </a:ext>
                  </a:extLst>
                </a:gridCol>
                <a:gridCol w="718358">
                  <a:extLst>
                    <a:ext uri="{9D8B030D-6E8A-4147-A177-3AD203B41FA5}">
                      <a16:colId xmlns="" xmlns:a16="http://schemas.microsoft.com/office/drawing/2014/main" val="3577314230"/>
                    </a:ext>
                  </a:extLst>
                </a:gridCol>
                <a:gridCol w="383124">
                  <a:extLst>
                    <a:ext uri="{9D8B030D-6E8A-4147-A177-3AD203B41FA5}">
                      <a16:colId xmlns="" xmlns:a16="http://schemas.microsoft.com/office/drawing/2014/main" val="692338371"/>
                    </a:ext>
                  </a:extLst>
                </a:gridCol>
                <a:gridCol w="495899">
                  <a:extLst>
                    <a:ext uri="{9D8B030D-6E8A-4147-A177-3AD203B41FA5}">
                      <a16:colId xmlns="" xmlns:a16="http://schemas.microsoft.com/office/drawing/2014/main" val="510138443"/>
                    </a:ext>
                  </a:extLst>
                </a:gridCol>
                <a:gridCol w="636480">
                  <a:extLst>
                    <a:ext uri="{9D8B030D-6E8A-4147-A177-3AD203B41FA5}">
                      <a16:colId xmlns="" xmlns:a16="http://schemas.microsoft.com/office/drawing/2014/main" val="3295618852"/>
                    </a:ext>
                  </a:extLst>
                </a:gridCol>
                <a:gridCol w="3157684">
                  <a:extLst>
                    <a:ext uri="{9D8B030D-6E8A-4147-A177-3AD203B41FA5}">
                      <a16:colId xmlns="" xmlns:a16="http://schemas.microsoft.com/office/drawing/2014/main" val="2301880408"/>
                    </a:ext>
                  </a:extLst>
                </a:gridCol>
              </a:tblGrid>
              <a:tr h="350551">
                <a:tc>
                  <a:txBody>
                    <a:bodyPr/>
                    <a:lstStyle/>
                    <a:p>
                      <a:pPr algn="ctr" fontAlgn="ctr"/>
                      <a:r>
                        <a:rPr lang="ru-RU" sz="800" b="0" i="1" u="none" strike="noStrike">
                          <a:solidFill>
                            <a:srgbClr val="000000"/>
                          </a:solidFill>
                          <a:effectLst/>
                          <a:latin typeface="Times New Roman" panose="02020603050405020304" pitchFamily="18" charset="0"/>
                        </a:rPr>
                        <a:t>107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Квадратный метр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9530376"/>
                  </a:ext>
                </a:extLst>
              </a:tr>
              <a:tr h="350551">
                <a:tc>
                  <a:txBody>
                    <a:bodyPr/>
                    <a:lstStyle/>
                    <a:p>
                      <a:pPr algn="ctr" fontAlgn="ctr"/>
                      <a:r>
                        <a:rPr lang="ru-RU" sz="800" b="0" i="1" u="none" strike="noStrike">
                          <a:solidFill>
                            <a:srgbClr val="000000"/>
                          </a:solidFill>
                          <a:effectLst/>
                          <a:latin typeface="Times New Roman" panose="02020603050405020304" pitchFamily="18" charset="0"/>
                        </a:rPr>
                        <a:t>108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физической культуры и спорта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Квадратный метр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499,3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499,3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4721750"/>
                  </a:ext>
                </a:extLst>
              </a:tr>
              <a:tr h="262913">
                <a:tc>
                  <a:txBody>
                    <a:bodyPr/>
                    <a:lstStyle/>
                    <a:p>
                      <a:pPr algn="ctr" fontAlgn="ctr"/>
                      <a:r>
                        <a:rPr lang="ru-RU" sz="800" b="0" i="1" u="none" strike="noStrike">
                          <a:solidFill>
                            <a:srgbClr val="000000"/>
                          </a:solidFill>
                          <a:effectLst/>
                          <a:latin typeface="Times New Roman" panose="02020603050405020304" pitchFamily="18" charset="0"/>
                        </a:rPr>
                        <a:t>109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 НКО, которым оказана консультационная поддержка органами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0574925"/>
                  </a:ext>
                </a:extLst>
              </a:tr>
              <a:tr h="262913">
                <a:tc>
                  <a:txBody>
                    <a:bodyPr/>
                    <a:lstStyle/>
                    <a:p>
                      <a:pPr algn="ctr" fontAlgn="ctr"/>
                      <a:r>
                        <a:rPr lang="ru-RU" sz="800" b="0" i="1" u="none" strike="noStrike">
                          <a:solidFill>
                            <a:srgbClr val="000000"/>
                          </a:solidFill>
                          <a:effectLst/>
                          <a:latin typeface="Times New Roman" panose="02020603050405020304" pitchFamily="18" charset="0"/>
                        </a:rPr>
                        <a:t>110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Численность граждан, принявших участие в просветительских мероприятиях по вопросам деятельности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700709"/>
                  </a:ext>
                </a:extLst>
              </a:tr>
              <a:tr h="262913">
                <a:tc>
                  <a:txBody>
                    <a:bodyPr/>
                    <a:lstStyle/>
                    <a:p>
                      <a:pPr algn="ctr" fontAlgn="ctr"/>
                      <a:r>
                        <a:rPr lang="ru-RU" sz="800" b="0" i="1" u="none" strike="noStrike">
                          <a:solidFill>
                            <a:srgbClr val="000000"/>
                          </a:solidFill>
                          <a:effectLst/>
                          <a:latin typeface="Times New Roman" panose="02020603050405020304" pitchFamily="18" charset="0"/>
                        </a:rPr>
                        <a:t>111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Осуществление имущественной, информационной и консультационной поддержки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проведенных органами местного самоуправления просветительских мероприятий по вопросам деятельности СО НКО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1981006"/>
                  </a:ext>
                </a:extLst>
              </a:tr>
            </a:tbl>
          </a:graphicData>
        </a:graphic>
      </p:graphicFrame>
    </p:spTree>
    <p:extLst>
      <p:ext uri="{BB962C8B-B14F-4D97-AF65-F5344CB8AC3E}">
        <p14:creationId xmlns:p14="http://schemas.microsoft.com/office/powerpoint/2010/main" val="2508571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711490620"/>
              </p:ext>
            </p:extLst>
          </p:nvPr>
        </p:nvGraphicFramePr>
        <p:xfrm>
          <a:off x="0" y="-13370"/>
          <a:ext cx="9108504" cy="6871371"/>
        </p:xfrm>
        <a:graphic>
          <a:graphicData uri="http://schemas.openxmlformats.org/drawingml/2006/table">
            <a:tbl>
              <a:tblPr/>
              <a:tblGrid>
                <a:gridCol w="240062">
                  <a:extLst>
                    <a:ext uri="{9D8B030D-6E8A-4147-A177-3AD203B41FA5}">
                      <a16:colId xmlns="" xmlns:a16="http://schemas.microsoft.com/office/drawing/2014/main" val="172816271"/>
                    </a:ext>
                  </a:extLst>
                </a:gridCol>
                <a:gridCol w="1694283">
                  <a:extLst>
                    <a:ext uri="{9D8B030D-6E8A-4147-A177-3AD203B41FA5}">
                      <a16:colId xmlns="" xmlns:a16="http://schemas.microsoft.com/office/drawing/2014/main" val="2027582972"/>
                    </a:ext>
                  </a:extLst>
                </a:gridCol>
                <a:gridCol w="1803543">
                  <a:extLst>
                    <a:ext uri="{9D8B030D-6E8A-4147-A177-3AD203B41FA5}">
                      <a16:colId xmlns="" xmlns:a16="http://schemas.microsoft.com/office/drawing/2014/main" val="3979009142"/>
                    </a:ext>
                  </a:extLst>
                </a:gridCol>
                <a:gridCol w="715569">
                  <a:extLst>
                    <a:ext uri="{9D8B030D-6E8A-4147-A177-3AD203B41FA5}">
                      <a16:colId xmlns="" xmlns:a16="http://schemas.microsoft.com/office/drawing/2014/main" val="125723865"/>
                    </a:ext>
                  </a:extLst>
                </a:gridCol>
                <a:gridCol w="527125">
                  <a:extLst>
                    <a:ext uri="{9D8B030D-6E8A-4147-A177-3AD203B41FA5}">
                      <a16:colId xmlns="" xmlns:a16="http://schemas.microsoft.com/office/drawing/2014/main" val="4095541178"/>
                    </a:ext>
                  </a:extLst>
                </a:gridCol>
                <a:gridCol w="637586">
                  <a:extLst>
                    <a:ext uri="{9D8B030D-6E8A-4147-A177-3AD203B41FA5}">
                      <a16:colId xmlns="" xmlns:a16="http://schemas.microsoft.com/office/drawing/2014/main" val="3058799185"/>
                    </a:ext>
                  </a:extLst>
                </a:gridCol>
                <a:gridCol w="876681">
                  <a:extLst>
                    <a:ext uri="{9D8B030D-6E8A-4147-A177-3AD203B41FA5}">
                      <a16:colId xmlns="" xmlns:a16="http://schemas.microsoft.com/office/drawing/2014/main" val="272051911"/>
                    </a:ext>
                  </a:extLst>
                </a:gridCol>
                <a:gridCol w="2613655">
                  <a:extLst>
                    <a:ext uri="{9D8B030D-6E8A-4147-A177-3AD203B41FA5}">
                      <a16:colId xmlns="" xmlns:a16="http://schemas.microsoft.com/office/drawing/2014/main" val="1480508575"/>
                    </a:ext>
                  </a:extLst>
                </a:gridCol>
              </a:tblGrid>
              <a:tr h="590748">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7132456"/>
                  </a:ext>
                </a:extLst>
              </a:tr>
              <a:tr h="296650">
                <a:tc>
                  <a:txBody>
                    <a:bodyPr/>
                    <a:lstStyle/>
                    <a:p>
                      <a:pPr algn="ctr" fontAlgn="ctr"/>
                      <a:r>
                        <a:rPr lang="ru-RU" sz="800" b="1" i="0" u="none" strike="noStrike">
                          <a:solidFill>
                            <a:srgbClr val="000000"/>
                          </a:solidFill>
                          <a:effectLst/>
                          <a:latin typeface="Times New Roman" panose="02020603050405020304" pitchFamily="18" charset="0"/>
                        </a:rPr>
                        <a:t>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"Спорт"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358069673"/>
                  </a:ext>
                </a:extLst>
              </a:tr>
              <a:tr h="370813">
                <a:tc>
                  <a:txBody>
                    <a:bodyPr/>
                    <a:lstStyle/>
                    <a:p>
                      <a:pPr algn="ctr" fontAlgn="ctr"/>
                      <a:r>
                        <a:rPr lang="ru-RU" sz="800" b="1" i="0" u="none" strike="noStrike">
                          <a:solidFill>
                            <a:srgbClr val="000000"/>
                          </a:solidFill>
                          <a:effectLst/>
                          <a:latin typeface="Times New Roman" panose="02020603050405020304" pitchFamily="18" charset="0"/>
                        </a:rPr>
                        <a:t>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«Развитие физической культуры и спорта»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379056435"/>
                  </a:ext>
                </a:extLst>
              </a:tr>
              <a:tr h="815788">
                <a:tc>
                  <a:txBody>
                    <a:bodyPr/>
                    <a:lstStyle/>
                    <a:p>
                      <a:pPr algn="ctr" fontAlgn="ctr"/>
                      <a:r>
                        <a:rPr lang="ru-RU" sz="800" b="0" i="1" u="none" strike="noStrike">
                          <a:solidFill>
                            <a:srgbClr val="000000"/>
                          </a:solidFill>
                          <a:effectLst/>
                          <a:latin typeface="Times New Roman" panose="02020603050405020304" pitchFamily="18" charset="0"/>
                        </a:rPr>
                        <a:t>112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«Спорт-норма жизни»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установленных (отремонтированных, модернизированных) плоскостных спортивных сооружений в муниципальных образованиях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Федерального проекта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запланирован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5715690"/>
                  </a:ext>
                </a:extLst>
              </a:tr>
              <a:tr h="883274">
                <a:tc>
                  <a:txBody>
                    <a:bodyPr/>
                    <a:lstStyle/>
                    <a:p>
                      <a:pPr algn="ctr" fontAlgn="ctr"/>
                      <a:r>
                        <a:rPr lang="ru-RU" sz="800" b="0" i="1" u="none" strike="noStrike">
                          <a:solidFill>
                            <a:srgbClr val="000000"/>
                          </a:solidFill>
                          <a:effectLst/>
                          <a:latin typeface="Times New Roman" panose="02020603050405020304" pitchFamily="18" charset="0"/>
                        </a:rPr>
                        <a:t>113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Доля жителей муниципального образования Московской области, систематически занимающихся физической культурой и спортом, в общей численности населения муниципального образования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Приоритетный целевой (Указ Президента 204)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43,6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43,7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8661232"/>
                  </a:ext>
                </a:extLst>
              </a:tr>
              <a:tr h="757706">
                <a:tc>
                  <a:txBody>
                    <a:bodyPr/>
                    <a:lstStyle/>
                    <a:p>
                      <a:pPr algn="ctr" fontAlgn="ctr"/>
                      <a:r>
                        <a:rPr lang="ru-RU" sz="800" b="0" i="1" u="none" strike="noStrike">
                          <a:solidFill>
                            <a:srgbClr val="000000"/>
                          </a:solidFill>
                          <a:effectLst/>
                          <a:latin typeface="Times New Roman" panose="02020603050405020304" pitchFamily="18" charset="0"/>
                        </a:rPr>
                        <a:t>114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Доля детей и молодёжи (возраст 3–29 лет), систематически занимающихся физической культурой и спортом, в общей численности детей и молодежи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204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92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выполнение показателя вызвано ограничениями, связанными с распространением новой короновирусной инфекции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0806576"/>
                  </a:ext>
                </a:extLst>
              </a:tr>
              <a:tr h="757706">
                <a:tc>
                  <a:txBody>
                    <a:bodyPr/>
                    <a:lstStyle/>
                    <a:p>
                      <a:pPr algn="ctr" fontAlgn="ctr"/>
                      <a:r>
                        <a:rPr lang="ru-RU" sz="800" b="0" i="1" u="none" strike="noStrike">
                          <a:solidFill>
                            <a:srgbClr val="000000"/>
                          </a:solidFill>
                          <a:effectLst/>
                          <a:latin typeface="Times New Roman" panose="02020603050405020304" pitchFamily="18" charset="0"/>
                        </a:rPr>
                        <a:t>115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граждан среднего возраста (женщины 30–54 года; мужчины 30–59 лет), систематически занимающихся физической культурой и спортом, в общей численности граждан среднего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205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471349"/>
                  </a:ext>
                </a:extLst>
              </a:tr>
              <a:tr h="757706">
                <a:tc>
                  <a:txBody>
                    <a:bodyPr/>
                    <a:lstStyle/>
                    <a:p>
                      <a:pPr algn="ctr" fontAlgn="ctr"/>
                      <a:r>
                        <a:rPr lang="ru-RU" sz="800" b="0" i="1" u="none" strike="noStrike">
                          <a:solidFill>
                            <a:srgbClr val="000000"/>
                          </a:solidFill>
                          <a:effectLst/>
                          <a:latin typeface="Times New Roman" panose="02020603050405020304" pitchFamily="18" charset="0"/>
                        </a:rPr>
                        <a:t>116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Доля граждан старшего возраста (женщины 55–79 лет; мужчины 60–79 лет), систематически занимающихся физической культурой и спортом, в общей численности граждан старшего возраста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206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39153"/>
                  </a:ext>
                </a:extLst>
              </a:tr>
              <a:tr h="757706">
                <a:tc>
                  <a:txBody>
                    <a:bodyPr/>
                    <a:lstStyle/>
                    <a:p>
                      <a:pPr algn="ctr" fontAlgn="ctr"/>
                      <a:r>
                        <a:rPr lang="ru-RU" sz="800" b="0" i="1" u="none" strike="noStrike">
                          <a:solidFill>
                            <a:srgbClr val="000000"/>
                          </a:solidFill>
                          <a:effectLst/>
                          <a:latin typeface="Times New Roman" panose="02020603050405020304" pitchFamily="18" charset="0"/>
                        </a:rPr>
                        <a:t>117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Уровень обеспеченности граждан спортивными сооружениями исходя из единовременной пропускной способности объектов спорта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(Указ Президента 204)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21,88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22,28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96591386"/>
                  </a:ext>
                </a:extLst>
              </a:tr>
              <a:tr h="883274">
                <a:tc>
                  <a:txBody>
                    <a:bodyPr/>
                    <a:lstStyle/>
                    <a:p>
                      <a:pPr algn="ctr" fontAlgn="ctr"/>
                      <a:r>
                        <a:rPr lang="ru-RU" sz="800" b="0" i="1" u="none" strike="noStrike">
                          <a:solidFill>
                            <a:srgbClr val="000000"/>
                          </a:solidFill>
                          <a:effectLst/>
                          <a:latin typeface="Times New Roman" panose="02020603050405020304" pitchFamily="18" charset="0"/>
                        </a:rPr>
                        <a:t>119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жителей городского округа Щёлково,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основной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67,8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7495430"/>
                  </a:ext>
                </a:extLst>
              </a:tr>
            </a:tbl>
          </a:graphicData>
        </a:graphic>
      </p:graphicFrame>
    </p:spTree>
    <p:extLst>
      <p:ext uri="{BB962C8B-B14F-4D97-AF65-F5344CB8AC3E}">
        <p14:creationId xmlns:p14="http://schemas.microsoft.com/office/powerpoint/2010/main" val="1028656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63473342"/>
              </p:ext>
            </p:extLst>
          </p:nvPr>
        </p:nvGraphicFramePr>
        <p:xfrm>
          <a:off x="0" y="0"/>
          <a:ext cx="9144000" cy="6870312"/>
        </p:xfrm>
        <a:graphic>
          <a:graphicData uri="http://schemas.openxmlformats.org/drawingml/2006/table">
            <a:tbl>
              <a:tblPr/>
              <a:tblGrid>
                <a:gridCol w="240998">
                  <a:extLst>
                    <a:ext uri="{9D8B030D-6E8A-4147-A177-3AD203B41FA5}">
                      <a16:colId xmlns="" xmlns:a16="http://schemas.microsoft.com/office/drawing/2014/main" val="2200963057"/>
                    </a:ext>
                  </a:extLst>
                </a:gridCol>
                <a:gridCol w="1700886">
                  <a:extLst>
                    <a:ext uri="{9D8B030D-6E8A-4147-A177-3AD203B41FA5}">
                      <a16:colId xmlns="" xmlns:a16="http://schemas.microsoft.com/office/drawing/2014/main" val="3613169221"/>
                    </a:ext>
                  </a:extLst>
                </a:gridCol>
                <a:gridCol w="1810571">
                  <a:extLst>
                    <a:ext uri="{9D8B030D-6E8A-4147-A177-3AD203B41FA5}">
                      <a16:colId xmlns="" xmlns:a16="http://schemas.microsoft.com/office/drawing/2014/main" val="4266847650"/>
                    </a:ext>
                  </a:extLst>
                </a:gridCol>
                <a:gridCol w="718358">
                  <a:extLst>
                    <a:ext uri="{9D8B030D-6E8A-4147-A177-3AD203B41FA5}">
                      <a16:colId xmlns="" xmlns:a16="http://schemas.microsoft.com/office/drawing/2014/main" val="2584263849"/>
                    </a:ext>
                  </a:extLst>
                </a:gridCol>
                <a:gridCol w="383124">
                  <a:extLst>
                    <a:ext uri="{9D8B030D-6E8A-4147-A177-3AD203B41FA5}">
                      <a16:colId xmlns="" xmlns:a16="http://schemas.microsoft.com/office/drawing/2014/main" val="2346253585"/>
                    </a:ext>
                  </a:extLst>
                </a:gridCol>
                <a:gridCol w="495899">
                  <a:extLst>
                    <a:ext uri="{9D8B030D-6E8A-4147-A177-3AD203B41FA5}">
                      <a16:colId xmlns="" xmlns:a16="http://schemas.microsoft.com/office/drawing/2014/main" val="125601958"/>
                    </a:ext>
                  </a:extLst>
                </a:gridCol>
                <a:gridCol w="636480">
                  <a:extLst>
                    <a:ext uri="{9D8B030D-6E8A-4147-A177-3AD203B41FA5}">
                      <a16:colId xmlns="" xmlns:a16="http://schemas.microsoft.com/office/drawing/2014/main" val="1540812612"/>
                    </a:ext>
                  </a:extLst>
                </a:gridCol>
                <a:gridCol w="3157684">
                  <a:extLst>
                    <a:ext uri="{9D8B030D-6E8A-4147-A177-3AD203B41FA5}">
                      <a16:colId xmlns="" xmlns:a16="http://schemas.microsoft.com/office/drawing/2014/main" val="443750095"/>
                    </a:ext>
                  </a:extLst>
                </a:gridCol>
              </a:tblGrid>
              <a:tr h="1340768">
                <a:tc>
                  <a:txBody>
                    <a:bodyPr/>
                    <a:lstStyle/>
                    <a:p>
                      <a:pPr algn="ctr" fontAlgn="ctr"/>
                      <a:r>
                        <a:rPr lang="ru-RU" sz="800" b="0" i="1" u="none" strike="noStrike">
                          <a:solidFill>
                            <a:srgbClr val="000000"/>
                          </a:solidFill>
                          <a:effectLst/>
                          <a:latin typeface="Times New Roman" panose="02020603050405020304" pitchFamily="18" charset="0"/>
                        </a:rPr>
                        <a:t>120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обучающихся и студентов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67,9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0045622"/>
                  </a:ext>
                </a:extLst>
              </a:tr>
              <a:tr h="864096">
                <a:tc>
                  <a:txBody>
                    <a:bodyPr/>
                    <a:lstStyle/>
                    <a:p>
                      <a:pPr algn="ctr" fontAlgn="ctr"/>
                      <a:r>
                        <a:rPr lang="ru-RU" sz="800" b="0" i="1" u="none" strike="noStrike">
                          <a:solidFill>
                            <a:srgbClr val="000000"/>
                          </a:solidFill>
                          <a:effectLst/>
                          <a:latin typeface="Times New Roman" panose="02020603050405020304" pitchFamily="18" charset="0"/>
                        </a:rPr>
                        <a:t>121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жителей Московской области, занимающихся в спортивных организациях, в общей численности детей и молодежи в возрасте 6-15 лет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7549696"/>
                  </a:ext>
                </a:extLst>
              </a:tr>
              <a:tr h="438189">
                <a:tc>
                  <a:txBody>
                    <a:bodyPr/>
                    <a:lstStyle/>
                    <a:p>
                      <a:pPr algn="ctr" fontAlgn="ctr"/>
                      <a:r>
                        <a:rPr lang="ru-RU" sz="800" b="0" i="1" u="none" strike="noStrike">
                          <a:solidFill>
                            <a:srgbClr val="000000"/>
                          </a:solidFill>
                          <a:effectLst/>
                          <a:latin typeface="Times New Roman" panose="02020603050405020304" pitchFamily="18" charset="0"/>
                        </a:rPr>
                        <a:t>122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населения Московской области, занятого в экономике, занимающегося физической культурой и спортом, в общей численности населения, занятого в экономике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37,1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662622"/>
                  </a:ext>
                </a:extLst>
              </a:tr>
              <a:tr h="438189">
                <a:tc>
                  <a:txBody>
                    <a:bodyPr/>
                    <a:lstStyle/>
                    <a:p>
                      <a:pPr algn="ctr" fontAlgn="ctr"/>
                      <a:r>
                        <a:rPr lang="ru-RU" sz="800" b="0" i="1" u="none" strike="noStrike">
                          <a:solidFill>
                            <a:srgbClr val="000000"/>
                          </a:solidFill>
                          <a:effectLst/>
                          <a:latin typeface="Times New Roman" panose="02020603050405020304" pitchFamily="18" charset="0"/>
                        </a:rPr>
                        <a:t>123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60544324"/>
                  </a:ext>
                </a:extLst>
              </a:tr>
              <a:tr h="438189">
                <a:tc>
                  <a:txBody>
                    <a:bodyPr/>
                    <a:lstStyle/>
                    <a:p>
                      <a:pPr algn="ctr" fontAlgn="ctr"/>
                      <a:r>
                        <a:rPr lang="ru-RU" sz="800" b="0" i="1" u="none" strike="noStrike">
                          <a:solidFill>
                            <a:srgbClr val="000000"/>
                          </a:solidFill>
                          <a:effectLst/>
                          <a:latin typeface="Times New Roman" panose="02020603050405020304" pitchFamily="18" charset="0"/>
                        </a:rPr>
                        <a:t>124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обучающихся и студентов, систематически занимающихся физической культурой и спортом, в общей численно-сти обучающихся и студентов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Снижение показателя вызвано ограничениями, связанными с распространением новой короновирусной инфекции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81728757"/>
                  </a:ext>
                </a:extLst>
              </a:tr>
              <a:tr h="438189">
                <a:tc>
                  <a:txBody>
                    <a:bodyPr/>
                    <a:lstStyle/>
                    <a:p>
                      <a:pPr algn="ctr" fontAlgn="ctr"/>
                      <a:r>
                        <a:rPr lang="ru-RU" sz="800" b="0" i="1" u="none" strike="noStrike">
                          <a:solidFill>
                            <a:srgbClr val="000000"/>
                          </a:solidFill>
                          <a:effectLst/>
                          <a:latin typeface="Times New Roman" panose="02020603050405020304" pitchFamily="18" charset="0"/>
                        </a:rPr>
                        <a:t>125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Эффективность использования существующих объектов спорта (отношение фактической посещаемости к нормативной пропускной способности)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 ежегодному  обращению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106,7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3955177"/>
                  </a:ext>
                </a:extLst>
              </a:tr>
              <a:tr h="438189">
                <a:tc>
                  <a:txBody>
                    <a:bodyPr/>
                    <a:lstStyle/>
                    <a:p>
                      <a:pPr algn="ctr" fontAlgn="ctr"/>
                      <a:r>
                        <a:rPr lang="ru-RU" sz="800" b="0" i="1" u="none" strike="noStrike">
                          <a:solidFill>
                            <a:srgbClr val="000000"/>
                          </a:solidFill>
                          <a:effectLst/>
                          <a:latin typeface="Times New Roman" panose="02020603050405020304" pitchFamily="18" charset="0"/>
                        </a:rPr>
                        <a:t>126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спортивных площадок, управляемых в соответствии со стандартом их использования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82,06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38076165"/>
                  </a:ext>
                </a:extLst>
              </a:tr>
              <a:tr h="438189">
                <a:tc>
                  <a:txBody>
                    <a:bodyPr/>
                    <a:lstStyle/>
                    <a:p>
                      <a:pPr algn="ctr" fontAlgn="ctr"/>
                      <a:r>
                        <a:rPr lang="ru-RU" sz="800" b="0" i="1" u="none" strike="noStrike">
                          <a:solidFill>
                            <a:srgbClr val="000000"/>
                          </a:solidFill>
                          <a:effectLst/>
                          <a:latin typeface="Times New Roman" panose="02020603050405020304" pitchFamily="18" charset="0"/>
                        </a:rPr>
                        <a:t>127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условий для развития на территории городского округа физической культуры, школьного спорта и массового спорта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Количество проведенных массовых, официальных физкультурных и спортивных мероприятий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0333599"/>
                  </a:ext>
                </a:extLst>
              </a:tr>
              <a:tr h="129370">
                <a:tc>
                  <a:txBody>
                    <a:bodyPr/>
                    <a:lstStyle/>
                    <a:p>
                      <a:pPr algn="ctr" fontAlgn="ctr"/>
                      <a:r>
                        <a:rPr lang="ru-RU" sz="800" b="1" i="0" u="none" strike="noStrike">
                          <a:solidFill>
                            <a:srgbClr val="000000"/>
                          </a:solidFill>
                          <a:effectLst/>
                          <a:latin typeface="Times New Roman" panose="02020603050405020304" pitchFamily="18" charset="0"/>
                        </a:rPr>
                        <a:t>5.3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dirty="0">
                          <a:solidFill>
                            <a:srgbClr val="000000"/>
                          </a:solidFill>
                          <a:effectLst/>
                          <a:latin typeface="Times New Roman" panose="02020603050405020304" pitchFamily="18" charset="0"/>
                        </a:rPr>
                        <a:t>Подпрограмма 3 «Подготовка спортивного резерва»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44440199"/>
                  </a:ext>
                </a:extLst>
              </a:tr>
            </a:tbl>
          </a:graphicData>
        </a:graphic>
      </p:graphicFrame>
    </p:spTree>
    <p:extLst>
      <p:ext uri="{BB962C8B-B14F-4D97-AF65-F5344CB8AC3E}">
        <p14:creationId xmlns:p14="http://schemas.microsoft.com/office/powerpoint/2010/main" val="1838751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35755560"/>
              </p:ext>
            </p:extLst>
          </p:nvPr>
        </p:nvGraphicFramePr>
        <p:xfrm>
          <a:off x="0" y="0"/>
          <a:ext cx="9144000" cy="5882238"/>
        </p:xfrm>
        <a:graphic>
          <a:graphicData uri="http://schemas.openxmlformats.org/drawingml/2006/table">
            <a:tbl>
              <a:tblPr/>
              <a:tblGrid>
                <a:gridCol w="240998">
                  <a:extLst>
                    <a:ext uri="{9D8B030D-6E8A-4147-A177-3AD203B41FA5}">
                      <a16:colId xmlns="" xmlns:a16="http://schemas.microsoft.com/office/drawing/2014/main" val="2387063104"/>
                    </a:ext>
                  </a:extLst>
                </a:gridCol>
                <a:gridCol w="1700886">
                  <a:extLst>
                    <a:ext uri="{9D8B030D-6E8A-4147-A177-3AD203B41FA5}">
                      <a16:colId xmlns="" xmlns:a16="http://schemas.microsoft.com/office/drawing/2014/main" val="3913839367"/>
                    </a:ext>
                  </a:extLst>
                </a:gridCol>
                <a:gridCol w="1810571">
                  <a:extLst>
                    <a:ext uri="{9D8B030D-6E8A-4147-A177-3AD203B41FA5}">
                      <a16:colId xmlns="" xmlns:a16="http://schemas.microsoft.com/office/drawing/2014/main" val="678397101"/>
                    </a:ext>
                  </a:extLst>
                </a:gridCol>
                <a:gridCol w="718358">
                  <a:extLst>
                    <a:ext uri="{9D8B030D-6E8A-4147-A177-3AD203B41FA5}">
                      <a16:colId xmlns="" xmlns:a16="http://schemas.microsoft.com/office/drawing/2014/main" val="1917886363"/>
                    </a:ext>
                  </a:extLst>
                </a:gridCol>
                <a:gridCol w="383124">
                  <a:extLst>
                    <a:ext uri="{9D8B030D-6E8A-4147-A177-3AD203B41FA5}">
                      <a16:colId xmlns="" xmlns:a16="http://schemas.microsoft.com/office/drawing/2014/main" val="2982689021"/>
                    </a:ext>
                  </a:extLst>
                </a:gridCol>
                <a:gridCol w="495899">
                  <a:extLst>
                    <a:ext uri="{9D8B030D-6E8A-4147-A177-3AD203B41FA5}">
                      <a16:colId xmlns="" xmlns:a16="http://schemas.microsoft.com/office/drawing/2014/main" val="863253569"/>
                    </a:ext>
                  </a:extLst>
                </a:gridCol>
                <a:gridCol w="636480">
                  <a:extLst>
                    <a:ext uri="{9D8B030D-6E8A-4147-A177-3AD203B41FA5}">
                      <a16:colId xmlns="" xmlns:a16="http://schemas.microsoft.com/office/drawing/2014/main" val="2977641375"/>
                    </a:ext>
                  </a:extLst>
                </a:gridCol>
                <a:gridCol w="3157684">
                  <a:extLst>
                    <a:ext uri="{9D8B030D-6E8A-4147-A177-3AD203B41FA5}">
                      <a16:colId xmlns="" xmlns:a16="http://schemas.microsoft.com/office/drawing/2014/main" val="3159106500"/>
                    </a:ext>
                  </a:extLst>
                </a:gridCol>
              </a:tblGrid>
              <a:tr h="972361">
                <a:tc>
                  <a:txBody>
                    <a:bodyPr/>
                    <a:lstStyle/>
                    <a:p>
                      <a:pPr algn="ctr" fontAlgn="ctr"/>
                      <a:r>
                        <a:rPr lang="ru-RU" sz="800" b="0" i="1" u="none" strike="noStrike">
                          <a:solidFill>
                            <a:srgbClr val="000000"/>
                          </a:solidFill>
                          <a:effectLst/>
                          <a:latin typeface="Times New Roman" panose="02020603050405020304" pitchFamily="18" charset="0"/>
                        </a:rPr>
                        <a:t>128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Подготовка спортивных сборных команд</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организаций, оказывающих услуги по спортивной подготовке в соответствии с федеральными стандартами спортивной подготовки, в общем количестве организаций в сфере физической культуры и спорта Московской области, в том числе для лиц с ограниченными возможностями здоровья и инвалидов (в рамках государственной поддержки спортивных организаций, осуществляющих подготовку спортивного резерва для сборных команд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29212178"/>
                  </a:ext>
                </a:extLst>
              </a:tr>
              <a:tr h="634330">
                <a:tc>
                  <a:txBody>
                    <a:bodyPr/>
                    <a:lstStyle/>
                    <a:p>
                      <a:pPr algn="ctr" fontAlgn="ctr"/>
                      <a:r>
                        <a:rPr lang="ru-RU" sz="800" b="0" i="1" u="none" strike="noStrike">
                          <a:solidFill>
                            <a:srgbClr val="000000"/>
                          </a:solidFill>
                          <a:effectLst/>
                          <a:latin typeface="Times New Roman" panose="02020603050405020304" pitchFamily="18" charset="0"/>
                        </a:rPr>
                        <a:t>129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Подготовка спортивных сборных команд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effectLst/>
                          <a:latin typeface="Times New Roman" panose="02020603050405020304" pitchFamily="18" charset="0"/>
                        </a:rPr>
                        <a:t>Указ Президента 204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9447341"/>
                  </a:ext>
                </a:extLst>
              </a:tr>
              <a:tr h="934802">
                <a:tc>
                  <a:txBody>
                    <a:bodyPr/>
                    <a:lstStyle/>
                    <a:p>
                      <a:pPr algn="ctr" fontAlgn="ctr"/>
                      <a:r>
                        <a:rPr lang="ru-RU" sz="800" b="0" i="1" u="none" strike="noStrike">
                          <a:solidFill>
                            <a:srgbClr val="000000"/>
                          </a:solidFill>
                          <a:effectLst/>
                          <a:latin typeface="Times New Roman" panose="02020603050405020304" pitchFamily="18" charset="0"/>
                        </a:rPr>
                        <a:t>130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Подготовка спортивных сборных команд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занимающихся на этапе высшего спортивного мастерства в организациях, осуществляющих спортивную подготовку, в общем количестве занимающихся на этапе совершенствования спортивного мастерства в организациях, осуществляющих спортивную подготовку в Московской области (в рамках государственной поддержки спортивных организаций, осуществляющих подготовку спортивного резерва для сборных команд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11,76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Снижение показателя вызвано ограничениями, связанными с распространением новой короновирусной инфекции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6711785"/>
                  </a:ext>
                </a:extLst>
              </a:tr>
              <a:tr h="680236">
                <a:tc>
                  <a:txBody>
                    <a:bodyPr/>
                    <a:lstStyle/>
                    <a:p>
                      <a:pPr algn="ctr" fontAlgn="ctr"/>
                      <a:r>
                        <a:rPr lang="ru-RU" sz="800" b="0" i="1" u="none" strike="noStrike">
                          <a:solidFill>
                            <a:srgbClr val="000000"/>
                          </a:solidFill>
                          <a:effectLst/>
                          <a:latin typeface="Times New Roman" panose="02020603050405020304" pitchFamily="18" charset="0"/>
                        </a:rPr>
                        <a:t>131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«Спорт - норма жизни»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спортсменов-разрядников в общем количестве лиц, занимающихся в системе спортивных школ олимпийского резерва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effectLst/>
                          <a:latin typeface="Times New Roman" panose="02020603050405020304" pitchFamily="18" charset="0"/>
                        </a:rPr>
                        <a:t>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Снижение показателя вызвано ограничениями, связанными с распространением новой короновирусной инфекции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1226353"/>
                  </a:ext>
                </a:extLst>
              </a:tr>
              <a:tr h="922283">
                <a:tc>
                  <a:txBody>
                    <a:bodyPr/>
                    <a:lstStyle/>
                    <a:p>
                      <a:pPr algn="ctr" fontAlgn="ctr"/>
                      <a:r>
                        <a:rPr lang="ru-RU" sz="800" b="0" i="1" u="none" strike="noStrike">
                          <a:solidFill>
                            <a:srgbClr val="000000"/>
                          </a:solidFill>
                          <a:effectLst/>
                          <a:latin typeface="Times New Roman" panose="02020603050405020304" pitchFamily="18" charset="0"/>
                        </a:rPr>
                        <a:t>132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«Спорт - норма жизни»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спортсменов-разрядников, имеющих разряды и звания (от I разряда до спортивного звания «Заслуженный мастер спорта»), в общем количестве спортсменов-разрядников в системе спортивных школ олимпийского резерва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4468603"/>
                  </a:ext>
                </a:extLst>
              </a:tr>
            </a:tbl>
          </a:graphicData>
        </a:graphic>
      </p:graphicFrame>
    </p:spTree>
    <p:extLst>
      <p:ext uri="{BB962C8B-B14F-4D97-AF65-F5344CB8AC3E}">
        <p14:creationId xmlns:p14="http://schemas.microsoft.com/office/powerpoint/2010/main" val="5147187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652012490"/>
              </p:ext>
            </p:extLst>
          </p:nvPr>
        </p:nvGraphicFramePr>
        <p:xfrm>
          <a:off x="0" y="0"/>
          <a:ext cx="9144002" cy="6858000"/>
        </p:xfrm>
        <a:graphic>
          <a:graphicData uri="http://schemas.openxmlformats.org/drawingml/2006/table">
            <a:tbl>
              <a:tblPr/>
              <a:tblGrid>
                <a:gridCol w="240998">
                  <a:extLst>
                    <a:ext uri="{9D8B030D-6E8A-4147-A177-3AD203B41FA5}">
                      <a16:colId xmlns="" xmlns:a16="http://schemas.microsoft.com/office/drawing/2014/main" val="2869773686"/>
                    </a:ext>
                  </a:extLst>
                </a:gridCol>
                <a:gridCol w="1700886">
                  <a:extLst>
                    <a:ext uri="{9D8B030D-6E8A-4147-A177-3AD203B41FA5}">
                      <a16:colId xmlns="" xmlns:a16="http://schemas.microsoft.com/office/drawing/2014/main" val="3087759120"/>
                    </a:ext>
                  </a:extLst>
                </a:gridCol>
                <a:gridCol w="1810571">
                  <a:extLst>
                    <a:ext uri="{9D8B030D-6E8A-4147-A177-3AD203B41FA5}">
                      <a16:colId xmlns="" xmlns:a16="http://schemas.microsoft.com/office/drawing/2014/main" val="1329857391"/>
                    </a:ext>
                  </a:extLst>
                </a:gridCol>
                <a:gridCol w="718358">
                  <a:extLst>
                    <a:ext uri="{9D8B030D-6E8A-4147-A177-3AD203B41FA5}">
                      <a16:colId xmlns="" xmlns:a16="http://schemas.microsoft.com/office/drawing/2014/main" val="2047764686"/>
                    </a:ext>
                  </a:extLst>
                </a:gridCol>
                <a:gridCol w="529179">
                  <a:extLst>
                    <a:ext uri="{9D8B030D-6E8A-4147-A177-3AD203B41FA5}">
                      <a16:colId xmlns="" xmlns:a16="http://schemas.microsoft.com/office/drawing/2014/main" val="3481504275"/>
                    </a:ext>
                  </a:extLst>
                </a:gridCol>
                <a:gridCol w="800089">
                  <a:extLst>
                    <a:ext uri="{9D8B030D-6E8A-4147-A177-3AD203B41FA5}">
                      <a16:colId xmlns="" xmlns:a16="http://schemas.microsoft.com/office/drawing/2014/main" val="3774571549"/>
                    </a:ext>
                  </a:extLst>
                </a:gridCol>
                <a:gridCol w="560063">
                  <a:extLst>
                    <a:ext uri="{9D8B030D-6E8A-4147-A177-3AD203B41FA5}">
                      <a16:colId xmlns="" xmlns:a16="http://schemas.microsoft.com/office/drawing/2014/main" val="1253882064"/>
                    </a:ext>
                  </a:extLst>
                </a:gridCol>
                <a:gridCol w="160018">
                  <a:extLst>
                    <a:ext uri="{9D8B030D-6E8A-4147-A177-3AD203B41FA5}">
                      <a16:colId xmlns="" xmlns:a16="http://schemas.microsoft.com/office/drawing/2014/main" val="183987746"/>
                    </a:ext>
                  </a:extLst>
                </a:gridCol>
                <a:gridCol w="2623840">
                  <a:extLst>
                    <a:ext uri="{9D8B030D-6E8A-4147-A177-3AD203B41FA5}">
                      <a16:colId xmlns="" xmlns:a16="http://schemas.microsoft.com/office/drawing/2014/main" val="2544557888"/>
                    </a:ext>
                  </a:extLst>
                </a:gridCol>
              </a:tblGrid>
              <a:tr h="505382">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7762501"/>
                  </a:ext>
                </a:extLst>
              </a:tr>
              <a:tr h="218221">
                <a:tc>
                  <a:txBody>
                    <a:bodyPr/>
                    <a:lstStyle/>
                    <a:p>
                      <a:pPr algn="ctr" fontAlgn="ctr"/>
                      <a:r>
                        <a:rPr lang="ru-RU" sz="800" b="1" i="0" u="none" strike="noStrike">
                          <a:solidFill>
                            <a:srgbClr val="000000"/>
                          </a:solidFill>
                          <a:effectLst/>
                          <a:latin typeface="Times New Roman" panose="02020603050405020304" pitchFamily="18" charset="0"/>
                        </a:rPr>
                        <a:t>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"Развитие сельского хозяйства"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35164151"/>
                  </a:ext>
                </a:extLst>
              </a:tr>
              <a:tr h="224694">
                <a:tc>
                  <a:txBody>
                    <a:bodyPr/>
                    <a:lstStyle/>
                    <a:p>
                      <a:pPr algn="ctr" fontAlgn="ctr"/>
                      <a:r>
                        <a:rPr lang="ru-RU" sz="800" b="1" i="0" u="none" strike="noStrike">
                          <a:solidFill>
                            <a:srgbClr val="000000"/>
                          </a:solidFill>
                          <a:effectLst/>
                          <a:latin typeface="Times New Roman" panose="02020603050405020304" pitchFamily="18" charset="0"/>
                        </a:rPr>
                        <a:t>6.1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1 "Развитие отраслей сельского хозяйства"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377082139"/>
                  </a:ext>
                </a:extLst>
              </a:tr>
              <a:tr h="1006476">
                <a:tc>
                  <a:txBody>
                    <a:bodyPr/>
                    <a:lstStyle/>
                    <a:p>
                      <a:pPr algn="ctr" fontAlgn="ctr"/>
                      <a:r>
                        <a:rPr lang="ru-RU" sz="800" b="0" i="1" u="none" strike="noStrike">
                          <a:solidFill>
                            <a:srgbClr val="000000"/>
                          </a:solidFill>
                          <a:effectLst/>
                          <a:latin typeface="Times New Roman" panose="02020603050405020304" pitchFamily="18" charset="0"/>
                        </a:rPr>
                        <a:t>133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8 Создание условий для развития сельскохозяйственного производства, расширения рынка сельскохозяйственной продукции, сырья и продовольствия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Индекс производства продукции сельского хозяйства в хозяйствах всех категорий (в сопоставимых ценах) к предыдущему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ru-RU" sz="800" b="0" i="0" u="none" strike="noStrike" dirty="0">
                          <a:solidFill>
                            <a:srgbClr val="000000"/>
                          </a:solidFill>
                          <a:effectLst/>
                          <a:latin typeface="Times New Roman" panose="02020603050405020304" pitchFamily="18" charset="0"/>
                        </a:rPr>
                        <a:t>Снижение производство молока, мясо,  зерна по сравнению с прошлым годом - это отразилось на индексе производства с/х продукции. Для расчёта индекса применялись производство трёх видов продукции - производство мяса и молока, зерна</a:t>
                      </a:r>
                      <a:r>
                        <a:rPr lang="ru-RU" sz="800" b="0" i="0" u="none" strike="noStrike" dirty="0" smtClean="0">
                          <a:solidFill>
                            <a:srgbClr val="000000"/>
                          </a:solidFill>
                          <a:effectLst/>
                          <a:latin typeface="Times New Roman" panose="02020603050405020304" pitchFamily="18" charset="0"/>
                        </a:rPr>
                        <a:t>. Снижение </a:t>
                      </a:r>
                      <a:r>
                        <a:rPr lang="ru-RU" sz="800" b="0" i="0" u="none" strike="noStrike" dirty="0">
                          <a:solidFill>
                            <a:srgbClr val="000000"/>
                          </a:solidFill>
                          <a:effectLst/>
                          <a:latin typeface="Times New Roman" panose="02020603050405020304" pitchFamily="18" charset="0"/>
                        </a:rPr>
                        <a:t>производство молока связано с  распространением коронавирусной инфекции (COVID-2019).Отсутствует отчётность в ЛПХ. ИП не все отчитываются в рамках Российского законодательства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4378262"/>
                  </a:ext>
                </a:extLst>
              </a:tr>
              <a:tr h="755929">
                <a:tc>
                  <a:txBody>
                    <a:bodyPr/>
                    <a:lstStyle/>
                    <a:p>
                      <a:pPr algn="ctr" fontAlgn="ctr"/>
                      <a:r>
                        <a:rPr lang="ru-RU" sz="800" b="0" i="1" u="none" strike="noStrike">
                          <a:solidFill>
                            <a:srgbClr val="000000"/>
                          </a:solidFill>
                          <a:effectLst/>
                          <a:latin typeface="Times New Roman" panose="02020603050405020304" pitchFamily="18" charset="0"/>
                        </a:rPr>
                        <a:t>134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8 Создание условий для развития сельскохозяйственного производства, расширения рынка сельскохозяйственной продукции, сырья и продовольствия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Производство скота и птицы на убой в хозяйствах всех категорий (в живом весе)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 с ЦИОГВ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тонн</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0,37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0,224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ru-RU" sz="800" b="0" i="0" u="none" strike="noStrike">
                          <a:solidFill>
                            <a:srgbClr val="000000"/>
                          </a:solidFill>
                          <a:effectLst/>
                          <a:latin typeface="Times New Roman" panose="02020603050405020304" pitchFamily="18" charset="0"/>
                        </a:rPr>
                        <a:t>61 % от плана. Показатель который трудно подсчитать из-за отсутстствия строгой отчётности на законодательном уровне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2184945776"/>
                  </a:ext>
                </a:extLst>
              </a:tr>
              <a:tr h="1006476">
                <a:tc>
                  <a:txBody>
                    <a:bodyPr/>
                    <a:lstStyle/>
                    <a:p>
                      <a:pPr algn="ctr" fontAlgn="ctr"/>
                      <a:r>
                        <a:rPr lang="ru-RU" sz="800" b="0" i="1" u="none" strike="noStrike">
                          <a:solidFill>
                            <a:srgbClr val="000000"/>
                          </a:solidFill>
                          <a:effectLst/>
                          <a:latin typeface="Times New Roman" panose="02020603050405020304" pitchFamily="18" charset="0"/>
                        </a:rPr>
                        <a:t>135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8 Создание условий для развития сельскохозяйственного производства, расширения рынка сельскохозяйственной продукции, сырья и продовольствия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Производство молока в хозяйствах всех категорий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программы)Отраслевой показатель (показатель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тонн</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4,176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3832111647"/>
                  </a:ext>
                </a:extLst>
              </a:tr>
              <a:tr h="1257023">
                <a:tc>
                  <a:txBody>
                    <a:bodyPr/>
                    <a:lstStyle/>
                    <a:p>
                      <a:pPr algn="ctr" fontAlgn="ctr"/>
                      <a:r>
                        <a:rPr lang="ru-RU" sz="800" b="0" i="1" u="none" strike="noStrike">
                          <a:solidFill>
                            <a:srgbClr val="000000"/>
                          </a:solidFill>
                          <a:effectLst/>
                          <a:latin typeface="Times New Roman" panose="02020603050405020304" pitchFamily="18" charset="0"/>
                        </a:rPr>
                        <a:t>136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8 Создание условий для развития сельскохозяйственного производства, расширения рынка сельскохозяйственной продукции, сырья и продовольствия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Объем инвестиций, привлеченных в текущем году по реализуемым инвестиционным проектам АПК, находящимся в единой автоматизированной системе мониторинга инвестиционных проектов Министерства инвестиций и инноваций МО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Миллион рублей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497,975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ru-RU" sz="800" b="0" i="0" u="none" strike="noStrike">
                          <a:solidFill>
                            <a:srgbClr val="000000"/>
                          </a:solidFill>
                          <a:effectLst/>
                          <a:latin typeface="Times New Roman" panose="02020603050405020304" pitchFamily="18" charset="0"/>
                        </a:rPr>
                        <a:t>41,5% Инвестиции вложены на проектирование по созданию козьей фермы предприятием ООО "Экофарминг" (39 млн. руб.) и ООО "Ягодная долина" (11,3 млн. руб.), ИП ГКФХ Цветков В.Н. перевод в основное стадо, покупка с/х техники  - 11,1 млн. руб., КФХ "Тексель Фарм" -13,0 млн. руб.(закупка техники и поголовья МРС). Перерабатывающие предприятия: РБК - строительство производственного комплекса - 387,182 млн. руб.,Богородские деликатесы - 29,1 млн. руб., ООО "Фландерр" модернизация оборудования - 3,33 млн. руб.). В отчёте указаны предприятия, которые официальным письмом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763735986"/>
                  </a:ext>
                </a:extLst>
              </a:tr>
              <a:tr h="755929">
                <a:tc>
                  <a:txBody>
                    <a:bodyPr/>
                    <a:lstStyle/>
                    <a:p>
                      <a:pPr algn="ctr" fontAlgn="ctr"/>
                      <a:r>
                        <a:rPr lang="ru-RU" sz="800" b="0" i="1" u="none" strike="noStrike">
                          <a:solidFill>
                            <a:srgbClr val="000000"/>
                          </a:solidFill>
                          <a:effectLst/>
                          <a:latin typeface="Times New Roman" panose="02020603050405020304" pitchFamily="18" charset="0"/>
                        </a:rPr>
                        <a:t>137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8 Создание условий для развития сельскохозяйственного производства, расширения рынка сельскохозяйственной продукции, сырья и продовольствия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Ввод мощностей животноводческих комплексов молочного направления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скотомест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ru-RU" sz="800" b="0" i="0" u="none" strike="noStrike">
                          <a:solidFill>
                            <a:srgbClr val="000000"/>
                          </a:solidFill>
                          <a:effectLst/>
                          <a:latin typeface="Times New Roman" panose="02020603050405020304" pitchFamily="18" charset="0"/>
                        </a:rPr>
                        <a:t>По состоянию на 01.01.2021  ввод скотомест в   КФХ отсутствует. Крупные животноводческие предприятия на территории городского округа Щёлково отсутствуют. Финансоое состояние КФХ не предоставляет возможным расширения производства и строительство животноводческой фермы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872096414"/>
                  </a:ext>
                </a:extLst>
              </a:tr>
              <a:tr h="246667">
                <a:tc>
                  <a:txBody>
                    <a:bodyPr/>
                    <a:lstStyle/>
                    <a:p>
                      <a:pPr algn="ctr" fontAlgn="ctr"/>
                      <a:r>
                        <a:rPr lang="ru-RU" sz="800" b="1" i="0" u="none" strike="noStrike">
                          <a:solidFill>
                            <a:srgbClr val="000000"/>
                          </a:solidFill>
                          <a:effectLst/>
                          <a:latin typeface="Times New Roman" panose="02020603050405020304" pitchFamily="18" charset="0"/>
                        </a:rPr>
                        <a:t>6.2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2 "Развитие мелиорации земель сельскохозяйственного назначения"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271778696"/>
                  </a:ext>
                </a:extLst>
              </a:tr>
              <a:tr h="881203">
                <a:tc>
                  <a:txBody>
                    <a:bodyPr/>
                    <a:lstStyle/>
                    <a:p>
                      <a:pPr algn="ctr" fontAlgn="ctr"/>
                      <a:r>
                        <a:rPr lang="ru-RU" sz="800" b="0" i="1" u="none" strike="noStrike">
                          <a:solidFill>
                            <a:srgbClr val="000000"/>
                          </a:solidFill>
                          <a:effectLst/>
                          <a:latin typeface="Times New Roman" panose="02020603050405020304" pitchFamily="18" charset="0"/>
                        </a:rPr>
                        <a:t>138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Вовлечение в оборот выбывших сельскохозяйственных угодий за счет проведения культуртехнических работ сельскохозяйственными товаропроизводителями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гекторов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1,056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3671319687"/>
                  </a:ext>
                </a:extLst>
              </a:tr>
            </a:tbl>
          </a:graphicData>
        </a:graphic>
      </p:graphicFrame>
    </p:spTree>
    <p:extLst>
      <p:ext uri="{BB962C8B-B14F-4D97-AF65-F5344CB8AC3E}">
        <p14:creationId xmlns:p14="http://schemas.microsoft.com/office/powerpoint/2010/main" val="2702787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22717671"/>
              </p:ext>
            </p:extLst>
          </p:nvPr>
        </p:nvGraphicFramePr>
        <p:xfrm>
          <a:off x="-13793" y="0"/>
          <a:ext cx="9157792" cy="4181045"/>
        </p:xfrm>
        <a:graphic>
          <a:graphicData uri="http://schemas.openxmlformats.org/drawingml/2006/table">
            <a:tbl>
              <a:tblPr/>
              <a:tblGrid>
                <a:gridCol w="241361">
                  <a:extLst>
                    <a:ext uri="{9D8B030D-6E8A-4147-A177-3AD203B41FA5}">
                      <a16:colId xmlns="" xmlns:a16="http://schemas.microsoft.com/office/drawing/2014/main" val="3604846427"/>
                    </a:ext>
                  </a:extLst>
                </a:gridCol>
                <a:gridCol w="1703451">
                  <a:extLst>
                    <a:ext uri="{9D8B030D-6E8A-4147-A177-3AD203B41FA5}">
                      <a16:colId xmlns="" xmlns:a16="http://schemas.microsoft.com/office/drawing/2014/main" val="438288348"/>
                    </a:ext>
                  </a:extLst>
                </a:gridCol>
                <a:gridCol w="1813302">
                  <a:extLst>
                    <a:ext uri="{9D8B030D-6E8A-4147-A177-3AD203B41FA5}">
                      <a16:colId xmlns="" xmlns:a16="http://schemas.microsoft.com/office/drawing/2014/main" val="2437136084"/>
                    </a:ext>
                  </a:extLst>
                </a:gridCol>
                <a:gridCol w="719441">
                  <a:extLst>
                    <a:ext uri="{9D8B030D-6E8A-4147-A177-3AD203B41FA5}">
                      <a16:colId xmlns="" xmlns:a16="http://schemas.microsoft.com/office/drawing/2014/main" val="2628674622"/>
                    </a:ext>
                  </a:extLst>
                </a:gridCol>
                <a:gridCol w="383702">
                  <a:extLst>
                    <a:ext uri="{9D8B030D-6E8A-4147-A177-3AD203B41FA5}">
                      <a16:colId xmlns="" xmlns:a16="http://schemas.microsoft.com/office/drawing/2014/main" val="1545622424"/>
                    </a:ext>
                  </a:extLst>
                </a:gridCol>
                <a:gridCol w="496647">
                  <a:extLst>
                    <a:ext uri="{9D8B030D-6E8A-4147-A177-3AD203B41FA5}">
                      <a16:colId xmlns="" xmlns:a16="http://schemas.microsoft.com/office/drawing/2014/main" val="3146127841"/>
                    </a:ext>
                  </a:extLst>
                </a:gridCol>
                <a:gridCol w="637440">
                  <a:extLst>
                    <a:ext uri="{9D8B030D-6E8A-4147-A177-3AD203B41FA5}">
                      <a16:colId xmlns="" xmlns:a16="http://schemas.microsoft.com/office/drawing/2014/main" val="3691284038"/>
                    </a:ext>
                  </a:extLst>
                </a:gridCol>
                <a:gridCol w="3162448">
                  <a:extLst>
                    <a:ext uri="{9D8B030D-6E8A-4147-A177-3AD203B41FA5}">
                      <a16:colId xmlns="" xmlns:a16="http://schemas.microsoft.com/office/drawing/2014/main" val="2895424158"/>
                    </a:ext>
                  </a:extLst>
                </a:gridCol>
              </a:tblGrid>
              <a:tr h="438189">
                <a:tc>
                  <a:txBody>
                    <a:bodyPr/>
                    <a:lstStyle/>
                    <a:p>
                      <a:pPr algn="ctr" fontAlgn="ctr"/>
                      <a:r>
                        <a:rPr lang="ru-RU" sz="800" b="0" i="1" u="none" strike="noStrike">
                          <a:solidFill>
                            <a:srgbClr val="000000"/>
                          </a:solidFill>
                          <a:effectLst/>
                          <a:latin typeface="Times New Roman" panose="02020603050405020304" pitchFamily="18" charset="0"/>
                        </a:rPr>
                        <a:t>139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Площадь земельных участков, находящихся в муниципальной собственности и государственная собственность на которые не разграничена, предоставленных сельхозтоваропроизводителям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Гектар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852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 Работа по  постановке на кадастровый учёт с/х земли гос. собственность на которые не разграничена проводится по заявке поступающих от КФХ г.о. Щёлково. По данным Министерства с/х и продовольствия МО в текущем году ЦЗИО МО поставлены на кадастровый учёт 3 участка общей площадью 40 га.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8824692"/>
                  </a:ext>
                </a:extLst>
              </a:tr>
              <a:tr h="438189">
                <a:tc>
                  <a:txBody>
                    <a:bodyPr/>
                    <a:lstStyle/>
                    <a:p>
                      <a:pPr algn="ctr" fontAlgn="ctr"/>
                      <a:r>
                        <a:rPr lang="ru-RU" sz="800" b="0" i="1" u="none" strike="noStrike">
                          <a:solidFill>
                            <a:srgbClr val="000000"/>
                          </a:solidFill>
                          <a:effectLst/>
                          <a:latin typeface="Times New Roman" panose="02020603050405020304" pitchFamily="18" charset="0"/>
                        </a:rPr>
                        <a:t>140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Площадь земель, обработанных от борщевика Сосновского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 - 50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Гектар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33821355"/>
                  </a:ext>
                </a:extLst>
              </a:tr>
              <a:tr h="129370">
                <a:tc>
                  <a:txBody>
                    <a:bodyPr/>
                    <a:lstStyle/>
                    <a:p>
                      <a:pPr algn="ctr" fontAlgn="ctr"/>
                      <a:r>
                        <a:rPr lang="ru-RU" sz="800" b="1" i="0" u="none" strike="noStrike">
                          <a:solidFill>
                            <a:srgbClr val="000000"/>
                          </a:solidFill>
                          <a:effectLst/>
                          <a:latin typeface="Times New Roman" panose="02020603050405020304" pitchFamily="18" charset="0"/>
                        </a:rPr>
                        <a:t>6.4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4 "Обеспечение эпизоотического и ветеринарно-санитарного благополучия"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594597724"/>
                  </a:ext>
                </a:extLst>
              </a:tr>
              <a:tr h="438189">
                <a:tc>
                  <a:txBody>
                    <a:bodyPr/>
                    <a:lstStyle/>
                    <a:p>
                      <a:pPr algn="ctr" fontAlgn="ctr"/>
                      <a:r>
                        <a:rPr lang="ru-RU" sz="800" b="0" i="1" u="none" strike="noStrike">
                          <a:solidFill>
                            <a:srgbClr val="000000"/>
                          </a:solidFill>
                          <a:effectLst/>
                          <a:latin typeface="Times New Roman" panose="02020603050405020304" pitchFamily="18" charset="0"/>
                        </a:rPr>
                        <a:t>141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 Обеспечение эпизоотического благополучия территории от заноса и распространения заразных, в том числе особо опасных болезней животных, включая африканскую чуму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отловленных животных без владельев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7478152"/>
                  </a:ext>
                </a:extLst>
              </a:tr>
              <a:tr h="438189">
                <a:tc>
                  <a:txBody>
                    <a:bodyPr/>
                    <a:lstStyle/>
                    <a:p>
                      <a:pPr algn="ctr" fontAlgn="ctr"/>
                      <a:r>
                        <a:rPr lang="ru-RU" sz="800" b="0" i="1" u="none" strike="noStrike">
                          <a:solidFill>
                            <a:srgbClr val="000000"/>
                          </a:solidFill>
                          <a:effectLst/>
                          <a:latin typeface="Times New Roman" panose="02020603050405020304" pitchFamily="18" charset="0"/>
                        </a:rPr>
                        <a:t>142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 Обеспечение эпизоотического благополучия территории от заноса и распространения заразных, в том числе особо опасных болезней животных, включая африканскую чуму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обустроенных сибиреязвенных скотомогильников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Обустройство скотомогильников будет проводится после оформления в собственность Московской области земельных участков на которых находятся сибиреязвенные скотомогильники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7149112"/>
                  </a:ext>
                </a:extLst>
              </a:tr>
              <a:tr h="129370">
                <a:tc>
                  <a:txBody>
                    <a:bodyPr/>
                    <a:lstStyle/>
                    <a:p>
                      <a:pPr algn="ctr" fontAlgn="ctr"/>
                      <a:r>
                        <a:rPr lang="ru-RU" sz="800" b="1" i="0" u="none" strike="noStrike">
                          <a:solidFill>
                            <a:srgbClr val="000000"/>
                          </a:solidFill>
                          <a:effectLst/>
                          <a:latin typeface="Times New Roman" panose="02020603050405020304" pitchFamily="18" charset="0"/>
                        </a:rPr>
                        <a:t>6.7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7 "Экспорт продукции агропромышленного комплекса Московской области"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275380745"/>
                  </a:ext>
                </a:extLst>
              </a:tr>
              <a:tr h="262913">
                <a:tc>
                  <a:txBody>
                    <a:bodyPr/>
                    <a:lstStyle/>
                    <a:p>
                      <a:pPr algn="ctr" fontAlgn="ctr"/>
                      <a:r>
                        <a:rPr lang="ru-RU" sz="800" b="0" i="1" u="none" strike="noStrike">
                          <a:solidFill>
                            <a:srgbClr val="000000"/>
                          </a:solidFill>
                          <a:effectLst/>
                          <a:latin typeface="Times New Roman" panose="02020603050405020304" pitchFamily="18" charset="0"/>
                        </a:rPr>
                        <a:t>143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T2. Федеральный проект «Экспорт продукции агропромышленного комплекса»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Объем экспорта продукции АПК</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204</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долларов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3867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4573,3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7646030"/>
                  </a:ext>
                </a:extLst>
              </a:tr>
            </a:tbl>
          </a:graphicData>
        </a:graphic>
      </p:graphicFrame>
    </p:spTree>
    <p:extLst>
      <p:ext uri="{BB962C8B-B14F-4D97-AF65-F5344CB8AC3E}">
        <p14:creationId xmlns:p14="http://schemas.microsoft.com/office/powerpoint/2010/main" val="35774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2" name="Управляющая кнопка: далее 1">
            <a:hlinkClick r:id="" action="ppaction://hlinkshowjump?jump=nextslide" highlightClick="1"/>
          </p:cNvPr>
          <p:cNvSpPr/>
          <p:nvPr/>
        </p:nvSpPr>
        <p:spPr>
          <a:xfrm>
            <a:off x="539552" y="692696"/>
            <a:ext cx="261927" cy="288032"/>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35650" y="611669"/>
            <a:ext cx="8128838" cy="1384995"/>
          </a:xfrm>
          <a:prstGeom prst="rect">
            <a:avLst/>
          </a:prstGeom>
        </p:spPr>
        <p:txBody>
          <a:bodyPr wrap="square">
            <a:spAutoFit/>
          </a:bodyPr>
          <a:lstStyle/>
          <a:p>
            <a:r>
              <a:rPr lang="ru-RU" sz="1400" b="1" dirty="0">
                <a:solidFill>
                  <a:schemeClr val="bg1"/>
                </a:solidFill>
              </a:rPr>
              <a:t>Бюджетная </a:t>
            </a:r>
            <a:r>
              <a:rPr lang="ru-RU" sz="1400" b="1" dirty="0" smtClean="0">
                <a:solidFill>
                  <a:schemeClr val="bg1"/>
                </a:solidFill>
              </a:rPr>
              <a:t>политика</a:t>
            </a:r>
            <a:endParaRPr lang="ru-RU" sz="1400" b="1" dirty="0">
              <a:solidFill>
                <a:schemeClr val="bg1"/>
              </a:solidFill>
            </a:endParaRPr>
          </a:p>
          <a:p>
            <a:r>
              <a:rPr lang="ru-RU" sz="1400" dirty="0">
                <a:solidFill>
                  <a:schemeClr val="bg1"/>
                </a:solidFill>
              </a:rPr>
              <a:t>М</a:t>
            </a:r>
            <a:r>
              <a:rPr lang="ru-RU" sz="1400" dirty="0" smtClean="0">
                <a:solidFill>
                  <a:schemeClr val="bg1"/>
                </a:solidFill>
              </a:rPr>
              <a:t>ногосторонний </a:t>
            </a:r>
            <a:r>
              <a:rPr lang="ru-RU" sz="1400" dirty="0">
                <a:solidFill>
                  <a:schemeClr val="bg1"/>
                </a:solidFill>
              </a:rPr>
              <a:t>процесс, включающий действия органов власти всех уровней не только в бюджетной сфере, но в налоговой, ценовой, кредитной и в целом в финансовой.</a:t>
            </a:r>
          </a:p>
          <a:p>
            <a:r>
              <a:rPr lang="ru-RU" sz="1400" i="1" dirty="0">
                <a:solidFill>
                  <a:schemeClr val="bg1"/>
                </a:solidFill>
              </a:rPr>
              <a:t>С точки зрения бюджетной сферы,</a:t>
            </a:r>
            <a:r>
              <a:rPr lang="ru-RU" sz="1400" dirty="0">
                <a:solidFill>
                  <a:schemeClr val="bg1"/>
                </a:solidFill>
              </a:rPr>
              <a:t> </a:t>
            </a:r>
            <a:r>
              <a:rPr lang="ru-RU" sz="1400" b="1" dirty="0">
                <a:solidFill>
                  <a:schemeClr val="bg1"/>
                </a:solidFill>
              </a:rPr>
              <a:t>бюджетная политика</a:t>
            </a:r>
            <a:r>
              <a:rPr lang="ru-RU" sz="1400" dirty="0">
                <a:solidFill>
                  <a:schemeClr val="bg1"/>
                </a:solidFill>
              </a:rPr>
              <a:t> представляет собой совокупность действий и мероприятий, проводимых органами власти в сфере управления формированием и исполнением бюджета по выполнению ими функций перед обществом и государством.</a:t>
            </a:r>
          </a:p>
        </p:txBody>
      </p:sp>
      <p:sp>
        <p:nvSpPr>
          <p:cNvPr id="5" name="Прямоугольник 4"/>
          <p:cNvSpPr/>
          <p:nvPr/>
        </p:nvSpPr>
        <p:spPr>
          <a:xfrm>
            <a:off x="827584" y="1988840"/>
            <a:ext cx="7589613" cy="1169551"/>
          </a:xfrm>
          <a:prstGeom prst="rect">
            <a:avLst/>
          </a:prstGeom>
        </p:spPr>
        <p:txBody>
          <a:bodyPr wrap="square">
            <a:spAutoFit/>
          </a:bodyPr>
          <a:lstStyle/>
          <a:p>
            <a:r>
              <a:rPr lang="ru-RU" sz="1400" b="1" dirty="0" smtClean="0">
                <a:solidFill>
                  <a:schemeClr val="bg1"/>
                </a:solidFill>
              </a:rPr>
              <a:t>Доходы бюджета</a:t>
            </a:r>
          </a:p>
          <a:p>
            <a:r>
              <a:rPr lang="ru-RU" sz="1400" dirty="0" smtClean="0">
                <a:solidFill>
                  <a:schemeClr val="bg1"/>
                </a:solidFill>
              </a:rPr>
              <a:t>Поступающие </a:t>
            </a:r>
            <a:r>
              <a:rPr lang="ru-RU" sz="1400" dirty="0">
                <a:solidFill>
                  <a:schemeClr val="bg1"/>
                </a:solidFill>
              </a:rPr>
              <a:t>от населения, организаций, учреждений в бюджет денежные средства в виде налогов, неналоговых поступлений (пошлины, доходы от продажи имущества, штрафы и т.п.), безвозмездных поступлений. Кредиты, остатки средств на начало периода не включаются в состав доходов.</a:t>
            </a:r>
          </a:p>
        </p:txBody>
      </p:sp>
      <p:sp>
        <p:nvSpPr>
          <p:cNvPr id="6" name="Управляющая кнопка: далее 5">
            <a:hlinkClick r:id="" action="ppaction://hlinkshowjump?jump=nextslide" highlightClick="1"/>
          </p:cNvPr>
          <p:cNvSpPr/>
          <p:nvPr/>
        </p:nvSpPr>
        <p:spPr>
          <a:xfrm>
            <a:off x="539552" y="2060848"/>
            <a:ext cx="271001" cy="292983"/>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27584" y="3212976"/>
            <a:ext cx="7536859" cy="523220"/>
          </a:xfrm>
          <a:prstGeom prst="rect">
            <a:avLst/>
          </a:prstGeom>
        </p:spPr>
        <p:txBody>
          <a:bodyPr wrap="square">
            <a:spAutoFit/>
          </a:bodyPr>
          <a:lstStyle/>
          <a:p>
            <a:r>
              <a:rPr lang="ru-RU" sz="1400" b="1" dirty="0" smtClean="0">
                <a:solidFill>
                  <a:schemeClr val="bg1"/>
                </a:solidFill>
              </a:rPr>
              <a:t>Дефицит </a:t>
            </a:r>
            <a:r>
              <a:rPr lang="ru-RU" sz="1400" b="1" dirty="0">
                <a:solidFill>
                  <a:schemeClr val="bg1"/>
                </a:solidFill>
              </a:rPr>
              <a:t>бюджета </a:t>
            </a:r>
            <a:endParaRPr lang="ru-RU" sz="1400" b="1" dirty="0" smtClean="0">
              <a:solidFill>
                <a:schemeClr val="bg1"/>
              </a:solidFill>
            </a:endParaRPr>
          </a:p>
          <a:p>
            <a:r>
              <a:rPr lang="ru-RU" sz="1400" dirty="0" smtClean="0">
                <a:solidFill>
                  <a:schemeClr val="bg1"/>
                </a:solidFill>
              </a:rPr>
              <a:t>Превышение </a:t>
            </a:r>
            <a:r>
              <a:rPr lang="ru-RU" sz="1400" dirty="0">
                <a:solidFill>
                  <a:schemeClr val="bg1"/>
                </a:solidFill>
              </a:rPr>
              <a:t>расходов бюджета над его доходами.</a:t>
            </a:r>
          </a:p>
        </p:txBody>
      </p:sp>
      <p:sp>
        <p:nvSpPr>
          <p:cNvPr id="8" name="Управляющая кнопка: далее 7">
            <a:hlinkClick r:id="" action="ppaction://hlinkshowjump?jump=nextslide" highlightClick="1"/>
          </p:cNvPr>
          <p:cNvSpPr/>
          <p:nvPr/>
        </p:nvSpPr>
        <p:spPr>
          <a:xfrm>
            <a:off x="611560" y="3284984"/>
            <a:ext cx="243780" cy="261610"/>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55576" y="3789040"/>
            <a:ext cx="7272808" cy="584775"/>
          </a:xfrm>
          <a:prstGeom prst="rect">
            <a:avLst/>
          </a:prstGeom>
        </p:spPr>
        <p:txBody>
          <a:bodyPr wrap="square">
            <a:spAutoFit/>
          </a:bodyPr>
          <a:lstStyle/>
          <a:p>
            <a:r>
              <a:rPr lang="ru-RU" dirty="0" smtClean="0">
                <a:solidFill>
                  <a:schemeClr val="bg1"/>
                </a:solidFill>
              </a:rPr>
              <a:t>  </a:t>
            </a:r>
            <a:r>
              <a:rPr lang="ru-RU" sz="1400" b="1" dirty="0" smtClean="0">
                <a:solidFill>
                  <a:schemeClr val="bg1"/>
                </a:solidFill>
              </a:rPr>
              <a:t>Профицит </a:t>
            </a:r>
            <a:r>
              <a:rPr lang="ru-RU" sz="1400" b="1" dirty="0">
                <a:solidFill>
                  <a:schemeClr val="bg1"/>
                </a:solidFill>
              </a:rPr>
              <a:t>бюджета </a:t>
            </a:r>
            <a:endParaRPr lang="ru-RU" sz="1400" b="1" dirty="0" smtClean="0">
              <a:solidFill>
                <a:schemeClr val="bg1"/>
              </a:solidFill>
            </a:endParaRPr>
          </a:p>
          <a:p>
            <a:r>
              <a:rPr lang="ru-RU" sz="1400" dirty="0" smtClean="0">
                <a:solidFill>
                  <a:schemeClr val="bg1"/>
                </a:solidFill>
              </a:rPr>
              <a:t>  Превышение доходов </a:t>
            </a:r>
            <a:r>
              <a:rPr lang="ru-RU" sz="1400" dirty="0">
                <a:solidFill>
                  <a:schemeClr val="bg1"/>
                </a:solidFill>
              </a:rPr>
              <a:t>бюджета над его </a:t>
            </a:r>
            <a:r>
              <a:rPr lang="ru-RU" sz="1400" dirty="0" smtClean="0">
                <a:solidFill>
                  <a:schemeClr val="bg1"/>
                </a:solidFill>
              </a:rPr>
              <a:t>расходами.</a:t>
            </a:r>
            <a:endParaRPr lang="ru-RU" sz="1400" dirty="0">
              <a:solidFill>
                <a:schemeClr val="bg1"/>
              </a:solidFill>
            </a:endParaRPr>
          </a:p>
        </p:txBody>
      </p:sp>
      <p:sp>
        <p:nvSpPr>
          <p:cNvPr id="10" name="Управляющая кнопка: далее 9">
            <a:hlinkClick r:id="" action="ppaction://hlinkshowjump?jump=nextslide" highlightClick="1"/>
          </p:cNvPr>
          <p:cNvSpPr/>
          <p:nvPr/>
        </p:nvSpPr>
        <p:spPr>
          <a:xfrm>
            <a:off x="611560" y="5661248"/>
            <a:ext cx="208429" cy="224108"/>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27584" y="4365104"/>
            <a:ext cx="7200800" cy="523220"/>
          </a:xfrm>
          <a:prstGeom prst="rect">
            <a:avLst/>
          </a:prstGeom>
        </p:spPr>
        <p:txBody>
          <a:bodyPr wrap="square">
            <a:spAutoFit/>
          </a:bodyPr>
          <a:lstStyle/>
          <a:p>
            <a:r>
              <a:rPr lang="ru-RU" sz="1400" b="1" dirty="0" smtClean="0">
                <a:solidFill>
                  <a:schemeClr val="bg1"/>
                </a:solidFill>
              </a:rPr>
              <a:t> Расходы </a:t>
            </a:r>
            <a:r>
              <a:rPr lang="ru-RU" sz="1400" b="1" dirty="0">
                <a:solidFill>
                  <a:schemeClr val="bg1"/>
                </a:solidFill>
              </a:rPr>
              <a:t>бюджета </a:t>
            </a:r>
            <a:endParaRPr lang="ru-RU" sz="1400" b="1" dirty="0" smtClean="0">
              <a:solidFill>
                <a:schemeClr val="bg1"/>
              </a:solidFill>
            </a:endParaRPr>
          </a:p>
          <a:p>
            <a:r>
              <a:rPr lang="ru-RU" sz="1400" dirty="0" smtClean="0">
                <a:solidFill>
                  <a:schemeClr val="bg1"/>
                </a:solidFill>
              </a:rPr>
              <a:t> Выплачиваемые </a:t>
            </a:r>
            <a:r>
              <a:rPr lang="ru-RU" sz="1400" dirty="0">
                <a:solidFill>
                  <a:schemeClr val="bg1"/>
                </a:solidFill>
              </a:rPr>
              <a:t>из бюджета денежные </a:t>
            </a:r>
            <a:r>
              <a:rPr lang="ru-RU" sz="1400" dirty="0" smtClean="0">
                <a:solidFill>
                  <a:schemeClr val="bg1"/>
                </a:solidFill>
              </a:rPr>
              <a:t>средства.</a:t>
            </a:r>
            <a:endParaRPr lang="ru-RU" sz="1400" dirty="0">
              <a:solidFill>
                <a:schemeClr val="bg1"/>
              </a:solidFill>
            </a:endParaRPr>
          </a:p>
        </p:txBody>
      </p:sp>
      <p:sp>
        <p:nvSpPr>
          <p:cNvPr id="12" name="Управляющая кнопка: далее 11">
            <a:hlinkClick r:id="" action="ppaction://hlinkshowjump?jump=nextslide" highlightClick="1"/>
          </p:cNvPr>
          <p:cNvSpPr/>
          <p:nvPr/>
        </p:nvSpPr>
        <p:spPr>
          <a:xfrm>
            <a:off x="611560" y="3933056"/>
            <a:ext cx="234706" cy="247370"/>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827584" y="4941168"/>
            <a:ext cx="8136904" cy="1231106"/>
          </a:xfrm>
          <a:prstGeom prst="rect">
            <a:avLst/>
          </a:prstGeom>
        </p:spPr>
        <p:txBody>
          <a:bodyPr wrap="square">
            <a:spAutoFit/>
          </a:bodyPr>
          <a:lstStyle/>
          <a:p>
            <a:r>
              <a:rPr lang="ru-RU" sz="1400" b="1" dirty="0" smtClean="0">
                <a:solidFill>
                  <a:schemeClr val="bg1"/>
                </a:solidFill>
              </a:rPr>
              <a:t> Межбюджетные </a:t>
            </a:r>
            <a:r>
              <a:rPr lang="ru-RU" sz="1400" b="1" dirty="0">
                <a:solidFill>
                  <a:schemeClr val="bg1"/>
                </a:solidFill>
              </a:rPr>
              <a:t>отношения </a:t>
            </a:r>
            <a:endParaRPr lang="ru-RU" sz="1400" b="1" dirty="0" smtClean="0">
              <a:solidFill>
                <a:schemeClr val="bg1"/>
              </a:solidFill>
            </a:endParaRPr>
          </a:p>
          <a:p>
            <a:r>
              <a:rPr lang="ru-RU" sz="1400" dirty="0" smtClean="0">
                <a:solidFill>
                  <a:schemeClr val="bg1"/>
                </a:solidFill>
              </a:rPr>
              <a:t> Взаимоотношения </a:t>
            </a:r>
            <a:r>
              <a:rPr lang="ru-RU" sz="1400" dirty="0">
                <a:solidFill>
                  <a:schemeClr val="bg1"/>
                </a:solidFill>
              </a:rPr>
              <a:t>между РФ, субъектами РФ и муниципальными образованиями по вопросам </a:t>
            </a:r>
            <a:r>
              <a:rPr lang="ru-RU" sz="1400" dirty="0" smtClean="0">
                <a:solidFill>
                  <a:schemeClr val="bg1"/>
                </a:solidFill>
              </a:rPr>
              <a:t>   осуществления </a:t>
            </a:r>
            <a:r>
              <a:rPr lang="ru-RU" sz="1400" dirty="0">
                <a:solidFill>
                  <a:schemeClr val="bg1"/>
                </a:solidFill>
              </a:rPr>
              <a:t>бюджетного процесса. </a:t>
            </a:r>
            <a:endParaRPr lang="ru-RU" sz="1400" dirty="0" smtClean="0">
              <a:solidFill>
                <a:schemeClr val="bg1"/>
              </a:solidFill>
            </a:endParaRPr>
          </a:p>
          <a:p>
            <a:r>
              <a:rPr lang="ru-RU" sz="1400" b="1" dirty="0" smtClean="0">
                <a:solidFill>
                  <a:schemeClr val="bg1"/>
                </a:solidFill>
              </a:rPr>
              <a:t>Программные </a:t>
            </a:r>
            <a:r>
              <a:rPr lang="ru-RU" sz="1400" b="1" dirty="0">
                <a:solidFill>
                  <a:schemeClr val="bg1"/>
                </a:solidFill>
              </a:rPr>
              <a:t>расходы </a:t>
            </a:r>
            <a:endParaRPr lang="ru-RU" sz="1400" b="1" dirty="0" smtClean="0">
              <a:solidFill>
                <a:schemeClr val="bg1"/>
              </a:solidFill>
            </a:endParaRPr>
          </a:p>
          <a:p>
            <a:r>
              <a:rPr lang="ru-RU" sz="1400" dirty="0" smtClean="0">
                <a:solidFill>
                  <a:schemeClr val="bg1"/>
                </a:solidFill>
              </a:rPr>
              <a:t>Расходы</a:t>
            </a:r>
            <a:r>
              <a:rPr lang="ru-RU" sz="1400" dirty="0">
                <a:solidFill>
                  <a:schemeClr val="bg1"/>
                </a:solidFill>
              </a:rPr>
              <a:t>, включенные в муниципальные </a:t>
            </a:r>
            <a:r>
              <a:rPr lang="ru-RU" sz="1400" dirty="0" smtClean="0">
                <a:solidFill>
                  <a:schemeClr val="bg1"/>
                </a:solidFill>
              </a:rPr>
              <a:t>программы.</a:t>
            </a:r>
            <a:r>
              <a:rPr lang="ru-RU" dirty="0" smtClean="0"/>
              <a:t>.</a:t>
            </a:r>
            <a:endParaRPr lang="ru-RU" dirty="0"/>
          </a:p>
        </p:txBody>
      </p:sp>
      <p:sp>
        <p:nvSpPr>
          <p:cNvPr id="14" name="Управляющая кнопка: далее 13">
            <a:hlinkClick r:id="" action="ppaction://hlinkshowjump?jump=nextslide" highlightClick="1"/>
          </p:cNvPr>
          <p:cNvSpPr/>
          <p:nvPr/>
        </p:nvSpPr>
        <p:spPr>
          <a:xfrm>
            <a:off x="611560" y="4437112"/>
            <a:ext cx="221967" cy="268868"/>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далее 14">
            <a:hlinkClick r:id="" action="ppaction://hlinkshowjump?jump=nextslide" highlightClick="1"/>
          </p:cNvPr>
          <p:cNvSpPr/>
          <p:nvPr/>
        </p:nvSpPr>
        <p:spPr>
          <a:xfrm>
            <a:off x="611560" y="5013176"/>
            <a:ext cx="252944" cy="216024"/>
          </a:xfrm>
          <a:prstGeom prst="actionButtonForwardNex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6047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88273999"/>
              </p:ext>
            </p:extLst>
          </p:nvPr>
        </p:nvGraphicFramePr>
        <p:xfrm>
          <a:off x="0" y="0"/>
          <a:ext cx="9144000" cy="3107011"/>
        </p:xfrm>
        <a:graphic>
          <a:graphicData uri="http://schemas.openxmlformats.org/drawingml/2006/table">
            <a:tbl>
              <a:tblPr/>
              <a:tblGrid>
                <a:gridCol w="240998">
                  <a:extLst>
                    <a:ext uri="{9D8B030D-6E8A-4147-A177-3AD203B41FA5}">
                      <a16:colId xmlns="" xmlns:a16="http://schemas.microsoft.com/office/drawing/2014/main" val="374784993"/>
                    </a:ext>
                  </a:extLst>
                </a:gridCol>
                <a:gridCol w="1700886">
                  <a:extLst>
                    <a:ext uri="{9D8B030D-6E8A-4147-A177-3AD203B41FA5}">
                      <a16:colId xmlns="" xmlns:a16="http://schemas.microsoft.com/office/drawing/2014/main" val="434795653"/>
                    </a:ext>
                  </a:extLst>
                </a:gridCol>
                <a:gridCol w="1810571">
                  <a:extLst>
                    <a:ext uri="{9D8B030D-6E8A-4147-A177-3AD203B41FA5}">
                      <a16:colId xmlns="" xmlns:a16="http://schemas.microsoft.com/office/drawing/2014/main" val="2023697210"/>
                    </a:ext>
                  </a:extLst>
                </a:gridCol>
                <a:gridCol w="718358">
                  <a:extLst>
                    <a:ext uri="{9D8B030D-6E8A-4147-A177-3AD203B41FA5}">
                      <a16:colId xmlns="" xmlns:a16="http://schemas.microsoft.com/office/drawing/2014/main" val="4123430220"/>
                    </a:ext>
                  </a:extLst>
                </a:gridCol>
                <a:gridCol w="605243">
                  <a:extLst>
                    <a:ext uri="{9D8B030D-6E8A-4147-A177-3AD203B41FA5}">
                      <a16:colId xmlns="" xmlns:a16="http://schemas.microsoft.com/office/drawing/2014/main" val="2444670042"/>
                    </a:ext>
                  </a:extLst>
                </a:gridCol>
                <a:gridCol w="720080">
                  <a:extLst>
                    <a:ext uri="{9D8B030D-6E8A-4147-A177-3AD203B41FA5}">
                      <a16:colId xmlns="" xmlns:a16="http://schemas.microsoft.com/office/drawing/2014/main" val="1622312669"/>
                    </a:ext>
                  </a:extLst>
                </a:gridCol>
                <a:gridCol w="720080">
                  <a:extLst>
                    <a:ext uri="{9D8B030D-6E8A-4147-A177-3AD203B41FA5}">
                      <a16:colId xmlns="" xmlns:a16="http://schemas.microsoft.com/office/drawing/2014/main" val="612906664"/>
                    </a:ext>
                  </a:extLst>
                </a:gridCol>
                <a:gridCol w="2627784">
                  <a:extLst>
                    <a:ext uri="{9D8B030D-6E8A-4147-A177-3AD203B41FA5}">
                      <a16:colId xmlns="" xmlns:a16="http://schemas.microsoft.com/office/drawing/2014/main" val="1040774906"/>
                    </a:ext>
                  </a:extLst>
                </a:gridCol>
              </a:tblGrid>
              <a:tr h="363071">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799553"/>
                  </a:ext>
                </a:extLst>
              </a:tr>
              <a:tr h="137716">
                <a:tc>
                  <a:txBody>
                    <a:bodyPr/>
                    <a:lstStyle/>
                    <a:p>
                      <a:pPr algn="ctr" fontAlgn="ctr"/>
                      <a:r>
                        <a:rPr lang="ru-RU" sz="800" b="1" i="0" u="none" strike="noStrike">
                          <a:solidFill>
                            <a:srgbClr val="000000"/>
                          </a:solidFill>
                          <a:effectLst/>
                          <a:latin typeface="Times New Roman" panose="02020603050405020304" pitchFamily="18" charset="0"/>
                        </a:rPr>
                        <a:t>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"Экология и окружающая среда"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370550183"/>
                  </a:ext>
                </a:extLst>
              </a:tr>
              <a:tr h="129370">
                <a:tc>
                  <a:txBody>
                    <a:bodyPr/>
                    <a:lstStyle/>
                    <a:p>
                      <a:pPr algn="ctr" fontAlgn="ctr"/>
                      <a:r>
                        <a:rPr lang="ru-RU" sz="800" b="1" i="0" u="none" strike="noStrike">
                          <a:solidFill>
                            <a:srgbClr val="000000"/>
                          </a:solidFill>
                          <a:effectLst/>
                          <a:latin typeface="Times New Roman" panose="02020603050405020304" pitchFamily="18" charset="0"/>
                        </a:rPr>
                        <a:t>7.1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"Охрана окружающей среды"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047368631"/>
                  </a:ext>
                </a:extLst>
              </a:tr>
              <a:tr h="404803">
                <a:tc>
                  <a:txBody>
                    <a:bodyPr/>
                    <a:lstStyle/>
                    <a:p>
                      <a:pPr algn="ctr" fontAlgn="ctr"/>
                      <a:r>
                        <a:rPr lang="ru-RU" sz="800" b="0" i="1" u="none" strike="noStrike">
                          <a:solidFill>
                            <a:srgbClr val="000000"/>
                          </a:solidFill>
                          <a:effectLst/>
                          <a:latin typeface="Times New Roman" panose="02020603050405020304" pitchFamily="18" charset="0"/>
                        </a:rPr>
                        <a:t>144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Проведение обследований состояния окружающей среды и проведение мероприятий по охране окружающей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проводимых исследований состояния окружающей природной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7491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7491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6118278"/>
                  </a:ext>
                </a:extLst>
              </a:tr>
              <a:tr h="254567">
                <a:tc>
                  <a:txBody>
                    <a:bodyPr/>
                    <a:lstStyle/>
                    <a:p>
                      <a:pPr algn="ctr" fontAlgn="ctr"/>
                      <a:r>
                        <a:rPr lang="ru-RU" sz="800" b="0" i="1" u="none" strike="noStrike">
                          <a:solidFill>
                            <a:srgbClr val="000000"/>
                          </a:solidFill>
                          <a:effectLst/>
                          <a:latin typeface="Times New Roman" panose="02020603050405020304" pitchFamily="18" charset="0"/>
                        </a:rPr>
                        <a:t>145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Вовлечение населения в экологические мероприятия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проведённых экологических мероприятий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Показатель госпрограммы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21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исполнено в полном объеме, ввиду эпидемии COVID-19</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3794269"/>
                  </a:ext>
                </a:extLst>
              </a:tr>
              <a:tr h="129370">
                <a:tc>
                  <a:txBody>
                    <a:bodyPr/>
                    <a:lstStyle/>
                    <a:p>
                      <a:pPr algn="ctr" fontAlgn="ctr"/>
                      <a:r>
                        <a:rPr lang="ru-RU" sz="800" b="1" i="0" u="none" strike="noStrike">
                          <a:solidFill>
                            <a:srgbClr val="000000"/>
                          </a:solidFill>
                          <a:effectLst/>
                          <a:latin typeface="Times New Roman" panose="02020603050405020304" pitchFamily="18" charset="0"/>
                        </a:rPr>
                        <a:t>7.2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"Развитие водохозяйственного комплекса"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689525920"/>
                  </a:ext>
                </a:extLst>
              </a:tr>
              <a:tr h="350551">
                <a:tc>
                  <a:txBody>
                    <a:bodyPr/>
                    <a:lstStyle/>
                    <a:p>
                      <a:pPr algn="ctr" fontAlgn="ctr"/>
                      <a:r>
                        <a:rPr lang="ru-RU" sz="800" b="0" i="1" u="none" strike="noStrike">
                          <a:solidFill>
                            <a:srgbClr val="000000"/>
                          </a:solidFill>
                          <a:effectLst/>
                          <a:latin typeface="Times New Roman" panose="02020603050405020304" pitchFamily="18" charset="0"/>
                        </a:rPr>
                        <a:t>146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Обеспечение безопасности гидротехнических сооружений и проведение мероприятий по берегоукреплению</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гидротехнических сооружений с неудовлетворительным и опасным уровнем безопасности,проведенных в безопасное техническое состояние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Приоритетный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Подрядчик не успел в срок. Контракт </a:t>
                      </a:r>
                      <a:r>
                        <a:rPr lang="ru-RU" sz="800" b="0" i="0" u="none" strike="noStrike" dirty="0" smtClean="0">
                          <a:solidFill>
                            <a:srgbClr val="000000"/>
                          </a:solidFill>
                          <a:effectLst/>
                          <a:latin typeface="Times New Roman" panose="02020603050405020304" pitchFamily="18" charset="0"/>
                        </a:rPr>
                        <a:t>перенесен </a:t>
                      </a:r>
                      <a:r>
                        <a:rPr lang="ru-RU" sz="800" b="0" i="0" u="none" strike="noStrike" dirty="0">
                          <a:solidFill>
                            <a:srgbClr val="000000"/>
                          </a:solidFill>
                          <a:effectLst/>
                          <a:latin typeface="Times New Roman" panose="02020603050405020304" pitchFamily="18" charset="0"/>
                        </a:rPr>
                        <a:t>на 1 квартал 2021 года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6219399"/>
                  </a:ext>
                </a:extLst>
              </a:tr>
              <a:tr h="129370">
                <a:tc>
                  <a:txBody>
                    <a:bodyPr/>
                    <a:lstStyle/>
                    <a:p>
                      <a:pPr algn="ctr" fontAlgn="ctr"/>
                      <a:r>
                        <a:rPr lang="ru-RU" sz="800" b="1" i="0" u="none" strike="noStrike">
                          <a:solidFill>
                            <a:srgbClr val="000000"/>
                          </a:solidFill>
                          <a:effectLst/>
                          <a:latin typeface="Times New Roman" panose="02020603050405020304" pitchFamily="18" charset="0"/>
                        </a:rPr>
                        <a:t>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5 "Региональная программа в области обращения с отходами, в том числе с твердыми коммунальными отходами"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74025108"/>
                  </a:ext>
                </a:extLst>
              </a:tr>
              <a:tr h="262913">
                <a:tc>
                  <a:txBody>
                    <a:bodyPr/>
                    <a:lstStyle/>
                    <a:p>
                      <a:pPr algn="ctr" fontAlgn="ctr"/>
                      <a:r>
                        <a:rPr lang="ru-RU" sz="800" b="0" i="1" u="none" strike="noStrike">
                          <a:solidFill>
                            <a:srgbClr val="000000"/>
                          </a:solidFill>
                          <a:effectLst/>
                          <a:latin typeface="Times New Roman" panose="02020603050405020304" pitchFamily="18" charset="0"/>
                        </a:rPr>
                        <a:t>147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G1 01.  Федеральный проект "Чистая страна"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Ликвидировано объектов накопленного вреда( в том числе наиболее опасных объектов накопленного вреда)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Приоритетный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2846694"/>
                  </a:ext>
                </a:extLst>
              </a:tr>
            </a:tbl>
          </a:graphicData>
        </a:graphic>
      </p:graphicFrame>
    </p:spTree>
    <p:extLst>
      <p:ext uri="{BB962C8B-B14F-4D97-AF65-F5344CB8AC3E}">
        <p14:creationId xmlns:p14="http://schemas.microsoft.com/office/powerpoint/2010/main" val="2002697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116438875"/>
              </p:ext>
            </p:extLst>
          </p:nvPr>
        </p:nvGraphicFramePr>
        <p:xfrm>
          <a:off x="0" y="0"/>
          <a:ext cx="9144001" cy="6858002"/>
        </p:xfrm>
        <a:graphic>
          <a:graphicData uri="http://schemas.openxmlformats.org/drawingml/2006/table">
            <a:tbl>
              <a:tblPr/>
              <a:tblGrid>
                <a:gridCol w="240998">
                  <a:extLst>
                    <a:ext uri="{9D8B030D-6E8A-4147-A177-3AD203B41FA5}">
                      <a16:colId xmlns="" xmlns:a16="http://schemas.microsoft.com/office/drawing/2014/main" val="2662155606"/>
                    </a:ext>
                  </a:extLst>
                </a:gridCol>
                <a:gridCol w="1810722">
                  <a:extLst>
                    <a:ext uri="{9D8B030D-6E8A-4147-A177-3AD203B41FA5}">
                      <a16:colId xmlns="" xmlns:a16="http://schemas.microsoft.com/office/drawing/2014/main" val="723544319"/>
                    </a:ext>
                  </a:extLst>
                </a:gridCol>
                <a:gridCol w="1872208">
                  <a:extLst>
                    <a:ext uri="{9D8B030D-6E8A-4147-A177-3AD203B41FA5}">
                      <a16:colId xmlns="" xmlns:a16="http://schemas.microsoft.com/office/drawing/2014/main" val="280846720"/>
                    </a:ext>
                  </a:extLst>
                </a:gridCol>
                <a:gridCol w="792088">
                  <a:extLst>
                    <a:ext uri="{9D8B030D-6E8A-4147-A177-3AD203B41FA5}">
                      <a16:colId xmlns="" xmlns:a16="http://schemas.microsoft.com/office/drawing/2014/main" val="2200546432"/>
                    </a:ext>
                  </a:extLst>
                </a:gridCol>
                <a:gridCol w="504056">
                  <a:extLst>
                    <a:ext uri="{9D8B030D-6E8A-4147-A177-3AD203B41FA5}">
                      <a16:colId xmlns="" xmlns:a16="http://schemas.microsoft.com/office/drawing/2014/main" val="2198444026"/>
                    </a:ext>
                  </a:extLst>
                </a:gridCol>
                <a:gridCol w="660018">
                  <a:extLst>
                    <a:ext uri="{9D8B030D-6E8A-4147-A177-3AD203B41FA5}">
                      <a16:colId xmlns="" xmlns:a16="http://schemas.microsoft.com/office/drawing/2014/main" val="819508819"/>
                    </a:ext>
                  </a:extLst>
                </a:gridCol>
                <a:gridCol w="800089">
                  <a:extLst>
                    <a:ext uri="{9D8B030D-6E8A-4147-A177-3AD203B41FA5}">
                      <a16:colId xmlns="" xmlns:a16="http://schemas.microsoft.com/office/drawing/2014/main" val="221687216"/>
                    </a:ext>
                  </a:extLst>
                </a:gridCol>
                <a:gridCol w="2463822">
                  <a:extLst>
                    <a:ext uri="{9D8B030D-6E8A-4147-A177-3AD203B41FA5}">
                      <a16:colId xmlns="" xmlns:a16="http://schemas.microsoft.com/office/drawing/2014/main" val="259014259"/>
                    </a:ext>
                  </a:extLst>
                </a:gridCol>
              </a:tblGrid>
              <a:tr h="510484">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1108304"/>
                  </a:ext>
                </a:extLst>
              </a:tr>
              <a:tr h="220424">
                <a:tc>
                  <a:txBody>
                    <a:bodyPr/>
                    <a:lstStyle/>
                    <a:p>
                      <a:pPr algn="ctr" fontAlgn="ctr"/>
                      <a:r>
                        <a:rPr lang="ru-RU" sz="800" b="1" i="0" u="none" strike="noStrike">
                          <a:solidFill>
                            <a:srgbClr val="000000"/>
                          </a:solidFill>
                          <a:effectLst/>
                          <a:latin typeface="Times New Roman" panose="02020603050405020304" pitchFamily="18" charset="0"/>
                        </a:rPr>
                        <a:t>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dirty="0">
                          <a:solidFill>
                            <a:srgbClr val="000000"/>
                          </a:solidFill>
                          <a:effectLst/>
                          <a:latin typeface="Times New Roman" panose="02020603050405020304" pitchFamily="18" charset="0"/>
                        </a:rPr>
                        <a:t>Муниципальная программа городского округа Щёлково "Безопасность и обеспечение безопасности жизнедеятельности населения"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56132525"/>
                  </a:ext>
                </a:extLst>
              </a:tr>
              <a:tr h="149472">
                <a:tc>
                  <a:txBody>
                    <a:bodyPr/>
                    <a:lstStyle/>
                    <a:p>
                      <a:pPr algn="ctr" fontAlgn="ctr"/>
                      <a:r>
                        <a:rPr lang="ru-RU" sz="800" b="1" i="0" u="none" strike="noStrike">
                          <a:solidFill>
                            <a:srgbClr val="000000"/>
                          </a:solidFill>
                          <a:effectLst/>
                          <a:latin typeface="Times New Roman" panose="02020603050405020304" pitchFamily="18" charset="0"/>
                        </a:rPr>
                        <a:t>8.1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"Профилактика преступлений и иных правонарушений"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505350291"/>
                  </a:ext>
                </a:extLst>
              </a:tr>
              <a:tr h="890100">
                <a:tc>
                  <a:txBody>
                    <a:bodyPr/>
                    <a:lstStyle/>
                    <a:p>
                      <a:pPr algn="ctr" fontAlgn="ctr"/>
                      <a:r>
                        <a:rPr lang="ru-RU" sz="800" b="0" i="1" u="none" strike="noStrike">
                          <a:solidFill>
                            <a:srgbClr val="000000"/>
                          </a:solidFill>
                          <a:effectLst/>
                          <a:latin typeface="Times New Roman" panose="02020603050405020304" pitchFamily="18" charset="0"/>
                        </a:rPr>
                        <a:t>148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Развертывание элементов системы технологического обеспечения региональной общественной безопасности и оперативного управления «Безопасный регион»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Доля коммерческих объектов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"Безопасный регион"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60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6876188"/>
                  </a:ext>
                </a:extLst>
              </a:tr>
              <a:tr h="890100">
                <a:tc>
                  <a:txBody>
                    <a:bodyPr/>
                    <a:lstStyle/>
                    <a:p>
                      <a:pPr algn="ctr" fontAlgn="ctr"/>
                      <a:r>
                        <a:rPr lang="ru-RU" sz="800" b="0" i="1" u="none" strike="noStrike">
                          <a:solidFill>
                            <a:srgbClr val="000000"/>
                          </a:solidFill>
                          <a:effectLst/>
                          <a:latin typeface="Times New Roman" panose="02020603050405020304" pitchFamily="18" charset="0"/>
                        </a:rPr>
                        <a:t>149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Развертывание элементов системы технологического обеспечения региональной общественной безопасности и оперативного управления «Безопасный регион»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Доля подъездов многоквартирных домов,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«Безопасный регион»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3327372"/>
                  </a:ext>
                </a:extLst>
              </a:tr>
              <a:tr h="1016638">
                <a:tc>
                  <a:txBody>
                    <a:bodyPr/>
                    <a:lstStyle/>
                    <a:p>
                      <a:pPr algn="ctr" fontAlgn="ctr"/>
                      <a:r>
                        <a:rPr lang="ru-RU" sz="800" b="0" i="1" u="none" strike="noStrike">
                          <a:solidFill>
                            <a:srgbClr val="000000"/>
                          </a:solidFill>
                          <a:effectLst/>
                          <a:latin typeface="Times New Roman" panose="02020603050405020304" pitchFamily="18" charset="0"/>
                        </a:rPr>
                        <a:t>150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Развертывание элементов системы технологического обеспечения региональной общественной безопасности и оперативного управления «Безопасный регион»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Доля социальных объектов и мест с массовым пребыванием людей,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«Безопасный регион»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3112316"/>
                  </a:ext>
                </a:extLst>
              </a:tr>
              <a:tr h="763561">
                <a:tc>
                  <a:txBody>
                    <a:bodyPr/>
                    <a:lstStyle/>
                    <a:p>
                      <a:pPr algn="ctr" fontAlgn="ctr"/>
                      <a:r>
                        <a:rPr lang="ru-RU" sz="800" b="0" i="1" u="none" strike="noStrike">
                          <a:solidFill>
                            <a:srgbClr val="000000"/>
                          </a:solidFill>
                          <a:effectLst/>
                          <a:latin typeface="Times New Roman" panose="02020603050405020304" pitchFamily="18" charset="0"/>
                        </a:rPr>
                        <a:t>151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Повышение степени антитеррористической защищенности социально значимых объектов и мест с массовым пребыванием людей </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доли социально значимых объектов (учреждений), оборудованных в целях антитеррористической защищенности средствами безопасности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10477008"/>
                  </a:ext>
                </a:extLst>
              </a:tr>
              <a:tr h="637023">
                <a:tc>
                  <a:txBody>
                    <a:bodyPr/>
                    <a:lstStyle/>
                    <a:p>
                      <a:pPr algn="ctr" fontAlgn="ctr"/>
                      <a:r>
                        <a:rPr lang="ru-RU" sz="800" b="0" i="1" u="none" strike="noStrike">
                          <a:solidFill>
                            <a:srgbClr val="000000"/>
                          </a:solidFill>
                          <a:effectLst/>
                          <a:latin typeface="Times New Roman" panose="02020603050405020304" pitchFamily="18" charset="0"/>
                        </a:rPr>
                        <a:t>152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деятельности общественных объединений правоохранительной направленности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числа граждан принимающих участие в деятельности народных дружин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5530792"/>
                  </a:ext>
                </a:extLst>
              </a:tr>
              <a:tr h="890100">
                <a:tc>
                  <a:txBody>
                    <a:bodyPr/>
                    <a:lstStyle/>
                    <a:p>
                      <a:pPr algn="ctr" fontAlgn="ctr"/>
                      <a:r>
                        <a:rPr lang="ru-RU" sz="800" b="0" i="1" u="none" strike="noStrike">
                          <a:solidFill>
                            <a:srgbClr val="000000"/>
                          </a:solidFill>
                          <a:effectLst/>
                          <a:latin typeface="Times New Roman" panose="02020603050405020304" pitchFamily="18" charset="0"/>
                        </a:rPr>
                        <a:t>153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мероприятий по обеспечению общественного порядка и общественной безопасности,  профилактике  проявлений экстремизма на территории муниципального образования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Снижение доли несовершеннолетних в общем числе лиц, совершивших преступления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99,99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99,99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27979756"/>
                  </a:ext>
                </a:extLst>
              </a:tr>
              <a:tr h="890100">
                <a:tc>
                  <a:txBody>
                    <a:bodyPr/>
                    <a:lstStyle/>
                    <a:p>
                      <a:pPr algn="ctr" fontAlgn="ctr"/>
                      <a:r>
                        <a:rPr lang="ru-RU" sz="800" b="0" i="1" u="none" strike="noStrike">
                          <a:solidFill>
                            <a:srgbClr val="000000"/>
                          </a:solidFill>
                          <a:effectLst/>
                          <a:latin typeface="Times New Roman" panose="02020603050405020304" pitchFamily="18" charset="0"/>
                        </a:rPr>
                        <a:t>154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мероприятий по обеспечению общественного порядка и общественной безопасности,  профилактике  проявлений экстремизма на территории муниципального образования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отремонтированных зданий (помещений) территориальных органов МВД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ремонт переносится на последующие годы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3849766"/>
                  </a:ext>
                </a:extLst>
              </a:tr>
            </a:tbl>
          </a:graphicData>
        </a:graphic>
      </p:graphicFrame>
    </p:spTree>
    <p:extLst>
      <p:ext uri="{BB962C8B-B14F-4D97-AF65-F5344CB8AC3E}">
        <p14:creationId xmlns:p14="http://schemas.microsoft.com/office/powerpoint/2010/main" val="8375058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421475478"/>
              </p:ext>
            </p:extLst>
          </p:nvPr>
        </p:nvGraphicFramePr>
        <p:xfrm>
          <a:off x="0" y="2840"/>
          <a:ext cx="9144000" cy="6842525"/>
        </p:xfrm>
        <a:graphic>
          <a:graphicData uri="http://schemas.openxmlformats.org/drawingml/2006/table">
            <a:tbl>
              <a:tblPr/>
              <a:tblGrid>
                <a:gridCol w="240998">
                  <a:extLst>
                    <a:ext uri="{9D8B030D-6E8A-4147-A177-3AD203B41FA5}">
                      <a16:colId xmlns="" xmlns:a16="http://schemas.microsoft.com/office/drawing/2014/main" val="4077880930"/>
                    </a:ext>
                  </a:extLst>
                </a:gridCol>
                <a:gridCol w="1700886">
                  <a:extLst>
                    <a:ext uri="{9D8B030D-6E8A-4147-A177-3AD203B41FA5}">
                      <a16:colId xmlns="" xmlns:a16="http://schemas.microsoft.com/office/drawing/2014/main" val="1596148101"/>
                    </a:ext>
                  </a:extLst>
                </a:gridCol>
                <a:gridCol w="1810571">
                  <a:extLst>
                    <a:ext uri="{9D8B030D-6E8A-4147-A177-3AD203B41FA5}">
                      <a16:colId xmlns="" xmlns:a16="http://schemas.microsoft.com/office/drawing/2014/main" val="3692002060"/>
                    </a:ext>
                  </a:extLst>
                </a:gridCol>
                <a:gridCol w="718358">
                  <a:extLst>
                    <a:ext uri="{9D8B030D-6E8A-4147-A177-3AD203B41FA5}">
                      <a16:colId xmlns="" xmlns:a16="http://schemas.microsoft.com/office/drawing/2014/main" val="2161084392"/>
                    </a:ext>
                  </a:extLst>
                </a:gridCol>
                <a:gridCol w="383124">
                  <a:extLst>
                    <a:ext uri="{9D8B030D-6E8A-4147-A177-3AD203B41FA5}">
                      <a16:colId xmlns="" xmlns:a16="http://schemas.microsoft.com/office/drawing/2014/main" val="1010928696"/>
                    </a:ext>
                  </a:extLst>
                </a:gridCol>
                <a:gridCol w="495899">
                  <a:extLst>
                    <a:ext uri="{9D8B030D-6E8A-4147-A177-3AD203B41FA5}">
                      <a16:colId xmlns="" xmlns:a16="http://schemas.microsoft.com/office/drawing/2014/main" val="4148935173"/>
                    </a:ext>
                  </a:extLst>
                </a:gridCol>
                <a:gridCol w="636480">
                  <a:extLst>
                    <a:ext uri="{9D8B030D-6E8A-4147-A177-3AD203B41FA5}">
                      <a16:colId xmlns="" xmlns:a16="http://schemas.microsoft.com/office/drawing/2014/main" val="797829368"/>
                    </a:ext>
                  </a:extLst>
                </a:gridCol>
                <a:gridCol w="3157684">
                  <a:extLst>
                    <a:ext uri="{9D8B030D-6E8A-4147-A177-3AD203B41FA5}">
                      <a16:colId xmlns="" xmlns:a16="http://schemas.microsoft.com/office/drawing/2014/main" val="2180195787"/>
                    </a:ext>
                  </a:extLst>
                </a:gridCol>
              </a:tblGrid>
              <a:tr h="1121904">
                <a:tc>
                  <a:txBody>
                    <a:bodyPr/>
                    <a:lstStyle/>
                    <a:p>
                      <a:pPr algn="ctr" fontAlgn="ctr"/>
                      <a:r>
                        <a:rPr lang="ru-RU" sz="800" b="0" i="1" u="none" strike="noStrike">
                          <a:solidFill>
                            <a:srgbClr val="000000"/>
                          </a:solidFill>
                          <a:effectLst/>
                          <a:latin typeface="Times New Roman" panose="02020603050405020304" pitchFamily="18" charset="0"/>
                        </a:rPr>
                        <a:t>155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Реализация мероприятий по обеспечению общественного порядка и общественной безопасности,  профилактике  проявлений экстремизма на территории муниципального образования Московской области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отремонтированных зданий (помещений) территориальных подразделений УФСБ</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запланирован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02230923"/>
                  </a:ext>
                </a:extLst>
              </a:tr>
              <a:tr h="1656184">
                <a:tc>
                  <a:txBody>
                    <a:bodyPr/>
                    <a:lstStyle/>
                    <a:p>
                      <a:pPr algn="ctr" fontAlgn="ctr"/>
                      <a:r>
                        <a:rPr lang="ru-RU" sz="800" b="0" i="1" u="none" strike="noStrike">
                          <a:solidFill>
                            <a:srgbClr val="000000"/>
                          </a:solidFill>
                          <a:effectLst/>
                          <a:latin typeface="Times New Roman" panose="02020603050405020304" pitchFamily="18" charset="0"/>
                        </a:rPr>
                        <a:t>156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Профилактика наркомании и токсикомании, проведение ежегодных медицинских осмотров школьников и студентов, обучающихся в образовательных организациях Московской области, с целью раннего выявления незаконного потребления наркотических средств и психотропных веществ, медицинских осмотров призывников в Военном комиссариате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Рост числа лиц, состоящих на диспансерном наблюдении с диагнозом «Употребление наркотиков с вредными последствиями»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5463442"/>
                  </a:ext>
                </a:extLst>
              </a:tr>
              <a:tr h="864096">
                <a:tc>
                  <a:txBody>
                    <a:bodyPr/>
                    <a:lstStyle/>
                    <a:p>
                      <a:pPr algn="ctr" fontAlgn="ctr"/>
                      <a:r>
                        <a:rPr lang="ru-RU" sz="800" b="0" i="1" u="none" strike="noStrike">
                          <a:solidFill>
                            <a:srgbClr val="000000"/>
                          </a:solidFill>
                          <a:effectLst/>
                          <a:latin typeface="Times New Roman" panose="02020603050405020304" pitchFamily="18" charset="0"/>
                        </a:rPr>
                        <a:t>157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деятельности общественных объединений правоохранительной направленности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Снижение общего количества преступлений, совершенных на территории муниципального образования, не менее чем на 5 % ежегодно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Количество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2420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увеличение по отношению к 2019 году на 0,3%</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11407041"/>
                  </a:ext>
                </a:extLst>
              </a:tr>
              <a:tr h="648072">
                <a:tc>
                  <a:txBody>
                    <a:bodyPr/>
                    <a:lstStyle/>
                    <a:p>
                      <a:pPr algn="ctr" fontAlgn="ctr"/>
                      <a:r>
                        <a:rPr lang="ru-RU" sz="800" b="0" i="1" u="none" strike="noStrike">
                          <a:solidFill>
                            <a:srgbClr val="000000"/>
                          </a:solidFill>
                          <a:effectLst/>
                          <a:latin typeface="Times New Roman" panose="02020603050405020304" pitchFamily="18" charset="0"/>
                        </a:rPr>
                        <a:t>158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«Развитие похоронного дела на территории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Благоустроим кладбища «Доля кладбищ, соответствующих Региональному стандарту»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 - 49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90,9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58541259"/>
                  </a:ext>
                </a:extLst>
              </a:tr>
              <a:tr h="720080">
                <a:tc>
                  <a:txBody>
                    <a:bodyPr/>
                    <a:lstStyle/>
                    <a:p>
                      <a:pPr algn="ctr" fontAlgn="ctr"/>
                      <a:r>
                        <a:rPr lang="ru-RU" sz="800" b="0" i="1" u="none" strike="noStrike">
                          <a:solidFill>
                            <a:srgbClr val="000000"/>
                          </a:solidFill>
                          <a:effectLst/>
                          <a:latin typeface="Times New Roman" panose="02020603050405020304" pitchFamily="18" charset="0"/>
                        </a:rPr>
                        <a:t>159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«Развитие похоронного дела на территории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Инвентаризация мест захоронения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 - 50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78078409"/>
                  </a:ext>
                </a:extLst>
              </a:tr>
              <a:tr h="720080">
                <a:tc>
                  <a:txBody>
                    <a:bodyPr/>
                    <a:lstStyle/>
                    <a:p>
                      <a:pPr algn="ctr" fontAlgn="ctr"/>
                      <a:r>
                        <a:rPr lang="ru-RU" sz="800" b="0" i="1" u="none" strike="noStrike">
                          <a:solidFill>
                            <a:srgbClr val="000000"/>
                          </a:solidFill>
                          <a:effectLst/>
                          <a:latin typeface="Times New Roman" panose="02020603050405020304" pitchFamily="18" charset="0"/>
                        </a:rPr>
                        <a:t>160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«Развитие похоронного дела на территории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восстановленных (ремонт, реставрация, благоустройство) воинских захоронений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запланирован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4097670"/>
                  </a:ext>
                </a:extLst>
              </a:tr>
              <a:tr h="864096">
                <a:tc>
                  <a:txBody>
                    <a:bodyPr/>
                    <a:lstStyle/>
                    <a:p>
                      <a:pPr algn="ctr" fontAlgn="ctr"/>
                      <a:r>
                        <a:rPr lang="ru-RU" sz="800" b="0" i="1" u="none" strike="noStrike">
                          <a:solidFill>
                            <a:srgbClr val="000000"/>
                          </a:solidFill>
                          <a:effectLst/>
                          <a:latin typeface="Times New Roman" panose="02020603050405020304" pitchFamily="18" charset="0"/>
                        </a:rPr>
                        <a:t>161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«Развитие похоронного дела на территории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Транспортировка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6448905"/>
                  </a:ext>
                </a:extLst>
              </a:tr>
              <a:tr h="129370">
                <a:tc>
                  <a:txBody>
                    <a:bodyPr/>
                    <a:lstStyle/>
                    <a:p>
                      <a:pPr algn="ctr" fontAlgn="ctr"/>
                      <a:r>
                        <a:rPr lang="ru-RU" sz="800" b="1" i="0" u="none" strike="noStrike">
                          <a:solidFill>
                            <a:srgbClr val="000000"/>
                          </a:solidFill>
                          <a:effectLst/>
                          <a:latin typeface="Times New Roman" panose="02020603050405020304" pitchFamily="18" charset="0"/>
                        </a:rPr>
                        <a:t>8.2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dirty="0">
                          <a:solidFill>
                            <a:srgbClr val="000000"/>
                          </a:solidFill>
                          <a:effectLst/>
                          <a:latin typeface="Times New Roman" panose="02020603050405020304" pitchFamily="18" charset="0"/>
                        </a:rPr>
                        <a:t>Подпрограмма 2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203586243"/>
                  </a:ext>
                </a:extLst>
              </a:tr>
            </a:tbl>
          </a:graphicData>
        </a:graphic>
      </p:graphicFrame>
    </p:spTree>
    <p:extLst>
      <p:ext uri="{BB962C8B-B14F-4D97-AF65-F5344CB8AC3E}">
        <p14:creationId xmlns:p14="http://schemas.microsoft.com/office/powerpoint/2010/main" val="2241907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005993185"/>
              </p:ext>
            </p:extLst>
          </p:nvPr>
        </p:nvGraphicFramePr>
        <p:xfrm>
          <a:off x="0" y="0"/>
          <a:ext cx="9144000" cy="6303621"/>
        </p:xfrm>
        <a:graphic>
          <a:graphicData uri="http://schemas.openxmlformats.org/drawingml/2006/table">
            <a:tbl>
              <a:tblPr/>
              <a:tblGrid>
                <a:gridCol w="240998">
                  <a:extLst>
                    <a:ext uri="{9D8B030D-6E8A-4147-A177-3AD203B41FA5}">
                      <a16:colId xmlns="" xmlns:a16="http://schemas.microsoft.com/office/drawing/2014/main" val="2464434025"/>
                    </a:ext>
                  </a:extLst>
                </a:gridCol>
                <a:gridCol w="1700886">
                  <a:extLst>
                    <a:ext uri="{9D8B030D-6E8A-4147-A177-3AD203B41FA5}">
                      <a16:colId xmlns="" xmlns:a16="http://schemas.microsoft.com/office/drawing/2014/main" val="253751716"/>
                    </a:ext>
                  </a:extLst>
                </a:gridCol>
                <a:gridCol w="1810571">
                  <a:extLst>
                    <a:ext uri="{9D8B030D-6E8A-4147-A177-3AD203B41FA5}">
                      <a16:colId xmlns="" xmlns:a16="http://schemas.microsoft.com/office/drawing/2014/main" val="3240783779"/>
                    </a:ext>
                  </a:extLst>
                </a:gridCol>
                <a:gridCol w="1179585">
                  <a:extLst>
                    <a:ext uri="{9D8B030D-6E8A-4147-A177-3AD203B41FA5}">
                      <a16:colId xmlns="" xmlns:a16="http://schemas.microsoft.com/office/drawing/2014/main" val="4150656469"/>
                    </a:ext>
                  </a:extLst>
                </a:gridCol>
                <a:gridCol w="648072">
                  <a:extLst>
                    <a:ext uri="{9D8B030D-6E8A-4147-A177-3AD203B41FA5}">
                      <a16:colId xmlns="" xmlns:a16="http://schemas.microsoft.com/office/drawing/2014/main" val="4121482308"/>
                    </a:ext>
                  </a:extLst>
                </a:gridCol>
                <a:gridCol w="576064">
                  <a:extLst>
                    <a:ext uri="{9D8B030D-6E8A-4147-A177-3AD203B41FA5}">
                      <a16:colId xmlns="" xmlns:a16="http://schemas.microsoft.com/office/drawing/2014/main" val="2623008547"/>
                    </a:ext>
                  </a:extLst>
                </a:gridCol>
                <a:gridCol w="576064">
                  <a:extLst>
                    <a:ext uri="{9D8B030D-6E8A-4147-A177-3AD203B41FA5}">
                      <a16:colId xmlns="" xmlns:a16="http://schemas.microsoft.com/office/drawing/2014/main" val="3932964456"/>
                    </a:ext>
                  </a:extLst>
                </a:gridCol>
                <a:gridCol w="2411760">
                  <a:extLst>
                    <a:ext uri="{9D8B030D-6E8A-4147-A177-3AD203B41FA5}">
                      <a16:colId xmlns="" xmlns:a16="http://schemas.microsoft.com/office/drawing/2014/main" val="3679500731"/>
                    </a:ext>
                  </a:extLst>
                </a:gridCol>
              </a:tblGrid>
              <a:tr h="2348880">
                <a:tc>
                  <a:txBody>
                    <a:bodyPr/>
                    <a:lstStyle/>
                    <a:p>
                      <a:pPr algn="ctr" fontAlgn="ctr"/>
                      <a:r>
                        <a:rPr lang="ru-RU" sz="800" b="0" i="1" u="none" strike="noStrike">
                          <a:solidFill>
                            <a:srgbClr val="000000"/>
                          </a:solidFill>
                          <a:effectLst/>
                          <a:latin typeface="Times New Roman" panose="02020603050405020304" pitchFamily="18" charset="0"/>
                        </a:rPr>
                        <a:t>162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Осуществление мероприятий по защите и смягчению последствий от чрезвычайных ситуаций природного и техногенного характера населения  и территорий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Сокращение среднего времени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от 13.11.2012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1522 «О создании комплексной системы экстренного оповещения населения об угрозе возникновения или о возникновении чрезвычайных ситуаций»;</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от 28.12.2010 № 1632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 совершенствовании системы обеспечения вызова экстренных оперативных служб на территории Российской Федерации»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7857301"/>
                  </a:ext>
                </a:extLst>
              </a:tr>
              <a:tr h="1512168">
                <a:tc>
                  <a:txBody>
                    <a:bodyPr/>
                    <a:lstStyle/>
                    <a:p>
                      <a:pPr algn="ctr" fontAlgn="ctr"/>
                      <a:r>
                        <a:rPr lang="ru-RU" sz="800" b="0" i="1" u="none" strike="noStrike">
                          <a:solidFill>
                            <a:srgbClr val="000000"/>
                          </a:solidFill>
                          <a:effectLst/>
                          <a:latin typeface="Times New Roman" panose="02020603050405020304" pitchFamily="18" charset="0"/>
                        </a:rPr>
                        <a:t>163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2. Выполнение мероприятий по безопасности населения на водных объектах, расположенных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Процент исполнения органом местного самоуправления муниципального образования полномочия по обеспечению безопасности людей на воде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Федерацииот 11.01.2018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12 «Об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1508907"/>
                  </a:ext>
                </a:extLst>
              </a:tr>
              <a:tr h="918110">
                <a:tc>
                  <a:txBody>
                    <a:bodyPr/>
                    <a:lstStyle/>
                    <a:p>
                      <a:pPr algn="ctr" fontAlgn="ctr"/>
                      <a:r>
                        <a:rPr lang="ru-RU" sz="800" b="0" i="1" u="none" strike="noStrike">
                          <a:solidFill>
                            <a:srgbClr val="000000"/>
                          </a:solidFill>
                          <a:effectLst/>
                          <a:latin typeface="Times New Roman" panose="02020603050405020304" pitchFamily="18" charset="0"/>
                        </a:rPr>
                        <a:t>164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3. Создание, содержание системно-аппаратного комплекса "Безопасный город"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Процент построения и развития систем аппаратно-программного комплекса «Безопасный город» на территории муниципального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panose="02020603050405020304" pitchFamily="18" charset="0"/>
                        </a:rPr>
                        <a:t>Распоряжение Правительства Российской Федерации от 03.12.2014 № 2446-р «Об утверждении концепции построения и развития аппаратно-программного комплекса  «Безопасный город».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выполнено. - финансовые средства на реализацию мероприятия по построению и развитию систем АПК "Безопасный город" в муниципальной программе (и, соответственно, в бюджете ГОЩ) не заложены, так как Законом Московской области указанные расходы (разработка технического проекта, проведение работ по созданию АПК «Безопасный город» - закупку оборудования, программного обеспечения, проведение монтажных и пусконаладочных работ) в нормативе не предусмотрены, соответственно, при расчёте дотации из бюджета Московской области на выравнивание бюджетной обеспеченности муниципальных образований они не учитываются. - Техническое задание на создание комплекса средств автоматизации «Единый центр оперативного реагирования» в составе АПК БГ городского округа Щёлково Московской области Отделом ГО ЧС  разработано и направлено на согласование в ГУ МЧС России по Московской области в 2019 году, до настоящего время не согласовано.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9075783"/>
                  </a:ext>
                </a:extLst>
              </a:tr>
            </a:tbl>
          </a:graphicData>
        </a:graphic>
      </p:graphicFrame>
    </p:spTree>
    <p:extLst>
      <p:ext uri="{BB962C8B-B14F-4D97-AF65-F5344CB8AC3E}">
        <p14:creationId xmlns:p14="http://schemas.microsoft.com/office/powerpoint/2010/main" val="12195266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952589240"/>
              </p:ext>
            </p:extLst>
          </p:nvPr>
        </p:nvGraphicFramePr>
        <p:xfrm>
          <a:off x="7708" y="0"/>
          <a:ext cx="9136292" cy="6858000"/>
        </p:xfrm>
        <a:graphic>
          <a:graphicData uri="http://schemas.openxmlformats.org/drawingml/2006/table">
            <a:tbl>
              <a:tblPr/>
              <a:tblGrid>
                <a:gridCol w="240795">
                  <a:extLst>
                    <a:ext uri="{9D8B030D-6E8A-4147-A177-3AD203B41FA5}">
                      <a16:colId xmlns="" xmlns:a16="http://schemas.microsoft.com/office/drawing/2014/main" val="2475860339"/>
                    </a:ext>
                  </a:extLst>
                </a:gridCol>
                <a:gridCol w="1699452">
                  <a:extLst>
                    <a:ext uri="{9D8B030D-6E8A-4147-A177-3AD203B41FA5}">
                      <a16:colId xmlns="" xmlns:a16="http://schemas.microsoft.com/office/drawing/2014/main" val="2560262193"/>
                    </a:ext>
                  </a:extLst>
                </a:gridCol>
                <a:gridCol w="1809045">
                  <a:extLst>
                    <a:ext uri="{9D8B030D-6E8A-4147-A177-3AD203B41FA5}">
                      <a16:colId xmlns="" xmlns:a16="http://schemas.microsoft.com/office/drawing/2014/main" val="424162655"/>
                    </a:ext>
                  </a:extLst>
                </a:gridCol>
                <a:gridCol w="1247048">
                  <a:extLst>
                    <a:ext uri="{9D8B030D-6E8A-4147-A177-3AD203B41FA5}">
                      <a16:colId xmlns="" xmlns:a16="http://schemas.microsoft.com/office/drawing/2014/main" val="3785038245"/>
                    </a:ext>
                  </a:extLst>
                </a:gridCol>
                <a:gridCol w="576064">
                  <a:extLst>
                    <a:ext uri="{9D8B030D-6E8A-4147-A177-3AD203B41FA5}">
                      <a16:colId xmlns="" xmlns:a16="http://schemas.microsoft.com/office/drawing/2014/main" val="4028089033"/>
                    </a:ext>
                  </a:extLst>
                </a:gridCol>
                <a:gridCol w="432048">
                  <a:extLst>
                    <a:ext uri="{9D8B030D-6E8A-4147-A177-3AD203B41FA5}">
                      <a16:colId xmlns="" xmlns:a16="http://schemas.microsoft.com/office/drawing/2014/main" val="3511040324"/>
                    </a:ext>
                  </a:extLst>
                </a:gridCol>
                <a:gridCol w="576064">
                  <a:extLst>
                    <a:ext uri="{9D8B030D-6E8A-4147-A177-3AD203B41FA5}">
                      <a16:colId xmlns="" xmlns:a16="http://schemas.microsoft.com/office/drawing/2014/main" val="1805262097"/>
                    </a:ext>
                  </a:extLst>
                </a:gridCol>
                <a:gridCol w="2555776">
                  <a:extLst>
                    <a:ext uri="{9D8B030D-6E8A-4147-A177-3AD203B41FA5}">
                      <a16:colId xmlns="" xmlns:a16="http://schemas.microsoft.com/office/drawing/2014/main" val="3778154311"/>
                    </a:ext>
                  </a:extLst>
                </a:gridCol>
              </a:tblGrid>
              <a:tr h="3511087">
                <a:tc>
                  <a:txBody>
                    <a:bodyPr/>
                    <a:lstStyle/>
                    <a:p>
                      <a:pPr algn="ctr" fontAlgn="ctr"/>
                      <a:r>
                        <a:rPr lang="ru-RU" sz="800" b="0" i="1" u="none" strike="noStrike">
                          <a:solidFill>
                            <a:srgbClr val="000000"/>
                          </a:solidFill>
                          <a:effectLst/>
                          <a:latin typeface="Times New Roman" panose="02020603050405020304" pitchFamily="18" charset="0"/>
                        </a:rPr>
                        <a:t>165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Осуществление мероприятий по защите и смягчению последствий от чрезвычайных ситуаций природного и техногенного характера населения  и территорий Московской области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Процент готовности муниципального образования Московской области к действиям по предназначению при возникновении чрезвычайных ситуаций (происшествий) природного и техногенного характера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от 11.01.2018  № 12 «Об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 от 13.11.2012 № 1522 «О создании комплексной системы экстренного оповещения населения об угрозе возникновения или о возникновении чрезвычайных ситуаций»</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Показатель государственной программы Российской Федерации «Защита населения и территорий от чрезвычайных ситуаций, обеспечение пожарной безопасности и безопасности людей на водных объектах».</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2262301"/>
                  </a:ext>
                </a:extLst>
              </a:tr>
              <a:tr h="233280">
                <a:tc>
                  <a:txBody>
                    <a:bodyPr/>
                    <a:lstStyle/>
                    <a:p>
                      <a:pPr algn="ctr" fontAlgn="ctr"/>
                      <a:r>
                        <a:rPr lang="ru-RU" sz="800" b="1" i="0" u="none" strike="noStrike">
                          <a:solidFill>
                            <a:srgbClr val="000000"/>
                          </a:solidFill>
                          <a:effectLst/>
                          <a:latin typeface="Times New Roman" panose="02020603050405020304" pitchFamily="18" charset="0"/>
                        </a:rPr>
                        <a:t>8.3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3 "Развитие и совершенствование систем оповещения и информирования населения муниципального образования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22693916"/>
                  </a:ext>
                </a:extLst>
              </a:tr>
              <a:tr h="1632444">
                <a:tc>
                  <a:txBody>
                    <a:bodyPr/>
                    <a:lstStyle/>
                    <a:p>
                      <a:pPr algn="ctr" fontAlgn="ctr"/>
                      <a:r>
                        <a:rPr lang="ru-RU" sz="800" b="0" i="1" u="none" strike="noStrike">
                          <a:solidFill>
                            <a:srgbClr val="000000"/>
                          </a:solidFill>
                          <a:effectLst/>
                          <a:latin typeface="Times New Roman" panose="02020603050405020304" pitchFamily="18" charset="0"/>
                        </a:rPr>
                        <a:t>166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развитие и поддержание в постоянной готовности систем оповещения населения об опасностях, возникающих при военных конфликтах или вследствии этих конфликтов, а также при чрезвычайных ситуациях природного и техногенного характера (происществиях) на территории Московской области</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97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97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94553077"/>
                  </a:ext>
                </a:extLst>
              </a:tr>
              <a:tr h="216820">
                <a:tc>
                  <a:txBody>
                    <a:bodyPr/>
                    <a:lstStyle/>
                    <a:p>
                      <a:pPr algn="ctr" fontAlgn="ctr"/>
                      <a:r>
                        <a:rPr lang="ru-RU" sz="800" b="1" i="0" u="none" strike="noStrike">
                          <a:solidFill>
                            <a:srgbClr val="000000"/>
                          </a:solidFill>
                          <a:effectLst/>
                          <a:latin typeface="Times New Roman" panose="02020603050405020304" pitchFamily="18" charset="0"/>
                        </a:rPr>
                        <a:t>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4 "Обеспечение пожарной безопасности на территории муниципального образования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124819430"/>
                  </a:ext>
                </a:extLst>
              </a:tr>
              <a:tr h="1131473">
                <a:tc>
                  <a:txBody>
                    <a:bodyPr/>
                    <a:lstStyle/>
                    <a:p>
                      <a:pPr algn="ctr" fontAlgn="ctr"/>
                      <a:r>
                        <a:rPr lang="ru-RU" sz="800" b="0" i="1" u="none" strike="noStrike">
                          <a:solidFill>
                            <a:srgbClr val="000000"/>
                          </a:solidFill>
                          <a:effectLst/>
                          <a:latin typeface="Times New Roman" panose="02020603050405020304" pitchFamily="18" charset="0"/>
                        </a:rPr>
                        <a:t>167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Повышение степени пожарной безопасности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Повышение степени пожарной защищенности муниципального образования, по отношению к базовому периоду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от 1.01.2018  № 2 «Об утверждении Основ государственной политики Российской Федерации в области пожарной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безопасности на период до 2030 года»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59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59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4358018"/>
                  </a:ext>
                </a:extLst>
              </a:tr>
              <a:tr h="132896">
                <a:tc>
                  <a:txBody>
                    <a:bodyPr/>
                    <a:lstStyle/>
                    <a:p>
                      <a:pPr algn="ctr" fontAlgn="ctr"/>
                      <a:r>
                        <a:rPr lang="ru-RU" sz="800" b="1" i="0" u="none" strike="noStrike">
                          <a:solidFill>
                            <a:srgbClr val="000000"/>
                          </a:solidFill>
                          <a:effectLst/>
                          <a:latin typeface="Times New Roman" panose="02020603050405020304" pitchFamily="18" charset="0"/>
                        </a:rPr>
                        <a:t>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dirty="0">
                          <a:solidFill>
                            <a:srgbClr val="000000"/>
                          </a:solidFill>
                          <a:effectLst/>
                          <a:latin typeface="Times New Roman" panose="02020603050405020304" pitchFamily="18" charset="0"/>
                        </a:rPr>
                        <a:t>Подпрограмма 5 "Обеспечение мероприятий гражданской обороны на территории муниципального образования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474294540"/>
                  </a:ext>
                </a:extLst>
              </a:tr>
            </a:tbl>
          </a:graphicData>
        </a:graphic>
      </p:graphicFrame>
    </p:spTree>
    <p:extLst>
      <p:ext uri="{BB962C8B-B14F-4D97-AF65-F5344CB8AC3E}">
        <p14:creationId xmlns:p14="http://schemas.microsoft.com/office/powerpoint/2010/main" val="2436013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42164369"/>
              </p:ext>
            </p:extLst>
          </p:nvPr>
        </p:nvGraphicFramePr>
        <p:xfrm>
          <a:off x="0" y="0"/>
          <a:ext cx="9144000" cy="2690586"/>
        </p:xfrm>
        <a:graphic>
          <a:graphicData uri="http://schemas.openxmlformats.org/drawingml/2006/table">
            <a:tbl>
              <a:tblPr/>
              <a:tblGrid>
                <a:gridCol w="240998">
                  <a:extLst>
                    <a:ext uri="{9D8B030D-6E8A-4147-A177-3AD203B41FA5}">
                      <a16:colId xmlns="" xmlns:a16="http://schemas.microsoft.com/office/drawing/2014/main" val="1697786778"/>
                    </a:ext>
                  </a:extLst>
                </a:gridCol>
                <a:gridCol w="1700885">
                  <a:extLst>
                    <a:ext uri="{9D8B030D-6E8A-4147-A177-3AD203B41FA5}">
                      <a16:colId xmlns="" xmlns:a16="http://schemas.microsoft.com/office/drawing/2014/main" val="289648936"/>
                    </a:ext>
                  </a:extLst>
                </a:gridCol>
                <a:gridCol w="1810571">
                  <a:extLst>
                    <a:ext uri="{9D8B030D-6E8A-4147-A177-3AD203B41FA5}">
                      <a16:colId xmlns="" xmlns:a16="http://schemas.microsoft.com/office/drawing/2014/main" val="2998638001"/>
                    </a:ext>
                  </a:extLst>
                </a:gridCol>
                <a:gridCol w="1026256">
                  <a:extLst>
                    <a:ext uri="{9D8B030D-6E8A-4147-A177-3AD203B41FA5}">
                      <a16:colId xmlns="" xmlns:a16="http://schemas.microsoft.com/office/drawing/2014/main" val="3889166407"/>
                    </a:ext>
                  </a:extLst>
                </a:gridCol>
                <a:gridCol w="526845">
                  <a:extLst>
                    <a:ext uri="{9D8B030D-6E8A-4147-A177-3AD203B41FA5}">
                      <a16:colId xmlns="" xmlns:a16="http://schemas.microsoft.com/office/drawing/2014/main" val="3536016020"/>
                    </a:ext>
                  </a:extLst>
                </a:gridCol>
                <a:gridCol w="376318">
                  <a:extLst>
                    <a:ext uri="{9D8B030D-6E8A-4147-A177-3AD203B41FA5}">
                      <a16:colId xmlns="" xmlns:a16="http://schemas.microsoft.com/office/drawing/2014/main" val="785051002"/>
                    </a:ext>
                  </a:extLst>
                </a:gridCol>
                <a:gridCol w="677373">
                  <a:extLst>
                    <a:ext uri="{9D8B030D-6E8A-4147-A177-3AD203B41FA5}">
                      <a16:colId xmlns="" xmlns:a16="http://schemas.microsoft.com/office/drawing/2014/main" val="202025488"/>
                    </a:ext>
                  </a:extLst>
                </a:gridCol>
                <a:gridCol w="2784754">
                  <a:extLst>
                    <a:ext uri="{9D8B030D-6E8A-4147-A177-3AD203B41FA5}">
                      <a16:colId xmlns="" xmlns:a16="http://schemas.microsoft.com/office/drawing/2014/main" val="3640784360"/>
                    </a:ext>
                  </a:extLst>
                </a:gridCol>
              </a:tblGrid>
              <a:tr h="667716">
                <a:tc>
                  <a:txBody>
                    <a:bodyPr/>
                    <a:lstStyle/>
                    <a:p>
                      <a:pPr algn="ctr" fontAlgn="ctr"/>
                      <a:r>
                        <a:rPr lang="ru-RU" sz="800" b="0" i="1" u="none" strike="noStrike">
                          <a:solidFill>
                            <a:srgbClr val="000000"/>
                          </a:solidFill>
                          <a:effectLst/>
                          <a:latin typeface="Times New Roman" panose="02020603050405020304" pitchFamily="18" charset="0"/>
                        </a:rPr>
                        <a:t>168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Организация накопления, хранения, освежения и обслуживания запасов материально-технических, продовольственных, медицинских и иных средств в целях гражданской обороны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процента запасов материально-технических, продовольственных, медицинских и иных средств в целях гражданской обороны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от 20.12.2016  № 696 «Об утверждении основ государственной политики Российской Федерации в области гражданской обороны на период до 2030 года»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7536839"/>
                  </a:ext>
                </a:extLst>
              </a:tr>
              <a:tr h="667716">
                <a:tc>
                  <a:txBody>
                    <a:bodyPr/>
                    <a:lstStyle/>
                    <a:p>
                      <a:pPr algn="ctr" fontAlgn="ctr"/>
                      <a:r>
                        <a:rPr lang="ru-RU" sz="800" b="0" i="1" u="none" strike="noStrike">
                          <a:solidFill>
                            <a:srgbClr val="000000"/>
                          </a:solidFill>
                          <a:effectLst/>
                          <a:latin typeface="Times New Roman" panose="02020603050405020304" pitchFamily="18" charset="0"/>
                        </a:rPr>
                        <a:t>169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2.  Обеспечение готовности  защитных сооружений и других объектов гражданской обороны  на территории муниципальных образований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Увеличение степени готовности к использованию по предназначению защитных сооружений и иных объектов гражданской обороны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от 20.12.2016  № 696 «Об утверждении основ государственной политики Российской Федерации в области гражданской обороны на период до 2030 года»</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8431646"/>
                  </a:ext>
                </a:extLst>
              </a:tr>
            </a:tbl>
          </a:graphicData>
        </a:graphic>
      </p:graphicFrame>
    </p:spTree>
    <p:extLst>
      <p:ext uri="{BB962C8B-B14F-4D97-AF65-F5344CB8AC3E}">
        <p14:creationId xmlns:p14="http://schemas.microsoft.com/office/powerpoint/2010/main" val="3119747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023350975"/>
              </p:ext>
            </p:extLst>
          </p:nvPr>
        </p:nvGraphicFramePr>
        <p:xfrm>
          <a:off x="0" y="0"/>
          <a:ext cx="9144001" cy="6660237"/>
        </p:xfrm>
        <a:graphic>
          <a:graphicData uri="http://schemas.openxmlformats.org/drawingml/2006/table">
            <a:tbl>
              <a:tblPr/>
              <a:tblGrid>
                <a:gridCol w="240998">
                  <a:extLst>
                    <a:ext uri="{9D8B030D-6E8A-4147-A177-3AD203B41FA5}">
                      <a16:colId xmlns="" xmlns:a16="http://schemas.microsoft.com/office/drawing/2014/main" val="1918449734"/>
                    </a:ext>
                  </a:extLst>
                </a:gridCol>
                <a:gridCol w="1700886">
                  <a:extLst>
                    <a:ext uri="{9D8B030D-6E8A-4147-A177-3AD203B41FA5}">
                      <a16:colId xmlns="" xmlns:a16="http://schemas.microsoft.com/office/drawing/2014/main" val="1230003592"/>
                    </a:ext>
                  </a:extLst>
                </a:gridCol>
                <a:gridCol w="1810571">
                  <a:extLst>
                    <a:ext uri="{9D8B030D-6E8A-4147-A177-3AD203B41FA5}">
                      <a16:colId xmlns="" xmlns:a16="http://schemas.microsoft.com/office/drawing/2014/main" val="2414715352"/>
                    </a:ext>
                  </a:extLst>
                </a:gridCol>
                <a:gridCol w="718358">
                  <a:extLst>
                    <a:ext uri="{9D8B030D-6E8A-4147-A177-3AD203B41FA5}">
                      <a16:colId xmlns="" xmlns:a16="http://schemas.microsoft.com/office/drawing/2014/main" val="3920764773"/>
                    </a:ext>
                  </a:extLst>
                </a:gridCol>
                <a:gridCol w="609188">
                  <a:extLst>
                    <a:ext uri="{9D8B030D-6E8A-4147-A177-3AD203B41FA5}">
                      <a16:colId xmlns="" xmlns:a16="http://schemas.microsoft.com/office/drawing/2014/main" val="2324299520"/>
                    </a:ext>
                  </a:extLst>
                </a:gridCol>
                <a:gridCol w="640071">
                  <a:extLst>
                    <a:ext uri="{9D8B030D-6E8A-4147-A177-3AD203B41FA5}">
                      <a16:colId xmlns="" xmlns:a16="http://schemas.microsoft.com/office/drawing/2014/main" val="2027056697"/>
                    </a:ext>
                  </a:extLst>
                </a:gridCol>
                <a:gridCol w="880098">
                  <a:extLst>
                    <a:ext uri="{9D8B030D-6E8A-4147-A177-3AD203B41FA5}">
                      <a16:colId xmlns="" xmlns:a16="http://schemas.microsoft.com/office/drawing/2014/main" val="3964504282"/>
                    </a:ext>
                  </a:extLst>
                </a:gridCol>
                <a:gridCol w="2543831">
                  <a:extLst>
                    <a:ext uri="{9D8B030D-6E8A-4147-A177-3AD203B41FA5}">
                      <a16:colId xmlns="" xmlns:a16="http://schemas.microsoft.com/office/drawing/2014/main" val="2863286651"/>
                    </a:ext>
                  </a:extLst>
                </a:gridCol>
              </a:tblGrid>
              <a:tr h="632224">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53655242"/>
                  </a:ext>
                </a:extLst>
              </a:tr>
              <a:tr h="216024">
                <a:tc>
                  <a:txBody>
                    <a:bodyPr/>
                    <a:lstStyle/>
                    <a:p>
                      <a:pPr algn="ctr" fontAlgn="ctr"/>
                      <a:r>
                        <a:rPr lang="ru-RU" sz="800" b="1" i="0" u="none" strike="noStrike">
                          <a:solidFill>
                            <a:srgbClr val="000000"/>
                          </a:solidFill>
                          <a:effectLst/>
                          <a:latin typeface="Times New Roman" panose="02020603050405020304" pitchFamily="18" charset="0"/>
                        </a:rPr>
                        <a:t>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Щёлково"Жилище"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85796755"/>
                  </a:ext>
                </a:extLst>
              </a:tr>
              <a:tr h="288032">
                <a:tc>
                  <a:txBody>
                    <a:bodyPr/>
                    <a:lstStyle/>
                    <a:p>
                      <a:pPr algn="ctr" fontAlgn="ctr"/>
                      <a:r>
                        <a:rPr lang="ru-RU" sz="800" b="1" i="0" u="none" strike="noStrike">
                          <a:solidFill>
                            <a:srgbClr val="000000"/>
                          </a:solidFill>
                          <a:effectLst/>
                          <a:latin typeface="Times New Roman" panose="02020603050405020304" pitchFamily="18" charset="0"/>
                        </a:rPr>
                        <a:t>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"Комплексное освоение земельных участков в целях жилищного строительства и развитие застроенных территорий"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429161423"/>
                  </a:ext>
                </a:extLst>
              </a:tr>
              <a:tr h="909763">
                <a:tc>
                  <a:txBody>
                    <a:bodyPr/>
                    <a:lstStyle/>
                    <a:p>
                      <a:pPr algn="ctr" fontAlgn="ctr"/>
                      <a:r>
                        <a:rPr lang="ru-RU" sz="800" b="0" i="1" u="none" strike="noStrike">
                          <a:solidFill>
                            <a:srgbClr val="000000"/>
                          </a:solidFill>
                          <a:effectLst/>
                          <a:latin typeface="Times New Roman" panose="02020603050405020304" pitchFamily="18" charset="0"/>
                        </a:rPr>
                        <a:t>170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Годовой объем ввода жилья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 кв.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157,45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200,86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Исполнено 65,93% от планового показателя на 2020 год - в 2020 году в эксплуатацию введены 5 объектов жилищного строительства (многоквартирные жилые дома). Срок выполнения /в соответствии с ДК/: не исполнены мероприятия по завершению строительно - монтажных работ и вводу объектов жилищного назначения в 2020 году по 5 объектам - ООО "Отель", ООО "ИнвестПроектМСК", ООО "Аверус".</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7258083"/>
                  </a:ext>
                </a:extLst>
              </a:tr>
              <a:tr h="296299">
                <a:tc>
                  <a:txBody>
                    <a:bodyPr/>
                    <a:lstStyle/>
                    <a:p>
                      <a:pPr algn="ctr" fontAlgn="ctr"/>
                      <a:r>
                        <a:rPr lang="ru-RU" sz="800" b="0" i="1" u="none" strike="noStrike">
                          <a:solidFill>
                            <a:srgbClr val="000000"/>
                          </a:solidFill>
                          <a:effectLst/>
                          <a:latin typeface="Times New Roman" panose="02020603050405020304" pitchFamily="18" charset="0"/>
                        </a:rPr>
                        <a:t>171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Объем ввода индивидуального жилищного строительства, построенного населением за счет собственных и (или) кредитных средств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квадратных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154,89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57878402"/>
                  </a:ext>
                </a:extLst>
              </a:tr>
              <a:tr h="262913">
                <a:tc>
                  <a:txBody>
                    <a:bodyPr/>
                    <a:lstStyle/>
                    <a:p>
                      <a:pPr algn="ctr" fontAlgn="ctr"/>
                      <a:r>
                        <a:rPr lang="ru-RU" sz="800" b="0" i="1" u="none" strike="noStrike">
                          <a:solidFill>
                            <a:srgbClr val="000000"/>
                          </a:solidFill>
                          <a:effectLst/>
                          <a:latin typeface="Times New Roman" panose="02020603050405020304" pitchFamily="18" charset="0"/>
                        </a:rPr>
                        <a:t>172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Уровень обеспеченности населения жильем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Квадратный метр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23,64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Объем вводимого жилья ниже необходимого при установленной на 01.01.2020 численности населения.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1308997"/>
                  </a:ext>
                </a:extLst>
              </a:tr>
              <a:tr h="262913">
                <a:tc>
                  <a:txBody>
                    <a:bodyPr/>
                    <a:lstStyle/>
                    <a:p>
                      <a:pPr algn="ctr" fontAlgn="ctr"/>
                      <a:r>
                        <a:rPr lang="ru-RU" sz="800" b="0" i="1" u="none" strike="noStrike">
                          <a:solidFill>
                            <a:srgbClr val="000000"/>
                          </a:solidFill>
                          <a:effectLst/>
                          <a:latin typeface="Times New Roman" panose="02020603050405020304" pitchFamily="18" charset="0"/>
                        </a:rPr>
                        <a:t>173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ввода в эксплуатацию индивидуального жилищного строительства в общем объеме вводимого жилья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34,93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77,11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6228536"/>
                  </a:ext>
                </a:extLst>
              </a:tr>
              <a:tr h="262913">
                <a:tc>
                  <a:txBody>
                    <a:bodyPr/>
                    <a:lstStyle/>
                    <a:p>
                      <a:pPr algn="ctr" fontAlgn="ctr"/>
                      <a:r>
                        <a:rPr lang="ru-RU" sz="800" b="0" i="1" u="none" strike="noStrike">
                          <a:solidFill>
                            <a:srgbClr val="000000"/>
                          </a:solidFill>
                          <a:effectLst/>
                          <a:latin typeface="Times New Roman" panose="02020603050405020304" pitchFamily="18" charset="0"/>
                        </a:rPr>
                        <a:t>174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Площадь земельных участков, вовлеченных в индивидуальное жилищное строительство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Гектар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16,5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Ограничительные меры связанные с </a:t>
                      </a:r>
                      <a:r>
                        <a:rPr lang="ru-RU" sz="800" b="0" i="0" u="none" strike="noStrike" dirty="0" err="1">
                          <a:solidFill>
                            <a:srgbClr val="000000"/>
                          </a:solidFill>
                          <a:effectLst/>
                          <a:latin typeface="Times New Roman" panose="02020603050405020304" pitchFamily="18" charset="0"/>
                        </a:rPr>
                        <a:t>распостранение</a:t>
                      </a:r>
                      <a:r>
                        <a:rPr lang="ru-RU" sz="800" b="0" i="0" u="none" strike="noStrike" dirty="0">
                          <a:solidFill>
                            <a:srgbClr val="000000"/>
                          </a:solidFill>
                          <a:effectLst/>
                          <a:latin typeface="Times New Roman" panose="02020603050405020304" pitchFamily="18" charset="0"/>
                        </a:rPr>
                        <a:t> новой коронавирусной инфекции COVID-19</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1000021"/>
                  </a:ext>
                </a:extLst>
              </a:tr>
              <a:tr h="262913">
                <a:tc>
                  <a:txBody>
                    <a:bodyPr/>
                    <a:lstStyle/>
                    <a:p>
                      <a:pPr algn="ctr" fontAlgn="ctr"/>
                      <a:r>
                        <a:rPr lang="ru-RU" sz="800" b="0" i="1" u="none" strike="noStrike">
                          <a:solidFill>
                            <a:srgbClr val="000000"/>
                          </a:solidFill>
                          <a:effectLst/>
                          <a:latin typeface="Times New Roman" panose="02020603050405020304" pitchFamily="18" charset="0"/>
                        </a:rPr>
                        <a:t>175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земельных участков, вовлеченных в индивидуальное жилищное строительство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275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Ограничительные меры связанные с </a:t>
                      </a:r>
                      <a:r>
                        <a:rPr lang="ru-RU" sz="800" b="0" i="0" u="none" strike="noStrike" dirty="0" err="1">
                          <a:solidFill>
                            <a:srgbClr val="000000"/>
                          </a:solidFill>
                          <a:effectLst/>
                          <a:latin typeface="Times New Roman" panose="02020603050405020304" pitchFamily="18" charset="0"/>
                        </a:rPr>
                        <a:t>распостранение</a:t>
                      </a:r>
                      <a:r>
                        <a:rPr lang="ru-RU" sz="800" b="0" i="0" u="none" strike="noStrike" dirty="0">
                          <a:solidFill>
                            <a:srgbClr val="000000"/>
                          </a:solidFill>
                          <a:effectLst/>
                          <a:latin typeface="Times New Roman" panose="02020603050405020304" pitchFamily="18" charset="0"/>
                        </a:rPr>
                        <a:t> новой коронавирусной инфекции COVID-19</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3365132"/>
                  </a:ext>
                </a:extLst>
              </a:tr>
              <a:tr h="262913">
                <a:tc>
                  <a:txBody>
                    <a:bodyPr/>
                    <a:lstStyle/>
                    <a:p>
                      <a:pPr algn="ctr" fontAlgn="ctr"/>
                      <a:r>
                        <a:rPr lang="ru-RU" sz="800" b="0" i="1" u="none" strike="noStrike">
                          <a:solidFill>
                            <a:srgbClr val="000000"/>
                          </a:solidFill>
                          <a:effectLst/>
                          <a:latin typeface="Times New Roman" panose="02020603050405020304" pitchFamily="18" charset="0"/>
                        </a:rPr>
                        <a:t>176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Общее количество семей, состоящих на учете в качестве нуждающихся в жилых помещениях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Семья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1138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1504407"/>
                  </a:ext>
                </a:extLst>
              </a:tr>
              <a:tr h="262913">
                <a:tc>
                  <a:txBody>
                    <a:bodyPr/>
                    <a:lstStyle/>
                    <a:p>
                      <a:pPr algn="ctr" fontAlgn="ctr"/>
                      <a:r>
                        <a:rPr lang="ru-RU" sz="800" b="0" i="1" u="none" strike="noStrike">
                          <a:solidFill>
                            <a:srgbClr val="000000"/>
                          </a:solidFill>
                          <a:effectLst/>
                          <a:latin typeface="Times New Roman" panose="02020603050405020304" pitchFamily="18" charset="0"/>
                        </a:rPr>
                        <a:t>177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Создание условий для развития рынка доступного жилья, развитие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семей, улучшивших жилищные условия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 Президента Российской Федерации</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Отсутствие жилых помещений в муниципальной собственности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5984825"/>
                  </a:ext>
                </a:extLst>
              </a:tr>
              <a:tr h="438189">
                <a:tc>
                  <a:txBody>
                    <a:bodyPr/>
                    <a:lstStyle/>
                    <a:p>
                      <a:pPr algn="ctr" fontAlgn="ctr"/>
                      <a:r>
                        <a:rPr lang="ru-RU" sz="800" b="0" i="1" u="none" strike="noStrike">
                          <a:solidFill>
                            <a:srgbClr val="000000"/>
                          </a:solidFill>
                          <a:effectLst/>
                          <a:latin typeface="Times New Roman" panose="02020603050405020304" pitchFamily="18" charset="0"/>
                        </a:rPr>
                        <a:t>178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"Обеспечение прав пострадавших граждан - соинвесторов"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Встречи с дольщиками. Встречи с гражданами - участниками долевого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   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 сравнении с показателем по итогам 3 квартала 2020 значение показателя улучшается ввиду снижения </a:t>
                      </a:r>
                      <a:r>
                        <a:rPr lang="ru-RU" sz="800" b="0" i="0" u="none" strike="noStrike" dirty="0" smtClean="0">
                          <a:solidFill>
                            <a:srgbClr val="000000"/>
                          </a:solidFill>
                          <a:effectLst/>
                          <a:latin typeface="Times New Roman" panose="02020603050405020304" pitchFamily="18" charset="0"/>
                        </a:rPr>
                        <a:t>протестных </a:t>
                      </a:r>
                      <a:r>
                        <a:rPr lang="ru-RU" sz="800" b="0" i="0" u="none" strike="noStrike" dirty="0">
                          <a:solidFill>
                            <a:srgbClr val="000000"/>
                          </a:solidFill>
                          <a:effectLst/>
                          <a:latin typeface="Times New Roman" panose="02020603050405020304" pitchFamily="18" charset="0"/>
                        </a:rPr>
                        <a:t>настроений граждан в том числе силами сотрудников Администрации: количество митингов, пикетов, обращений в ЦИОГВ пострадавших граждан - участников долевого строительства: по итогам 4 квартала 2020 - 19; проведенных встреч руководством Администрации с гражданами - 32.</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4666611"/>
                  </a:ext>
                </a:extLst>
              </a:tr>
            </a:tbl>
          </a:graphicData>
        </a:graphic>
      </p:graphicFrame>
    </p:spTree>
    <p:extLst>
      <p:ext uri="{BB962C8B-B14F-4D97-AF65-F5344CB8AC3E}">
        <p14:creationId xmlns:p14="http://schemas.microsoft.com/office/powerpoint/2010/main" val="2693365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76827544"/>
              </p:ext>
            </p:extLst>
          </p:nvPr>
        </p:nvGraphicFramePr>
        <p:xfrm>
          <a:off x="0" y="0"/>
          <a:ext cx="9144000" cy="6858000"/>
        </p:xfrm>
        <a:graphic>
          <a:graphicData uri="http://schemas.openxmlformats.org/drawingml/2006/table">
            <a:tbl>
              <a:tblPr/>
              <a:tblGrid>
                <a:gridCol w="240998">
                  <a:extLst>
                    <a:ext uri="{9D8B030D-6E8A-4147-A177-3AD203B41FA5}">
                      <a16:colId xmlns="" xmlns:a16="http://schemas.microsoft.com/office/drawing/2014/main" val="949755116"/>
                    </a:ext>
                  </a:extLst>
                </a:gridCol>
                <a:gridCol w="1700886">
                  <a:extLst>
                    <a:ext uri="{9D8B030D-6E8A-4147-A177-3AD203B41FA5}">
                      <a16:colId xmlns="" xmlns:a16="http://schemas.microsoft.com/office/drawing/2014/main" val="4082706255"/>
                    </a:ext>
                  </a:extLst>
                </a:gridCol>
                <a:gridCol w="1810571">
                  <a:extLst>
                    <a:ext uri="{9D8B030D-6E8A-4147-A177-3AD203B41FA5}">
                      <a16:colId xmlns="" xmlns:a16="http://schemas.microsoft.com/office/drawing/2014/main" val="2145995354"/>
                    </a:ext>
                  </a:extLst>
                </a:gridCol>
                <a:gridCol w="718358">
                  <a:extLst>
                    <a:ext uri="{9D8B030D-6E8A-4147-A177-3AD203B41FA5}">
                      <a16:colId xmlns="" xmlns:a16="http://schemas.microsoft.com/office/drawing/2014/main" val="3424588487"/>
                    </a:ext>
                  </a:extLst>
                </a:gridCol>
                <a:gridCol w="383124">
                  <a:extLst>
                    <a:ext uri="{9D8B030D-6E8A-4147-A177-3AD203B41FA5}">
                      <a16:colId xmlns="" xmlns:a16="http://schemas.microsoft.com/office/drawing/2014/main" val="2006803087"/>
                    </a:ext>
                  </a:extLst>
                </a:gridCol>
                <a:gridCol w="495899">
                  <a:extLst>
                    <a:ext uri="{9D8B030D-6E8A-4147-A177-3AD203B41FA5}">
                      <a16:colId xmlns="" xmlns:a16="http://schemas.microsoft.com/office/drawing/2014/main" val="3971363568"/>
                    </a:ext>
                  </a:extLst>
                </a:gridCol>
                <a:gridCol w="636480">
                  <a:extLst>
                    <a:ext uri="{9D8B030D-6E8A-4147-A177-3AD203B41FA5}">
                      <a16:colId xmlns="" xmlns:a16="http://schemas.microsoft.com/office/drawing/2014/main" val="580340846"/>
                    </a:ext>
                  </a:extLst>
                </a:gridCol>
                <a:gridCol w="3157684">
                  <a:extLst>
                    <a:ext uri="{9D8B030D-6E8A-4147-A177-3AD203B41FA5}">
                      <a16:colId xmlns="" xmlns:a16="http://schemas.microsoft.com/office/drawing/2014/main" val="3040336633"/>
                    </a:ext>
                  </a:extLst>
                </a:gridCol>
              </a:tblGrid>
              <a:tr h="4964186">
                <a:tc>
                  <a:txBody>
                    <a:bodyPr/>
                    <a:lstStyle/>
                    <a:p>
                      <a:pPr algn="ctr" fontAlgn="ctr"/>
                      <a:r>
                        <a:rPr lang="ru-RU" sz="800" b="0" i="1" u="none" strike="noStrike">
                          <a:solidFill>
                            <a:srgbClr val="000000"/>
                          </a:solidFill>
                          <a:effectLst/>
                          <a:latin typeface="Times New Roman" panose="02020603050405020304" pitchFamily="18" charset="0"/>
                        </a:rPr>
                        <a:t>179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"Обеспечение прав пострадавших граждан - соинвесторов"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Решаем проблемы дольщиков. Поиск и реализация решений по обеспечению прав пострадавших граждан - участников долевого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   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31,43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На контроле Правительства МО находятся 7 жилых домов: ЖК "Горизонт" (3 ж.д.); ЖК "Литвиново-Сити" (2 ж.д.); ЖК "Центральный" (1 ж.д.); ЖК "Дом на набережной" (1 ж.д.). На отчетную дату: в 2020 в соответствии с методикой приняты следующие меры по восстановлению нарушенных прав граждан: – ЖК «Горизонт»: 0,25 меры – проведение ОМС совещаний (переписка) с потенциальным инвестором (06.11.2020 в Министерство жилищной политики МО направлена градостроительная концепция, подготовленная, с учетом корректировок, ООО «Спутник», в системе размещено положительное мнение Главы касательно представленной ООО «Спутник» концепции, переписка с ЦИОГВ); – 1 мера – разрешение на строительство продлено до 31.10.2021. – ЖК «Литвиново-Сити»: 1 мера – подписание (продление) договора аренды земельного участка (16.11.2020 повторно направлена заявка на регистрацию заключенных 08.09.2020 договоров аренды земельных участков); 0,5 меры – проведение ОМС работы с арбитражным управляющим по привлечению инвестора (подготовка Администрацией комплектов документов для подачи в Фонд, переписка с арбитражным управляющим). – ЖК «Центральный: 0,25 меры – получение, оптимизация и выполнение ТУ, проведение ОМС совещаний с ресурсоснабжающими организациями с предоставлением протоколов совещаний (писем) (к учету приняты 2 протокола рабочих совещаний в Администрации, а также 2 протокола – в рамках взаимодействия с Министерством, в т.ч. с ресурсоснабжающими организациями, в систему занесена соответствующая документация); 0,5 меры – решение ОМС вопросов, связанных с получением и внесением изменений в РС и получением РВ (подготовлено и загружено в систему положительное мнение Главы касательно получения (продления) разрешения на строительство). – ЖК «Дом на набережной»: 0,25 меры – проведение ОМС совещаний (переписка) с потенциальными инвесторами с предоставлением протокола совещания (писем) (Администрацией осуществляется взаимодействие с потенциальным инвестором-застройщиком (и их проектной организацией), а также с конкурсным управляющим Большаковым Е.А. Итоговая (скорректированная с учетом ранее выданных замечаний) версия концепции предоставлена ООО «Промвладстрой» 27.11.2020); 0,5 меры – проведение ОМС работы с арбитражным управляющим по привлечению инвестора (в системе размещена соответствующая переписка, протокол с потенциальным инвестором-застройщиком ООО «Промвладстрой»).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5057882"/>
                  </a:ext>
                </a:extLst>
              </a:tr>
              <a:tr h="1761919">
                <a:tc>
                  <a:txBody>
                    <a:bodyPr/>
                    <a:lstStyle/>
                    <a:p>
                      <a:pPr algn="ctr" fontAlgn="ctr"/>
                      <a:r>
                        <a:rPr lang="ru-RU" sz="800" b="0" i="1" u="none" strike="noStrike">
                          <a:solidFill>
                            <a:srgbClr val="000000"/>
                          </a:solidFill>
                          <a:effectLst/>
                          <a:latin typeface="Times New Roman" panose="02020603050405020304" pitchFamily="18" charset="0"/>
                        </a:rPr>
                        <a:t>180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«Финансовое обеспечение выполнения отдельных государственных полномочий в сфере жилищной политики, переданных органам местного самоуправления»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3603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Администрацию го Щёлково поступило 1951 обращений граждан  о выдаче Уведомлений,  т.к. в соответсвии с ч.2 ст.5 №267-ФЗ от 02.08.2019 до 01.03.2021 допускается осуществление кадастрового учета  и регистрации прав на жилые и садовые дома на основании только техплана и правоустанавливающего документа на земельный участок (при этом уведомления о планируемом строительстве или реконструкции объекта ИЖС и уведомления об окончании строительства не требуется.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9670990"/>
                  </a:ext>
                </a:extLst>
              </a:tr>
              <a:tr h="131895">
                <a:tc>
                  <a:txBody>
                    <a:bodyPr/>
                    <a:lstStyle/>
                    <a:p>
                      <a:pPr algn="ctr" fontAlgn="ctr"/>
                      <a:r>
                        <a:rPr lang="ru-RU" sz="800" b="1" i="0" u="none" strike="noStrike">
                          <a:solidFill>
                            <a:srgbClr val="000000"/>
                          </a:solidFill>
                          <a:effectLst/>
                          <a:latin typeface="Times New Roman" panose="02020603050405020304" pitchFamily="18" charset="0"/>
                        </a:rPr>
                        <a:t>9.2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dirty="0">
                          <a:solidFill>
                            <a:srgbClr val="000000"/>
                          </a:solidFill>
                          <a:effectLst/>
                          <a:latin typeface="Times New Roman" panose="02020603050405020304" pitchFamily="18" charset="0"/>
                        </a:rPr>
                        <a:t>Подпрограмма 2 "Обеспечение жильем молодых семей"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683615138"/>
                  </a:ext>
                </a:extLst>
              </a:tr>
            </a:tbl>
          </a:graphicData>
        </a:graphic>
      </p:graphicFrame>
    </p:spTree>
    <p:extLst>
      <p:ext uri="{BB962C8B-B14F-4D97-AF65-F5344CB8AC3E}">
        <p14:creationId xmlns:p14="http://schemas.microsoft.com/office/powerpoint/2010/main" val="24635148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42052155"/>
              </p:ext>
            </p:extLst>
          </p:nvPr>
        </p:nvGraphicFramePr>
        <p:xfrm>
          <a:off x="0" y="-17850"/>
          <a:ext cx="9144000" cy="6875851"/>
        </p:xfrm>
        <a:graphic>
          <a:graphicData uri="http://schemas.openxmlformats.org/drawingml/2006/table">
            <a:tbl>
              <a:tblPr/>
              <a:tblGrid>
                <a:gridCol w="240998">
                  <a:extLst>
                    <a:ext uri="{9D8B030D-6E8A-4147-A177-3AD203B41FA5}">
                      <a16:colId xmlns="" xmlns:a16="http://schemas.microsoft.com/office/drawing/2014/main" val="1147801911"/>
                    </a:ext>
                  </a:extLst>
                </a:gridCol>
                <a:gridCol w="1700886">
                  <a:extLst>
                    <a:ext uri="{9D8B030D-6E8A-4147-A177-3AD203B41FA5}">
                      <a16:colId xmlns="" xmlns:a16="http://schemas.microsoft.com/office/drawing/2014/main" val="1104484228"/>
                    </a:ext>
                  </a:extLst>
                </a:gridCol>
                <a:gridCol w="1810571">
                  <a:extLst>
                    <a:ext uri="{9D8B030D-6E8A-4147-A177-3AD203B41FA5}">
                      <a16:colId xmlns="" xmlns:a16="http://schemas.microsoft.com/office/drawing/2014/main" val="704688730"/>
                    </a:ext>
                  </a:extLst>
                </a:gridCol>
                <a:gridCol w="718358">
                  <a:extLst>
                    <a:ext uri="{9D8B030D-6E8A-4147-A177-3AD203B41FA5}">
                      <a16:colId xmlns="" xmlns:a16="http://schemas.microsoft.com/office/drawing/2014/main" val="4063187816"/>
                    </a:ext>
                  </a:extLst>
                </a:gridCol>
                <a:gridCol w="383124">
                  <a:extLst>
                    <a:ext uri="{9D8B030D-6E8A-4147-A177-3AD203B41FA5}">
                      <a16:colId xmlns="" xmlns:a16="http://schemas.microsoft.com/office/drawing/2014/main" val="1329001435"/>
                    </a:ext>
                  </a:extLst>
                </a:gridCol>
                <a:gridCol w="495899">
                  <a:extLst>
                    <a:ext uri="{9D8B030D-6E8A-4147-A177-3AD203B41FA5}">
                      <a16:colId xmlns="" xmlns:a16="http://schemas.microsoft.com/office/drawing/2014/main" val="2515436005"/>
                    </a:ext>
                  </a:extLst>
                </a:gridCol>
                <a:gridCol w="636480">
                  <a:extLst>
                    <a:ext uri="{9D8B030D-6E8A-4147-A177-3AD203B41FA5}">
                      <a16:colId xmlns="" xmlns:a16="http://schemas.microsoft.com/office/drawing/2014/main" val="572763589"/>
                    </a:ext>
                  </a:extLst>
                </a:gridCol>
                <a:gridCol w="3157684">
                  <a:extLst>
                    <a:ext uri="{9D8B030D-6E8A-4147-A177-3AD203B41FA5}">
                      <a16:colId xmlns="" xmlns:a16="http://schemas.microsoft.com/office/drawing/2014/main" val="1089814263"/>
                    </a:ext>
                  </a:extLst>
                </a:gridCol>
              </a:tblGrid>
              <a:tr h="738810">
                <a:tc>
                  <a:txBody>
                    <a:bodyPr/>
                    <a:lstStyle/>
                    <a:p>
                      <a:pPr algn="ctr" fontAlgn="ctr"/>
                      <a:r>
                        <a:rPr lang="ru-RU" sz="800" b="0" i="1" u="none" strike="noStrike">
                          <a:solidFill>
                            <a:srgbClr val="000000"/>
                          </a:solidFill>
                          <a:effectLst/>
                          <a:latin typeface="Times New Roman" panose="02020603050405020304" pitchFamily="18" charset="0"/>
                        </a:rPr>
                        <a:t>181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молодых семей, получивших свидетельство о праве на получение социальной выплаты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Соглашение с ЦИОГВ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Семья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1521487"/>
                  </a:ext>
                </a:extLst>
              </a:tr>
              <a:tr h="738810">
                <a:tc>
                  <a:txBody>
                    <a:bodyPr/>
                    <a:lstStyle/>
                    <a:p>
                      <a:pPr algn="ctr" fontAlgn="ctr"/>
                      <a:r>
                        <a:rPr lang="ru-RU" sz="800" b="0" i="1" u="none" strike="noStrike">
                          <a:solidFill>
                            <a:srgbClr val="000000"/>
                          </a:solidFill>
                          <a:effectLst/>
                          <a:latin typeface="Times New Roman" panose="02020603050405020304" pitchFamily="18" charset="0"/>
                        </a:rPr>
                        <a:t>182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Количество молодых семей, получивших дополнительную социальную выплату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показатель муниц. Программы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Семья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Рождение (усыновление) детей не было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6584439"/>
                  </a:ext>
                </a:extLst>
              </a:tr>
              <a:tr h="248320">
                <a:tc>
                  <a:txBody>
                    <a:bodyPr/>
                    <a:lstStyle/>
                    <a:p>
                      <a:pPr algn="ctr" fontAlgn="ctr"/>
                      <a:r>
                        <a:rPr lang="ru-RU" sz="800" b="1" i="0" u="none" strike="noStrike">
                          <a:solidFill>
                            <a:srgbClr val="000000"/>
                          </a:solidFill>
                          <a:effectLst/>
                          <a:latin typeface="Times New Roman" panose="02020603050405020304" pitchFamily="18" charset="0"/>
                        </a:rPr>
                        <a:t>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3 "Обеспечение жильем детей-сирот и детей, оставшихся без попечения родителей, лиц из числа детей-сирот и детей, оставшихся без попечения родителей"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052710796"/>
                  </a:ext>
                </a:extLst>
              </a:tr>
              <a:tr h="1228557">
                <a:tc>
                  <a:txBody>
                    <a:bodyPr/>
                    <a:lstStyle/>
                    <a:p>
                      <a:pPr algn="ctr" fontAlgn="ctr"/>
                      <a:r>
                        <a:rPr lang="ru-RU" sz="800" b="0" i="1" u="none" strike="noStrike">
                          <a:solidFill>
                            <a:srgbClr val="000000"/>
                          </a:solidFill>
                          <a:effectLst/>
                          <a:latin typeface="Times New Roman" panose="02020603050405020304" pitchFamily="18" charset="0"/>
                        </a:rPr>
                        <a:t>183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«Оказание государственной поддержки в решении жилищной проблемы детей-сирот и детей, оставшихся без попечения родителей, лиц из числа детей-сирот и детей, оставшихся без попечения родителей»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Численность детей 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 с ЦИОГВ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3333014"/>
                  </a:ext>
                </a:extLst>
              </a:tr>
              <a:tr h="2085613">
                <a:tc>
                  <a:txBody>
                    <a:bodyPr/>
                    <a:lstStyle/>
                    <a:p>
                      <a:pPr algn="ctr" fontAlgn="ctr"/>
                      <a:r>
                        <a:rPr lang="ru-RU" sz="800" b="0" i="1" u="none" strike="noStrike">
                          <a:solidFill>
                            <a:srgbClr val="000000"/>
                          </a:solidFill>
                          <a:effectLst/>
                          <a:latin typeface="Times New Roman" panose="02020603050405020304" pitchFamily="18" charset="0"/>
                        </a:rPr>
                        <a:t>184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«Оказание государственной поддержки в решении жилищной проблемы детей-сирот и детей, оставшихся без попечения родителей, лиц из числа детей-сирот и детей, оставшихся без попечения родителей»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жилыми помещениями, в отчетном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3255015"/>
                  </a:ext>
                </a:extLst>
              </a:tr>
              <a:tr h="229173">
                <a:tc>
                  <a:txBody>
                    <a:bodyPr/>
                    <a:lstStyle/>
                    <a:p>
                      <a:pPr algn="ctr" fontAlgn="ctr"/>
                      <a:r>
                        <a:rPr lang="ru-RU" sz="800" b="1" i="0" u="none" strike="noStrike">
                          <a:solidFill>
                            <a:srgbClr val="000000"/>
                          </a:solidFill>
                          <a:effectLst/>
                          <a:latin typeface="Times New Roman" panose="02020603050405020304" pitchFamily="18" charset="0"/>
                        </a:rPr>
                        <a:t>9.4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4 "Социальная ипотека"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2283375"/>
                  </a:ext>
                </a:extLst>
              </a:tr>
              <a:tr h="616374">
                <a:tc>
                  <a:txBody>
                    <a:bodyPr/>
                    <a:lstStyle/>
                    <a:p>
                      <a:pPr algn="ctr" fontAlgn="ctr"/>
                      <a:r>
                        <a:rPr lang="ru-RU" sz="800" b="0" i="1" u="none" strike="noStrike">
                          <a:solidFill>
                            <a:srgbClr val="000000"/>
                          </a:solidFill>
                          <a:effectLst/>
                          <a:latin typeface="Times New Roman" panose="02020603050405020304" pitchFamily="18" charset="0"/>
                        </a:rPr>
                        <a:t>185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«I этап реализации подпрограммы 4. Компенсация оплаты основного долга по ипотечному жилищному кредиту»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участников подпрограммы, получивших финансовую помощь, предоставляемую для погашения основной части долга по ипотечному жилищному кредиту (I этап)</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6003083"/>
                  </a:ext>
                </a:extLst>
              </a:tr>
              <a:tr h="251384">
                <a:tc>
                  <a:txBody>
                    <a:bodyPr/>
                    <a:lstStyle/>
                    <a:p>
                      <a:pPr algn="ctr" fontAlgn="ctr"/>
                      <a:r>
                        <a:rPr lang="ru-RU" sz="800" b="1" i="0" u="none" strike="noStrike">
                          <a:solidFill>
                            <a:srgbClr val="000000"/>
                          </a:solidFill>
                          <a:effectLst/>
                          <a:latin typeface="Times New Roman" panose="02020603050405020304" pitchFamily="18" charset="0"/>
                        </a:rPr>
                        <a:t>9.7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7 " Улучшение жилищных условий отдельных категорий многодетных семей"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795051782"/>
                  </a:ext>
                </a:extLst>
              </a:tr>
              <a:tr h="738810">
                <a:tc>
                  <a:txBody>
                    <a:bodyPr/>
                    <a:lstStyle/>
                    <a:p>
                      <a:pPr algn="ctr" fontAlgn="ctr"/>
                      <a:r>
                        <a:rPr lang="ru-RU" sz="800" b="0" i="1" u="none" strike="noStrike">
                          <a:solidFill>
                            <a:srgbClr val="000000"/>
                          </a:solidFill>
                          <a:effectLst/>
                          <a:latin typeface="Times New Roman" panose="02020603050405020304" pitchFamily="18" charset="0"/>
                        </a:rPr>
                        <a:t>186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«Предоставление многодетным семьям жилищных субсидий на приобретение жилого помещения или строительство индивидуального жилого дома»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свидетельств о праве на получение жилищной субсидии на приобретение жилого помещения или строительство индивидуального жилого дома, выданных семьям, имеющим семь и более детей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ru-RU" sz="800" b="0" i="0" u="none" strike="noStrike" dirty="0">
                          <a:solidFill>
                            <a:srgbClr val="000000"/>
                          </a:solidFill>
                          <a:effectLst/>
                          <a:latin typeface="Times New Roman" panose="02020603050405020304" pitchFamily="18" charset="0"/>
                        </a:rPr>
                        <a:t>выполнено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100848970"/>
                  </a:ext>
                </a:extLst>
              </a:tr>
            </a:tbl>
          </a:graphicData>
        </a:graphic>
      </p:graphicFrame>
    </p:spTree>
    <p:extLst>
      <p:ext uri="{BB962C8B-B14F-4D97-AF65-F5344CB8AC3E}">
        <p14:creationId xmlns:p14="http://schemas.microsoft.com/office/powerpoint/2010/main" val="2435371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63872139"/>
              </p:ext>
            </p:extLst>
          </p:nvPr>
        </p:nvGraphicFramePr>
        <p:xfrm>
          <a:off x="0" y="0"/>
          <a:ext cx="9144000" cy="5472277"/>
        </p:xfrm>
        <a:graphic>
          <a:graphicData uri="http://schemas.openxmlformats.org/drawingml/2006/table">
            <a:tbl>
              <a:tblPr/>
              <a:tblGrid>
                <a:gridCol w="241039">
                  <a:extLst>
                    <a:ext uri="{9D8B030D-6E8A-4147-A177-3AD203B41FA5}">
                      <a16:colId xmlns="" xmlns:a16="http://schemas.microsoft.com/office/drawing/2014/main" val="3337430162"/>
                    </a:ext>
                  </a:extLst>
                </a:gridCol>
                <a:gridCol w="1701173">
                  <a:extLst>
                    <a:ext uri="{9D8B030D-6E8A-4147-A177-3AD203B41FA5}">
                      <a16:colId xmlns="" xmlns:a16="http://schemas.microsoft.com/office/drawing/2014/main" val="868756344"/>
                    </a:ext>
                  </a:extLst>
                </a:gridCol>
                <a:gridCol w="1810877">
                  <a:extLst>
                    <a:ext uri="{9D8B030D-6E8A-4147-A177-3AD203B41FA5}">
                      <a16:colId xmlns="" xmlns:a16="http://schemas.microsoft.com/office/drawing/2014/main" val="3575743738"/>
                    </a:ext>
                  </a:extLst>
                </a:gridCol>
                <a:gridCol w="718479">
                  <a:extLst>
                    <a:ext uri="{9D8B030D-6E8A-4147-A177-3AD203B41FA5}">
                      <a16:colId xmlns="" xmlns:a16="http://schemas.microsoft.com/office/drawing/2014/main" val="2178341553"/>
                    </a:ext>
                  </a:extLst>
                </a:gridCol>
                <a:gridCol w="528423">
                  <a:extLst>
                    <a:ext uri="{9D8B030D-6E8A-4147-A177-3AD203B41FA5}">
                      <a16:colId xmlns="" xmlns:a16="http://schemas.microsoft.com/office/drawing/2014/main" val="1186052084"/>
                    </a:ext>
                  </a:extLst>
                </a:gridCol>
                <a:gridCol w="350748">
                  <a:extLst>
                    <a:ext uri="{9D8B030D-6E8A-4147-A177-3AD203B41FA5}">
                      <a16:colId xmlns="" xmlns:a16="http://schemas.microsoft.com/office/drawing/2014/main" val="1318088029"/>
                    </a:ext>
                  </a:extLst>
                </a:gridCol>
                <a:gridCol w="635043">
                  <a:extLst>
                    <a:ext uri="{9D8B030D-6E8A-4147-A177-3AD203B41FA5}">
                      <a16:colId xmlns="" xmlns:a16="http://schemas.microsoft.com/office/drawing/2014/main" val="733516056"/>
                    </a:ext>
                  </a:extLst>
                </a:gridCol>
                <a:gridCol w="3158218">
                  <a:extLst>
                    <a:ext uri="{9D8B030D-6E8A-4147-A177-3AD203B41FA5}">
                      <a16:colId xmlns="" xmlns:a16="http://schemas.microsoft.com/office/drawing/2014/main" val="135411860"/>
                    </a:ext>
                  </a:extLst>
                </a:gridCol>
              </a:tblGrid>
              <a:tr h="129370">
                <a:tc>
                  <a:txBody>
                    <a:bodyPr/>
                    <a:lstStyle/>
                    <a:p>
                      <a:pPr algn="ctr" fontAlgn="ctr"/>
                      <a:r>
                        <a:rPr lang="ru-RU" sz="800" b="1" i="0" u="none" strike="noStrike">
                          <a:solidFill>
                            <a:srgbClr val="000000"/>
                          </a:solidFill>
                          <a:effectLst/>
                          <a:latin typeface="Times New Roman" panose="02020603050405020304" pitchFamily="18" charset="0"/>
                        </a:rPr>
                        <a:t>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8 "Обеспечение жильем отдельных категорий граждан, установленных федеральным законодательством"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934411416"/>
                  </a:ext>
                </a:extLst>
              </a:tr>
              <a:tr h="1499430">
                <a:tc>
                  <a:txBody>
                    <a:bodyPr/>
                    <a:lstStyle/>
                    <a:p>
                      <a:pPr algn="ctr" fontAlgn="ctr"/>
                      <a:r>
                        <a:rPr lang="ru-RU" sz="800" b="0" i="1" u="none" strike="noStrike">
                          <a:solidFill>
                            <a:srgbClr val="000000"/>
                          </a:solidFill>
                          <a:effectLst/>
                          <a:latin typeface="Times New Roman" panose="02020603050405020304" pitchFamily="18" charset="0"/>
                        </a:rPr>
                        <a:t>187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"Оказание государственной поддержки по обеспечениюжильем отдельных категорий граждан, установленных Федеральным законом  от 12 января 1995 года № 5-ФЗ "О ветеранах", в соответствии с Указом Президента Российской Федерации от 7 мая 2008 года № 714 "Об обеспечении жильем ветеранов Великой Отечественной войны 1941-1945 годов"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ветеранов и инвалидов Великой Отечественной войны, членов семей погибших (умерших) инвалидов и участников Великой Отечественной войны, получивших государственную поддержку по обеспечению жилыми помещениями за счет федерального бюджета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Граждан вышеуказанной категории, изъявивших желание на обеспечение жильем за счет средств федерального бюджета, в Администрации городского округа Щёлково не имеется.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7470604"/>
                  </a:ext>
                </a:extLst>
              </a:tr>
              <a:tr h="1224136">
                <a:tc>
                  <a:txBody>
                    <a:bodyPr/>
                    <a:lstStyle/>
                    <a:p>
                      <a:pPr algn="ctr" fontAlgn="ctr"/>
                      <a:r>
                        <a:rPr lang="ru-RU" sz="800" b="0" i="1" u="none" strike="noStrike">
                          <a:solidFill>
                            <a:srgbClr val="000000"/>
                          </a:solidFill>
                          <a:effectLst/>
                          <a:latin typeface="Times New Roman" panose="02020603050405020304" pitchFamily="18" charset="0"/>
                        </a:rPr>
                        <a:t>188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«Оказание государственной поддержки по обеспечению жильем отдельных категорий граждан, установленных федеральными законами от 12 января 1995 года № 5-ФЗ «О ветеранах» и от 24 ноября 1995 года № 181-ФЗ «О социальной защите инвалидов в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Граждан вышеуказанной категории, изъявивших желание на обеспечение жильем за счет средств федерального бюджета, в Администрации городского округа Щёлково не имеется.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5393784"/>
                  </a:ext>
                </a:extLst>
              </a:tr>
              <a:tr h="1152128">
                <a:tc>
                  <a:txBody>
                    <a:bodyPr/>
                    <a:lstStyle/>
                    <a:p>
                      <a:pPr algn="ctr" fontAlgn="ctr"/>
                      <a:r>
                        <a:rPr lang="ru-RU" sz="800" b="0" i="1" u="none" strike="noStrike">
                          <a:solidFill>
                            <a:srgbClr val="000000"/>
                          </a:solidFill>
                          <a:effectLst/>
                          <a:latin typeface="Times New Roman" panose="02020603050405020304" pitchFamily="18" charset="0"/>
                        </a:rPr>
                        <a:t>189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«Оказание государственной поддержки по обеспечению жильем отдельных категорий граждан, установленных федеральными законами от 12 января 1995 года № 5-ФЗ «О ветеранах» и от 24 ноября 1995 года № 181-ФЗ «О социальной защите инвалидов в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Граждан вышеуказанной категории, изъявивших желание на обеспечение жильем за счет средств федерального бюджета, в Администрации городского округа Щёлково не имеется.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6476444"/>
                  </a:ext>
                </a:extLst>
              </a:tr>
              <a:tr h="788739">
                <a:tc>
                  <a:txBody>
                    <a:bodyPr/>
                    <a:lstStyle/>
                    <a:p>
                      <a:pPr algn="ctr" fontAlgn="ctr"/>
                      <a:r>
                        <a:rPr lang="ru-RU" sz="800" b="0" i="1" u="none" strike="noStrike">
                          <a:solidFill>
                            <a:srgbClr val="000000"/>
                          </a:solidFill>
                          <a:effectLst/>
                          <a:latin typeface="Times New Roman" panose="02020603050405020304" pitchFamily="18" charset="0"/>
                        </a:rPr>
                        <a:t>190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"Оказание государственной поддержки по обеспечению жильем граждан, уволенных с военной службы, и приравненных к ним лиц в соответствии с Федеральным законом от 8 декабря 2010 года № 342-ФЗ "О внесении изменений в Федеральный закон "О статусе военнослужащих" и об обеспечении жилыми помещениями некоторых категорий граждан"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граждан, уволенных с военной службы, и приравненных к ним лиц, получивших государственную поддержку по обеспечению жилыми помещениями за счет средств федерального бюджета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Times New Roman" panose="02020603050405020304" pitchFamily="18" charset="0"/>
                        </a:rPr>
                        <a:t>Граждан вышеуказанной категории, изъявивших желание на обеспечение жильем за счет средств федерального бюджета, в Администрации городского округа Щёлково не имеется.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4652667"/>
                  </a:ext>
                </a:extLst>
              </a:tr>
            </a:tbl>
          </a:graphicData>
        </a:graphic>
      </p:graphicFrame>
    </p:spTree>
    <p:extLst>
      <p:ext uri="{BB962C8B-B14F-4D97-AF65-F5344CB8AC3E}">
        <p14:creationId xmlns:p14="http://schemas.microsoft.com/office/powerpoint/2010/main" val="267125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6" name="Стрелка вниз 5"/>
          <p:cNvSpPr/>
          <p:nvPr/>
        </p:nvSpPr>
        <p:spPr>
          <a:xfrm rot="17812595">
            <a:off x="2031216" y="3100717"/>
            <a:ext cx="846040" cy="1483243"/>
          </a:xfrm>
          <a:prstGeom prst="downArrow">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vert="vert" rtlCol="0" anchor="ctr"/>
          <a:lstStyle/>
          <a:p>
            <a:pPr algn="ctr"/>
            <a:r>
              <a:rPr lang="ru-RU" b="1" dirty="0" smtClean="0">
                <a:solidFill>
                  <a:srgbClr val="0000CC"/>
                </a:solidFill>
              </a:rPr>
              <a:t>ДОХОДЫ</a:t>
            </a:r>
            <a:endParaRPr lang="ru-RU" b="1" dirty="0">
              <a:solidFill>
                <a:srgbClr val="0000CC"/>
              </a:solidFill>
            </a:endParaRPr>
          </a:p>
        </p:txBody>
      </p:sp>
      <p:sp>
        <p:nvSpPr>
          <p:cNvPr id="11" name="Заголовок 1"/>
          <p:cNvSpPr txBox="1">
            <a:spLocks/>
          </p:cNvSpPr>
          <p:nvPr/>
        </p:nvSpPr>
        <p:spPr>
          <a:xfrm>
            <a:off x="0" y="0"/>
            <a:ext cx="9144000" cy="692696"/>
          </a:xfrm>
          <a:prstGeom prst="rect">
            <a:avLst/>
          </a:prstGeom>
          <a:noFill/>
          <a:ln w="57150">
            <a:noFill/>
          </a:ln>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ru-RU" sz="3600"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Что такое </a:t>
            </a:r>
            <a:r>
              <a:rPr lang="ru-RU" sz="3600"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бюджет ?</a:t>
            </a:r>
            <a:endParaRPr lang="ru-RU" sz="3600" b="1" dirty="0">
              <a:solidFill>
                <a:srgbClr val="0000CC"/>
              </a:solidFill>
              <a:effectLst>
                <a:outerShdw blurRad="38100" dist="38100" dir="2700000" algn="tl">
                  <a:srgbClr val="000000">
                    <a:alpha val="43137"/>
                  </a:srgbClr>
                </a:outerShdw>
              </a:effectLst>
            </a:endParaRPr>
          </a:p>
        </p:txBody>
      </p:sp>
      <p:sp>
        <p:nvSpPr>
          <p:cNvPr id="9" name="Стрелка вниз 8"/>
          <p:cNvSpPr/>
          <p:nvPr/>
        </p:nvSpPr>
        <p:spPr>
          <a:xfrm rot="16200000">
            <a:off x="5970919" y="3340494"/>
            <a:ext cx="602437" cy="1682017"/>
          </a:xfrm>
          <a:prstGeom prst="downArrow">
            <a:avLst/>
          </a:prstGeom>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vert="vert" rtlCol="0" anchor="ctr"/>
          <a:lstStyle/>
          <a:p>
            <a:pPr algn="ctr"/>
            <a:r>
              <a:rPr lang="ru-RU" b="1" dirty="0" smtClean="0">
                <a:solidFill>
                  <a:srgbClr val="0000CC"/>
                </a:solidFill>
              </a:rPr>
              <a:t>РАСХОДЫ</a:t>
            </a:r>
            <a:endParaRPr lang="ru-RU" b="1" dirty="0">
              <a:solidFill>
                <a:srgbClr val="0000CC"/>
              </a:solidFill>
            </a:endParaRPr>
          </a:p>
        </p:txBody>
      </p:sp>
      <p:sp>
        <p:nvSpPr>
          <p:cNvPr id="7" name="Прямоугольник 6"/>
          <p:cNvSpPr/>
          <p:nvPr/>
        </p:nvSpPr>
        <p:spPr>
          <a:xfrm>
            <a:off x="1907707" y="4869166"/>
            <a:ext cx="4680521" cy="1323439"/>
          </a:xfrm>
          <a:prstGeom prst="rect">
            <a:avLst/>
          </a:prstGeom>
          <a:solidFill>
            <a:schemeClr val="accent3">
              <a:lumMod val="40000"/>
              <a:lumOff val="60000"/>
            </a:schemeClr>
          </a:solidFill>
          <a:scene3d>
            <a:camera prst="isometricOffAxis1Righ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2000" dirty="0">
                <a:solidFill>
                  <a:schemeClr val="bg1"/>
                </a:solidFill>
                <a:latin typeface="Times New Roman" pitchFamily="18" charset="0"/>
                <a:cs typeface="Times New Roman" pitchFamily="18" charset="0"/>
              </a:rPr>
              <a:t>Бюджет, можно сравнить с кошельком.</a:t>
            </a:r>
          </a:p>
          <a:p>
            <a:pPr algn="just"/>
            <a:r>
              <a:rPr lang="ru-RU" sz="2000" dirty="0">
                <a:solidFill>
                  <a:schemeClr val="bg1"/>
                </a:solidFill>
                <a:latin typeface="Times New Roman" pitchFamily="18" charset="0"/>
                <a:cs typeface="Times New Roman" pitchFamily="18" charset="0"/>
              </a:rPr>
              <a:t>Деньги, которые в него кладут - это доходы. Деньги, которые тратят – это расходы</a:t>
            </a:r>
            <a:r>
              <a:rPr lang="ru-RU" dirty="0">
                <a:solidFill>
                  <a:schemeClr val="bg1"/>
                </a:solidFill>
                <a:latin typeface="Times New Roman" pitchFamily="18" charset="0"/>
                <a:cs typeface="Times New Roman" pitchFamily="18" charset="0"/>
              </a:rPr>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3" y="3330623"/>
            <a:ext cx="2376262" cy="13378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Прямоугольник 13"/>
          <p:cNvSpPr/>
          <p:nvPr/>
        </p:nvSpPr>
        <p:spPr>
          <a:xfrm>
            <a:off x="3722416" y="1167175"/>
            <a:ext cx="5249073" cy="1200329"/>
          </a:xfrm>
          <a:prstGeom prst="rect">
            <a:avLst/>
          </a:prstGeom>
          <a:solidFill>
            <a:schemeClr val="accent3">
              <a:lumMod val="40000"/>
              <a:lumOff val="60000"/>
            </a:schemeClr>
          </a:solidFill>
          <a:scene3d>
            <a:camera prst="perspectiveHeroicExtremeRightFacing"/>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i="1" dirty="0">
                <a:solidFill>
                  <a:schemeClr val="accent2">
                    <a:lumMod val="75000"/>
                  </a:schemeClr>
                </a:solidFill>
              </a:rPr>
              <a:t>Бюджет</a:t>
            </a:r>
            <a:r>
              <a:rPr lang="ru-RU" dirty="0">
                <a:solidFill>
                  <a:schemeClr val="accent2">
                    <a:lumMod val="75000"/>
                  </a:schemeClr>
                </a:solidFill>
              </a:rPr>
              <a:t> - </a:t>
            </a:r>
            <a:r>
              <a:rPr lang="ru-RU" dirty="0" smtClean="0"/>
              <a:t>форма </a:t>
            </a:r>
            <a:r>
              <a:rPr lang="ru-RU" dirty="0"/>
              <a:t>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solidFill>
                <a:schemeClr val="accent2">
                  <a:lumMod val="75000"/>
                </a:schemeClr>
              </a:solidFill>
            </a:endParaRPr>
          </a:p>
        </p:txBody>
      </p:sp>
      <p:sp>
        <p:nvSpPr>
          <p:cNvPr id="15" name="Прямоугольник 14"/>
          <p:cNvSpPr/>
          <p:nvPr/>
        </p:nvSpPr>
        <p:spPr>
          <a:xfrm>
            <a:off x="3131843" y="6093296"/>
            <a:ext cx="3575143" cy="415498"/>
          </a:xfrm>
          <a:prstGeom prst="rect">
            <a:avLst/>
          </a:prstGeom>
          <a:solidFill>
            <a:schemeClr val="accent5">
              <a:lumMod val="20000"/>
              <a:lumOff val="80000"/>
            </a:schemeClr>
          </a:solidFill>
          <a:scene3d>
            <a:camera prst="isometricOffAxis1Right"/>
            <a:lightRig rig="threePt" dir="t"/>
          </a:scene3d>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050" b="1" dirty="0" smtClean="0">
                <a:solidFill>
                  <a:schemeClr val="bg1"/>
                </a:solidFill>
              </a:rPr>
              <a:t>*Бюджет </a:t>
            </a:r>
            <a:r>
              <a:rPr lang="ru-RU" sz="1050" dirty="0" smtClean="0">
                <a:solidFill>
                  <a:schemeClr val="bg1"/>
                </a:solidFill>
              </a:rPr>
              <a:t>(от старонорманского </a:t>
            </a:r>
            <a:r>
              <a:rPr lang="ru-RU" sz="1050" dirty="0">
                <a:solidFill>
                  <a:schemeClr val="bg1"/>
                </a:solidFill>
              </a:rPr>
              <a:t>bougette — </a:t>
            </a:r>
            <a:r>
              <a:rPr lang="ru-RU" sz="1050" dirty="0" smtClean="0">
                <a:solidFill>
                  <a:schemeClr val="bg1"/>
                </a:solidFill>
              </a:rPr>
              <a:t>кошелек, сумка</a:t>
            </a:r>
            <a:r>
              <a:rPr lang="ru-RU" sz="1050" dirty="0">
                <a:solidFill>
                  <a:schemeClr val="bg1"/>
                </a:solidFill>
              </a:rPr>
              <a:t>, мешок с деньгами)</a:t>
            </a:r>
          </a:p>
        </p:txBody>
      </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02" y="764705"/>
            <a:ext cx="3125641" cy="2664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Блок-схема: альтернативный процесс 3"/>
          <p:cNvSpPr/>
          <p:nvPr/>
        </p:nvSpPr>
        <p:spPr>
          <a:xfrm>
            <a:off x="7110717" y="3723067"/>
            <a:ext cx="1860775" cy="916871"/>
          </a:xfrm>
          <a:prstGeom prst="flowChartAlternateProcess">
            <a:avLst/>
          </a:prstGeom>
          <a:solidFill>
            <a:schemeClr val="accent5">
              <a:lumMod val="20000"/>
              <a:lumOff val="80000"/>
            </a:schemeClr>
          </a:solidFill>
          <a:ln/>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dirty="0" smtClean="0">
                <a:solidFill>
                  <a:schemeClr val="bg1"/>
                </a:solidFill>
              </a:rPr>
              <a:t>Вопросы местного значения</a:t>
            </a:r>
            <a:endParaRPr lang="ru-RU" sz="1600" dirty="0">
              <a:solidFill>
                <a:schemeClr val="bg1"/>
              </a:solidFill>
            </a:endParaRPr>
          </a:p>
        </p:txBody>
      </p:sp>
    </p:spTree>
    <p:extLst>
      <p:ext uri="{BB962C8B-B14F-4D97-AF65-F5344CB8AC3E}">
        <p14:creationId xmlns:p14="http://schemas.microsoft.com/office/powerpoint/2010/main" val="2196616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wipe(up)">
                                      <p:cBhvr>
                                        <p:cTn id="7" dur="500"/>
                                        <p:tgtEl>
                                          <p:spTgt spid="10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558259751"/>
              </p:ext>
            </p:extLst>
          </p:nvPr>
        </p:nvGraphicFramePr>
        <p:xfrm>
          <a:off x="13996" y="5476"/>
          <a:ext cx="9130004" cy="6852525"/>
        </p:xfrm>
        <a:graphic>
          <a:graphicData uri="http://schemas.openxmlformats.org/drawingml/2006/table">
            <a:tbl>
              <a:tblPr/>
              <a:tblGrid>
                <a:gridCol w="240629">
                  <a:extLst>
                    <a:ext uri="{9D8B030D-6E8A-4147-A177-3AD203B41FA5}">
                      <a16:colId xmlns="" xmlns:a16="http://schemas.microsoft.com/office/drawing/2014/main" val="3824640669"/>
                    </a:ext>
                  </a:extLst>
                </a:gridCol>
                <a:gridCol w="1698282">
                  <a:extLst>
                    <a:ext uri="{9D8B030D-6E8A-4147-A177-3AD203B41FA5}">
                      <a16:colId xmlns="" xmlns:a16="http://schemas.microsoft.com/office/drawing/2014/main" val="1215467684"/>
                    </a:ext>
                  </a:extLst>
                </a:gridCol>
                <a:gridCol w="1807800">
                  <a:extLst>
                    <a:ext uri="{9D8B030D-6E8A-4147-A177-3AD203B41FA5}">
                      <a16:colId xmlns="" xmlns:a16="http://schemas.microsoft.com/office/drawing/2014/main" val="2633589105"/>
                    </a:ext>
                  </a:extLst>
                </a:gridCol>
                <a:gridCol w="717258">
                  <a:extLst>
                    <a:ext uri="{9D8B030D-6E8A-4147-A177-3AD203B41FA5}">
                      <a16:colId xmlns="" xmlns:a16="http://schemas.microsoft.com/office/drawing/2014/main" val="1776050867"/>
                    </a:ext>
                  </a:extLst>
                </a:gridCol>
                <a:gridCol w="592728">
                  <a:extLst>
                    <a:ext uri="{9D8B030D-6E8A-4147-A177-3AD203B41FA5}">
                      <a16:colId xmlns="" xmlns:a16="http://schemas.microsoft.com/office/drawing/2014/main" val="3782893884"/>
                    </a:ext>
                  </a:extLst>
                </a:gridCol>
                <a:gridCol w="798864">
                  <a:extLst>
                    <a:ext uri="{9D8B030D-6E8A-4147-A177-3AD203B41FA5}">
                      <a16:colId xmlns="" xmlns:a16="http://schemas.microsoft.com/office/drawing/2014/main" val="1052778145"/>
                    </a:ext>
                  </a:extLst>
                </a:gridCol>
                <a:gridCol w="718978">
                  <a:extLst>
                    <a:ext uri="{9D8B030D-6E8A-4147-A177-3AD203B41FA5}">
                      <a16:colId xmlns="" xmlns:a16="http://schemas.microsoft.com/office/drawing/2014/main" val="3824756179"/>
                    </a:ext>
                  </a:extLst>
                </a:gridCol>
                <a:gridCol w="2555465">
                  <a:extLst>
                    <a:ext uri="{9D8B030D-6E8A-4147-A177-3AD203B41FA5}">
                      <a16:colId xmlns="" xmlns:a16="http://schemas.microsoft.com/office/drawing/2014/main" val="517029889"/>
                    </a:ext>
                  </a:extLst>
                </a:gridCol>
              </a:tblGrid>
              <a:tr h="514462">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2772214"/>
                  </a:ext>
                </a:extLst>
              </a:tr>
              <a:tr h="202975">
                <a:tc>
                  <a:txBody>
                    <a:bodyPr/>
                    <a:lstStyle/>
                    <a:p>
                      <a:pPr algn="ctr" fontAlgn="ctr"/>
                      <a:r>
                        <a:rPr lang="ru-RU" sz="800" b="1"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"Развитие инженерной инфраструктуры и энергоэффективности"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570679164"/>
                  </a:ext>
                </a:extLst>
              </a:tr>
              <a:tr h="207422">
                <a:tc>
                  <a:txBody>
                    <a:bodyPr/>
                    <a:lstStyle/>
                    <a:p>
                      <a:pPr algn="ctr" fontAlgn="ctr"/>
                      <a:r>
                        <a:rPr lang="ru-RU" sz="800" b="1"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"Чистая вода"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66792731"/>
                  </a:ext>
                </a:extLst>
              </a:tr>
              <a:tr h="641987">
                <a:tc>
                  <a:txBody>
                    <a:bodyPr/>
                    <a:lstStyle/>
                    <a:p>
                      <a:pPr algn="ctr" fontAlgn="ctr"/>
                      <a:r>
                        <a:rPr lang="ru-RU" sz="800" b="0" i="1" u="none" strike="noStrike">
                          <a:solidFill>
                            <a:srgbClr val="000000"/>
                          </a:solidFill>
                          <a:effectLst/>
                          <a:latin typeface="Times New Roman" panose="02020603050405020304" pitchFamily="18" charset="0"/>
                        </a:rPr>
                        <a:t>190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реконструкция (модернизация), капитальный ремонт, приобретение, монтаж и ввод в эксплуатацию объектов водоснабжения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созданных и восстановленных ВЗУ, ВНС и станций водоподготовки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запланирован к реализации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19943109"/>
                  </a:ext>
                </a:extLst>
              </a:tr>
              <a:tr h="641987">
                <a:tc>
                  <a:txBody>
                    <a:bodyPr/>
                    <a:lstStyle/>
                    <a:p>
                      <a:pPr algn="ctr" fontAlgn="ctr"/>
                      <a:r>
                        <a:rPr lang="ru-RU" sz="800" b="0" i="1" u="none" strike="noStrike">
                          <a:solidFill>
                            <a:srgbClr val="000000"/>
                          </a:solidFill>
                          <a:effectLst/>
                          <a:latin typeface="Times New Roman" panose="02020603050405020304" pitchFamily="18" charset="0"/>
                        </a:rPr>
                        <a:t>191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реконструкция (модернизация), капитальный ремонт, приобретение, монтаж и ввод в эксплуатацию объектов водоснабжения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созданных и восстановленных ВЗУ, ВНС и станций водоподготовки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запланирован к реализации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708057"/>
                  </a:ext>
                </a:extLst>
              </a:tr>
              <a:tr h="641987">
                <a:tc>
                  <a:txBody>
                    <a:bodyPr/>
                    <a:lstStyle/>
                    <a:p>
                      <a:pPr algn="ctr" fontAlgn="ctr"/>
                      <a:r>
                        <a:rPr lang="ru-RU" sz="800" b="0" i="1" u="none" strike="noStrike">
                          <a:solidFill>
                            <a:srgbClr val="000000"/>
                          </a:solidFill>
                          <a:effectLst/>
                          <a:latin typeface="Times New Roman" panose="02020603050405020304" pitchFamily="18" charset="0"/>
                        </a:rPr>
                        <a:t>192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реконструкция (модернизация), капитальный ремонт, приобретение, монтаж и ввод в эксплуатацию объектов водоснабжения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Содержание и ремонт шахтных колодцев для обеспечения населения доброкачественной питьевой водой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52692286"/>
                  </a:ext>
                </a:extLst>
              </a:tr>
              <a:tr h="225054">
                <a:tc>
                  <a:txBody>
                    <a:bodyPr/>
                    <a:lstStyle/>
                    <a:p>
                      <a:pPr algn="ctr" fontAlgn="ctr"/>
                      <a:r>
                        <a:rPr lang="ru-RU" sz="800" b="1" i="0" u="none" strike="noStrike">
                          <a:solidFill>
                            <a:srgbClr val="000000"/>
                          </a:solidFill>
                          <a:effectLst/>
                          <a:latin typeface="Times New Roman" panose="02020603050405020304" pitchFamily="18" charset="0"/>
                        </a:rPr>
                        <a:t>10.2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t"/>
                      <a:r>
                        <a:rPr lang="ru-RU" sz="800" b="0" i="0" u="none" strike="noStrike">
                          <a:solidFill>
                            <a:srgbClr val="000000"/>
                          </a:solidFill>
                          <a:effectLst/>
                          <a:latin typeface="Times New Roman" panose="02020603050405020304" pitchFamily="18" charset="0"/>
                        </a:rPr>
                        <a:t>Подпрограмма 2 "Системы водоотведения"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21217538"/>
                  </a:ext>
                </a:extLst>
              </a:tr>
              <a:tr h="641987">
                <a:tc>
                  <a:txBody>
                    <a:bodyPr/>
                    <a:lstStyle/>
                    <a:p>
                      <a:pPr algn="ctr" fontAlgn="ctr"/>
                      <a:r>
                        <a:rPr lang="ru-RU" sz="800" b="0" i="1" u="none" strike="noStrike">
                          <a:solidFill>
                            <a:srgbClr val="000000"/>
                          </a:solidFill>
                          <a:effectLst/>
                          <a:latin typeface="Times New Roman" panose="02020603050405020304" pitchFamily="18" charset="0"/>
                        </a:rPr>
                        <a:t>193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(реконструкция), капитальный ремонт канализационных коллекторов (участков) и канализационных насосных станций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построенных, реконструированных, отремонтированных коллекторов (участков), канализационных насосных станций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Работы выполнены по мероприятию Капитальный ремонт межрайонного самотечного коллектора от г. Королев (пл. Валентиновская) до г. Щелково (КНС "Соколовская") Д1500 мм, городской округ Щёлково (2 этап)</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2771115"/>
                  </a:ext>
                </a:extLst>
              </a:tr>
              <a:tr h="897036">
                <a:tc>
                  <a:txBody>
                    <a:bodyPr/>
                    <a:lstStyle/>
                    <a:p>
                      <a:pPr algn="ctr" fontAlgn="ctr"/>
                      <a:r>
                        <a:rPr lang="ru-RU" sz="800" b="0" i="1" u="none" strike="noStrike">
                          <a:solidFill>
                            <a:srgbClr val="000000"/>
                          </a:solidFill>
                          <a:effectLst/>
                          <a:latin typeface="Times New Roman" panose="02020603050405020304" pitchFamily="18" charset="0"/>
                        </a:rPr>
                        <a:t>194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реконструкция (модернизация) , капитальный ремонт, приобретение, монтаж и ввод в эксплуатацию объектов очистки сточных вод на территории муниципальных образований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созданных и восстановленных объектов очистки сточных вод суммарной производительностью</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 на тысячу кубических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запланирован к реализации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3898147"/>
                  </a:ext>
                </a:extLst>
              </a:tr>
              <a:tr h="184142">
                <a:tc>
                  <a:txBody>
                    <a:bodyPr/>
                    <a:lstStyle/>
                    <a:p>
                      <a:pPr algn="ctr" fontAlgn="ctr"/>
                      <a:r>
                        <a:rPr lang="ru-RU" sz="800" b="1" i="0" u="none" strike="noStrike">
                          <a:solidFill>
                            <a:srgbClr val="000000"/>
                          </a:solidFill>
                          <a:effectLst/>
                          <a:latin typeface="Times New Roman" panose="02020603050405020304" pitchFamily="18" charset="0"/>
                        </a:rPr>
                        <a:t>10.3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t"/>
                      <a:r>
                        <a:rPr lang="ru-RU" sz="800" b="0" i="0" u="none" strike="noStrike">
                          <a:solidFill>
                            <a:srgbClr val="000000"/>
                          </a:solidFill>
                          <a:effectLst/>
                          <a:latin typeface="Times New Roman" panose="02020603050405020304" pitchFamily="18" charset="0"/>
                        </a:rPr>
                        <a:t>Подпрограмма 3 "Создание условий для обеспечения качественными коммунальными услугами"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9357913"/>
                  </a:ext>
                </a:extLst>
              </a:tr>
              <a:tr h="769512">
                <a:tc>
                  <a:txBody>
                    <a:bodyPr/>
                    <a:lstStyle/>
                    <a:p>
                      <a:pPr algn="ctr" fontAlgn="ctr"/>
                      <a:r>
                        <a:rPr lang="ru-RU" sz="800" b="0" i="1" u="none" strike="noStrike">
                          <a:solidFill>
                            <a:srgbClr val="000000"/>
                          </a:solidFill>
                          <a:effectLst/>
                          <a:latin typeface="Times New Roman" panose="02020603050405020304" pitchFamily="18" charset="0"/>
                        </a:rPr>
                        <a:t>195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Проведение первоочередных мероприятий по восстановлению инфраструктуры военных городков на территории Московской области, переданных из федеральной собственности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созданных и восстановленных объектов инженерной инфраструктуры на территории военных городков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040373"/>
                  </a:ext>
                </a:extLst>
              </a:tr>
              <a:tr h="514462">
                <a:tc>
                  <a:txBody>
                    <a:bodyPr/>
                    <a:lstStyle/>
                    <a:p>
                      <a:pPr algn="ctr" fontAlgn="ctr"/>
                      <a:r>
                        <a:rPr lang="ru-RU" sz="800" b="0" i="1" u="none" strike="noStrike">
                          <a:solidFill>
                            <a:srgbClr val="000000"/>
                          </a:solidFill>
                          <a:effectLst/>
                          <a:latin typeface="Times New Roman" panose="02020603050405020304" pitchFamily="18" charset="0"/>
                        </a:rPr>
                        <a:t>196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Создание экономических условий для повышения эффективности работы организаций жилищно-коммунального хозяйства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Отсутствие ограничений в поставке топливно-энергетических ресурсов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0207926"/>
                  </a:ext>
                </a:extLst>
              </a:tr>
              <a:tr h="769512">
                <a:tc>
                  <a:txBody>
                    <a:bodyPr/>
                    <a:lstStyle/>
                    <a:p>
                      <a:pPr algn="ctr" fontAlgn="ctr"/>
                      <a:r>
                        <a:rPr lang="ru-RU" sz="800" b="0" i="1" u="none" strike="noStrike">
                          <a:solidFill>
                            <a:srgbClr val="000000"/>
                          </a:solidFill>
                          <a:effectLst/>
                          <a:latin typeface="Times New Roman" panose="02020603050405020304" pitchFamily="18" charset="0"/>
                        </a:rPr>
                        <a:t>197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Проведение первоочередных мероприятий по восстановлению инфраструктуры военных городков на территории Московской области, переданных из федеральной собственности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сметных расчетов, прошедших экспертизу на определение достоверности их стоимости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Сметные расчеты не производились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1449907"/>
                  </a:ext>
                </a:extLst>
              </a:tr>
            </a:tbl>
          </a:graphicData>
        </a:graphic>
      </p:graphicFrame>
    </p:spTree>
    <p:extLst>
      <p:ext uri="{BB962C8B-B14F-4D97-AF65-F5344CB8AC3E}">
        <p14:creationId xmlns:p14="http://schemas.microsoft.com/office/powerpoint/2010/main" val="1506208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7140836"/>
              </p:ext>
            </p:extLst>
          </p:nvPr>
        </p:nvGraphicFramePr>
        <p:xfrm>
          <a:off x="0" y="0"/>
          <a:ext cx="9144000" cy="5774351"/>
        </p:xfrm>
        <a:graphic>
          <a:graphicData uri="http://schemas.openxmlformats.org/drawingml/2006/table">
            <a:tbl>
              <a:tblPr/>
              <a:tblGrid>
                <a:gridCol w="240998">
                  <a:extLst>
                    <a:ext uri="{9D8B030D-6E8A-4147-A177-3AD203B41FA5}">
                      <a16:colId xmlns="" xmlns:a16="http://schemas.microsoft.com/office/drawing/2014/main" val="361003831"/>
                    </a:ext>
                  </a:extLst>
                </a:gridCol>
                <a:gridCol w="1700886">
                  <a:extLst>
                    <a:ext uri="{9D8B030D-6E8A-4147-A177-3AD203B41FA5}">
                      <a16:colId xmlns="" xmlns:a16="http://schemas.microsoft.com/office/drawing/2014/main" val="659439989"/>
                    </a:ext>
                  </a:extLst>
                </a:gridCol>
                <a:gridCol w="1810571">
                  <a:extLst>
                    <a:ext uri="{9D8B030D-6E8A-4147-A177-3AD203B41FA5}">
                      <a16:colId xmlns="" xmlns:a16="http://schemas.microsoft.com/office/drawing/2014/main" val="3997783753"/>
                    </a:ext>
                  </a:extLst>
                </a:gridCol>
                <a:gridCol w="718358">
                  <a:extLst>
                    <a:ext uri="{9D8B030D-6E8A-4147-A177-3AD203B41FA5}">
                      <a16:colId xmlns="" xmlns:a16="http://schemas.microsoft.com/office/drawing/2014/main" val="1461995526"/>
                    </a:ext>
                  </a:extLst>
                </a:gridCol>
                <a:gridCol w="383124">
                  <a:extLst>
                    <a:ext uri="{9D8B030D-6E8A-4147-A177-3AD203B41FA5}">
                      <a16:colId xmlns="" xmlns:a16="http://schemas.microsoft.com/office/drawing/2014/main" val="2706666316"/>
                    </a:ext>
                  </a:extLst>
                </a:gridCol>
                <a:gridCol w="495899">
                  <a:extLst>
                    <a:ext uri="{9D8B030D-6E8A-4147-A177-3AD203B41FA5}">
                      <a16:colId xmlns="" xmlns:a16="http://schemas.microsoft.com/office/drawing/2014/main" val="1785221522"/>
                    </a:ext>
                  </a:extLst>
                </a:gridCol>
                <a:gridCol w="636480">
                  <a:extLst>
                    <a:ext uri="{9D8B030D-6E8A-4147-A177-3AD203B41FA5}">
                      <a16:colId xmlns="" xmlns:a16="http://schemas.microsoft.com/office/drawing/2014/main" val="3126912950"/>
                    </a:ext>
                  </a:extLst>
                </a:gridCol>
                <a:gridCol w="3157684">
                  <a:extLst>
                    <a:ext uri="{9D8B030D-6E8A-4147-A177-3AD203B41FA5}">
                      <a16:colId xmlns="" xmlns:a16="http://schemas.microsoft.com/office/drawing/2014/main" val="3249128511"/>
                    </a:ext>
                  </a:extLst>
                </a:gridCol>
              </a:tblGrid>
              <a:tr h="350551">
                <a:tc>
                  <a:txBody>
                    <a:bodyPr/>
                    <a:lstStyle/>
                    <a:p>
                      <a:pPr algn="ctr" fontAlgn="ctr"/>
                      <a:r>
                        <a:rPr lang="ru-RU" sz="800" b="0" i="1" u="none" strike="noStrike">
                          <a:solidFill>
                            <a:srgbClr val="000000"/>
                          </a:solidFill>
                          <a:effectLst/>
                          <a:latin typeface="Times New Roman" panose="02020603050405020304" pitchFamily="18" charset="0"/>
                        </a:rPr>
                        <a:t>198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реконструкция, капитальный (текущий) ремонт, приобретение, монтаж и ввод в эксплуатацию объектов коммунальной инфраструктуры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созданных и восстановленных объектов инженерной инфраструктуры на территории военных городков за счет средств местного бюджета в сфере жилищно-коммунального хозяйства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Перенос средств на иные мероприятия. Мероприятия не подлежат выполнению.</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73863923"/>
                  </a:ext>
                </a:extLst>
              </a:tr>
              <a:tr h="438189">
                <a:tc>
                  <a:txBody>
                    <a:bodyPr/>
                    <a:lstStyle/>
                    <a:p>
                      <a:pPr algn="ctr" fontAlgn="ctr"/>
                      <a:r>
                        <a:rPr lang="ru-RU" sz="800" b="0" i="1" u="none" strike="noStrike">
                          <a:solidFill>
                            <a:srgbClr val="000000"/>
                          </a:solidFill>
                          <a:effectLst/>
                          <a:latin typeface="Times New Roman" panose="02020603050405020304" pitchFamily="18" charset="0"/>
                        </a:rPr>
                        <a:t>199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Мониторинг разработки и утверждения схем водоснабжения и водоотведения, теплоснабжения, а также программы комплексного развития систем коммунальной инфраструктуры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актуальных схем теплоснабжения, водоснабжения и водоотведения, программ комплексного развития систем коммунальной инфраструктуры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(обращение)</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Актуализация схем не производилась.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3733401"/>
                  </a:ext>
                </a:extLst>
              </a:tr>
              <a:tr h="350551">
                <a:tc>
                  <a:txBody>
                    <a:bodyPr/>
                    <a:lstStyle/>
                    <a:p>
                      <a:pPr algn="ctr" fontAlgn="ctr"/>
                      <a:r>
                        <a:rPr lang="ru-RU" sz="800" b="0" i="1" u="none" strike="noStrike">
                          <a:solidFill>
                            <a:srgbClr val="000000"/>
                          </a:solidFill>
                          <a:effectLst/>
                          <a:latin typeface="Times New Roman" panose="02020603050405020304" pitchFamily="18" charset="0"/>
                        </a:rPr>
                        <a:t>200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Проведение первоочередных мероприятий по восстановлению инфраструктуры военных городков на территории Московской области, переданных из федеральной собственности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созданных и восстановленных объектов социальной и инженерной инфраструктуры на территории военных городков за счет средств местного бюджета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Мероприятия не включены  в гос.программу Московской области "Развитие инженерной инфраструктуры и энергоэффективности".  Возможность реализации мероприятий отсутствует.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8304968"/>
                  </a:ext>
                </a:extLst>
              </a:tr>
              <a:tr h="129370">
                <a:tc>
                  <a:txBody>
                    <a:bodyPr/>
                    <a:lstStyle/>
                    <a:p>
                      <a:pPr algn="ctr" fontAlgn="ctr"/>
                      <a:r>
                        <a:rPr lang="ru-RU" sz="800" b="1" i="0" u="none" strike="noStrike">
                          <a:solidFill>
                            <a:srgbClr val="000000"/>
                          </a:solidFill>
                          <a:effectLst/>
                          <a:latin typeface="Times New Roman" panose="02020603050405020304" pitchFamily="18" charset="0"/>
                        </a:rPr>
                        <a:t>10.4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t"/>
                      <a:r>
                        <a:rPr lang="ru-RU" sz="800" b="0" i="0" u="none" strike="noStrike">
                          <a:solidFill>
                            <a:srgbClr val="000000"/>
                          </a:solidFill>
                          <a:effectLst/>
                          <a:latin typeface="Times New Roman" panose="02020603050405020304" pitchFamily="18" charset="0"/>
                        </a:rPr>
                        <a:t>Подпрограмма 4 "Энергосбережение и повышение энергетической эффективности"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686161335"/>
                  </a:ext>
                </a:extLst>
              </a:tr>
              <a:tr h="438189">
                <a:tc>
                  <a:txBody>
                    <a:bodyPr/>
                    <a:lstStyle/>
                    <a:p>
                      <a:pPr algn="ctr" fontAlgn="ctr"/>
                      <a:r>
                        <a:rPr lang="ru-RU" sz="800" b="0" i="1" u="none" strike="noStrike">
                          <a:solidFill>
                            <a:srgbClr val="000000"/>
                          </a:solidFill>
                          <a:effectLst/>
                          <a:latin typeface="Times New Roman" panose="02020603050405020304" pitchFamily="18" charset="0"/>
                        </a:rPr>
                        <a:t>201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Основное мероприятие 1: Повышение энергетической эффективности муниципальных учреждений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98,15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выполнено ( в связи с  ПОСТАНОВЛЕНИЕМ от 12 марта 2020 года N 108-ПГ "О введении в Московской области режима повышенной готовности для органов управления и сил Московской областной системы предупреждения и ликвидации чрезвычайных ситуаций и некоторых мерах по предотвращению распространения новой коронавирусной инфекции (COVID-2019)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02697366"/>
                  </a:ext>
                </a:extLst>
              </a:tr>
              <a:tr h="471574">
                <a:tc>
                  <a:txBody>
                    <a:bodyPr/>
                    <a:lstStyle/>
                    <a:p>
                      <a:pPr algn="ctr" fontAlgn="ctr"/>
                      <a:r>
                        <a:rPr lang="ru-RU" sz="800" b="0" i="1" u="none" strike="noStrike">
                          <a:solidFill>
                            <a:srgbClr val="000000"/>
                          </a:solidFill>
                          <a:effectLst/>
                          <a:latin typeface="Times New Roman" panose="02020603050405020304" pitchFamily="18" charset="0"/>
                        </a:rPr>
                        <a:t>202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3. Повышение энергетической эффективности многоквартирных домов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многоквартирных домов с присвоенными классами энергоэфективности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выполнено ( в связи с  ПОСТАНОВЛЕНИЕМ от 12 марта 2020 года N 108-ПГ "О введении в Московской области режима повышенной готовности для органов управления и сил Московской областной системы предупреждения и ликвидации чрезвычайных ситуаций и некоторых мерах по предотвращению распространения новой коронавирусной инфекции (COVID-2019)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9612412"/>
                  </a:ext>
                </a:extLst>
              </a:tr>
              <a:tr h="350551">
                <a:tc>
                  <a:txBody>
                    <a:bodyPr/>
                    <a:lstStyle/>
                    <a:p>
                      <a:pPr algn="ctr" fontAlgn="ctr"/>
                      <a:r>
                        <a:rPr lang="ru-RU" sz="800" b="0" i="1" u="none" strike="noStrike">
                          <a:solidFill>
                            <a:srgbClr val="000000"/>
                          </a:solidFill>
                          <a:effectLst/>
                          <a:latin typeface="Times New Roman" panose="02020603050405020304" pitchFamily="18" charset="0"/>
                        </a:rPr>
                        <a:t>203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3. Повышение энергетической эффективности многоквартирных домов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зданий, строений, сооружений муниципальной собственности, соответствующих нормальному уровню энергетической эффективности и выше (А, B, C, D)</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27,61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0558605"/>
                  </a:ext>
                </a:extLst>
              </a:tr>
              <a:tr h="438189">
                <a:tc>
                  <a:txBody>
                    <a:bodyPr/>
                    <a:lstStyle/>
                    <a:p>
                      <a:pPr algn="ctr" fontAlgn="ctr"/>
                      <a:r>
                        <a:rPr lang="ru-RU" sz="800" b="0" i="1" u="none" strike="noStrike">
                          <a:solidFill>
                            <a:srgbClr val="000000"/>
                          </a:solidFill>
                          <a:effectLst/>
                          <a:latin typeface="Times New Roman" panose="02020603050405020304" pitchFamily="18" charset="0"/>
                        </a:rPr>
                        <a:t>204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3. Повышение энергетической эффективности многоквартирных домов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Бережливый учет - Оснащенность многоквартирных домов общедомовыми приборами учета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95,44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выполнено ( в связи с  ПОСТАНОВЛЕНИЕМ от 12 марта 2020 года N 108-ПГ "О введении в Московской области режима повышенной готовности для органов управления и сил Московской областной системы предупреждения и ликвидации чрезвычайных ситуаций и некоторых мерах по предотвращению распространения новой коронавирусной инфекции (COVID-2019)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86535165"/>
                  </a:ext>
                </a:extLst>
              </a:tr>
              <a:tr h="129370">
                <a:tc>
                  <a:txBody>
                    <a:bodyPr/>
                    <a:lstStyle/>
                    <a:p>
                      <a:pPr algn="ctr" fontAlgn="ctr"/>
                      <a:r>
                        <a:rPr lang="ru-RU" sz="800" b="1" i="0" u="none" strike="noStrike">
                          <a:solidFill>
                            <a:srgbClr val="000000"/>
                          </a:solidFill>
                          <a:effectLst/>
                          <a:latin typeface="Times New Roman" panose="02020603050405020304" pitchFamily="18" charset="0"/>
                        </a:rPr>
                        <a:t>10.6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t"/>
                      <a:r>
                        <a:rPr lang="ru-RU" sz="800" b="0" i="0" u="none" strike="noStrike" dirty="0">
                          <a:solidFill>
                            <a:srgbClr val="000000"/>
                          </a:solidFill>
                          <a:effectLst/>
                          <a:latin typeface="Times New Roman" panose="02020603050405020304" pitchFamily="18" charset="0"/>
                        </a:rPr>
                        <a:t>Подпрограмма 6 "Развитие газификации"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437400631"/>
                  </a:ext>
                </a:extLst>
              </a:tr>
            </a:tbl>
          </a:graphicData>
        </a:graphic>
      </p:graphicFrame>
    </p:spTree>
    <p:extLst>
      <p:ext uri="{BB962C8B-B14F-4D97-AF65-F5344CB8AC3E}">
        <p14:creationId xmlns:p14="http://schemas.microsoft.com/office/powerpoint/2010/main" val="1559099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50091140"/>
              </p:ext>
            </p:extLst>
          </p:nvPr>
        </p:nvGraphicFramePr>
        <p:xfrm>
          <a:off x="0" y="-27384"/>
          <a:ext cx="9144002" cy="6857999"/>
        </p:xfrm>
        <a:graphic>
          <a:graphicData uri="http://schemas.openxmlformats.org/drawingml/2006/table">
            <a:tbl>
              <a:tblPr/>
              <a:tblGrid>
                <a:gridCol w="240997">
                  <a:extLst>
                    <a:ext uri="{9D8B030D-6E8A-4147-A177-3AD203B41FA5}">
                      <a16:colId xmlns="" xmlns:a16="http://schemas.microsoft.com/office/drawing/2014/main" val="581255424"/>
                    </a:ext>
                  </a:extLst>
                </a:gridCol>
                <a:gridCol w="1700887">
                  <a:extLst>
                    <a:ext uri="{9D8B030D-6E8A-4147-A177-3AD203B41FA5}">
                      <a16:colId xmlns="" xmlns:a16="http://schemas.microsoft.com/office/drawing/2014/main" val="729045416"/>
                    </a:ext>
                  </a:extLst>
                </a:gridCol>
                <a:gridCol w="2079927">
                  <a:extLst>
                    <a:ext uri="{9D8B030D-6E8A-4147-A177-3AD203B41FA5}">
                      <a16:colId xmlns="" xmlns:a16="http://schemas.microsoft.com/office/drawing/2014/main" val="1908080036"/>
                    </a:ext>
                  </a:extLst>
                </a:gridCol>
                <a:gridCol w="1017175">
                  <a:extLst>
                    <a:ext uri="{9D8B030D-6E8A-4147-A177-3AD203B41FA5}">
                      <a16:colId xmlns="" xmlns:a16="http://schemas.microsoft.com/office/drawing/2014/main" val="1514079086"/>
                    </a:ext>
                  </a:extLst>
                </a:gridCol>
                <a:gridCol w="739764">
                  <a:extLst>
                    <a:ext uri="{9D8B030D-6E8A-4147-A177-3AD203B41FA5}">
                      <a16:colId xmlns="" xmlns:a16="http://schemas.microsoft.com/office/drawing/2014/main" val="166307085"/>
                    </a:ext>
                  </a:extLst>
                </a:gridCol>
                <a:gridCol w="1017175">
                  <a:extLst>
                    <a:ext uri="{9D8B030D-6E8A-4147-A177-3AD203B41FA5}">
                      <a16:colId xmlns="" xmlns:a16="http://schemas.microsoft.com/office/drawing/2014/main" val="2122377129"/>
                    </a:ext>
                  </a:extLst>
                </a:gridCol>
                <a:gridCol w="924704">
                  <a:extLst>
                    <a:ext uri="{9D8B030D-6E8A-4147-A177-3AD203B41FA5}">
                      <a16:colId xmlns="" xmlns:a16="http://schemas.microsoft.com/office/drawing/2014/main" val="2900880525"/>
                    </a:ext>
                  </a:extLst>
                </a:gridCol>
                <a:gridCol w="1423373">
                  <a:extLst>
                    <a:ext uri="{9D8B030D-6E8A-4147-A177-3AD203B41FA5}">
                      <a16:colId xmlns="" xmlns:a16="http://schemas.microsoft.com/office/drawing/2014/main" val="2084626143"/>
                    </a:ext>
                  </a:extLst>
                </a:gridCol>
              </a:tblGrid>
              <a:tr h="504627">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Тип показателя</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Единица измерения</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Планируемое значение показателя на 2020 год</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0151951"/>
                  </a:ext>
                </a:extLst>
              </a:tr>
              <a:tr h="219733">
                <a:tc>
                  <a:txBody>
                    <a:bodyPr/>
                    <a:lstStyle/>
                    <a:p>
                      <a:pPr algn="ctr" fontAlgn="ctr"/>
                      <a:r>
                        <a:rPr lang="ru-RU" sz="800" b="1" i="0" u="none" strike="noStrike">
                          <a:solidFill>
                            <a:srgbClr val="000000"/>
                          </a:solidFill>
                          <a:effectLst/>
                          <a:latin typeface="Times New Roman" panose="02020603050405020304" pitchFamily="18" charset="0"/>
                        </a:rPr>
                        <a:t>11.</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"Предпринимательство"</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774109222"/>
                  </a:ext>
                </a:extLst>
              </a:tr>
              <a:tr h="221888">
                <a:tc>
                  <a:txBody>
                    <a:bodyPr/>
                    <a:lstStyle/>
                    <a:p>
                      <a:pPr algn="ctr" fontAlgn="ctr"/>
                      <a:r>
                        <a:rPr lang="ru-RU" sz="800" b="1" i="0" u="none" strike="noStrike">
                          <a:solidFill>
                            <a:srgbClr val="000000"/>
                          </a:solidFill>
                          <a:effectLst/>
                          <a:latin typeface="Times New Roman" panose="02020603050405020304" pitchFamily="18" charset="0"/>
                        </a:rPr>
                        <a:t>11.1</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"Инвестиции"   </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012383725"/>
                  </a:ext>
                </a:extLst>
              </a:tr>
              <a:tr h="1130775">
                <a:tc>
                  <a:txBody>
                    <a:bodyPr/>
                    <a:lstStyle/>
                    <a:p>
                      <a:pPr algn="ctr" fontAlgn="ctr"/>
                      <a:r>
                        <a:rPr lang="ru-RU" sz="800" b="0" i="1" u="none" strike="noStrike">
                          <a:solidFill>
                            <a:srgbClr val="000000"/>
                          </a:solidFill>
                          <a:effectLst/>
                          <a:latin typeface="Times New Roman" panose="02020603050405020304" pitchFamily="18" charset="0"/>
                        </a:rPr>
                        <a:t>205</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многофункциональных индустриальных парков, технологических парков, промышленных площадок</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Объем инвестиций, привлеченных в основной капитал (без учета бюджетных инвестиций ), на душу населения</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Рейтинг-50</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Тысяча рублей</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105,81</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42,92</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Показатель не достигнут по причине введения на территории Московской области ограничительных мер для предприятий и организаций в рамках недопущения распространения новой коронавирусной инфекции (COVID-19)</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7394587"/>
                  </a:ext>
                </a:extLst>
              </a:tr>
              <a:tr h="629856">
                <a:tc>
                  <a:txBody>
                    <a:bodyPr/>
                    <a:lstStyle/>
                    <a:p>
                      <a:pPr algn="ctr" fontAlgn="ctr"/>
                      <a:r>
                        <a:rPr lang="ru-RU" sz="800" b="0" i="1" u="none" strike="noStrike">
                          <a:solidFill>
                            <a:srgbClr val="000000"/>
                          </a:solidFill>
                          <a:effectLst/>
                          <a:latin typeface="Times New Roman" panose="02020603050405020304" pitchFamily="18" charset="0"/>
                        </a:rPr>
                        <a:t>206</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многофункциональных индустриальных парков, технологических парков, промышленных площадок</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Процент заполняемости многопрофильных индустриальных парков, технологических парков, промышленных площадок индустриальных парков</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81,87</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315,66</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16561702"/>
                  </a:ext>
                </a:extLst>
              </a:tr>
              <a:tr h="1005545">
                <a:tc>
                  <a:txBody>
                    <a:bodyPr/>
                    <a:lstStyle/>
                    <a:p>
                      <a:pPr algn="ctr" fontAlgn="ctr"/>
                      <a:r>
                        <a:rPr lang="ru-RU" sz="800" b="0" i="1" u="none" strike="noStrike">
                          <a:solidFill>
                            <a:srgbClr val="000000"/>
                          </a:solidFill>
                          <a:effectLst/>
                          <a:latin typeface="Times New Roman" panose="02020603050405020304" pitchFamily="18" charset="0"/>
                        </a:rPr>
                        <a:t>206</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многофункциональных индустриальных парков, технологических парков, промышленных площадок</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многопрофильных индустриальных парков, технологических парков, промышленных площадок</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Дорожные карты по индустриальным паркам "Щелково" и "Жегалово" согласованы с Министерством. На текущий момент проводится процедура изменения ВРИ земельных участков для индустриальных парков</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3565259"/>
                  </a:ext>
                </a:extLst>
              </a:tr>
              <a:tr h="1130775">
                <a:tc>
                  <a:txBody>
                    <a:bodyPr/>
                    <a:lstStyle/>
                    <a:p>
                      <a:pPr algn="ctr" fontAlgn="ctr"/>
                      <a:r>
                        <a:rPr lang="ru-RU" sz="800" b="0" i="1" u="none" strike="noStrike">
                          <a:solidFill>
                            <a:srgbClr val="000000"/>
                          </a:solidFill>
                          <a:effectLst/>
                          <a:latin typeface="Times New Roman" panose="02020603050405020304" pitchFamily="18" charset="0"/>
                        </a:rPr>
                        <a:t>207</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многофункциональных индустриальных парков, технологических парков, промышленных площадок</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привлеченных резидентов на территории многофункциональных индустриальных парков, технологических парков, промышленных площадок муниципальных образований Московской области</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Показатель не достигнут по причине введения на территории Московской области ограничительных мер для предприятий и организаций в рамках недопущения распространения новой коронавирусной инфекции (COVID-19)</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9458149"/>
                  </a:ext>
                </a:extLst>
              </a:tr>
              <a:tr h="1130775">
                <a:tc>
                  <a:txBody>
                    <a:bodyPr/>
                    <a:lstStyle/>
                    <a:p>
                      <a:pPr algn="ctr" fontAlgn="ctr"/>
                      <a:r>
                        <a:rPr lang="ru-RU" sz="800" b="0" i="1" u="none" strike="noStrike">
                          <a:solidFill>
                            <a:srgbClr val="000000"/>
                          </a:solidFill>
                          <a:effectLst/>
                          <a:latin typeface="Times New Roman" panose="02020603050405020304" pitchFamily="18" charset="0"/>
                        </a:rPr>
                        <a:t>208</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Создание многофункциональных индустриальных парков, технологических парков, промышленных площадок</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Площадь территории, на которую привлечены новые резиденты</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Гектар</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2,62</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Показатель не достигнут по причине введения на территории Московской области ограничительных мер для предприятий и организаций в рамках недопущения распространения новой коронавирусной инфекции (COVID-19)</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684376"/>
                  </a:ext>
                </a:extLst>
              </a:tr>
              <a:tr h="504627">
                <a:tc>
                  <a:txBody>
                    <a:bodyPr/>
                    <a:lstStyle/>
                    <a:p>
                      <a:pPr algn="ctr" fontAlgn="ctr"/>
                      <a:r>
                        <a:rPr lang="ru-RU" sz="800" b="0" i="1" u="none" strike="noStrike">
                          <a:solidFill>
                            <a:srgbClr val="000000"/>
                          </a:solidFill>
                          <a:effectLst/>
                          <a:latin typeface="Times New Roman" panose="02020603050405020304" pitchFamily="18" charset="0"/>
                        </a:rPr>
                        <a:t>209</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Организация работ по поддержке и развитию промышленного потенциала</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Увеличение среднемесячной заработной платы работников организаций, не относящихся к субъектам малого предпринимательства</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104,2</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104,8</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0761808"/>
                  </a:ext>
                </a:extLst>
              </a:tr>
              <a:tr h="379398">
                <a:tc>
                  <a:txBody>
                    <a:bodyPr/>
                    <a:lstStyle/>
                    <a:p>
                      <a:pPr algn="ctr" fontAlgn="ctr"/>
                      <a:r>
                        <a:rPr lang="ru-RU" sz="800" b="0" i="1" u="none" strike="noStrike">
                          <a:solidFill>
                            <a:srgbClr val="000000"/>
                          </a:solidFill>
                          <a:effectLst/>
                          <a:latin typeface="Times New Roman" panose="02020603050405020304" pitchFamily="18" charset="0"/>
                        </a:rPr>
                        <a:t>210</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Организация работ по поддержке и развитию промышленного потенциала</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Производительность труда в базовых несырьевых отраслях экономики</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ВДЛ (Указ Президента РФ № 193)</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3611" marR="3611" marT="36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611" marR="3611" marT="36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77288229"/>
                  </a:ext>
                </a:extLst>
              </a:tr>
            </a:tbl>
          </a:graphicData>
        </a:graphic>
      </p:graphicFrame>
    </p:spTree>
    <p:extLst>
      <p:ext uri="{BB962C8B-B14F-4D97-AF65-F5344CB8AC3E}">
        <p14:creationId xmlns:p14="http://schemas.microsoft.com/office/powerpoint/2010/main" val="37322671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9440161"/>
              </p:ext>
            </p:extLst>
          </p:nvPr>
        </p:nvGraphicFramePr>
        <p:xfrm>
          <a:off x="0" y="0"/>
          <a:ext cx="9144000" cy="6858002"/>
        </p:xfrm>
        <a:graphic>
          <a:graphicData uri="http://schemas.openxmlformats.org/drawingml/2006/table">
            <a:tbl>
              <a:tblPr/>
              <a:tblGrid>
                <a:gridCol w="240998">
                  <a:extLst>
                    <a:ext uri="{9D8B030D-6E8A-4147-A177-3AD203B41FA5}">
                      <a16:colId xmlns="" xmlns:a16="http://schemas.microsoft.com/office/drawing/2014/main" val="222188737"/>
                    </a:ext>
                  </a:extLst>
                </a:gridCol>
                <a:gridCol w="1700886">
                  <a:extLst>
                    <a:ext uri="{9D8B030D-6E8A-4147-A177-3AD203B41FA5}">
                      <a16:colId xmlns="" xmlns:a16="http://schemas.microsoft.com/office/drawing/2014/main" val="3271943671"/>
                    </a:ext>
                  </a:extLst>
                </a:gridCol>
                <a:gridCol w="1810570">
                  <a:extLst>
                    <a:ext uri="{9D8B030D-6E8A-4147-A177-3AD203B41FA5}">
                      <a16:colId xmlns="" xmlns:a16="http://schemas.microsoft.com/office/drawing/2014/main" val="1873739815"/>
                    </a:ext>
                  </a:extLst>
                </a:gridCol>
                <a:gridCol w="718359">
                  <a:extLst>
                    <a:ext uri="{9D8B030D-6E8A-4147-A177-3AD203B41FA5}">
                      <a16:colId xmlns="" xmlns:a16="http://schemas.microsoft.com/office/drawing/2014/main" val="1029236150"/>
                    </a:ext>
                  </a:extLst>
                </a:gridCol>
                <a:gridCol w="383125">
                  <a:extLst>
                    <a:ext uri="{9D8B030D-6E8A-4147-A177-3AD203B41FA5}">
                      <a16:colId xmlns="" xmlns:a16="http://schemas.microsoft.com/office/drawing/2014/main" val="809897758"/>
                    </a:ext>
                  </a:extLst>
                </a:gridCol>
                <a:gridCol w="495898">
                  <a:extLst>
                    <a:ext uri="{9D8B030D-6E8A-4147-A177-3AD203B41FA5}">
                      <a16:colId xmlns="" xmlns:a16="http://schemas.microsoft.com/office/drawing/2014/main" val="818002295"/>
                    </a:ext>
                  </a:extLst>
                </a:gridCol>
                <a:gridCol w="636480">
                  <a:extLst>
                    <a:ext uri="{9D8B030D-6E8A-4147-A177-3AD203B41FA5}">
                      <a16:colId xmlns="" xmlns:a16="http://schemas.microsoft.com/office/drawing/2014/main" val="4022234394"/>
                    </a:ext>
                  </a:extLst>
                </a:gridCol>
                <a:gridCol w="3157684">
                  <a:extLst>
                    <a:ext uri="{9D8B030D-6E8A-4147-A177-3AD203B41FA5}">
                      <a16:colId xmlns="" xmlns:a16="http://schemas.microsoft.com/office/drawing/2014/main" val="3340488518"/>
                    </a:ext>
                  </a:extLst>
                </a:gridCol>
              </a:tblGrid>
              <a:tr h="745701">
                <a:tc>
                  <a:txBody>
                    <a:bodyPr/>
                    <a:lstStyle/>
                    <a:p>
                      <a:pPr algn="ctr" fontAlgn="ctr"/>
                      <a:r>
                        <a:rPr lang="ru-RU" sz="800" b="0" i="1" u="none" strike="noStrike">
                          <a:solidFill>
                            <a:srgbClr val="000000"/>
                          </a:solidFill>
                          <a:effectLst/>
                          <a:latin typeface="Times New Roman" panose="02020603050405020304" pitchFamily="18" charset="0"/>
                        </a:rPr>
                        <a:t>211</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Организация работ по поддержке и развитию промышленного потенциала</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Объем инвестиций в основной капитал, за исключением инвестиций инфраструктурных монополий (федеральные проекты) и бюджетных ассигнований средств федерального бюджета</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ВДЛ (Указ Президента РФ № 193)</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рублей</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7 397 282</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8 085 526</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7932043"/>
                  </a:ext>
                </a:extLst>
              </a:tr>
              <a:tr h="498221">
                <a:tc>
                  <a:txBody>
                    <a:bodyPr/>
                    <a:lstStyle/>
                    <a:p>
                      <a:pPr algn="ctr" fontAlgn="ctr"/>
                      <a:r>
                        <a:rPr lang="ru-RU" sz="800" b="0" i="1" u="none" strike="noStrike">
                          <a:solidFill>
                            <a:srgbClr val="000000"/>
                          </a:solidFill>
                          <a:effectLst/>
                          <a:latin typeface="Times New Roman" panose="02020603050405020304" pitchFamily="18" charset="0"/>
                        </a:rPr>
                        <a:t>212</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Организация работ по поддержке и развитию промышленного потенциала</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созданных рабочих мест</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359</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376</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30719417"/>
                  </a:ext>
                </a:extLst>
              </a:tr>
              <a:tr h="127000">
                <a:tc>
                  <a:txBody>
                    <a:bodyPr/>
                    <a:lstStyle/>
                    <a:p>
                      <a:pPr algn="ctr" fontAlgn="ctr"/>
                      <a:r>
                        <a:rPr lang="ru-RU" sz="800" b="1" i="0" u="none" strike="noStrike">
                          <a:solidFill>
                            <a:srgbClr val="000000"/>
                          </a:solidFill>
                          <a:effectLst/>
                          <a:latin typeface="Times New Roman" panose="02020603050405020304" pitchFamily="18" charset="0"/>
                        </a:rPr>
                        <a:t>11.2</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"Развитие конкуренции"  </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187145321"/>
                  </a:ext>
                </a:extLst>
              </a:tr>
              <a:tr h="1240662">
                <a:tc>
                  <a:txBody>
                    <a:bodyPr/>
                    <a:lstStyle/>
                    <a:p>
                      <a:pPr algn="ctr" fontAlgn="ctr"/>
                      <a:r>
                        <a:rPr lang="ru-RU" sz="800" b="0" i="1" u="none" strike="noStrike">
                          <a:solidFill>
                            <a:srgbClr val="000000"/>
                          </a:solidFill>
                          <a:effectLst/>
                          <a:latin typeface="Times New Roman" panose="02020603050405020304" pitchFamily="18" charset="0"/>
                        </a:rPr>
                        <a:t>213</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«Развитие конкурентной среды в рамках Федерального закона № 44-ФЗ»</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закупок среди субъектов малого и среднего предпринимательства, социально ориентированных некоммерческих организаций, осуществляемых в соответствии с Федеральным законом от 05.04.2013 № 44-ФЗ "О контрактной системе в сфере закупок товаров, работ, услуг для обеспечения государственных и муниципальных нужд"</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65,68</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4908443"/>
                  </a:ext>
                </a:extLst>
              </a:tr>
              <a:tr h="498221">
                <a:tc>
                  <a:txBody>
                    <a:bodyPr/>
                    <a:lstStyle/>
                    <a:p>
                      <a:pPr algn="ctr" fontAlgn="ctr"/>
                      <a:r>
                        <a:rPr lang="ru-RU" sz="800" b="0" i="1" u="none" strike="noStrike">
                          <a:solidFill>
                            <a:srgbClr val="000000"/>
                          </a:solidFill>
                          <a:effectLst/>
                          <a:latin typeface="Times New Roman" panose="02020603050405020304" pitchFamily="18" charset="0"/>
                        </a:rPr>
                        <a:t>214</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«Развитие конкурентной среды в рамках Федерального закона № 44-ФЗ»</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общей экономии денежных средств от общей суммы объявленных торгов</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12,02</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Невыполнение данного показателя обусловлено следующими факторами: демпинг при проведении торгов участниками  и снижение НМЦК с целью признания победителем</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7574854"/>
                  </a:ext>
                </a:extLst>
              </a:tr>
              <a:tr h="498221">
                <a:tc>
                  <a:txBody>
                    <a:bodyPr/>
                    <a:lstStyle/>
                    <a:p>
                      <a:pPr algn="ctr" fontAlgn="ctr"/>
                      <a:r>
                        <a:rPr lang="ru-RU" sz="800" b="0" i="1" u="none" strike="noStrike">
                          <a:solidFill>
                            <a:srgbClr val="000000"/>
                          </a:solidFill>
                          <a:effectLst/>
                          <a:latin typeface="Times New Roman" panose="02020603050405020304" pitchFamily="18" charset="0"/>
                        </a:rPr>
                        <a:t>215</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«Развитие конкурентной среды в рамках Федерального закона № 44-ФЗ»</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несостоявшихся торгов от общего количества объявленных торгов</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14,29</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1152192"/>
                  </a:ext>
                </a:extLst>
              </a:tr>
              <a:tr h="498221">
                <a:tc>
                  <a:txBody>
                    <a:bodyPr/>
                    <a:lstStyle/>
                    <a:p>
                      <a:pPr algn="ctr" fontAlgn="ctr"/>
                      <a:r>
                        <a:rPr lang="ru-RU" sz="800" b="0" i="1" u="none" strike="noStrike">
                          <a:solidFill>
                            <a:srgbClr val="000000"/>
                          </a:solidFill>
                          <a:effectLst/>
                          <a:latin typeface="Times New Roman" panose="02020603050405020304" pitchFamily="18" charset="0"/>
                        </a:rPr>
                        <a:t>216</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«Развитие конкурентной среды в рамках Федерального закона № 44-ФЗ»</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Среднее количество участников на состоявшихся торгах</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3,4</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6,53</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475234"/>
                  </a:ext>
                </a:extLst>
              </a:tr>
              <a:tr h="1611883">
                <a:tc>
                  <a:txBody>
                    <a:bodyPr/>
                    <a:lstStyle/>
                    <a:p>
                      <a:pPr algn="ctr" fontAlgn="ctr"/>
                      <a:r>
                        <a:rPr lang="ru-RU" sz="800" b="0" i="1" u="none" strike="noStrike">
                          <a:solidFill>
                            <a:srgbClr val="000000"/>
                          </a:solidFill>
                          <a:effectLst/>
                          <a:latin typeface="Times New Roman" panose="02020603050405020304" pitchFamily="18" charset="0"/>
                        </a:rPr>
                        <a:t>217</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«Развитие конкурентной среды в рамках Федерального закона № 44-ФЗ»</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обоснованных, частично обоснованных жалоб в Федеральную антимонопольную службу (ФАС России) (от общего количества опубликованных торгов)</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3,6</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4,06</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невыполнение данного показателя обусловлено жалобами, поступившими на одноименные закупки, опубликованные в 2019 году при проведении открытых конкурсов с ограниченным участием в электронной форме на оказание услуг по организации рационального горячего питания на базе пищеблока Заказчика в рамках Федерального закона от 05.04.2013 № 44-ФЗ «О контрактной системе в сфере закупок товаров, работ, услуг для обеспечения государственных и муниципальных нужд», и признанными частично обоснованными в связи с установлением в документации о закупке ненадлежащих критериев оценки (18 из 25 жалоб, признаны частично обоснованными), значение показателя доля обоснованных, частично обоснованных жалоб в Федеральную антимонопольную службу (ФАС России) (от общего количества объявленных торгов)</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1209769"/>
                  </a:ext>
                </a:extLst>
              </a:tr>
              <a:tr h="498221">
                <a:tc>
                  <a:txBody>
                    <a:bodyPr/>
                    <a:lstStyle/>
                    <a:p>
                      <a:pPr algn="ctr" fontAlgn="ctr"/>
                      <a:r>
                        <a:rPr lang="ru-RU" sz="800" b="0" i="1" u="none" strike="noStrike">
                          <a:solidFill>
                            <a:srgbClr val="000000"/>
                          </a:solidFill>
                          <a:effectLst/>
                          <a:latin typeface="Times New Roman" panose="02020603050405020304" pitchFamily="18" charset="0"/>
                        </a:rPr>
                        <a:t>218</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«Реализация комплекса мер по содействию развитию конкуренции»</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реализованных требований Стандарта развития конкуренции в Московской области</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187649"/>
                  </a:ext>
                </a:extLst>
              </a:tr>
              <a:tr h="143430">
                <a:tc>
                  <a:txBody>
                    <a:bodyPr/>
                    <a:lstStyle/>
                    <a:p>
                      <a:pPr algn="ctr" fontAlgn="ctr"/>
                      <a:r>
                        <a:rPr lang="ru-RU" sz="800" b="1" i="0" u="none" strike="noStrike">
                          <a:solidFill>
                            <a:srgbClr val="000000"/>
                          </a:solidFill>
                          <a:effectLst/>
                          <a:latin typeface="Times New Roman" panose="02020603050405020304" pitchFamily="18" charset="0"/>
                        </a:rPr>
                        <a:t>11.3</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3 "Развитие малого и среднего предпринимательства"    </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203335744"/>
                  </a:ext>
                </a:extLst>
              </a:tr>
              <a:tr h="498221">
                <a:tc>
                  <a:txBody>
                    <a:bodyPr/>
                    <a:lstStyle/>
                    <a:p>
                      <a:pPr algn="ctr" fontAlgn="ctr"/>
                      <a:r>
                        <a:rPr lang="ru-RU" sz="800" b="0" i="1" u="none" strike="noStrike">
                          <a:solidFill>
                            <a:srgbClr val="000000"/>
                          </a:solidFill>
                          <a:effectLst/>
                          <a:latin typeface="Times New Roman" panose="02020603050405020304" pitchFamily="18" charset="0"/>
                        </a:rPr>
                        <a:t>219</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I8. Федеральный проект «Популяризация предпринимательства»</a:t>
                      </a:r>
                    </a:p>
                  </a:txBody>
                  <a:tcPr marL="3212" marR="3212" marT="3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 2020 Количество самозанятых граждан, зафиксировавших свой статус, с учетом введения налогового режима для самозанятых, нарастающим итогом</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ВДЛ (Указ президента РФ № 193)</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2145</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3240</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Times New Roman" panose="02020603050405020304" pitchFamily="18" charset="0"/>
                        </a:rPr>
                        <a:t>выполнено</a:t>
                      </a:r>
                    </a:p>
                  </a:txBody>
                  <a:tcPr marL="3212" marR="3212" marT="32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5554592"/>
                  </a:ext>
                </a:extLst>
              </a:tr>
            </a:tbl>
          </a:graphicData>
        </a:graphic>
      </p:graphicFrame>
    </p:spTree>
    <p:extLst>
      <p:ext uri="{BB962C8B-B14F-4D97-AF65-F5344CB8AC3E}">
        <p14:creationId xmlns:p14="http://schemas.microsoft.com/office/powerpoint/2010/main" val="11370896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63712472"/>
              </p:ext>
            </p:extLst>
          </p:nvPr>
        </p:nvGraphicFramePr>
        <p:xfrm>
          <a:off x="-6288" y="0"/>
          <a:ext cx="9150289" cy="6839915"/>
        </p:xfrm>
        <a:graphic>
          <a:graphicData uri="http://schemas.openxmlformats.org/drawingml/2006/table">
            <a:tbl>
              <a:tblPr/>
              <a:tblGrid>
                <a:gridCol w="241163">
                  <a:extLst>
                    <a:ext uri="{9D8B030D-6E8A-4147-A177-3AD203B41FA5}">
                      <a16:colId xmlns="" xmlns:a16="http://schemas.microsoft.com/office/drawing/2014/main" val="909688638"/>
                    </a:ext>
                  </a:extLst>
                </a:gridCol>
                <a:gridCol w="1702056">
                  <a:extLst>
                    <a:ext uri="{9D8B030D-6E8A-4147-A177-3AD203B41FA5}">
                      <a16:colId xmlns="" xmlns:a16="http://schemas.microsoft.com/office/drawing/2014/main" val="2447001332"/>
                    </a:ext>
                  </a:extLst>
                </a:gridCol>
                <a:gridCol w="1811816">
                  <a:extLst>
                    <a:ext uri="{9D8B030D-6E8A-4147-A177-3AD203B41FA5}">
                      <a16:colId xmlns="" xmlns:a16="http://schemas.microsoft.com/office/drawing/2014/main" val="1718403035"/>
                    </a:ext>
                  </a:extLst>
                </a:gridCol>
                <a:gridCol w="718852">
                  <a:extLst>
                    <a:ext uri="{9D8B030D-6E8A-4147-A177-3AD203B41FA5}">
                      <a16:colId xmlns="" xmlns:a16="http://schemas.microsoft.com/office/drawing/2014/main" val="267785334"/>
                    </a:ext>
                  </a:extLst>
                </a:gridCol>
                <a:gridCol w="383388">
                  <a:extLst>
                    <a:ext uri="{9D8B030D-6E8A-4147-A177-3AD203B41FA5}">
                      <a16:colId xmlns="" xmlns:a16="http://schemas.microsoft.com/office/drawing/2014/main" val="2798121481"/>
                    </a:ext>
                  </a:extLst>
                </a:gridCol>
                <a:gridCol w="496240">
                  <a:extLst>
                    <a:ext uri="{9D8B030D-6E8A-4147-A177-3AD203B41FA5}">
                      <a16:colId xmlns="" xmlns:a16="http://schemas.microsoft.com/office/drawing/2014/main" val="190041553"/>
                    </a:ext>
                  </a:extLst>
                </a:gridCol>
                <a:gridCol w="636918">
                  <a:extLst>
                    <a:ext uri="{9D8B030D-6E8A-4147-A177-3AD203B41FA5}">
                      <a16:colId xmlns="" xmlns:a16="http://schemas.microsoft.com/office/drawing/2014/main" val="3669881"/>
                    </a:ext>
                  </a:extLst>
                </a:gridCol>
                <a:gridCol w="3159856">
                  <a:extLst>
                    <a:ext uri="{9D8B030D-6E8A-4147-A177-3AD203B41FA5}">
                      <a16:colId xmlns="" xmlns:a16="http://schemas.microsoft.com/office/drawing/2014/main" val="329650708"/>
                    </a:ext>
                  </a:extLst>
                </a:gridCol>
              </a:tblGrid>
              <a:tr h="439023">
                <a:tc>
                  <a:txBody>
                    <a:bodyPr/>
                    <a:lstStyle/>
                    <a:p>
                      <a:pPr algn="ctr" fontAlgn="ctr"/>
                      <a:r>
                        <a:rPr lang="ru-RU" sz="800" b="0" i="1" u="none" strike="noStrike">
                          <a:solidFill>
                            <a:srgbClr val="000000"/>
                          </a:solidFill>
                          <a:effectLst/>
                          <a:latin typeface="Times New Roman" panose="02020603050405020304" pitchFamily="18" charset="0"/>
                        </a:rPr>
                        <a:t>220</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«Реализация механизмов муниципальной поддержки субъектов малого и среднего предпринимательства»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  (Указ Президента РФ от 28.04.2008   № 607)</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35,76</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35,92</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5756595"/>
                  </a:ext>
                </a:extLst>
              </a:tr>
              <a:tr h="384145">
                <a:tc>
                  <a:txBody>
                    <a:bodyPr/>
                    <a:lstStyle/>
                    <a:p>
                      <a:pPr algn="ctr" fontAlgn="ctr"/>
                      <a:r>
                        <a:rPr lang="ru-RU" sz="800" b="0" i="1" u="none" strike="noStrike">
                          <a:solidFill>
                            <a:srgbClr val="000000"/>
                          </a:solidFill>
                          <a:effectLst/>
                          <a:latin typeface="Times New Roman" panose="02020603050405020304" pitchFamily="18" charset="0"/>
                        </a:rPr>
                        <a:t>221</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«Реализация механизмов муниципальной поддержки субъектов малого и среднего предпринимательства»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Число субъектов МСП в расчете на 10 тыс. человек населения</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  (Указ Президента РФ от 28.04.2008   № 607)</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490,27</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487,3</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Times New Roman" panose="02020603050405020304" pitchFamily="18" charset="0"/>
                        </a:rPr>
                        <a:t>Показатель не достигнут по причине введения на территории Московской области ограничительных мер для субъектов малого и среднего предпринимательства в рамках недопущения распространения новой коронавирусной инфекции (COVID-19), а также в связи с актуализацией данных по количеству субъектов малого бизнеса в Едином реестре субъектов МСП Федеральной налоговой службы </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1884035"/>
                  </a:ext>
                </a:extLst>
              </a:tr>
              <a:tr h="384145">
                <a:tc>
                  <a:txBody>
                    <a:bodyPr/>
                    <a:lstStyle/>
                    <a:p>
                      <a:pPr algn="ctr" fontAlgn="ctr"/>
                      <a:r>
                        <a:rPr lang="ru-RU" sz="800" b="0" i="1" u="none" strike="noStrike">
                          <a:solidFill>
                            <a:srgbClr val="000000"/>
                          </a:solidFill>
                          <a:effectLst/>
                          <a:latin typeface="Times New Roman" panose="02020603050405020304" pitchFamily="18" charset="0"/>
                        </a:rPr>
                        <a:t>222</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«Реализация механизмов муниципальной поддержки субъектов малого и среднего предпринимательства»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Малый бизнес большого региона. Прирост количества субъектов малого и среднего предпринимательства на 10 тыс. населения</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75,92</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72,01</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Times New Roman" panose="02020603050405020304" pitchFamily="18" charset="0"/>
                        </a:rPr>
                        <a:t>Показатель не достигнут по причине введения на территории Московской области ограничительных мер для субъектов малого и среднего предпринимательства в рамках недопущения распространения новой коронавирусной инфекции (COVID-19), а также в связи с актуализацией данных по количеству субъектов малого бизнеса в Едином реестре субъектов МСП Федеральной налоговой службы </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65622328"/>
                  </a:ext>
                </a:extLst>
              </a:tr>
              <a:tr h="307316">
                <a:tc>
                  <a:txBody>
                    <a:bodyPr/>
                    <a:lstStyle/>
                    <a:p>
                      <a:pPr algn="ctr" fontAlgn="ctr"/>
                      <a:r>
                        <a:rPr lang="ru-RU" sz="800" b="0" i="1" u="none" strike="noStrike">
                          <a:solidFill>
                            <a:srgbClr val="000000"/>
                          </a:solidFill>
                          <a:effectLst/>
                          <a:latin typeface="Times New Roman" panose="02020603050405020304" pitchFamily="18" charset="0"/>
                        </a:rPr>
                        <a:t>223</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I8. Федеральный проект «Популяризация предпринимательства»Основное мероприятие I8. Федеральный проект «Популяризация предпринимательства»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Вновь созданные предприятия МСП в сфере производства или услуг</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150</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167</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5634459"/>
                  </a:ext>
                </a:extLst>
              </a:tr>
              <a:tr h="307316">
                <a:tc>
                  <a:txBody>
                    <a:bodyPr/>
                    <a:lstStyle/>
                    <a:p>
                      <a:pPr algn="ctr" fontAlgn="ctr"/>
                      <a:r>
                        <a:rPr lang="ru-RU" sz="800" b="0" i="1" u="none" strike="noStrike">
                          <a:solidFill>
                            <a:srgbClr val="000000"/>
                          </a:solidFill>
                          <a:effectLst/>
                          <a:latin typeface="Times New Roman" panose="02020603050405020304" pitchFamily="18" charset="0"/>
                        </a:rPr>
                        <a:t>224</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I8. Федеральный проект «Популяризация предпринимательства»Основное мероприятие I8. Федеральный проект «Популяризация предпринимательства»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вновь созданных субъектов МСП участниками проекта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Национального проекта (Регионального проекта)</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единиц</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0,016</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0,016</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0356383"/>
                  </a:ext>
                </a:extLst>
              </a:tr>
              <a:tr h="307316">
                <a:tc>
                  <a:txBody>
                    <a:bodyPr/>
                    <a:lstStyle/>
                    <a:p>
                      <a:pPr algn="ctr" fontAlgn="ctr"/>
                      <a:r>
                        <a:rPr lang="ru-RU" sz="800" b="0" i="1" u="none" strike="noStrike">
                          <a:solidFill>
                            <a:srgbClr val="000000"/>
                          </a:solidFill>
                          <a:effectLst/>
                          <a:latin typeface="Times New Roman" panose="02020603050405020304" pitchFamily="18" charset="0"/>
                        </a:rPr>
                        <a:t>225</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I8. Федеральный проект «Популяризация предпринимательства»Основное мероприятие I8. Федеральный проект «Популяризация предпринимательства»</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Численность занятых в сфере малого и среднего предпринимательства, включая индивидуальных предпринимателей" за отчетный период (прошедший год)</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ВДЛ (Указ президента РФ № 193)</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31180</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31195</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выполнено</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9271665"/>
                  </a:ext>
                </a:extLst>
              </a:tr>
              <a:tr h="242062">
                <a:tc>
                  <a:txBody>
                    <a:bodyPr/>
                    <a:lstStyle/>
                    <a:p>
                      <a:pPr algn="ctr" fontAlgn="ctr"/>
                      <a:r>
                        <a:rPr lang="ru-RU" sz="800" b="1" i="0" u="none" strike="noStrike">
                          <a:solidFill>
                            <a:srgbClr val="000000"/>
                          </a:solidFill>
                          <a:effectLst/>
                          <a:latin typeface="Times New Roman" panose="02020603050405020304" pitchFamily="18" charset="0"/>
                        </a:rPr>
                        <a:t>11.4</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4 "Развитие потребительского рынка и услуг"</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891616786"/>
                  </a:ext>
                </a:extLst>
              </a:tr>
              <a:tr h="720080">
                <a:tc>
                  <a:txBody>
                    <a:bodyPr/>
                    <a:lstStyle/>
                    <a:p>
                      <a:pPr algn="ctr" fontAlgn="ctr"/>
                      <a:r>
                        <a:rPr lang="ru-RU" sz="800" b="0" i="1" u="none" strike="noStrike">
                          <a:solidFill>
                            <a:srgbClr val="000000"/>
                          </a:solidFill>
                          <a:effectLst/>
                          <a:latin typeface="Times New Roman" panose="02020603050405020304" pitchFamily="18" charset="0"/>
                        </a:rPr>
                        <a:t>226</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Развитие потребительского рынка и услуг на территории городского округа Щёлково</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Обеспеченность населения площадью торговых объектов</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Квадратные метры на 1000 жителей</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1490,8</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1513,2</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4445532"/>
                  </a:ext>
                </a:extLst>
              </a:tr>
              <a:tr h="691462">
                <a:tc>
                  <a:txBody>
                    <a:bodyPr/>
                    <a:lstStyle/>
                    <a:p>
                      <a:pPr algn="ctr" fontAlgn="ctr"/>
                      <a:r>
                        <a:rPr lang="ru-RU" sz="800" b="0" i="1" u="none" strike="noStrike">
                          <a:solidFill>
                            <a:srgbClr val="000000"/>
                          </a:solidFill>
                          <a:effectLst/>
                          <a:latin typeface="Times New Roman" panose="02020603050405020304" pitchFamily="18" charset="0"/>
                        </a:rPr>
                        <a:t>227</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Развитие потребительского рынка и услуг на территории городского округа Щёлково</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обслуживаемых населенных пунктов от общего числа населенных пунктов муниципального образования, соответствующих критериям отбора получателей субсидии на частичную компенсацию транспортных расходов организаций и индивидуальных предпринимателей по доставке продовольственных и не продовольственных товаров в сельские населенные пункты муниципального образования</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3659" marR="3659" marT="3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не запланирован в 2020 году</a:t>
                      </a:r>
                    </a:p>
                  </a:txBody>
                  <a:tcPr marL="3659" marR="3659" marT="365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4009876"/>
                  </a:ext>
                </a:extLst>
              </a:tr>
            </a:tbl>
          </a:graphicData>
        </a:graphic>
      </p:graphicFrame>
    </p:spTree>
    <p:extLst>
      <p:ext uri="{BB962C8B-B14F-4D97-AF65-F5344CB8AC3E}">
        <p14:creationId xmlns:p14="http://schemas.microsoft.com/office/powerpoint/2010/main" val="37142081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23636055"/>
              </p:ext>
            </p:extLst>
          </p:nvPr>
        </p:nvGraphicFramePr>
        <p:xfrm>
          <a:off x="0" y="0"/>
          <a:ext cx="9144000" cy="2951118"/>
        </p:xfrm>
        <a:graphic>
          <a:graphicData uri="http://schemas.openxmlformats.org/drawingml/2006/table">
            <a:tbl>
              <a:tblPr/>
              <a:tblGrid>
                <a:gridCol w="240998">
                  <a:extLst>
                    <a:ext uri="{9D8B030D-6E8A-4147-A177-3AD203B41FA5}">
                      <a16:colId xmlns="" xmlns:a16="http://schemas.microsoft.com/office/drawing/2014/main" val="4043576962"/>
                    </a:ext>
                  </a:extLst>
                </a:gridCol>
                <a:gridCol w="1700886">
                  <a:extLst>
                    <a:ext uri="{9D8B030D-6E8A-4147-A177-3AD203B41FA5}">
                      <a16:colId xmlns="" xmlns:a16="http://schemas.microsoft.com/office/drawing/2014/main" val="2246983395"/>
                    </a:ext>
                  </a:extLst>
                </a:gridCol>
                <a:gridCol w="1810571">
                  <a:extLst>
                    <a:ext uri="{9D8B030D-6E8A-4147-A177-3AD203B41FA5}">
                      <a16:colId xmlns="" xmlns:a16="http://schemas.microsoft.com/office/drawing/2014/main" val="1780582713"/>
                    </a:ext>
                  </a:extLst>
                </a:gridCol>
                <a:gridCol w="718358">
                  <a:extLst>
                    <a:ext uri="{9D8B030D-6E8A-4147-A177-3AD203B41FA5}">
                      <a16:colId xmlns="" xmlns:a16="http://schemas.microsoft.com/office/drawing/2014/main" val="3039031071"/>
                    </a:ext>
                  </a:extLst>
                </a:gridCol>
                <a:gridCol w="533235">
                  <a:extLst>
                    <a:ext uri="{9D8B030D-6E8A-4147-A177-3AD203B41FA5}">
                      <a16:colId xmlns="" xmlns:a16="http://schemas.microsoft.com/office/drawing/2014/main" val="2412920206"/>
                    </a:ext>
                  </a:extLst>
                </a:gridCol>
                <a:gridCol w="504056">
                  <a:extLst>
                    <a:ext uri="{9D8B030D-6E8A-4147-A177-3AD203B41FA5}">
                      <a16:colId xmlns="" xmlns:a16="http://schemas.microsoft.com/office/drawing/2014/main" val="1013707440"/>
                    </a:ext>
                  </a:extLst>
                </a:gridCol>
                <a:gridCol w="478212">
                  <a:extLst>
                    <a:ext uri="{9D8B030D-6E8A-4147-A177-3AD203B41FA5}">
                      <a16:colId xmlns="" xmlns:a16="http://schemas.microsoft.com/office/drawing/2014/main" val="2123306424"/>
                    </a:ext>
                  </a:extLst>
                </a:gridCol>
                <a:gridCol w="3157684">
                  <a:extLst>
                    <a:ext uri="{9D8B030D-6E8A-4147-A177-3AD203B41FA5}">
                      <a16:colId xmlns="" xmlns:a16="http://schemas.microsoft.com/office/drawing/2014/main" val="3328786990"/>
                    </a:ext>
                  </a:extLst>
                </a:gridCol>
              </a:tblGrid>
              <a:tr h="262913">
                <a:tc>
                  <a:txBody>
                    <a:bodyPr/>
                    <a:lstStyle/>
                    <a:p>
                      <a:pPr algn="ctr" fontAlgn="ctr"/>
                      <a:r>
                        <a:rPr lang="ru-RU" sz="800" b="0" i="1" u="none" strike="noStrike">
                          <a:solidFill>
                            <a:srgbClr val="000000"/>
                          </a:solidFill>
                          <a:effectLst/>
                          <a:latin typeface="Times New Roman" panose="02020603050405020304" pitchFamily="18" charset="0"/>
                        </a:rPr>
                        <a:t>228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Развитие потребительского рынка и услуг на территории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Ликвидация незаконных нестационарных торговых объектов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Балл</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3687305"/>
                  </a:ext>
                </a:extLst>
              </a:tr>
              <a:tr h="262913">
                <a:tc>
                  <a:txBody>
                    <a:bodyPr/>
                    <a:lstStyle/>
                    <a:p>
                      <a:pPr algn="ctr" fontAlgn="ctr"/>
                      <a:r>
                        <a:rPr lang="ru-RU" sz="800" b="0" i="1" u="none" strike="noStrike">
                          <a:solidFill>
                            <a:srgbClr val="000000"/>
                          </a:solidFill>
                          <a:effectLst/>
                          <a:latin typeface="Times New Roman" panose="02020603050405020304" pitchFamily="18" charset="0"/>
                        </a:rPr>
                        <a:t>229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Развитие потребительского рынка и услуг на территории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Прирост площадей торговых объектов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квадратных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6449454"/>
                  </a:ext>
                </a:extLst>
              </a:tr>
              <a:tr h="262913">
                <a:tc>
                  <a:txBody>
                    <a:bodyPr/>
                    <a:lstStyle/>
                    <a:p>
                      <a:pPr algn="ctr" fontAlgn="ctr"/>
                      <a:r>
                        <a:rPr lang="ru-RU" sz="800" b="0" i="1" u="none" strike="noStrike">
                          <a:solidFill>
                            <a:srgbClr val="000000"/>
                          </a:solidFill>
                          <a:effectLst/>
                          <a:latin typeface="Times New Roman" panose="02020603050405020304" pitchFamily="18" charset="0"/>
                        </a:rPr>
                        <a:t>230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Развитие сферы общественного питания на территории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Прирост посадочных мест на объектах общественного питания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Посадочное место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4685964"/>
                  </a:ext>
                </a:extLst>
              </a:tr>
              <a:tr h="262913">
                <a:tc>
                  <a:txBody>
                    <a:bodyPr/>
                    <a:lstStyle/>
                    <a:p>
                      <a:pPr algn="ctr" fontAlgn="ctr"/>
                      <a:r>
                        <a:rPr lang="ru-RU" sz="800" b="0" i="1" u="none" strike="noStrike">
                          <a:solidFill>
                            <a:srgbClr val="000000"/>
                          </a:solidFill>
                          <a:effectLst/>
                          <a:latin typeface="Times New Roman" panose="02020603050405020304" pitchFamily="18" charset="0"/>
                        </a:rPr>
                        <a:t>231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Развитие сферы бытовых услуг на территории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Прирост рабочих мест на объектах бытового обслуживания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Рабочее место</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4717448"/>
                  </a:ext>
                </a:extLst>
              </a:tr>
              <a:tr h="350551">
                <a:tc>
                  <a:txBody>
                    <a:bodyPr/>
                    <a:lstStyle/>
                    <a:p>
                      <a:pPr algn="ctr" fontAlgn="ctr"/>
                      <a:r>
                        <a:rPr lang="ru-RU" sz="800" b="0" i="1" u="none" strike="noStrike">
                          <a:solidFill>
                            <a:srgbClr val="000000"/>
                          </a:solidFill>
                          <a:effectLst/>
                          <a:latin typeface="Times New Roman" panose="02020603050405020304" pitchFamily="18" charset="0"/>
                        </a:rPr>
                        <a:t>232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Реализация губернаторской программы «100 бань Подмосковья» на территории городского округа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банных объектов по программе "100 бань Подмосковья"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запланирован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0538962"/>
                  </a:ext>
                </a:extLst>
              </a:tr>
              <a:tr h="271260">
                <a:tc>
                  <a:txBody>
                    <a:bodyPr/>
                    <a:lstStyle/>
                    <a:p>
                      <a:pPr algn="ctr" fontAlgn="ctr"/>
                      <a:r>
                        <a:rPr lang="ru-RU" sz="800" b="0" i="1" u="none" strike="noStrike">
                          <a:solidFill>
                            <a:srgbClr val="000000"/>
                          </a:solidFill>
                          <a:effectLst/>
                          <a:latin typeface="Times New Roman" panose="02020603050405020304" pitchFamily="18" charset="0"/>
                        </a:rPr>
                        <a:t>233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Участие в организации региональной системы защиты прав потребителей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обращений по вопросу защиты прав потребителей от общего количества поступивших обращений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57322857"/>
                  </a:ext>
                </a:extLst>
              </a:tr>
            </a:tbl>
          </a:graphicData>
        </a:graphic>
      </p:graphicFrame>
    </p:spTree>
    <p:extLst>
      <p:ext uri="{BB962C8B-B14F-4D97-AF65-F5344CB8AC3E}">
        <p14:creationId xmlns:p14="http://schemas.microsoft.com/office/powerpoint/2010/main" val="40698791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25509764"/>
              </p:ext>
            </p:extLst>
          </p:nvPr>
        </p:nvGraphicFramePr>
        <p:xfrm>
          <a:off x="0" y="0"/>
          <a:ext cx="9143998" cy="6858000"/>
        </p:xfrm>
        <a:graphic>
          <a:graphicData uri="http://schemas.openxmlformats.org/drawingml/2006/table">
            <a:tbl>
              <a:tblPr/>
              <a:tblGrid>
                <a:gridCol w="189005">
                  <a:extLst>
                    <a:ext uri="{9D8B030D-6E8A-4147-A177-3AD203B41FA5}">
                      <a16:colId xmlns="" xmlns:a16="http://schemas.microsoft.com/office/drawing/2014/main" val="3487264703"/>
                    </a:ext>
                  </a:extLst>
                </a:gridCol>
                <a:gridCol w="1574683">
                  <a:extLst>
                    <a:ext uri="{9D8B030D-6E8A-4147-A177-3AD203B41FA5}">
                      <a16:colId xmlns="" xmlns:a16="http://schemas.microsoft.com/office/drawing/2014/main" val="2621336178"/>
                    </a:ext>
                  </a:extLst>
                </a:gridCol>
                <a:gridCol w="1368152">
                  <a:extLst>
                    <a:ext uri="{9D8B030D-6E8A-4147-A177-3AD203B41FA5}">
                      <a16:colId xmlns="" xmlns:a16="http://schemas.microsoft.com/office/drawing/2014/main" val="3687004388"/>
                    </a:ext>
                  </a:extLst>
                </a:gridCol>
                <a:gridCol w="593087">
                  <a:extLst>
                    <a:ext uri="{9D8B030D-6E8A-4147-A177-3AD203B41FA5}">
                      <a16:colId xmlns="" xmlns:a16="http://schemas.microsoft.com/office/drawing/2014/main" val="504748442"/>
                    </a:ext>
                  </a:extLst>
                </a:gridCol>
                <a:gridCol w="774153">
                  <a:extLst>
                    <a:ext uri="{9D8B030D-6E8A-4147-A177-3AD203B41FA5}">
                      <a16:colId xmlns="" xmlns:a16="http://schemas.microsoft.com/office/drawing/2014/main" val="3931896937"/>
                    </a:ext>
                  </a:extLst>
                </a:gridCol>
                <a:gridCol w="967691">
                  <a:extLst>
                    <a:ext uri="{9D8B030D-6E8A-4147-A177-3AD203B41FA5}">
                      <a16:colId xmlns="" xmlns:a16="http://schemas.microsoft.com/office/drawing/2014/main" val="2638766642"/>
                    </a:ext>
                  </a:extLst>
                </a:gridCol>
                <a:gridCol w="870922">
                  <a:extLst>
                    <a:ext uri="{9D8B030D-6E8A-4147-A177-3AD203B41FA5}">
                      <a16:colId xmlns="" xmlns:a16="http://schemas.microsoft.com/office/drawing/2014/main" val="2371261701"/>
                    </a:ext>
                  </a:extLst>
                </a:gridCol>
                <a:gridCol w="106515">
                  <a:extLst>
                    <a:ext uri="{9D8B030D-6E8A-4147-A177-3AD203B41FA5}">
                      <a16:colId xmlns="" xmlns:a16="http://schemas.microsoft.com/office/drawing/2014/main" val="628849490"/>
                    </a:ext>
                  </a:extLst>
                </a:gridCol>
                <a:gridCol w="2699790">
                  <a:extLst>
                    <a:ext uri="{9D8B030D-6E8A-4147-A177-3AD203B41FA5}">
                      <a16:colId xmlns="" xmlns:a16="http://schemas.microsoft.com/office/drawing/2014/main" val="4100772410"/>
                    </a:ext>
                  </a:extLst>
                </a:gridCol>
              </a:tblGrid>
              <a:tr h="498595">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Планируемое значение показателя на 2020 год</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293712019"/>
                  </a:ext>
                </a:extLst>
              </a:tr>
              <a:tr h="144094">
                <a:tc>
                  <a:txBody>
                    <a:bodyPr/>
                    <a:lstStyle/>
                    <a:p>
                      <a:pPr algn="ctr" fontAlgn="ctr"/>
                      <a:r>
                        <a:rPr lang="ru-RU" sz="800" b="1" i="0" u="none" strike="noStrike">
                          <a:solidFill>
                            <a:srgbClr val="000000"/>
                          </a:solidFill>
                          <a:effectLst/>
                          <a:latin typeface="Times New Roman" panose="02020603050405020304" pitchFamily="18" charset="0"/>
                        </a:rPr>
                        <a:t>12.</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«Управление имуществом и муниципальными финансами»</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035760451"/>
                  </a:ext>
                </a:extLst>
              </a:tr>
              <a:tr h="163809">
                <a:tc>
                  <a:txBody>
                    <a:bodyPr/>
                    <a:lstStyle/>
                    <a:p>
                      <a:pPr algn="ctr" fontAlgn="ctr"/>
                      <a:r>
                        <a:rPr lang="ru-RU" sz="800" b="1" i="0" u="none" strike="noStrike">
                          <a:solidFill>
                            <a:srgbClr val="000000"/>
                          </a:solidFill>
                          <a:effectLst/>
                          <a:latin typeface="Times New Roman" panose="02020603050405020304" pitchFamily="18" charset="0"/>
                        </a:rPr>
                        <a:t>12.1</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1 "Развитие имущественного комплекса"</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142983676"/>
                  </a:ext>
                </a:extLst>
              </a:tr>
              <a:tr h="622555">
                <a:tc>
                  <a:txBody>
                    <a:bodyPr/>
                    <a:lstStyle/>
                    <a:p>
                      <a:pPr algn="ctr" fontAlgn="ctr"/>
                      <a:r>
                        <a:rPr lang="ru-RU" sz="800" b="0" i="1" u="none" strike="noStrike">
                          <a:solidFill>
                            <a:srgbClr val="000000"/>
                          </a:solidFill>
                          <a:effectLst/>
                          <a:latin typeface="Times New Roman" panose="02020603050405020304" pitchFamily="18" charset="0"/>
                        </a:rPr>
                        <a:t>234</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Управление имуществом, находящимся в муниципальной собственности, и выполнение кадастровых работ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Эффективность работы по взысканию задолженности по арендной плате за муниципальное имущество и землю</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Приоритетный целевой показатель</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dirty="0">
                          <a:solidFill>
                            <a:srgbClr val="000000"/>
                          </a:solidFill>
                          <a:effectLst/>
                          <a:latin typeface="Times New Roman" panose="02020603050405020304" pitchFamily="18" charset="0"/>
                        </a:rPr>
                        <a:t>30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800" b="0" i="0" u="none" strike="noStrike" dirty="0">
                          <a:solidFill>
                            <a:srgbClr val="000000"/>
                          </a:solidFill>
                          <a:effectLst/>
                          <a:latin typeface="Times New Roman" panose="02020603050405020304" pitchFamily="18" charset="0"/>
                        </a:rPr>
                        <a:t>Основным должником по арендной плате является застройщик, долг которого составляет 36 млн. рублей. Работа по взысканию задолженности ведется. В настоящее время погашена задолженность в размере 20 млн. из общей суммы</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0485685"/>
                  </a:ext>
                </a:extLst>
              </a:tr>
              <a:tr h="622555">
                <a:tc>
                  <a:txBody>
                    <a:bodyPr/>
                    <a:lstStyle/>
                    <a:p>
                      <a:pPr algn="ctr" fontAlgn="ctr"/>
                      <a:r>
                        <a:rPr lang="ru-RU" sz="800" b="0" i="1" u="none" strike="noStrike">
                          <a:solidFill>
                            <a:srgbClr val="000000"/>
                          </a:solidFill>
                          <a:effectLst/>
                          <a:latin typeface="Times New Roman" panose="02020603050405020304" pitchFamily="18" charset="0"/>
                        </a:rPr>
                        <a:t>235</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Управление имуществом, находящимся в муниципальной собственности, и выполнение кадастровых работ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Предоставление земельных участков многодетным семьям</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81,0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800" b="0" i="0" u="none" strike="noStrike">
                          <a:solidFill>
                            <a:srgbClr val="000000"/>
                          </a:solidFill>
                          <a:effectLst/>
                          <a:latin typeface="Times New Roman" panose="02020603050405020304" pitchFamily="18" charset="0"/>
                        </a:rPr>
                        <a:t>Администрации городского округа Щёлково проводит мероприятия совместно с ГКУ МО «Центр содействия развитию земельно - имущественного комплекса Московской области» по подбору и формированию земельных участков для многодетных семей</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5209239"/>
                  </a:ext>
                </a:extLst>
              </a:tr>
              <a:tr h="622555">
                <a:tc>
                  <a:txBody>
                    <a:bodyPr/>
                    <a:lstStyle/>
                    <a:p>
                      <a:pPr algn="ctr" fontAlgn="ctr"/>
                      <a:r>
                        <a:rPr lang="ru-RU" sz="800" b="0" i="1" u="none" strike="noStrike">
                          <a:solidFill>
                            <a:srgbClr val="000000"/>
                          </a:solidFill>
                          <a:effectLst/>
                          <a:latin typeface="Times New Roman" panose="02020603050405020304" pitchFamily="18" charset="0"/>
                        </a:rPr>
                        <a:t>236</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Управление имуществом, находящимся в муниципальной собственности, и выполнение кадастровых работ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Поступления доходов в бюджет муниципального образования от распоряжения муниципальным имуществом и землей</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Приоритетный целевой показатель</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143,0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7633235"/>
                  </a:ext>
                </a:extLst>
              </a:tr>
              <a:tr h="746516">
                <a:tc>
                  <a:txBody>
                    <a:bodyPr/>
                    <a:lstStyle/>
                    <a:p>
                      <a:pPr algn="ctr" fontAlgn="ctr"/>
                      <a:r>
                        <a:rPr lang="ru-RU" sz="800" b="0" i="1" u="none" strike="noStrike">
                          <a:solidFill>
                            <a:srgbClr val="000000"/>
                          </a:solidFill>
                          <a:effectLst/>
                          <a:latin typeface="Times New Roman" panose="02020603050405020304" pitchFamily="18" charset="0"/>
                        </a:rPr>
                        <a:t>237</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государственных полномочий в области земельных отнощений</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125,0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4100870"/>
                  </a:ext>
                </a:extLst>
              </a:tr>
              <a:tr h="746516">
                <a:tc>
                  <a:txBody>
                    <a:bodyPr/>
                    <a:lstStyle/>
                    <a:p>
                      <a:pPr algn="ctr" fontAlgn="ctr"/>
                      <a:r>
                        <a:rPr lang="ru-RU" sz="800" b="0" i="1" u="none" strike="noStrike">
                          <a:solidFill>
                            <a:srgbClr val="000000"/>
                          </a:solidFill>
                          <a:effectLst/>
                          <a:latin typeface="Times New Roman" panose="02020603050405020304" pitchFamily="18" charset="0"/>
                        </a:rPr>
                        <a:t>238</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государственных полномочий в области земельных отнощений</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Эффективность работы по взысканию задолженности по арендной плате за земельные участки, государственная собственность на которые не разграничена</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100,3</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54527625"/>
                  </a:ext>
                </a:extLst>
              </a:tr>
              <a:tr h="190639">
                <a:tc>
                  <a:txBody>
                    <a:bodyPr/>
                    <a:lstStyle/>
                    <a:p>
                      <a:pPr algn="ctr" fontAlgn="ctr"/>
                      <a:r>
                        <a:rPr lang="ru-RU" sz="800" b="1" i="0" u="none" strike="noStrike">
                          <a:solidFill>
                            <a:srgbClr val="000000"/>
                          </a:solidFill>
                          <a:effectLst/>
                          <a:latin typeface="Times New Roman" panose="02020603050405020304" pitchFamily="18" charset="0"/>
                        </a:rPr>
                        <a:t>12.3</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3 "Совершенствование муниципальной службы Московской области"</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391795038"/>
                  </a:ext>
                </a:extLst>
              </a:tr>
              <a:tr h="1118399">
                <a:tc>
                  <a:txBody>
                    <a:bodyPr/>
                    <a:lstStyle/>
                    <a:p>
                      <a:pPr algn="ctr" fontAlgn="ctr"/>
                      <a:r>
                        <a:rPr lang="ru-RU" sz="800" b="0" i="1" u="none" strike="noStrike">
                          <a:solidFill>
                            <a:srgbClr val="000000"/>
                          </a:solidFill>
                          <a:effectLst/>
                          <a:latin typeface="Times New Roman" panose="02020603050405020304" pitchFamily="18" charset="0"/>
                        </a:rPr>
                        <a:t>239</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мероприятия 01. "Организация профессионального развития муниципальных служащих Московской области"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Доля муниципальных служащих, прошедших обучение по программам профессиональной переподготовки и повышения квалификации в соответствии с планом - заказом, от общего числа муниципальных служащих</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Показатель муниципальной программы</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100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0921504"/>
                  </a:ext>
                </a:extLst>
              </a:tr>
              <a:tr h="263368">
                <a:tc>
                  <a:txBody>
                    <a:bodyPr/>
                    <a:lstStyle/>
                    <a:p>
                      <a:pPr algn="ctr" fontAlgn="ctr"/>
                      <a:r>
                        <a:rPr lang="ru-RU" sz="800" b="1" i="0" u="none" strike="noStrike">
                          <a:solidFill>
                            <a:srgbClr val="000000"/>
                          </a:solidFill>
                          <a:effectLst/>
                          <a:latin typeface="Times New Roman" panose="02020603050405020304" pitchFamily="18" charset="0"/>
                        </a:rPr>
                        <a:t>12.4</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ru-RU" sz="800" b="0" i="0" u="none" strike="noStrike">
                          <a:solidFill>
                            <a:srgbClr val="000000"/>
                          </a:solidFill>
                          <a:effectLst/>
                          <a:latin typeface="Times New Roman" panose="02020603050405020304" pitchFamily="18" charset="0"/>
                        </a:rPr>
                        <a:t>Подпрограмма 4 "Управление муниципальными финансами"</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365058523"/>
                  </a:ext>
                </a:extLst>
              </a:tr>
              <a:tr h="1118399">
                <a:tc>
                  <a:txBody>
                    <a:bodyPr/>
                    <a:lstStyle/>
                    <a:p>
                      <a:pPr algn="ctr" fontAlgn="ctr"/>
                      <a:r>
                        <a:rPr lang="ru-RU" sz="800" b="0" i="1" u="none" strike="noStrike">
                          <a:solidFill>
                            <a:srgbClr val="000000"/>
                          </a:solidFill>
                          <a:effectLst/>
                          <a:latin typeface="Times New Roman" panose="02020603050405020304" pitchFamily="18" charset="0"/>
                        </a:rPr>
                        <a:t>240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Повышение качества управления муниципальными финансами и соблюдения требований бюджетного законодательства Российской Федерации при осуществлении бюджетного процесса в муниципальных образованиях Московской области.</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Отношение дефицита бюджета к доходам бюджета без учета безвозмездных поступлений и (или) поступлений налоговых доходов по дополнительным нормативам отчислений</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Показатель муниципальной программы</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solidFill>
                            <a:srgbClr val="000000"/>
                          </a:solidFill>
                          <a:effectLst/>
                          <a:latin typeface="Times New Roman" panose="02020603050405020304" pitchFamily="18" charset="0"/>
                        </a:rPr>
                        <a:t>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800" b="0" i="0" u="none" strike="noStrike" dirty="0">
                          <a:solidFill>
                            <a:srgbClr val="000000"/>
                          </a:solidFill>
                          <a:effectLst/>
                          <a:latin typeface="Times New Roman" panose="02020603050405020304" pitchFamily="18" charset="0"/>
                        </a:rPr>
                        <a:t>В текущем финансовом году бюджет исполнен с профицитом +402 599,8 тыс</a:t>
                      </a:r>
                      <a:r>
                        <a:rPr lang="ru-RU" sz="800" b="0" i="0" u="none" strike="noStrike" dirty="0" smtClean="0">
                          <a:solidFill>
                            <a:srgbClr val="000000"/>
                          </a:solidFill>
                          <a:effectLst/>
                          <a:latin typeface="Times New Roman" panose="02020603050405020304" pitchFamily="18" charset="0"/>
                        </a:rPr>
                        <a:t>. рублей</a:t>
                      </a:r>
                      <a:endParaRPr lang="ru-RU" sz="800" b="0" i="0" u="none" strike="noStrike" dirty="0">
                        <a:solidFill>
                          <a:srgbClr val="000000"/>
                        </a:solidFill>
                        <a:effectLst/>
                        <a:latin typeface="Times New Roman" panose="02020603050405020304" pitchFamily="18" charset="0"/>
                      </a:endParaRP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7588246"/>
                  </a:ext>
                </a:extLst>
              </a:tr>
            </a:tbl>
          </a:graphicData>
        </a:graphic>
      </p:graphicFrame>
    </p:spTree>
    <p:extLst>
      <p:ext uri="{BB962C8B-B14F-4D97-AF65-F5344CB8AC3E}">
        <p14:creationId xmlns:p14="http://schemas.microsoft.com/office/powerpoint/2010/main" val="41395686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05758213"/>
              </p:ext>
            </p:extLst>
          </p:nvPr>
        </p:nvGraphicFramePr>
        <p:xfrm>
          <a:off x="-17039" y="0"/>
          <a:ext cx="9161038" cy="5897167"/>
        </p:xfrm>
        <a:graphic>
          <a:graphicData uri="http://schemas.openxmlformats.org/drawingml/2006/table">
            <a:tbl>
              <a:tblPr/>
              <a:tblGrid>
                <a:gridCol w="241447">
                  <a:extLst>
                    <a:ext uri="{9D8B030D-6E8A-4147-A177-3AD203B41FA5}">
                      <a16:colId xmlns="" xmlns:a16="http://schemas.microsoft.com/office/drawing/2014/main" val="2873668314"/>
                    </a:ext>
                  </a:extLst>
                </a:gridCol>
                <a:gridCol w="1704055">
                  <a:extLst>
                    <a:ext uri="{9D8B030D-6E8A-4147-A177-3AD203B41FA5}">
                      <a16:colId xmlns="" xmlns:a16="http://schemas.microsoft.com/office/drawing/2014/main" val="1776742747"/>
                    </a:ext>
                  </a:extLst>
                </a:gridCol>
                <a:gridCol w="1813945">
                  <a:extLst>
                    <a:ext uri="{9D8B030D-6E8A-4147-A177-3AD203B41FA5}">
                      <a16:colId xmlns="" xmlns:a16="http://schemas.microsoft.com/office/drawing/2014/main" val="4222112899"/>
                    </a:ext>
                  </a:extLst>
                </a:gridCol>
                <a:gridCol w="719696">
                  <a:extLst>
                    <a:ext uri="{9D8B030D-6E8A-4147-A177-3AD203B41FA5}">
                      <a16:colId xmlns="" xmlns:a16="http://schemas.microsoft.com/office/drawing/2014/main" val="2062047898"/>
                    </a:ext>
                  </a:extLst>
                </a:gridCol>
                <a:gridCol w="383838">
                  <a:extLst>
                    <a:ext uri="{9D8B030D-6E8A-4147-A177-3AD203B41FA5}">
                      <a16:colId xmlns="" xmlns:a16="http://schemas.microsoft.com/office/drawing/2014/main" val="91893850"/>
                    </a:ext>
                  </a:extLst>
                </a:gridCol>
                <a:gridCol w="496823">
                  <a:extLst>
                    <a:ext uri="{9D8B030D-6E8A-4147-A177-3AD203B41FA5}">
                      <a16:colId xmlns="" xmlns:a16="http://schemas.microsoft.com/office/drawing/2014/main" val="2267563905"/>
                    </a:ext>
                  </a:extLst>
                </a:gridCol>
                <a:gridCol w="637666">
                  <a:extLst>
                    <a:ext uri="{9D8B030D-6E8A-4147-A177-3AD203B41FA5}">
                      <a16:colId xmlns="" xmlns:a16="http://schemas.microsoft.com/office/drawing/2014/main" val="573830182"/>
                    </a:ext>
                  </a:extLst>
                </a:gridCol>
                <a:gridCol w="3163568">
                  <a:extLst>
                    <a:ext uri="{9D8B030D-6E8A-4147-A177-3AD203B41FA5}">
                      <a16:colId xmlns="" xmlns:a16="http://schemas.microsoft.com/office/drawing/2014/main" val="1071699548"/>
                    </a:ext>
                  </a:extLst>
                </a:gridCol>
              </a:tblGrid>
              <a:tr h="262913">
                <a:tc>
                  <a:txBody>
                    <a:bodyPr/>
                    <a:lstStyle/>
                    <a:p>
                      <a:pPr algn="ctr" fontAlgn="ctr"/>
                      <a:r>
                        <a:rPr lang="ru-RU" sz="800" b="0" i="1" u="none" strike="noStrike">
                          <a:solidFill>
                            <a:srgbClr val="000000"/>
                          </a:solidFill>
                          <a:effectLst/>
                          <a:latin typeface="Times New Roman" panose="02020603050405020304" pitchFamily="18" charset="0"/>
                        </a:rPr>
                        <a:t>241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Проведение мероприятий в сфере формирования доходов местного бюджета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Исполнение бюджета муниципального образования по налоговым и неналоговым доходам к первоначально утвержденному уровню</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9170736"/>
                  </a:ext>
                </a:extLst>
              </a:tr>
              <a:tr h="438189">
                <a:tc>
                  <a:txBody>
                    <a:bodyPr/>
                    <a:lstStyle/>
                    <a:p>
                      <a:pPr algn="ctr" fontAlgn="ctr"/>
                      <a:r>
                        <a:rPr lang="ru-RU" sz="800" b="0" i="1" u="none" strike="noStrike">
                          <a:solidFill>
                            <a:srgbClr val="000000"/>
                          </a:solidFill>
                          <a:effectLst/>
                          <a:latin typeface="Times New Roman" panose="02020603050405020304" pitchFamily="18" charset="0"/>
                        </a:rPr>
                        <a:t>242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06. Управление муниципальным долгом</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нормативым отчислений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В текущем финансовом году потребность в заемных средствах отсутствовала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5318193"/>
                  </a:ext>
                </a:extLst>
              </a:tr>
              <a:tr h="129370">
                <a:tc>
                  <a:txBody>
                    <a:bodyPr/>
                    <a:lstStyle/>
                    <a:p>
                      <a:pPr algn="ctr" fontAlgn="ctr"/>
                      <a:r>
                        <a:rPr lang="ru-RU" sz="800" b="1" i="0" u="none" strike="noStrike">
                          <a:solidFill>
                            <a:srgbClr val="000000"/>
                          </a:solidFill>
                          <a:effectLst/>
                          <a:latin typeface="Times New Roman" panose="02020603050405020304" pitchFamily="18" charset="0"/>
                        </a:rPr>
                        <a:t>12.5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5 "Обеспечивающая подпрограмма"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574118818"/>
                  </a:ext>
                </a:extLst>
              </a:tr>
              <a:tr h="254567">
                <a:tc>
                  <a:txBody>
                    <a:bodyPr/>
                    <a:lstStyle/>
                    <a:p>
                      <a:pPr algn="ctr" fontAlgn="ctr"/>
                      <a:r>
                        <a:rPr lang="ru-RU" sz="800" b="0" i="1" u="none" strike="noStrike">
                          <a:solidFill>
                            <a:srgbClr val="000000"/>
                          </a:solidFill>
                          <a:effectLst/>
                          <a:latin typeface="Times New Roman" panose="02020603050405020304" pitchFamily="18" charset="0"/>
                        </a:rPr>
                        <a:t>243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Проверка использования земель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17897077"/>
                  </a:ext>
                </a:extLst>
              </a:tr>
              <a:tr h="371417">
                <a:tc>
                  <a:txBody>
                    <a:bodyPr/>
                    <a:lstStyle/>
                    <a:p>
                      <a:pPr algn="ctr" fontAlgn="ctr"/>
                      <a:r>
                        <a:rPr lang="ru-RU" sz="800" b="0" i="1" u="none" strike="noStrike">
                          <a:solidFill>
                            <a:srgbClr val="000000"/>
                          </a:solidFill>
                          <a:effectLst/>
                          <a:latin typeface="Times New Roman" panose="02020603050405020304" pitchFamily="18" charset="0"/>
                        </a:rPr>
                        <a:t>244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объектов недвижимого имущества, поставленных на кадастровый учет от выявленных земельных участков с объектами без прав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5951818"/>
                  </a:ext>
                </a:extLst>
              </a:tr>
              <a:tr h="425669">
                <a:tc>
                  <a:txBody>
                    <a:bodyPr/>
                    <a:lstStyle/>
                    <a:p>
                      <a:pPr algn="ctr" fontAlgn="ctr"/>
                      <a:r>
                        <a:rPr lang="ru-RU" sz="800" b="0" i="1" u="none" strike="noStrike">
                          <a:solidFill>
                            <a:srgbClr val="000000"/>
                          </a:solidFill>
                          <a:effectLst/>
                          <a:latin typeface="Times New Roman" panose="02020603050405020304" pitchFamily="18" charset="0"/>
                        </a:rPr>
                        <a:t>245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Исключение незаконных решений по земле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На значение показателя повлияло большое количество несогласованных решений и технический сбой в части появления на бланке посторонних знаков. Для улучшения показателя были устранены технические проблемы с бланками решений, часть решений пересмотрены положительно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2218103"/>
                  </a:ext>
                </a:extLst>
              </a:tr>
              <a:tr h="550866">
                <a:tc>
                  <a:txBody>
                    <a:bodyPr/>
                    <a:lstStyle/>
                    <a:p>
                      <a:pPr algn="ctr" fontAlgn="ctr"/>
                      <a:r>
                        <a:rPr lang="ru-RU" sz="800" b="0" i="1" u="none" strike="noStrike">
                          <a:solidFill>
                            <a:srgbClr val="000000"/>
                          </a:solidFill>
                          <a:effectLst/>
                          <a:latin typeface="Times New Roman" panose="02020603050405020304" pitchFamily="18" charset="0"/>
                        </a:rPr>
                        <a:t>246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государственных и муниципальных услуг в области земельных отношений, по которым соблюдены регламентные сроки оказания услуг, к общему количеству государственных и муниципальных услуг в области земельных отношений, оказанных ОМСУ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8712942"/>
                  </a:ext>
                </a:extLst>
              </a:tr>
              <a:tr h="438189">
                <a:tc>
                  <a:txBody>
                    <a:bodyPr/>
                    <a:lstStyle/>
                    <a:p>
                      <a:pPr algn="ctr" fontAlgn="ctr"/>
                      <a:r>
                        <a:rPr lang="ru-RU" sz="800" b="0" i="1" u="none" strike="noStrike">
                          <a:solidFill>
                            <a:srgbClr val="000000"/>
                          </a:solidFill>
                          <a:effectLst/>
                          <a:latin typeface="Times New Roman" panose="02020603050405020304" pitchFamily="18" charset="0"/>
                        </a:rPr>
                        <a:t>247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объектов недвижимости у которых адреса приведены структуре федеральной информационной адресной системе, внесены в федеральную информационную адресную систему и имеют географические координаты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790962"/>
                  </a:ext>
                </a:extLst>
              </a:tr>
              <a:tr h="438189">
                <a:tc>
                  <a:txBody>
                    <a:bodyPr/>
                    <a:lstStyle/>
                    <a:p>
                      <a:pPr algn="ctr" fontAlgn="ctr"/>
                      <a:r>
                        <a:rPr lang="ru-RU" sz="800" b="0" i="1" u="none" strike="noStrike">
                          <a:solidFill>
                            <a:srgbClr val="000000"/>
                          </a:solidFill>
                          <a:effectLst/>
                          <a:latin typeface="Times New Roman" panose="02020603050405020304" pitchFamily="18" charset="0"/>
                        </a:rPr>
                        <a:t>248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89721861"/>
                  </a:ext>
                </a:extLst>
              </a:tr>
              <a:tr h="250394">
                <a:tc>
                  <a:txBody>
                    <a:bodyPr/>
                    <a:lstStyle/>
                    <a:p>
                      <a:pPr algn="ctr" fontAlgn="ctr"/>
                      <a:r>
                        <a:rPr lang="ru-RU" sz="800" b="0" i="1" u="none" strike="noStrike">
                          <a:solidFill>
                            <a:srgbClr val="000000"/>
                          </a:solidFill>
                          <a:effectLst/>
                          <a:latin typeface="Times New Roman" panose="02020603050405020304" pitchFamily="18" charset="0"/>
                        </a:rPr>
                        <a:t>249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Создание условий для реализации полномочий органов местного самоуправления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Прирост земельного налога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15060998"/>
                  </a:ext>
                </a:extLst>
              </a:tr>
            </a:tbl>
          </a:graphicData>
        </a:graphic>
      </p:graphicFrame>
    </p:spTree>
    <p:extLst>
      <p:ext uri="{BB962C8B-B14F-4D97-AF65-F5344CB8AC3E}">
        <p14:creationId xmlns:p14="http://schemas.microsoft.com/office/powerpoint/2010/main" val="5635242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31913645"/>
              </p:ext>
            </p:extLst>
          </p:nvPr>
        </p:nvGraphicFramePr>
        <p:xfrm>
          <a:off x="-2232" y="0"/>
          <a:ext cx="9146233" cy="6277827"/>
        </p:xfrm>
        <a:graphic>
          <a:graphicData uri="http://schemas.openxmlformats.org/drawingml/2006/table">
            <a:tbl>
              <a:tblPr/>
              <a:tblGrid>
                <a:gridCol w="241057">
                  <a:extLst>
                    <a:ext uri="{9D8B030D-6E8A-4147-A177-3AD203B41FA5}">
                      <a16:colId xmlns="" xmlns:a16="http://schemas.microsoft.com/office/drawing/2014/main" val="720317889"/>
                    </a:ext>
                  </a:extLst>
                </a:gridCol>
                <a:gridCol w="1701301">
                  <a:extLst>
                    <a:ext uri="{9D8B030D-6E8A-4147-A177-3AD203B41FA5}">
                      <a16:colId xmlns="" xmlns:a16="http://schemas.microsoft.com/office/drawing/2014/main" val="2496498066"/>
                    </a:ext>
                  </a:extLst>
                </a:gridCol>
                <a:gridCol w="1811013">
                  <a:extLst>
                    <a:ext uri="{9D8B030D-6E8A-4147-A177-3AD203B41FA5}">
                      <a16:colId xmlns="" xmlns:a16="http://schemas.microsoft.com/office/drawing/2014/main" val="3951840090"/>
                    </a:ext>
                  </a:extLst>
                </a:gridCol>
                <a:gridCol w="532829">
                  <a:extLst>
                    <a:ext uri="{9D8B030D-6E8A-4147-A177-3AD203B41FA5}">
                      <a16:colId xmlns="" xmlns:a16="http://schemas.microsoft.com/office/drawing/2014/main" val="1370482145"/>
                    </a:ext>
                  </a:extLst>
                </a:gridCol>
                <a:gridCol w="717493">
                  <a:extLst>
                    <a:ext uri="{9D8B030D-6E8A-4147-A177-3AD203B41FA5}">
                      <a16:colId xmlns="" xmlns:a16="http://schemas.microsoft.com/office/drawing/2014/main" val="1691161109"/>
                    </a:ext>
                  </a:extLst>
                </a:gridCol>
                <a:gridCol w="800284">
                  <a:extLst>
                    <a:ext uri="{9D8B030D-6E8A-4147-A177-3AD203B41FA5}">
                      <a16:colId xmlns="" xmlns:a16="http://schemas.microsoft.com/office/drawing/2014/main" val="2083391742"/>
                    </a:ext>
                  </a:extLst>
                </a:gridCol>
                <a:gridCol w="960341">
                  <a:extLst>
                    <a:ext uri="{9D8B030D-6E8A-4147-A177-3AD203B41FA5}">
                      <a16:colId xmlns="" xmlns:a16="http://schemas.microsoft.com/office/drawing/2014/main" val="3005369200"/>
                    </a:ext>
                  </a:extLst>
                </a:gridCol>
                <a:gridCol w="2381915">
                  <a:extLst>
                    <a:ext uri="{9D8B030D-6E8A-4147-A177-3AD203B41FA5}">
                      <a16:colId xmlns="" xmlns:a16="http://schemas.microsoft.com/office/drawing/2014/main" val="2631622660"/>
                    </a:ext>
                  </a:extLst>
                </a:gridCol>
              </a:tblGrid>
              <a:tr h="363071">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3968754"/>
                  </a:ext>
                </a:extLst>
              </a:tr>
              <a:tr h="154409">
                <a:tc>
                  <a:txBody>
                    <a:bodyPr/>
                    <a:lstStyle/>
                    <a:p>
                      <a:pPr algn="ctr" fontAlgn="ctr"/>
                      <a:r>
                        <a:rPr lang="ru-RU" sz="800" b="1" i="0" u="none" strike="noStrike">
                          <a:solidFill>
                            <a:srgbClr val="000000"/>
                          </a:solidFill>
                          <a:effectLst/>
                          <a:latin typeface="Times New Roman" panose="02020603050405020304" pitchFamily="18" charset="0"/>
                        </a:rPr>
                        <a:t>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"Развитие институтов гражданского общества, повышения эффективности местного самоуправления и реализация молодежной политики"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350326664"/>
                  </a:ext>
                </a:extLst>
              </a:tr>
              <a:tr h="129370">
                <a:tc>
                  <a:txBody>
                    <a:bodyPr/>
                    <a:lstStyle/>
                    <a:p>
                      <a:pPr algn="ctr" fontAlgn="ctr"/>
                      <a:r>
                        <a:rPr lang="ru-RU" sz="800" b="1" i="0" u="none" strike="noStrike">
                          <a:solidFill>
                            <a:srgbClr val="000000"/>
                          </a:solidFill>
                          <a:effectLst/>
                          <a:latin typeface="Times New Roman" panose="02020603050405020304" pitchFamily="18" charset="0"/>
                        </a:rPr>
                        <a:t>13.1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989474416"/>
                  </a:ext>
                </a:extLst>
              </a:tr>
              <a:tr h="262913">
                <a:tc>
                  <a:txBody>
                    <a:bodyPr/>
                    <a:lstStyle/>
                    <a:p>
                      <a:pPr algn="ctr" fontAlgn="ctr"/>
                      <a:r>
                        <a:rPr lang="ru-RU" sz="800" b="0" i="1" u="none" strike="noStrike">
                          <a:solidFill>
                            <a:srgbClr val="000000"/>
                          </a:solidFill>
                          <a:effectLst/>
                          <a:latin typeface="Times New Roman" panose="02020603050405020304" pitchFamily="18" charset="0"/>
                        </a:rPr>
                        <a:t>250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Информирование населения об основных событиях социально-экономического развития и общественно-политической жизни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Информирование населения через СМИ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134,29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196,03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6390974"/>
                  </a:ext>
                </a:extLst>
              </a:tr>
              <a:tr h="613464">
                <a:tc>
                  <a:txBody>
                    <a:bodyPr/>
                    <a:lstStyle/>
                    <a:p>
                      <a:pPr algn="ctr" fontAlgn="ctr"/>
                      <a:r>
                        <a:rPr lang="ru-RU" sz="800" b="0" i="1" u="none" strike="noStrike">
                          <a:solidFill>
                            <a:srgbClr val="000000"/>
                          </a:solidFill>
                          <a:effectLst/>
                          <a:latin typeface="Times New Roman" panose="02020603050405020304" pitchFamily="18" charset="0"/>
                        </a:rPr>
                        <a:t>251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Разработка новых эффективных и высокотехнологичных (интерактивных) информационных проектов, повышающих степень интереса населения и бизнеса к проблематике Московской области по социально значимым темам, в СМИ, на интернет-ресурсах, в социальных сетях и блогосфере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Уровень информированности населения в социальных сетях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Балл</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Calibri" panose="020F0502020204030204" pitchFamily="34" charset="0"/>
                        </a:rPr>
                        <a:t>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8,73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4459570"/>
                  </a:ext>
                </a:extLst>
              </a:tr>
              <a:tr h="296299">
                <a:tc>
                  <a:txBody>
                    <a:bodyPr/>
                    <a:lstStyle/>
                    <a:p>
                      <a:pPr algn="ctr" fontAlgn="ctr"/>
                      <a:r>
                        <a:rPr lang="ru-RU" sz="800" b="0" i="1" u="none" strike="noStrike">
                          <a:solidFill>
                            <a:srgbClr val="000000"/>
                          </a:solidFill>
                          <a:effectLst/>
                          <a:latin typeface="Times New Roman" panose="02020603050405020304" pitchFamily="18" charset="0"/>
                        </a:rPr>
                        <a:t>252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создания и эксплуатации сети объектов наружной рекламы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Наличие незаконных рекламных конструкций, установленных на территории муниципального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8390402"/>
                  </a:ext>
                </a:extLst>
              </a:tr>
              <a:tr h="321338">
                <a:tc>
                  <a:txBody>
                    <a:bodyPr/>
                    <a:lstStyle/>
                    <a:p>
                      <a:pPr algn="ctr" fontAlgn="ctr"/>
                      <a:r>
                        <a:rPr lang="ru-RU" sz="800" b="0" i="1" u="none" strike="noStrike">
                          <a:solidFill>
                            <a:srgbClr val="000000"/>
                          </a:solidFill>
                          <a:effectLst/>
                          <a:latin typeface="Times New Roman" panose="02020603050405020304" pitchFamily="18" charset="0"/>
                        </a:rPr>
                        <a:t>253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создания и эксплуатации сети объектов наружной рекламы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Наличие задолженности в муниципальный бюджет по платежам за установку и эксплуатацию рекламных конструкций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9654339"/>
                  </a:ext>
                </a:extLst>
              </a:tr>
              <a:tr h="129370">
                <a:tc>
                  <a:txBody>
                    <a:bodyPr/>
                    <a:lstStyle/>
                    <a:p>
                      <a:pPr algn="ctr" fontAlgn="ctr"/>
                      <a:r>
                        <a:rPr lang="ru-RU" sz="800" b="1" i="0" u="none" strike="noStrike">
                          <a:solidFill>
                            <a:srgbClr val="000000"/>
                          </a:solidFill>
                          <a:effectLst/>
                          <a:latin typeface="Times New Roman" panose="02020603050405020304" pitchFamily="18" charset="0"/>
                        </a:rPr>
                        <a:t>13.2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3. Эффективное местное самоуправление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626405174"/>
                  </a:ext>
                </a:extLst>
              </a:tr>
              <a:tr h="350551">
                <a:tc>
                  <a:txBody>
                    <a:bodyPr/>
                    <a:lstStyle/>
                    <a:p>
                      <a:pPr algn="ctr" fontAlgn="ctr"/>
                      <a:r>
                        <a:rPr lang="ru-RU" sz="800" b="0" i="1" u="none" strike="noStrike">
                          <a:solidFill>
                            <a:srgbClr val="000000"/>
                          </a:solidFill>
                          <a:effectLst/>
                          <a:latin typeface="Times New Roman" panose="02020603050405020304" pitchFamily="18" charset="0"/>
                        </a:rPr>
                        <a:t>254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«Реализация практик инициативного бюджетирования на территории муниципальных образований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проектов, реализованных на основании заявок жителей городского округа Щёлково в рамках применения практик инициативного бюджетирования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3623950"/>
                  </a:ext>
                </a:extLst>
              </a:tr>
              <a:tr h="129370">
                <a:tc>
                  <a:txBody>
                    <a:bodyPr/>
                    <a:lstStyle/>
                    <a:p>
                      <a:pPr algn="ctr" fontAlgn="ctr"/>
                      <a:r>
                        <a:rPr lang="ru-RU" sz="800" b="1" i="0" u="none" strike="noStrike">
                          <a:solidFill>
                            <a:srgbClr val="000000"/>
                          </a:solidFill>
                          <a:effectLst/>
                          <a:latin typeface="Times New Roman" panose="02020603050405020304" pitchFamily="18" charset="0"/>
                        </a:rPr>
                        <a:t>13.4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4 "Молодежь Подмосковья"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459131014"/>
                  </a:ext>
                </a:extLst>
              </a:tr>
              <a:tr h="655196">
                <a:tc>
                  <a:txBody>
                    <a:bodyPr/>
                    <a:lstStyle/>
                    <a:p>
                      <a:pPr algn="ctr" fontAlgn="ctr"/>
                      <a:r>
                        <a:rPr lang="ru-RU" sz="800" b="0" i="1" u="none" strike="noStrike">
                          <a:solidFill>
                            <a:srgbClr val="000000"/>
                          </a:solidFill>
                          <a:effectLst/>
                          <a:latin typeface="Times New Roman" panose="02020603050405020304" pitchFamily="18" charset="0"/>
                        </a:rPr>
                        <a:t>255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и проведение мероприятий по гражданско-патриотическому и духовно-нравственному воспитанию молодежи, а также по вовлечению молодежи в международное, межрегиональное и межмуниципальное сотрудничество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Общая численность граждан,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Миллион 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0,002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1564856"/>
                  </a:ext>
                </a:extLst>
              </a:tr>
              <a:tr h="525826">
                <a:tc>
                  <a:txBody>
                    <a:bodyPr/>
                    <a:lstStyle/>
                    <a:p>
                      <a:pPr algn="ctr" fontAlgn="ctr"/>
                      <a:r>
                        <a:rPr lang="ru-RU" sz="800" b="0" i="1" u="none" strike="noStrike">
                          <a:solidFill>
                            <a:srgbClr val="000000"/>
                          </a:solidFill>
                          <a:effectLst/>
                          <a:latin typeface="Times New Roman" panose="02020603050405020304" pitchFamily="18" charset="0"/>
                        </a:rPr>
                        <a:t>256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и проведение мероприятий по гражданско-патриотическому и духовно-нравственному воспитанию молодежи, а также по вовлечению молодежи в международное, межрегиональное и межмуниципальное сотрудничество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молодежи, задействованной в мероприятиях по вовлечению в творческую деятельность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целевой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9305972"/>
                  </a:ext>
                </a:extLst>
              </a:tr>
            </a:tbl>
          </a:graphicData>
        </a:graphic>
      </p:graphicFrame>
    </p:spTree>
    <p:extLst>
      <p:ext uri="{BB962C8B-B14F-4D97-AF65-F5344CB8AC3E}">
        <p14:creationId xmlns:p14="http://schemas.microsoft.com/office/powerpoint/2010/main" val="933508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0121169"/>
              </p:ext>
            </p:extLst>
          </p:nvPr>
        </p:nvGraphicFramePr>
        <p:xfrm>
          <a:off x="0" y="0"/>
          <a:ext cx="9144000" cy="6399623"/>
        </p:xfrm>
        <a:graphic>
          <a:graphicData uri="http://schemas.openxmlformats.org/drawingml/2006/table">
            <a:tbl>
              <a:tblPr/>
              <a:tblGrid>
                <a:gridCol w="240996">
                  <a:extLst>
                    <a:ext uri="{9D8B030D-6E8A-4147-A177-3AD203B41FA5}">
                      <a16:colId xmlns="" xmlns:a16="http://schemas.microsoft.com/office/drawing/2014/main" val="3701193763"/>
                    </a:ext>
                  </a:extLst>
                </a:gridCol>
                <a:gridCol w="1954741">
                  <a:extLst>
                    <a:ext uri="{9D8B030D-6E8A-4147-A177-3AD203B41FA5}">
                      <a16:colId xmlns="" xmlns:a16="http://schemas.microsoft.com/office/drawing/2014/main" val="1811156964"/>
                    </a:ext>
                  </a:extLst>
                </a:gridCol>
                <a:gridCol w="2160240">
                  <a:extLst>
                    <a:ext uri="{9D8B030D-6E8A-4147-A177-3AD203B41FA5}">
                      <a16:colId xmlns="" xmlns:a16="http://schemas.microsoft.com/office/drawing/2014/main" val="2684978593"/>
                    </a:ext>
                  </a:extLst>
                </a:gridCol>
                <a:gridCol w="576064">
                  <a:extLst>
                    <a:ext uri="{9D8B030D-6E8A-4147-A177-3AD203B41FA5}">
                      <a16:colId xmlns="" xmlns:a16="http://schemas.microsoft.com/office/drawing/2014/main" val="1679460296"/>
                    </a:ext>
                  </a:extLst>
                </a:gridCol>
                <a:gridCol w="648072">
                  <a:extLst>
                    <a:ext uri="{9D8B030D-6E8A-4147-A177-3AD203B41FA5}">
                      <a16:colId xmlns="" xmlns:a16="http://schemas.microsoft.com/office/drawing/2014/main" val="4075337673"/>
                    </a:ext>
                  </a:extLst>
                </a:gridCol>
                <a:gridCol w="648072">
                  <a:extLst>
                    <a:ext uri="{9D8B030D-6E8A-4147-A177-3AD203B41FA5}">
                      <a16:colId xmlns="" xmlns:a16="http://schemas.microsoft.com/office/drawing/2014/main" val="2427199720"/>
                    </a:ext>
                  </a:extLst>
                </a:gridCol>
                <a:gridCol w="720080">
                  <a:extLst>
                    <a:ext uri="{9D8B030D-6E8A-4147-A177-3AD203B41FA5}">
                      <a16:colId xmlns="" xmlns:a16="http://schemas.microsoft.com/office/drawing/2014/main" val="482704157"/>
                    </a:ext>
                  </a:extLst>
                </a:gridCol>
                <a:gridCol w="2195735">
                  <a:extLst>
                    <a:ext uri="{9D8B030D-6E8A-4147-A177-3AD203B41FA5}">
                      <a16:colId xmlns="" xmlns:a16="http://schemas.microsoft.com/office/drawing/2014/main" val="4142391623"/>
                    </a:ext>
                  </a:extLst>
                </a:gridCol>
              </a:tblGrid>
              <a:tr h="343659">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Наименование основного мероприятия </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Планируемые результаты реализации муниципальной программы</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Тип показателя</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Единица измерения</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Планируемое значение показателя на 2020 год</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9763941"/>
                  </a:ext>
                </a:extLst>
              </a:tr>
              <a:tr h="130353">
                <a:tc>
                  <a:txBody>
                    <a:bodyPr/>
                    <a:lstStyle/>
                    <a:p>
                      <a:pPr algn="ctr" fontAlgn="ctr"/>
                      <a:r>
                        <a:rPr lang="ru-RU" sz="800" b="1" i="0" u="none" strike="noStrike">
                          <a:solidFill>
                            <a:srgbClr val="000000"/>
                          </a:solidFill>
                          <a:effectLst/>
                          <a:latin typeface="Times New Roman" panose="02020603050405020304" pitchFamily="18" charset="0"/>
                        </a:rPr>
                        <a:t>14.</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"Развитие и функционирование дорожно-транспортного комплекс"</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02636633"/>
                  </a:ext>
                </a:extLst>
              </a:tr>
              <a:tr h="122453">
                <a:tc>
                  <a:txBody>
                    <a:bodyPr/>
                    <a:lstStyle/>
                    <a:p>
                      <a:pPr algn="ctr" fontAlgn="ctr"/>
                      <a:r>
                        <a:rPr lang="ru-RU" sz="800" b="1" i="0" u="none" strike="noStrike">
                          <a:solidFill>
                            <a:srgbClr val="000000"/>
                          </a:solidFill>
                          <a:effectLst/>
                          <a:latin typeface="Times New Roman" panose="02020603050405020304" pitchFamily="18" charset="0"/>
                        </a:rPr>
                        <a:t>14.1</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"Пассажирский транспорт общего пользования"</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222937396"/>
                  </a:ext>
                </a:extLst>
              </a:tr>
              <a:tr h="414761">
                <a:tc>
                  <a:txBody>
                    <a:bodyPr/>
                    <a:lstStyle/>
                    <a:p>
                      <a:pPr algn="ctr" fontAlgn="ctr"/>
                      <a:r>
                        <a:rPr lang="ru-RU" sz="800" b="0" i="1" u="none" strike="noStrike">
                          <a:solidFill>
                            <a:srgbClr val="000000"/>
                          </a:solidFill>
                          <a:effectLst/>
                          <a:latin typeface="Times New Roman" panose="02020603050405020304" pitchFamily="18" charset="0"/>
                        </a:rPr>
                        <a:t>257</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транспортного обслуживания населения  автомобильным транспортом в соответствии с государственными и муниципальными контрактам и договорами на выполнение работ по перевозке пассажиров</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Доля поездок, оплаченных посредством безналичных расчетов, в общем количестве оплаченных пассажирами поездок на конец года</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90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98,38</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765081"/>
                  </a:ext>
                </a:extLst>
              </a:tr>
              <a:tr h="414761">
                <a:tc>
                  <a:txBody>
                    <a:bodyPr/>
                    <a:lstStyle/>
                    <a:p>
                      <a:pPr algn="ctr" fontAlgn="ctr"/>
                      <a:r>
                        <a:rPr lang="ru-RU" sz="800" b="0" i="1" u="none" strike="noStrike">
                          <a:solidFill>
                            <a:srgbClr val="000000"/>
                          </a:solidFill>
                          <a:effectLst/>
                          <a:latin typeface="Times New Roman" panose="02020603050405020304" pitchFamily="18" charset="0"/>
                        </a:rPr>
                        <a:t>258</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транспортного обслуживания населения  автомобильным транспортом в соответствии с государственными и муниципальными контрактам и договорами на выполнение работ по перевозке пассажиров</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Соблюдение расписания на автобусных маршрутах</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85</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87,7</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488577"/>
                  </a:ext>
                </a:extLst>
              </a:tr>
              <a:tr h="497713">
                <a:tc>
                  <a:txBody>
                    <a:bodyPr/>
                    <a:lstStyle/>
                    <a:p>
                      <a:pPr algn="ctr" fontAlgn="ctr"/>
                      <a:r>
                        <a:rPr lang="ru-RU" sz="800" b="0" i="1" u="none" strike="noStrike">
                          <a:solidFill>
                            <a:srgbClr val="000000"/>
                          </a:solidFill>
                          <a:effectLst/>
                          <a:latin typeface="Times New Roman" panose="02020603050405020304" pitchFamily="18" charset="0"/>
                        </a:rPr>
                        <a:t>259</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Организация транспортного обслуживания населения  автомобильным транспортом в соответствии с государственными и муниципальными контрактам и договорами на выполнение работ по перевозке пассажиров</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населения, проживающего в населённых пунктах, не имеющих регулярного автобусного и (или) железнодорожного сообщения с административным центром городского округа (муниципального района),в общей численности городского округа (муниципального района)</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0,15</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0,15</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0860865"/>
                  </a:ext>
                </a:extLst>
              </a:tr>
              <a:tr h="82952">
                <a:tc>
                  <a:txBody>
                    <a:bodyPr/>
                    <a:lstStyle/>
                    <a:p>
                      <a:pPr algn="ctr" fontAlgn="ctr"/>
                      <a:r>
                        <a:rPr lang="ru-RU" sz="800" b="1" i="0" u="none" strike="noStrike">
                          <a:solidFill>
                            <a:srgbClr val="000000"/>
                          </a:solidFill>
                          <a:effectLst/>
                          <a:latin typeface="Times New Roman" panose="02020603050405020304" pitchFamily="18" charset="0"/>
                        </a:rPr>
                        <a:t>14.2</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"Дороги Подмосковья"</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163220373"/>
                  </a:ext>
                </a:extLst>
              </a:tr>
              <a:tr h="331809">
                <a:tc>
                  <a:txBody>
                    <a:bodyPr/>
                    <a:lstStyle/>
                    <a:p>
                      <a:pPr algn="ctr" fontAlgn="ctr"/>
                      <a:r>
                        <a:rPr lang="ru-RU" sz="800" b="0" i="1" u="none" strike="noStrike">
                          <a:solidFill>
                            <a:srgbClr val="000000"/>
                          </a:solidFill>
                          <a:effectLst/>
                          <a:latin typeface="Times New Roman" panose="02020603050405020304" pitchFamily="18" charset="0"/>
                        </a:rPr>
                        <a:t>260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Проектирование ,строительство(реконструкция)автомобильных дорог общего пользования и объектов дорожного хозяйства местного значения</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2020 Объемы ввода в эксплуатацию после строительства и реконструкции автомобильных дорог общего пользования местного значения (при наличии объектов в программе)</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Километр на погонный метр</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Ввод объектов дорожного хозяйства после строительства и реконструкции в 2020 году не планируется </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4387216"/>
                  </a:ext>
                </a:extLst>
              </a:tr>
              <a:tr h="414761">
                <a:tc>
                  <a:txBody>
                    <a:bodyPr/>
                    <a:lstStyle/>
                    <a:p>
                      <a:pPr algn="ctr" fontAlgn="ctr"/>
                      <a:r>
                        <a:rPr lang="ru-RU" sz="800" b="0" i="1" u="none" strike="noStrike">
                          <a:solidFill>
                            <a:srgbClr val="000000"/>
                          </a:solidFill>
                          <a:effectLst/>
                          <a:latin typeface="Times New Roman" panose="02020603050405020304" pitchFamily="18" charset="0"/>
                        </a:rPr>
                        <a:t>261</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Мероприятия по обеспечению безопасности дорожного движения</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ДТП. Снижение смертности от дорожно-транспортных происшествий: на дорогах федерального значения, на дорогах регионального значения, на дорогах муниципального значения, на частных дорогах</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Рейтинг-50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человек на 100 тыс. населения</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8,4</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8,2</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34912562"/>
                  </a:ext>
                </a:extLst>
              </a:tr>
              <a:tr h="414761">
                <a:tc>
                  <a:txBody>
                    <a:bodyPr/>
                    <a:lstStyle/>
                    <a:p>
                      <a:pPr algn="ctr" fontAlgn="ctr"/>
                      <a:r>
                        <a:rPr lang="ru-RU" sz="800" b="0" i="1" u="none" strike="noStrike">
                          <a:solidFill>
                            <a:srgbClr val="000000"/>
                          </a:solidFill>
                          <a:effectLst/>
                          <a:latin typeface="Times New Roman" panose="02020603050405020304" pitchFamily="18" charset="0"/>
                        </a:rPr>
                        <a:t>262</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Ремонт ,капитальный ремон сети автомобильных дорог,мостов и путепроводов местного значения</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Ремонт (капитальный ремонт) сети автомобильных дорог общего пользования местного значения (оценивается на конец года)</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Километров на тысячу квадратных метров</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23,25/162,719</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20,995/146,95 </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 на 91%, часть работ перенесена на 2021 год</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5386653"/>
                  </a:ext>
                </a:extLst>
              </a:tr>
              <a:tr h="331809">
                <a:tc>
                  <a:txBody>
                    <a:bodyPr/>
                    <a:lstStyle/>
                    <a:p>
                      <a:pPr algn="ctr" fontAlgn="ctr"/>
                      <a:r>
                        <a:rPr lang="ru-RU" sz="800" b="0" i="1" u="none" strike="noStrike">
                          <a:solidFill>
                            <a:srgbClr val="000000"/>
                          </a:solidFill>
                          <a:effectLst/>
                          <a:latin typeface="Times New Roman" panose="02020603050405020304" pitchFamily="18" charset="0"/>
                        </a:rPr>
                        <a:t>263</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Создание и обеспечение функционирования парковок (парковочных мест)</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Создание парковочного пространства на улично-дорожной сети (оценивается на конец года)</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Количество машиномест</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1500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1500</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7262392"/>
                  </a:ext>
                </a:extLst>
              </a:tr>
              <a:tr h="248857">
                <a:tc>
                  <a:txBody>
                    <a:bodyPr/>
                    <a:lstStyle/>
                    <a:p>
                      <a:pPr algn="ctr" fontAlgn="ctr"/>
                      <a:r>
                        <a:rPr lang="ru-RU" sz="800" b="0" i="1" u="none" strike="noStrike">
                          <a:solidFill>
                            <a:srgbClr val="000000"/>
                          </a:solidFill>
                          <a:effectLst/>
                          <a:latin typeface="Times New Roman" panose="02020603050405020304" pitchFamily="18" charset="0"/>
                        </a:rPr>
                        <a:t>264</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Содержание объектов дорожного хозяйства, в том числе ливневых канализаций</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Доля муниципальных дорог, не отвечающих нормативным требованиям в общей протяженности дорог</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30,11</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30,11</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69073054"/>
                  </a:ext>
                </a:extLst>
              </a:tr>
              <a:tr h="517464">
                <a:tc>
                  <a:txBody>
                    <a:bodyPr/>
                    <a:lstStyle/>
                    <a:p>
                      <a:pPr algn="ctr" fontAlgn="ctr"/>
                      <a:r>
                        <a:rPr lang="ru-RU" sz="800" b="0" i="1" u="none" strike="noStrike">
                          <a:solidFill>
                            <a:srgbClr val="000000"/>
                          </a:solidFill>
                          <a:effectLst/>
                          <a:latin typeface="Times New Roman" panose="02020603050405020304" pitchFamily="18" charset="0"/>
                        </a:rPr>
                        <a:t>265</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Ремонт ,капитальный ремон сети автомобильных дорог,мостов и путепроводов местного значения</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Общая протяженность автомобильных дорог общего пользования местного значения, не соответствующих нормативным требованиям к транспортно-эксплуатационным показателям на 31 декабря отчётного года</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Километр</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175,86</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175,86</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2043857"/>
                  </a:ext>
                </a:extLst>
              </a:tr>
              <a:tr h="248857">
                <a:tc>
                  <a:txBody>
                    <a:bodyPr/>
                    <a:lstStyle/>
                    <a:p>
                      <a:pPr algn="ctr" fontAlgn="ctr"/>
                      <a:r>
                        <a:rPr lang="ru-RU" sz="800" b="0" i="1" u="none" strike="noStrike">
                          <a:solidFill>
                            <a:srgbClr val="000000"/>
                          </a:solidFill>
                          <a:effectLst/>
                          <a:latin typeface="Times New Roman" panose="02020603050405020304" pitchFamily="18" charset="0"/>
                        </a:rPr>
                        <a:t>266</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Паспортизация и оформление прав собственности объектов дорожного хозяйства</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Протяженность сети автомобильных дорог общего пользования местного значения на территории субъекта Российской Федерации</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Километр</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584</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584</a:t>
                      </a:r>
                    </a:p>
                  </a:txBody>
                  <a:tcPr marL="3950" marR="3950" marT="39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950" marR="3950" marT="39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09158129"/>
                  </a:ext>
                </a:extLst>
              </a:tr>
            </a:tbl>
          </a:graphicData>
        </a:graphic>
      </p:graphicFrame>
    </p:spTree>
    <p:extLst>
      <p:ext uri="{BB962C8B-B14F-4D97-AF65-F5344CB8AC3E}">
        <p14:creationId xmlns:p14="http://schemas.microsoft.com/office/powerpoint/2010/main" val="10074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6" name="Стрелка вниз 5"/>
          <p:cNvSpPr/>
          <p:nvPr/>
        </p:nvSpPr>
        <p:spPr>
          <a:xfrm rot="19011882">
            <a:off x="5793850" y="2848257"/>
            <a:ext cx="490376" cy="873465"/>
          </a:xfrm>
          <a:prstGeom prst="downArrow">
            <a:avLst/>
          </a:prstGeom>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7890" name="Rectangle 2"/>
          <p:cNvSpPr>
            <a:spLocks noGrp="1" noChangeArrowheads="1"/>
          </p:cNvSpPr>
          <p:nvPr>
            <p:ph type="title"/>
          </p:nvPr>
        </p:nvSpPr>
        <p:spPr>
          <a:xfrm>
            <a:off x="0" y="0"/>
            <a:ext cx="9144000" cy="697971"/>
          </a:xfrm>
          <a:noFill/>
          <a:ln>
            <a:noFill/>
          </a:ln>
          <a:effectLst>
            <a:softEdge rad="635000"/>
          </a:effectLst>
          <a:scene3d>
            <a:camera prst="orthographicFront">
              <a:rot lat="0" lon="0" rev="0"/>
            </a:camera>
            <a:lightRig rig="glow" dir="tl">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ormAutofit/>
            <a:scene3d>
              <a:camera prst="orthographicFront"/>
              <a:lightRig rig="soft" dir="t">
                <a:rot lat="0" lon="0" rev="16800000"/>
              </a:lightRig>
            </a:scene3d>
            <a:sp3d prstMaterial="softEdge">
              <a:bevelT w="38100" h="38100"/>
            </a:sp3d>
          </a:bodyPr>
          <a:lstStyle/>
          <a:p>
            <a:pPr marL="0" indent="0" algn="ctr">
              <a:buNone/>
            </a:pPr>
            <a:r>
              <a:rPr lang="ru-RU" sz="3200" b="1" dirty="0">
                <a:solidFill>
                  <a:srgbClr val="0000CC"/>
                </a:solidFill>
                <a:latin typeface="Times New Roman" pitchFamily="18" charset="0"/>
                <a:cs typeface="Times New Roman" pitchFamily="18" charset="0"/>
              </a:rPr>
              <a:t>Какие бывают </a:t>
            </a:r>
            <a:r>
              <a:rPr lang="ru-RU" sz="3200" b="1" dirty="0" smtClean="0">
                <a:solidFill>
                  <a:srgbClr val="0000CC"/>
                </a:solidFill>
                <a:latin typeface="Times New Roman" pitchFamily="18" charset="0"/>
                <a:cs typeface="Times New Roman" pitchFamily="18" charset="0"/>
              </a:rPr>
              <a:t>бюджеты</a:t>
            </a:r>
            <a:endParaRPr lang="ru-RU" sz="3200" b="1" dirty="0">
              <a:solidFill>
                <a:srgbClr val="0000CC"/>
              </a:solidFill>
              <a:latin typeface="Times New Roman" pitchFamily="18" charset="0"/>
              <a:cs typeface="Times New Roman" pitchFamily="18" charset="0"/>
            </a:endParaRPr>
          </a:p>
        </p:txBody>
      </p:sp>
      <p:sp>
        <p:nvSpPr>
          <p:cNvPr id="37893" name="Rectangle 5"/>
          <p:cNvSpPr>
            <a:spLocks noChangeArrowheads="1"/>
          </p:cNvSpPr>
          <p:nvPr/>
        </p:nvSpPr>
        <p:spPr bwMode="auto">
          <a:xfrm>
            <a:off x="323528" y="836712"/>
            <a:ext cx="2428696" cy="358644"/>
          </a:xfrm>
          <a:prstGeom prst="rect">
            <a:avLst/>
          </a:prstGeom>
          <a:ln/>
          <a:extLst/>
        </p:spPr>
        <p:style>
          <a:lnRef idx="2">
            <a:schemeClr val="dk1"/>
          </a:lnRef>
          <a:fillRef idx="1">
            <a:schemeClr val="lt1"/>
          </a:fillRef>
          <a:effectRef idx="0">
            <a:schemeClr val="dk1"/>
          </a:effectRef>
          <a:fontRef idx="minor">
            <a:schemeClr val="dk1"/>
          </a:fontRef>
        </p:style>
        <p:txBody>
          <a:bodyPr wrap="none" anchor="ctr"/>
          <a:lstStyle/>
          <a:p>
            <a:pPr algn="ctr"/>
            <a:r>
              <a:rPr lang="ru-RU" b="1" dirty="0">
                <a:solidFill>
                  <a:schemeClr val="bg1"/>
                </a:solidFill>
                <a:latin typeface="Times New Roman" pitchFamily="18" charset="0"/>
                <a:cs typeface="Times New Roman" pitchFamily="18" charset="0"/>
              </a:rPr>
              <a:t>Бюджет семьи</a:t>
            </a:r>
          </a:p>
        </p:txBody>
      </p:sp>
      <p:sp>
        <p:nvSpPr>
          <p:cNvPr id="37898" name="Rectangle 10"/>
          <p:cNvSpPr>
            <a:spLocks noChangeArrowheads="1"/>
          </p:cNvSpPr>
          <p:nvPr/>
        </p:nvSpPr>
        <p:spPr bwMode="auto">
          <a:xfrm>
            <a:off x="6516566" y="836613"/>
            <a:ext cx="2448657" cy="430212"/>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a:r>
              <a:rPr lang="ru-RU" b="1" dirty="0">
                <a:solidFill>
                  <a:schemeClr val="bg1"/>
                </a:solidFill>
                <a:latin typeface="Times New Roman" pitchFamily="18" charset="0"/>
                <a:cs typeface="Times New Roman" pitchFamily="18" charset="0"/>
              </a:rPr>
              <a:t>Бюджет организаций</a:t>
            </a:r>
          </a:p>
        </p:txBody>
      </p:sp>
      <p:sp>
        <p:nvSpPr>
          <p:cNvPr id="37907" name="Rectangle 19"/>
          <p:cNvSpPr>
            <a:spLocks noChangeArrowheads="1"/>
          </p:cNvSpPr>
          <p:nvPr/>
        </p:nvSpPr>
        <p:spPr bwMode="auto">
          <a:xfrm>
            <a:off x="323528" y="5301211"/>
            <a:ext cx="2664069" cy="1323439"/>
          </a:xfrm>
          <a:prstGeom prst="rect">
            <a:avLst/>
          </a:prstGeom>
          <a:solidFill>
            <a:schemeClr val="accent5">
              <a:lumMod val="20000"/>
              <a:lumOff val="80000"/>
            </a:schemeClr>
          </a:solidFill>
          <a:ln/>
          <a:extLst/>
        </p:spPr>
        <p:style>
          <a:lnRef idx="0">
            <a:schemeClr val="accent4"/>
          </a:lnRef>
          <a:fillRef idx="3">
            <a:schemeClr val="accent4"/>
          </a:fillRef>
          <a:effectRef idx="3">
            <a:schemeClr val="accent4"/>
          </a:effectRef>
          <a:fontRef idx="minor">
            <a:schemeClr val="lt1"/>
          </a:fontRef>
        </p:style>
        <p:txBody>
          <a:bodyPr anchor="ctr">
            <a:spAutoFit/>
          </a:bodyPr>
          <a:lstStyle/>
          <a:p>
            <a:pPr algn="ctr"/>
            <a:r>
              <a:rPr lang="ru-RU" sz="1600" b="1" dirty="0">
                <a:solidFill>
                  <a:schemeClr val="bg1"/>
                </a:solidFill>
                <a:latin typeface="Times New Roman" pitchFamily="18" charset="0"/>
                <a:cs typeface="Times New Roman" pitchFamily="18" charset="0"/>
              </a:rPr>
              <a:t>Российской Федерации</a:t>
            </a:r>
          </a:p>
          <a:p>
            <a:pPr algn="ctr"/>
            <a:r>
              <a:rPr lang="ru-RU" sz="1600" b="1" dirty="0">
                <a:solidFill>
                  <a:schemeClr val="bg1"/>
                </a:solidFill>
                <a:latin typeface="Times New Roman" pitchFamily="18" charset="0"/>
                <a:cs typeface="Times New Roman" pitchFamily="18" charset="0"/>
              </a:rPr>
              <a:t>(федеральный бюджет, бюджеты государственных внебюджетных фондов РФ)</a:t>
            </a:r>
          </a:p>
        </p:txBody>
      </p:sp>
      <p:sp>
        <p:nvSpPr>
          <p:cNvPr id="37908" name="Rectangle 20"/>
          <p:cNvSpPr>
            <a:spLocks noChangeArrowheads="1"/>
          </p:cNvSpPr>
          <p:nvPr/>
        </p:nvSpPr>
        <p:spPr bwMode="auto">
          <a:xfrm>
            <a:off x="3203848" y="5301211"/>
            <a:ext cx="2807566" cy="1323439"/>
          </a:xfrm>
          <a:prstGeom prst="rect">
            <a:avLst/>
          </a:prstGeom>
          <a:solidFill>
            <a:schemeClr val="accent5">
              <a:lumMod val="20000"/>
              <a:lumOff val="80000"/>
            </a:schemeClr>
          </a:solidFill>
          <a:ln/>
          <a:extLst/>
        </p:spPr>
        <p:style>
          <a:lnRef idx="0">
            <a:schemeClr val="accent4"/>
          </a:lnRef>
          <a:fillRef idx="3">
            <a:schemeClr val="accent4"/>
          </a:fillRef>
          <a:effectRef idx="3">
            <a:schemeClr val="accent4"/>
          </a:effectRef>
          <a:fontRef idx="minor">
            <a:schemeClr val="lt1"/>
          </a:fontRef>
        </p:style>
        <p:txBody>
          <a:bodyPr wrap="square" anchor="ctr">
            <a:spAutoFit/>
          </a:bodyPr>
          <a:lstStyle/>
          <a:p>
            <a:pPr algn="ctr"/>
            <a:r>
              <a:rPr lang="ru-RU" sz="1600" b="1" dirty="0">
                <a:solidFill>
                  <a:schemeClr val="bg1"/>
                </a:solidFill>
                <a:latin typeface="Times New Roman" pitchFamily="18" charset="0"/>
                <a:cs typeface="Times New Roman" pitchFamily="18" charset="0"/>
              </a:rPr>
              <a:t>субъектов</a:t>
            </a:r>
          </a:p>
          <a:p>
            <a:pPr algn="ctr"/>
            <a:r>
              <a:rPr lang="ru-RU" sz="1600" b="1" dirty="0">
                <a:solidFill>
                  <a:schemeClr val="bg1"/>
                </a:solidFill>
                <a:latin typeface="Times New Roman" pitchFamily="18" charset="0"/>
                <a:cs typeface="Times New Roman" pitchFamily="18" charset="0"/>
              </a:rPr>
              <a:t>Российской Федерации</a:t>
            </a:r>
          </a:p>
          <a:p>
            <a:pPr algn="ctr"/>
            <a:r>
              <a:rPr lang="ru-RU" sz="1600" b="1" dirty="0">
                <a:solidFill>
                  <a:schemeClr val="bg1"/>
                </a:solidFill>
                <a:latin typeface="Times New Roman" pitchFamily="18" charset="0"/>
                <a:cs typeface="Times New Roman" pitchFamily="18" charset="0"/>
              </a:rPr>
              <a:t>(региональные бюджеты, бюджеты территориальных фондов ОМС)</a:t>
            </a:r>
          </a:p>
        </p:txBody>
      </p:sp>
      <p:sp>
        <p:nvSpPr>
          <p:cNvPr id="37909" name="Rectangle 21"/>
          <p:cNvSpPr>
            <a:spLocks noChangeArrowheads="1"/>
          </p:cNvSpPr>
          <p:nvPr/>
        </p:nvSpPr>
        <p:spPr bwMode="auto">
          <a:xfrm>
            <a:off x="6228186" y="5234720"/>
            <a:ext cx="2736304" cy="1446550"/>
          </a:xfrm>
          <a:prstGeom prst="rect">
            <a:avLst/>
          </a:prstGeom>
          <a:solidFill>
            <a:schemeClr val="accent5">
              <a:lumMod val="20000"/>
              <a:lumOff val="80000"/>
            </a:schemeClr>
          </a:solidFill>
          <a:ln/>
          <a:extLst/>
        </p:spPr>
        <p:style>
          <a:lnRef idx="0">
            <a:schemeClr val="accent4"/>
          </a:lnRef>
          <a:fillRef idx="3">
            <a:schemeClr val="accent4"/>
          </a:fillRef>
          <a:effectRef idx="3">
            <a:schemeClr val="accent4"/>
          </a:effectRef>
          <a:fontRef idx="minor">
            <a:schemeClr val="lt1"/>
          </a:fontRef>
        </p:style>
        <p:txBody>
          <a:bodyPr wrap="square" anchor="ctr">
            <a:spAutoFit/>
          </a:bodyPr>
          <a:lstStyle/>
          <a:p>
            <a:pPr algn="ctr"/>
            <a:r>
              <a:rPr lang="ru-RU" sz="1600" b="1" dirty="0" smtClean="0">
                <a:solidFill>
                  <a:schemeClr val="bg1"/>
                </a:solidFill>
                <a:latin typeface="Times New Roman" pitchFamily="18" charset="0"/>
                <a:cs typeface="Times New Roman" pitchFamily="18" charset="0"/>
              </a:rPr>
              <a:t>муниципальных образований</a:t>
            </a:r>
          </a:p>
          <a:p>
            <a:pPr algn="ctr"/>
            <a:r>
              <a:rPr lang="ru-RU" sz="1400" b="1" dirty="0" smtClean="0">
                <a:solidFill>
                  <a:schemeClr val="bg1"/>
                </a:solidFill>
                <a:latin typeface="Times New Roman" pitchFamily="18" charset="0"/>
                <a:cs typeface="Times New Roman" pitchFamily="18" charset="0"/>
              </a:rPr>
              <a:t>(бюджеты городских и сельских поселений, бюджеты муниципальных районов, </a:t>
            </a:r>
            <a:r>
              <a:rPr lang="ru-RU" sz="1400" b="1" u="sng" dirty="0" smtClean="0">
                <a:solidFill>
                  <a:schemeClr val="bg1"/>
                </a:solidFill>
                <a:latin typeface="Times New Roman" pitchFamily="18" charset="0"/>
                <a:cs typeface="Times New Roman" pitchFamily="18" charset="0"/>
              </a:rPr>
              <a:t>бюджеты городских округов</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528" y="1484784"/>
            <a:ext cx="2428696" cy="18280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28919" y="1504079"/>
            <a:ext cx="2423948" cy="1729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4" name="Picture 6" descr="http://www.mosgubernia.ru/www/images/2015/01/280215MO_.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0000" r="92316"/>
                    </a14:imgEffect>
                  </a14:imgLayer>
                </a14:imgProps>
              </a:ext>
              <a:ext uri="{28A0092B-C50C-407E-A947-70E740481C1C}">
                <a14:useLocalDpi xmlns:a14="http://schemas.microsoft.com/office/drawing/2010/main" val="0"/>
              </a:ext>
            </a:extLst>
          </a:blip>
          <a:srcRect/>
          <a:stretch>
            <a:fillRect/>
          </a:stretch>
        </p:blipFill>
        <p:spPr bwMode="auto">
          <a:xfrm>
            <a:off x="6333659" y="3506398"/>
            <a:ext cx="2614802" cy="1610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style>
          <a:lnRef idx="1">
            <a:schemeClr val="dk1"/>
          </a:lnRef>
          <a:fillRef idx="2">
            <a:schemeClr val="dk1"/>
          </a:fillRef>
          <a:effectRef idx="1">
            <a:schemeClr val="dk1"/>
          </a:effectRef>
          <a:fontRef idx="minor">
            <a:schemeClr val="dk1"/>
          </a:fontRef>
        </p:style>
      </p:pic>
      <p:pic>
        <p:nvPicPr>
          <p:cNvPr id="2056" name="Picture 8" descr="https://ds02.infourok.ru/uploads/ex/0c72/00085d59-5cf4bfea/img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0000" b="99167" l="0" r="100000"/>
                    </a14:imgEffect>
                  </a14:imgLayer>
                </a14:imgProps>
              </a:ext>
              <a:ext uri="{28A0092B-C50C-407E-A947-70E740481C1C}">
                <a14:useLocalDpi xmlns:a14="http://schemas.microsoft.com/office/drawing/2010/main" val="0"/>
              </a:ext>
            </a:extLst>
          </a:blip>
          <a:srcRect/>
          <a:stretch>
            <a:fillRect/>
          </a:stretch>
        </p:blipFill>
        <p:spPr bwMode="auto">
          <a:xfrm>
            <a:off x="3131840" y="3068966"/>
            <a:ext cx="2961012" cy="22207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rfembassy.ru/uploads/images/kart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3573016"/>
            <a:ext cx="2504808" cy="14302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style>
          <a:lnRef idx="1">
            <a:schemeClr val="dk1"/>
          </a:lnRef>
          <a:fillRef idx="2">
            <a:schemeClr val="dk1"/>
          </a:fillRef>
          <a:effectRef idx="1">
            <a:schemeClr val="dk1"/>
          </a:effectRef>
          <a:fontRef idx="minor">
            <a:schemeClr val="dk1"/>
          </a:fontRef>
        </p:style>
      </p:pic>
      <p:sp>
        <p:nvSpPr>
          <p:cNvPr id="4" name="Стрелка вниз 3"/>
          <p:cNvSpPr/>
          <p:nvPr/>
        </p:nvSpPr>
        <p:spPr>
          <a:xfrm rot="2857225">
            <a:off x="3127159" y="2872472"/>
            <a:ext cx="484632" cy="978408"/>
          </a:xfrm>
          <a:prstGeom prst="downArrow">
            <a:avLst/>
          </a:prstGeom>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Стрелка вниз 4"/>
          <p:cNvSpPr/>
          <p:nvPr/>
        </p:nvSpPr>
        <p:spPr>
          <a:xfrm>
            <a:off x="4562066" y="3206400"/>
            <a:ext cx="441985" cy="870672"/>
          </a:xfrm>
          <a:prstGeom prst="downArrow">
            <a:avLst/>
          </a:prstGeom>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Стрелка вниз 6"/>
          <p:cNvSpPr/>
          <p:nvPr/>
        </p:nvSpPr>
        <p:spPr>
          <a:xfrm>
            <a:off x="4610557" y="932154"/>
            <a:ext cx="251396" cy="728691"/>
          </a:xfrm>
          <a:prstGeom prst="downArrow">
            <a:avLst/>
          </a:prstGeom>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низ 7"/>
          <p:cNvSpPr/>
          <p:nvPr/>
        </p:nvSpPr>
        <p:spPr>
          <a:xfrm rot="3114221">
            <a:off x="3510888" y="937917"/>
            <a:ext cx="330291" cy="1120820"/>
          </a:xfrm>
          <a:prstGeom prst="downArrow">
            <a:avLst/>
          </a:prstGeom>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трелка вниз 8"/>
          <p:cNvSpPr/>
          <p:nvPr/>
        </p:nvSpPr>
        <p:spPr>
          <a:xfrm rot="18480841">
            <a:off x="5683450" y="858092"/>
            <a:ext cx="309477" cy="1280477"/>
          </a:xfrm>
          <a:prstGeom prst="downArrow">
            <a:avLst/>
          </a:prstGeom>
          <a:solidFill>
            <a:srgbClr val="0000CC"/>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6" name="Прямоугольник с двумя вырезанными противолежащими углами 15"/>
          <p:cNvSpPr/>
          <p:nvPr/>
        </p:nvSpPr>
        <p:spPr>
          <a:xfrm>
            <a:off x="3715551" y="1720161"/>
            <a:ext cx="1971724" cy="1204789"/>
          </a:xfrm>
          <a:prstGeom prst="snip2Diag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Бюджеты публично-правовых образований</a:t>
            </a:r>
            <a:endParaRPr lang="ru-RU" b="1" dirty="0"/>
          </a:p>
        </p:txBody>
      </p:sp>
    </p:spTree>
    <p:extLst>
      <p:ext uri="{BB962C8B-B14F-4D97-AF65-F5344CB8AC3E}">
        <p14:creationId xmlns:p14="http://schemas.microsoft.com/office/powerpoint/2010/main" val="3667425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2000" fill="hold"/>
                                        <p:tgtEl>
                                          <p:spTgt spid="37890"/>
                                        </p:tgtEl>
                                        <p:attrNameLst>
                                          <p:attrName>ppt_x</p:attrName>
                                        </p:attrNameLst>
                                      </p:cBhvr>
                                      <p:tavLst>
                                        <p:tav tm="0">
                                          <p:val>
                                            <p:strVal val="#ppt_x"/>
                                          </p:val>
                                        </p:tav>
                                        <p:tav tm="100000">
                                          <p:val>
                                            <p:strVal val="#ppt_x"/>
                                          </p:val>
                                        </p:tav>
                                      </p:tavLst>
                                    </p:anim>
                                    <p:anim calcmode="lin" valueType="num">
                                      <p:cBhvr additive="base">
                                        <p:cTn id="8" dur="2000" fill="hold"/>
                                        <p:tgtEl>
                                          <p:spTgt spid="37890"/>
                                        </p:tgtEl>
                                        <p:attrNameLst>
                                          <p:attrName>ppt_y</p:attrName>
                                        </p:attrNameLst>
                                      </p:cBhvr>
                                      <p:tavLst>
                                        <p:tav tm="0">
                                          <p:val>
                                            <p:strVal val="0-#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barn(inVertical)">
                                      <p:cBhvr>
                                        <p:cTn id="11" dur="2000"/>
                                        <p:tgtEl>
                                          <p:spTgt spid="3789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7898"/>
                                        </p:tgtEl>
                                        <p:attrNameLst>
                                          <p:attrName>style.visibility</p:attrName>
                                        </p:attrNameLst>
                                      </p:cBhvr>
                                      <p:to>
                                        <p:strVal val="visible"/>
                                      </p:to>
                                    </p:set>
                                    <p:animEffect transition="in" filter="barn(inVertical)">
                                      <p:cBhvr>
                                        <p:cTn id="14" dur="2000"/>
                                        <p:tgtEl>
                                          <p:spTgt spid="3789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barn(inVertical)">
                                      <p:cBhvr>
                                        <p:cTn id="17" dur="2000"/>
                                        <p:tgtEl>
                                          <p:spTgt spid="3790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7908"/>
                                        </p:tgtEl>
                                        <p:attrNameLst>
                                          <p:attrName>style.visibility</p:attrName>
                                        </p:attrNameLst>
                                      </p:cBhvr>
                                      <p:to>
                                        <p:strVal val="visible"/>
                                      </p:to>
                                    </p:set>
                                    <p:animEffect transition="in" filter="barn(inVertical)">
                                      <p:cBhvr>
                                        <p:cTn id="20" dur="2000"/>
                                        <p:tgtEl>
                                          <p:spTgt spid="3790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909"/>
                                        </p:tgtEl>
                                        <p:attrNameLst>
                                          <p:attrName>style.visibility</p:attrName>
                                        </p:attrNameLst>
                                      </p:cBhvr>
                                      <p:to>
                                        <p:strVal val="visible"/>
                                      </p:to>
                                    </p:set>
                                    <p:animEffect transition="in" filter="barn(inVertical)">
                                      <p:cBhvr>
                                        <p:cTn id="23" dur="2000"/>
                                        <p:tgtEl>
                                          <p:spTgt spid="37909"/>
                                        </p:tgtEl>
                                      </p:cBhvr>
                                    </p:animEffect>
                                  </p:childTnLst>
                                </p:cTn>
                              </p:par>
                              <p:par>
                                <p:cTn id="24" presetID="53" presetClass="entr" presetSubtype="16" fill="hold" nodeType="withEffect">
                                  <p:stCondLst>
                                    <p:cond delay="0"/>
                                  </p:stCondLst>
                                  <p:childTnLst>
                                    <p:set>
                                      <p:cBhvr>
                                        <p:cTn id="25" dur="1" fill="hold">
                                          <p:stCondLst>
                                            <p:cond delay="0"/>
                                          </p:stCondLst>
                                        </p:cTn>
                                        <p:tgtEl>
                                          <p:spTgt spid="2058"/>
                                        </p:tgtEl>
                                        <p:attrNameLst>
                                          <p:attrName>style.visibility</p:attrName>
                                        </p:attrNameLst>
                                      </p:cBhvr>
                                      <p:to>
                                        <p:strVal val="visible"/>
                                      </p:to>
                                    </p:set>
                                    <p:anim calcmode="lin" valueType="num">
                                      <p:cBhvr>
                                        <p:cTn id="26" dur="500" fill="hold"/>
                                        <p:tgtEl>
                                          <p:spTgt spid="2058"/>
                                        </p:tgtEl>
                                        <p:attrNameLst>
                                          <p:attrName>ppt_w</p:attrName>
                                        </p:attrNameLst>
                                      </p:cBhvr>
                                      <p:tavLst>
                                        <p:tav tm="0">
                                          <p:val>
                                            <p:fltVal val="0"/>
                                          </p:val>
                                        </p:tav>
                                        <p:tav tm="100000">
                                          <p:val>
                                            <p:strVal val="#ppt_w"/>
                                          </p:val>
                                        </p:tav>
                                      </p:tavLst>
                                    </p:anim>
                                    <p:anim calcmode="lin" valueType="num">
                                      <p:cBhvr>
                                        <p:cTn id="27" dur="500" fill="hold"/>
                                        <p:tgtEl>
                                          <p:spTgt spid="2058"/>
                                        </p:tgtEl>
                                        <p:attrNameLst>
                                          <p:attrName>ppt_h</p:attrName>
                                        </p:attrNameLst>
                                      </p:cBhvr>
                                      <p:tavLst>
                                        <p:tav tm="0">
                                          <p:val>
                                            <p:fltVal val="0"/>
                                          </p:val>
                                        </p:tav>
                                        <p:tav tm="100000">
                                          <p:val>
                                            <p:strVal val="#ppt_h"/>
                                          </p:val>
                                        </p:tav>
                                      </p:tavLst>
                                    </p:anim>
                                    <p:animEffect transition="in" filter="fade">
                                      <p:cBhvr>
                                        <p:cTn id="28" dur="500"/>
                                        <p:tgtEl>
                                          <p:spTgt spid="2058"/>
                                        </p:tgtEl>
                                      </p:cBhvr>
                                    </p:animEffect>
                                  </p:childTnLst>
                                </p:cTn>
                              </p:par>
                              <p:par>
                                <p:cTn id="29" presetID="53" presetClass="entr" presetSubtype="16"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Effect transition="in" filter="fade">
                                      <p:cBhvr>
                                        <p:cTn id="33" dur="500"/>
                                        <p:tgtEl>
                                          <p:spTgt spid="2050"/>
                                        </p:tgtEl>
                                      </p:cBhvr>
                                    </p:animEffect>
                                  </p:childTnLst>
                                </p:cTn>
                              </p:par>
                              <p:par>
                                <p:cTn id="34" presetID="53" presetClass="entr" presetSubtype="16"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anim calcmode="lin" valueType="num">
                                      <p:cBhvr>
                                        <p:cTn id="36" dur="500" fill="hold"/>
                                        <p:tgtEl>
                                          <p:spTgt spid="2056"/>
                                        </p:tgtEl>
                                        <p:attrNameLst>
                                          <p:attrName>ppt_w</p:attrName>
                                        </p:attrNameLst>
                                      </p:cBhvr>
                                      <p:tavLst>
                                        <p:tav tm="0">
                                          <p:val>
                                            <p:fltVal val="0"/>
                                          </p:val>
                                        </p:tav>
                                        <p:tav tm="100000">
                                          <p:val>
                                            <p:strVal val="#ppt_w"/>
                                          </p:val>
                                        </p:tav>
                                      </p:tavLst>
                                    </p:anim>
                                    <p:anim calcmode="lin" valueType="num">
                                      <p:cBhvr>
                                        <p:cTn id="37" dur="500" fill="hold"/>
                                        <p:tgtEl>
                                          <p:spTgt spid="2056"/>
                                        </p:tgtEl>
                                        <p:attrNameLst>
                                          <p:attrName>ppt_h</p:attrName>
                                        </p:attrNameLst>
                                      </p:cBhvr>
                                      <p:tavLst>
                                        <p:tav tm="0">
                                          <p:val>
                                            <p:fltVal val="0"/>
                                          </p:val>
                                        </p:tav>
                                        <p:tav tm="100000">
                                          <p:val>
                                            <p:strVal val="#ppt_h"/>
                                          </p:val>
                                        </p:tav>
                                      </p:tavLst>
                                    </p:anim>
                                    <p:animEffect transition="in" filter="fade">
                                      <p:cBhvr>
                                        <p:cTn id="38" dur="500"/>
                                        <p:tgtEl>
                                          <p:spTgt spid="2056"/>
                                        </p:tgtEl>
                                      </p:cBhvr>
                                    </p:animEffect>
                                  </p:childTnLst>
                                </p:cTn>
                              </p:par>
                              <p:par>
                                <p:cTn id="39" presetID="53" presetClass="entr" presetSubtype="16"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 calcmode="lin" valueType="num">
                                      <p:cBhvr>
                                        <p:cTn id="41" dur="500" fill="hold"/>
                                        <p:tgtEl>
                                          <p:spTgt spid="2054"/>
                                        </p:tgtEl>
                                        <p:attrNameLst>
                                          <p:attrName>ppt_w</p:attrName>
                                        </p:attrNameLst>
                                      </p:cBhvr>
                                      <p:tavLst>
                                        <p:tav tm="0">
                                          <p:val>
                                            <p:fltVal val="0"/>
                                          </p:val>
                                        </p:tav>
                                        <p:tav tm="100000">
                                          <p:val>
                                            <p:strVal val="#ppt_w"/>
                                          </p:val>
                                        </p:tav>
                                      </p:tavLst>
                                    </p:anim>
                                    <p:anim calcmode="lin" valueType="num">
                                      <p:cBhvr>
                                        <p:cTn id="42" dur="500" fill="hold"/>
                                        <p:tgtEl>
                                          <p:spTgt spid="2054"/>
                                        </p:tgtEl>
                                        <p:attrNameLst>
                                          <p:attrName>ppt_h</p:attrName>
                                        </p:attrNameLst>
                                      </p:cBhvr>
                                      <p:tavLst>
                                        <p:tav tm="0">
                                          <p:val>
                                            <p:fltVal val="0"/>
                                          </p:val>
                                        </p:tav>
                                        <p:tav tm="100000">
                                          <p:val>
                                            <p:strVal val="#ppt_h"/>
                                          </p:val>
                                        </p:tav>
                                      </p:tavLst>
                                    </p:anim>
                                    <p:animEffect transition="in" filter="fade">
                                      <p:cBhvr>
                                        <p:cTn id="43" dur="500"/>
                                        <p:tgtEl>
                                          <p:spTgt spid="2054"/>
                                        </p:tgtEl>
                                      </p:cBhvr>
                                    </p:animEffect>
                                  </p:childTnLst>
                                </p:cTn>
                              </p:par>
                              <p:par>
                                <p:cTn id="44" presetID="53" presetClass="entr" presetSubtype="16" fill="hold" nodeType="with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500" fill="hold"/>
                                        <p:tgtEl>
                                          <p:spTgt spid="2052"/>
                                        </p:tgtEl>
                                        <p:attrNameLst>
                                          <p:attrName>ppt_w</p:attrName>
                                        </p:attrNameLst>
                                      </p:cBhvr>
                                      <p:tavLst>
                                        <p:tav tm="0">
                                          <p:val>
                                            <p:fltVal val="0"/>
                                          </p:val>
                                        </p:tav>
                                        <p:tav tm="100000">
                                          <p:val>
                                            <p:strVal val="#ppt_w"/>
                                          </p:val>
                                        </p:tav>
                                      </p:tavLst>
                                    </p:anim>
                                    <p:anim calcmode="lin" valueType="num">
                                      <p:cBhvr>
                                        <p:cTn id="47" dur="500" fill="hold"/>
                                        <p:tgtEl>
                                          <p:spTgt spid="2052"/>
                                        </p:tgtEl>
                                        <p:attrNameLst>
                                          <p:attrName>ppt_h</p:attrName>
                                        </p:attrNameLst>
                                      </p:cBhvr>
                                      <p:tavLst>
                                        <p:tav tm="0">
                                          <p:val>
                                            <p:fltVal val="0"/>
                                          </p:val>
                                        </p:tav>
                                        <p:tav tm="100000">
                                          <p:val>
                                            <p:strVal val="#ppt_h"/>
                                          </p:val>
                                        </p:tav>
                                      </p:tavLst>
                                    </p:anim>
                                    <p:animEffect transition="in" filter="fade">
                                      <p:cBhvr>
                                        <p:cTn id="4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3" grpId="0" animBg="1"/>
      <p:bldP spid="37898" grpId="0" animBg="1"/>
      <p:bldP spid="37907" grpId="0" animBg="1"/>
      <p:bldP spid="37908" grpId="0" animBg="1"/>
      <p:bldP spid="3790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952935219"/>
              </p:ext>
            </p:extLst>
          </p:nvPr>
        </p:nvGraphicFramePr>
        <p:xfrm>
          <a:off x="0" y="0"/>
          <a:ext cx="9144000" cy="6857997"/>
        </p:xfrm>
        <a:graphic>
          <a:graphicData uri="http://schemas.openxmlformats.org/drawingml/2006/table">
            <a:tbl>
              <a:tblPr/>
              <a:tblGrid>
                <a:gridCol w="240997">
                  <a:extLst>
                    <a:ext uri="{9D8B030D-6E8A-4147-A177-3AD203B41FA5}">
                      <a16:colId xmlns="" xmlns:a16="http://schemas.microsoft.com/office/drawing/2014/main" val="2502196966"/>
                    </a:ext>
                  </a:extLst>
                </a:gridCol>
                <a:gridCol w="1700886">
                  <a:extLst>
                    <a:ext uri="{9D8B030D-6E8A-4147-A177-3AD203B41FA5}">
                      <a16:colId xmlns="" xmlns:a16="http://schemas.microsoft.com/office/drawing/2014/main" val="3520283080"/>
                    </a:ext>
                  </a:extLst>
                </a:gridCol>
                <a:gridCol w="1810570">
                  <a:extLst>
                    <a:ext uri="{9D8B030D-6E8A-4147-A177-3AD203B41FA5}">
                      <a16:colId xmlns="" xmlns:a16="http://schemas.microsoft.com/office/drawing/2014/main" val="3622241333"/>
                    </a:ext>
                  </a:extLst>
                </a:gridCol>
                <a:gridCol w="718357">
                  <a:extLst>
                    <a:ext uri="{9D8B030D-6E8A-4147-A177-3AD203B41FA5}">
                      <a16:colId xmlns="" xmlns:a16="http://schemas.microsoft.com/office/drawing/2014/main" val="88320384"/>
                    </a:ext>
                  </a:extLst>
                </a:gridCol>
                <a:gridCol w="533238">
                  <a:extLst>
                    <a:ext uri="{9D8B030D-6E8A-4147-A177-3AD203B41FA5}">
                      <a16:colId xmlns="" xmlns:a16="http://schemas.microsoft.com/office/drawing/2014/main" val="1353398718"/>
                    </a:ext>
                  </a:extLst>
                </a:gridCol>
                <a:gridCol w="720080">
                  <a:extLst>
                    <a:ext uri="{9D8B030D-6E8A-4147-A177-3AD203B41FA5}">
                      <a16:colId xmlns="" xmlns:a16="http://schemas.microsoft.com/office/drawing/2014/main" val="3617901980"/>
                    </a:ext>
                  </a:extLst>
                </a:gridCol>
                <a:gridCol w="936104">
                  <a:extLst>
                    <a:ext uri="{9D8B030D-6E8A-4147-A177-3AD203B41FA5}">
                      <a16:colId xmlns="" xmlns:a16="http://schemas.microsoft.com/office/drawing/2014/main" val="3416509236"/>
                    </a:ext>
                  </a:extLst>
                </a:gridCol>
                <a:gridCol w="2483768">
                  <a:extLst>
                    <a:ext uri="{9D8B030D-6E8A-4147-A177-3AD203B41FA5}">
                      <a16:colId xmlns="" xmlns:a16="http://schemas.microsoft.com/office/drawing/2014/main" val="3299114132"/>
                    </a:ext>
                  </a:extLst>
                </a:gridCol>
              </a:tblGrid>
              <a:tr h="517016">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Тип показателя</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1924214"/>
                  </a:ext>
                </a:extLst>
              </a:tr>
              <a:tr h="307035">
                <a:tc>
                  <a:txBody>
                    <a:bodyPr/>
                    <a:lstStyle/>
                    <a:p>
                      <a:pPr algn="ctr" fontAlgn="ctr"/>
                      <a:r>
                        <a:rPr lang="ru-RU" sz="800" b="1" i="0" u="none" strike="noStrike">
                          <a:solidFill>
                            <a:srgbClr val="000000"/>
                          </a:solidFill>
                          <a:effectLst/>
                          <a:latin typeface="Times New Roman" panose="02020603050405020304" pitchFamily="18" charset="0"/>
                        </a:rPr>
                        <a:t>15.</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"Цифровое муниципальное образование"</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540292858"/>
                  </a:ext>
                </a:extLst>
              </a:tr>
              <a:tr h="394270">
                <a:tc>
                  <a:txBody>
                    <a:bodyPr/>
                    <a:lstStyle/>
                    <a:p>
                      <a:pPr algn="ctr" fontAlgn="ctr"/>
                      <a:r>
                        <a:rPr lang="ru-RU" sz="800" b="1" i="0" u="none" strike="noStrike">
                          <a:solidFill>
                            <a:srgbClr val="000000"/>
                          </a:solidFill>
                          <a:effectLst/>
                          <a:latin typeface="Times New Roman" panose="02020603050405020304" pitchFamily="18" charset="0"/>
                        </a:rPr>
                        <a:t>15.1</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"Снижение административныз барьеров и повышение качества и доступности государственных и муниципальных услуг, в том числе на базе многофункционального центра предоставления государственных и муниципальных услуг"</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555607243"/>
                  </a:ext>
                </a:extLst>
              </a:tr>
              <a:tr h="773411">
                <a:tc>
                  <a:txBody>
                    <a:bodyPr/>
                    <a:lstStyle/>
                    <a:p>
                      <a:pPr algn="ctr" fontAlgn="ctr"/>
                      <a:r>
                        <a:rPr lang="ru-RU" sz="800" b="0" i="1" u="none" strike="noStrike">
                          <a:solidFill>
                            <a:srgbClr val="000000"/>
                          </a:solidFill>
                          <a:effectLst/>
                          <a:latin typeface="Times New Roman" panose="02020603050405020304" pitchFamily="18" charset="0"/>
                        </a:rPr>
                        <a:t>267</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Реализация общесистемных мер по повышению качества и доступности государственных и муниципальных услуг на территории городского округа Щёлково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Уровень удовлетворенности граждан качеством предоставления государственных и муниципальных услуг</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Указной</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94,6</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96,4</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5016854"/>
                  </a:ext>
                </a:extLst>
              </a:tr>
              <a:tr h="645213">
                <a:tc>
                  <a:txBody>
                    <a:bodyPr/>
                    <a:lstStyle/>
                    <a:p>
                      <a:pPr algn="ctr" fontAlgn="ctr"/>
                      <a:r>
                        <a:rPr lang="ru-RU" sz="800" b="0" i="1" u="none" strike="noStrike">
                          <a:solidFill>
                            <a:srgbClr val="000000"/>
                          </a:solidFill>
                          <a:effectLst/>
                          <a:latin typeface="Times New Roman" panose="02020603050405020304" pitchFamily="18" charset="0"/>
                        </a:rPr>
                        <a:t>268</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Организация деятельности многофункциональных центров предоставления государственных и муниципальных услуг</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Среднее время ожидания в очереди для получения государственных (муниципальных) услуг</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Минут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2,8</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9412145"/>
                  </a:ext>
                </a:extLst>
              </a:tr>
              <a:tr h="645213">
                <a:tc>
                  <a:txBody>
                    <a:bodyPr/>
                    <a:lstStyle/>
                    <a:p>
                      <a:pPr algn="ctr" fontAlgn="ctr"/>
                      <a:r>
                        <a:rPr lang="ru-RU" sz="800" b="0" i="1" u="none" strike="noStrike">
                          <a:solidFill>
                            <a:srgbClr val="000000"/>
                          </a:solidFill>
                          <a:effectLst/>
                          <a:latin typeface="Times New Roman" panose="02020603050405020304" pitchFamily="18" charset="0"/>
                        </a:rPr>
                        <a:t>269</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Организация деятельности многофункциональных центров предоставления государственных и муниципальных услуг</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заявителей, ожидающих в очереди более 11,5 минут</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5146872"/>
                  </a:ext>
                </a:extLst>
              </a:tr>
              <a:tr h="645213">
                <a:tc>
                  <a:txBody>
                    <a:bodyPr/>
                    <a:lstStyle/>
                    <a:p>
                      <a:pPr algn="ctr" fontAlgn="ctr"/>
                      <a:r>
                        <a:rPr lang="ru-RU" sz="800" b="0" i="1" u="none" strike="noStrike">
                          <a:solidFill>
                            <a:srgbClr val="000000"/>
                          </a:solidFill>
                          <a:effectLst/>
                          <a:latin typeface="Times New Roman" panose="02020603050405020304" pitchFamily="18" charset="0"/>
                        </a:rPr>
                        <a:t>270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Организация деятельности многофункциональных центров предоставления государственных и муниципальных услуг</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Выполнение требований комфортности и доступности МФЦ</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Отраслевой</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9292773"/>
                  </a:ext>
                </a:extLst>
              </a:tr>
              <a:tr h="1029805">
                <a:tc>
                  <a:txBody>
                    <a:bodyPr/>
                    <a:lstStyle/>
                    <a:p>
                      <a:pPr algn="ctr" fontAlgn="ctr"/>
                      <a:r>
                        <a:rPr lang="ru-RU" sz="800" b="0" i="1" u="none" strike="noStrike">
                          <a:solidFill>
                            <a:srgbClr val="000000"/>
                          </a:solidFill>
                          <a:effectLst/>
                          <a:latin typeface="Times New Roman" panose="02020603050405020304" pitchFamily="18" charset="0"/>
                        </a:rPr>
                        <a:t>271</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граждан, имеющих доступ к получению государственных и муниципальных услуг по принципу "одного окна" по месту пребывания, в том числе в МФЦ</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89682167"/>
                  </a:ext>
                </a:extLst>
              </a:tr>
              <a:tr h="349773">
                <a:tc>
                  <a:txBody>
                    <a:bodyPr/>
                    <a:lstStyle/>
                    <a:p>
                      <a:pPr algn="ctr" fontAlgn="ctr"/>
                      <a:r>
                        <a:rPr lang="ru-RU" sz="800" b="1" i="0" u="none" strike="noStrike">
                          <a:solidFill>
                            <a:srgbClr val="000000"/>
                          </a:solidFill>
                          <a:effectLst/>
                          <a:latin typeface="Times New Roman" panose="02020603050405020304" pitchFamily="18" charset="0"/>
                        </a:rPr>
                        <a:t>15.2</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896022654"/>
                  </a:ext>
                </a:extLst>
              </a:tr>
              <a:tr h="517016">
                <a:tc>
                  <a:txBody>
                    <a:bodyPr/>
                    <a:lstStyle/>
                    <a:p>
                      <a:pPr algn="ctr" fontAlgn="ctr"/>
                      <a:r>
                        <a:rPr lang="ru-RU" sz="800" b="0" i="1" u="none" strike="noStrike">
                          <a:solidFill>
                            <a:srgbClr val="000000"/>
                          </a:solidFill>
                          <a:effectLst/>
                          <a:latin typeface="Times New Roman" panose="02020603050405020304" pitchFamily="18" charset="0"/>
                        </a:rPr>
                        <a:t>272</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Отложенные решения – Доля отложенных решений от числа ответов, предоставленных на портале «Добродел» (два и более раз)</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Рейтинг-50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1,05</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2442980"/>
                  </a:ext>
                </a:extLst>
              </a:tr>
              <a:tr h="517016">
                <a:tc>
                  <a:txBody>
                    <a:bodyPr/>
                    <a:lstStyle/>
                    <a:p>
                      <a:pPr algn="ctr" fontAlgn="ctr"/>
                      <a:r>
                        <a:rPr lang="ru-RU" sz="800" b="0" i="1" u="none" strike="noStrike">
                          <a:solidFill>
                            <a:srgbClr val="000000"/>
                          </a:solidFill>
                          <a:effectLst/>
                          <a:latin typeface="Times New Roman" panose="02020603050405020304" pitchFamily="18" charset="0"/>
                        </a:rPr>
                        <a:t>273</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Стоимостная доля закупаемого и арендуемого ОМСУ муниципального образования Московской области иностранного ПО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25</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 отсутствие закупаемого и арендуемого иностранного ПО  в г.о. Щёлково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3832676"/>
                  </a:ext>
                </a:extLst>
              </a:tr>
              <a:tr h="517016">
                <a:tc>
                  <a:txBody>
                    <a:bodyPr/>
                    <a:lstStyle/>
                    <a:p>
                      <a:pPr algn="ctr" fontAlgn="ctr"/>
                      <a:r>
                        <a:rPr lang="ru-RU" sz="800" b="0" i="1" u="none" strike="noStrike">
                          <a:solidFill>
                            <a:srgbClr val="000000"/>
                          </a:solidFill>
                          <a:effectLst/>
                          <a:latin typeface="Times New Roman" panose="02020603050405020304" pitchFamily="18" charset="0"/>
                        </a:rPr>
                        <a:t>274</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D6. Федеральный проект «Цифровое государственное управление»»</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используемых в деятельности ОМСУ муниципального образования Московской области информационно-аналитических сервисов ЕИАС ЖКХ МО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регионального проекта</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4021" marR="4021" marT="40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27185967"/>
                  </a:ext>
                </a:extLst>
              </a:tr>
            </a:tbl>
          </a:graphicData>
        </a:graphic>
      </p:graphicFrame>
    </p:spTree>
    <p:extLst>
      <p:ext uri="{BB962C8B-B14F-4D97-AF65-F5344CB8AC3E}">
        <p14:creationId xmlns:p14="http://schemas.microsoft.com/office/powerpoint/2010/main" val="39625954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41271317"/>
              </p:ext>
            </p:extLst>
          </p:nvPr>
        </p:nvGraphicFramePr>
        <p:xfrm>
          <a:off x="0" y="0"/>
          <a:ext cx="9144001" cy="6858000"/>
        </p:xfrm>
        <a:graphic>
          <a:graphicData uri="http://schemas.openxmlformats.org/drawingml/2006/table">
            <a:tbl>
              <a:tblPr/>
              <a:tblGrid>
                <a:gridCol w="240998">
                  <a:extLst>
                    <a:ext uri="{9D8B030D-6E8A-4147-A177-3AD203B41FA5}">
                      <a16:colId xmlns="" xmlns:a16="http://schemas.microsoft.com/office/drawing/2014/main" val="2333044581"/>
                    </a:ext>
                  </a:extLst>
                </a:gridCol>
                <a:gridCol w="1700886">
                  <a:extLst>
                    <a:ext uri="{9D8B030D-6E8A-4147-A177-3AD203B41FA5}">
                      <a16:colId xmlns="" xmlns:a16="http://schemas.microsoft.com/office/drawing/2014/main" val="4245233572"/>
                    </a:ext>
                  </a:extLst>
                </a:gridCol>
                <a:gridCol w="3134172">
                  <a:extLst>
                    <a:ext uri="{9D8B030D-6E8A-4147-A177-3AD203B41FA5}">
                      <a16:colId xmlns="" xmlns:a16="http://schemas.microsoft.com/office/drawing/2014/main" val="1115810558"/>
                    </a:ext>
                  </a:extLst>
                </a:gridCol>
                <a:gridCol w="576064">
                  <a:extLst>
                    <a:ext uri="{9D8B030D-6E8A-4147-A177-3AD203B41FA5}">
                      <a16:colId xmlns="" xmlns:a16="http://schemas.microsoft.com/office/drawing/2014/main" val="388887731"/>
                    </a:ext>
                  </a:extLst>
                </a:gridCol>
                <a:gridCol w="576064">
                  <a:extLst>
                    <a:ext uri="{9D8B030D-6E8A-4147-A177-3AD203B41FA5}">
                      <a16:colId xmlns="" xmlns:a16="http://schemas.microsoft.com/office/drawing/2014/main" val="3443965028"/>
                    </a:ext>
                  </a:extLst>
                </a:gridCol>
                <a:gridCol w="576064">
                  <a:extLst>
                    <a:ext uri="{9D8B030D-6E8A-4147-A177-3AD203B41FA5}">
                      <a16:colId xmlns="" xmlns:a16="http://schemas.microsoft.com/office/drawing/2014/main" val="354279995"/>
                    </a:ext>
                  </a:extLst>
                </a:gridCol>
                <a:gridCol w="648072">
                  <a:extLst>
                    <a:ext uri="{9D8B030D-6E8A-4147-A177-3AD203B41FA5}">
                      <a16:colId xmlns="" xmlns:a16="http://schemas.microsoft.com/office/drawing/2014/main" val="1703780501"/>
                    </a:ext>
                  </a:extLst>
                </a:gridCol>
                <a:gridCol w="1691681">
                  <a:extLst>
                    <a:ext uri="{9D8B030D-6E8A-4147-A177-3AD203B41FA5}">
                      <a16:colId xmlns="" xmlns:a16="http://schemas.microsoft.com/office/drawing/2014/main" val="79827297"/>
                    </a:ext>
                  </a:extLst>
                </a:gridCol>
              </a:tblGrid>
              <a:tr h="1247974">
                <a:tc>
                  <a:txBody>
                    <a:bodyPr/>
                    <a:lstStyle/>
                    <a:p>
                      <a:pPr algn="ctr" fontAlgn="ctr"/>
                      <a:r>
                        <a:rPr lang="ru-RU" sz="800" b="0" i="1" u="none" strike="noStrike">
                          <a:solidFill>
                            <a:srgbClr val="000000"/>
                          </a:solidFill>
                          <a:effectLst/>
                          <a:latin typeface="Times New Roman" panose="02020603050405020304" pitchFamily="18" charset="0"/>
                        </a:rPr>
                        <a:t>275</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«D2 Федеральный проект «Информационная инфраструктура»»</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 подключенных к сети Интернет на скорости: для дошкольных образовательных организаций – не менее 2 Мбит/с; для общеобразовательных организаций, расположенных в городских поселениях и городских округах, – не менее 100 Мбит/с; для общеобразовательных организаций, расположенных в сельских населенных пунктах, – не менее 50 Мбит/с</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регионального проекта</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7691933"/>
                  </a:ext>
                </a:extLst>
              </a:tr>
              <a:tr h="322252">
                <a:tc>
                  <a:txBody>
                    <a:bodyPr/>
                    <a:lstStyle/>
                    <a:p>
                      <a:pPr algn="ctr" fontAlgn="ctr"/>
                      <a:r>
                        <a:rPr lang="ru-RU" sz="800" b="0" i="1" u="none" strike="noStrike">
                          <a:solidFill>
                            <a:srgbClr val="000000"/>
                          </a:solidFill>
                          <a:effectLst/>
                          <a:latin typeface="Times New Roman" panose="02020603050405020304" pitchFamily="18" charset="0"/>
                        </a:rPr>
                        <a:t>276</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Повторные обращения – Доля обращений, поступивших на портал «Добродел», по которым поступили повторные обращения</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11,16</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2738732"/>
                  </a:ext>
                </a:extLst>
              </a:tr>
              <a:tr h="971509">
                <a:tc>
                  <a:txBody>
                    <a:bodyPr/>
                    <a:lstStyle/>
                    <a:p>
                      <a:pPr algn="ctr" fontAlgn="ctr"/>
                      <a:r>
                        <a:rPr lang="ru-RU" sz="800" b="0" i="1" u="none" strike="noStrike">
                          <a:solidFill>
                            <a:srgbClr val="000000"/>
                          </a:solidFill>
                          <a:effectLst/>
                          <a:latin typeface="Times New Roman" panose="02020603050405020304" pitchFamily="18" charset="0"/>
                        </a:rPr>
                        <a:t>277</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«Информационная безопасность»</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97</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9265708"/>
                  </a:ext>
                </a:extLst>
              </a:tr>
              <a:tr h="280347">
                <a:tc>
                  <a:txBody>
                    <a:bodyPr/>
                    <a:lstStyle/>
                    <a:p>
                      <a:pPr algn="ctr" fontAlgn="ctr"/>
                      <a:r>
                        <a:rPr lang="ru-RU" sz="800" b="0" i="1" u="none" strike="noStrike">
                          <a:solidFill>
                            <a:srgbClr val="000000"/>
                          </a:solidFill>
                          <a:effectLst/>
                          <a:latin typeface="Times New Roman" panose="02020603050405020304" pitchFamily="18" charset="0"/>
                        </a:rPr>
                        <a:t>278</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Качественные услуги – Доля муниципальных (государственных) услуг, по которым нарушены регламентные сроки</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1,18</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6636703"/>
                  </a:ext>
                </a:extLst>
              </a:tr>
              <a:tr h="280347">
                <a:tc>
                  <a:txBody>
                    <a:bodyPr/>
                    <a:lstStyle/>
                    <a:p>
                      <a:pPr algn="ctr" fontAlgn="ctr"/>
                      <a:r>
                        <a:rPr lang="ru-RU" sz="800" b="0" i="1" u="none" strike="noStrike">
                          <a:solidFill>
                            <a:srgbClr val="000000"/>
                          </a:solidFill>
                          <a:effectLst/>
                          <a:latin typeface="Times New Roman" panose="02020603050405020304" pitchFamily="18" charset="0"/>
                        </a:rPr>
                        <a:t>279</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доли граждан, зарегистрированных в ЕСИА</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75</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75</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7309520"/>
                  </a:ext>
                </a:extLst>
              </a:tr>
              <a:tr h="695045">
                <a:tc>
                  <a:txBody>
                    <a:bodyPr/>
                    <a:lstStyle/>
                    <a:p>
                      <a:pPr algn="ctr" fontAlgn="ctr"/>
                      <a:r>
                        <a:rPr lang="ru-RU" sz="800" b="0" i="1" u="none" strike="noStrike">
                          <a:solidFill>
                            <a:srgbClr val="000000"/>
                          </a:solidFill>
                          <a:effectLst/>
                          <a:latin typeface="Times New Roman" panose="02020603050405020304" pitchFamily="18" charset="0"/>
                        </a:rPr>
                        <a:t>280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«Цифровая культура»</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муниципальных учреждений культуры, обеспеченных доступом в информационно-телекоммуникационную сеть Интернет на скорости: для учреждений культуры, расположенных в городских населенных пунктах, – не менее 50 Мбит/с; для учреждений культуры, расположенных в сельских населенных пунктах, – не менее 10 Мбит/с</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3556793"/>
                  </a:ext>
                </a:extLst>
              </a:tr>
              <a:tr h="418580">
                <a:tc>
                  <a:txBody>
                    <a:bodyPr/>
                    <a:lstStyle/>
                    <a:p>
                      <a:pPr algn="ctr" fontAlgn="ctr"/>
                      <a:r>
                        <a:rPr lang="ru-RU" sz="800" b="0" i="1" u="none" strike="noStrike">
                          <a:solidFill>
                            <a:srgbClr val="000000"/>
                          </a:solidFill>
                          <a:effectLst/>
                          <a:latin typeface="Times New Roman" panose="02020603050405020304" pitchFamily="18" charset="0"/>
                        </a:rPr>
                        <a:t>281</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«Информационная инфраструктура»</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4978464"/>
                  </a:ext>
                </a:extLst>
              </a:tr>
              <a:tr h="833277">
                <a:tc>
                  <a:txBody>
                    <a:bodyPr/>
                    <a:lstStyle/>
                    <a:p>
                      <a:pPr algn="ctr" fontAlgn="ctr"/>
                      <a:r>
                        <a:rPr lang="ru-RU" sz="800" b="0" i="1" u="none" strike="noStrike">
                          <a:solidFill>
                            <a:srgbClr val="000000"/>
                          </a:solidFill>
                          <a:effectLst/>
                          <a:latin typeface="Times New Roman" panose="02020603050405020304" pitchFamily="18" charset="0"/>
                        </a:rPr>
                        <a:t>282</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«D2 Федеральный проект «Информационная инфраструктура»»</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Доля образовательных организаций, у которых есть широкополосный доступ к сети Интернет (не менее 100 Мбит/с для образовательных организаций, расположенных в городах, и не менее 50 Мбит/с для образовательных организаций, расположенных в сельских населенных пунктах и поселках городского типа), за исключением дошкольных</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97,2</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97,2</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2271970"/>
                  </a:ext>
                </a:extLst>
              </a:tr>
              <a:tr h="971509">
                <a:tc>
                  <a:txBody>
                    <a:bodyPr/>
                    <a:lstStyle/>
                    <a:p>
                      <a:pPr algn="ctr" fontAlgn="ctr"/>
                      <a:r>
                        <a:rPr lang="ru-RU" sz="800" b="0" i="1" u="none" strike="noStrike">
                          <a:solidFill>
                            <a:srgbClr val="000000"/>
                          </a:solidFill>
                          <a:effectLst/>
                          <a:latin typeface="Times New Roman" panose="02020603050405020304" pitchFamily="18" charset="0"/>
                        </a:rPr>
                        <a:t>283</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 подведомственными ЦИОГВ и ГО Московской области организациями и учреждениями,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79465014"/>
                  </a:ext>
                </a:extLst>
              </a:tr>
              <a:tr h="418580">
                <a:tc>
                  <a:txBody>
                    <a:bodyPr/>
                    <a:lstStyle/>
                    <a:p>
                      <a:pPr algn="ctr" fontAlgn="ctr"/>
                      <a:r>
                        <a:rPr lang="ru-RU" sz="800" b="0" i="1" u="none" strike="noStrike">
                          <a:solidFill>
                            <a:srgbClr val="000000"/>
                          </a:solidFill>
                          <a:effectLst/>
                          <a:latin typeface="Times New Roman" panose="02020603050405020304" pitchFamily="18" charset="0"/>
                        </a:rPr>
                        <a:t>284</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Удобные услуги – Доля муниципальных (государственных) услуг, по которым заявления поданы в электронном виде через региональный портал государственных и муниципальных услуг</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85</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98</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5813294"/>
                  </a:ext>
                </a:extLst>
              </a:tr>
              <a:tr h="418580">
                <a:tc>
                  <a:txBody>
                    <a:bodyPr/>
                    <a:lstStyle/>
                    <a:p>
                      <a:pPr algn="ctr" fontAlgn="ctr"/>
                      <a:r>
                        <a:rPr lang="ru-RU" sz="800" b="0" i="1" u="none" strike="noStrike">
                          <a:solidFill>
                            <a:srgbClr val="000000"/>
                          </a:solidFill>
                          <a:effectLst/>
                          <a:latin typeface="Times New Roman" panose="02020603050405020304" pitchFamily="18" charset="0"/>
                        </a:rPr>
                        <a:t>285</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«E4. Федеральный проект «Цифровая образовательная среда»»</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современных компьютеров (со сроком эксплуатации не более семи лет) на 100 обучающихся в общеобразовательных организациях муниципального образования Московской области</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регионального проекта</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13,8</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13,8</a:t>
                      </a:r>
                    </a:p>
                  </a:txBody>
                  <a:tcPr marL="3424" marR="3424" marT="34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a:t>
                      </a:r>
                    </a:p>
                  </a:txBody>
                  <a:tcPr marL="3424" marR="3424" marT="34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4083106"/>
                  </a:ext>
                </a:extLst>
              </a:tr>
            </a:tbl>
          </a:graphicData>
        </a:graphic>
      </p:graphicFrame>
    </p:spTree>
    <p:extLst>
      <p:ext uri="{BB962C8B-B14F-4D97-AF65-F5344CB8AC3E}">
        <p14:creationId xmlns:p14="http://schemas.microsoft.com/office/powerpoint/2010/main" val="40683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12840140"/>
              </p:ext>
            </p:extLst>
          </p:nvPr>
        </p:nvGraphicFramePr>
        <p:xfrm>
          <a:off x="0" y="0"/>
          <a:ext cx="9144000" cy="3930651"/>
        </p:xfrm>
        <a:graphic>
          <a:graphicData uri="http://schemas.openxmlformats.org/drawingml/2006/table">
            <a:tbl>
              <a:tblPr/>
              <a:tblGrid>
                <a:gridCol w="240997">
                  <a:extLst>
                    <a:ext uri="{9D8B030D-6E8A-4147-A177-3AD203B41FA5}">
                      <a16:colId xmlns="" xmlns:a16="http://schemas.microsoft.com/office/drawing/2014/main" val="2425984090"/>
                    </a:ext>
                  </a:extLst>
                </a:gridCol>
                <a:gridCol w="1700885">
                  <a:extLst>
                    <a:ext uri="{9D8B030D-6E8A-4147-A177-3AD203B41FA5}">
                      <a16:colId xmlns="" xmlns:a16="http://schemas.microsoft.com/office/drawing/2014/main" val="105687417"/>
                    </a:ext>
                  </a:extLst>
                </a:gridCol>
                <a:gridCol w="2221256">
                  <a:extLst>
                    <a:ext uri="{9D8B030D-6E8A-4147-A177-3AD203B41FA5}">
                      <a16:colId xmlns="" xmlns:a16="http://schemas.microsoft.com/office/drawing/2014/main" val="875024111"/>
                    </a:ext>
                  </a:extLst>
                </a:gridCol>
                <a:gridCol w="778260">
                  <a:extLst>
                    <a:ext uri="{9D8B030D-6E8A-4147-A177-3AD203B41FA5}">
                      <a16:colId xmlns="" xmlns:a16="http://schemas.microsoft.com/office/drawing/2014/main" val="1085001018"/>
                    </a:ext>
                  </a:extLst>
                </a:gridCol>
                <a:gridCol w="622608">
                  <a:extLst>
                    <a:ext uri="{9D8B030D-6E8A-4147-A177-3AD203B41FA5}">
                      <a16:colId xmlns="" xmlns:a16="http://schemas.microsoft.com/office/drawing/2014/main" val="1854719502"/>
                    </a:ext>
                  </a:extLst>
                </a:gridCol>
                <a:gridCol w="544782">
                  <a:extLst>
                    <a:ext uri="{9D8B030D-6E8A-4147-A177-3AD203B41FA5}">
                      <a16:colId xmlns="" xmlns:a16="http://schemas.microsoft.com/office/drawing/2014/main" val="1269189341"/>
                    </a:ext>
                  </a:extLst>
                </a:gridCol>
                <a:gridCol w="778260">
                  <a:extLst>
                    <a:ext uri="{9D8B030D-6E8A-4147-A177-3AD203B41FA5}">
                      <a16:colId xmlns="" xmlns:a16="http://schemas.microsoft.com/office/drawing/2014/main" val="3694854395"/>
                    </a:ext>
                  </a:extLst>
                </a:gridCol>
                <a:gridCol w="2256952">
                  <a:extLst>
                    <a:ext uri="{9D8B030D-6E8A-4147-A177-3AD203B41FA5}">
                      <a16:colId xmlns="" xmlns:a16="http://schemas.microsoft.com/office/drawing/2014/main" val="1072978311"/>
                    </a:ext>
                  </a:extLst>
                </a:gridCol>
              </a:tblGrid>
              <a:tr h="525826">
                <a:tc>
                  <a:txBody>
                    <a:bodyPr/>
                    <a:lstStyle/>
                    <a:p>
                      <a:pPr algn="ctr" fontAlgn="ctr"/>
                      <a:r>
                        <a:rPr lang="ru-RU" sz="800" b="0" i="1" u="none" strike="noStrike">
                          <a:solidFill>
                            <a:srgbClr val="000000"/>
                          </a:solidFill>
                          <a:effectLst/>
                          <a:latin typeface="Times New Roman" panose="02020603050405020304" pitchFamily="18" charset="0"/>
                        </a:rPr>
                        <a:t>286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«Информационная инфраструктура»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3062788"/>
                  </a:ext>
                </a:extLst>
              </a:tr>
              <a:tr h="350551">
                <a:tc>
                  <a:txBody>
                    <a:bodyPr/>
                    <a:lstStyle/>
                    <a:p>
                      <a:pPr algn="ctr" fontAlgn="ctr"/>
                      <a:r>
                        <a:rPr lang="ru-RU" sz="800" b="0" i="1" u="none" strike="noStrike">
                          <a:solidFill>
                            <a:srgbClr val="000000"/>
                          </a:solidFill>
                          <a:effectLst/>
                          <a:latin typeface="Times New Roman" panose="02020603050405020304" pitchFamily="18" charset="0"/>
                        </a:rPr>
                        <a:t>287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«Информационная безопасность»</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2362023"/>
                  </a:ext>
                </a:extLst>
              </a:tr>
              <a:tr h="496614">
                <a:tc>
                  <a:txBody>
                    <a:bodyPr/>
                    <a:lstStyle/>
                    <a:p>
                      <a:pPr algn="ctr" fontAlgn="ctr"/>
                      <a:r>
                        <a:rPr lang="ru-RU" sz="800" b="0" i="1" u="none" strike="noStrike">
                          <a:solidFill>
                            <a:srgbClr val="000000"/>
                          </a:solidFill>
                          <a:effectLst/>
                          <a:latin typeface="Times New Roman" panose="02020603050405020304" pitchFamily="18" charset="0"/>
                        </a:rPr>
                        <a:t>288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07 «E4. Федеральный проект «Цифровая образовательная среда»»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муниципальных организаций в муниципальном образовании Московской области, обеспеченных современными аппаратно-программными комплексами со средствами криптографической защиты информации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Показатель регионального проекта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0573526"/>
                  </a:ext>
                </a:extLst>
              </a:tr>
              <a:tr h="525826">
                <a:tc>
                  <a:txBody>
                    <a:bodyPr/>
                    <a:lstStyle/>
                    <a:p>
                      <a:pPr algn="ctr" fontAlgn="ctr"/>
                      <a:r>
                        <a:rPr lang="ru-RU" sz="800" b="0" i="1" u="none" strike="noStrike">
                          <a:solidFill>
                            <a:srgbClr val="000000"/>
                          </a:solidFill>
                          <a:effectLst/>
                          <a:latin typeface="Times New Roman" panose="02020603050405020304" pitchFamily="18" charset="0"/>
                        </a:rPr>
                        <a:t>289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ОМСУ муниципального образования Московской области и их подведомственных учреждений, использующих региональные межведомственные информационные системы поддержки обеспечивающих функций и контроля результативности деятельности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9535359"/>
                  </a:ext>
                </a:extLst>
              </a:tr>
              <a:tr h="262913">
                <a:tc>
                  <a:txBody>
                    <a:bodyPr/>
                    <a:lstStyle/>
                    <a:p>
                      <a:pPr algn="ctr" fontAlgn="ctr"/>
                      <a:r>
                        <a:rPr lang="ru-RU" sz="800" b="0" i="1" u="none" strike="noStrike">
                          <a:solidFill>
                            <a:srgbClr val="000000"/>
                          </a:solidFill>
                          <a:effectLst/>
                          <a:latin typeface="Times New Roman" panose="02020603050405020304" pitchFamily="18" charset="0"/>
                        </a:rPr>
                        <a:t>290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доли граждан, использующих механизм получения государственных и муниципальных услуг в электронной форме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Указной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72802601"/>
                  </a:ext>
                </a:extLst>
              </a:tr>
              <a:tr h="262913">
                <a:tc>
                  <a:txBody>
                    <a:bodyPr/>
                    <a:lstStyle/>
                    <a:p>
                      <a:pPr algn="ctr" fontAlgn="ctr"/>
                      <a:r>
                        <a:rPr lang="ru-RU" sz="800" b="0" i="1" u="none" strike="noStrike">
                          <a:solidFill>
                            <a:srgbClr val="000000"/>
                          </a:solidFill>
                          <a:effectLst/>
                          <a:latin typeface="Times New Roman" panose="02020603050405020304" pitchFamily="18" charset="0"/>
                        </a:rPr>
                        <a:t>291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«Цифровое государственное управление»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Ответь вовремя – Доля жалоб, поступивших на портал «Добродел», по которым нарушен срок подготовки ответа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1,95% Доля жалоб, поступивших на портал «Добродел», по которым нарушен срок подготовки ответа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6571328"/>
                  </a:ext>
                </a:extLst>
              </a:tr>
              <a:tr h="438189">
                <a:tc>
                  <a:txBody>
                    <a:bodyPr/>
                    <a:lstStyle/>
                    <a:p>
                      <a:pPr algn="ctr" fontAlgn="ctr"/>
                      <a:r>
                        <a:rPr lang="ru-RU" sz="800" b="0" i="1" u="none" strike="noStrike">
                          <a:solidFill>
                            <a:srgbClr val="000000"/>
                          </a:solidFill>
                          <a:effectLst/>
                          <a:latin typeface="Times New Roman" panose="02020603050405020304" pitchFamily="18" charset="0"/>
                        </a:rPr>
                        <a:t>292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Федеральный проект E4 «Цифровая образовательная среда»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Субсидия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Штука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8462195"/>
                  </a:ext>
                </a:extLst>
              </a:tr>
            </a:tbl>
          </a:graphicData>
        </a:graphic>
      </p:graphicFrame>
    </p:spTree>
    <p:extLst>
      <p:ext uri="{BB962C8B-B14F-4D97-AF65-F5344CB8AC3E}">
        <p14:creationId xmlns:p14="http://schemas.microsoft.com/office/powerpoint/2010/main" val="3740704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44157668"/>
              </p:ext>
            </p:extLst>
          </p:nvPr>
        </p:nvGraphicFramePr>
        <p:xfrm>
          <a:off x="0" y="0"/>
          <a:ext cx="9143999" cy="6858000"/>
        </p:xfrm>
        <a:graphic>
          <a:graphicData uri="http://schemas.openxmlformats.org/drawingml/2006/table">
            <a:tbl>
              <a:tblPr/>
              <a:tblGrid>
                <a:gridCol w="240998">
                  <a:extLst>
                    <a:ext uri="{9D8B030D-6E8A-4147-A177-3AD203B41FA5}">
                      <a16:colId xmlns="" xmlns:a16="http://schemas.microsoft.com/office/drawing/2014/main" val="1548825974"/>
                    </a:ext>
                  </a:extLst>
                </a:gridCol>
                <a:gridCol w="802610">
                  <a:extLst>
                    <a:ext uri="{9D8B030D-6E8A-4147-A177-3AD203B41FA5}">
                      <a16:colId xmlns="" xmlns:a16="http://schemas.microsoft.com/office/drawing/2014/main" val="2205235197"/>
                    </a:ext>
                  </a:extLst>
                </a:gridCol>
                <a:gridCol w="936104">
                  <a:extLst>
                    <a:ext uri="{9D8B030D-6E8A-4147-A177-3AD203B41FA5}">
                      <a16:colId xmlns="" xmlns:a16="http://schemas.microsoft.com/office/drawing/2014/main" val="3560811248"/>
                    </a:ext>
                  </a:extLst>
                </a:gridCol>
                <a:gridCol w="648072">
                  <a:extLst>
                    <a:ext uri="{9D8B030D-6E8A-4147-A177-3AD203B41FA5}">
                      <a16:colId xmlns="" xmlns:a16="http://schemas.microsoft.com/office/drawing/2014/main" val="1960038837"/>
                    </a:ext>
                  </a:extLst>
                </a:gridCol>
                <a:gridCol w="576064">
                  <a:extLst>
                    <a:ext uri="{9D8B030D-6E8A-4147-A177-3AD203B41FA5}">
                      <a16:colId xmlns="" xmlns:a16="http://schemas.microsoft.com/office/drawing/2014/main" val="1600583707"/>
                    </a:ext>
                  </a:extLst>
                </a:gridCol>
                <a:gridCol w="720080">
                  <a:extLst>
                    <a:ext uri="{9D8B030D-6E8A-4147-A177-3AD203B41FA5}">
                      <a16:colId xmlns="" xmlns:a16="http://schemas.microsoft.com/office/drawing/2014/main" val="2174700622"/>
                    </a:ext>
                  </a:extLst>
                </a:gridCol>
                <a:gridCol w="648072">
                  <a:extLst>
                    <a:ext uri="{9D8B030D-6E8A-4147-A177-3AD203B41FA5}">
                      <a16:colId xmlns="" xmlns:a16="http://schemas.microsoft.com/office/drawing/2014/main" val="530605917"/>
                    </a:ext>
                  </a:extLst>
                </a:gridCol>
                <a:gridCol w="4571999">
                  <a:extLst>
                    <a:ext uri="{9D8B030D-6E8A-4147-A177-3AD203B41FA5}">
                      <a16:colId xmlns="" xmlns:a16="http://schemas.microsoft.com/office/drawing/2014/main" val="1182069059"/>
                    </a:ext>
                  </a:extLst>
                </a:gridCol>
              </a:tblGrid>
              <a:tr h="643255">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Планируемое значение показателя на 2020 год</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48058422"/>
                  </a:ext>
                </a:extLst>
              </a:tr>
              <a:tr h="192276">
                <a:tc>
                  <a:txBody>
                    <a:bodyPr/>
                    <a:lstStyle/>
                    <a:p>
                      <a:pPr algn="ctr" fontAlgn="ctr"/>
                      <a:r>
                        <a:rPr lang="ru-RU" sz="800" b="1" i="0" u="none" strike="noStrike">
                          <a:solidFill>
                            <a:srgbClr val="000000"/>
                          </a:solidFill>
                          <a:effectLst/>
                          <a:latin typeface="Times New Roman" panose="02020603050405020304" pitchFamily="18" charset="0"/>
                        </a:rPr>
                        <a:t>16.</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"Архитектура и градостроительство"</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570359682"/>
                  </a:ext>
                </a:extLst>
              </a:tr>
              <a:tr h="131667">
                <a:tc>
                  <a:txBody>
                    <a:bodyPr/>
                    <a:lstStyle/>
                    <a:p>
                      <a:pPr algn="ctr" fontAlgn="ctr"/>
                      <a:r>
                        <a:rPr lang="ru-RU" sz="800" b="1" i="0" u="none" strike="noStrike">
                          <a:solidFill>
                            <a:srgbClr val="000000"/>
                          </a:solidFill>
                          <a:effectLst/>
                          <a:latin typeface="Times New Roman" panose="02020603050405020304" pitchFamily="18" charset="0"/>
                        </a:rPr>
                        <a:t>16.1</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"Разработка Генерального плана развития городского округа"</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223336754"/>
                  </a:ext>
                </a:extLst>
              </a:tr>
              <a:tr h="2945401">
                <a:tc>
                  <a:txBody>
                    <a:bodyPr/>
                    <a:lstStyle/>
                    <a:p>
                      <a:pPr algn="ctr" fontAlgn="ctr"/>
                      <a:r>
                        <a:rPr lang="ru-RU" sz="800" b="0" i="1" u="none" strike="noStrike">
                          <a:solidFill>
                            <a:srgbClr val="000000"/>
                          </a:solidFill>
                          <a:effectLst/>
                          <a:latin typeface="Times New Roman" panose="02020603050405020304" pitchFamily="18" charset="0"/>
                        </a:rPr>
                        <a:t>293</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03. Разработка и внесение изменений в документы градостроительного зонирования муниципальных образований Московской области</a:t>
                      </a:r>
                    </a:p>
                  </a:txBody>
                  <a:tcPr marL="3594" marR="3594" marT="3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p>
                  </a:txBody>
                  <a:tcPr marL="3594" marR="3594" marT="3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dirty="0">
                          <a:solidFill>
                            <a:srgbClr val="000000"/>
                          </a:solidFill>
                          <a:effectLst/>
                          <a:latin typeface="Times New Roman" panose="02020603050405020304" pitchFamily="18" charset="0"/>
                        </a:rPr>
                        <a:t>Отраслевой показатель (показатель </a:t>
                      </a:r>
                      <a:r>
                        <a:rPr lang="ru-RU" sz="750" b="0" i="0" u="none" strike="noStrike" dirty="0" smtClean="0">
                          <a:solidFill>
                            <a:srgbClr val="000000"/>
                          </a:solidFill>
                          <a:effectLst/>
                          <a:latin typeface="Times New Roman" panose="02020603050405020304" pitchFamily="18" charset="0"/>
                        </a:rPr>
                        <a:t>госпрограммы)</a:t>
                      </a:r>
                      <a:endParaRPr lang="ru-RU" sz="750" b="0" i="0" u="none" strike="noStrike" dirty="0">
                        <a:solidFill>
                          <a:srgbClr val="000000"/>
                        </a:solidFill>
                        <a:effectLst/>
                        <a:latin typeface="Times New Roman" panose="02020603050405020304" pitchFamily="18" charset="0"/>
                      </a:endParaRP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да/нет</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нет</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нет</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 В Администрацию ГОЩ в целях организации и проведения публичных слушаний 14.10.2019 и 25.10.2019  соответственно поступили обращения Мособлархитектуры о размещении в Ведомственной информационной системе Главного управления архитектуры и градостроительства Московской области: - материалов проекта Генерального плана городского округа Щёлково Московской области (далее - Проект ГП);- материалов правил землепользования и застройки территории (части территории) городского округа Щёлково Московской области (далее-Проект ПЗЗ).  В соответствии с постановлениями Главы городского округа Щёлково от 16.10.2019 № 148 и от 30.11.2019 № 162  в период с 12.11.2019 по 30.11.2019 Администрацией проведены публичные слушания по Проекту ГП. и проекту ПЗЗ. По завершении процедуры публичных слушаний по Проекту ГП протоколы и заключение по результатам публичных слушаний направлены в адрес Мособлархитектуры письмом Администрации от 19.12.2019 № 172-01Исх-18155Т. По  завершении процедуры публичных слушаний по Проекту ПЗЗ протоколы и заключение по результатам публичных слушаний направлены в адрес Мособлархитектуры письмом Администрации от 06.02.2020 № 172-01Исх-1453С. Распоряжением Мособлархитектуры от 21.08.2020 № 28РВ-281 создана Согласительная комиссия для урегулирования разногласий по проекту генерального плана городского округа Щёлково Московской области. Срок работы Согласительной комиссии – не более двух месяцев со дня её создания (распоряжение Мособлархитектуры от 25.08.2020 № 28РВ-285). Мособлархитектура письмами от 30.12.2020 № 172-01Вх-28591, № 172-01Вх-28592 направила проект ГП и проект ПЗЗ для обеспечения процедуры утверждения данных проектов. Проект </a:t>
                      </a:r>
                      <a:r>
                        <a:rPr lang="ru-RU" sz="800" b="0" i="0" u="none" strike="noStrike" dirty="0" smtClean="0">
                          <a:solidFill>
                            <a:srgbClr val="000000"/>
                          </a:solidFill>
                          <a:effectLst/>
                          <a:latin typeface="Times New Roman" panose="02020603050405020304" pitchFamily="18" charset="0"/>
                        </a:rPr>
                        <a:t>постановления АГОЩ </a:t>
                      </a:r>
                      <a:r>
                        <a:rPr lang="ru-RU" sz="800" b="0" i="0" u="none" strike="noStrike" dirty="0">
                          <a:solidFill>
                            <a:srgbClr val="000000"/>
                          </a:solidFill>
                          <a:effectLst/>
                          <a:latin typeface="Times New Roman" panose="02020603050405020304" pitchFamily="18" charset="0"/>
                        </a:rPr>
                        <a:t>"Об утверждении ПЗЗ территории (части территории) ГОЩ" </a:t>
                      </a:r>
                      <a:r>
                        <a:rPr lang="ru-RU" sz="800" b="0" i="0" u="none" strike="noStrike" dirty="0" smtClean="0">
                          <a:solidFill>
                            <a:srgbClr val="000000"/>
                          </a:solidFill>
                          <a:effectLst/>
                          <a:latin typeface="Times New Roman" panose="02020603050405020304" pitchFamily="18" charset="0"/>
                        </a:rPr>
                        <a:t>направлен </a:t>
                      </a:r>
                      <a:r>
                        <a:rPr lang="ru-RU" sz="800" b="0" i="0" u="none" strike="noStrike" dirty="0">
                          <a:solidFill>
                            <a:srgbClr val="000000"/>
                          </a:solidFill>
                          <a:effectLst/>
                          <a:latin typeface="Times New Roman" panose="02020603050405020304" pitchFamily="18" charset="0"/>
                        </a:rPr>
                        <a:t>в юридическое управление АГОЩ для подготовки правового заключения. На проект решения СД ГОЩ "Об утверждении ГП ГОЩ" получено правовое (без замечаний) Юридического управления АГОЩ. 10.02.2021 проект решения СД ГОЩ "Об утверждении ГП ГОЩ" направлен в Щёлковскую городскую прокуратуру для проведения правовой и антикоррупционной экспертизы.</a:t>
                      </a:r>
                    </a:p>
                  </a:txBody>
                  <a:tcPr marL="3594" marR="3594" marT="3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75759271"/>
                  </a:ext>
                </a:extLst>
              </a:tr>
              <a:tr h="2945401">
                <a:tc>
                  <a:txBody>
                    <a:bodyPr/>
                    <a:lstStyle/>
                    <a:p>
                      <a:pPr algn="ctr" fontAlgn="ctr"/>
                      <a:r>
                        <a:rPr lang="ru-RU" sz="800" b="0" i="1" u="none" strike="noStrike">
                          <a:solidFill>
                            <a:srgbClr val="000000"/>
                          </a:solidFill>
                          <a:effectLst/>
                          <a:latin typeface="Times New Roman" panose="02020603050405020304" pitchFamily="18" charset="0"/>
                        </a:rPr>
                        <a:t>294</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Разработка и внесение изменений в документы территориального планирования муниципальных образований Московской области</a:t>
                      </a:r>
                    </a:p>
                  </a:txBody>
                  <a:tcPr marL="3594" marR="3594" marT="3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Наличие утвержденного в актуальной версии генерального плана городского округа (внесение изменений в генеральный план городского округа)</a:t>
                      </a:r>
                    </a:p>
                  </a:txBody>
                  <a:tcPr marL="3594" marR="3594" marT="3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75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да/нет</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нет</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нет</a:t>
                      </a:r>
                    </a:p>
                  </a:txBody>
                  <a:tcPr marL="3594" marR="3594" marT="3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 В Администрацию ГОЩ в целях организации и проведения публичных слушаний 14.10.2019 и 25.10.2019  соответственно поступили обращения Мособлархитектуры о размещении в Ведомственной информационной системе Главного управления архитектуры и градостроительства Московской области: - материалов проекта Генерального плана городского округа Щёлково Московской области (далее - Проект ГП);- материалов правил землепользования и застройки территории (части территории) городского округа Щёлково Московской области (далее-Проект ПЗЗ).  В соответствии с постановлениями Главы городского округа Щёлково от 16.10.2019 № 148 и от 30.11.2019 № 162  в период с 12.11.2019 по 30.11.2019 Администрацией проведены публичные слушания по Проекту ГП. и проекту ПЗЗ. По завершении процедуры публичных слушаний по Проекту ГП протоколы и заключение по результатам публичных слушаний направлены в адрес Мособлархитектуры письмом Администрации от 19.12.2019 № 172-01Исх-18155Т. По  завершении процедуры публичных слушаний по Проекту ПЗЗ протоколы и заключение по результатам публичных слушаний направлены в адрес Мособлархитектуры письмом Администрации от 06.02.2020 № 172-01Исх-1453С. Распоряжением Мособлархитектуры от 21.08.2020 № 28РВ-281 создана Согласительная комиссия для урегулирования разногласий по проекту генерального плана городского округа Щёлково Московской области. Срок работы Согласительной комиссии – не более двух месяцев со дня её создания (распоряжение Мособлархитектуры от 25.08.2020 № 28РВ-285). Мособлархитектура письмами от 30.12.2020 № 172-01Вх-28591, № 172-01Вх-28592 направила проект ГП и проект ПЗЗ для обеспечения процедуры утверждения данных проектов. Проект </a:t>
                      </a:r>
                      <a:r>
                        <a:rPr lang="ru-RU" sz="800" b="0" i="0" u="none" strike="noStrike" dirty="0" smtClean="0">
                          <a:solidFill>
                            <a:srgbClr val="000000"/>
                          </a:solidFill>
                          <a:effectLst/>
                          <a:latin typeface="Times New Roman" panose="02020603050405020304" pitchFamily="18" charset="0"/>
                        </a:rPr>
                        <a:t>постановления АГОЩ </a:t>
                      </a:r>
                      <a:r>
                        <a:rPr lang="ru-RU" sz="800" b="0" i="0" u="none" strike="noStrike" dirty="0">
                          <a:solidFill>
                            <a:srgbClr val="000000"/>
                          </a:solidFill>
                          <a:effectLst/>
                          <a:latin typeface="Times New Roman" panose="02020603050405020304" pitchFamily="18" charset="0"/>
                        </a:rPr>
                        <a:t>"Об утверждении ПЗЗ территории (части территории) ГОЩ" </a:t>
                      </a:r>
                      <a:r>
                        <a:rPr lang="ru-RU" sz="800" b="0" i="0" u="none" strike="noStrike" dirty="0" smtClean="0">
                          <a:solidFill>
                            <a:srgbClr val="000000"/>
                          </a:solidFill>
                          <a:effectLst/>
                          <a:latin typeface="Times New Roman" panose="02020603050405020304" pitchFamily="18" charset="0"/>
                        </a:rPr>
                        <a:t>направлен </a:t>
                      </a:r>
                      <a:r>
                        <a:rPr lang="ru-RU" sz="800" b="0" i="0" u="none" strike="noStrike" dirty="0">
                          <a:solidFill>
                            <a:srgbClr val="000000"/>
                          </a:solidFill>
                          <a:effectLst/>
                          <a:latin typeface="Times New Roman" panose="02020603050405020304" pitchFamily="18" charset="0"/>
                        </a:rPr>
                        <a:t>в юридическое управление АГОЩ для подготовки правового заключения. На проект решения СД ГОЩ "Об утверждении ГП ГОЩ" получено правовое (без замечаний) Юридического управления АГОЩ. 10.02.2021 проект решения СД ГОЩ "Об утверждении ГП ГОЩ" направлен в Щёлковскую городскую прокуратуру для проведения правовой и антикоррупционной экспертизы.</a:t>
                      </a:r>
                    </a:p>
                  </a:txBody>
                  <a:tcPr marL="3594" marR="3594" marT="35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41811175"/>
                  </a:ext>
                </a:extLst>
              </a:tr>
            </a:tbl>
          </a:graphicData>
        </a:graphic>
      </p:graphicFrame>
    </p:spTree>
    <p:extLst>
      <p:ext uri="{BB962C8B-B14F-4D97-AF65-F5344CB8AC3E}">
        <p14:creationId xmlns:p14="http://schemas.microsoft.com/office/powerpoint/2010/main" val="3904675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61030578"/>
              </p:ext>
            </p:extLst>
          </p:nvPr>
        </p:nvGraphicFramePr>
        <p:xfrm>
          <a:off x="0" y="0"/>
          <a:ext cx="9144000" cy="4409089"/>
        </p:xfrm>
        <a:graphic>
          <a:graphicData uri="http://schemas.openxmlformats.org/drawingml/2006/table">
            <a:tbl>
              <a:tblPr/>
              <a:tblGrid>
                <a:gridCol w="240998">
                  <a:extLst>
                    <a:ext uri="{9D8B030D-6E8A-4147-A177-3AD203B41FA5}">
                      <a16:colId xmlns="" xmlns:a16="http://schemas.microsoft.com/office/drawing/2014/main" val="2580932065"/>
                    </a:ext>
                  </a:extLst>
                </a:gridCol>
                <a:gridCol w="1700886">
                  <a:extLst>
                    <a:ext uri="{9D8B030D-6E8A-4147-A177-3AD203B41FA5}">
                      <a16:colId xmlns="" xmlns:a16="http://schemas.microsoft.com/office/drawing/2014/main" val="1605080859"/>
                    </a:ext>
                  </a:extLst>
                </a:gridCol>
                <a:gridCol w="1810571">
                  <a:extLst>
                    <a:ext uri="{9D8B030D-6E8A-4147-A177-3AD203B41FA5}">
                      <a16:colId xmlns="" xmlns:a16="http://schemas.microsoft.com/office/drawing/2014/main" val="283380471"/>
                    </a:ext>
                  </a:extLst>
                </a:gridCol>
                <a:gridCol w="718358">
                  <a:extLst>
                    <a:ext uri="{9D8B030D-6E8A-4147-A177-3AD203B41FA5}">
                      <a16:colId xmlns="" xmlns:a16="http://schemas.microsoft.com/office/drawing/2014/main" val="2718944952"/>
                    </a:ext>
                  </a:extLst>
                </a:gridCol>
                <a:gridCol w="383124">
                  <a:extLst>
                    <a:ext uri="{9D8B030D-6E8A-4147-A177-3AD203B41FA5}">
                      <a16:colId xmlns="" xmlns:a16="http://schemas.microsoft.com/office/drawing/2014/main" val="3099096234"/>
                    </a:ext>
                  </a:extLst>
                </a:gridCol>
                <a:gridCol w="495899">
                  <a:extLst>
                    <a:ext uri="{9D8B030D-6E8A-4147-A177-3AD203B41FA5}">
                      <a16:colId xmlns="" xmlns:a16="http://schemas.microsoft.com/office/drawing/2014/main" val="1229188147"/>
                    </a:ext>
                  </a:extLst>
                </a:gridCol>
                <a:gridCol w="636480">
                  <a:extLst>
                    <a:ext uri="{9D8B030D-6E8A-4147-A177-3AD203B41FA5}">
                      <a16:colId xmlns="" xmlns:a16="http://schemas.microsoft.com/office/drawing/2014/main" val="1558327517"/>
                    </a:ext>
                  </a:extLst>
                </a:gridCol>
                <a:gridCol w="3157684">
                  <a:extLst>
                    <a:ext uri="{9D8B030D-6E8A-4147-A177-3AD203B41FA5}">
                      <a16:colId xmlns="" xmlns:a16="http://schemas.microsoft.com/office/drawing/2014/main" val="2770625845"/>
                    </a:ext>
                  </a:extLst>
                </a:gridCol>
              </a:tblGrid>
              <a:tr h="1372991">
                <a:tc>
                  <a:txBody>
                    <a:bodyPr/>
                    <a:lstStyle/>
                    <a:p>
                      <a:pPr algn="ctr" fontAlgn="ctr"/>
                      <a:r>
                        <a:rPr lang="ru-RU" sz="800" b="0" i="1" u="none" strike="noStrike">
                          <a:solidFill>
                            <a:srgbClr val="000000"/>
                          </a:solidFill>
                          <a:effectLst/>
                          <a:latin typeface="Times New Roman" panose="02020603050405020304" pitchFamily="18" charset="0"/>
                        </a:rPr>
                        <a:t>295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04. Обеспечение разработки и внесение изменений в нормативы градостроительного проектирования городского округа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Наличие утвержденных нормативов градостроительного проектирования городского округа (внесение изменений в нормативы градостроительного проектирования городского округа)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да/нет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нет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нет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На основании результатов осуществления закупки на предмет разработки нормативов градостроительного проектирования городского округа Щёлково путем проведения электронного аукциона  с победителем  - ИП Гелашвили А.В. 20.11.2019 заключен муниципальный контракт    № 0848300041219001123.</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Результаты исполнения указанного муниципального контракта приняты 25.12.2019. Оплата прозведена. Проект местных НГП был размещен в течение двух месяцев на официальном сайте Администрации городского округа Щёлково в целях сбора замечаний и предложений. Решением СД ГОЩ от 10.06.2020 № 132/13-23-НПА утвержден порядок подготовки, утверждения местных НГП ГОЩ, в соответствии с которым проект МНГП подлежит также опубликованию в общественно-политической газете городского округа Щёлково "Время" не менее чем за 2 месяца до их утверждения. В связи с внесением изменений (от 22.12.2020) в постановление Правительства МО от 17.08.2015 № 713/30 "Об утверждении нормативов градостроительного проектирования Московской области" необходимо внести соответствующие изменения в проект местных НГП ГОЩ. Сроки внесения изменений не определены, финансирование отсутствует.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0460250"/>
                  </a:ext>
                </a:extLst>
              </a:tr>
              <a:tr h="129370">
                <a:tc>
                  <a:txBody>
                    <a:bodyPr/>
                    <a:lstStyle/>
                    <a:p>
                      <a:pPr algn="ctr" fontAlgn="ctr"/>
                      <a:r>
                        <a:rPr lang="ru-RU" sz="800" b="1" i="0" u="none" strike="noStrike">
                          <a:solidFill>
                            <a:srgbClr val="000000"/>
                          </a:solidFill>
                          <a:effectLst/>
                          <a:latin typeface="Times New Roman" panose="02020603050405020304" pitchFamily="18" charset="0"/>
                        </a:rPr>
                        <a:t>16.2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"Реализация политики пространственного развития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608518865"/>
                  </a:ext>
                </a:extLst>
              </a:tr>
              <a:tr h="613464">
                <a:tc>
                  <a:txBody>
                    <a:bodyPr/>
                    <a:lstStyle/>
                    <a:p>
                      <a:pPr algn="ctr" fontAlgn="ctr"/>
                      <a:r>
                        <a:rPr lang="ru-RU" sz="800" b="0" i="1" u="none" strike="noStrike">
                          <a:solidFill>
                            <a:srgbClr val="000000"/>
                          </a:solidFill>
                          <a:effectLst/>
                          <a:latin typeface="Times New Roman" panose="02020603050405020304" pitchFamily="18" charset="0"/>
                        </a:rPr>
                        <a:t>296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4. Обеспечение мер по ликвидации самовольных, недостроенных и аварийных объектов на территории муниципального образования Московской области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ликвидированных самовольных, недостроенных и аварийных объектов на территории муниципального образования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Рейтинг-50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Ведется работа по заполнению дорожных карт в ИСОГД, по сбору документов с целью приведения объектов в соответствие, по снятию статуса самовольных объектов. В результате проведенной во 4 квартале 2020 года работы (совместно с Мособлархитектурой, Главным управлением государственного строительного надзора Московской области, застройщиками) из дорожных карт действий ОМС по объектам незавершенного строительства исключены 19 объектов (17 ликвидировано, 2 отменены). Подан 21 иск в суд о сносе объектов самовольной застройки.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33690814"/>
                  </a:ext>
                </a:extLst>
              </a:tr>
              <a:tr h="563385">
                <a:tc>
                  <a:txBody>
                    <a:bodyPr/>
                    <a:lstStyle/>
                    <a:p>
                      <a:pPr algn="ctr" fontAlgn="ctr"/>
                      <a:r>
                        <a:rPr lang="ru-RU" sz="800" b="0" i="1" u="none" strike="noStrike">
                          <a:solidFill>
                            <a:srgbClr val="000000"/>
                          </a:solidFill>
                          <a:effectLst/>
                          <a:latin typeface="Times New Roman" panose="02020603050405020304" pitchFamily="18" charset="0"/>
                        </a:rPr>
                        <a:t>298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3. Финансовое обеспечение выполнения отдельных государственных полномочий в сфере архитектуры и градостроительства, переданных органам местного самоуправления муниципальных образований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Обеспечение выполнения органом местного самоуправления государственных полномочий, переданных в соответствии с Законом Московской области № 107/2014-ОЗ</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Выполнено в полном объеме за 2020 год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83795401"/>
                  </a:ext>
                </a:extLst>
              </a:tr>
            </a:tbl>
          </a:graphicData>
        </a:graphic>
      </p:graphicFrame>
    </p:spTree>
    <p:extLst>
      <p:ext uri="{BB962C8B-B14F-4D97-AF65-F5344CB8AC3E}">
        <p14:creationId xmlns:p14="http://schemas.microsoft.com/office/powerpoint/2010/main" val="3639264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60527302"/>
              </p:ext>
            </p:extLst>
          </p:nvPr>
        </p:nvGraphicFramePr>
        <p:xfrm>
          <a:off x="0" y="0"/>
          <a:ext cx="9144000" cy="6858001"/>
        </p:xfrm>
        <a:graphic>
          <a:graphicData uri="http://schemas.openxmlformats.org/drawingml/2006/table">
            <a:tbl>
              <a:tblPr/>
              <a:tblGrid>
                <a:gridCol w="240998">
                  <a:extLst>
                    <a:ext uri="{9D8B030D-6E8A-4147-A177-3AD203B41FA5}">
                      <a16:colId xmlns="" xmlns:a16="http://schemas.microsoft.com/office/drawing/2014/main" val="1810361862"/>
                    </a:ext>
                  </a:extLst>
                </a:gridCol>
                <a:gridCol w="1700886">
                  <a:extLst>
                    <a:ext uri="{9D8B030D-6E8A-4147-A177-3AD203B41FA5}">
                      <a16:colId xmlns="" xmlns:a16="http://schemas.microsoft.com/office/drawing/2014/main" val="3436752556"/>
                    </a:ext>
                  </a:extLst>
                </a:gridCol>
                <a:gridCol w="1810571">
                  <a:extLst>
                    <a:ext uri="{9D8B030D-6E8A-4147-A177-3AD203B41FA5}">
                      <a16:colId xmlns="" xmlns:a16="http://schemas.microsoft.com/office/drawing/2014/main" val="2882831120"/>
                    </a:ext>
                  </a:extLst>
                </a:gridCol>
                <a:gridCol w="718358">
                  <a:extLst>
                    <a:ext uri="{9D8B030D-6E8A-4147-A177-3AD203B41FA5}">
                      <a16:colId xmlns="" xmlns:a16="http://schemas.microsoft.com/office/drawing/2014/main" val="396387087"/>
                    </a:ext>
                  </a:extLst>
                </a:gridCol>
                <a:gridCol w="605243">
                  <a:extLst>
                    <a:ext uri="{9D8B030D-6E8A-4147-A177-3AD203B41FA5}">
                      <a16:colId xmlns="" xmlns:a16="http://schemas.microsoft.com/office/drawing/2014/main" val="1853575654"/>
                    </a:ext>
                  </a:extLst>
                </a:gridCol>
                <a:gridCol w="720080">
                  <a:extLst>
                    <a:ext uri="{9D8B030D-6E8A-4147-A177-3AD203B41FA5}">
                      <a16:colId xmlns="" xmlns:a16="http://schemas.microsoft.com/office/drawing/2014/main" val="3679133139"/>
                    </a:ext>
                  </a:extLst>
                </a:gridCol>
                <a:gridCol w="648072">
                  <a:extLst>
                    <a:ext uri="{9D8B030D-6E8A-4147-A177-3AD203B41FA5}">
                      <a16:colId xmlns="" xmlns:a16="http://schemas.microsoft.com/office/drawing/2014/main" val="2518973322"/>
                    </a:ext>
                  </a:extLst>
                </a:gridCol>
                <a:gridCol w="2699792">
                  <a:extLst>
                    <a:ext uri="{9D8B030D-6E8A-4147-A177-3AD203B41FA5}">
                      <a16:colId xmlns="" xmlns:a16="http://schemas.microsoft.com/office/drawing/2014/main" val="2973340433"/>
                    </a:ext>
                  </a:extLst>
                </a:gridCol>
              </a:tblGrid>
              <a:tr h="507909">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7893246"/>
                  </a:ext>
                </a:extLst>
              </a:tr>
              <a:tr h="130209">
                <a:tc>
                  <a:txBody>
                    <a:bodyPr/>
                    <a:lstStyle/>
                    <a:p>
                      <a:pPr algn="ctr" fontAlgn="ctr"/>
                      <a:r>
                        <a:rPr lang="ru-RU" sz="800" b="1" i="0" u="none" strike="noStrike">
                          <a:solidFill>
                            <a:srgbClr val="000000"/>
                          </a:solidFill>
                          <a:effectLst/>
                          <a:latin typeface="Times New Roman" panose="02020603050405020304" pitchFamily="18" charset="0"/>
                        </a:rPr>
                        <a:t>17.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"Формирование современной комфортной городской среды"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74031642"/>
                  </a:ext>
                </a:extLst>
              </a:tr>
              <a:tr h="133593">
                <a:tc>
                  <a:txBody>
                    <a:bodyPr/>
                    <a:lstStyle/>
                    <a:p>
                      <a:pPr algn="ctr" fontAlgn="ctr"/>
                      <a:r>
                        <a:rPr lang="ru-RU" sz="800" b="1" i="0" u="none" strike="noStrike">
                          <a:solidFill>
                            <a:srgbClr val="000000"/>
                          </a:solidFill>
                          <a:effectLst/>
                          <a:latin typeface="Times New Roman" panose="02020603050405020304" pitchFamily="18" charset="0"/>
                        </a:rPr>
                        <a:t>17.1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"Комфортная городская среда"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137737797"/>
                  </a:ext>
                </a:extLst>
              </a:tr>
              <a:tr h="382009">
                <a:tc>
                  <a:txBody>
                    <a:bodyPr/>
                    <a:lstStyle/>
                    <a:p>
                      <a:pPr algn="ctr" fontAlgn="ctr"/>
                      <a:r>
                        <a:rPr lang="ru-RU" sz="800" b="0" i="1" u="none" strike="noStrike">
                          <a:solidFill>
                            <a:srgbClr val="000000"/>
                          </a:solidFill>
                          <a:effectLst/>
                          <a:latin typeface="Times New Roman" panose="02020603050405020304" pitchFamily="18" charset="0"/>
                        </a:rPr>
                        <a:t>299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разработанных проектов благоустройства общественных территорий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Приоритетный..Указ № 204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Разработан проект на благоустройство общественной территории г. Щёлково, ул. Парковая (в границах от ул. Парковая до ул. Первомайская).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9571887"/>
                  </a:ext>
                </a:extLst>
              </a:tr>
              <a:tr h="633809">
                <a:tc>
                  <a:txBody>
                    <a:bodyPr/>
                    <a:lstStyle/>
                    <a:p>
                      <a:pPr algn="ctr" fontAlgn="ctr"/>
                      <a:r>
                        <a:rPr lang="ru-RU" sz="800" b="0" i="1" u="none" strike="noStrike">
                          <a:solidFill>
                            <a:srgbClr val="000000"/>
                          </a:solidFill>
                          <a:effectLst/>
                          <a:latin typeface="Times New Roman" panose="02020603050405020304" pitchFamily="18" charset="0"/>
                        </a:rPr>
                        <a:t>300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установленных детских игровых площадок</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связи с расторжением Соглашения с Министерством благоустройства МО на предоставление субсидии из бюджета Московской области на устройство и установку детских игровых площадок в 2020 целевой показатель скорректирован на "0".</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0832985"/>
                  </a:ext>
                </a:extLst>
              </a:tr>
              <a:tr h="633809">
                <a:tc>
                  <a:txBody>
                    <a:bodyPr/>
                    <a:lstStyle/>
                    <a:p>
                      <a:pPr algn="ctr" fontAlgn="ctr"/>
                      <a:r>
                        <a:rPr lang="ru-RU" sz="800" b="0" i="1" u="none" strike="noStrike">
                          <a:solidFill>
                            <a:srgbClr val="000000"/>
                          </a:solidFill>
                          <a:effectLst/>
                          <a:latin typeface="Times New Roman" panose="02020603050405020304" pitchFamily="18" charset="0"/>
                        </a:rPr>
                        <a:t>301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Обеспеченность обустроенными дворовыми территориями /Количество благоустроенных дворовых территорий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процент/единица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10112281"/>
                  </a:ext>
                </a:extLst>
              </a:tr>
              <a:tr h="759709">
                <a:tc>
                  <a:txBody>
                    <a:bodyPr/>
                    <a:lstStyle/>
                    <a:p>
                      <a:pPr algn="ctr" fontAlgn="ctr"/>
                      <a:r>
                        <a:rPr lang="ru-RU" sz="800" b="0" i="1" u="none" strike="noStrike">
                          <a:solidFill>
                            <a:srgbClr val="000000"/>
                          </a:solidFill>
                          <a:effectLst/>
                          <a:latin typeface="Times New Roman" panose="02020603050405020304" pitchFamily="18" charset="0"/>
                        </a:rPr>
                        <a:t>302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объектов электросетевого хозяйства, систем наружного и архитектурно-художественного освещения на которых реализованы мероприятия по устройству и капитальному ремонту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Мероприятие исключено из Госпрограммы МО "Формирование современной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4839119"/>
                  </a:ext>
                </a:extLst>
              </a:tr>
              <a:tr h="1011509">
                <a:tc>
                  <a:txBody>
                    <a:bodyPr/>
                    <a:lstStyle/>
                    <a:p>
                      <a:pPr algn="ctr" fontAlgn="ctr"/>
                      <a:r>
                        <a:rPr lang="ru-RU" sz="800" b="0" i="1" u="none" strike="noStrike">
                          <a:solidFill>
                            <a:srgbClr val="000000"/>
                          </a:solidFill>
                          <a:effectLst/>
                          <a:latin typeface="Times New Roman" panose="02020603050405020304" pitchFamily="18" charset="0"/>
                        </a:rPr>
                        <a:t>303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13,1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9734786"/>
                  </a:ext>
                </a:extLst>
              </a:tr>
              <a:tr h="382009">
                <a:tc>
                  <a:txBody>
                    <a:bodyPr/>
                    <a:lstStyle/>
                    <a:p>
                      <a:pPr algn="ctr" fontAlgn="ctr"/>
                      <a:r>
                        <a:rPr lang="ru-RU" sz="800" b="0" i="1" u="none" strike="noStrike">
                          <a:solidFill>
                            <a:srgbClr val="000000"/>
                          </a:solidFill>
                          <a:effectLst/>
                          <a:latin typeface="Times New Roman" panose="02020603050405020304" pitchFamily="18" charset="0"/>
                        </a:rPr>
                        <a:t>304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Соответствие нормативу обеспеченности парками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66,66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66,66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770708"/>
                  </a:ext>
                </a:extLst>
              </a:tr>
              <a:tr h="382009">
                <a:tc>
                  <a:txBody>
                    <a:bodyPr/>
                    <a:lstStyle/>
                    <a:p>
                      <a:pPr algn="ctr" fontAlgn="ctr"/>
                      <a:r>
                        <a:rPr lang="ru-RU" sz="800" b="0" i="1" u="none" strike="noStrike">
                          <a:solidFill>
                            <a:srgbClr val="000000"/>
                          </a:solidFill>
                          <a:effectLst/>
                          <a:latin typeface="Times New Roman" panose="02020603050405020304" pitchFamily="18" charset="0"/>
                        </a:rPr>
                        <a:t>305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Увеличение числа посетителей парков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8658419"/>
                  </a:ext>
                </a:extLst>
              </a:tr>
              <a:tr h="633809">
                <a:tc>
                  <a:txBody>
                    <a:bodyPr/>
                    <a:lstStyle/>
                    <a:p>
                      <a:pPr algn="ctr" fontAlgn="ctr"/>
                      <a:r>
                        <a:rPr lang="ru-RU" sz="800" b="0" i="1" u="none" strike="noStrike">
                          <a:solidFill>
                            <a:srgbClr val="000000"/>
                          </a:solidFill>
                          <a:effectLst/>
                          <a:latin typeface="Times New Roman" panose="02020603050405020304" pitchFamily="18" charset="0"/>
                        </a:rPr>
                        <a:t>306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объектов архитектурно-художественного освещения, на которых реализованы мероприятия по устройству и капитальному ремонту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8098691"/>
                  </a:ext>
                </a:extLst>
              </a:tr>
              <a:tr h="759709">
                <a:tc>
                  <a:txBody>
                    <a:bodyPr/>
                    <a:lstStyle/>
                    <a:p>
                      <a:pPr algn="ctr" fontAlgn="ctr"/>
                      <a:r>
                        <a:rPr lang="ru-RU" sz="800" b="0" i="1" u="none" strike="noStrike">
                          <a:solidFill>
                            <a:srgbClr val="000000"/>
                          </a:solidFill>
                          <a:effectLst/>
                          <a:latin typeface="Times New Roman" panose="02020603050405020304" pitchFamily="18" charset="0"/>
                        </a:rPr>
                        <a:t>307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_</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_</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9179191"/>
                  </a:ext>
                </a:extLst>
              </a:tr>
              <a:tr h="507909">
                <a:tc>
                  <a:txBody>
                    <a:bodyPr/>
                    <a:lstStyle/>
                    <a:p>
                      <a:pPr algn="ctr" fontAlgn="ctr"/>
                      <a:r>
                        <a:rPr lang="ru-RU" sz="800" b="0" i="1" u="none" strike="noStrike">
                          <a:solidFill>
                            <a:srgbClr val="000000"/>
                          </a:solidFill>
                          <a:effectLst/>
                          <a:latin typeface="Times New Roman" panose="02020603050405020304" pitchFamily="18" charset="0"/>
                        </a:rPr>
                        <a:t>308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созданных и благоустроенных парков культуры и отдыха на территории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 связи с присвоением по двум объектам статуса "парк" значение целевого показателя скорректировано.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3799445"/>
                  </a:ext>
                </a:extLst>
              </a:tr>
            </a:tbl>
          </a:graphicData>
        </a:graphic>
      </p:graphicFrame>
    </p:spTree>
    <p:extLst>
      <p:ext uri="{BB962C8B-B14F-4D97-AF65-F5344CB8AC3E}">
        <p14:creationId xmlns:p14="http://schemas.microsoft.com/office/powerpoint/2010/main" val="3088381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55458160"/>
              </p:ext>
            </p:extLst>
          </p:nvPr>
        </p:nvGraphicFramePr>
        <p:xfrm>
          <a:off x="0" y="3042"/>
          <a:ext cx="9144000" cy="4433231"/>
        </p:xfrm>
        <a:graphic>
          <a:graphicData uri="http://schemas.openxmlformats.org/drawingml/2006/table">
            <a:tbl>
              <a:tblPr/>
              <a:tblGrid>
                <a:gridCol w="240998">
                  <a:extLst>
                    <a:ext uri="{9D8B030D-6E8A-4147-A177-3AD203B41FA5}">
                      <a16:colId xmlns="" xmlns:a16="http://schemas.microsoft.com/office/drawing/2014/main" val="3870065555"/>
                    </a:ext>
                  </a:extLst>
                </a:gridCol>
                <a:gridCol w="1700886">
                  <a:extLst>
                    <a:ext uri="{9D8B030D-6E8A-4147-A177-3AD203B41FA5}">
                      <a16:colId xmlns="" xmlns:a16="http://schemas.microsoft.com/office/drawing/2014/main" val="3801440206"/>
                    </a:ext>
                  </a:extLst>
                </a:gridCol>
                <a:gridCol w="1810571">
                  <a:extLst>
                    <a:ext uri="{9D8B030D-6E8A-4147-A177-3AD203B41FA5}">
                      <a16:colId xmlns="" xmlns:a16="http://schemas.microsoft.com/office/drawing/2014/main" val="281844056"/>
                    </a:ext>
                  </a:extLst>
                </a:gridCol>
                <a:gridCol w="718358">
                  <a:extLst>
                    <a:ext uri="{9D8B030D-6E8A-4147-A177-3AD203B41FA5}">
                      <a16:colId xmlns="" xmlns:a16="http://schemas.microsoft.com/office/drawing/2014/main" val="1324273891"/>
                    </a:ext>
                  </a:extLst>
                </a:gridCol>
                <a:gridCol w="383124">
                  <a:extLst>
                    <a:ext uri="{9D8B030D-6E8A-4147-A177-3AD203B41FA5}">
                      <a16:colId xmlns="" xmlns:a16="http://schemas.microsoft.com/office/drawing/2014/main" val="2842552413"/>
                    </a:ext>
                  </a:extLst>
                </a:gridCol>
                <a:gridCol w="495899">
                  <a:extLst>
                    <a:ext uri="{9D8B030D-6E8A-4147-A177-3AD203B41FA5}">
                      <a16:colId xmlns="" xmlns:a16="http://schemas.microsoft.com/office/drawing/2014/main" val="701563674"/>
                    </a:ext>
                  </a:extLst>
                </a:gridCol>
                <a:gridCol w="636480">
                  <a:extLst>
                    <a:ext uri="{9D8B030D-6E8A-4147-A177-3AD203B41FA5}">
                      <a16:colId xmlns="" xmlns:a16="http://schemas.microsoft.com/office/drawing/2014/main" val="2614319399"/>
                    </a:ext>
                  </a:extLst>
                </a:gridCol>
                <a:gridCol w="3157684">
                  <a:extLst>
                    <a:ext uri="{9D8B030D-6E8A-4147-A177-3AD203B41FA5}">
                      <a16:colId xmlns="" xmlns:a16="http://schemas.microsoft.com/office/drawing/2014/main" val="1783783615"/>
                    </a:ext>
                  </a:extLst>
                </a:gridCol>
              </a:tblGrid>
              <a:tr h="350551">
                <a:tc>
                  <a:txBody>
                    <a:bodyPr/>
                    <a:lstStyle/>
                    <a:p>
                      <a:pPr algn="ctr" fontAlgn="ctr"/>
                      <a:r>
                        <a:rPr lang="ru-RU" sz="800" b="0" i="1" u="none" strike="noStrike">
                          <a:solidFill>
                            <a:srgbClr val="000000"/>
                          </a:solidFill>
                          <a:effectLst/>
                          <a:latin typeface="Times New Roman" panose="02020603050405020304" pitchFamily="18" charset="0"/>
                        </a:rPr>
                        <a:t>309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реализованных мероприятий по благоустройству общественных территорий, в том числе: пешеходные зоны, набережные, скверы, зоны отдыха, площади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 Указ № 204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2636754"/>
                  </a:ext>
                </a:extLst>
              </a:tr>
              <a:tr h="217008">
                <a:tc>
                  <a:txBody>
                    <a:bodyPr/>
                    <a:lstStyle/>
                    <a:p>
                      <a:pPr algn="ctr" fontAlgn="ctr"/>
                      <a:r>
                        <a:rPr lang="ru-RU" sz="800" b="0" i="1" u="none" strike="noStrike">
                          <a:solidFill>
                            <a:srgbClr val="000000"/>
                          </a:solidFill>
                          <a:effectLst/>
                          <a:latin typeface="Times New Roman" panose="02020603050405020304" pitchFamily="18" charset="0"/>
                        </a:rPr>
                        <a:t>310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разработанных концепций благоустройства общественных территорий</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Приоритетный..Указ № 204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Разработана концепция на благоустройство общественной территории г. Щёлково, ул. Парковая (в границах от ул. Парковая до ул. Первомайская).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4561401"/>
                  </a:ext>
                </a:extLst>
              </a:tr>
              <a:tr h="438189">
                <a:tc>
                  <a:txBody>
                    <a:bodyPr/>
                    <a:lstStyle/>
                    <a:p>
                      <a:pPr algn="ctr" fontAlgn="ctr"/>
                      <a:r>
                        <a:rPr lang="ru-RU" sz="800" b="0" i="1" u="none" strike="noStrike">
                          <a:solidFill>
                            <a:srgbClr val="000000"/>
                          </a:solidFill>
                          <a:effectLst/>
                          <a:latin typeface="Times New Roman" panose="02020603050405020304" pitchFamily="18" charset="0"/>
                        </a:rPr>
                        <a:t>311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Квадратный метр</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15286,28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14701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Работы выполнены по фактически поступившим и обработанным заявкам на проведение ямочного ремонта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0278030"/>
                  </a:ext>
                </a:extLst>
              </a:tr>
              <a:tr h="175275">
                <a:tc>
                  <a:txBody>
                    <a:bodyPr/>
                    <a:lstStyle/>
                    <a:p>
                      <a:pPr algn="ctr" fontAlgn="ctr"/>
                      <a:r>
                        <a:rPr lang="ru-RU" sz="800" b="0" i="1" u="none" strike="noStrike">
                          <a:solidFill>
                            <a:srgbClr val="000000"/>
                          </a:solidFill>
                          <a:effectLst/>
                          <a:latin typeface="Times New Roman" panose="02020603050405020304" pitchFamily="18" charset="0"/>
                        </a:rPr>
                        <a:t>312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F2. Федеральный проект «Формирование комфортной городской среды»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установленных детских игровых площадок в парках культуры и отдыха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не предусмотрено в 2020 году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9702179"/>
                  </a:ext>
                </a:extLst>
              </a:tr>
              <a:tr h="129370">
                <a:tc>
                  <a:txBody>
                    <a:bodyPr/>
                    <a:lstStyle/>
                    <a:p>
                      <a:pPr algn="ctr" fontAlgn="ctr"/>
                      <a:r>
                        <a:rPr lang="ru-RU" sz="800" b="1" i="0" u="none" strike="noStrike">
                          <a:solidFill>
                            <a:srgbClr val="000000"/>
                          </a:solidFill>
                          <a:effectLst/>
                          <a:latin typeface="Times New Roman" panose="02020603050405020304" pitchFamily="18" charset="0"/>
                        </a:rPr>
                        <a:t>17.2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"Благоустройство территорий"</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104428494"/>
                  </a:ext>
                </a:extLst>
              </a:tr>
              <a:tr h="324677">
                <a:tc>
                  <a:txBody>
                    <a:bodyPr/>
                    <a:lstStyle/>
                    <a:p>
                      <a:pPr algn="ctr" fontAlgn="ctr"/>
                      <a:r>
                        <a:rPr lang="ru-RU" sz="800" b="0" i="1" u="none" strike="noStrike">
                          <a:solidFill>
                            <a:srgbClr val="000000"/>
                          </a:solidFill>
                          <a:effectLst/>
                          <a:latin typeface="Times New Roman" panose="02020603050405020304" pitchFamily="18" charset="0"/>
                        </a:rPr>
                        <a:t>313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Обеспечение комфортной среды проживание на территории муниципального образования</a:t>
                      </a:r>
                      <a:br>
                        <a:rPr lang="ru-RU" sz="800" b="0" i="0" u="none" strike="noStrike">
                          <a:solidFill>
                            <a:srgbClr val="000000"/>
                          </a:solidFill>
                          <a:effectLst/>
                          <a:latin typeface="Times New Roman" panose="02020603050405020304" pitchFamily="18" charset="0"/>
                        </a:rPr>
                      </a:br>
                      <a:endParaRPr lang="ru-RU" sz="800" b="0" i="0" u="none" strike="noStrike">
                        <a:solidFill>
                          <a:srgbClr val="000000"/>
                        </a:solidFill>
                        <a:effectLst/>
                        <a:latin typeface="Times New Roman" panose="02020603050405020304" pitchFamily="18" charset="0"/>
                      </a:endParaRP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Обеспечение оплаты за электроэнергию, потребленную объектами уличного освещения – 100%</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Показатель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Процент</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100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627088"/>
                  </a:ext>
                </a:extLst>
              </a:tr>
              <a:tr h="129370">
                <a:tc>
                  <a:txBody>
                    <a:bodyPr/>
                    <a:lstStyle/>
                    <a:p>
                      <a:pPr algn="ctr" fontAlgn="ctr"/>
                      <a:r>
                        <a:rPr lang="ru-RU" sz="800" b="1" i="0" u="none" strike="noStrike">
                          <a:solidFill>
                            <a:srgbClr val="000000"/>
                          </a:solidFill>
                          <a:effectLst/>
                          <a:latin typeface="Times New Roman" panose="02020603050405020304" pitchFamily="18" charset="0"/>
                        </a:rPr>
                        <a:t>17.3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3  "Создание условий для обеспечения комфортного проживания жителей в многоквартирных домах"</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090502310"/>
                  </a:ext>
                </a:extLst>
              </a:tr>
              <a:tr h="262913">
                <a:tc>
                  <a:txBody>
                    <a:bodyPr/>
                    <a:lstStyle/>
                    <a:p>
                      <a:pPr algn="ctr" fontAlgn="ctr"/>
                      <a:r>
                        <a:rPr lang="ru-RU" sz="800" b="0" i="1" u="none" strike="noStrike">
                          <a:solidFill>
                            <a:srgbClr val="000000"/>
                          </a:solidFill>
                          <a:effectLst/>
                          <a:latin typeface="Times New Roman" panose="02020603050405020304" pitchFamily="18" charset="0"/>
                        </a:rPr>
                        <a:t>314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1: Приведение в надлежащее состояние подъездов в многоквартирных домах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отремонтированных подъездов в МКД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 связи с мерами по предотвращению распространения коронавирусной инфекции (COVID-2019) на территории Московской области работы по ремонту подъездов не проводились. </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0952844"/>
                  </a:ext>
                </a:extLst>
              </a:tr>
              <a:tr h="438189">
                <a:tc>
                  <a:txBody>
                    <a:bodyPr/>
                    <a:lstStyle/>
                    <a:p>
                      <a:pPr algn="ctr" fontAlgn="ctr"/>
                      <a:r>
                        <a:rPr lang="ru-RU" sz="800" b="0" i="1" u="none" strike="noStrike">
                          <a:solidFill>
                            <a:srgbClr val="000000"/>
                          </a:solidFill>
                          <a:effectLst/>
                          <a:latin typeface="Times New Roman" panose="02020603050405020304" pitchFamily="18" charset="0"/>
                        </a:rPr>
                        <a:t>315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dirty="0">
                          <a:solidFill>
                            <a:srgbClr val="000000"/>
                          </a:solidFill>
                          <a:effectLst/>
                          <a:latin typeface="Times New Roman" panose="02020603050405020304" pitchFamily="18" charset="0"/>
                        </a:rPr>
                        <a:t>Основное мероприятие 2: Создание благоприятных условий для проживания граждан в многоквартирных домах, расположенных на территории г.о. Щёлково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МКД, в которых проведен капитальный ремонт в рамках региональной программы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44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 связи с мерами по предотвращению распространения коронавирусной инфекции (COVID-2019) на территории Московской области работы по ремонту подъездов не проводились. Определен подрядчик в июле 2020 на капительный ремонт домов. В соответствии с условиями контракта в течении 150 дней производится обследование домов, разрабатывается ПСД (получение положительного заключения из ГАУ МО МОСОБЛГОСЭКСПЕРТИЗА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6810115"/>
                  </a:ext>
                </a:extLst>
              </a:tr>
            </a:tbl>
          </a:graphicData>
        </a:graphic>
      </p:graphicFrame>
    </p:spTree>
    <p:extLst>
      <p:ext uri="{BB962C8B-B14F-4D97-AF65-F5344CB8AC3E}">
        <p14:creationId xmlns:p14="http://schemas.microsoft.com/office/powerpoint/2010/main" val="750925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596383776"/>
              </p:ext>
            </p:extLst>
          </p:nvPr>
        </p:nvGraphicFramePr>
        <p:xfrm>
          <a:off x="0" y="0"/>
          <a:ext cx="9144000" cy="6858000"/>
        </p:xfrm>
        <a:graphic>
          <a:graphicData uri="http://schemas.openxmlformats.org/drawingml/2006/table">
            <a:tbl>
              <a:tblPr/>
              <a:tblGrid>
                <a:gridCol w="240998">
                  <a:extLst>
                    <a:ext uri="{9D8B030D-6E8A-4147-A177-3AD203B41FA5}">
                      <a16:colId xmlns="" xmlns:a16="http://schemas.microsoft.com/office/drawing/2014/main" val="2419573895"/>
                    </a:ext>
                  </a:extLst>
                </a:gridCol>
                <a:gridCol w="1700885">
                  <a:extLst>
                    <a:ext uri="{9D8B030D-6E8A-4147-A177-3AD203B41FA5}">
                      <a16:colId xmlns="" xmlns:a16="http://schemas.microsoft.com/office/drawing/2014/main" val="1758372813"/>
                    </a:ext>
                  </a:extLst>
                </a:gridCol>
                <a:gridCol w="1810570">
                  <a:extLst>
                    <a:ext uri="{9D8B030D-6E8A-4147-A177-3AD203B41FA5}">
                      <a16:colId xmlns="" xmlns:a16="http://schemas.microsoft.com/office/drawing/2014/main" val="468865744"/>
                    </a:ext>
                  </a:extLst>
                </a:gridCol>
                <a:gridCol w="718357">
                  <a:extLst>
                    <a:ext uri="{9D8B030D-6E8A-4147-A177-3AD203B41FA5}">
                      <a16:colId xmlns="" xmlns:a16="http://schemas.microsoft.com/office/drawing/2014/main" val="630181530"/>
                    </a:ext>
                  </a:extLst>
                </a:gridCol>
                <a:gridCol w="548414">
                  <a:extLst>
                    <a:ext uri="{9D8B030D-6E8A-4147-A177-3AD203B41FA5}">
                      <a16:colId xmlns="" xmlns:a16="http://schemas.microsoft.com/office/drawing/2014/main" val="3564172661"/>
                    </a:ext>
                  </a:extLst>
                </a:gridCol>
                <a:gridCol w="700434">
                  <a:extLst>
                    <a:ext uri="{9D8B030D-6E8A-4147-A177-3AD203B41FA5}">
                      <a16:colId xmlns="" xmlns:a16="http://schemas.microsoft.com/office/drawing/2014/main" val="1848061262"/>
                    </a:ext>
                  </a:extLst>
                </a:gridCol>
                <a:gridCol w="778260">
                  <a:extLst>
                    <a:ext uri="{9D8B030D-6E8A-4147-A177-3AD203B41FA5}">
                      <a16:colId xmlns="" xmlns:a16="http://schemas.microsoft.com/office/drawing/2014/main" val="2930395703"/>
                    </a:ext>
                  </a:extLst>
                </a:gridCol>
                <a:gridCol w="2646082">
                  <a:extLst>
                    <a:ext uri="{9D8B030D-6E8A-4147-A177-3AD203B41FA5}">
                      <a16:colId xmlns="" xmlns:a16="http://schemas.microsoft.com/office/drawing/2014/main" val="2101928894"/>
                    </a:ext>
                  </a:extLst>
                </a:gridCol>
              </a:tblGrid>
              <a:tr h="636973">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7791797"/>
                  </a:ext>
                </a:extLst>
              </a:tr>
              <a:tr h="221692">
                <a:tc>
                  <a:txBody>
                    <a:bodyPr/>
                    <a:lstStyle/>
                    <a:p>
                      <a:pPr algn="ctr" fontAlgn="ctr"/>
                      <a:r>
                        <a:rPr lang="ru-RU" sz="800" b="1" i="0" u="none" strike="noStrike">
                          <a:solidFill>
                            <a:srgbClr val="000000"/>
                          </a:solidFill>
                          <a:effectLst/>
                          <a:latin typeface="Times New Roman" panose="02020603050405020304" pitchFamily="18" charset="0"/>
                        </a:rPr>
                        <a:t>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"Строительство объектов социальной инфраструктуры"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517687886"/>
                  </a:ext>
                </a:extLst>
              </a:tr>
              <a:tr h="221692">
                <a:tc>
                  <a:txBody>
                    <a:bodyPr/>
                    <a:lstStyle/>
                    <a:p>
                      <a:pPr algn="ctr" fontAlgn="ctr"/>
                      <a:r>
                        <a:rPr lang="ru-RU" sz="800" b="1" i="0" u="none" strike="noStrike">
                          <a:solidFill>
                            <a:srgbClr val="000000"/>
                          </a:solidFill>
                          <a:effectLst/>
                          <a:latin typeface="Times New Roman" panose="02020603050405020304" pitchFamily="18" charset="0"/>
                        </a:rPr>
                        <a:t>18.1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"Строительство (реконструкция) объектов образования"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675355229"/>
                  </a:ext>
                </a:extLst>
              </a:tr>
              <a:tr h="880115">
                <a:tc>
                  <a:txBody>
                    <a:bodyPr/>
                    <a:lstStyle/>
                    <a:p>
                      <a:pPr algn="ctr" fontAlgn="ctr"/>
                      <a:r>
                        <a:rPr lang="ru-RU" sz="800" b="0" i="1" u="none" strike="noStrike">
                          <a:solidFill>
                            <a:srgbClr val="000000"/>
                          </a:solidFill>
                          <a:effectLst/>
                          <a:latin typeface="Times New Roman" panose="02020603050405020304" pitchFamily="18" charset="0"/>
                        </a:rPr>
                        <a:t>316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"Современная школа"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2020 году к вводу в эксплуатацию объекты общего образования, в рамках реализации мероприятий по содействию в субъектах РФ новых мест в общеобразовательных организациях, не запланированы.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9884287"/>
                  </a:ext>
                </a:extLst>
              </a:tr>
              <a:tr h="754996">
                <a:tc>
                  <a:txBody>
                    <a:bodyPr/>
                    <a:lstStyle/>
                    <a:p>
                      <a:pPr algn="ctr" fontAlgn="ctr"/>
                      <a:r>
                        <a:rPr lang="ru-RU" sz="800" b="0" i="1" u="none" strike="noStrike">
                          <a:solidFill>
                            <a:srgbClr val="000000"/>
                          </a:solidFill>
                          <a:effectLst/>
                          <a:latin typeface="Times New Roman" panose="02020603050405020304" pitchFamily="18" charset="0"/>
                        </a:rPr>
                        <a:t>317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05.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Организация строительства (реконструкции) объектов дошкольного образования за счет внебюджетных источников финансирования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введенных в эксплуатацию объектов дошкольного образования за счет внебюджетных источников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2020 году к вводу в эксплуатацию объекты дошкольного образования, строящиеся /планируемые к строительству/ за счет внебюджетных источников финансирования, не запланированы.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9155667"/>
                  </a:ext>
                </a:extLst>
              </a:tr>
              <a:tr h="504758">
                <a:tc>
                  <a:txBody>
                    <a:bodyPr/>
                    <a:lstStyle/>
                    <a:p>
                      <a:pPr algn="ctr" fontAlgn="ctr"/>
                      <a:r>
                        <a:rPr lang="ru-RU" sz="800" b="0" i="1" u="none" strike="noStrike">
                          <a:solidFill>
                            <a:srgbClr val="000000"/>
                          </a:solidFill>
                          <a:effectLst/>
                          <a:latin typeface="Times New Roman" panose="02020603050405020304" pitchFamily="18" charset="0"/>
                        </a:rPr>
                        <a:t>318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"Организация строительства (реконструкции) объектов дошкольного образования"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в эксплуатацию объектов дошкольного образования за счет бюджетных средств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2020 году к вводу в эксплуатацию объекты дошкольного образования не запланированы.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86107573"/>
                  </a:ext>
                </a:extLst>
              </a:tr>
              <a:tr h="629877">
                <a:tc>
                  <a:txBody>
                    <a:bodyPr/>
                    <a:lstStyle/>
                    <a:p>
                      <a:pPr algn="ctr" fontAlgn="ctr"/>
                      <a:r>
                        <a:rPr lang="ru-RU" sz="800" b="0" i="1" u="none" strike="noStrike">
                          <a:solidFill>
                            <a:srgbClr val="000000"/>
                          </a:solidFill>
                          <a:effectLst/>
                          <a:latin typeface="Times New Roman" panose="02020603050405020304" pitchFamily="18" charset="0"/>
                        </a:rPr>
                        <a:t>319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"Современная школа"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(мероприятие Е1.3)</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Количество введенных в эксплуатацию объектов общего образования за счет бюджетных средств в целях обеспечения односменного режима обучения (мероприятие Е1.3)</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46509373"/>
                  </a:ext>
                </a:extLst>
              </a:tr>
              <a:tr h="504758">
                <a:tc>
                  <a:txBody>
                    <a:bodyPr/>
                    <a:lstStyle/>
                    <a:p>
                      <a:pPr algn="ctr" fontAlgn="ctr"/>
                      <a:r>
                        <a:rPr lang="ru-RU" sz="800" b="0" i="1" u="none" strike="noStrike">
                          <a:solidFill>
                            <a:srgbClr val="000000"/>
                          </a:solidFill>
                          <a:effectLst/>
                          <a:latin typeface="Times New Roman" panose="02020603050405020304" pitchFamily="18" charset="0"/>
                        </a:rPr>
                        <a:t>320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Е1.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"Современная школа"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(мероприятие Е1.2)</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введенных в эксплуатацию объктов общего образования за счет бюджетных средств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2020 году к вводу в эксплуатацию объекты общего образования не запланированы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4401570"/>
                  </a:ext>
                </a:extLst>
              </a:tr>
              <a:tr h="629877">
                <a:tc>
                  <a:txBody>
                    <a:bodyPr/>
                    <a:lstStyle/>
                    <a:p>
                      <a:pPr algn="ctr" fontAlgn="ctr"/>
                      <a:r>
                        <a:rPr lang="ru-RU" sz="800" b="0" i="1" u="none" strike="noStrike">
                          <a:solidFill>
                            <a:srgbClr val="000000"/>
                          </a:solidFill>
                          <a:effectLst/>
                          <a:latin typeface="Times New Roman" panose="02020603050405020304" pitchFamily="18" charset="0"/>
                        </a:rPr>
                        <a:t>321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06.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Организация строительства (реконструкции) объектов общего образования за счет внебюджетных источников финансирования</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в эксплуатацию объектов общего образования за счет внебюджетных источников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2020 году к вводу в эксплуатацию объекты общего образования, строящиеся /планируемые к строительству/ за счет внебюджетных источников финансирования, не запланированы.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0506114"/>
                  </a:ext>
                </a:extLst>
              </a:tr>
              <a:tr h="233869">
                <a:tc>
                  <a:txBody>
                    <a:bodyPr/>
                    <a:lstStyle/>
                    <a:p>
                      <a:pPr algn="ctr" fontAlgn="ctr"/>
                      <a:r>
                        <a:rPr lang="ru-RU" sz="800" b="1" i="0" u="none" strike="noStrike">
                          <a:solidFill>
                            <a:srgbClr val="000000"/>
                          </a:solidFill>
                          <a:effectLst/>
                          <a:latin typeface="Times New Roman" panose="02020603050405020304" pitchFamily="18" charset="0"/>
                        </a:rPr>
                        <a:t>18.5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5  "Строительство (реконструкция) объектов физической культуры и спорта"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101946251"/>
                  </a:ext>
                </a:extLst>
              </a:tr>
              <a:tr h="629877">
                <a:tc>
                  <a:txBody>
                    <a:bodyPr/>
                    <a:lstStyle/>
                    <a:p>
                      <a:pPr algn="ctr" fontAlgn="ctr"/>
                      <a:r>
                        <a:rPr lang="ru-RU" sz="800" b="0" i="1" u="none" strike="noStrike">
                          <a:solidFill>
                            <a:srgbClr val="000000"/>
                          </a:solidFill>
                          <a:effectLst/>
                          <a:latin typeface="Times New Roman" panose="02020603050405020304" pitchFamily="18" charset="0"/>
                        </a:rPr>
                        <a:t>322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Р5.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"Спорт - норма жизни""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в эксплуатацию объектов физической культуры и спорта за счет средств бюджетов муниципальных образований Московской области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муниципальной программе объекты спортивного назначения, планируемые к строительству за счет средств муниципальных образований МО, отсутствуют.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5522593"/>
                  </a:ext>
                </a:extLst>
              </a:tr>
              <a:tr h="504758">
                <a:tc>
                  <a:txBody>
                    <a:bodyPr/>
                    <a:lstStyle/>
                    <a:p>
                      <a:pPr algn="ctr" fontAlgn="ctr"/>
                      <a:r>
                        <a:rPr lang="ru-RU" sz="800" b="0" i="1" u="none" strike="noStrike">
                          <a:solidFill>
                            <a:srgbClr val="000000"/>
                          </a:solidFill>
                          <a:effectLst/>
                          <a:latin typeface="Times New Roman" panose="02020603050405020304" pitchFamily="18" charset="0"/>
                        </a:rPr>
                        <a:t>323</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Р5.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"Спорт - норма жизни""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в эксплуатацию объектов физической культуры и спорта за счет внебюджетных источников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 муниципальной программе объекты спортивного назначения, планируемые к строительству за счет внебюджетных источников финансирования, отсутствуют.</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57986610"/>
                  </a:ext>
                </a:extLst>
              </a:tr>
              <a:tr h="504758">
                <a:tc>
                  <a:txBody>
                    <a:bodyPr/>
                    <a:lstStyle/>
                    <a:p>
                      <a:pPr algn="ctr" fontAlgn="ctr"/>
                      <a:r>
                        <a:rPr lang="ru-RU" sz="800" b="0" i="1" u="none" strike="noStrike">
                          <a:solidFill>
                            <a:srgbClr val="000000"/>
                          </a:solidFill>
                          <a:effectLst/>
                          <a:latin typeface="Times New Roman" panose="02020603050405020304" pitchFamily="18" charset="0"/>
                        </a:rPr>
                        <a:t>324</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Р5.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Федеральный проект "Спорт - норма жизни""</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введенных в эксплуатацию объектов физических культуры и спорта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показатель</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В 2020 году к вводу в эксплуатацию объекты спортивного назначения, предусмотренные к строительству за счет бюджетных источников финансирования, не запланированы.</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1774314"/>
                  </a:ext>
                </a:extLst>
              </a:tr>
            </a:tbl>
          </a:graphicData>
        </a:graphic>
      </p:graphicFrame>
    </p:spTree>
    <p:extLst>
      <p:ext uri="{BB962C8B-B14F-4D97-AF65-F5344CB8AC3E}">
        <p14:creationId xmlns:p14="http://schemas.microsoft.com/office/powerpoint/2010/main" val="39044167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280388794"/>
              </p:ext>
            </p:extLst>
          </p:nvPr>
        </p:nvGraphicFramePr>
        <p:xfrm>
          <a:off x="0" y="0"/>
          <a:ext cx="9144000" cy="4465721"/>
        </p:xfrm>
        <a:graphic>
          <a:graphicData uri="http://schemas.openxmlformats.org/drawingml/2006/table">
            <a:tbl>
              <a:tblPr/>
              <a:tblGrid>
                <a:gridCol w="240876">
                  <a:extLst>
                    <a:ext uri="{9D8B030D-6E8A-4147-A177-3AD203B41FA5}">
                      <a16:colId xmlns="" xmlns:a16="http://schemas.microsoft.com/office/drawing/2014/main" val="529590718"/>
                    </a:ext>
                  </a:extLst>
                </a:gridCol>
                <a:gridCol w="1700024">
                  <a:extLst>
                    <a:ext uri="{9D8B030D-6E8A-4147-A177-3AD203B41FA5}">
                      <a16:colId xmlns="" xmlns:a16="http://schemas.microsoft.com/office/drawing/2014/main" val="2568647270"/>
                    </a:ext>
                  </a:extLst>
                </a:gridCol>
                <a:gridCol w="1809653">
                  <a:extLst>
                    <a:ext uri="{9D8B030D-6E8A-4147-A177-3AD203B41FA5}">
                      <a16:colId xmlns="" xmlns:a16="http://schemas.microsoft.com/office/drawing/2014/main" val="3203486345"/>
                    </a:ext>
                  </a:extLst>
                </a:gridCol>
                <a:gridCol w="717994">
                  <a:extLst>
                    <a:ext uri="{9D8B030D-6E8A-4147-A177-3AD203B41FA5}">
                      <a16:colId xmlns="" xmlns:a16="http://schemas.microsoft.com/office/drawing/2014/main" val="3152776795"/>
                    </a:ext>
                  </a:extLst>
                </a:gridCol>
                <a:gridCol w="688847">
                  <a:extLst>
                    <a:ext uri="{9D8B030D-6E8A-4147-A177-3AD203B41FA5}">
                      <a16:colId xmlns="" xmlns:a16="http://schemas.microsoft.com/office/drawing/2014/main" val="159906476"/>
                    </a:ext>
                  </a:extLst>
                </a:gridCol>
                <a:gridCol w="799683">
                  <a:extLst>
                    <a:ext uri="{9D8B030D-6E8A-4147-A177-3AD203B41FA5}">
                      <a16:colId xmlns="" xmlns:a16="http://schemas.microsoft.com/office/drawing/2014/main" val="2507524184"/>
                    </a:ext>
                  </a:extLst>
                </a:gridCol>
                <a:gridCol w="959620">
                  <a:extLst>
                    <a:ext uri="{9D8B030D-6E8A-4147-A177-3AD203B41FA5}">
                      <a16:colId xmlns="" xmlns:a16="http://schemas.microsoft.com/office/drawing/2014/main" val="405440435"/>
                    </a:ext>
                  </a:extLst>
                </a:gridCol>
                <a:gridCol w="2227303">
                  <a:extLst>
                    <a:ext uri="{9D8B030D-6E8A-4147-A177-3AD203B41FA5}">
                      <a16:colId xmlns="" xmlns:a16="http://schemas.microsoft.com/office/drawing/2014/main" val="3971010925"/>
                    </a:ext>
                  </a:extLst>
                </a:gridCol>
              </a:tblGrid>
              <a:tr h="363071">
                <a:tc>
                  <a:txBody>
                    <a:bodyPr/>
                    <a:lstStyle/>
                    <a:p>
                      <a:pPr algn="ctr" fontAlgn="ctr"/>
                      <a:r>
                        <a:rPr lang="ru-RU" sz="800" b="0" i="0" u="none" strike="noStrike" dirty="0">
                          <a:solidFill>
                            <a:srgbClr val="000000"/>
                          </a:solidFill>
                          <a:effectLst/>
                          <a:latin typeface="Times New Roman" panose="02020603050405020304" pitchFamily="18" charset="0"/>
                        </a:rPr>
                        <a:t>№</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Наименование основного мероприятия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Планируемые результаты реализации муниципальной программы</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Тип показателя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Единица измерения</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Планируемое значение показателя на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Достигнутое значение показателя за 2020 год</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Причины невыполнения / несвоевременного выполнения / текущая стадия выполнения / предложения по выполнению</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7440376"/>
                  </a:ext>
                </a:extLst>
              </a:tr>
              <a:tr h="158583">
                <a:tc>
                  <a:txBody>
                    <a:bodyPr/>
                    <a:lstStyle/>
                    <a:p>
                      <a:pPr algn="ctr" fontAlgn="ctr"/>
                      <a:r>
                        <a:rPr lang="ru-RU" sz="800" b="1" i="0" u="none" strike="noStrike">
                          <a:solidFill>
                            <a:srgbClr val="000000"/>
                          </a:solidFill>
                          <a:effectLst/>
                          <a:latin typeface="Times New Roman" panose="02020603050405020304" pitchFamily="18" charset="0"/>
                        </a:rPr>
                        <a:t>19.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1" i="0" u="none" strike="noStrike">
                          <a:solidFill>
                            <a:srgbClr val="000000"/>
                          </a:solidFill>
                          <a:effectLst/>
                          <a:latin typeface="Times New Roman" panose="02020603050405020304" pitchFamily="18" charset="0"/>
                        </a:rPr>
                        <a:t>Муниципальная программа городского округа Щёлково "Переселение граждан из аварийного жилищного фонда"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447397561"/>
                  </a:ext>
                </a:extLst>
              </a:tr>
              <a:tr h="129370">
                <a:tc>
                  <a:txBody>
                    <a:bodyPr/>
                    <a:lstStyle/>
                    <a:p>
                      <a:pPr algn="ctr" fontAlgn="ctr"/>
                      <a:r>
                        <a:rPr lang="ru-RU" sz="800" b="1" i="0" u="none" strike="noStrike">
                          <a:solidFill>
                            <a:srgbClr val="000000"/>
                          </a:solidFill>
                          <a:effectLst/>
                          <a:latin typeface="Times New Roman" panose="02020603050405020304" pitchFamily="18" charset="0"/>
                        </a:rPr>
                        <a:t>19.1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1  "Обеспечение устойчивого сокращения непригодного для проживания жилищного фонда"</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37980539"/>
                  </a:ext>
                </a:extLst>
              </a:tr>
              <a:tr h="262913">
                <a:tc>
                  <a:txBody>
                    <a:bodyPr/>
                    <a:lstStyle/>
                    <a:p>
                      <a:pPr algn="ctr" fontAlgn="ctr"/>
                      <a:r>
                        <a:rPr lang="ru-RU" sz="800" b="0" i="1" u="none" strike="noStrike">
                          <a:solidFill>
                            <a:srgbClr val="000000"/>
                          </a:solidFill>
                          <a:effectLst/>
                          <a:latin typeface="Times New Roman" panose="02020603050405020304" pitchFamily="18" charset="0"/>
                        </a:rPr>
                        <a:t>325</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F3 Федеральный проект “Обеспечение устойчивого сокращения непригодного для проживания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Общая площадь аварийного фонда, подлежащая расселению до 01.09.2025, в том числе</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квадратных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0,0418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 собственником жилого помещения не достигнуто соглашение о выкупе. Материалы направлены в юридическое управление для обращения с соответствующим иском в суд.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7035275"/>
                  </a:ext>
                </a:extLst>
              </a:tr>
              <a:tr h="262913">
                <a:tc>
                  <a:txBody>
                    <a:bodyPr/>
                    <a:lstStyle/>
                    <a:p>
                      <a:pPr algn="ctr" fontAlgn="ctr"/>
                      <a:r>
                        <a:rPr lang="ru-RU" sz="800" b="0" i="1" u="none" strike="noStrike">
                          <a:solidFill>
                            <a:srgbClr val="000000"/>
                          </a:solidFill>
                          <a:effectLst/>
                          <a:latin typeface="Times New Roman" panose="02020603050405020304" pitchFamily="18" charset="0"/>
                        </a:rPr>
                        <a:t>326</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F3 Федеральный проект “Обеспечение устойчивого сокращения непригодного для проживания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квадратных метров расселенного аварийного жилищного фонда за счет средств консолидированного бюджета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квадратных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099259"/>
                  </a:ext>
                </a:extLst>
              </a:tr>
              <a:tr h="262913">
                <a:tc>
                  <a:txBody>
                    <a:bodyPr/>
                    <a:lstStyle/>
                    <a:p>
                      <a:pPr algn="ctr" fontAlgn="ctr"/>
                      <a:r>
                        <a:rPr lang="ru-RU" sz="800" b="0" i="1" u="none" strike="noStrike">
                          <a:solidFill>
                            <a:srgbClr val="000000"/>
                          </a:solidFill>
                          <a:effectLst/>
                          <a:latin typeface="Times New Roman" panose="02020603050405020304" pitchFamily="18" charset="0"/>
                        </a:rPr>
                        <a:t>327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F3 Федеральный проект “Обеспечение устойчивого сокращения непригодного для проживания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 2020 Количество квадратных метров расселенного аварийного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Соглашение с федеральным органом исполнительной власти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квадратных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выполнено</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7883296"/>
                  </a:ext>
                </a:extLst>
              </a:tr>
              <a:tr h="262913">
                <a:tc>
                  <a:txBody>
                    <a:bodyPr/>
                    <a:lstStyle/>
                    <a:p>
                      <a:pPr algn="ctr" fontAlgn="ctr"/>
                      <a:r>
                        <a:rPr lang="ru-RU" sz="800" b="0" i="1" u="none" strike="noStrike">
                          <a:solidFill>
                            <a:srgbClr val="000000"/>
                          </a:solidFill>
                          <a:effectLst/>
                          <a:latin typeface="Times New Roman" panose="02020603050405020304" pitchFamily="18" charset="0"/>
                        </a:rPr>
                        <a:t>328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F3 Федеральный проект “Обеспечение устойчивого сокращения непригодного для проживания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квадратных метров расселенного аварийного жилищного фонда за счет внебюджетных источников</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Отраслевой приоритетный показатель </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квадратных метров</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0,0418</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С собственником жилого помещения не достигнуто соглашение о выкупе. Материалы направлены в юридическое управление для обращения с соответствующим иском в суд.</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7404776"/>
                  </a:ext>
                </a:extLst>
              </a:tr>
              <a:tr h="129370">
                <a:tc>
                  <a:txBody>
                    <a:bodyPr/>
                    <a:lstStyle/>
                    <a:p>
                      <a:pPr algn="ctr" fontAlgn="ctr"/>
                      <a:r>
                        <a:rPr lang="ru-RU" sz="800" b="1" i="0" u="none" strike="noStrike">
                          <a:solidFill>
                            <a:srgbClr val="000000"/>
                          </a:solidFill>
                          <a:effectLst/>
                          <a:latin typeface="Times New Roman" panose="02020603050405020304" pitchFamily="18" charset="0"/>
                        </a:rPr>
                        <a:t>19.2</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800" b="0" i="0" u="none" strike="noStrike">
                          <a:solidFill>
                            <a:srgbClr val="000000"/>
                          </a:solidFill>
                          <a:effectLst/>
                          <a:latin typeface="Times New Roman" panose="02020603050405020304" pitchFamily="18" charset="0"/>
                        </a:rPr>
                        <a:t>Подпрограмма 2  "Обеспечение мероприятий по переселению граждан из аварийного жилищного фонда в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451803779"/>
                  </a:ext>
                </a:extLst>
              </a:tr>
              <a:tr h="438189">
                <a:tc>
                  <a:txBody>
                    <a:bodyPr/>
                    <a:lstStyle/>
                    <a:p>
                      <a:pPr algn="ctr" fontAlgn="ctr"/>
                      <a:r>
                        <a:rPr lang="ru-RU" sz="800" b="0" i="1" u="none" strike="noStrike">
                          <a:solidFill>
                            <a:srgbClr val="000000"/>
                          </a:solidFill>
                          <a:effectLst/>
                          <a:latin typeface="Times New Roman" panose="02020603050405020304" pitchFamily="18" charset="0"/>
                        </a:rPr>
                        <a:t>329</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Основное мероприятие 02 «Переселение граждан из аварийного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Times New Roman" panose="02020603050405020304" pitchFamily="18" charset="0"/>
                        </a:rPr>
                        <a:t>2020 Количество граждан, расселенных из аварийного жилищного фонда</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Обращение Губернатора Московской области</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Тысяча человек</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0,111</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0,107</a:t>
                      </a:r>
                    </a:p>
                  </a:txBody>
                  <a:tcPr marL="4173" marR="4173" marT="41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effectLst/>
                          <a:latin typeface="Times New Roman" panose="02020603050405020304" pitchFamily="18" charset="0"/>
                        </a:rPr>
                        <a:t>С тремя собственниками расселяемых аварийных помещений не достигнуто соглашение о выкупе. В отношении  нанимателя и члена его семьи одного расселяемого аварийного помещения  Щелковским городским судом вынесено решения о признании их утратившими право пользования жилыми помещением. На дату подготовки настоящего отчета указанное решение не вступило в законную силу.</a:t>
                      </a:r>
                    </a:p>
                  </a:txBody>
                  <a:tcPr marL="4173" marR="4173" marT="41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0333403"/>
                  </a:ext>
                </a:extLst>
              </a:tr>
            </a:tbl>
          </a:graphicData>
        </a:graphic>
      </p:graphicFrame>
    </p:spTree>
    <p:extLst>
      <p:ext uri="{BB962C8B-B14F-4D97-AF65-F5344CB8AC3E}">
        <p14:creationId xmlns:p14="http://schemas.microsoft.com/office/powerpoint/2010/main" val="34531221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362260782"/>
              </p:ext>
            </p:extLst>
          </p:nvPr>
        </p:nvGraphicFramePr>
        <p:xfrm>
          <a:off x="0" y="908718"/>
          <a:ext cx="9144000" cy="5949282"/>
        </p:xfrm>
        <a:graphic>
          <a:graphicData uri="http://schemas.openxmlformats.org/drawingml/2006/table">
            <a:tbl>
              <a:tblPr>
                <a:tableStyleId>{BDBED569-4797-4DF1-A0F4-6AAB3CD982D8}</a:tableStyleId>
              </a:tblPr>
              <a:tblGrid>
                <a:gridCol w="4558290">
                  <a:extLst>
                    <a:ext uri="{9D8B030D-6E8A-4147-A177-3AD203B41FA5}">
                      <a16:colId xmlns="" xmlns:a16="http://schemas.microsoft.com/office/drawing/2014/main" val="20001"/>
                    </a:ext>
                  </a:extLst>
                </a:gridCol>
                <a:gridCol w="1554026">
                  <a:extLst>
                    <a:ext uri="{9D8B030D-6E8A-4147-A177-3AD203B41FA5}">
                      <a16:colId xmlns="" xmlns:a16="http://schemas.microsoft.com/office/drawing/2014/main" val="20002"/>
                    </a:ext>
                  </a:extLst>
                </a:gridCol>
                <a:gridCol w="1478870">
                  <a:extLst>
                    <a:ext uri="{9D8B030D-6E8A-4147-A177-3AD203B41FA5}">
                      <a16:colId xmlns="" xmlns:a16="http://schemas.microsoft.com/office/drawing/2014/main" val="20003"/>
                    </a:ext>
                  </a:extLst>
                </a:gridCol>
                <a:gridCol w="1552814">
                  <a:extLst>
                    <a:ext uri="{9D8B030D-6E8A-4147-A177-3AD203B41FA5}">
                      <a16:colId xmlns="" xmlns:a16="http://schemas.microsoft.com/office/drawing/2014/main" val="20004"/>
                    </a:ext>
                  </a:extLst>
                </a:gridCol>
              </a:tblGrid>
              <a:tr h="1151162">
                <a:tc>
                  <a:txBody>
                    <a:bodyPr/>
                    <a:lstStyle/>
                    <a:p>
                      <a:pPr marL="0" algn="ctr" rtl="0" eaLnBrk="1" fontAlgn="ctr" latinLnBrk="0" hangingPunct="1"/>
                      <a:r>
                        <a:rPr kumimoji="0" lang="ru-RU" sz="1600" u="none" strike="noStrike" kern="1200" dirty="0" smtClean="0">
                          <a:ln>
                            <a:noFill/>
                          </a:ln>
                          <a:solidFill>
                            <a:schemeClr val="dk1"/>
                          </a:solidFill>
                          <a:effectLst/>
                          <a:latin typeface="+mn-lt"/>
                          <a:ea typeface="+mn-ea"/>
                          <a:cs typeface="+mn-cs"/>
                        </a:rPr>
                        <a:t>Наименование</a:t>
                      </a:r>
                      <a:endParaRPr kumimoji="0" lang="ru-RU" sz="1600" u="none" strike="noStrike" kern="1200" dirty="0">
                        <a:ln>
                          <a:noFill/>
                        </a:ln>
                        <a:solidFill>
                          <a:schemeClr val="dk1"/>
                        </a:solidFill>
                        <a:effectLst/>
                        <a:latin typeface="+mn-lt"/>
                        <a:ea typeface="+mn-ea"/>
                        <a:cs typeface="+mn-cs"/>
                      </a:endParaRPr>
                    </a:p>
                  </a:txBody>
                  <a:tcPr marL="7144" marR="7144" marT="9525" marB="0" anchor="ctr"/>
                </a:tc>
                <a:tc>
                  <a:txBody>
                    <a:bodyPr/>
                    <a:lstStyle>
                      <a:lvl1pPr marL="0" algn="l" rtl="0" eaLnBrk="1" latinLnBrk="0" hangingPunct="1">
                        <a:defRPr kumimoji="0" b="1" kern="1200">
                          <a:solidFill>
                            <a:schemeClr val="lt1"/>
                          </a:solidFill>
                          <a:latin typeface="Corbel"/>
                        </a:defRPr>
                      </a:lvl1pPr>
                      <a:lvl2pPr marL="457200" algn="l" rtl="0" eaLnBrk="1" latinLnBrk="0" hangingPunct="1">
                        <a:defRPr kumimoji="0" b="1" kern="1200">
                          <a:solidFill>
                            <a:schemeClr val="lt1"/>
                          </a:solidFill>
                          <a:latin typeface="Corbel"/>
                        </a:defRPr>
                      </a:lvl2pPr>
                      <a:lvl3pPr marL="914400" algn="l" rtl="0" eaLnBrk="1" latinLnBrk="0" hangingPunct="1">
                        <a:defRPr kumimoji="0" b="1" kern="1200">
                          <a:solidFill>
                            <a:schemeClr val="lt1"/>
                          </a:solidFill>
                          <a:latin typeface="Corbel"/>
                        </a:defRPr>
                      </a:lvl3pPr>
                      <a:lvl4pPr marL="1371600" algn="l" rtl="0" eaLnBrk="1" latinLnBrk="0" hangingPunct="1">
                        <a:defRPr kumimoji="0" b="1" kern="1200">
                          <a:solidFill>
                            <a:schemeClr val="lt1"/>
                          </a:solidFill>
                          <a:latin typeface="Corbel"/>
                        </a:defRPr>
                      </a:lvl4pPr>
                      <a:lvl5pPr marL="1828800" algn="l" rtl="0" eaLnBrk="1" latinLnBrk="0" hangingPunct="1">
                        <a:defRPr kumimoji="0" b="1" kern="1200">
                          <a:solidFill>
                            <a:schemeClr val="lt1"/>
                          </a:solidFill>
                          <a:latin typeface="Corbel"/>
                        </a:defRPr>
                      </a:lvl5pPr>
                      <a:lvl6pPr marL="2286000" algn="l" rtl="0" eaLnBrk="1" latinLnBrk="0" hangingPunct="1">
                        <a:defRPr kumimoji="0" b="1" kern="1200">
                          <a:solidFill>
                            <a:schemeClr val="lt1"/>
                          </a:solidFill>
                          <a:latin typeface="Corbel"/>
                        </a:defRPr>
                      </a:lvl6pPr>
                      <a:lvl7pPr marL="2743200" algn="l" rtl="0" eaLnBrk="1" latinLnBrk="0" hangingPunct="1">
                        <a:defRPr kumimoji="0" b="1" kern="1200">
                          <a:solidFill>
                            <a:schemeClr val="lt1"/>
                          </a:solidFill>
                          <a:latin typeface="Corbel"/>
                        </a:defRPr>
                      </a:lvl7pPr>
                      <a:lvl8pPr marL="3200400" algn="l" rtl="0" eaLnBrk="1" latinLnBrk="0" hangingPunct="1">
                        <a:defRPr kumimoji="0" b="1" kern="1200">
                          <a:solidFill>
                            <a:schemeClr val="lt1"/>
                          </a:solidFill>
                          <a:latin typeface="Corbel"/>
                        </a:defRPr>
                      </a:lvl8pPr>
                      <a:lvl9pPr marL="3657600" algn="l" rtl="0" eaLnBrk="1" latinLnBrk="0" hangingPunct="1">
                        <a:defRPr kumimoji="0" b="1" kern="1200">
                          <a:solidFill>
                            <a:schemeClr val="lt1"/>
                          </a:solidFill>
                          <a:latin typeface="Corbel"/>
                        </a:defRPr>
                      </a:lvl9pPr>
                    </a:lstStyle>
                    <a:p>
                      <a:pPr marL="0" algn="ctr" rtl="0" eaLnBrk="1" fontAlgn="ctr" latinLnBrk="0" hangingPunct="1"/>
                      <a:r>
                        <a:rPr kumimoji="0" lang="ru-RU" sz="1600" b="0" u="none" strike="noStrike" kern="1200" dirty="0" smtClean="0">
                          <a:ln>
                            <a:noFill/>
                          </a:ln>
                          <a:solidFill>
                            <a:schemeClr val="dk1"/>
                          </a:solidFill>
                          <a:effectLst/>
                          <a:latin typeface="+mn-lt"/>
                          <a:ea typeface="+mn-ea"/>
                          <a:cs typeface="+mn-cs"/>
                        </a:rPr>
                        <a:t>2019 год, исполнено</a:t>
                      </a:r>
                      <a:endParaRPr kumimoji="0" lang="ru-RU" sz="1600" b="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b="1" kern="1200">
                          <a:solidFill>
                            <a:schemeClr val="lt1"/>
                          </a:solidFill>
                          <a:latin typeface="Corbel"/>
                        </a:defRPr>
                      </a:lvl1pPr>
                      <a:lvl2pPr marL="457200" algn="l" rtl="0" eaLnBrk="1" latinLnBrk="0" hangingPunct="1">
                        <a:defRPr kumimoji="0" b="1" kern="1200">
                          <a:solidFill>
                            <a:schemeClr val="lt1"/>
                          </a:solidFill>
                          <a:latin typeface="Corbel"/>
                        </a:defRPr>
                      </a:lvl2pPr>
                      <a:lvl3pPr marL="914400" algn="l" rtl="0" eaLnBrk="1" latinLnBrk="0" hangingPunct="1">
                        <a:defRPr kumimoji="0" b="1" kern="1200">
                          <a:solidFill>
                            <a:schemeClr val="lt1"/>
                          </a:solidFill>
                          <a:latin typeface="Corbel"/>
                        </a:defRPr>
                      </a:lvl3pPr>
                      <a:lvl4pPr marL="1371600" algn="l" rtl="0" eaLnBrk="1" latinLnBrk="0" hangingPunct="1">
                        <a:defRPr kumimoji="0" b="1" kern="1200">
                          <a:solidFill>
                            <a:schemeClr val="lt1"/>
                          </a:solidFill>
                          <a:latin typeface="Corbel"/>
                        </a:defRPr>
                      </a:lvl4pPr>
                      <a:lvl5pPr marL="1828800" algn="l" rtl="0" eaLnBrk="1" latinLnBrk="0" hangingPunct="1">
                        <a:defRPr kumimoji="0" b="1" kern="1200">
                          <a:solidFill>
                            <a:schemeClr val="lt1"/>
                          </a:solidFill>
                          <a:latin typeface="Corbel"/>
                        </a:defRPr>
                      </a:lvl5pPr>
                      <a:lvl6pPr marL="2286000" algn="l" rtl="0" eaLnBrk="1" latinLnBrk="0" hangingPunct="1">
                        <a:defRPr kumimoji="0" b="1" kern="1200">
                          <a:solidFill>
                            <a:schemeClr val="lt1"/>
                          </a:solidFill>
                          <a:latin typeface="Corbel"/>
                        </a:defRPr>
                      </a:lvl6pPr>
                      <a:lvl7pPr marL="2743200" algn="l" rtl="0" eaLnBrk="1" latinLnBrk="0" hangingPunct="1">
                        <a:defRPr kumimoji="0" b="1" kern="1200">
                          <a:solidFill>
                            <a:schemeClr val="lt1"/>
                          </a:solidFill>
                          <a:latin typeface="Corbel"/>
                        </a:defRPr>
                      </a:lvl7pPr>
                      <a:lvl8pPr marL="3200400" algn="l" rtl="0" eaLnBrk="1" latinLnBrk="0" hangingPunct="1">
                        <a:defRPr kumimoji="0" b="1" kern="1200">
                          <a:solidFill>
                            <a:schemeClr val="lt1"/>
                          </a:solidFill>
                          <a:latin typeface="Corbel"/>
                        </a:defRPr>
                      </a:lvl8pPr>
                      <a:lvl9pPr marL="3657600" algn="l" rtl="0" eaLnBrk="1" latinLnBrk="0" hangingPunct="1">
                        <a:defRPr kumimoji="0" b="1" kern="1200">
                          <a:solidFill>
                            <a:schemeClr val="lt1"/>
                          </a:solidFill>
                          <a:latin typeface="Corbel"/>
                        </a:defRPr>
                      </a:lvl9pPr>
                    </a:lstStyle>
                    <a:p>
                      <a:pPr marL="0" algn="ctr" rtl="0" eaLnBrk="1" fontAlgn="ctr" latinLnBrk="0" hangingPunct="1"/>
                      <a:r>
                        <a:rPr kumimoji="0" lang="ru-RU" sz="1600" b="0" u="none" strike="noStrike" kern="1200" dirty="0" smtClean="0">
                          <a:ln>
                            <a:noFill/>
                          </a:ln>
                          <a:solidFill>
                            <a:schemeClr val="dk1"/>
                          </a:solidFill>
                          <a:effectLst/>
                          <a:latin typeface="+mn-lt"/>
                          <a:ea typeface="+mn-ea"/>
                          <a:cs typeface="+mn-cs"/>
                        </a:rPr>
                        <a:t>2020 </a:t>
                      </a:r>
                      <a:r>
                        <a:rPr kumimoji="0" lang="ru-RU" sz="1600" b="0" u="none" strike="noStrike" kern="1200" dirty="0">
                          <a:ln>
                            <a:noFill/>
                          </a:ln>
                          <a:solidFill>
                            <a:schemeClr val="dk1"/>
                          </a:solidFill>
                          <a:effectLst/>
                          <a:latin typeface="+mn-lt"/>
                          <a:ea typeface="+mn-ea"/>
                          <a:cs typeface="+mn-cs"/>
                        </a:rPr>
                        <a:t>год, утверждено </a:t>
                      </a:r>
                    </a:p>
                  </a:txBody>
                  <a:tcPr marL="8077" marR="8077" marT="10769" marB="0" anchor="ctr"/>
                </a:tc>
                <a:tc>
                  <a:txBody>
                    <a:bodyPr/>
                    <a:lstStyle>
                      <a:lvl1pPr marL="0" algn="l" rtl="0" eaLnBrk="1" latinLnBrk="0" hangingPunct="1">
                        <a:defRPr kumimoji="0" b="1" kern="1200">
                          <a:solidFill>
                            <a:schemeClr val="lt1"/>
                          </a:solidFill>
                          <a:latin typeface="Corbel"/>
                        </a:defRPr>
                      </a:lvl1pPr>
                      <a:lvl2pPr marL="457200" algn="l" rtl="0" eaLnBrk="1" latinLnBrk="0" hangingPunct="1">
                        <a:defRPr kumimoji="0" b="1" kern="1200">
                          <a:solidFill>
                            <a:schemeClr val="lt1"/>
                          </a:solidFill>
                          <a:latin typeface="Corbel"/>
                        </a:defRPr>
                      </a:lvl2pPr>
                      <a:lvl3pPr marL="914400" algn="l" rtl="0" eaLnBrk="1" latinLnBrk="0" hangingPunct="1">
                        <a:defRPr kumimoji="0" b="1" kern="1200">
                          <a:solidFill>
                            <a:schemeClr val="lt1"/>
                          </a:solidFill>
                          <a:latin typeface="Corbel"/>
                        </a:defRPr>
                      </a:lvl3pPr>
                      <a:lvl4pPr marL="1371600" algn="l" rtl="0" eaLnBrk="1" latinLnBrk="0" hangingPunct="1">
                        <a:defRPr kumimoji="0" b="1" kern="1200">
                          <a:solidFill>
                            <a:schemeClr val="lt1"/>
                          </a:solidFill>
                          <a:latin typeface="Corbel"/>
                        </a:defRPr>
                      </a:lvl4pPr>
                      <a:lvl5pPr marL="1828800" algn="l" rtl="0" eaLnBrk="1" latinLnBrk="0" hangingPunct="1">
                        <a:defRPr kumimoji="0" b="1" kern="1200">
                          <a:solidFill>
                            <a:schemeClr val="lt1"/>
                          </a:solidFill>
                          <a:latin typeface="Corbel"/>
                        </a:defRPr>
                      </a:lvl5pPr>
                      <a:lvl6pPr marL="2286000" algn="l" rtl="0" eaLnBrk="1" latinLnBrk="0" hangingPunct="1">
                        <a:defRPr kumimoji="0" b="1" kern="1200">
                          <a:solidFill>
                            <a:schemeClr val="lt1"/>
                          </a:solidFill>
                          <a:latin typeface="Corbel"/>
                        </a:defRPr>
                      </a:lvl6pPr>
                      <a:lvl7pPr marL="2743200" algn="l" rtl="0" eaLnBrk="1" latinLnBrk="0" hangingPunct="1">
                        <a:defRPr kumimoji="0" b="1" kern="1200">
                          <a:solidFill>
                            <a:schemeClr val="lt1"/>
                          </a:solidFill>
                          <a:latin typeface="Corbel"/>
                        </a:defRPr>
                      </a:lvl7pPr>
                      <a:lvl8pPr marL="3200400" algn="l" rtl="0" eaLnBrk="1" latinLnBrk="0" hangingPunct="1">
                        <a:defRPr kumimoji="0" b="1" kern="1200">
                          <a:solidFill>
                            <a:schemeClr val="lt1"/>
                          </a:solidFill>
                          <a:latin typeface="Corbel"/>
                        </a:defRPr>
                      </a:lvl8pPr>
                      <a:lvl9pPr marL="3657600" algn="l" rtl="0" eaLnBrk="1" latinLnBrk="0" hangingPunct="1">
                        <a:defRPr kumimoji="0" b="1" kern="1200">
                          <a:solidFill>
                            <a:schemeClr val="lt1"/>
                          </a:solidFill>
                          <a:latin typeface="Corbel"/>
                        </a:defRPr>
                      </a:lvl9pPr>
                    </a:lstStyle>
                    <a:p>
                      <a:pPr marL="0" algn="ctr" rtl="0" eaLnBrk="1" fontAlgn="ctr" latinLnBrk="0" hangingPunct="1"/>
                      <a:r>
                        <a:rPr kumimoji="0" lang="ru-RU" sz="1600" b="0" u="none" strike="noStrike" kern="1200" dirty="0" smtClean="0">
                          <a:ln>
                            <a:noFill/>
                          </a:ln>
                          <a:solidFill>
                            <a:schemeClr val="dk1"/>
                          </a:solidFill>
                          <a:effectLst/>
                          <a:latin typeface="+mn-lt"/>
                          <a:ea typeface="+mn-ea"/>
                          <a:cs typeface="+mn-cs"/>
                        </a:rPr>
                        <a:t>2020 </a:t>
                      </a:r>
                      <a:r>
                        <a:rPr kumimoji="0" lang="ru-RU" sz="1600" b="0" u="none" strike="noStrike" kern="1200" dirty="0">
                          <a:ln>
                            <a:noFill/>
                          </a:ln>
                          <a:solidFill>
                            <a:schemeClr val="dk1"/>
                          </a:solidFill>
                          <a:effectLst/>
                          <a:latin typeface="+mn-lt"/>
                          <a:ea typeface="+mn-ea"/>
                          <a:cs typeface="+mn-cs"/>
                        </a:rPr>
                        <a:t>год, исполнено</a:t>
                      </a:r>
                    </a:p>
                  </a:txBody>
                  <a:tcPr marL="8077" marR="8077" marT="10769" marB="0" anchor="ctr"/>
                </a:tc>
                <a:extLst>
                  <a:ext uri="{0D108BD9-81ED-4DB2-BD59-A6C34878D82A}">
                    <a16:rowId xmlns="" xmlns:a16="http://schemas.microsoft.com/office/drawing/2014/main" val="10000"/>
                  </a:ext>
                </a:extLst>
              </a:tr>
              <a:tr h="963789">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algn="l" fontAlgn="ctr"/>
                      <a:r>
                        <a:rPr lang="ru-RU" sz="1600" u="none" strike="noStrike" dirty="0" smtClean="0">
                          <a:ln>
                            <a:noFill/>
                          </a:ln>
                          <a:effectLst/>
                          <a:latin typeface="+mn-lt"/>
                        </a:rPr>
                        <a:t>Получение кредитов </a:t>
                      </a:r>
                      <a:r>
                        <a:rPr lang="ru-RU" sz="1600" u="none" strike="noStrike" dirty="0">
                          <a:ln>
                            <a:noFill/>
                          </a:ln>
                          <a:effectLst/>
                          <a:latin typeface="+mn-lt"/>
                        </a:rPr>
                        <a:t>от </a:t>
                      </a:r>
                      <a:r>
                        <a:rPr lang="ru-RU" sz="1600" u="none" strike="noStrike" dirty="0" smtClean="0">
                          <a:ln>
                            <a:noFill/>
                          </a:ln>
                          <a:effectLst/>
                          <a:latin typeface="+mn-lt"/>
                        </a:rPr>
                        <a:t>кредитных организаций в </a:t>
                      </a:r>
                      <a:r>
                        <a:rPr lang="ru-RU" sz="1600" u="none" strike="noStrike" dirty="0">
                          <a:ln>
                            <a:noFill/>
                          </a:ln>
                          <a:effectLst/>
                          <a:latin typeface="+mn-lt"/>
                        </a:rPr>
                        <a:t>валюте Российской Федерации</a:t>
                      </a:r>
                      <a:endParaRPr lang="ru-RU" sz="1600" b="0" i="0" u="none" strike="noStrike" dirty="0">
                        <a:ln>
                          <a:noFill/>
                        </a:ln>
                        <a:solidFill>
                          <a:srgbClr val="000000"/>
                        </a:solidFill>
                        <a:effectLst/>
                        <a:latin typeface="+mn-lt"/>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200,0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extLst>
                  <a:ext uri="{0D108BD9-81ED-4DB2-BD59-A6C34878D82A}">
                    <a16:rowId xmlns="" xmlns:a16="http://schemas.microsoft.com/office/drawing/2014/main" val="10001"/>
                  </a:ext>
                </a:extLst>
              </a:tr>
              <a:tr h="1435271">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ru-RU" sz="1600" u="none" strike="noStrike" kern="1200" dirty="0" smtClean="0">
                          <a:ln>
                            <a:noFill/>
                          </a:ln>
                          <a:effectLst/>
                          <a:latin typeface="+mn-lt"/>
                        </a:rPr>
                        <a:t>Погашение кредитов, предоставленных кредитными организациями в валюте Российской Федерации</a:t>
                      </a:r>
                      <a:endParaRPr kumimoji="0" lang="ru-RU" sz="1600" u="none" strike="noStrike" kern="1200" dirty="0" smtClean="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-35,0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extLst>
                  <a:ext uri="{0D108BD9-81ED-4DB2-BD59-A6C34878D82A}">
                    <a16:rowId xmlns="" xmlns:a16="http://schemas.microsoft.com/office/drawing/2014/main" val="10002"/>
                  </a:ext>
                </a:extLst>
              </a:tr>
              <a:tr h="1435271">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ru-RU" sz="1600" u="none" strike="noStrike" kern="1200" dirty="0" smtClean="0">
                          <a:ln>
                            <a:noFill/>
                          </a:ln>
                          <a:effectLst/>
                          <a:latin typeface="+mn-lt"/>
                        </a:rPr>
                        <a:t>Средства от продажи акций и иных форм участия в капитале, находящихся в собственности муниципальных районов</a:t>
                      </a:r>
                      <a:endParaRPr kumimoji="0" lang="ru-RU" sz="1600" u="none" strike="noStrike" kern="1200" dirty="0" smtClean="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2,0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0,0</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extLst>
                  <a:ext uri="{0D108BD9-81ED-4DB2-BD59-A6C34878D82A}">
                    <a16:rowId xmlns="" xmlns:a16="http://schemas.microsoft.com/office/drawing/2014/main" val="10003"/>
                  </a:ext>
                </a:extLst>
              </a:tr>
              <a:tr h="963789">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algn="l" fontAlgn="ctr"/>
                      <a:r>
                        <a:rPr lang="ru-RU" sz="1600" u="none" strike="noStrike" dirty="0">
                          <a:ln>
                            <a:noFill/>
                          </a:ln>
                          <a:effectLst/>
                          <a:latin typeface="+mn-lt"/>
                        </a:rPr>
                        <a:t>Изменение остатков средств на счетах по учету средств бюджетов</a:t>
                      </a:r>
                      <a:endParaRPr lang="ru-RU" sz="1600" b="0" i="0" u="none" strike="noStrike" dirty="0">
                        <a:ln>
                          <a:noFill/>
                        </a:ln>
                        <a:solidFill>
                          <a:srgbClr val="000000"/>
                        </a:solidFill>
                        <a:effectLst/>
                        <a:latin typeface="+mn-lt"/>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-437,7</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461,7</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algn="ctr" rtl="0" eaLnBrk="1" fontAlgn="ctr" latinLnBrk="0" hangingPunct="1"/>
                      <a:r>
                        <a:rPr kumimoji="0" lang="ru-RU" sz="1400" u="none" strike="noStrike" kern="1200" dirty="0" smtClean="0">
                          <a:ln>
                            <a:noFill/>
                          </a:ln>
                          <a:effectLst/>
                          <a:latin typeface="+mn-lt"/>
                        </a:rPr>
                        <a:t>-402,6</a:t>
                      </a:r>
                      <a:endParaRPr kumimoji="0" lang="ru-RU" sz="1400" u="none" strike="noStrike" kern="1200" dirty="0">
                        <a:ln>
                          <a:noFill/>
                        </a:ln>
                        <a:solidFill>
                          <a:schemeClr val="dk1"/>
                        </a:solidFill>
                        <a:effectLst/>
                        <a:latin typeface="+mn-lt"/>
                        <a:ea typeface="+mn-ea"/>
                        <a:cs typeface="+mn-cs"/>
                      </a:endParaRPr>
                    </a:p>
                  </a:txBody>
                  <a:tcPr marL="8077" marR="8077" marT="10769" marB="0" anchor="ctr"/>
                </a:tc>
                <a:extLst>
                  <a:ext uri="{0D108BD9-81ED-4DB2-BD59-A6C34878D82A}">
                    <a16:rowId xmlns="" xmlns:a16="http://schemas.microsoft.com/office/drawing/2014/main" val="10004"/>
                  </a:ext>
                </a:extLst>
              </a:tr>
            </a:tbl>
          </a:graphicData>
        </a:graphic>
      </p:graphicFrame>
      <p:sp>
        <p:nvSpPr>
          <p:cNvPr id="6" name="TextBox 5"/>
          <p:cNvSpPr txBox="1"/>
          <p:nvPr/>
        </p:nvSpPr>
        <p:spPr>
          <a:xfrm>
            <a:off x="-21297" y="44624"/>
            <a:ext cx="9144000" cy="707886"/>
          </a:xfrm>
          <a:prstGeom prst="rect">
            <a:avLst/>
          </a:prstGeom>
          <a:noFill/>
        </p:spPr>
        <p:txBody>
          <a:bodyPr wrap="square" rtlCol="0">
            <a:spAutoFit/>
          </a:bodyPr>
          <a:lstStyle/>
          <a:p>
            <a:pPr algn="ctr"/>
            <a:r>
              <a:rPr lang="ru-RU" sz="2000" b="1" dirty="0" smtClean="0">
                <a:solidFill>
                  <a:srgbClr val="0000CC"/>
                </a:solidFill>
              </a:rPr>
              <a:t>Информация об источниках финансирования дефицита бюджета городского округа Щёлково Московской области за 2020 год (млн. рублей)</a:t>
            </a:r>
            <a:endParaRPr lang="ru-RU" sz="2000" b="1" dirty="0">
              <a:solidFill>
                <a:srgbClr val="0000CC"/>
              </a:solidFill>
            </a:endParaRPr>
          </a:p>
        </p:txBody>
      </p:sp>
    </p:spTree>
    <p:extLst>
      <p:ext uri="{BB962C8B-B14F-4D97-AF65-F5344CB8AC3E}">
        <p14:creationId xmlns:p14="http://schemas.microsoft.com/office/powerpoint/2010/main" val="337567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132100" name="Text Box 4"/>
          <p:cNvSpPr txBox="1">
            <a:spLocks noChangeArrowheads="1"/>
          </p:cNvSpPr>
          <p:nvPr/>
        </p:nvSpPr>
        <p:spPr bwMode="auto">
          <a:xfrm>
            <a:off x="787595" y="4225013"/>
            <a:ext cx="770572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lnSpc>
                <a:spcPct val="105000"/>
              </a:lnSpc>
              <a:spcBef>
                <a:spcPct val="0"/>
              </a:spcBef>
              <a:buClrTx/>
              <a:buSzTx/>
              <a:buFontTx/>
              <a:buNone/>
              <a:defRPr/>
            </a:pPr>
            <a:endParaRPr lang="ru-RU" altLang="ru-RU" sz="3600" b="1" dirty="0" smtClean="0">
              <a:solidFill>
                <a:schemeClr val="tx1"/>
              </a:solidFill>
              <a:latin typeface="Times New Roman" pitchFamily="18" charset="0"/>
            </a:endParaRPr>
          </a:p>
          <a:p>
            <a:pPr algn="ctr" eaLnBrk="1" hangingPunct="1">
              <a:lnSpc>
                <a:spcPct val="105000"/>
              </a:lnSpc>
              <a:spcBef>
                <a:spcPct val="0"/>
              </a:spcBef>
              <a:buClrTx/>
              <a:buSzTx/>
              <a:buFontTx/>
              <a:buNone/>
              <a:defRPr/>
            </a:pPr>
            <a:endParaRPr lang="ru-RU" altLang="ru-RU" sz="3600" b="1" dirty="0" smtClean="0">
              <a:solidFill>
                <a:schemeClr val="tx1"/>
              </a:solidFill>
              <a:latin typeface="Times New Roman" pitchFamily="18" charset="0"/>
            </a:endParaRPr>
          </a:p>
          <a:p>
            <a:pPr algn="ctr" eaLnBrk="1" hangingPunct="1">
              <a:lnSpc>
                <a:spcPct val="105000"/>
              </a:lnSpc>
              <a:spcBef>
                <a:spcPct val="0"/>
              </a:spcBef>
              <a:buClrTx/>
              <a:buSzTx/>
              <a:buFontTx/>
              <a:buNone/>
              <a:defRPr/>
            </a:pPr>
            <a:endParaRPr lang="ru-RU" altLang="ru-RU" sz="2800" b="1" dirty="0" smtClean="0">
              <a:ln w="12700">
                <a:solidFill>
                  <a:schemeClr val="tx2">
                    <a:satMod val="155000"/>
                  </a:schemeClr>
                </a:solidFill>
                <a:prstDash val="solid"/>
              </a:ln>
              <a:blipFill>
                <a:blip r:embed="rId4"/>
                <a:tile tx="0" ty="0" sx="100000" sy="100000" flip="none" algn="tl"/>
              </a:blipFill>
              <a:effectLst>
                <a:outerShdw blurRad="41275" dist="20320" dir="1800000" algn="tl" rotWithShape="0">
                  <a:srgbClr val="000000">
                    <a:alpha val="40000"/>
                  </a:srgbClr>
                </a:outerShdw>
              </a:effectLst>
              <a:latin typeface="Times New Roman" pitchFamily="18" charset="0"/>
            </a:endParaRPr>
          </a:p>
        </p:txBody>
      </p:sp>
      <p:sp>
        <p:nvSpPr>
          <p:cNvPr id="10" name="Заголовок 1"/>
          <p:cNvSpPr txBox="1">
            <a:spLocks/>
          </p:cNvSpPr>
          <p:nvPr/>
        </p:nvSpPr>
        <p:spPr>
          <a:xfrm>
            <a:off x="0" y="0"/>
            <a:ext cx="9144000" cy="784747"/>
          </a:xfrm>
          <a:prstGeom prst="rect">
            <a:avLst/>
          </a:prstGeom>
          <a:noFill/>
          <a:ln w="57150">
            <a:noFill/>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ru-RU" sz="2200" b="1" dirty="0">
                <a:solidFill>
                  <a:srgbClr val="0000CC"/>
                </a:solidFill>
                <a:latin typeface="Times New Roman" panose="02020603050405020304" pitchFamily="18" charset="0"/>
                <a:cs typeface="Times New Roman" panose="02020603050405020304" pitchFamily="18" charset="0"/>
              </a:rPr>
              <a:t>Бюджет</a:t>
            </a:r>
            <a:r>
              <a:rPr lang="ru-RU" sz="2200" dirty="0">
                <a:solidFill>
                  <a:srgbClr val="0000CC"/>
                </a:solidFill>
                <a:latin typeface="Times New Roman" panose="02020603050405020304" pitchFamily="18" charset="0"/>
                <a:cs typeface="Times New Roman" panose="02020603050405020304" pitchFamily="18" charset="0"/>
              </a:rPr>
              <a:t> </a:t>
            </a:r>
            <a:r>
              <a:rPr lang="ru-RU" sz="2200" b="1" dirty="0" smtClean="0">
                <a:solidFill>
                  <a:srgbClr val="0000CC"/>
                </a:solidFill>
                <a:latin typeface="Times New Roman" panose="02020603050405020304" pitchFamily="18" charset="0"/>
                <a:cs typeface="Times New Roman" panose="02020603050405020304" pitchFamily="18" charset="0"/>
              </a:rPr>
              <a:t>городского округа Щёлково Московской области </a:t>
            </a:r>
            <a:r>
              <a:rPr lang="ru-RU" sz="2200" dirty="0" smtClean="0">
                <a:solidFill>
                  <a:srgbClr val="0000CC"/>
                </a:solidFill>
                <a:latin typeface="Times New Roman" panose="02020603050405020304" pitchFamily="18" charset="0"/>
                <a:cs typeface="Times New Roman" panose="02020603050405020304" pitchFamily="18" charset="0"/>
              </a:rPr>
              <a:t>– </a:t>
            </a:r>
            <a:r>
              <a:rPr lang="ru-RU" sz="2200" dirty="0">
                <a:solidFill>
                  <a:srgbClr val="0000CC"/>
                </a:solidFill>
                <a:latin typeface="Times New Roman" panose="02020603050405020304" pitchFamily="18" charset="0"/>
                <a:cs typeface="Times New Roman" panose="02020603050405020304" pitchFamily="18" charset="0"/>
              </a:rPr>
              <a:t>это план доходов </a:t>
            </a:r>
            <a:r>
              <a:rPr lang="ru-RU" sz="2200" dirty="0" smtClean="0">
                <a:solidFill>
                  <a:srgbClr val="0000CC"/>
                </a:solidFill>
                <a:latin typeface="Times New Roman" panose="02020603050405020304" pitchFamily="18" charset="0"/>
                <a:cs typeface="Times New Roman" panose="02020603050405020304" pitchFamily="18" charset="0"/>
              </a:rPr>
              <a:t>и </a:t>
            </a:r>
            <a:r>
              <a:rPr lang="ru-RU" sz="2200" dirty="0">
                <a:solidFill>
                  <a:srgbClr val="0000CC"/>
                </a:solidFill>
                <a:latin typeface="Times New Roman" panose="02020603050405020304" pitchFamily="18" charset="0"/>
                <a:cs typeface="Times New Roman" panose="02020603050405020304" pitchFamily="18" charset="0"/>
              </a:rPr>
              <a:t>расходов на </a:t>
            </a:r>
            <a:r>
              <a:rPr lang="ru-RU" sz="2200" dirty="0" smtClean="0">
                <a:solidFill>
                  <a:srgbClr val="0000CC"/>
                </a:solidFill>
                <a:latin typeface="Times New Roman" panose="02020603050405020304" pitchFamily="18" charset="0"/>
                <a:cs typeface="Times New Roman" panose="02020603050405020304" pitchFamily="18" charset="0"/>
              </a:rPr>
              <a:t>трёхлетний период</a:t>
            </a:r>
            <a:endParaRPr lang="ru-RU" sz="2200" dirty="0">
              <a:solidFill>
                <a:srgbClr val="0000CC"/>
              </a:solidFill>
              <a:latin typeface="Times New Roman" panose="02020603050405020304" pitchFamily="18" charset="0"/>
              <a:cs typeface="Times New Roman" panose="02020603050405020304" pitchFamily="18" charset="0"/>
            </a:endParaRPr>
          </a:p>
          <a:p>
            <a:endParaRPr lang="ru-RU" sz="2800" b="1" dirty="0">
              <a:solidFill>
                <a:srgbClr val="0000CC"/>
              </a:solidFill>
              <a:effectLst>
                <a:outerShdw blurRad="38100" dist="38100" dir="2700000" algn="tl">
                  <a:srgbClr val="000000">
                    <a:alpha val="43137"/>
                  </a:srgbClr>
                </a:outerShdw>
              </a:effectLst>
            </a:endParaRPr>
          </a:p>
        </p:txBody>
      </p:sp>
      <p:sp>
        <p:nvSpPr>
          <p:cNvPr id="5130" name="Прямоугольник 10"/>
          <p:cNvSpPr>
            <a:spLocks noChangeArrowheads="1"/>
          </p:cNvSpPr>
          <p:nvPr/>
        </p:nvSpPr>
        <p:spPr bwMode="auto">
          <a:xfrm>
            <a:off x="5220074" y="6123799"/>
            <a:ext cx="2916237" cy="738664"/>
          </a:xfrm>
          <a:prstGeom prst="rect">
            <a:avLst/>
          </a:prstGeom>
          <a:solidFill>
            <a:schemeClr val="accent5">
              <a:lumMod val="20000"/>
              <a:lumOff val="80000"/>
            </a:schemeClr>
          </a:solidFill>
          <a:ln>
            <a:solidFill>
              <a:srgbClr val="7030A0"/>
            </a:solidFill>
          </a:ln>
          <a:effectLst>
            <a:outerShdw blurRad="190500" dist="228600" dir="2700000" sy="90000" rotWithShape="0">
              <a:srgbClr val="000000">
                <a:alpha val="25500"/>
              </a:srgbClr>
            </a:outerShdw>
            <a:softEdge rad="63500"/>
          </a:effectLst>
          <a:extLst/>
        </p:spPr>
        <p:style>
          <a:lnRef idx="1">
            <a:schemeClr val="accent6"/>
          </a:lnRef>
          <a:fillRef idx="3">
            <a:schemeClr val="accent6"/>
          </a:fillRef>
          <a:effectRef idx="2">
            <a:schemeClr val="accent6"/>
          </a:effectRef>
          <a:fontRef idx="minor">
            <a:schemeClr val="lt1"/>
          </a:fontRef>
        </p:style>
        <p:txBody>
          <a:bodyPr>
            <a:spAutoFit/>
          </a:bodyPr>
          <a:lstStyle>
            <a:lvl1pPr eaLnBrk="0" hangingPunct="0">
              <a:spcBef>
                <a:spcPct val="20000"/>
              </a:spcBef>
              <a:buClr>
                <a:srgbClr val="000000"/>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ctr" eaLnBrk="1" hangingPunct="1">
              <a:spcBef>
                <a:spcPct val="0"/>
              </a:spcBef>
              <a:buClrTx/>
              <a:buSzTx/>
              <a:buFontTx/>
              <a:buNone/>
            </a:pPr>
            <a:r>
              <a:rPr lang="ru-RU" altLang="ru-RU" sz="1400" b="1" dirty="0">
                <a:solidFill>
                  <a:schemeClr val="bg1"/>
                </a:solidFill>
                <a:latin typeface="Palatino Linotype" pitchFamily="18" charset="0"/>
                <a:cs typeface="Times New Roman" pitchFamily="18" charset="0"/>
              </a:rPr>
              <a:t>Расходы бюджета </a:t>
            </a:r>
            <a:r>
              <a:rPr lang="ru-RU" altLang="ru-RU" sz="1400" dirty="0">
                <a:solidFill>
                  <a:schemeClr val="bg1"/>
                </a:solidFill>
                <a:latin typeface="Palatino Linotype" pitchFamily="18" charset="0"/>
                <a:cs typeface="Times New Roman" pitchFamily="18" charset="0"/>
              </a:rPr>
              <a:t>– это</a:t>
            </a:r>
          </a:p>
          <a:p>
            <a:pPr algn="ctr" eaLnBrk="1" hangingPunct="1">
              <a:spcBef>
                <a:spcPct val="0"/>
              </a:spcBef>
              <a:buClrTx/>
              <a:buSzTx/>
              <a:buFontTx/>
              <a:buNone/>
            </a:pPr>
            <a:r>
              <a:rPr lang="ru-RU" altLang="ru-RU" sz="1400" dirty="0">
                <a:solidFill>
                  <a:schemeClr val="bg1"/>
                </a:solidFill>
                <a:latin typeface="Palatino Linotype" pitchFamily="18" charset="0"/>
                <a:cs typeface="Times New Roman" pitchFamily="18" charset="0"/>
              </a:rPr>
              <a:t>выплачиваемые из бюджета</a:t>
            </a:r>
          </a:p>
          <a:p>
            <a:pPr algn="ctr" eaLnBrk="1" hangingPunct="1">
              <a:spcBef>
                <a:spcPct val="0"/>
              </a:spcBef>
              <a:buClrTx/>
              <a:buSzTx/>
              <a:buFontTx/>
              <a:buNone/>
            </a:pPr>
            <a:r>
              <a:rPr lang="ru-RU" altLang="ru-RU" sz="1400" dirty="0">
                <a:solidFill>
                  <a:schemeClr val="bg1"/>
                </a:solidFill>
                <a:latin typeface="Palatino Linotype" pitchFamily="18" charset="0"/>
                <a:cs typeface="Times New Roman" pitchFamily="18" charset="0"/>
              </a:rPr>
              <a:t>денежные средства</a:t>
            </a:r>
          </a:p>
        </p:txBody>
      </p:sp>
      <p:sp>
        <p:nvSpPr>
          <p:cNvPr id="5129" name="Прямоугольник 1"/>
          <p:cNvSpPr>
            <a:spLocks noChangeArrowheads="1"/>
          </p:cNvSpPr>
          <p:nvPr/>
        </p:nvSpPr>
        <p:spPr bwMode="auto">
          <a:xfrm>
            <a:off x="2267744" y="6135767"/>
            <a:ext cx="2678113" cy="738664"/>
          </a:xfrm>
          <a:prstGeom prst="rect">
            <a:avLst/>
          </a:prstGeom>
          <a:solidFill>
            <a:schemeClr val="accent5">
              <a:lumMod val="20000"/>
              <a:lumOff val="80000"/>
            </a:schemeClr>
          </a:solidFill>
          <a:ln>
            <a:solidFill>
              <a:srgbClr val="7030A0"/>
            </a:solidFill>
          </a:ln>
          <a:effectLst>
            <a:outerShdw blurRad="190500" dist="228600" dir="2700000" sy="90000" rotWithShape="0">
              <a:srgbClr val="000000">
                <a:alpha val="25500"/>
              </a:srgbClr>
            </a:outerShdw>
            <a:softEdge rad="63500"/>
          </a:effectLst>
          <a:extLst/>
        </p:spPr>
        <p:style>
          <a:lnRef idx="1">
            <a:schemeClr val="accent6"/>
          </a:lnRef>
          <a:fillRef idx="3">
            <a:schemeClr val="accent6"/>
          </a:fillRef>
          <a:effectRef idx="2">
            <a:schemeClr val="accent6"/>
          </a:effectRef>
          <a:fontRef idx="minor">
            <a:schemeClr val="lt1"/>
          </a:fontRef>
        </p:style>
        <p:txBody>
          <a:bodyPr>
            <a:spAutoFit/>
          </a:bodyPr>
          <a:lstStyle>
            <a:lvl1pPr eaLnBrk="0" hangingPunct="0">
              <a:spcBef>
                <a:spcPct val="20000"/>
              </a:spcBef>
              <a:buClr>
                <a:srgbClr val="000000"/>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ctr" eaLnBrk="1" hangingPunct="1">
              <a:spcBef>
                <a:spcPct val="0"/>
              </a:spcBef>
              <a:buClrTx/>
              <a:buSzTx/>
              <a:buFontTx/>
              <a:buNone/>
            </a:pPr>
            <a:r>
              <a:rPr lang="ru-RU" altLang="ru-RU" sz="1400" b="1" dirty="0">
                <a:solidFill>
                  <a:schemeClr val="bg1"/>
                </a:solidFill>
                <a:latin typeface="Palatino Linotype" pitchFamily="18" charset="0"/>
                <a:cs typeface="Times New Roman" pitchFamily="18" charset="0"/>
              </a:rPr>
              <a:t>Доходы бюджета </a:t>
            </a:r>
            <a:r>
              <a:rPr lang="ru-RU" altLang="ru-RU" sz="1400" dirty="0">
                <a:solidFill>
                  <a:schemeClr val="bg1"/>
                </a:solidFill>
                <a:latin typeface="Palatino Linotype" pitchFamily="18" charset="0"/>
                <a:cs typeface="Times New Roman" pitchFamily="18" charset="0"/>
              </a:rPr>
              <a:t>– это</a:t>
            </a:r>
          </a:p>
          <a:p>
            <a:pPr algn="ctr" eaLnBrk="1" hangingPunct="1">
              <a:spcBef>
                <a:spcPct val="0"/>
              </a:spcBef>
              <a:buClrTx/>
              <a:buSzTx/>
              <a:buFontTx/>
              <a:buNone/>
            </a:pPr>
            <a:r>
              <a:rPr lang="ru-RU" altLang="ru-RU" sz="1400" dirty="0">
                <a:solidFill>
                  <a:schemeClr val="bg1"/>
                </a:solidFill>
                <a:latin typeface="Palatino Linotype" pitchFamily="18" charset="0"/>
                <a:cs typeface="Times New Roman" pitchFamily="18" charset="0"/>
              </a:rPr>
              <a:t>поступающие в бюджет</a:t>
            </a:r>
          </a:p>
          <a:p>
            <a:pPr algn="ctr" eaLnBrk="1" hangingPunct="1">
              <a:spcBef>
                <a:spcPct val="0"/>
              </a:spcBef>
              <a:buClrTx/>
              <a:buSzTx/>
              <a:buFontTx/>
              <a:buNone/>
            </a:pPr>
            <a:r>
              <a:rPr lang="ru-RU" altLang="ru-RU" sz="1400" dirty="0">
                <a:solidFill>
                  <a:schemeClr val="bg1"/>
                </a:solidFill>
                <a:latin typeface="Palatino Linotype" pitchFamily="18" charset="0"/>
                <a:cs typeface="Times New Roman" pitchFamily="18" charset="0"/>
              </a:rPr>
              <a:t>денежные средства</a:t>
            </a: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7070" y="1176418"/>
            <a:ext cx="3117112" cy="4006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974378" y="2872039"/>
            <a:ext cx="1080120" cy="307777"/>
          </a:xfrm>
          <a:prstGeom prst="rect">
            <a:avLst/>
          </a:prstGeom>
          <a:solidFill>
            <a:schemeClr val="tx1">
              <a:lumMod val="95000"/>
            </a:schemeClr>
          </a:solidFill>
          <a:ln>
            <a:solidFill>
              <a:schemeClr val="bg1"/>
            </a:solidFill>
          </a:ln>
        </p:spPr>
        <p:txBody>
          <a:bodyPr wrap="square" rtlCol="0">
            <a:spAutoFit/>
          </a:bodyPr>
          <a:lstStyle/>
          <a:p>
            <a:r>
              <a:rPr lang="ru-RU" sz="1400" b="1" dirty="0" smtClean="0">
                <a:solidFill>
                  <a:schemeClr val="bg1"/>
                </a:solidFill>
              </a:rPr>
              <a:t>РАСХОДЫ</a:t>
            </a:r>
            <a:endParaRPr lang="ru-RU" sz="1400" b="1" dirty="0">
              <a:solidFill>
                <a:schemeClr val="bg1"/>
              </a:solidFill>
            </a:endParaRPr>
          </a:p>
        </p:txBody>
      </p:sp>
      <p:sp>
        <p:nvSpPr>
          <p:cNvPr id="9" name="TextBox 8"/>
          <p:cNvSpPr txBox="1"/>
          <p:nvPr/>
        </p:nvSpPr>
        <p:spPr>
          <a:xfrm>
            <a:off x="251521" y="1124747"/>
            <a:ext cx="2664296" cy="2123658"/>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smtClean="0">
                <a:solidFill>
                  <a:schemeClr val="bg1"/>
                </a:solidFill>
              </a:rPr>
              <a:t>НАЛОГОВЫЕ ДОХОДЫ:</a:t>
            </a:r>
          </a:p>
          <a:p>
            <a:r>
              <a:rPr lang="ru-RU" sz="1200" b="1" dirty="0" smtClean="0">
                <a:solidFill>
                  <a:schemeClr val="bg1"/>
                </a:solidFill>
              </a:rPr>
              <a:t>-Налог на доходы физических лиц</a:t>
            </a:r>
          </a:p>
          <a:p>
            <a:r>
              <a:rPr lang="ru-RU" sz="1200" b="1" dirty="0" smtClean="0">
                <a:solidFill>
                  <a:schemeClr val="bg1"/>
                </a:solidFill>
              </a:rPr>
              <a:t>-Земельный налог</a:t>
            </a:r>
          </a:p>
          <a:p>
            <a:r>
              <a:rPr lang="ru-RU" sz="1200" b="1" dirty="0" smtClean="0">
                <a:solidFill>
                  <a:schemeClr val="bg1"/>
                </a:solidFill>
              </a:rPr>
              <a:t>-Налог на имущество физических лиц</a:t>
            </a:r>
          </a:p>
          <a:p>
            <a:r>
              <a:rPr lang="ru-RU" sz="1200" b="1" dirty="0" smtClean="0">
                <a:solidFill>
                  <a:schemeClr val="bg1"/>
                </a:solidFill>
              </a:rPr>
              <a:t>-Налоги на совокупный доход</a:t>
            </a:r>
          </a:p>
          <a:p>
            <a:r>
              <a:rPr lang="ru-RU" sz="1200" b="1" dirty="0" smtClean="0">
                <a:solidFill>
                  <a:schemeClr val="bg1"/>
                </a:solidFill>
              </a:rPr>
              <a:t>-Акцизы</a:t>
            </a:r>
          </a:p>
          <a:p>
            <a:r>
              <a:rPr lang="ru-RU" sz="1200" b="1" dirty="0" smtClean="0">
                <a:solidFill>
                  <a:schemeClr val="bg1"/>
                </a:solidFill>
              </a:rPr>
              <a:t>-Государственная пошлина</a:t>
            </a:r>
          </a:p>
          <a:p>
            <a:pPr algn="ctr"/>
            <a:endParaRPr lang="ru-RU" sz="1200" dirty="0">
              <a:solidFill>
                <a:schemeClr val="bg1"/>
              </a:solidFill>
            </a:endParaRPr>
          </a:p>
        </p:txBody>
      </p:sp>
      <p:sp>
        <p:nvSpPr>
          <p:cNvPr id="11" name="TextBox 10"/>
          <p:cNvSpPr txBox="1"/>
          <p:nvPr/>
        </p:nvSpPr>
        <p:spPr>
          <a:xfrm>
            <a:off x="251522" y="3284984"/>
            <a:ext cx="2650263" cy="1569660"/>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smtClean="0">
                <a:solidFill>
                  <a:schemeClr val="bg1"/>
                </a:solidFill>
              </a:rPr>
              <a:t>НЕНАЛОГОВЫЕ ДОХОДЫ:</a:t>
            </a:r>
            <a:endParaRPr lang="ru-RU" sz="1200" dirty="0" smtClean="0">
              <a:solidFill>
                <a:schemeClr val="bg1"/>
              </a:solidFill>
            </a:endParaRPr>
          </a:p>
          <a:p>
            <a:r>
              <a:rPr lang="ru-RU" sz="1200" b="1" dirty="0" smtClean="0">
                <a:solidFill>
                  <a:schemeClr val="bg1"/>
                </a:solidFill>
              </a:rPr>
              <a:t>-Доходы от использования муниципального имущества</a:t>
            </a:r>
          </a:p>
          <a:p>
            <a:r>
              <a:rPr lang="ru-RU" sz="1200" b="1" dirty="0" smtClean="0">
                <a:solidFill>
                  <a:schemeClr val="bg1"/>
                </a:solidFill>
              </a:rPr>
              <a:t>-Доходы от продажи материальных и нематериальных</a:t>
            </a:r>
          </a:p>
          <a:p>
            <a:r>
              <a:rPr lang="ru-RU" sz="1200" b="1" dirty="0" smtClean="0">
                <a:solidFill>
                  <a:schemeClr val="bg1"/>
                </a:solidFill>
              </a:rPr>
              <a:t>-Прочие доходы</a:t>
            </a:r>
            <a:endParaRPr lang="ru-RU" sz="1200" b="1" dirty="0">
              <a:solidFill>
                <a:schemeClr val="bg1"/>
              </a:solidFill>
            </a:endParaRPr>
          </a:p>
        </p:txBody>
      </p:sp>
      <p:sp>
        <p:nvSpPr>
          <p:cNvPr id="12" name="TextBox 11"/>
          <p:cNvSpPr txBox="1"/>
          <p:nvPr/>
        </p:nvSpPr>
        <p:spPr>
          <a:xfrm>
            <a:off x="251521" y="4941171"/>
            <a:ext cx="2650262" cy="1200329"/>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b="1" dirty="0" smtClean="0">
                <a:solidFill>
                  <a:schemeClr val="bg1"/>
                </a:solidFill>
              </a:rPr>
              <a:t>Межбюджетные трансферты:</a:t>
            </a:r>
          </a:p>
          <a:p>
            <a:r>
              <a:rPr lang="ru-RU" sz="1200" b="1" dirty="0" smtClean="0">
                <a:solidFill>
                  <a:schemeClr val="bg1"/>
                </a:solidFill>
              </a:rPr>
              <a:t>Дотации, субсидии, субвенции, иные межбюджетные трансферты (помощь из другого бюджета)</a:t>
            </a:r>
            <a:endParaRPr lang="ru-RU" sz="1200" b="1" dirty="0">
              <a:solidFill>
                <a:schemeClr val="bg1"/>
              </a:solidFill>
            </a:endParaRPr>
          </a:p>
        </p:txBody>
      </p:sp>
      <p:sp>
        <p:nvSpPr>
          <p:cNvPr id="13" name="TextBox 12"/>
          <p:cNvSpPr txBox="1"/>
          <p:nvPr/>
        </p:nvSpPr>
        <p:spPr>
          <a:xfrm>
            <a:off x="6588224" y="1124744"/>
            <a:ext cx="2208683" cy="4924425"/>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ru-RU" b="1" dirty="0" smtClean="0">
              <a:solidFill>
                <a:schemeClr val="bg1"/>
              </a:solidFill>
            </a:endParaRPr>
          </a:p>
          <a:p>
            <a:endParaRPr lang="ru-RU" b="1" dirty="0" smtClean="0">
              <a:solidFill>
                <a:schemeClr val="bg1"/>
              </a:solidFill>
            </a:endParaRPr>
          </a:p>
          <a:p>
            <a:r>
              <a:rPr lang="ru-RU" b="1" dirty="0" smtClean="0">
                <a:solidFill>
                  <a:schemeClr val="bg1"/>
                </a:solidFill>
              </a:rPr>
              <a:t>РАСХОДЫ на решение вопросов местного значения:</a:t>
            </a:r>
          </a:p>
          <a:p>
            <a:r>
              <a:rPr lang="ru-RU" sz="1400" dirty="0" smtClean="0">
                <a:solidFill>
                  <a:schemeClr val="bg1"/>
                </a:solidFill>
              </a:rPr>
              <a:t>-Образование</a:t>
            </a:r>
          </a:p>
          <a:p>
            <a:r>
              <a:rPr lang="ru-RU" sz="1400" dirty="0" smtClean="0">
                <a:solidFill>
                  <a:schemeClr val="bg1"/>
                </a:solidFill>
              </a:rPr>
              <a:t>-Культура</a:t>
            </a:r>
          </a:p>
          <a:p>
            <a:r>
              <a:rPr lang="ru-RU" sz="1400" dirty="0" smtClean="0">
                <a:solidFill>
                  <a:schemeClr val="bg1"/>
                </a:solidFill>
              </a:rPr>
              <a:t>-Физическая культура и спорт</a:t>
            </a:r>
          </a:p>
          <a:p>
            <a:r>
              <a:rPr lang="ru-RU" sz="1400" dirty="0" smtClean="0">
                <a:solidFill>
                  <a:schemeClr val="bg1"/>
                </a:solidFill>
              </a:rPr>
              <a:t>-Дорожная деятельность</a:t>
            </a:r>
          </a:p>
          <a:p>
            <a:r>
              <a:rPr lang="ru-RU" sz="1400" dirty="0" smtClean="0">
                <a:solidFill>
                  <a:schemeClr val="bg1"/>
                </a:solidFill>
              </a:rPr>
              <a:t>-Транспорт</a:t>
            </a:r>
          </a:p>
          <a:p>
            <a:r>
              <a:rPr lang="ru-RU" sz="1400" dirty="0" smtClean="0">
                <a:solidFill>
                  <a:schemeClr val="bg1"/>
                </a:solidFill>
              </a:rPr>
              <a:t>-Градостроительство и развитие территории  района</a:t>
            </a:r>
          </a:p>
          <a:p>
            <a:r>
              <a:rPr lang="ru-RU" sz="1400" dirty="0" smtClean="0">
                <a:solidFill>
                  <a:schemeClr val="bg1"/>
                </a:solidFill>
              </a:rPr>
              <a:t>-Национальная безопасность</a:t>
            </a:r>
          </a:p>
          <a:p>
            <a:r>
              <a:rPr lang="ru-RU" sz="1400" dirty="0" smtClean="0">
                <a:solidFill>
                  <a:schemeClr val="bg1"/>
                </a:solidFill>
              </a:rPr>
              <a:t>-Управление</a:t>
            </a:r>
          </a:p>
          <a:p>
            <a:r>
              <a:rPr lang="ru-RU" sz="1400" dirty="0" smtClean="0">
                <a:solidFill>
                  <a:schemeClr val="bg1"/>
                </a:solidFill>
              </a:rPr>
              <a:t>-Социальная политика</a:t>
            </a:r>
          </a:p>
          <a:p>
            <a:endParaRPr lang="ru-RU" sz="1400" dirty="0" smtClean="0">
              <a:solidFill>
                <a:schemeClr val="bg1"/>
              </a:solidFill>
            </a:endParaRPr>
          </a:p>
          <a:p>
            <a:endParaRPr lang="ru-RU" sz="1400" dirty="0" smtClean="0">
              <a:solidFill>
                <a:schemeClr val="bg1"/>
              </a:solidFill>
            </a:endParaRPr>
          </a:p>
          <a:p>
            <a:endParaRPr lang="ru-RU" sz="1400" dirty="0">
              <a:solidFill>
                <a:schemeClr val="bg1"/>
              </a:solidFill>
            </a:endParaRPr>
          </a:p>
        </p:txBody>
      </p:sp>
      <p:sp>
        <p:nvSpPr>
          <p:cNvPr id="4" name="TextBox 3"/>
          <p:cNvSpPr txBox="1"/>
          <p:nvPr/>
        </p:nvSpPr>
        <p:spPr>
          <a:xfrm>
            <a:off x="3177095" y="2764317"/>
            <a:ext cx="1252737" cy="307777"/>
          </a:xfrm>
          <a:prstGeom prst="rect">
            <a:avLst/>
          </a:prstGeom>
          <a:solidFill>
            <a:schemeClr val="tx1"/>
          </a:solidFill>
          <a:ln>
            <a:solidFill>
              <a:schemeClr val="bg1"/>
            </a:solidFill>
          </a:ln>
        </p:spPr>
        <p:txBody>
          <a:bodyPr wrap="square" rtlCol="0">
            <a:spAutoFit/>
          </a:bodyPr>
          <a:lstStyle/>
          <a:p>
            <a:pPr algn="ctr"/>
            <a:r>
              <a:rPr lang="ru-RU" sz="1400" b="1" dirty="0" smtClean="0">
                <a:solidFill>
                  <a:schemeClr val="bg1"/>
                </a:solidFill>
              </a:rPr>
              <a:t>ДОХОДЫ</a:t>
            </a:r>
            <a:endParaRPr lang="ru-RU" sz="1400" b="1" dirty="0">
              <a:solidFill>
                <a:schemeClr val="bg1"/>
              </a:solidFill>
            </a:endParaRPr>
          </a:p>
        </p:txBody>
      </p:sp>
      <p:sp>
        <p:nvSpPr>
          <p:cNvPr id="14" name="TextBox 13"/>
          <p:cNvSpPr txBox="1"/>
          <p:nvPr/>
        </p:nvSpPr>
        <p:spPr>
          <a:xfrm>
            <a:off x="3303066" y="5382594"/>
            <a:ext cx="2925121" cy="646331"/>
          </a:xfrm>
          <a:prstGeom prst="rect">
            <a:avLst/>
          </a:prstGeom>
          <a:ln>
            <a:solidFill>
              <a:srgbClr val="7030A0"/>
            </a:solidFill>
          </a:ln>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smtClean="0">
                <a:solidFill>
                  <a:schemeClr val="bg1"/>
                </a:solidFill>
              </a:rPr>
              <a:t>ДОХОДЫ –РАСХОДЫ = ДЕФИЦИТ(ПРОФИЦИТ)</a:t>
            </a:r>
          </a:p>
        </p:txBody>
      </p:sp>
    </p:spTree>
    <p:extLst>
      <p:ext uri="{BB962C8B-B14F-4D97-AF65-F5344CB8AC3E}">
        <p14:creationId xmlns:p14="http://schemas.microsoft.com/office/powerpoint/2010/main" val="3691110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ox(in)">
                                      <p:cBhvr>
                                        <p:cTn id="7"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878628725"/>
              </p:ext>
            </p:extLst>
          </p:nvPr>
        </p:nvGraphicFramePr>
        <p:xfrm>
          <a:off x="-21095" y="980728"/>
          <a:ext cx="9141769" cy="5877272"/>
        </p:xfrm>
        <a:graphic>
          <a:graphicData uri="http://schemas.openxmlformats.org/drawingml/2006/table">
            <a:tbl>
              <a:tblPr>
                <a:tableStyleId>{BDBED569-4797-4DF1-A0F4-6AAB3CD982D8}</a:tableStyleId>
              </a:tblPr>
              <a:tblGrid>
                <a:gridCol w="2531927">
                  <a:extLst>
                    <a:ext uri="{9D8B030D-6E8A-4147-A177-3AD203B41FA5}">
                      <a16:colId xmlns="" xmlns:a16="http://schemas.microsoft.com/office/drawing/2014/main" val="20000"/>
                    </a:ext>
                  </a:extLst>
                </a:gridCol>
                <a:gridCol w="1080530">
                  <a:extLst>
                    <a:ext uri="{9D8B030D-6E8A-4147-A177-3AD203B41FA5}">
                      <a16:colId xmlns="" xmlns:a16="http://schemas.microsoft.com/office/drawing/2014/main" val="20001"/>
                    </a:ext>
                  </a:extLst>
                </a:gridCol>
                <a:gridCol w="1496118">
                  <a:extLst>
                    <a:ext uri="{9D8B030D-6E8A-4147-A177-3AD203B41FA5}">
                      <a16:colId xmlns="" xmlns:a16="http://schemas.microsoft.com/office/drawing/2014/main" val="20003"/>
                    </a:ext>
                  </a:extLst>
                </a:gridCol>
                <a:gridCol w="4033194">
                  <a:extLst>
                    <a:ext uri="{9D8B030D-6E8A-4147-A177-3AD203B41FA5}">
                      <a16:colId xmlns="" xmlns:a16="http://schemas.microsoft.com/office/drawing/2014/main" val="20004"/>
                    </a:ext>
                  </a:extLst>
                </a:gridCol>
              </a:tblGrid>
              <a:tr h="578819">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ctr" fontAlgn="base"/>
                      <a:r>
                        <a:rPr lang="ru-RU" sz="1000" dirty="0" smtClean="0">
                          <a:solidFill>
                            <a:schemeClr val="bg1"/>
                          </a:solidFill>
                          <a:effectLst/>
                          <a:latin typeface="+mn-lt"/>
                        </a:rPr>
                        <a:t>Направление расходов</a:t>
                      </a:r>
                      <a:r>
                        <a:rPr lang="ru-RU" sz="1000" dirty="0">
                          <a:solidFill>
                            <a:schemeClr val="bg1"/>
                          </a:solidFill>
                          <a:effectLst/>
                          <a:latin typeface="+mn-lt"/>
                        </a:rPr>
                        <a:t>​</a:t>
                      </a:r>
                      <a:endParaRPr lang="ru-RU" sz="1200" b="1" i="0" dirty="0">
                        <a:solidFill>
                          <a:schemeClr val="bg1"/>
                        </a:solidFill>
                        <a:effectLst/>
                        <a:latin typeface="+mn-lt"/>
                      </a:endParaRPr>
                    </a:p>
                  </a:txBody>
                  <a:tcPr marL="35739" marR="35739" marT="23826" marB="23826"/>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indent="0" algn="ctr" defTabSz="914400" rtl="0" eaLnBrk="1" fontAlgn="base" latinLnBrk="0" hangingPunct="1">
                        <a:lnSpc>
                          <a:spcPct val="100000"/>
                        </a:lnSpc>
                        <a:spcBef>
                          <a:spcPts val="0"/>
                        </a:spcBef>
                        <a:spcAft>
                          <a:spcPts val="0"/>
                        </a:spcAft>
                        <a:buClrTx/>
                        <a:buSzTx/>
                        <a:buFontTx/>
                        <a:buNone/>
                        <a:tabLst/>
                        <a:defRPr/>
                      </a:pPr>
                      <a:r>
                        <a:rPr kumimoji="0" lang="ru-RU" sz="1000" kern="1200" dirty="0" smtClean="0">
                          <a:solidFill>
                            <a:schemeClr val="bg1"/>
                          </a:solidFill>
                          <a:effectLst/>
                          <a:latin typeface="+mn-lt"/>
                          <a:ea typeface="+mn-ea"/>
                          <a:cs typeface="+mn-cs"/>
                        </a:rPr>
                        <a:t>Объем расходов </a:t>
                      </a:r>
                      <a:r>
                        <a:rPr lang="ru-RU" sz="1000" dirty="0" smtClean="0">
                          <a:solidFill>
                            <a:schemeClr val="bg1"/>
                          </a:solidFill>
                          <a:effectLst/>
                          <a:latin typeface="+mn-lt"/>
                        </a:rPr>
                        <a:t>​</a:t>
                      </a:r>
                      <a:endParaRPr lang="ru-RU" sz="1200" b="1" i="0" dirty="0">
                        <a:solidFill>
                          <a:schemeClr val="bg1"/>
                        </a:solidFill>
                        <a:effectLst/>
                        <a:latin typeface="+mn-lt"/>
                      </a:endParaRPr>
                    </a:p>
                  </a:txBody>
                  <a:tcPr marL="35739" marR="35739" marT="23826" marB="23826"/>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ctr" fontAlgn="base"/>
                      <a:r>
                        <a:rPr lang="ru-RU" sz="1000" dirty="0" smtClean="0">
                          <a:solidFill>
                            <a:schemeClr val="bg1"/>
                          </a:solidFill>
                          <a:effectLst/>
                          <a:latin typeface="+mn-lt"/>
                        </a:rPr>
                        <a:t>Количество</a:t>
                      </a:r>
                      <a:r>
                        <a:rPr lang="ru-RU" sz="1000" baseline="0" dirty="0" smtClean="0">
                          <a:solidFill>
                            <a:schemeClr val="bg1"/>
                          </a:solidFill>
                          <a:effectLst/>
                          <a:latin typeface="+mn-lt"/>
                        </a:rPr>
                        <a:t> </a:t>
                      </a:r>
                      <a:r>
                        <a:rPr lang="ru-RU" sz="1000" dirty="0" smtClean="0">
                          <a:solidFill>
                            <a:schemeClr val="bg1"/>
                          </a:solidFill>
                          <a:effectLst/>
                          <a:latin typeface="+mn-lt"/>
                        </a:rPr>
                        <a:t> пользователей (физические лица)</a:t>
                      </a:r>
                      <a:endParaRPr lang="ru-RU" sz="1200" b="1" i="0" dirty="0">
                        <a:solidFill>
                          <a:schemeClr val="bg1"/>
                        </a:solidFill>
                        <a:effectLst/>
                        <a:latin typeface="+mn-lt"/>
                      </a:endParaRPr>
                    </a:p>
                  </a:txBody>
                  <a:tcPr marL="35739" marR="35739" marT="23826" marB="23826"/>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ctr" fontAlgn="base"/>
                      <a:r>
                        <a:rPr lang="ru-RU" sz="1000" dirty="0">
                          <a:solidFill>
                            <a:schemeClr val="bg1"/>
                          </a:solidFill>
                          <a:effectLst/>
                          <a:latin typeface="+mn-lt"/>
                        </a:rPr>
                        <a:t>Нормативно-правовой акт​</a:t>
                      </a:r>
                      <a:endParaRPr lang="ru-RU" sz="1200" b="1" i="0" dirty="0">
                        <a:solidFill>
                          <a:schemeClr val="bg1"/>
                        </a:solidFill>
                        <a:effectLst/>
                        <a:latin typeface="+mn-lt"/>
                      </a:endParaRPr>
                    </a:p>
                  </a:txBody>
                  <a:tcPr marL="35739" marR="35739" marT="23826" marB="23826"/>
                </a:tc>
                <a:extLst>
                  <a:ext uri="{0D108BD9-81ED-4DB2-BD59-A6C34878D82A}">
                    <a16:rowId xmlns="" xmlns:a16="http://schemas.microsoft.com/office/drawing/2014/main" val="10000"/>
                  </a:ext>
                </a:extLst>
              </a:tr>
              <a:tr h="1053117">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1000" dirty="0">
                          <a:solidFill>
                            <a:schemeClr val="bg1"/>
                          </a:solidFill>
                          <a:effectLst/>
                          <a:latin typeface="+mn-lt"/>
                        </a:rPr>
                        <a:t>Обеспечение подвоза обучающихся к месту обучения </a:t>
                      </a:r>
                      <a:r>
                        <a:rPr lang="ru-RU" sz="1000" dirty="0" smtClean="0">
                          <a:solidFill>
                            <a:schemeClr val="bg1"/>
                          </a:solidFill>
                          <a:effectLst/>
                          <a:latin typeface="+mn-lt"/>
                        </a:rPr>
                        <a:t>в муниципальные общеобразовательные организации, расположенные </a:t>
                      </a:r>
                      <a:r>
                        <a:rPr lang="ru-RU" sz="1000" dirty="0">
                          <a:solidFill>
                            <a:schemeClr val="bg1"/>
                          </a:solidFill>
                          <a:effectLst/>
                          <a:latin typeface="+mn-lt"/>
                        </a:rPr>
                        <a:t>в сельских населенных пунктах​</a:t>
                      </a:r>
                      <a:endParaRPr lang="ru-RU" sz="1200" b="0" i="0" dirty="0">
                        <a:solidFill>
                          <a:schemeClr val="bg1"/>
                        </a:solidFill>
                        <a:effectLst/>
                        <a:latin typeface="+mn-lt"/>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ctr" fontAlgn="base"/>
                      <a:r>
                        <a:rPr lang="ru-RU" sz="1000" u="none" strike="noStrike" dirty="0" smtClean="0">
                          <a:solidFill>
                            <a:schemeClr val="bg1"/>
                          </a:solidFill>
                          <a:effectLst/>
                          <a:latin typeface="+mn-lt"/>
                        </a:rPr>
                        <a:t>10 652,8</a:t>
                      </a:r>
                      <a:endParaRPr lang="ru-RU" sz="1200" b="0" i="0" dirty="0">
                        <a:solidFill>
                          <a:schemeClr val="bg1"/>
                        </a:solidFill>
                        <a:effectLst/>
                        <a:latin typeface="+mn-lt"/>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ctr" fontAlgn="base"/>
                      <a:r>
                        <a:rPr lang="ru-RU" sz="1000" dirty="0" smtClean="0">
                          <a:solidFill>
                            <a:schemeClr val="bg1"/>
                          </a:solidFill>
                          <a:effectLst/>
                          <a:latin typeface="+mn-lt"/>
                        </a:rPr>
                        <a:t>506 </a:t>
                      </a:r>
                      <a:r>
                        <a:rPr lang="ru-RU" sz="1000" dirty="0">
                          <a:solidFill>
                            <a:schemeClr val="bg1"/>
                          </a:solidFill>
                          <a:effectLst/>
                          <a:latin typeface="+mn-lt"/>
                        </a:rPr>
                        <a:t>человек​</a:t>
                      </a:r>
                      <a:endParaRPr lang="ru-RU" sz="1200" b="0" i="0" dirty="0">
                        <a:solidFill>
                          <a:schemeClr val="bg1"/>
                        </a:solidFill>
                        <a:effectLst/>
                        <a:latin typeface="+mn-lt"/>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900" dirty="0">
                          <a:solidFill>
                            <a:schemeClr val="bg1"/>
                          </a:solidFill>
                          <a:effectLst/>
                          <a:latin typeface="+mn-lt"/>
                        </a:rPr>
                        <a:t>Приказ министра образования Московской области от 16.01.2017 года № 53 «Об организации работы по использованию средств, предусмотренных в бюджете </a:t>
                      </a:r>
                      <a:r>
                        <a:rPr lang="ru-RU" sz="900" dirty="0" smtClean="0">
                          <a:solidFill>
                            <a:schemeClr val="bg1"/>
                          </a:solidFill>
                          <a:effectLst/>
                          <a:latin typeface="+mn-lt"/>
                        </a:rPr>
                        <a:t>Московской области </a:t>
                      </a:r>
                      <a:r>
                        <a:rPr lang="ru-RU" sz="900" dirty="0">
                          <a:solidFill>
                            <a:schemeClr val="bg1"/>
                          </a:solidFill>
                          <a:effectLst/>
                          <a:latin typeface="+mn-lt"/>
                        </a:rPr>
                        <a:t>на очередной финансовый год на обеспечение подвоза обучающихся к </a:t>
                      </a:r>
                      <a:r>
                        <a:rPr lang="ru-RU" sz="900" dirty="0" smtClean="0">
                          <a:solidFill>
                            <a:schemeClr val="bg1"/>
                          </a:solidFill>
                          <a:effectLst/>
                          <a:latin typeface="+mn-lt"/>
                        </a:rPr>
                        <a:t>месту обучения </a:t>
                      </a:r>
                      <a:r>
                        <a:rPr lang="ru-RU" sz="900" dirty="0">
                          <a:solidFill>
                            <a:schemeClr val="bg1"/>
                          </a:solidFill>
                          <a:effectLst/>
                          <a:latin typeface="+mn-lt"/>
                        </a:rPr>
                        <a:t>в муниципальные общеобразовательные организации в Московской области</a:t>
                      </a:r>
                      <a:r>
                        <a:rPr lang="ru-RU" sz="900" dirty="0" smtClean="0">
                          <a:solidFill>
                            <a:schemeClr val="bg1"/>
                          </a:solidFill>
                          <a:effectLst/>
                          <a:latin typeface="+mn-lt"/>
                        </a:rPr>
                        <a:t>, расположенные </a:t>
                      </a:r>
                      <a:r>
                        <a:rPr lang="ru-RU" sz="900" dirty="0">
                          <a:solidFill>
                            <a:schemeClr val="bg1"/>
                          </a:solidFill>
                          <a:effectLst/>
                          <a:latin typeface="+mn-lt"/>
                        </a:rPr>
                        <a:t>в сельских населенных пунктах»​</a:t>
                      </a:r>
                      <a:endParaRPr lang="ru-RU" sz="1200" b="0" i="0" dirty="0">
                        <a:solidFill>
                          <a:schemeClr val="bg1"/>
                        </a:solidFill>
                        <a:effectLst/>
                        <a:latin typeface="+mn-lt"/>
                      </a:endParaRPr>
                    </a:p>
                  </a:txBody>
                  <a:tcPr marL="35739" marR="35739" marT="23826" marB="23826" anchor="ctr"/>
                </a:tc>
                <a:extLst>
                  <a:ext uri="{0D108BD9-81ED-4DB2-BD59-A6C34878D82A}">
                    <a16:rowId xmlns="" xmlns:a16="http://schemas.microsoft.com/office/drawing/2014/main" val="10001"/>
                  </a:ext>
                </a:extLst>
              </a:tr>
              <a:tr h="753547">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1000" dirty="0">
                          <a:solidFill>
                            <a:schemeClr val="bg1"/>
                          </a:solidFill>
                          <a:effectLst/>
                          <a:latin typeface="+mn-lt"/>
                        </a:rPr>
                        <a:t>Субсидии молодым семья на приобретение </a:t>
                      </a:r>
                      <a:r>
                        <a:rPr lang="ru-RU" sz="1000" dirty="0" smtClean="0">
                          <a:solidFill>
                            <a:schemeClr val="bg1"/>
                          </a:solidFill>
                          <a:effectLst/>
                          <a:latin typeface="+mn-lt"/>
                        </a:rPr>
                        <a:t>жилого</a:t>
                      </a:r>
                      <a:r>
                        <a:rPr lang="ru-RU" sz="1000" baseline="0" dirty="0" smtClean="0">
                          <a:solidFill>
                            <a:schemeClr val="bg1"/>
                          </a:solidFill>
                          <a:effectLst/>
                          <a:latin typeface="+mn-lt"/>
                        </a:rPr>
                        <a:t> </a:t>
                      </a:r>
                      <a:r>
                        <a:rPr lang="ru-RU" sz="1000" dirty="0" smtClean="0">
                          <a:solidFill>
                            <a:schemeClr val="bg1"/>
                          </a:solidFill>
                          <a:effectLst/>
                          <a:latin typeface="+mn-lt"/>
                        </a:rPr>
                        <a:t>помещения</a:t>
                      </a:r>
                      <a:r>
                        <a:rPr lang="ru-RU" sz="1000" baseline="0" dirty="0" smtClean="0">
                          <a:solidFill>
                            <a:schemeClr val="bg1"/>
                          </a:solidFill>
                          <a:effectLst/>
                          <a:latin typeface="+mn-lt"/>
                        </a:rPr>
                        <a:t> </a:t>
                      </a:r>
                      <a:r>
                        <a:rPr lang="ru-RU" sz="1000" dirty="0" smtClean="0">
                          <a:solidFill>
                            <a:schemeClr val="bg1"/>
                          </a:solidFill>
                          <a:effectLst/>
                          <a:latin typeface="+mn-lt"/>
                        </a:rPr>
                        <a:t>(объекта индивидуального</a:t>
                      </a:r>
                      <a:r>
                        <a:rPr lang="ru-RU" sz="1000" baseline="0" dirty="0" smtClean="0">
                          <a:solidFill>
                            <a:schemeClr val="bg1"/>
                          </a:solidFill>
                          <a:effectLst/>
                          <a:latin typeface="+mn-lt"/>
                        </a:rPr>
                        <a:t> </a:t>
                      </a:r>
                      <a:r>
                        <a:rPr lang="ru-RU" sz="1000" dirty="0" smtClean="0">
                          <a:solidFill>
                            <a:schemeClr val="bg1"/>
                          </a:solidFill>
                          <a:effectLst/>
                          <a:latin typeface="+mn-lt"/>
                        </a:rPr>
                        <a:t>жилищного строительства</a:t>
                      </a:r>
                      <a:r>
                        <a:rPr lang="ru-RU" sz="1000" dirty="0">
                          <a:solidFill>
                            <a:schemeClr val="bg1"/>
                          </a:solidFill>
                          <a:effectLst/>
                          <a:latin typeface="+mn-lt"/>
                        </a:rPr>
                        <a:t>)​</a:t>
                      </a:r>
                      <a:endParaRPr lang="ru-RU" sz="1200" b="0" i="0" dirty="0">
                        <a:solidFill>
                          <a:schemeClr val="bg1"/>
                        </a:solidFill>
                        <a:effectLst/>
                        <a:latin typeface="+mn-lt"/>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20 381,3</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13  </a:t>
                      </a:r>
                      <a:r>
                        <a:rPr kumimoji="0" lang="ru-RU" sz="1000" kern="1200" dirty="0">
                          <a:solidFill>
                            <a:schemeClr val="bg1"/>
                          </a:solidFill>
                          <a:effectLst/>
                          <a:latin typeface="+mn-lt"/>
                        </a:rPr>
                        <a:t>семей​</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900" dirty="0">
                          <a:solidFill>
                            <a:schemeClr val="bg1"/>
                          </a:solidFill>
                          <a:effectLst/>
                          <a:latin typeface="+mn-lt"/>
                        </a:rPr>
                        <a:t>Постановление Правительства Московской области от 25.10.2016 года № 790/39 "</a:t>
                      </a:r>
                      <a:r>
                        <a:rPr lang="ru-RU" sz="900" dirty="0" smtClean="0">
                          <a:solidFill>
                            <a:schemeClr val="bg1"/>
                          </a:solidFill>
                          <a:effectLst/>
                          <a:latin typeface="+mn-lt"/>
                        </a:rPr>
                        <a:t>Об утверждении </a:t>
                      </a:r>
                      <a:r>
                        <a:rPr lang="ru-RU" sz="900" dirty="0">
                          <a:solidFill>
                            <a:schemeClr val="bg1"/>
                          </a:solidFill>
                          <a:effectLst/>
                          <a:latin typeface="+mn-lt"/>
                        </a:rPr>
                        <a:t>государственной программы Московской области "Жилище" на 2017-2027 годы"​</a:t>
                      </a:r>
                      <a:endParaRPr lang="ru-RU" sz="1200" b="0" i="0" dirty="0">
                        <a:solidFill>
                          <a:schemeClr val="bg1"/>
                        </a:solidFill>
                        <a:effectLst/>
                        <a:latin typeface="+mn-lt"/>
                      </a:endParaRPr>
                    </a:p>
                  </a:txBody>
                  <a:tcPr marL="35739" marR="35739" marT="23826" marB="23826" anchor="ctr"/>
                </a:tc>
                <a:extLst>
                  <a:ext uri="{0D108BD9-81ED-4DB2-BD59-A6C34878D82A}">
                    <a16:rowId xmlns="" xmlns:a16="http://schemas.microsoft.com/office/drawing/2014/main" val="10002"/>
                  </a:ext>
                </a:extLst>
              </a:tr>
              <a:tr h="1802741">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1000" dirty="0">
                          <a:solidFill>
                            <a:schemeClr val="bg1"/>
                          </a:solidFill>
                          <a:effectLst/>
                          <a:latin typeface="+mn-lt"/>
                        </a:rPr>
                        <a:t>Компенсация </a:t>
                      </a:r>
                      <a:r>
                        <a:rPr lang="ru-RU" sz="1000" dirty="0" smtClean="0">
                          <a:solidFill>
                            <a:schemeClr val="bg1"/>
                          </a:solidFill>
                          <a:effectLst/>
                          <a:latin typeface="+mn-lt"/>
                        </a:rPr>
                        <a:t>части родительской </a:t>
                      </a:r>
                      <a:r>
                        <a:rPr lang="ru-RU" sz="1000" dirty="0">
                          <a:solidFill>
                            <a:schemeClr val="bg1"/>
                          </a:solidFill>
                          <a:effectLst/>
                          <a:latin typeface="+mn-lt"/>
                        </a:rPr>
                        <a:t>платы за присмотр и уход за детьми, осваивающими образовательные </a:t>
                      </a:r>
                      <a:r>
                        <a:rPr lang="ru-RU" sz="1000" dirty="0" smtClean="0">
                          <a:solidFill>
                            <a:schemeClr val="bg1"/>
                          </a:solidFill>
                          <a:effectLst/>
                          <a:latin typeface="+mn-lt"/>
                        </a:rPr>
                        <a:t>программы дошкольного </a:t>
                      </a:r>
                      <a:r>
                        <a:rPr lang="ru-RU" sz="1000" dirty="0">
                          <a:solidFill>
                            <a:schemeClr val="bg1"/>
                          </a:solidFill>
                          <a:effectLst/>
                          <a:latin typeface="+mn-lt"/>
                        </a:rPr>
                        <a:t>образования в организациях Московской области, осуществляющих образовательную деятельность​</a:t>
                      </a:r>
                      <a:endParaRPr lang="ru-RU" sz="1200" b="0" i="0" dirty="0">
                        <a:solidFill>
                          <a:schemeClr val="bg1"/>
                        </a:solidFill>
                        <a:effectLst/>
                        <a:latin typeface="+mn-lt"/>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52 837,1</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2 837 </a:t>
                      </a:r>
                      <a:r>
                        <a:rPr kumimoji="0" lang="ru-RU" sz="1000" kern="1200" dirty="0">
                          <a:solidFill>
                            <a:schemeClr val="bg1"/>
                          </a:solidFill>
                          <a:effectLst/>
                          <a:latin typeface="+mn-lt"/>
                        </a:rPr>
                        <a:t>человек​</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900" dirty="0" smtClean="0">
                          <a:solidFill>
                            <a:schemeClr val="bg1"/>
                          </a:solidFill>
                          <a:effectLst/>
                          <a:latin typeface="+mn-lt"/>
                        </a:rPr>
                        <a:t>Постановление </a:t>
                      </a:r>
                      <a:r>
                        <a:rPr lang="ru-RU" sz="900" dirty="0">
                          <a:solidFill>
                            <a:schemeClr val="bg1"/>
                          </a:solidFill>
                          <a:effectLst/>
                          <a:latin typeface="+mn-lt"/>
                        </a:rPr>
                        <a:t>Правительства Московской области от 26 мая 2014 года №378/17 «</a:t>
                      </a:r>
                      <a:r>
                        <a:rPr lang="ru-RU" sz="900" dirty="0" smtClean="0">
                          <a:solidFill>
                            <a:schemeClr val="bg1"/>
                          </a:solidFill>
                          <a:effectLst/>
                          <a:latin typeface="+mn-lt"/>
                        </a:rPr>
                        <a:t>Об утверждении </a:t>
                      </a:r>
                      <a:r>
                        <a:rPr lang="ru-RU" sz="900" dirty="0">
                          <a:solidFill>
                            <a:schemeClr val="bg1"/>
                          </a:solidFill>
                          <a:effectLst/>
                          <a:latin typeface="+mn-lt"/>
                        </a:rPr>
                        <a:t>Порядка обращения за компенсацией родительской платы за присмотр и уход за детьми, осваивающими образовательные программы дошкольного образования </a:t>
                      </a:r>
                      <a:r>
                        <a:rPr lang="ru-RU" sz="900" dirty="0" smtClean="0">
                          <a:solidFill>
                            <a:schemeClr val="bg1"/>
                          </a:solidFill>
                          <a:effectLst/>
                          <a:latin typeface="+mn-lt"/>
                        </a:rPr>
                        <a:t>в организациях </a:t>
                      </a:r>
                      <a:r>
                        <a:rPr lang="ru-RU" sz="900" dirty="0">
                          <a:solidFill>
                            <a:schemeClr val="bg1"/>
                          </a:solidFill>
                          <a:effectLst/>
                          <a:latin typeface="+mn-lt"/>
                        </a:rPr>
                        <a:t>Московской области, осуществляющих образовательную деятельность, </a:t>
                      </a:r>
                      <a:r>
                        <a:rPr lang="ru-RU" sz="900" dirty="0" smtClean="0">
                          <a:solidFill>
                            <a:schemeClr val="bg1"/>
                          </a:solidFill>
                          <a:effectLst/>
                          <a:latin typeface="+mn-lt"/>
                        </a:rPr>
                        <a:t>и порядка </a:t>
                      </a:r>
                      <a:r>
                        <a:rPr lang="ru-RU" sz="900" dirty="0">
                          <a:solidFill>
                            <a:schemeClr val="bg1"/>
                          </a:solidFill>
                          <a:effectLst/>
                          <a:latin typeface="+mn-lt"/>
                        </a:rPr>
                        <a:t>ее выплаты, Порядка расходования субвенций бюджетам </a:t>
                      </a:r>
                      <a:r>
                        <a:rPr lang="ru-RU" sz="900" dirty="0" smtClean="0">
                          <a:solidFill>
                            <a:schemeClr val="bg1"/>
                          </a:solidFill>
                          <a:effectLst/>
                          <a:latin typeface="+mn-lt"/>
                        </a:rPr>
                        <a:t>муниципальных образований </a:t>
                      </a:r>
                      <a:r>
                        <a:rPr lang="ru-RU" sz="900" dirty="0">
                          <a:solidFill>
                            <a:schemeClr val="bg1"/>
                          </a:solidFill>
                          <a:effectLst/>
                          <a:latin typeface="+mn-lt"/>
                        </a:rPr>
                        <a:t>Московской области на выплату компенсации родительской платы </a:t>
                      </a:r>
                      <a:r>
                        <a:rPr lang="ru-RU" sz="900" dirty="0" smtClean="0">
                          <a:solidFill>
                            <a:schemeClr val="bg1"/>
                          </a:solidFill>
                          <a:effectLst/>
                          <a:latin typeface="+mn-lt"/>
                        </a:rPr>
                        <a:t>за присмотр </a:t>
                      </a:r>
                      <a:r>
                        <a:rPr lang="ru-RU" sz="900" dirty="0">
                          <a:solidFill>
                            <a:schemeClr val="bg1"/>
                          </a:solidFill>
                          <a:effectLst/>
                          <a:latin typeface="+mn-lt"/>
                        </a:rPr>
                        <a:t>и уход за детьми, осваивающими образовательные программы </a:t>
                      </a:r>
                      <a:r>
                        <a:rPr lang="ru-RU" sz="900" dirty="0" smtClean="0">
                          <a:solidFill>
                            <a:schemeClr val="bg1"/>
                          </a:solidFill>
                          <a:effectLst/>
                          <a:latin typeface="+mn-lt"/>
                        </a:rPr>
                        <a:t>дошкольного образования </a:t>
                      </a:r>
                      <a:r>
                        <a:rPr lang="ru-RU" sz="900" dirty="0">
                          <a:solidFill>
                            <a:schemeClr val="bg1"/>
                          </a:solidFill>
                          <a:effectLst/>
                          <a:latin typeface="+mn-lt"/>
                        </a:rPr>
                        <a:t>в организациях Московской области, осуществляющих </a:t>
                      </a:r>
                      <a:r>
                        <a:rPr lang="ru-RU" sz="900" dirty="0" smtClean="0">
                          <a:solidFill>
                            <a:schemeClr val="bg1"/>
                          </a:solidFill>
                          <a:effectLst/>
                          <a:latin typeface="+mn-lt"/>
                        </a:rPr>
                        <a:t>образовательную деятельность</a:t>
                      </a:r>
                      <a:r>
                        <a:rPr lang="ru-RU" sz="900" dirty="0">
                          <a:solidFill>
                            <a:schemeClr val="bg1"/>
                          </a:solidFill>
                          <a:effectLst/>
                          <a:latin typeface="+mn-lt"/>
                        </a:rPr>
                        <a:t>» ​</a:t>
                      </a:r>
                      <a:endParaRPr lang="ru-RU" sz="1200" b="0" i="0" dirty="0">
                        <a:solidFill>
                          <a:schemeClr val="bg1"/>
                        </a:solidFill>
                        <a:effectLst/>
                        <a:latin typeface="+mn-lt"/>
                      </a:endParaRPr>
                    </a:p>
                  </a:txBody>
                  <a:tcPr marL="35739" marR="35739" marT="23826" marB="23826" anchor="ctr"/>
                </a:tc>
                <a:extLst>
                  <a:ext uri="{0D108BD9-81ED-4DB2-BD59-A6C34878D82A}">
                    <a16:rowId xmlns="" xmlns:a16="http://schemas.microsoft.com/office/drawing/2014/main" val="10004"/>
                  </a:ext>
                </a:extLst>
              </a:tr>
              <a:tr h="583192">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1000" dirty="0">
                          <a:solidFill>
                            <a:schemeClr val="bg1"/>
                          </a:solidFill>
                          <a:effectLst/>
                          <a:latin typeface="+mn-lt"/>
                        </a:rPr>
                        <a:t>Субсидии </a:t>
                      </a:r>
                      <a:r>
                        <a:rPr lang="ru-RU" sz="1000" dirty="0" smtClean="0">
                          <a:solidFill>
                            <a:schemeClr val="bg1"/>
                          </a:solidFill>
                          <a:effectLst/>
                          <a:latin typeface="+mn-lt"/>
                        </a:rPr>
                        <a:t>гражданам на </a:t>
                      </a:r>
                      <a:r>
                        <a:rPr lang="ru-RU" sz="1000" dirty="0">
                          <a:solidFill>
                            <a:schemeClr val="bg1"/>
                          </a:solidFill>
                          <a:effectLst/>
                          <a:latin typeface="+mn-lt"/>
                        </a:rPr>
                        <a:t>оплату жилого помещения </a:t>
                      </a:r>
                      <a:r>
                        <a:rPr lang="ru-RU" sz="1000" dirty="0" smtClean="0">
                          <a:solidFill>
                            <a:schemeClr val="bg1"/>
                          </a:solidFill>
                          <a:effectLst/>
                          <a:latin typeface="+mn-lt"/>
                        </a:rPr>
                        <a:t>и коммунальных </a:t>
                      </a:r>
                      <a:r>
                        <a:rPr lang="ru-RU" sz="1000" dirty="0">
                          <a:solidFill>
                            <a:schemeClr val="bg1"/>
                          </a:solidFill>
                          <a:effectLst/>
                          <a:latin typeface="+mn-lt"/>
                        </a:rPr>
                        <a:t>услуг ​</a:t>
                      </a:r>
                      <a:endParaRPr lang="ru-RU" sz="1200" b="0" i="0" dirty="0">
                        <a:solidFill>
                          <a:schemeClr val="bg1"/>
                        </a:solidFill>
                        <a:effectLst/>
                        <a:latin typeface="+mn-lt"/>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ea typeface="+mn-ea"/>
                          <a:cs typeface="Times New Roman" panose="02020603050405020304" pitchFamily="18" charset="0"/>
                        </a:rPr>
                        <a:t>53 748,6</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3 114 человек</a:t>
                      </a:r>
                      <a:r>
                        <a:rPr kumimoji="0" lang="ru-RU" sz="1000" kern="1200" dirty="0">
                          <a:solidFill>
                            <a:schemeClr val="bg1"/>
                          </a:solidFill>
                          <a:effectLst/>
                          <a:latin typeface="+mn-lt"/>
                        </a:rPr>
                        <a:t>​</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900" dirty="0">
                          <a:solidFill>
                            <a:schemeClr val="bg1"/>
                          </a:solidFill>
                          <a:effectLst/>
                          <a:latin typeface="+mn-lt"/>
                        </a:rPr>
                        <a:t>Постановление Правительства РФ от 14.12.2005 года № "О предоставлении субсидий на оплату жилого помещения и коммунальных услуг" (с изменениями </a:t>
                      </a:r>
                      <a:r>
                        <a:rPr lang="ru-RU" sz="900" dirty="0" smtClean="0">
                          <a:solidFill>
                            <a:schemeClr val="bg1"/>
                          </a:solidFill>
                          <a:effectLst/>
                          <a:latin typeface="+mn-lt"/>
                        </a:rPr>
                        <a:t> и </a:t>
                      </a:r>
                      <a:r>
                        <a:rPr lang="ru-RU" sz="900" dirty="0">
                          <a:solidFill>
                            <a:schemeClr val="bg1"/>
                          </a:solidFill>
                          <a:effectLst/>
                          <a:latin typeface="+mn-lt"/>
                        </a:rPr>
                        <a:t>дополнениями).​</a:t>
                      </a:r>
                      <a:endParaRPr lang="ru-RU" sz="1200" b="0" i="0" dirty="0">
                        <a:solidFill>
                          <a:schemeClr val="bg1"/>
                        </a:solidFill>
                        <a:effectLst/>
                        <a:latin typeface="+mn-lt"/>
                      </a:endParaRPr>
                    </a:p>
                  </a:txBody>
                  <a:tcPr marL="35739" marR="35739" marT="23826" marB="23826" anchor="ctr"/>
                </a:tc>
                <a:extLst>
                  <a:ext uri="{0D108BD9-81ED-4DB2-BD59-A6C34878D82A}">
                    <a16:rowId xmlns="" xmlns:a16="http://schemas.microsoft.com/office/drawing/2014/main" val="10005"/>
                  </a:ext>
                </a:extLst>
              </a:tr>
              <a:tr h="1105856">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1000" dirty="0" smtClean="0">
                          <a:solidFill>
                            <a:schemeClr val="bg1"/>
                          </a:solidFill>
                          <a:effectLst/>
                          <a:latin typeface="+mn-lt"/>
                        </a:rPr>
                        <a:t>Обеспечение</a:t>
                      </a:r>
                      <a:r>
                        <a:rPr lang="ru-RU" sz="1000" baseline="0" dirty="0" smtClean="0">
                          <a:solidFill>
                            <a:schemeClr val="bg1"/>
                          </a:solidFill>
                          <a:effectLst/>
                          <a:latin typeface="+mn-lt"/>
                        </a:rPr>
                        <a:t> </a:t>
                      </a:r>
                      <a:r>
                        <a:rPr lang="ru-RU" sz="1000" dirty="0" smtClean="0">
                          <a:solidFill>
                            <a:schemeClr val="bg1"/>
                          </a:solidFill>
                          <a:effectLst/>
                          <a:latin typeface="+mn-lt"/>
                        </a:rPr>
                        <a:t>предоставления </a:t>
                      </a:r>
                      <a:r>
                        <a:rPr lang="ru-RU" sz="1000" dirty="0">
                          <a:solidFill>
                            <a:schemeClr val="bg1"/>
                          </a:solidFill>
                          <a:effectLst/>
                          <a:latin typeface="+mn-lt"/>
                        </a:rPr>
                        <a:t>жилых </a:t>
                      </a:r>
                      <a:r>
                        <a:rPr lang="ru-RU" sz="1000" dirty="0" smtClean="0">
                          <a:solidFill>
                            <a:schemeClr val="bg1"/>
                          </a:solidFill>
                          <a:effectLst/>
                          <a:latin typeface="+mn-lt"/>
                        </a:rPr>
                        <a:t>помещений</a:t>
                      </a:r>
                      <a:r>
                        <a:rPr lang="ru-RU" sz="1000" baseline="0" dirty="0" smtClean="0">
                          <a:solidFill>
                            <a:schemeClr val="bg1"/>
                          </a:solidFill>
                          <a:effectLst/>
                          <a:latin typeface="+mn-lt"/>
                        </a:rPr>
                        <a:t> </a:t>
                      </a:r>
                      <a:r>
                        <a:rPr lang="ru-RU" sz="1000" dirty="0" smtClean="0">
                          <a:solidFill>
                            <a:schemeClr val="bg1"/>
                          </a:solidFill>
                          <a:effectLst/>
                          <a:latin typeface="+mn-lt"/>
                        </a:rPr>
                        <a:t>детям-сиротам </a:t>
                      </a:r>
                      <a:r>
                        <a:rPr lang="ru-RU" sz="1000" dirty="0">
                          <a:solidFill>
                            <a:schemeClr val="bg1"/>
                          </a:solidFill>
                          <a:effectLst/>
                          <a:latin typeface="+mn-lt"/>
                        </a:rPr>
                        <a:t>и детям, оставшимся без попечения родителей​</a:t>
                      </a:r>
                      <a:endParaRPr lang="ru-RU" sz="1200" b="0" i="0" dirty="0">
                        <a:solidFill>
                          <a:schemeClr val="bg1"/>
                        </a:solidFill>
                        <a:effectLst/>
                        <a:latin typeface="+mn-lt"/>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48 316,2</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algn="ctr" rtl="0" eaLnBrk="1" fontAlgn="base" latinLnBrk="0" hangingPunct="1"/>
                      <a:r>
                        <a:rPr kumimoji="0" lang="ru-RU" sz="1000" kern="1200" dirty="0" smtClean="0">
                          <a:solidFill>
                            <a:schemeClr val="bg1"/>
                          </a:solidFill>
                          <a:effectLst/>
                          <a:latin typeface="+mn-lt"/>
                        </a:rPr>
                        <a:t>15 </a:t>
                      </a:r>
                      <a:r>
                        <a:rPr kumimoji="0" lang="ru-RU" sz="1000" kern="1200" dirty="0">
                          <a:solidFill>
                            <a:schemeClr val="bg1"/>
                          </a:solidFill>
                          <a:effectLst/>
                          <a:latin typeface="+mn-lt"/>
                        </a:rPr>
                        <a:t>человек​</a:t>
                      </a:r>
                      <a:endParaRPr kumimoji="0" lang="ru-RU" sz="1000" kern="1200" dirty="0">
                        <a:solidFill>
                          <a:schemeClr val="bg1"/>
                        </a:solidFill>
                        <a:effectLst/>
                        <a:latin typeface="+mn-lt"/>
                        <a:ea typeface="+mn-ea"/>
                        <a:cs typeface="Times New Roman" panose="02020603050405020304" pitchFamily="18" charset="0"/>
                      </a:endParaRPr>
                    </a:p>
                  </a:txBody>
                  <a:tcPr marL="35739" marR="35739" marT="23826" marB="23826" anchor="ct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algn="just" fontAlgn="base"/>
                      <a:r>
                        <a:rPr lang="ru-RU" sz="900" dirty="0" smtClean="0">
                          <a:solidFill>
                            <a:schemeClr val="bg1"/>
                          </a:solidFill>
                          <a:effectLst/>
                          <a:latin typeface="+mn-lt"/>
                        </a:rPr>
                        <a:t>Закон Московской области от 29.12.2007 № 248/2007-ОЗ «О предоставлении  полного государственного обеспечения и дополнительных гарантий  по социальной поддержке детям-сиротам и детям, оставшимся без попечения родителей»​</a:t>
                      </a:r>
                      <a:endParaRPr lang="ru-RU" sz="1200" b="0" i="0" dirty="0">
                        <a:solidFill>
                          <a:schemeClr val="bg1"/>
                        </a:solidFill>
                        <a:effectLst/>
                        <a:latin typeface="+mn-lt"/>
                      </a:endParaRPr>
                    </a:p>
                  </a:txBody>
                  <a:tcPr marL="35739" marR="35739" marT="23826" marB="23826" anchor="ctr"/>
                </a:tc>
                <a:extLst>
                  <a:ext uri="{0D108BD9-81ED-4DB2-BD59-A6C34878D82A}">
                    <a16:rowId xmlns="" xmlns:a16="http://schemas.microsoft.com/office/drawing/2014/main" val="10006"/>
                  </a:ext>
                </a:extLst>
              </a:tr>
            </a:tbl>
          </a:graphicData>
        </a:graphic>
      </p:graphicFrame>
      <p:sp>
        <p:nvSpPr>
          <p:cNvPr id="4" name="TextBox 3"/>
          <p:cNvSpPr txBox="1"/>
          <p:nvPr/>
        </p:nvSpPr>
        <p:spPr>
          <a:xfrm>
            <a:off x="0" y="0"/>
            <a:ext cx="9144000" cy="707886"/>
          </a:xfrm>
          <a:prstGeom prst="rect">
            <a:avLst/>
          </a:prstGeom>
          <a:noFill/>
        </p:spPr>
        <p:txBody>
          <a:bodyPr wrap="square" rtlCol="0">
            <a:spAutoFit/>
          </a:bodyPr>
          <a:lstStyle/>
          <a:p>
            <a:pPr algn="ctr"/>
            <a:r>
              <a:rPr lang="ru-RU" sz="2000" b="1" dirty="0" smtClean="0">
                <a:solidFill>
                  <a:srgbClr val="0000CC"/>
                </a:solidFill>
              </a:rPr>
              <a:t>Расходы бюджета городского округа Щёлково Московской области с учётом интересов целевых групп пользователей за 2020 году (тыс. рублей)</a:t>
            </a:r>
            <a:endParaRPr lang="ru-RU" sz="2000" b="1" dirty="0">
              <a:solidFill>
                <a:srgbClr val="0000CC"/>
              </a:solidFill>
            </a:endParaRPr>
          </a:p>
        </p:txBody>
      </p:sp>
    </p:spTree>
    <p:extLst>
      <p:ext uri="{BB962C8B-B14F-4D97-AF65-F5344CB8AC3E}">
        <p14:creationId xmlns:p14="http://schemas.microsoft.com/office/powerpoint/2010/main" val="1805243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lin ang="2700000" scaled="1"/>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64548450"/>
              </p:ext>
            </p:extLst>
          </p:nvPr>
        </p:nvGraphicFramePr>
        <p:xfrm>
          <a:off x="-2839" y="764704"/>
          <a:ext cx="9144000" cy="6093297"/>
        </p:xfrm>
        <a:graphic>
          <a:graphicData uri="http://schemas.openxmlformats.org/drawingml/2006/table">
            <a:tbl>
              <a:tblPr>
                <a:tableStyleId>{BDBED569-4797-4DF1-A0F4-6AAB3CD982D8}</a:tableStyleId>
              </a:tblPr>
              <a:tblGrid>
                <a:gridCol w="4499992">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1370991">
                  <a:extLst>
                    <a:ext uri="{9D8B030D-6E8A-4147-A177-3AD203B41FA5}">
                      <a16:colId xmlns="" xmlns:a16="http://schemas.microsoft.com/office/drawing/2014/main" val="20002"/>
                    </a:ext>
                  </a:extLst>
                </a:gridCol>
                <a:gridCol w="2120889">
                  <a:extLst>
                    <a:ext uri="{9D8B030D-6E8A-4147-A177-3AD203B41FA5}">
                      <a16:colId xmlns="" xmlns:a16="http://schemas.microsoft.com/office/drawing/2014/main" val="20004"/>
                    </a:ext>
                  </a:extLst>
                </a:gridCol>
              </a:tblGrid>
              <a:tr h="515857">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a:solidFill>
                            <a:schemeClr val="dk1"/>
                          </a:solidFill>
                          <a:effectLst/>
                          <a:latin typeface="+mn-lt"/>
                          <a:ea typeface="+mn-ea"/>
                          <a:cs typeface="+mn-cs"/>
                        </a:rPr>
                        <a:t>Наименование проекта, место реализации </a:t>
                      </a:r>
                      <a:r>
                        <a:rPr kumimoji="0" lang="ru-RU" sz="1050" u="none" strike="noStrike" kern="1200" dirty="0" smtClean="0">
                          <a:solidFill>
                            <a:schemeClr val="dk1"/>
                          </a:solidFill>
                          <a:effectLst/>
                          <a:latin typeface="+mn-lt"/>
                          <a:ea typeface="+mn-ea"/>
                          <a:cs typeface="+mn-cs"/>
                        </a:rPr>
                        <a:t>проекта </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срок ввода объекта в эксплуатацию</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Объем финансирования</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a:solidFill>
                            <a:schemeClr val="dk1"/>
                          </a:solidFill>
                          <a:effectLst/>
                          <a:latin typeface="+mn-lt"/>
                          <a:ea typeface="+mn-ea"/>
                          <a:cs typeface="+mn-cs"/>
                        </a:rPr>
                        <a:t>Результаты реализации проекта</a:t>
                      </a:r>
                    </a:p>
                  </a:txBody>
                  <a:tcPr marL="2539" marR="2539" marT="3385" marB="0" anchor="ctr"/>
                </a:tc>
                <a:extLst>
                  <a:ext uri="{0D108BD9-81ED-4DB2-BD59-A6C34878D82A}">
                    <a16:rowId xmlns="" xmlns:a16="http://schemas.microsoft.com/office/drawing/2014/main" val="10000"/>
                  </a:ext>
                </a:extLst>
              </a:tr>
              <a:tr h="465930">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Приобретение </a:t>
                      </a:r>
                      <a:r>
                        <a:rPr kumimoji="0" lang="ru-RU" sz="1050" u="none" strike="noStrike" kern="1200" dirty="0">
                          <a:solidFill>
                            <a:schemeClr val="dk1"/>
                          </a:solidFill>
                          <a:effectLst/>
                          <a:latin typeface="+mn-lt"/>
                          <a:ea typeface="+mn-ea"/>
                          <a:cs typeface="+mn-cs"/>
                        </a:rPr>
                        <a:t>квартир </a:t>
                      </a:r>
                      <a:r>
                        <a:rPr kumimoji="0" lang="ru-RU" sz="1050" u="none" strike="noStrike" kern="1200" dirty="0" smtClean="0">
                          <a:solidFill>
                            <a:schemeClr val="dk1"/>
                          </a:solidFill>
                          <a:effectLst/>
                          <a:latin typeface="+mn-lt"/>
                          <a:ea typeface="+mn-ea"/>
                          <a:cs typeface="+mn-cs"/>
                        </a:rPr>
                        <a:t>для детей-сирот </a:t>
                      </a:r>
                      <a:r>
                        <a:rPr kumimoji="0" lang="ru-RU" sz="1050" u="none" strike="noStrike" kern="1200" dirty="0">
                          <a:solidFill>
                            <a:schemeClr val="dk1"/>
                          </a:solidFill>
                          <a:effectLst/>
                          <a:latin typeface="+mn-lt"/>
                          <a:ea typeface="+mn-ea"/>
                          <a:cs typeface="+mn-cs"/>
                        </a:rPr>
                        <a:t>и </a:t>
                      </a:r>
                      <a:r>
                        <a:rPr kumimoji="0" lang="ru-RU" sz="1050" u="none" strike="noStrike" kern="1200" dirty="0" smtClean="0">
                          <a:solidFill>
                            <a:schemeClr val="dk1"/>
                          </a:solidFill>
                          <a:effectLst/>
                          <a:latin typeface="+mn-lt"/>
                          <a:ea typeface="+mn-ea"/>
                          <a:cs typeface="+mn-cs"/>
                        </a:rPr>
                        <a:t>детей, </a:t>
                      </a:r>
                      <a:r>
                        <a:rPr kumimoji="0" lang="ru-RU" sz="1050" u="none" strike="noStrike" kern="1200" dirty="0">
                          <a:solidFill>
                            <a:schemeClr val="dk1"/>
                          </a:solidFill>
                          <a:effectLst/>
                          <a:latin typeface="+mn-lt"/>
                          <a:ea typeface="+mn-ea"/>
                          <a:cs typeface="+mn-cs"/>
                        </a:rPr>
                        <a:t>оставшихся без попечения </a:t>
                      </a:r>
                      <a:r>
                        <a:rPr kumimoji="0" lang="ru-RU" sz="1050" u="none" strike="noStrike" kern="1200" dirty="0" smtClean="0">
                          <a:solidFill>
                            <a:schemeClr val="dk1"/>
                          </a:solidFill>
                          <a:effectLst/>
                          <a:latin typeface="+mn-lt"/>
                          <a:ea typeface="+mn-ea"/>
                          <a:cs typeface="+mn-cs"/>
                        </a:rPr>
                        <a:t>родителей в городском округе Щёлково</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48 316,2</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Предоставлено 15 квартир детям-сиротам</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0001"/>
                  </a:ext>
                </a:extLst>
              </a:tr>
              <a:tr h="401255">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a:solidFill>
                            <a:schemeClr val="dk1"/>
                          </a:solidFill>
                          <a:effectLst/>
                          <a:latin typeface="+mn-lt"/>
                          <a:ea typeface="+mn-ea"/>
                          <a:cs typeface="+mn-cs"/>
                        </a:rPr>
                        <a:t>Обеспечение жильем молодых </a:t>
                      </a:r>
                      <a:r>
                        <a:rPr kumimoji="0" lang="ru-RU" sz="1050" u="none" strike="noStrike" kern="1200" dirty="0" smtClean="0">
                          <a:solidFill>
                            <a:schemeClr val="dk1"/>
                          </a:solidFill>
                          <a:effectLst/>
                          <a:latin typeface="+mn-lt"/>
                          <a:ea typeface="+mn-ea"/>
                          <a:cs typeface="+mn-cs"/>
                        </a:rPr>
                        <a:t>семей городского округа Щёлково </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20 381,3</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Улучшены жилищные условия 13 молодым семьям</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0002"/>
                  </a:ext>
                </a:extLst>
              </a:tr>
              <a:tr h="405279">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Строительство общеобразовательной школы </a:t>
                      </a:r>
                      <a:r>
                        <a:rPr kumimoji="0" lang="ru-RU" sz="1050" u="none" strike="noStrike" kern="1200" dirty="0">
                          <a:solidFill>
                            <a:schemeClr val="dk1"/>
                          </a:solidFill>
                          <a:effectLst/>
                          <a:latin typeface="+mn-lt"/>
                          <a:ea typeface="+mn-ea"/>
                          <a:cs typeface="+mn-cs"/>
                        </a:rPr>
                        <a:t>на </a:t>
                      </a:r>
                      <a:r>
                        <a:rPr kumimoji="0" lang="ru-RU" sz="1050" u="none" strike="noStrike" kern="1200" dirty="0" smtClean="0">
                          <a:solidFill>
                            <a:schemeClr val="dk1"/>
                          </a:solidFill>
                          <a:effectLst/>
                          <a:latin typeface="+mn-lt"/>
                          <a:ea typeface="+mn-ea"/>
                          <a:cs typeface="+mn-cs"/>
                        </a:rPr>
                        <a:t>1 100 </a:t>
                      </a:r>
                      <a:r>
                        <a:rPr kumimoji="0" lang="ru-RU" sz="1050" u="none" strike="noStrike" kern="1200" dirty="0">
                          <a:solidFill>
                            <a:schemeClr val="dk1"/>
                          </a:solidFill>
                          <a:effectLst/>
                          <a:latin typeface="+mn-lt"/>
                          <a:ea typeface="+mn-ea"/>
                          <a:cs typeface="+mn-cs"/>
                        </a:rPr>
                        <a:t>мест по адресу: Московская область, г. Щелково, мкр. "Солнечный</a:t>
                      </a:r>
                      <a:r>
                        <a:rPr kumimoji="0" lang="ru-RU" sz="1050" u="none" strike="noStrike" kern="1200" dirty="0" smtClean="0">
                          <a:solidFill>
                            <a:schemeClr val="dk1"/>
                          </a:solidFill>
                          <a:effectLst/>
                          <a:latin typeface="+mn-lt"/>
                          <a:ea typeface="+mn-ea"/>
                          <a:cs typeface="+mn-cs"/>
                        </a:rPr>
                        <a:t>"</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369 088,2</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Создано 1 100 ученических мест</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0005"/>
                  </a:ext>
                </a:extLst>
              </a:tr>
              <a:tr h="384178">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Строительство общеобразовательной школа </a:t>
                      </a:r>
                      <a:r>
                        <a:rPr kumimoji="0" lang="ru-RU" sz="1050" u="none" strike="noStrike" kern="1200" dirty="0">
                          <a:solidFill>
                            <a:schemeClr val="dk1"/>
                          </a:solidFill>
                          <a:effectLst/>
                          <a:latin typeface="+mn-lt"/>
                          <a:ea typeface="+mn-ea"/>
                          <a:cs typeface="+mn-cs"/>
                        </a:rPr>
                        <a:t>на </a:t>
                      </a:r>
                      <a:r>
                        <a:rPr kumimoji="0" lang="ru-RU" sz="1050" u="none" strike="noStrike" kern="1200" dirty="0" smtClean="0">
                          <a:solidFill>
                            <a:schemeClr val="dk1"/>
                          </a:solidFill>
                          <a:effectLst/>
                          <a:latin typeface="+mn-lt"/>
                          <a:ea typeface="+mn-ea"/>
                          <a:cs typeface="+mn-cs"/>
                        </a:rPr>
                        <a:t>1 100 </a:t>
                      </a:r>
                      <a:r>
                        <a:rPr kumimoji="0" lang="ru-RU" sz="1050" u="none" strike="noStrike" kern="1200" dirty="0">
                          <a:solidFill>
                            <a:schemeClr val="dk1"/>
                          </a:solidFill>
                          <a:effectLst/>
                          <a:latin typeface="+mn-lt"/>
                          <a:ea typeface="+mn-ea"/>
                          <a:cs typeface="+mn-cs"/>
                        </a:rPr>
                        <a:t>учащихся по адресу: Московская область, г. Щелково, мкр. "Жегалово</a:t>
                      </a:r>
                      <a:r>
                        <a:rPr kumimoji="0" lang="ru-RU" sz="1050" u="none" strike="noStrike" kern="1200" dirty="0" smtClean="0">
                          <a:solidFill>
                            <a:schemeClr val="dk1"/>
                          </a:solidFill>
                          <a:effectLst/>
                          <a:latin typeface="+mn-lt"/>
                          <a:ea typeface="+mn-ea"/>
                          <a:cs typeface="+mn-cs"/>
                        </a:rPr>
                        <a:t>"</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886 931,9</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Создано 1 100 ученических мест</a:t>
                      </a:r>
                    </a:p>
                    <a:p>
                      <a:pPr marL="0" marR="0" indent="0" algn="l" defTabSz="914400" rtl="0" eaLnBrk="1" fontAlgn="b" latinLnBrk="0" hangingPunct="1">
                        <a:lnSpc>
                          <a:spcPct val="100000"/>
                        </a:lnSpc>
                        <a:spcBef>
                          <a:spcPts val="0"/>
                        </a:spcBef>
                        <a:spcAft>
                          <a:spcPts val="0"/>
                        </a:spcAft>
                        <a:buClrTx/>
                        <a:buSzTx/>
                        <a:buFontTx/>
                        <a:buNone/>
                        <a:tabLst/>
                        <a:defRPr/>
                      </a:pP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0006"/>
                  </a:ext>
                </a:extLst>
              </a:tr>
              <a:tr h="537849">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Строительство нового корпуса </a:t>
                      </a:r>
                      <a:r>
                        <a:rPr kumimoji="0" lang="ru-RU" sz="1050" u="none" strike="noStrike" kern="1200" dirty="0">
                          <a:solidFill>
                            <a:schemeClr val="dk1"/>
                          </a:solidFill>
                          <a:effectLst/>
                          <a:latin typeface="+mn-lt"/>
                          <a:ea typeface="+mn-ea"/>
                          <a:cs typeface="+mn-cs"/>
                        </a:rPr>
                        <a:t>на 550 учащихся МБОУ СОШ №11 им. Титова по адресу: Московская область, г. Щелково, ул. Институтская, д. </a:t>
                      </a:r>
                      <a:r>
                        <a:rPr kumimoji="0" lang="ru-RU" sz="1050" u="none" strike="noStrike" kern="1200" dirty="0" smtClean="0">
                          <a:solidFill>
                            <a:schemeClr val="dk1"/>
                          </a:solidFill>
                          <a:effectLst/>
                          <a:latin typeface="+mn-lt"/>
                          <a:ea typeface="+mn-ea"/>
                          <a:cs typeface="+mn-cs"/>
                        </a:rPr>
                        <a:t>5</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2021</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148 905,5</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Проведены проектно-изыскательские работы и начаты СМР</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507813202"/>
                  </a:ext>
                </a:extLst>
              </a:tr>
              <a:tr h="384178">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a:solidFill>
                            <a:schemeClr val="dk1"/>
                          </a:solidFill>
                          <a:effectLst/>
                          <a:latin typeface="+mn-lt"/>
                          <a:ea typeface="+mn-ea"/>
                          <a:cs typeface="+mn-cs"/>
                        </a:rPr>
                        <a:t>Школа на 825 мест по адресу: Московская область, г. Щелково, микрорайон "Потапово-3А</a:t>
                      </a:r>
                      <a:r>
                        <a:rPr kumimoji="0" lang="ru-RU" sz="1050" u="none" strike="noStrike" kern="1200" dirty="0" smtClean="0">
                          <a:solidFill>
                            <a:schemeClr val="dk1"/>
                          </a:solidFill>
                          <a:effectLst/>
                          <a:latin typeface="+mn-lt"/>
                          <a:ea typeface="+mn-ea"/>
                          <a:cs typeface="+mn-cs"/>
                        </a:rPr>
                        <a:t>"</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2021</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3 223,9</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Проведены проектно-изыскательские работы</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0007"/>
                  </a:ext>
                </a:extLst>
              </a:tr>
              <a:tr h="527389">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a:solidFill>
                            <a:schemeClr val="dk1"/>
                          </a:solidFill>
                          <a:effectLst/>
                          <a:latin typeface="+mn-lt"/>
                          <a:ea typeface="+mn-ea"/>
                          <a:cs typeface="+mn-cs"/>
                        </a:rPr>
                        <a:t>Школа на 275 мест по адресу: </a:t>
                      </a:r>
                      <a:r>
                        <a:rPr kumimoji="0" lang="ru-RU" sz="1050" u="none" strike="noStrike" kern="1200" dirty="0" smtClean="0">
                          <a:solidFill>
                            <a:schemeClr val="dk1"/>
                          </a:solidFill>
                          <a:effectLst/>
                          <a:latin typeface="+mn-lt"/>
                          <a:ea typeface="+mn-ea"/>
                          <a:cs typeface="+mn-cs"/>
                        </a:rPr>
                        <a:t>Московская </a:t>
                      </a:r>
                      <a:r>
                        <a:rPr kumimoji="0" lang="ru-RU" sz="1050" u="none" strike="noStrike" kern="1200" dirty="0">
                          <a:solidFill>
                            <a:schemeClr val="dk1"/>
                          </a:solidFill>
                          <a:effectLst/>
                          <a:latin typeface="+mn-lt"/>
                          <a:ea typeface="+mn-ea"/>
                          <a:cs typeface="+mn-cs"/>
                        </a:rPr>
                        <a:t>область, г. Щелково, ул. Шмидта, д. </a:t>
                      </a:r>
                      <a:r>
                        <a:rPr kumimoji="0" lang="ru-RU" sz="1050" u="none" strike="noStrike" kern="1200" dirty="0" smtClean="0">
                          <a:solidFill>
                            <a:schemeClr val="dk1"/>
                          </a:solidFill>
                          <a:effectLst/>
                          <a:latin typeface="+mn-lt"/>
                          <a:ea typeface="+mn-ea"/>
                          <a:cs typeface="+mn-cs"/>
                        </a:rPr>
                        <a:t>11</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2021</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61 822,0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lvl1pPr marL="0" algn="l" rtl="0" eaLnBrk="1" latinLnBrk="0" hangingPunct="1">
                        <a:defRPr kumimoji="0" kern="1200">
                          <a:solidFill>
                            <a:schemeClr val="dk1"/>
                          </a:solidFill>
                          <a:latin typeface="Corbel"/>
                        </a:defRPr>
                      </a:lvl1pPr>
                      <a:lvl2pPr marL="457200" algn="l" rtl="0" eaLnBrk="1" latinLnBrk="0" hangingPunct="1">
                        <a:defRPr kumimoji="0" kern="1200">
                          <a:solidFill>
                            <a:schemeClr val="dk1"/>
                          </a:solidFill>
                          <a:latin typeface="Corbel"/>
                        </a:defRPr>
                      </a:lvl2pPr>
                      <a:lvl3pPr marL="914400" algn="l" rtl="0" eaLnBrk="1" latinLnBrk="0" hangingPunct="1">
                        <a:defRPr kumimoji="0" kern="1200">
                          <a:solidFill>
                            <a:schemeClr val="dk1"/>
                          </a:solidFill>
                          <a:latin typeface="Corbel"/>
                        </a:defRPr>
                      </a:lvl3pPr>
                      <a:lvl4pPr marL="1371600" algn="l" rtl="0" eaLnBrk="1" latinLnBrk="0" hangingPunct="1">
                        <a:defRPr kumimoji="0" kern="1200">
                          <a:solidFill>
                            <a:schemeClr val="dk1"/>
                          </a:solidFill>
                          <a:latin typeface="Corbel"/>
                        </a:defRPr>
                      </a:lvl4pPr>
                      <a:lvl5pPr marL="1828800" algn="l" rtl="0" eaLnBrk="1" latinLnBrk="0" hangingPunct="1">
                        <a:defRPr kumimoji="0" kern="1200">
                          <a:solidFill>
                            <a:schemeClr val="dk1"/>
                          </a:solidFill>
                          <a:latin typeface="Corbel"/>
                        </a:defRPr>
                      </a:lvl5pPr>
                      <a:lvl6pPr marL="2286000" algn="l" rtl="0" eaLnBrk="1" latinLnBrk="0" hangingPunct="1">
                        <a:defRPr kumimoji="0" kern="1200">
                          <a:solidFill>
                            <a:schemeClr val="dk1"/>
                          </a:solidFill>
                          <a:latin typeface="Corbel"/>
                        </a:defRPr>
                      </a:lvl6pPr>
                      <a:lvl7pPr marL="2743200" algn="l" rtl="0" eaLnBrk="1" latinLnBrk="0" hangingPunct="1">
                        <a:defRPr kumimoji="0" kern="1200">
                          <a:solidFill>
                            <a:schemeClr val="dk1"/>
                          </a:solidFill>
                          <a:latin typeface="Corbel"/>
                        </a:defRPr>
                      </a:lvl7pPr>
                      <a:lvl8pPr marL="3200400" algn="l" rtl="0" eaLnBrk="1" latinLnBrk="0" hangingPunct="1">
                        <a:defRPr kumimoji="0" kern="1200">
                          <a:solidFill>
                            <a:schemeClr val="dk1"/>
                          </a:solidFill>
                          <a:latin typeface="Corbel"/>
                        </a:defRPr>
                      </a:lvl8pPr>
                      <a:lvl9pPr marL="3657600" algn="l" rtl="0" eaLnBrk="1" latinLnBrk="0" hangingPunct="1">
                        <a:defRPr kumimoji="0" kern="1200">
                          <a:solidFill>
                            <a:schemeClr val="dk1"/>
                          </a:solidFill>
                          <a:latin typeface="Corbel"/>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Проведены проектно-изыскательские работы и начаты СМР</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0008"/>
                  </a:ext>
                </a:extLst>
              </a:tr>
              <a:tr h="407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Переселение граждан из аварийного жилищного фонда городского округа Щёлково</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119 411,3</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Расселено 5 аварийных домов на территории г.о. Щёлково</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1658717400"/>
                  </a:ext>
                </a:extLst>
              </a:tr>
              <a:tr h="5158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altLang="ru-RU" sz="1050" u="none" strike="noStrike" kern="1200" dirty="0" smtClean="0">
                          <a:solidFill>
                            <a:schemeClr val="dk1"/>
                          </a:solidFill>
                          <a:effectLst/>
                          <a:latin typeface="+mn-lt"/>
                          <a:ea typeface="+mn-ea"/>
                          <a:cs typeface="+mn-cs"/>
                        </a:rPr>
                        <a:t>Аварийно-восстановительные работы на коллекторе</a:t>
                      </a:r>
                      <a:r>
                        <a:rPr kumimoji="0" lang="ru-RU" altLang="ru-RU" sz="1050" u="none" strike="noStrike" kern="1200" baseline="0" dirty="0" smtClean="0">
                          <a:solidFill>
                            <a:schemeClr val="dk1"/>
                          </a:solidFill>
                          <a:effectLst/>
                          <a:latin typeface="+mn-lt"/>
                          <a:ea typeface="+mn-ea"/>
                          <a:cs typeface="+mn-cs"/>
                        </a:rPr>
                        <a:t> </a:t>
                      </a:r>
                      <a:r>
                        <a:rPr kumimoji="0" lang="ru-RU" altLang="ru-RU" sz="1050" u="none" strike="noStrike" kern="1200" dirty="0" smtClean="0">
                          <a:solidFill>
                            <a:schemeClr val="dk1"/>
                          </a:solidFill>
                          <a:effectLst/>
                          <a:latin typeface="+mn-lt"/>
                          <a:ea typeface="+mn-ea"/>
                          <a:cs typeface="+mn-cs"/>
                        </a:rPr>
                        <a:t>(Щёлково-4, - д.Леониха - Щёлково-3)</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86 850,4</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Обеспечение бесперебойной</a:t>
                      </a:r>
                      <a:r>
                        <a:rPr kumimoji="0" lang="ru-RU" sz="1050" u="none" strike="noStrike" kern="1200" baseline="0" dirty="0" smtClean="0">
                          <a:solidFill>
                            <a:schemeClr val="dk1"/>
                          </a:solidFill>
                          <a:effectLst/>
                          <a:latin typeface="+mn-lt"/>
                          <a:ea typeface="+mn-ea"/>
                          <a:cs typeface="+mn-cs"/>
                        </a:rPr>
                        <a:t> безаварийной работы канализационной системы</a:t>
                      </a:r>
                      <a:endParaRPr kumimoji="0" lang="ru-RU" sz="1050" u="none" strike="noStrike" kern="1200" dirty="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4243528045"/>
                  </a:ext>
                </a:extLst>
              </a:tr>
              <a:tr h="5158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Капитальный ремонт межрайонного самотечного коллектора от г. Королёв (пл. Валентиновская) до г.Щёлково (КНС «Соколовская»)</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2020</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88 614,3</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Обеспечение бесперебойной</a:t>
                      </a:r>
                      <a:r>
                        <a:rPr kumimoji="0" lang="ru-RU" sz="1050" u="none" strike="noStrike" kern="1200" baseline="0" dirty="0" smtClean="0">
                          <a:solidFill>
                            <a:schemeClr val="dk1"/>
                          </a:solidFill>
                          <a:effectLst/>
                          <a:latin typeface="+mn-lt"/>
                          <a:ea typeface="+mn-ea"/>
                          <a:cs typeface="+mn-cs"/>
                        </a:rPr>
                        <a:t> безаварийной работы канализационной системы</a:t>
                      </a:r>
                      <a:endParaRPr kumimoji="0" lang="ru-RU" sz="1050" u="none" strike="noStrike" kern="1200" dirty="0" smtClean="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2833143208"/>
                  </a:ext>
                </a:extLst>
              </a:tr>
              <a:tr h="5158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Модернизация КНС "Соколовская"</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2022</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339 963,5</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Обеспечение бесперебойной</a:t>
                      </a:r>
                      <a:r>
                        <a:rPr kumimoji="0" lang="ru-RU" sz="1050" u="none" strike="noStrike" kern="1200" baseline="0" dirty="0" smtClean="0">
                          <a:solidFill>
                            <a:schemeClr val="dk1"/>
                          </a:solidFill>
                          <a:effectLst/>
                          <a:latin typeface="+mn-lt"/>
                          <a:ea typeface="+mn-ea"/>
                          <a:cs typeface="+mn-cs"/>
                        </a:rPr>
                        <a:t> безаварийной работы канализационной системы</a:t>
                      </a:r>
                      <a:endParaRPr kumimoji="0" lang="ru-RU" sz="1050" u="none" strike="noStrike" kern="1200" dirty="0" smtClean="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4127364388"/>
                  </a:ext>
                </a:extLst>
              </a:tr>
              <a:tr h="5158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Капитальный ремонт коллектора, проходящему в железобетонном дюкере по дну реки Клязьма и в прилегающей береговой зоне</a:t>
                      </a:r>
                      <a:endParaRPr kumimoji="0" lang="ru-RU" sz="1050" u="none" strike="noStrike" kern="1200" dirty="0">
                        <a:solidFill>
                          <a:schemeClr val="dk1"/>
                        </a:solidFill>
                        <a:effectLst/>
                        <a:latin typeface="+mn-lt"/>
                        <a:ea typeface="+mn-ea"/>
                        <a:cs typeface="+mn-cs"/>
                      </a:endParaRPr>
                    </a:p>
                  </a:txBody>
                  <a:tcPr marL="2539" marR="2539" marT="338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2021</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175 024,4</a:t>
                      </a:r>
                      <a:endParaRPr kumimoji="0" lang="ru-RU" sz="1050" u="none" strike="noStrike" kern="1200" dirty="0">
                        <a:solidFill>
                          <a:schemeClr val="dk1"/>
                        </a:solidFill>
                        <a:effectLst/>
                        <a:latin typeface="+mn-lt"/>
                        <a:ea typeface="+mn-ea"/>
                        <a:cs typeface="+mn-cs"/>
                      </a:endParaRPr>
                    </a:p>
                  </a:txBody>
                  <a:tcPr marL="2539" marR="2539" marT="338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ru-RU" sz="1050" u="none" strike="noStrike" kern="1200" dirty="0" smtClean="0">
                          <a:solidFill>
                            <a:schemeClr val="dk1"/>
                          </a:solidFill>
                          <a:effectLst/>
                          <a:latin typeface="+mn-lt"/>
                          <a:ea typeface="+mn-ea"/>
                          <a:cs typeface="+mn-cs"/>
                        </a:rPr>
                        <a:t>Обеспечение бесперебойной</a:t>
                      </a:r>
                      <a:r>
                        <a:rPr kumimoji="0" lang="ru-RU" sz="1050" u="none" strike="noStrike" kern="1200" baseline="0" dirty="0" smtClean="0">
                          <a:solidFill>
                            <a:schemeClr val="dk1"/>
                          </a:solidFill>
                          <a:effectLst/>
                          <a:latin typeface="+mn-lt"/>
                          <a:ea typeface="+mn-ea"/>
                          <a:cs typeface="+mn-cs"/>
                        </a:rPr>
                        <a:t> безаварийной работы канализационной системы</a:t>
                      </a:r>
                      <a:endParaRPr kumimoji="0" lang="ru-RU" sz="1050" u="none" strike="noStrike" kern="1200" dirty="0" smtClean="0">
                        <a:solidFill>
                          <a:schemeClr val="dk1"/>
                        </a:solidFill>
                        <a:effectLst/>
                        <a:latin typeface="+mn-lt"/>
                        <a:ea typeface="+mn-ea"/>
                        <a:cs typeface="+mn-cs"/>
                      </a:endParaRPr>
                    </a:p>
                  </a:txBody>
                  <a:tcPr marL="2539" marR="2539" marT="3385" marB="0" anchor="ctr"/>
                </a:tc>
                <a:extLst>
                  <a:ext uri="{0D108BD9-81ED-4DB2-BD59-A6C34878D82A}">
                    <a16:rowId xmlns="" xmlns:a16="http://schemas.microsoft.com/office/drawing/2014/main" val="2858181991"/>
                  </a:ext>
                </a:extLst>
              </a:tr>
            </a:tbl>
          </a:graphicData>
        </a:graphic>
      </p:graphicFrame>
      <p:sp>
        <p:nvSpPr>
          <p:cNvPr id="4" name="TextBox 3"/>
          <p:cNvSpPr txBox="1"/>
          <p:nvPr/>
        </p:nvSpPr>
        <p:spPr>
          <a:xfrm>
            <a:off x="13794" y="0"/>
            <a:ext cx="9144000" cy="984885"/>
          </a:xfrm>
          <a:prstGeom prst="rect">
            <a:avLst/>
          </a:prstGeom>
          <a:noFill/>
        </p:spPr>
        <p:txBody>
          <a:bodyPr wrap="square" rtlCol="0">
            <a:spAutoFit/>
          </a:bodyPr>
          <a:lstStyle/>
          <a:p>
            <a:pPr algn="ctr"/>
            <a:r>
              <a:rPr lang="ru-RU" sz="1900" b="1" dirty="0" smtClean="0">
                <a:solidFill>
                  <a:srgbClr val="0000CC"/>
                </a:solidFill>
              </a:rPr>
              <a:t>Информация об общественно значимых проектах, реализуемых на территории городского округа Щёлково Московской области в 2020 году (</a:t>
            </a:r>
            <a:r>
              <a:rPr lang="ru-RU" sz="1900" b="1" dirty="0">
                <a:solidFill>
                  <a:srgbClr val="0000CC"/>
                </a:solidFill>
              </a:rPr>
              <a:t>тыс. рублей)</a:t>
            </a:r>
          </a:p>
          <a:p>
            <a:pPr algn="ctr"/>
            <a:endParaRPr lang="ru-RU" sz="2000" b="1" dirty="0">
              <a:solidFill>
                <a:srgbClr val="0000CC"/>
              </a:solidFill>
            </a:endParaRPr>
          </a:p>
        </p:txBody>
      </p:sp>
    </p:spTree>
    <p:extLst>
      <p:ext uri="{BB962C8B-B14F-4D97-AF65-F5344CB8AC3E}">
        <p14:creationId xmlns:p14="http://schemas.microsoft.com/office/powerpoint/2010/main" val="9638976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2856" y="0"/>
            <a:ext cx="6984776" cy="830997"/>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ru-RU" altLang="en-US" sz="1600" b="1" dirty="0" smtClean="0">
                <a:effectLst>
                  <a:outerShdw blurRad="38100" dist="38100" dir="2700000" algn="tl">
                    <a:srgbClr val="000000"/>
                  </a:outerShdw>
                </a:effectLst>
                <a:latin typeface="Constantia" pitchFamily="18" charset="0"/>
              </a:rPr>
              <a:t>«Бюджет для граждан» </a:t>
            </a:r>
          </a:p>
          <a:p>
            <a:pPr algn="ctr">
              <a:defRPr/>
            </a:pPr>
            <a:r>
              <a:rPr lang="ru-RU" altLang="en-US" sz="1600" b="1" dirty="0" smtClean="0">
                <a:effectLst>
                  <a:outerShdw blurRad="38100" dist="38100" dir="2700000" algn="tl">
                    <a:srgbClr val="000000"/>
                  </a:outerShdw>
                </a:effectLst>
                <a:latin typeface="Constantia" pitchFamily="18" charset="0"/>
              </a:rPr>
              <a:t>Подготовлен  </a:t>
            </a:r>
            <a:r>
              <a:rPr lang="en-US" altLang="en-US" sz="1600" b="1" dirty="0" smtClean="0">
                <a:effectLst>
                  <a:outerShdw blurRad="38100" dist="38100" dir="2700000" algn="tl">
                    <a:srgbClr val="000000"/>
                  </a:outerShdw>
                </a:effectLst>
                <a:latin typeface="Constantia" pitchFamily="18" charset="0"/>
              </a:rPr>
              <a:t>Финансовым </a:t>
            </a:r>
            <a:r>
              <a:rPr lang="ru-RU" altLang="en-US" sz="1600" b="1" dirty="0" smtClean="0">
                <a:effectLst>
                  <a:outerShdw blurRad="38100" dist="38100" dir="2700000" algn="tl">
                    <a:srgbClr val="000000"/>
                  </a:outerShdw>
                </a:effectLst>
                <a:latin typeface="Constantia" pitchFamily="18" charset="0"/>
              </a:rPr>
              <a:t> управлением</a:t>
            </a:r>
          </a:p>
          <a:p>
            <a:pPr algn="ctr">
              <a:defRPr/>
            </a:pPr>
            <a:r>
              <a:rPr lang="en-US" altLang="en-US" sz="1600" b="1" dirty="0" smtClean="0">
                <a:effectLst>
                  <a:outerShdw blurRad="38100" dist="38100" dir="2700000" algn="tl">
                    <a:srgbClr val="000000"/>
                  </a:outerShdw>
                </a:effectLst>
                <a:latin typeface="Constantia" pitchFamily="18" charset="0"/>
              </a:rPr>
              <a:t> </a:t>
            </a:r>
            <a:r>
              <a:rPr lang="ru-RU" altLang="en-US" sz="1600" b="1" dirty="0" smtClean="0">
                <a:effectLst>
                  <a:outerShdw blurRad="38100" dist="38100" dir="2700000" algn="tl">
                    <a:srgbClr val="000000"/>
                  </a:outerShdw>
                </a:effectLst>
                <a:latin typeface="Constantia" pitchFamily="18" charset="0"/>
              </a:rPr>
              <a:t>Администрации</a:t>
            </a:r>
            <a:r>
              <a:rPr lang="en-US" altLang="en-US" sz="1600" b="1" dirty="0" smtClean="0">
                <a:effectLst>
                  <a:outerShdw blurRad="38100" dist="38100" dir="2700000" algn="tl">
                    <a:srgbClr val="000000"/>
                  </a:outerShdw>
                </a:effectLst>
                <a:latin typeface="Constantia" pitchFamily="18" charset="0"/>
              </a:rPr>
              <a:t> </a:t>
            </a:r>
            <a:r>
              <a:rPr lang="ru-RU" altLang="en-US" sz="1600" b="1" dirty="0" smtClean="0">
                <a:effectLst>
                  <a:outerShdw blurRad="38100" dist="38100" dir="2700000" algn="tl">
                    <a:srgbClr val="000000"/>
                  </a:outerShdw>
                </a:effectLst>
                <a:latin typeface="Constantia" pitchFamily="18" charset="0"/>
              </a:rPr>
              <a:t>городского округа Щёлково</a:t>
            </a:r>
            <a:endParaRPr lang="en-US" sz="1600" b="1" dirty="0">
              <a:effectLst>
                <a:outerShdw blurRad="38100" dist="38100" dir="2700000" algn="tl">
                  <a:srgbClr val="000000"/>
                </a:outerShdw>
              </a:effectLst>
              <a:latin typeface="Antique Olive Compact" pitchFamily="34" charset="0"/>
            </a:endParaRPr>
          </a:p>
        </p:txBody>
      </p:sp>
      <p:sp>
        <p:nvSpPr>
          <p:cNvPr id="2" name="Прямоугольник 1"/>
          <p:cNvSpPr/>
          <p:nvPr/>
        </p:nvSpPr>
        <p:spPr>
          <a:xfrm>
            <a:off x="0" y="4272677"/>
            <a:ext cx="8532440" cy="258532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dirty="0">
                <a:latin typeface="Times New Roman" pitchFamily="18" charset="0"/>
                <a:cs typeface="Times New Roman" pitchFamily="18" charset="0"/>
              </a:rPr>
              <a:t>Адрес: Пролетарский проспект, д. 1-1а, г. Щёлково, Московская область, 141100.</a:t>
            </a:r>
          </a:p>
          <a:p>
            <a:pPr algn="ctr"/>
            <a:r>
              <a:rPr lang="ru-RU" dirty="0">
                <a:latin typeface="Times New Roman" pitchFamily="18" charset="0"/>
                <a:cs typeface="Times New Roman" pitchFamily="18" charset="0"/>
              </a:rPr>
              <a:t>Телефон/факс: 8 496 566-94-19.</a:t>
            </a:r>
          </a:p>
          <a:p>
            <a:pPr algn="ctr"/>
            <a:r>
              <a:rPr lang="ru-RU" dirty="0">
                <a:latin typeface="Times New Roman" pitchFamily="18" charset="0"/>
                <a:cs typeface="Times New Roman" pitchFamily="18" charset="0"/>
              </a:rPr>
              <a:t>Эл. почта: </a:t>
            </a:r>
            <a:r>
              <a:rPr lang="ru-RU" dirty="0">
                <a:latin typeface="Times New Roman" pitchFamily="18" charset="0"/>
                <a:cs typeface="Times New Roman" pitchFamily="18" charset="0"/>
                <a:hlinkClick r:id="rId3"/>
              </a:rPr>
              <a:t>fuashr@mail.ru</a:t>
            </a:r>
            <a:r>
              <a:rPr lang="ru-RU" dirty="0">
                <a:latin typeface="Times New Roman" pitchFamily="18" charset="0"/>
                <a:cs typeface="Times New Roman" pitchFamily="18" charset="0"/>
              </a:rPr>
              <a:t>.</a:t>
            </a:r>
          </a:p>
          <a:p>
            <a:pPr algn="ctr"/>
            <a:r>
              <a:rPr lang="ru-RU" dirty="0">
                <a:latin typeface="Times New Roman" pitchFamily="18" charset="0"/>
                <a:cs typeface="Times New Roman" pitchFamily="18" charset="0"/>
              </a:rPr>
              <a:t>График работы: понедельник—четверг с 9:00 до 18:00, пятница — с 9:00 до 16:45, обед — с 13:00 до 13:45.</a:t>
            </a:r>
          </a:p>
          <a:p>
            <a:pPr algn="ctr"/>
            <a:r>
              <a:rPr lang="ru-RU" dirty="0">
                <a:latin typeface="Times New Roman" pitchFamily="18" charset="0"/>
                <a:cs typeface="Times New Roman" pitchFamily="18" charset="0"/>
              </a:rPr>
              <a:t>Начальник </a:t>
            </a:r>
            <a:r>
              <a:rPr lang="ru-RU" dirty="0" smtClean="0">
                <a:latin typeface="Times New Roman" pitchFamily="18" charset="0"/>
                <a:cs typeface="Times New Roman" pitchFamily="18" charset="0"/>
              </a:rPr>
              <a:t>Финансового </a:t>
            </a:r>
            <a:r>
              <a:rPr lang="ru-RU" dirty="0">
                <a:latin typeface="Times New Roman" pitchFamily="18" charset="0"/>
                <a:cs typeface="Times New Roman" pitchFamily="18" charset="0"/>
              </a:rPr>
              <a:t>управления </a:t>
            </a:r>
            <a:r>
              <a:rPr lang="en-US" dirty="0" smtClean="0">
                <a:latin typeface="Times New Roman" pitchFamily="18" charset="0"/>
                <a:cs typeface="Times New Roman" pitchFamily="18" charset="0"/>
              </a:rPr>
              <a:t>А</a:t>
            </a:r>
            <a:r>
              <a:rPr lang="ru-RU" dirty="0" smtClean="0">
                <a:latin typeface="Times New Roman" pitchFamily="18" charset="0"/>
                <a:cs typeface="Times New Roman" pitchFamily="18" charset="0"/>
              </a:rPr>
              <a:t>дминистрации городского округа Щёлково </a:t>
            </a:r>
            <a:r>
              <a:rPr lang="ru-RU" dirty="0">
                <a:latin typeface="Times New Roman" pitchFamily="18" charset="0"/>
                <a:cs typeface="Times New Roman" pitchFamily="18" charset="0"/>
              </a:rPr>
              <a:t>— Александр Владимирович Фрыгин.</a:t>
            </a:r>
          </a:p>
          <a:p>
            <a:pPr algn="ctr"/>
            <a:r>
              <a:rPr lang="ru-RU" dirty="0">
                <a:latin typeface="Times New Roman" pitchFamily="18" charset="0"/>
                <a:cs typeface="Times New Roman" pitchFamily="18" charset="0"/>
              </a:rPr>
              <a:t>Время приёма граждан: понедельник с 9</a:t>
            </a:r>
            <a:r>
              <a:rPr lang="ru-RU" dirty="0" smtClean="0">
                <a:latin typeface="Times New Roman" pitchFamily="18" charset="0"/>
                <a:cs typeface="Times New Roman" pitchFamily="18" charset="0"/>
              </a:rPr>
              <a:t>:00 </a:t>
            </a:r>
            <a:r>
              <a:rPr lang="ru-RU" dirty="0">
                <a:latin typeface="Times New Roman" pitchFamily="18" charset="0"/>
                <a:cs typeface="Times New Roman" pitchFamily="18" charset="0"/>
              </a:rPr>
              <a:t>до </a:t>
            </a:r>
            <a:r>
              <a:rPr lang="ru-RU" dirty="0" smtClean="0">
                <a:latin typeface="Times New Roman" pitchFamily="18" charset="0"/>
                <a:cs typeface="Times New Roman" pitchFamily="18" charset="0"/>
              </a:rPr>
              <a:t>18:00</a:t>
            </a:r>
          </a:p>
          <a:p>
            <a:pPr algn="ctr"/>
            <a:r>
              <a:rPr lang="ru-RU" dirty="0" smtClean="0">
                <a:latin typeface="Times New Roman" pitchFamily="18" charset="0"/>
                <a:cs typeface="Times New Roman" pitchFamily="18" charset="0"/>
              </a:rPr>
              <a:t>Обеденный перерыв с 13:00 до 13:45</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267410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0.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1.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2.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3.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4.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5.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6.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7.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8.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9.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0.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1.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2.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3.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4.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5.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6.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7.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8.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9.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0.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1.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2.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3.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4.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5.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6.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7.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8.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9.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0.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1.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2.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3.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4.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5.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6.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7.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8.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9.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40289</TotalTime>
  <Words>25408</Words>
  <Application>Microsoft Office PowerPoint</Application>
  <PresentationFormat>Экран (4:3)</PresentationFormat>
  <Paragraphs>4995</Paragraphs>
  <Slides>92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92</vt:i4>
      </vt:variant>
    </vt:vector>
  </HeadingPairs>
  <TitlesOfParts>
    <vt:vector size="93" baseType="lpstr">
      <vt:lpstr>Апекс</vt:lpstr>
      <vt:lpstr>Презентация PowerPoint</vt:lpstr>
      <vt:lpstr>Презентация PowerPoint</vt:lpstr>
      <vt:lpstr>Презентация PowerPoint</vt:lpstr>
      <vt:lpstr>Описание административно-территориального расположение </vt:lpstr>
      <vt:lpstr>Презентация PowerPoint</vt:lpstr>
      <vt:lpstr>Презентация PowerPoint</vt:lpstr>
      <vt:lpstr>Презентация PowerPoint</vt:lpstr>
      <vt:lpstr>Какие бывают бюджеты</vt:lpstr>
      <vt:lpstr>Презентация PowerPoint</vt:lpstr>
      <vt:lpstr>Дефицит и профицит </vt:lpstr>
      <vt:lpstr>Презентация PowerPoint</vt:lpstr>
      <vt:lpstr>Презентация PowerPoint</vt:lpstr>
      <vt:lpstr>Презентация PowerPoint</vt:lpstr>
      <vt:lpstr>Презентация PowerPoint</vt:lpstr>
      <vt:lpstr>Основные задачи и приоритеты бюджетной политики, выполняемые в 2020 году</vt:lpstr>
      <vt:lpstr>Презентация PowerPoint</vt:lpstr>
      <vt:lpstr>Информация о выполнении основных показателей социально-экономического развития бюджета городского округа Щёлково Московской области за 2020 год</vt:lpstr>
      <vt:lpstr>Презентация PowerPoint</vt:lpstr>
      <vt:lpstr>Информация о выполнении основных характеристик бюджета городского округа Щёлково Московской области за 2020 год (млн. рублей)</vt:lpstr>
      <vt:lpstr>Объём и структура налоговых доходов городского округа Щёлково Московской области за 2020 год</vt:lpstr>
      <vt:lpstr>Объём и структура неналоговых доходов городского округа Щёлково Московской области за 2020 год</vt:lpstr>
      <vt:lpstr>Презентация PowerPoint</vt:lpstr>
      <vt:lpstr>Удельный объём налоговых и неналоговых доходов в расчёте на душу населения в сравнении с другими муниципальными образованиями Московской области в 2020 году</vt:lpstr>
      <vt:lpstr>Презентация PowerPoint</vt:lpstr>
      <vt:lpstr>Презентация PowerPoint</vt:lpstr>
      <vt:lpstr>Презентация PowerPoint</vt:lpstr>
      <vt:lpstr>Презентация PowerPoint</vt:lpstr>
      <vt:lpstr>Ставки по уплате земельного налога</vt:lpstr>
      <vt:lpstr>Льготы по уплате земельного налога</vt:lpstr>
      <vt:lpstr>Ставки и льготы по уплате налога на имущество физических лиц</vt:lpstr>
      <vt:lpstr>Объём выпадающих доходов в 2020 году в связи с предоставлением льгот, установленных представительными органами  городского округа Щёлково, городских и сельских поселений Щёлковского муниципального района*  </vt:lpstr>
      <vt:lpstr>Структура расходов бюджета городского округа Щёлково Московской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2245</cp:revision>
  <cp:lastPrinted>2021-06-10T12:49:22Z</cp:lastPrinted>
  <dcterms:created xsi:type="dcterms:W3CDTF">2014-11-07T09:30:42Z</dcterms:created>
  <dcterms:modified xsi:type="dcterms:W3CDTF">2021-06-15T06:21:16Z</dcterms:modified>
</cp:coreProperties>
</file>