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708" r:id="rId2"/>
  </p:sldMasterIdLst>
  <p:sldIdLst>
    <p:sldId id="256" r:id="rId3"/>
    <p:sldId id="268" r:id="rId4"/>
    <p:sldId id="270" r:id="rId5"/>
    <p:sldId id="269" r:id="rId6"/>
    <p:sldId id="260" r:id="rId7"/>
    <p:sldId id="265" r:id="rId8"/>
    <p:sldId id="267" r:id="rId9"/>
    <p:sldId id="271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Smi3" initials="U" lastIdx="2" clrIdx="0">
    <p:extLst>
      <p:ext uri="{19B8F6BF-5375-455C-9EA6-DF929625EA0E}">
        <p15:presenceInfo xmlns:p15="http://schemas.microsoft.com/office/powerpoint/2012/main" userId="UserSmi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2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5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90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076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1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22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6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4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5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81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901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9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62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742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44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3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19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9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3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4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4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7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4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3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17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756" y="731519"/>
            <a:ext cx="11463901" cy="2252749"/>
          </a:xfrm>
        </p:spPr>
        <p:txBody>
          <a:bodyPr>
            <a:noAutofit/>
          </a:bodyPr>
          <a:lstStyle/>
          <a:p>
            <a:pPr algn="ctr"/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/>
              <a:t/>
            </a:r>
            <a:br>
              <a:rPr lang="ru-RU" sz="5600" dirty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/>
              <a:t/>
            </a:r>
            <a:br>
              <a:rPr lang="ru-RU" sz="5600" dirty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/>
              <a:t/>
            </a:r>
            <a:br>
              <a:rPr lang="ru-RU" sz="5600" dirty="0"/>
            </a:br>
            <a:r>
              <a:rPr lang="ru-RU" dirty="0" smtClean="0"/>
              <a:t>проведение общественных обсуждений </a:t>
            </a:r>
            <a:r>
              <a:rPr lang="ru-RU" dirty="0" smtClean="0"/>
              <a:t>ПО </a:t>
            </a:r>
            <a:r>
              <a:rPr lang="ru-RU" dirty="0" err="1" smtClean="0"/>
              <a:t>ПРОЕКТу</a:t>
            </a:r>
            <a:r>
              <a:rPr lang="ru-RU" dirty="0" smtClean="0"/>
              <a:t> </a:t>
            </a:r>
            <a:r>
              <a:rPr lang="ru-RU" dirty="0" smtClean="0"/>
              <a:t>ПРАВИЛ БЛАГОУСТРОЙСТВА </a:t>
            </a:r>
            <a:r>
              <a:rPr lang="ru-RU" dirty="0" smtClean="0"/>
              <a:t>территории             </a:t>
            </a:r>
            <a:r>
              <a:rPr lang="ru-RU" dirty="0" smtClean="0"/>
              <a:t>ГОРОДСКОГО ОКРУГА ЩЁЛКОВО </a:t>
            </a:r>
            <a:br>
              <a:rPr lang="ru-RU" dirty="0" smtClean="0"/>
            </a:br>
            <a:r>
              <a:rPr lang="ru-RU" dirty="0" smtClean="0"/>
              <a:t>московской области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0001" y="731519"/>
            <a:ext cx="11231192" cy="2319251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u="sng" dirty="0" smtClean="0"/>
          </a:p>
          <a:p>
            <a:r>
              <a:rPr lang="ru-RU" u="sng" dirty="0" smtClean="0"/>
              <a:t>                                                                          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23164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6661" y="989216"/>
            <a:ext cx="98422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3578" y="781396"/>
            <a:ext cx="1134687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Проведение </a:t>
            </a:r>
            <a:r>
              <a:rPr lang="ru-RU" dirty="0"/>
              <a:t>общественных обсуждений по проекту </a:t>
            </a:r>
            <a:endParaRPr lang="ru-RU" dirty="0" smtClean="0"/>
          </a:p>
          <a:p>
            <a:pPr algn="ctr"/>
            <a:r>
              <a:rPr lang="ru-RU" dirty="0" smtClean="0"/>
              <a:t>Правил </a:t>
            </a:r>
            <a:r>
              <a:rPr lang="ru-RU" dirty="0"/>
              <a:t>благоустройства территории городского округа </a:t>
            </a:r>
            <a:r>
              <a:rPr lang="ru-RU" dirty="0" smtClean="0"/>
              <a:t>Щёлково Московской области</a:t>
            </a:r>
          </a:p>
          <a:p>
            <a:pPr algn="ctr"/>
            <a:r>
              <a:rPr lang="ru-RU" b="1" dirty="0" smtClean="0"/>
              <a:t>в </a:t>
            </a:r>
            <a:r>
              <a:rPr lang="ru-RU" b="1" dirty="0"/>
              <a:t>период с </a:t>
            </a:r>
            <a:r>
              <a:rPr lang="ru-RU" b="1" dirty="0" smtClean="0"/>
              <a:t>17.08.2020 </a:t>
            </a:r>
            <a:r>
              <a:rPr lang="ru-RU" b="1" dirty="0"/>
              <a:t>по </a:t>
            </a:r>
            <a:r>
              <a:rPr lang="ru-RU" b="1" dirty="0" smtClean="0"/>
              <a:t>17.09.2020</a:t>
            </a:r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организовано в соответствии:</a:t>
            </a:r>
          </a:p>
          <a:p>
            <a:pPr algn="ctr"/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 </a:t>
            </a:r>
            <a:r>
              <a:rPr lang="ru-RU" dirty="0"/>
              <a:t>Федеральным законом от 06.10.2003 № 131-ФЗ </a:t>
            </a:r>
            <a:r>
              <a:rPr lang="ru-RU" dirty="0" smtClean="0"/>
              <a:t>«</a:t>
            </a:r>
            <a:r>
              <a:rPr lang="ru-RU" dirty="0"/>
              <a:t>Об общих принципах организации местного самоуправления в Российской Федерации</a:t>
            </a:r>
            <a:r>
              <a:rPr lang="ru-RU" dirty="0" smtClean="0"/>
              <a:t>»    </a:t>
            </a:r>
            <a:endParaRPr lang="ru-RU" dirty="0" smtClean="0"/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 </a:t>
            </a:r>
            <a:r>
              <a:rPr lang="ru-RU" dirty="0" smtClean="0"/>
              <a:t>постановлением </a:t>
            </a:r>
            <a:r>
              <a:rPr lang="ru-RU" dirty="0"/>
              <a:t>Губернатора Московской области от 12.03.2020 № 108-ПГ «О введении в Московской области режима повышенной готовности для органов управления и сил Московской областной системы предупреждения и ликвидации чрезвычайных ситуаций и некоторых мерах по предотвращению распространения новой </a:t>
            </a:r>
            <a:r>
              <a:rPr lang="ru-RU" dirty="0" err="1"/>
              <a:t>коронавирусной</a:t>
            </a:r>
            <a:r>
              <a:rPr lang="ru-RU" dirty="0"/>
              <a:t> инфекции (COVID-2019) на территории Московской области</a:t>
            </a:r>
            <a:r>
              <a:rPr lang="ru-RU" dirty="0" smtClean="0"/>
              <a:t>».        </a:t>
            </a:r>
            <a:endParaRPr lang="ru-RU" dirty="0" smtClean="0"/>
          </a:p>
          <a:p>
            <a:pPr algn="just"/>
            <a:r>
              <a:rPr lang="ru-RU" dirty="0" smtClean="0"/>
              <a:t>                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 Положением </a:t>
            </a:r>
            <a:r>
              <a:rPr lang="ru-RU" dirty="0"/>
              <a:t>об организации </a:t>
            </a:r>
            <a:r>
              <a:rPr lang="ru-RU" dirty="0" smtClean="0"/>
              <a:t>и </a:t>
            </a:r>
            <a:r>
              <a:rPr lang="ru-RU" dirty="0"/>
              <a:t>проведении общественных обсуждений по вопросам градостроительной деятельности в городском округе Щёлково Московской области, утвержденным решением Совета депутатов городского округа Щёлково от 22.07.2020 № 150/15-28-НПА, Уставом городского округа Щёлково Московской </a:t>
            </a:r>
            <a:r>
              <a:rPr lang="ru-RU" dirty="0" smtClean="0"/>
              <a:t>области</a:t>
            </a:r>
            <a:r>
              <a:rPr lang="ru-RU" dirty="0" smtClean="0"/>
              <a:t>.</a:t>
            </a:r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С постановлением Администрации городского округа Щёлково от 06.08.2020 № 1936 «О назначении общественных обсуждений по проекту Правил благоустройства территории  городского округа Щёлково».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64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46661" y="989216"/>
            <a:ext cx="984226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Основными задачами настоящих Правил являются</a:t>
            </a:r>
            <a:r>
              <a:rPr lang="ru-RU" sz="3200" b="1" dirty="0" smtClean="0"/>
              <a:t>:</a:t>
            </a:r>
            <a:endParaRPr lang="ru-RU" b="1" dirty="0"/>
          </a:p>
          <a:p>
            <a:pPr algn="ctr"/>
            <a:endParaRPr lang="ru-RU" b="1" dirty="0"/>
          </a:p>
          <a:p>
            <a:pPr algn="just"/>
            <a:r>
              <a:rPr lang="ru-RU" sz="2400" b="1" dirty="0"/>
              <a:t>а) обеспечение формирования облика городского округа Щёлково</a:t>
            </a:r>
            <a:r>
              <a:rPr lang="ru-RU" sz="2400" b="1" dirty="0" smtClean="0"/>
              <a:t>;</a:t>
            </a:r>
          </a:p>
          <a:p>
            <a:pPr algn="just"/>
            <a:endParaRPr lang="ru-RU" sz="2400" b="1" dirty="0"/>
          </a:p>
          <a:p>
            <a:pPr algn="just"/>
            <a:r>
              <a:rPr lang="ru-RU" sz="2400" b="1" dirty="0"/>
              <a:t>б) обеспечение создания, содержания и развития объектов благоустройства городского округа Щёлково</a:t>
            </a:r>
            <a:r>
              <a:rPr lang="ru-RU" sz="2400" b="1" dirty="0" smtClean="0"/>
              <a:t>;</a:t>
            </a:r>
          </a:p>
          <a:p>
            <a:pPr algn="just"/>
            <a:endParaRPr lang="ru-RU" sz="2400" b="1" dirty="0"/>
          </a:p>
          <a:p>
            <a:pPr algn="just"/>
            <a:r>
              <a:rPr lang="ru-RU" sz="2400" b="1" dirty="0"/>
              <a:t>в) обеспечение доступности территорий общего пользования, в том числе с учетом особых потребностей инвалидов и других маломобильных групп населения</a:t>
            </a:r>
            <a:r>
              <a:rPr lang="ru-RU" sz="2400" b="1" dirty="0" smtClean="0"/>
              <a:t>;</a:t>
            </a:r>
          </a:p>
          <a:p>
            <a:pPr algn="just"/>
            <a:endParaRPr lang="ru-RU" sz="2400" b="1" dirty="0"/>
          </a:p>
          <a:p>
            <a:pPr algn="just"/>
            <a:r>
              <a:rPr lang="ru-RU" sz="2400" b="1" dirty="0"/>
              <a:t>г) обеспечение сохранности объектов благоустройства</a:t>
            </a:r>
            <a:r>
              <a:rPr lang="ru-RU" sz="2400" b="1" dirty="0" smtClean="0"/>
              <a:t>;</a:t>
            </a:r>
          </a:p>
          <a:p>
            <a:pPr algn="just"/>
            <a:endParaRPr lang="ru-RU" sz="2400" b="1" dirty="0"/>
          </a:p>
          <a:p>
            <a:pPr algn="just"/>
            <a:r>
              <a:rPr lang="ru-RU" sz="2400" b="1" dirty="0"/>
              <a:t>д) обеспечение комфортного и безопасного проживания граждан.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4705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13411" y="1443841"/>
            <a:ext cx="1030543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Правовое регулирование отношений в сфере </a:t>
            </a:r>
            <a:r>
              <a:rPr lang="ru-RU" sz="2400" b="1" dirty="0" smtClean="0"/>
              <a:t>благоустройства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городского округа </a:t>
            </a:r>
            <a:r>
              <a:rPr lang="ru-RU" sz="2400" b="1" dirty="0" smtClean="0"/>
              <a:t>Щёлково:</a:t>
            </a:r>
          </a:p>
          <a:p>
            <a:pPr algn="just"/>
            <a:endParaRPr lang="ru-RU" b="1" dirty="0"/>
          </a:p>
          <a:p>
            <a:pPr algn="just"/>
            <a:r>
              <a:rPr lang="ru-RU" sz="2000" b="1" dirty="0" smtClean="0"/>
              <a:t>1. Правовое </a:t>
            </a:r>
            <a:r>
              <a:rPr lang="ru-RU" sz="2000" b="1" dirty="0"/>
              <a:t>регулирование отношений в сфере благоустройства в городском округе Щёлково осуществляется в соответствии с Федеральным законом от 6 октября 2003г</a:t>
            </a:r>
            <a:r>
              <a:rPr lang="ru-RU" sz="2000" b="1" dirty="0" smtClean="0"/>
              <a:t>. №131-ФЗ </a:t>
            </a:r>
            <a:r>
              <a:rPr lang="ru-RU" sz="2000" b="1" dirty="0"/>
              <a:t>«Об общих принципах организации местного самоуправления в Российской Федерации</a:t>
            </a:r>
            <a:r>
              <a:rPr lang="ru-RU" sz="2000" b="1" dirty="0" smtClean="0"/>
              <a:t>».</a:t>
            </a:r>
          </a:p>
          <a:p>
            <a:endParaRPr lang="ru-RU" sz="2000" b="1" dirty="0"/>
          </a:p>
          <a:p>
            <a:pPr algn="just"/>
            <a:r>
              <a:rPr lang="ru-RU" sz="2000" b="1" dirty="0"/>
              <a:t>2. Отношения, связанные с благоустройством отдельных объектов благоустройства городского округа </a:t>
            </a:r>
            <a:r>
              <a:rPr lang="ru-RU" sz="2000" b="1" dirty="0" smtClean="0"/>
              <a:t>Щёлково, </a:t>
            </a:r>
            <a:r>
              <a:rPr lang="ru-RU" sz="2000" b="1" dirty="0"/>
              <a:t>регулируются Законом Московской области от 30.12.2014 № 191/2014-ОЗ «О регулировании дополнительных вопросов в сфере благоустройства в Московской </a:t>
            </a:r>
            <a:r>
              <a:rPr lang="ru-RU" sz="2000" b="1" dirty="0" smtClean="0"/>
              <a:t>области».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806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7775" y="1047404"/>
            <a:ext cx="10307781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Объектами благоустройства </a:t>
            </a:r>
            <a:r>
              <a:rPr lang="ru-RU" sz="2400" b="1" dirty="0" smtClean="0"/>
              <a:t>является</a:t>
            </a:r>
            <a:endParaRPr lang="ru-RU" sz="2400" b="1" dirty="0"/>
          </a:p>
          <a:p>
            <a:pPr algn="ctr"/>
            <a:r>
              <a:rPr lang="ru-RU" sz="2400" b="1" dirty="0" smtClean="0"/>
              <a:t>территория </a:t>
            </a:r>
            <a:r>
              <a:rPr lang="ru-RU" sz="2400" b="1" dirty="0"/>
              <a:t>городского округа Щёлково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 </a:t>
            </a:r>
            <a:r>
              <a:rPr lang="ru-RU" sz="2400" b="1" dirty="0"/>
              <a:t>расположенными на ней элементами благоустройства в границах</a:t>
            </a:r>
            <a:r>
              <a:rPr lang="ru-RU" sz="2400" b="1" dirty="0" smtClean="0"/>
              <a:t>:</a:t>
            </a:r>
          </a:p>
          <a:p>
            <a:endParaRPr lang="ru-RU" sz="2000" b="1" dirty="0"/>
          </a:p>
          <a:p>
            <a:r>
              <a:rPr lang="ru-RU" sz="2000" b="1" dirty="0"/>
              <a:t>а)	земельных участков, находящихся в </a:t>
            </a:r>
            <a:r>
              <a:rPr lang="ru-RU" sz="2000" b="1" u="sng" dirty="0"/>
              <a:t>частной собственности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б)	земельных участков, находящихся в </a:t>
            </a:r>
            <a:r>
              <a:rPr lang="ru-RU" sz="2000" b="1" u="sng" dirty="0"/>
              <a:t>федеральной собственности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в)	земельных участков, находящихся в </a:t>
            </a:r>
            <a:r>
              <a:rPr lang="ru-RU" sz="2000" b="1" u="sng" dirty="0"/>
              <a:t>собственности Московской области</a:t>
            </a:r>
            <a:r>
              <a:rPr lang="ru-RU" sz="2000" b="1" dirty="0"/>
              <a:t>; </a:t>
            </a:r>
          </a:p>
          <a:p>
            <a:r>
              <a:rPr lang="ru-RU" sz="2000" b="1" dirty="0"/>
              <a:t>г)	земельных участков, находящихся в </a:t>
            </a:r>
            <a:r>
              <a:rPr lang="ru-RU" sz="2000" b="1" u="sng" dirty="0"/>
              <a:t>собственности городского округа Щёлково</a:t>
            </a:r>
            <a:r>
              <a:rPr lang="ru-RU" sz="2000" b="1" dirty="0"/>
              <a:t>;</a:t>
            </a:r>
          </a:p>
          <a:p>
            <a:r>
              <a:rPr lang="ru-RU" sz="2000" b="1" dirty="0"/>
              <a:t>д)	земельных участков и земель, государственная собственность на </a:t>
            </a:r>
            <a:r>
              <a:rPr lang="ru-RU" sz="2000" b="1" dirty="0" smtClean="0"/>
              <a:t>которые</a:t>
            </a:r>
            <a:r>
              <a:rPr lang="ru-RU" sz="2000" b="1" u="sng" dirty="0" smtClean="0"/>
              <a:t> </a:t>
            </a:r>
          </a:p>
          <a:p>
            <a:r>
              <a:rPr lang="ru-RU" sz="2000" b="1" dirty="0" smtClean="0"/>
              <a:t>                 </a:t>
            </a:r>
            <a:r>
              <a:rPr lang="ru-RU" sz="2000" b="1" u="sng" dirty="0" smtClean="0"/>
              <a:t>не разграничена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164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1" y="723207"/>
            <a:ext cx="10798933" cy="61514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ИЗМЕНЕНИЯ: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1812176"/>
            <a:ext cx="11837324" cy="4584160"/>
          </a:xfrm>
        </p:spPr>
        <p:txBody>
          <a:bodyPr numCol="1">
            <a:noAutofit/>
          </a:bodyPr>
          <a:lstStyle/>
          <a:p>
            <a:pPr marL="0" algn="ctr">
              <a:spcBef>
                <a:spcPts val="0"/>
              </a:spcBef>
            </a:pPr>
            <a:r>
              <a:rPr lang="ru-RU" b="1" dirty="0" smtClean="0"/>
              <a:t>Дополнен </a:t>
            </a:r>
            <a:r>
              <a:rPr lang="ru-RU" b="1" dirty="0" smtClean="0"/>
              <a:t>перечень основных </a:t>
            </a:r>
            <a:r>
              <a:rPr lang="ru-RU" b="1" dirty="0" smtClean="0"/>
              <a:t>понятий, применяемых в Правилах благоустройства (статья 4);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pPr marL="0" algn="ctr">
              <a:spcBef>
                <a:spcPts val="0"/>
              </a:spcBef>
            </a:pPr>
            <a:r>
              <a:rPr lang="ru-RU" b="1" dirty="0" smtClean="0"/>
              <a:t>Внесена статья «Требования </a:t>
            </a:r>
            <a:r>
              <a:rPr lang="ru-RU" b="1" dirty="0"/>
              <a:t>к архитектурно-художественному облику территорий городского округа в части требований к внешнему виду зданий, строений, </a:t>
            </a:r>
            <a:r>
              <a:rPr lang="ru-RU" b="1" dirty="0" smtClean="0"/>
              <a:t>сооружений» (статья 24); </a:t>
            </a:r>
          </a:p>
          <a:p>
            <a:pPr marL="0" algn="ctr"/>
            <a:r>
              <a:rPr lang="ru-RU" b="1" dirty="0" smtClean="0"/>
              <a:t>Статья «Требования </a:t>
            </a:r>
            <a:r>
              <a:rPr lang="ru-RU" b="1" dirty="0"/>
              <a:t>к установке ограждений (заборов)» </a:t>
            </a:r>
            <a:r>
              <a:rPr lang="ru-RU" b="1" dirty="0" smtClean="0"/>
              <a:t>изложена в  редакции «Требования </a:t>
            </a:r>
            <a:r>
              <a:rPr lang="ru-RU" b="1" dirty="0"/>
              <a:t>к архитектурно-художественному облику территорий городского округа в части требований к внешнему виду </a:t>
            </a:r>
            <a:r>
              <a:rPr lang="ru-RU" b="1" dirty="0" smtClean="0"/>
              <a:t>ограждений»       (статья 31);</a:t>
            </a:r>
          </a:p>
          <a:p>
            <a:pPr marL="0" algn="ctr"/>
            <a:r>
              <a:rPr lang="ru-RU" b="1" dirty="0" smtClean="0"/>
              <a:t>статья </a:t>
            </a:r>
            <a:r>
              <a:rPr lang="ru-RU" b="1" dirty="0"/>
              <a:t>«Контейнерные площадки» </a:t>
            </a:r>
            <a:r>
              <a:rPr lang="ru-RU" b="1" dirty="0" smtClean="0"/>
              <a:t>изложена в редакции «Требования </a:t>
            </a:r>
            <a:r>
              <a:rPr lang="ru-RU" b="1" dirty="0"/>
              <a:t>к архитектурно-художественному облику территорий городского округа в части требований к внешнему виду контейнерных </a:t>
            </a:r>
            <a:r>
              <a:rPr lang="ru-RU" b="1" dirty="0" smtClean="0"/>
              <a:t>площадок» (статья 17);</a:t>
            </a:r>
            <a:endParaRPr lang="ru-RU" b="1" dirty="0"/>
          </a:p>
          <a:p>
            <a:pPr marL="0" algn="ctr"/>
            <a:r>
              <a:rPr lang="ru-RU" b="1" dirty="0" smtClean="0"/>
              <a:t>Отредактирована статья « </a:t>
            </a:r>
            <a:r>
              <a:rPr lang="ru-RU" b="1" dirty="0"/>
              <a:t>Участие собственников и (или) иных законных владельцев зданий, строений, сооружений и земельных участков в содержании прилегающих </a:t>
            </a:r>
            <a:r>
              <a:rPr lang="ru-RU" b="1" dirty="0" smtClean="0"/>
              <a:t>территорий» (статья 67);</a:t>
            </a:r>
            <a:endParaRPr lang="ru-RU" b="1" dirty="0" smtClean="0"/>
          </a:p>
          <a:p>
            <a:pPr marL="0" algn="ctr"/>
            <a:r>
              <a:rPr lang="ru-RU" b="1" dirty="0" smtClean="0"/>
              <a:t>Скорректирована статья «Порядок </a:t>
            </a:r>
            <a:r>
              <a:rPr lang="ru-RU" b="1" dirty="0"/>
              <a:t>определения органами местного самоуправления границ прилегающих </a:t>
            </a:r>
            <a:r>
              <a:rPr lang="ru-RU" b="1" dirty="0" smtClean="0"/>
              <a:t>территорий» (статья 68).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9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764" y="642142"/>
            <a:ext cx="11384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проекте Правил (статья </a:t>
            </a:r>
            <a:r>
              <a:rPr lang="ru-RU" sz="2000" dirty="0" smtClean="0"/>
              <a:t>68)границы </a:t>
            </a:r>
            <a:r>
              <a:rPr lang="ru-RU" sz="2000" dirty="0" smtClean="0"/>
              <a:t>прилегающих территорий определены следующим образом:</a:t>
            </a:r>
            <a:endParaRPr lang="ru-RU" sz="2000" dirty="0"/>
          </a:p>
        </p:txBody>
      </p:sp>
      <p:sp>
        <p:nvSpPr>
          <p:cNvPr id="6" name="Овал 5"/>
          <p:cNvSpPr/>
          <p:nvPr/>
        </p:nvSpPr>
        <p:spPr>
          <a:xfrm>
            <a:off x="423949" y="1234049"/>
            <a:ext cx="3300153" cy="989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устанавливаются: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505498" y="1142609"/>
            <a:ext cx="3449782" cy="1080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5 </a:t>
            </a:r>
            <a:r>
              <a:rPr lang="ru-RU" dirty="0" smtClean="0"/>
              <a:t>метров: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8578735" y="1142609"/>
            <a:ext cx="3227185" cy="10806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 метров: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3290" y="2470964"/>
            <a:ext cx="34414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/>
              <a:t>для </a:t>
            </a:r>
            <a:r>
              <a:rPr lang="ru-RU" sz="1600" dirty="0"/>
              <a:t>объектов социального обслуживания и </a:t>
            </a:r>
            <a:r>
              <a:rPr lang="ru-RU" sz="1600" dirty="0" smtClean="0"/>
              <a:t>оказания </a:t>
            </a:r>
            <a:r>
              <a:rPr lang="ru-RU" sz="1600" dirty="0"/>
              <a:t>социальной помощи </a:t>
            </a:r>
            <a:r>
              <a:rPr lang="ru-RU" sz="1600" dirty="0" smtClean="0"/>
              <a:t>населению;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здравоохранения</a:t>
            </a:r>
            <a:r>
              <a:rPr lang="ru-RU" sz="1600" dirty="0"/>
              <a:t>;</a:t>
            </a:r>
            <a:r>
              <a:rPr lang="ru-RU" sz="16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о</a:t>
            </a:r>
            <a:r>
              <a:rPr lang="ru-RU" sz="1600" dirty="0" smtClean="0"/>
              <a:t>бразования</a:t>
            </a:r>
            <a:r>
              <a:rPr lang="ru-RU" sz="1600" dirty="0"/>
              <a:t>;</a:t>
            </a:r>
            <a:r>
              <a:rPr lang="ru-RU" sz="16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ru-RU" sz="1600" dirty="0"/>
              <a:t>к</a:t>
            </a:r>
            <a:r>
              <a:rPr lang="ru-RU" sz="1600" dirty="0" smtClean="0"/>
              <a:t>ультуры</a:t>
            </a:r>
            <a:r>
              <a:rPr lang="ru-RU" sz="1600" dirty="0"/>
              <a:t>;</a:t>
            </a:r>
            <a:r>
              <a:rPr lang="ru-RU" sz="16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физической культуры;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 спорта. 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66017" y="2470964"/>
            <a:ext cx="3217027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/>
              <a:t>для </a:t>
            </a:r>
            <a:r>
              <a:rPr lang="ru-RU" sz="1600" dirty="0"/>
              <a:t>многоквартирных жилых домов </a:t>
            </a:r>
            <a:r>
              <a:rPr lang="ru-RU" sz="1400" dirty="0"/>
              <a:t>(малоэтажной многоквартирной жилой застройки, </a:t>
            </a:r>
            <a:r>
              <a:rPr lang="ru-RU" sz="1400" dirty="0" err="1"/>
              <a:t>среднеэтажной</a:t>
            </a:r>
            <a:r>
              <a:rPr lang="ru-RU" sz="1400" dirty="0"/>
              <a:t> жилой застройки, многоэтажной жилой </a:t>
            </a:r>
            <a:r>
              <a:rPr lang="ru-RU" sz="1400" dirty="0" smtClean="0"/>
              <a:t>застройки) </a:t>
            </a:r>
            <a:r>
              <a:rPr lang="ru-RU" sz="1600" dirty="0" smtClean="0"/>
              <a:t>от </a:t>
            </a:r>
            <a:r>
              <a:rPr lang="ru-RU" sz="1600" dirty="0"/>
              <a:t>внешней фасадной поверхности, имеющей входы в жилые секции или нежилые </a:t>
            </a:r>
            <a:r>
              <a:rPr lang="ru-RU" sz="1600" dirty="0" smtClean="0"/>
              <a:t>помещения;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- в иных случаях.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60519" y="2470964"/>
            <a:ext cx="41397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- для </a:t>
            </a:r>
            <a:r>
              <a:rPr lang="ru-RU" sz="1600" b="1" dirty="0"/>
              <a:t>многоквартирных</a:t>
            </a:r>
            <a:r>
              <a:rPr lang="ru-RU" sz="1600" dirty="0"/>
              <a:t> жилых домов </a:t>
            </a:r>
            <a:r>
              <a:rPr lang="ru-RU" sz="1400" dirty="0"/>
              <a:t>(малоэтажной многоквартирной жилой застройки, </a:t>
            </a:r>
            <a:r>
              <a:rPr lang="ru-RU" sz="1400" dirty="0" err="1"/>
              <a:t>среднеэтажной</a:t>
            </a:r>
            <a:r>
              <a:rPr lang="ru-RU" sz="1400" dirty="0"/>
              <a:t> жилой застройки, многоэтажной жилой застройки) </a:t>
            </a:r>
            <a:r>
              <a:rPr lang="ru-RU" sz="1600" dirty="0"/>
              <a:t>от внешней фасадной поверхности, не имеющей входов в жилые секции или нежилые </a:t>
            </a:r>
            <a:r>
              <a:rPr lang="ru-RU" sz="1600" dirty="0" smtClean="0"/>
              <a:t>помещения;</a:t>
            </a:r>
          </a:p>
          <a:p>
            <a:r>
              <a:rPr lang="ru-RU" sz="1600" dirty="0" smtClean="0"/>
              <a:t>- для </a:t>
            </a:r>
            <a:r>
              <a:rPr lang="ru-RU" sz="1600" dirty="0"/>
              <a:t>объектов </a:t>
            </a:r>
            <a:r>
              <a:rPr lang="ru-RU" sz="1600" b="1" dirty="0"/>
              <a:t>индивидуального жилищного строительства</a:t>
            </a:r>
            <a:r>
              <a:rPr lang="ru-RU" sz="1600" dirty="0"/>
              <a:t>;</a:t>
            </a:r>
          </a:p>
          <a:p>
            <a:r>
              <a:rPr lang="ru-RU" sz="1600" dirty="0"/>
              <a:t>- объектов </a:t>
            </a:r>
            <a:r>
              <a:rPr lang="ru-RU" sz="1600" b="1" dirty="0"/>
              <a:t>блокированной жилой застройки</a:t>
            </a:r>
            <a:r>
              <a:rPr lang="ru-RU" sz="1600" dirty="0"/>
              <a:t>;</a:t>
            </a:r>
          </a:p>
          <a:p>
            <a:r>
              <a:rPr lang="ru-RU" sz="1600" dirty="0"/>
              <a:t>- участков, предназначенных </a:t>
            </a:r>
            <a:r>
              <a:rPr lang="ru-RU" sz="1600" b="1" dirty="0"/>
              <a:t>для передвижного жилья</a:t>
            </a:r>
            <a:r>
              <a:rPr lang="ru-RU" sz="1600" dirty="0"/>
              <a:t>;</a:t>
            </a:r>
          </a:p>
          <a:p>
            <a:r>
              <a:rPr lang="ru-RU" sz="1600" dirty="0"/>
              <a:t>- объектов </a:t>
            </a:r>
            <a:r>
              <a:rPr lang="ru-RU" sz="1600" b="1" dirty="0"/>
              <a:t>религиозного назначения</a:t>
            </a:r>
            <a:r>
              <a:rPr lang="ru-RU" sz="1600" dirty="0"/>
              <a:t>;</a:t>
            </a:r>
          </a:p>
          <a:p>
            <a:r>
              <a:rPr lang="ru-RU" sz="1600" dirty="0"/>
              <a:t>- объектов </a:t>
            </a:r>
            <a:r>
              <a:rPr lang="ru-RU" sz="1600" b="1" dirty="0"/>
              <a:t>банковской и страховой деятельности</a:t>
            </a:r>
            <a:r>
              <a:rPr lang="ru-RU" sz="1600" dirty="0"/>
              <a:t>;</a:t>
            </a:r>
          </a:p>
          <a:p>
            <a:r>
              <a:rPr lang="ru-RU" sz="1600" dirty="0"/>
              <a:t>- объектов </a:t>
            </a:r>
            <a:r>
              <a:rPr lang="ru-RU" sz="1600" b="1" dirty="0"/>
              <a:t>бытового обслуживания</a:t>
            </a:r>
            <a:r>
              <a:rPr lang="ru-RU" sz="1600" dirty="0"/>
              <a:t>;</a:t>
            </a:r>
          </a:p>
          <a:p>
            <a:r>
              <a:rPr lang="ru-RU" sz="1600" dirty="0"/>
              <a:t>- </a:t>
            </a:r>
            <a:r>
              <a:rPr lang="ru-RU" sz="1600" b="1" dirty="0"/>
              <a:t>некапитальных строений, </a:t>
            </a:r>
            <a:r>
              <a:rPr lang="ru-RU" sz="1600" b="1" dirty="0" smtClean="0"/>
              <a:t>сооружений</a:t>
            </a:r>
            <a:r>
              <a:rPr lang="ru-RU" sz="1600" dirty="0" smtClean="0"/>
              <a:t>.</a:t>
            </a:r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7378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17620" y="639633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latin typeface="Corbel" panose="020B0503020204020204" pitchFamily="34" charset="0"/>
              </a:rPr>
              <a:t>ЧУТКАЯВЛАСТЬ</a:t>
            </a:r>
            <a:endParaRPr lang="ru-RU" sz="2400" dirty="0"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5134" y="1180407"/>
            <a:ext cx="49493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dirty="0" smtClean="0"/>
          </a:p>
          <a:p>
            <a:pPr algn="ctr"/>
            <a:r>
              <a:rPr lang="ru-RU" dirty="0" smtClean="0"/>
              <a:t>Порядок предоставления предложений и замечаний по вопросу обсуждения </a:t>
            </a:r>
            <a:br>
              <a:rPr lang="ru-RU" dirty="0" smtClean="0"/>
            </a:br>
            <a:r>
              <a:rPr lang="ru-RU" dirty="0" smtClean="0"/>
              <a:t>Проекта Правил благоустройства территории городского округа Щёлково определен </a:t>
            </a:r>
            <a:r>
              <a:rPr lang="ru-RU" b="1" dirty="0" smtClean="0"/>
              <a:t>решением Совета депутатов городского округа Щёлково </a:t>
            </a:r>
            <a:br>
              <a:rPr lang="ru-RU" b="1" dirty="0" smtClean="0"/>
            </a:br>
            <a:r>
              <a:rPr lang="ru-RU" b="1" dirty="0" smtClean="0"/>
              <a:t>от 22.07.2020 № 152</a:t>
            </a:r>
            <a:r>
              <a:rPr lang="en-US" b="1" dirty="0" smtClean="0"/>
              <a:t>/</a:t>
            </a:r>
            <a:r>
              <a:rPr lang="ru-RU" b="1" dirty="0" smtClean="0"/>
              <a:t>15-30-НПА </a:t>
            </a:r>
            <a:br>
              <a:rPr lang="ru-RU" b="1" dirty="0" smtClean="0"/>
            </a:br>
            <a:r>
              <a:rPr lang="ru-RU" dirty="0" smtClean="0"/>
              <a:t>«Об утверждении Порядка предоставления предложений и замечаний по вопросу, рассматриваемому на общественных обсуждениях или публичных слушаниях в сфере градостроительной деятельности в городском округе Щёлково Московской области». 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(Решение размещено на официальном сайте Администрации городского округа Щёлково </a:t>
            </a:r>
            <a:r>
              <a:rPr lang="en-US" dirty="0"/>
              <a:t>http://shhyolkovo.ru</a:t>
            </a:r>
            <a:r>
              <a:rPr lang="en-US" dirty="0" smtClean="0"/>
              <a:t>/</a:t>
            </a:r>
            <a:r>
              <a:rPr lang="ru-RU" dirty="0" smtClean="0"/>
              <a:t>)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4427" y="-11417302"/>
            <a:ext cx="5097233" cy="7200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00" y="689547"/>
            <a:ext cx="5119756" cy="57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9108357" y="5908655"/>
            <a:ext cx="258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rbel" panose="020B0503020204020204" pitchFamily="34" charset="0"/>
              </a:rPr>
              <a:t>#</a:t>
            </a:r>
            <a:r>
              <a:rPr lang="ru-RU" sz="2400" dirty="0" smtClean="0">
                <a:solidFill>
                  <a:schemeClr val="bg1"/>
                </a:solidFill>
                <a:latin typeface="Corbel" panose="020B0503020204020204" pitchFamily="34" charset="0"/>
              </a:rPr>
              <a:t>ЧУТКАЯВЛАСТЬ</a:t>
            </a:r>
            <a:endParaRPr lang="ru-RU" sz="24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83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</TotalTime>
  <Words>522</Words>
  <Application>Microsoft Office PowerPoint</Application>
  <PresentationFormat>Широкоэкранный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Corbel</vt:lpstr>
      <vt:lpstr>Gill Sans MT</vt:lpstr>
      <vt:lpstr>Wingdings 2</vt:lpstr>
      <vt:lpstr>HDOfficeLightV0</vt:lpstr>
      <vt:lpstr>Дивиденд</vt:lpstr>
      <vt:lpstr>        проведение общественных обсуждений ПО ПРОЕКТу ПРАВИЛ БЛАГОУСТРОЙСТВА территории             ГОРОДСКОГО ОКРУГА ЩЁЛКОВО  московской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ИЗМЕНЕНИЯ: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UserSmi3</dc:creator>
  <cp:lastModifiedBy>User</cp:lastModifiedBy>
  <cp:revision>84</cp:revision>
  <dcterms:created xsi:type="dcterms:W3CDTF">2020-07-20T08:09:38Z</dcterms:created>
  <dcterms:modified xsi:type="dcterms:W3CDTF">2020-08-11T06:06:25Z</dcterms:modified>
</cp:coreProperties>
</file>