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7" r:id="rId2"/>
    <p:sldId id="260" r:id="rId3"/>
    <p:sldId id="261" r:id="rId4"/>
    <p:sldId id="262" r:id="rId5"/>
    <p:sldId id="264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713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608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14.04.2022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14.04.2022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14.04.2022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&#1084;&#1086;&#1081;&#1073;&#1080;&#1079;&#1085;&#1077;&#1089;.&#1088;&#1092;/anticrisis/lgotnyy-kredit-po-stavke-7-godovykh" TargetMode="External"/><Relationship Id="rId2" Type="http://schemas.openxmlformats.org/officeDocument/2006/relationships/hyperlink" Target="https://corpmsp.ru/bankam/programma_stimulir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government.ru/sanctions_measures/measure/33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br.ru/develop/msp/" TargetMode="External"/><Relationship Id="rId2" Type="http://schemas.openxmlformats.org/officeDocument/2006/relationships/hyperlink" Target="https://&#1084;&#1086;&#1081;&#1073;&#1080;&#1079;&#1085;&#1077;&#1089;.&#1088;&#1092;/anticrisis/antikrizisnye-programmy-lgotnogo-kreditovaniya-msp-ot-banka-rossii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government.ru/sanctions_measures/measure/33/" TargetMode="External"/><Relationship Id="rId4" Type="http://schemas.openxmlformats.org/officeDocument/2006/relationships/hyperlink" Target="https://&#1084;&#1086;&#1081;&#1073;&#1080;&#1079;&#1085;&#1077;&#1089;.&#1088;&#1092;/anticrisis/lgotnyy-kredit-po-stavke-7-godovykh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conomy.gov.ru/material/file/d138bacd3f0eb5eb382f7a0309cba6ee/banki_uchastniki_programmy_1764.pdf" TargetMode="External"/><Relationship Id="rId2" Type="http://schemas.openxmlformats.org/officeDocument/2006/relationships/hyperlink" Target="https://ofd.nalog.ru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government.ru/sanctions_measures/measure/33/" TargetMode="External"/><Relationship Id="rId4" Type="http://schemas.openxmlformats.org/officeDocument/2006/relationships/hyperlink" Target="https://&#1084;&#1086;&#1081;&#1073;&#1080;&#1079;&#1085;&#1077;&#1089;.&#1088;&#1092;/anticrisis/lgotnyy-kredit-po-stavke-7-godovykh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64704"/>
            <a:ext cx="9144000" cy="9906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Антикризисные программы льготного </a:t>
            </a:r>
            <a:r>
              <a:rPr lang="en-US" sz="3600" b="1" dirty="0" smtClean="0">
                <a:solidFill>
                  <a:schemeClr val="tx1"/>
                </a:solidFill>
              </a:rPr>
              <a:t>кредитования</a:t>
            </a:r>
            <a:r>
              <a:rPr lang="ru-RU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smtClean="0">
                <a:solidFill>
                  <a:schemeClr val="tx1"/>
                </a:solidFill>
              </a:rPr>
              <a:t>для </a:t>
            </a:r>
            <a:r>
              <a:rPr lang="en-US" sz="3600" b="1" dirty="0" smtClean="0">
                <a:solidFill>
                  <a:schemeClr val="tx1"/>
                </a:solidFill>
              </a:rPr>
              <a:t>МСП</a:t>
            </a:r>
            <a:r>
              <a:rPr lang="ru-RU" sz="3600" b="1" dirty="0" smtClean="0">
                <a:solidFill>
                  <a:schemeClr val="tx1"/>
                </a:solidFill>
              </a:rPr>
              <a:t/>
            </a:r>
            <a:br>
              <a:rPr lang="ru-RU" sz="3600" b="1" dirty="0" smtClean="0">
                <a:solidFill>
                  <a:schemeClr val="tx1"/>
                </a:solidFill>
              </a:rPr>
            </a:br>
            <a:endParaRPr lang="ru-RU" sz="3600" b="1" dirty="0">
              <a:solidFill>
                <a:schemeClr val="tx1"/>
              </a:solidFill>
            </a:endParaRPr>
          </a:p>
        </p:txBody>
      </p:sp>
      <p:pic>
        <p:nvPicPr>
          <p:cNvPr id="6" name="Содержимое 5" descr="Безымянный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556792"/>
            <a:ext cx="9144000" cy="5301208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620688"/>
            <a:ext cx="8856984" cy="612068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algn="ctr">
              <a:buNone/>
            </a:pPr>
            <a:endParaRPr lang="ru-RU" sz="4300" dirty="0" smtClean="0"/>
          </a:p>
          <a:p>
            <a:pPr algn="ctr"/>
            <a:r>
              <a:rPr lang="en-US" sz="5600" b="1" dirty="0" err="1" smtClean="0"/>
              <a:t>Программа</a:t>
            </a:r>
            <a:r>
              <a:rPr lang="en-US" sz="5600" b="1" dirty="0" smtClean="0"/>
              <a:t> </a:t>
            </a:r>
            <a:r>
              <a:rPr lang="en-US" sz="5600" b="1" dirty="0" err="1" smtClean="0"/>
              <a:t>Корпорации</a:t>
            </a:r>
            <a:r>
              <a:rPr lang="en-US" sz="5600" b="1" dirty="0" smtClean="0"/>
              <a:t> МСП и ЦБ «ПСК </a:t>
            </a:r>
            <a:r>
              <a:rPr lang="en-US" sz="5600" b="1" dirty="0" err="1" smtClean="0"/>
              <a:t>Инвестиционная</a:t>
            </a:r>
            <a:r>
              <a:rPr lang="en-US" sz="5600" b="1" dirty="0" smtClean="0"/>
              <a:t>»</a:t>
            </a:r>
            <a:endParaRPr lang="ru-RU" sz="5600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en-US" sz="5600" b="1" dirty="0" err="1" smtClean="0"/>
              <a:t>Ставка</a:t>
            </a:r>
            <a:r>
              <a:rPr lang="en-US" sz="5600" b="1" dirty="0" smtClean="0"/>
              <a:t>:</a:t>
            </a:r>
            <a:r>
              <a:rPr lang="en-US" sz="5600" dirty="0" smtClean="0"/>
              <a:t> </a:t>
            </a:r>
            <a:r>
              <a:rPr lang="en-US" sz="5600" dirty="0" err="1" smtClean="0"/>
              <a:t>до</a:t>
            </a:r>
            <a:r>
              <a:rPr lang="en-US" sz="5600" dirty="0" smtClean="0"/>
              <a:t> 15% </a:t>
            </a:r>
            <a:r>
              <a:rPr lang="en-US" sz="5600" dirty="0" err="1" smtClean="0"/>
              <a:t>годовых</a:t>
            </a:r>
            <a:r>
              <a:rPr lang="en-US" sz="5600" dirty="0" smtClean="0"/>
              <a:t> для </a:t>
            </a:r>
            <a:r>
              <a:rPr lang="en-US" sz="5600" dirty="0" err="1" smtClean="0"/>
              <a:t>малого</a:t>
            </a:r>
            <a:r>
              <a:rPr lang="en-US" sz="5600" dirty="0" smtClean="0"/>
              <a:t> и </a:t>
            </a:r>
            <a:r>
              <a:rPr lang="en-US" sz="5600" dirty="0" err="1" smtClean="0"/>
              <a:t>микробизнеса</a:t>
            </a:r>
            <a:r>
              <a:rPr lang="en-US" sz="5600" dirty="0" smtClean="0"/>
              <a:t>, </a:t>
            </a:r>
            <a:r>
              <a:rPr lang="en-US" sz="5600" dirty="0" err="1" smtClean="0"/>
              <a:t>до</a:t>
            </a:r>
            <a:r>
              <a:rPr lang="en-US" sz="5600" dirty="0" smtClean="0"/>
              <a:t> 13,5% – для </a:t>
            </a:r>
            <a:r>
              <a:rPr lang="en-US" sz="5600" dirty="0" err="1" smtClean="0"/>
              <a:t>среднего</a:t>
            </a:r>
            <a:r>
              <a:rPr lang="en-US" sz="5600" dirty="0" smtClean="0"/>
              <a:t>.</a:t>
            </a:r>
            <a:endParaRPr lang="ru-RU" sz="5600" dirty="0" smtClean="0"/>
          </a:p>
          <a:p>
            <a:r>
              <a:rPr lang="en-US" sz="5600" b="1" dirty="0" err="1" smtClean="0"/>
              <a:t>Срок</a:t>
            </a:r>
            <a:r>
              <a:rPr lang="en-US" sz="5600" b="1" dirty="0" smtClean="0"/>
              <a:t> </a:t>
            </a:r>
            <a:r>
              <a:rPr lang="en-US" sz="5600" b="1" dirty="0" err="1" smtClean="0"/>
              <a:t>кредита</a:t>
            </a:r>
            <a:r>
              <a:rPr lang="en-US" sz="5600" b="1" dirty="0" smtClean="0"/>
              <a:t>:</a:t>
            </a:r>
            <a:r>
              <a:rPr lang="en-US" sz="5600" dirty="0" smtClean="0"/>
              <a:t> </a:t>
            </a:r>
            <a:r>
              <a:rPr lang="en-US" sz="5600" dirty="0" err="1" smtClean="0"/>
              <a:t>до</a:t>
            </a:r>
            <a:r>
              <a:rPr lang="en-US" sz="5600" dirty="0" smtClean="0"/>
              <a:t> 3 </a:t>
            </a:r>
            <a:r>
              <a:rPr lang="en-US" sz="5600" dirty="0" err="1" smtClean="0"/>
              <a:t>лет</a:t>
            </a:r>
            <a:r>
              <a:rPr lang="en-US" sz="5600" dirty="0" smtClean="0"/>
              <a:t>.</a:t>
            </a:r>
            <a:endParaRPr lang="ru-RU" sz="5600" dirty="0" smtClean="0"/>
          </a:p>
          <a:p>
            <a:r>
              <a:rPr lang="en-US" sz="5600" b="1" dirty="0" err="1" smtClean="0"/>
              <a:t>Кто</a:t>
            </a:r>
            <a:r>
              <a:rPr lang="en-US" sz="5600" b="1" dirty="0" smtClean="0"/>
              <a:t> </a:t>
            </a:r>
            <a:r>
              <a:rPr lang="en-US" sz="5600" b="1" dirty="0" err="1" smtClean="0"/>
              <a:t>может</a:t>
            </a:r>
            <a:r>
              <a:rPr lang="en-US" sz="5600" b="1" dirty="0" smtClean="0"/>
              <a:t> </a:t>
            </a:r>
            <a:r>
              <a:rPr lang="en-US" sz="5600" b="1" dirty="0" err="1" smtClean="0"/>
              <a:t>получить</a:t>
            </a:r>
            <a:r>
              <a:rPr lang="en-US" sz="5600" b="1" dirty="0" smtClean="0"/>
              <a:t>:</a:t>
            </a:r>
            <a:r>
              <a:rPr lang="en-US" sz="5600" dirty="0" smtClean="0"/>
              <a:t> </a:t>
            </a:r>
            <a:r>
              <a:rPr lang="en-US" sz="5600" dirty="0" err="1" smtClean="0"/>
              <a:t>малые</a:t>
            </a:r>
            <a:r>
              <a:rPr lang="en-US" sz="5600" dirty="0" smtClean="0"/>
              <a:t> и </a:t>
            </a:r>
            <a:r>
              <a:rPr lang="en-US" sz="5600" dirty="0" err="1" smtClean="0"/>
              <a:t>средние</a:t>
            </a:r>
            <a:r>
              <a:rPr lang="en-US" sz="5600" dirty="0" smtClean="0"/>
              <a:t> </a:t>
            </a:r>
            <a:r>
              <a:rPr lang="en-US" sz="5600" dirty="0" err="1" smtClean="0"/>
              <a:t>предприятия</a:t>
            </a:r>
            <a:r>
              <a:rPr lang="en-US" sz="5600" dirty="0" smtClean="0"/>
              <a:t> </a:t>
            </a:r>
            <a:r>
              <a:rPr lang="en-US" sz="5600" dirty="0" err="1" smtClean="0"/>
              <a:t>любых</a:t>
            </a:r>
            <a:r>
              <a:rPr lang="en-US" sz="5600" dirty="0" smtClean="0"/>
              <a:t> </a:t>
            </a:r>
            <a:r>
              <a:rPr lang="en-US" sz="5600" dirty="0" err="1" smtClean="0"/>
              <a:t>отраслей</a:t>
            </a:r>
            <a:r>
              <a:rPr lang="en-US" sz="5600" dirty="0" smtClean="0"/>
              <a:t>, а </a:t>
            </a:r>
            <a:r>
              <a:rPr lang="en-US" sz="5600" dirty="0" err="1" smtClean="0"/>
              <a:t>также</a:t>
            </a:r>
            <a:r>
              <a:rPr lang="en-US" sz="5600" dirty="0" smtClean="0"/>
              <a:t> </a:t>
            </a:r>
            <a:r>
              <a:rPr lang="en-US" sz="5600" dirty="0" err="1" smtClean="0"/>
              <a:t>самозанятые</a:t>
            </a:r>
            <a:r>
              <a:rPr lang="en-US" sz="5600" dirty="0" smtClean="0"/>
              <a:t>.</a:t>
            </a:r>
            <a:endParaRPr lang="ru-RU" sz="5600" dirty="0" smtClean="0"/>
          </a:p>
          <a:p>
            <a:r>
              <a:rPr lang="en-US" sz="5600" b="1" dirty="0" err="1" smtClean="0"/>
              <a:t>Размер</a:t>
            </a:r>
            <a:r>
              <a:rPr lang="en-US" sz="5600" b="1" dirty="0" smtClean="0"/>
              <a:t> </a:t>
            </a:r>
            <a:r>
              <a:rPr lang="en-US" sz="5600" b="1" dirty="0" err="1" smtClean="0"/>
              <a:t>кредита</a:t>
            </a:r>
            <a:r>
              <a:rPr lang="en-US" sz="5600" b="1" dirty="0" smtClean="0"/>
              <a:t>: </a:t>
            </a:r>
            <a:r>
              <a:rPr lang="en-US" sz="5600" dirty="0" err="1" smtClean="0"/>
              <a:t>от</a:t>
            </a:r>
            <a:r>
              <a:rPr lang="en-US" sz="5600" dirty="0" smtClean="0"/>
              <a:t> 3 </a:t>
            </a:r>
            <a:r>
              <a:rPr lang="en-US" sz="5600" dirty="0" err="1" smtClean="0"/>
              <a:t>млн</a:t>
            </a:r>
            <a:r>
              <a:rPr lang="en-US" sz="5600" dirty="0" smtClean="0"/>
              <a:t> </a:t>
            </a:r>
            <a:r>
              <a:rPr lang="en-US" sz="5600" dirty="0" err="1" smtClean="0"/>
              <a:t>до</a:t>
            </a:r>
            <a:r>
              <a:rPr lang="en-US" sz="5600" dirty="0" smtClean="0"/>
              <a:t> 2 </a:t>
            </a:r>
            <a:r>
              <a:rPr lang="en-US" sz="5600" dirty="0" err="1" smtClean="0"/>
              <a:t>млрд</a:t>
            </a:r>
            <a:r>
              <a:rPr lang="en-US" sz="5600" dirty="0" smtClean="0"/>
              <a:t> </a:t>
            </a:r>
            <a:r>
              <a:rPr lang="en-US" sz="5600" dirty="0" err="1" smtClean="0"/>
              <a:t>рублей</a:t>
            </a:r>
            <a:r>
              <a:rPr lang="en-US" sz="5600" dirty="0" smtClean="0"/>
              <a:t> для МСП, </a:t>
            </a:r>
            <a:r>
              <a:rPr lang="en-US" sz="5600" dirty="0" err="1" smtClean="0"/>
              <a:t>до</a:t>
            </a:r>
            <a:r>
              <a:rPr lang="en-US" sz="5600" dirty="0" smtClean="0"/>
              <a:t> 500 </a:t>
            </a:r>
            <a:r>
              <a:rPr lang="en-US" sz="5600" dirty="0" err="1" smtClean="0"/>
              <a:t>тыс</a:t>
            </a:r>
            <a:r>
              <a:rPr lang="en-US" sz="5600" dirty="0" smtClean="0"/>
              <a:t>. </a:t>
            </a:r>
            <a:r>
              <a:rPr lang="en-US" sz="5600" dirty="0" err="1" smtClean="0"/>
              <a:t>рублей</a:t>
            </a:r>
            <a:r>
              <a:rPr lang="en-US" sz="5600" dirty="0" smtClean="0"/>
              <a:t> – для </a:t>
            </a:r>
            <a:r>
              <a:rPr lang="en-US" sz="5600" dirty="0" err="1" smtClean="0"/>
              <a:t>самозанятых</a:t>
            </a:r>
            <a:r>
              <a:rPr lang="en-US" sz="5600" dirty="0" smtClean="0"/>
              <a:t>.</a:t>
            </a:r>
            <a:endParaRPr lang="ru-RU" sz="5600" dirty="0" smtClean="0"/>
          </a:p>
          <a:p>
            <a:endParaRPr lang="ru-RU" sz="5600" dirty="0" smtClean="0"/>
          </a:p>
          <a:p>
            <a:r>
              <a:rPr lang="en-US" sz="5600" b="1" i="1" dirty="0" err="1" smtClean="0"/>
              <a:t>Программа</a:t>
            </a:r>
            <a:r>
              <a:rPr lang="en-US" sz="5600" b="1" i="1" dirty="0" smtClean="0"/>
              <a:t> будет работать </a:t>
            </a:r>
            <a:r>
              <a:rPr lang="en-US" sz="5600" b="1" i="1" dirty="0" err="1" smtClean="0"/>
              <a:t>до</a:t>
            </a:r>
            <a:r>
              <a:rPr lang="en-US" sz="5600" b="1" i="1" dirty="0" smtClean="0"/>
              <a:t> </a:t>
            </a:r>
            <a:r>
              <a:rPr lang="en-US" sz="5600" b="1" i="1" dirty="0" err="1" smtClean="0"/>
              <a:t>конца</a:t>
            </a:r>
            <a:r>
              <a:rPr lang="en-US" sz="5600" b="1" i="1" dirty="0" smtClean="0"/>
              <a:t> 2022 </a:t>
            </a:r>
            <a:r>
              <a:rPr lang="en-US" sz="5600" b="1" i="1" dirty="0" err="1" smtClean="0"/>
              <a:t>года</a:t>
            </a:r>
            <a:r>
              <a:rPr lang="en-US" sz="5600" b="1" i="1" dirty="0" smtClean="0"/>
              <a:t>.</a:t>
            </a:r>
            <a:endParaRPr lang="ru-RU" sz="5600" b="1" dirty="0" smtClean="0"/>
          </a:p>
          <a:p>
            <a:endParaRPr lang="ru-RU" sz="5600" dirty="0" smtClean="0"/>
          </a:p>
          <a:p>
            <a:endParaRPr lang="ru-RU" sz="5600" dirty="0" smtClean="0"/>
          </a:p>
          <a:p>
            <a:r>
              <a:rPr lang="ru-RU" sz="5600" b="1" dirty="0" smtClean="0"/>
              <a:t>Требования к заемщику:</a:t>
            </a:r>
            <a:endParaRPr lang="ru-RU" sz="5600" dirty="0" smtClean="0"/>
          </a:p>
          <a:p>
            <a:r>
              <a:rPr lang="ru-RU" sz="5600" dirty="0" smtClean="0"/>
              <a:t>Состоять в реестре МСП;</a:t>
            </a:r>
          </a:p>
          <a:p>
            <a:r>
              <a:rPr lang="ru-RU" sz="5600" dirty="0" smtClean="0"/>
              <a:t>Не входить в одну группу с компаниями-представителями крупного бизнеса;</a:t>
            </a:r>
          </a:p>
          <a:p>
            <a:r>
              <a:rPr lang="ru-RU" sz="5600" dirty="0" smtClean="0"/>
              <a:t>Не находиться в стадии ликвидации и банкротства;</a:t>
            </a:r>
          </a:p>
          <a:p>
            <a:r>
              <a:rPr lang="ru-RU" sz="5600" dirty="0" smtClean="0"/>
              <a:t>Не осуществлять добычу и/или реализацию полезных ископаемых, производство и/или реализацию подакцизных товаров.</a:t>
            </a:r>
          </a:p>
          <a:p>
            <a:r>
              <a:rPr lang="ru-RU" sz="5600" dirty="0" smtClean="0"/>
              <a:t/>
            </a:r>
            <a:br>
              <a:rPr lang="ru-RU" sz="5600" dirty="0" smtClean="0"/>
            </a:br>
            <a:endParaRPr lang="ru-RU" sz="5600" dirty="0" smtClean="0"/>
          </a:p>
          <a:p>
            <a:r>
              <a:rPr lang="ru-RU" sz="5600" b="1" dirty="0" smtClean="0"/>
              <a:t>Сколько действует льготная ставка? </a:t>
            </a:r>
            <a:r>
              <a:rPr lang="ru-RU" sz="5600" dirty="0" smtClean="0"/>
              <a:t>Ставка действует 3 года. Кредит можно взять и на больший срок, но по его истечении банк вправе изменить ставку с учетом рыночного показателя</a:t>
            </a:r>
            <a:r>
              <a:rPr lang="ru-RU" sz="5600" dirty="0" smtClean="0"/>
              <a:t>.</a:t>
            </a:r>
          </a:p>
          <a:p>
            <a:pPr>
              <a:buNone/>
            </a:pPr>
            <a:endParaRPr lang="ru-RU" sz="5600" dirty="0" smtClean="0"/>
          </a:p>
          <a:p>
            <a:r>
              <a:rPr lang="ru-RU" sz="5600" b="1" dirty="0" smtClean="0"/>
              <a:t>Список банков: </a:t>
            </a:r>
            <a:r>
              <a:rPr lang="en-US" sz="5600" b="1" dirty="0" smtClean="0">
                <a:hlinkClick r:id="rId2"/>
              </a:rPr>
              <a:t>https://corpmsp.ru/bankam/programma_stimulir</a:t>
            </a:r>
            <a:r>
              <a:rPr lang="en-US" sz="5600" b="1" dirty="0" smtClean="0">
                <a:hlinkClick r:id="rId2"/>
              </a:rPr>
              <a:t>/</a:t>
            </a:r>
            <a:r>
              <a:rPr lang="ru-RU" sz="5600" b="1" dirty="0" smtClean="0"/>
              <a:t> ;</a:t>
            </a:r>
          </a:p>
          <a:p>
            <a:pPr>
              <a:buNone/>
            </a:pPr>
            <a:endParaRPr lang="ru-RU" sz="5600" dirty="0" smtClean="0"/>
          </a:p>
          <a:p>
            <a:r>
              <a:rPr lang="en-US" sz="5600" b="1" dirty="0" err="1" smtClean="0"/>
              <a:t>Информацию</a:t>
            </a:r>
            <a:r>
              <a:rPr lang="en-US" sz="5600" b="1" dirty="0" smtClean="0"/>
              <a:t> </a:t>
            </a:r>
            <a:r>
              <a:rPr lang="en-US" sz="5600" b="1" dirty="0" err="1" smtClean="0"/>
              <a:t>по</a:t>
            </a:r>
            <a:r>
              <a:rPr lang="en-US" sz="5600" b="1" dirty="0" smtClean="0"/>
              <a:t> </a:t>
            </a:r>
            <a:r>
              <a:rPr lang="en-US" sz="5600" b="1" dirty="0" err="1" smtClean="0"/>
              <a:t>данной</a:t>
            </a:r>
            <a:r>
              <a:rPr lang="en-US" sz="5600" b="1" dirty="0" smtClean="0"/>
              <a:t> </a:t>
            </a:r>
            <a:r>
              <a:rPr lang="en-US" sz="5600" b="1" dirty="0" err="1" smtClean="0"/>
              <a:t>программе</a:t>
            </a:r>
            <a:r>
              <a:rPr lang="en-US" sz="5600" b="1" dirty="0" smtClean="0"/>
              <a:t> </a:t>
            </a:r>
            <a:r>
              <a:rPr lang="en-US" sz="5600" b="1" dirty="0" err="1" smtClean="0"/>
              <a:t>можете</a:t>
            </a:r>
            <a:r>
              <a:rPr lang="en-US" sz="5600" b="1" dirty="0" smtClean="0"/>
              <a:t> </a:t>
            </a:r>
            <a:r>
              <a:rPr lang="en-US" sz="5600" b="1" dirty="0" err="1" smtClean="0"/>
              <a:t>получить</a:t>
            </a:r>
            <a:r>
              <a:rPr lang="en-US" sz="5600" b="1" dirty="0" smtClean="0"/>
              <a:t> </a:t>
            </a:r>
            <a:r>
              <a:rPr lang="en-US" sz="5600" b="1" dirty="0" err="1" smtClean="0"/>
              <a:t>на</a:t>
            </a:r>
            <a:r>
              <a:rPr lang="en-US" sz="5600" b="1" dirty="0" smtClean="0"/>
              <a:t> </a:t>
            </a:r>
            <a:r>
              <a:rPr lang="en-US" sz="5600" b="1" dirty="0" err="1" smtClean="0"/>
              <a:t>сайтах</a:t>
            </a:r>
            <a:r>
              <a:rPr lang="en-US" sz="5600" b="1" dirty="0" smtClean="0"/>
              <a:t>: </a:t>
            </a:r>
            <a:br>
              <a:rPr lang="en-US" sz="5600" b="1" dirty="0" smtClean="0"/>
            </a:br>
            <a:r>
              <a:rPr lang="en-US" sz="5600" b="1" dirty="0" smtClean="0"/>
              <a:t>1. </a:t>
            </a:r>
            <a:r>
              <a:rPr lang="en-US" sz="5600" b="1" u="sng" dirty="0" smtClean="0">
                <a:hlinkClick r:id="rId3"/>
              </a:rPr>
              <a:t>https://xn--90aifddrld7a.xn--p1ai/anticrisis/lgotnyy-kredit-po-stavke-7-godovykh</a:t>
            </a:r>
            <a:r>
              <a:rPr lang="en-US" sz="5600" b="1" dirty="0" smtClean="0"/>
              <a:t> </a:t>
            </a:r>
            <a:br>
              <a:rPr lang="en-US" sz="5600" b="1" dirty="0" smtClean="0"/>
            </a:br>
            <a:r>
              <a:rPr lang="en-US" sz="5600" b="1" dirty="0" smtClean="0"/>
              <a:t>2. </a:t>
            </a:r>
            <a:r>
              <a:rPr lang="en-US" sz="5600" b="1" u="sng" dirty="0" smtClean="0">
                <a:hlinkClick r:id="rId4"/>
              </a:rPr>
              <a:t>http://government.ru/sanctions_measures/measure/33/</a:t>
            </a:r>
            <a:r>
              <a:rPr lang="en-US" sz="5600" b="1" dirty="0" smtClean="0"/>
              <a:t> </a:t>
            </a:r>
            <a:endParaRPr lang="ru-RU" sz="5600" dirty="0" smtClean="0"/>
          </a:p>
          <a:p>
            <a:r>
              <a:rPr lang="ru-RU" sz="6400" dirty="0" smtClean="0"/>
              <a:t/>
            </a:r>
            <a:br>
              <a:rPr lang="ru-RU" sz="6400" dirty="0" smtClean="0"/>
            </a:br>
            <a:endParaRPr lang="ru-RU" sz="6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548680"/>
            <a:ext cx="8229600" cy="619268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endParaRPr lang="ru-RU" sz="8000" dirty="0" smtClean="0"/>
          </a:p>
          <a:p>
            <a:pPr algn="ctr"/>
            <a:r>
              <a:rPr lang="en-US" sz="8000" b="1" dirty="0" err="1" smtClean="0"/>
              <a:t>Программа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Банка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России</a:t>
            </a:r>
            <a:r>
              <a:rPr lang="en-US" sz="8000" b="1" dirty="0" smtClean="0"/>
              <a:t> «ПСК </a:t>
            </a:r>
            <a:r>
              <a:rPr lang="en-US" sz="8000" b="1" dirty="0" err="1" smtClean="0"/>
              <a:t>Оборотная</a:t>
            </a:r>
            <a:r>
              <a:rPr lang="en-US" sz="8000" b="1" dirty="0" smtClean="0"/>
              <a:t>»</a:t>
            </a:r>
            <a:endParaRPr lang="ru-RU" sz="8000" dirty="0" smtClean="0"/>
          </a:p>
          <a:p>
            <a:endParaRPr lang="ru-RU" sz="8000" dirty="0" smtClean="0"/>
          </a:p>
          <a:p>
            <a:pPr>
              <a:buNone/>
            </a:pPr>
            <a:r>
              <a:rPr lang="en-US" sz="8000" b="1" dirty="0" smtClean="0"/>
              <a:t> </a:t>
            </a:r>
            <a:endParaRPr lang="ru-RU" sz="8000" dirty="0" smtClean="0"/>
          </a:p>
          <a:p>
            <a:r>
              <a:rPr lang="en-US" sz="6400" b="1" dirty="0" err="1" smtClean="0"/>
              <a:t>Ставка</a:t>
            </a:r>
            <a:r>
              <a:rPr lang="en-US" sz="6400" b="1" dirty="0" smtClean="0"/>
              <a:t>:</a:t>
            </a:r>
            <a:r>
              <a:rPr lang="en-US" sz="6400" dirty="0" smtClean="0"/>
              <a:t> </a:t>
            </a:r>
            <a:r>
              <a:rPr lang="en-US" sz="6400" dirty="0" err="1" smtClean="0"/>
              <a:t>до</a:t>
            </a:r>
            <a:r>
              <a:rPr lang="en-US" sz="6400" dirty="0" smtClean="0"/>
              <a:t> 15% </a:t>
            </a:r>
            <a:r>
              <a:rPr lang="en-US" sz="6400" dirty="0" err="1" smtClean="0"/>
              <a:t>годовых</a:t>
            </a:r>
            <a:r>
              <a:rPr lang="en-US" sz="6400" dirty="0" smtClean="0"/>
              <a:t> для </a:t>
            </a:r>
            <a:r>
              <a:rPr lang="en-US" sz="6400" dirty="0" err="1" smtClean="0"/>
              <a:t>малого</a:t>
            </a:r>
            <a:r>
              <a:rPr lang="en-US" sz="6400" dirty="0" smtClean="0"/>
              <a:t> и </a:t>
            </a:r>
            <a:r>
              <a:rPr lang="en-US" sz="6400" dirty="0" err="1" smtClean="0"/>
              <a:t>микробизнеса</a:t>
            </a:r>
            <a:r>
              <a:rPr lang="en-US" sz="6400" dirty="0" smtClean="0"/>
              <a:t>, </a:t>
            </a:r>
            <a:r>
              <a:rPr lang="en-US" sz="6400" dirty="0" err="1" smtClean="0"/>
              <a:t>до</a:t>
            </a:r>
            <a:r>
              <a:rPr lang="en-US" sz="6400" dirty="0" smtClean="0"/>
              <a:t> 13,5% – для </a:t>
            </a:r>
            <a:r>
              <a:rPr lang="en-US" sz="6400" dirty="0" err="1" smtClean="0"/>
              <a:t>среднего</a:t>
            </a:r>
            <a:r>
              <a:rPr lang="en-US" sz="6400" dirty="0" smtClean="0"/>
              <a:t>.</a:t>
            </a:r>
            <a:endParaRPr lang="ru-RU" sz="6400" dirty="0" smtClean="0"/>
          </a:p>
          <a:p>
            <a:r>
              <a:rPr lang="en-US" sz="6400" b="1" dirty="0" err="1" smtClean="0"/>
              <a:t>Срок</a:t>
            </a:r>
            <a:r>
              <a:rPr lang="en-US" sz="6400" b="1" dirty="0" smtClean="0"/>
              <a:t> </a:t>
            </a:r>
            <a:r>
              <a:rPr lang="en-US" sz="6400" b="1" dirty="0" err="1" smtClean="0"/>
              <a:t>кредитов</a:t>
            </a:r>
            <a:r>
              <a:rPr lang="en-US" sz="6400" b="1" dirty="0" smtClean="0"/>
              <a:t>:</a:t>
            </a:r>
            <a:r>
              <a:rPr lang="en-US" sz="6400" dirty="0" smtClean="0"/>
              <a:t> </a:t>
            </a:r>
            <a:r>
              <a:rPr lang="en-US" sz="6400" dirty="0" err="1" smtClean="0"/>
              <a:t>до</a:t>
            </a:r>
            <a:r>
              <a:rPr lang="en-US" sz="6400" dirty="0" smtClean="0"/>
              <a:t> 1 </a:t>
            </a:r>
            <a:r>
              <a:rPr lang="en-US" sz="6400" dirty="0" err="1" smtClean="0"/>
              <a:t>года</a:t>
            </a:r>
            <a:r>
              <a:rPr lang="en-US" sz="6400" dirty="0" smtClean="0"/>
              <a:t>.</a:t>
            </a:r>
            <a:endParaRPr lang="ru-RU" sz="6400" dirty="0" smtClean="0"/>
          </a:p>
          <a:p>
            <a:r>
              <a:rPr lang="en-US" sz="6400" b="1" dirty="0" err="1" smtClean="0"/>
              <a:t>Размер</a:t>
            </a:r>
            <a:r>
              <a:rPr lang="en-US" sz="6400" b="1" dirty="0" smtClean="0"/>
              <a:t> </a:t>
            </a:r>
            <a:r>
              <a:rPr lang="en-US" sz="6400" b="1" dirty="0" err="1" smtClean="0"/>
              <a:t>кредита</a:t>
            </a:r>
            <a:r>
              <a:rPr lang="en-US" sz="6400" b="1" dirty="0" smtClean="0"/>
              <a:t>:</a:t>
            </a:r>
            <a:r>
              <a:rPr lang="en-US" sz="6400" dirty="0" smtClean="0"/>
              <a:t> для </a:t>
            </a:r>
            <a:r>
              <a:rPr lang="en-US" sz="6400" dirty="0" err="1" smtClean="0"/>
              <a:t>малого</a:t>
            </a:r>
            <a:r>
              <a:rPr lang="en-US" sz="6400" dirty="0" smtClean="0"/>
              <a:t> </a:t>
            </a:r>
            <a:r>
              <a:rPr lang="en-US" sz="6400" dirty="0" err="1" smtClean="0"/>
              <a:t>бизнеса</a:t>
            </a:r>
            <a:r>
              <a:rPr lang="en-US" sz="6400" dirty="0" smtClean="0"/>
              <a:t> – </a:t>
            </a:r>
            <a:r>
              <a:rPr lang="en-US" sz="6400" dirty="0" err="1" smtClean="0"/>
              <a:t>до</a:t>
            </a:r>
            <a:r>
              <a:rPr lang="en-US" sz="6400" dirty="0" smtClean="0"/>
              <a:t> 300 </a:t>
            </a:r>
            <a:r>
              <a:rPr lang="en-US" sz="6400" dirty="0" err="1" smtClean="0"/>
              <a:t>млн</a:t>
            </a:r>
            <a:r>
              <a:rPr lang="en-US" sz="6400" dirty="0" smtClean="0"/>
              <a:t> </a:t>
            </a:r>
            <a:r>
              <a:rPr lang="en-US" sz="6400" dirty="0" err="1" smtClean="0"/>
              <a:t>рублей</a:t>
            </a:r>
            <a:r>
              <a:rPr lang="en-US" sz="6400" dirty="0" smtClean="0"/>
              <a:t>, для </a:t>
            </a:r>
            <a:r>
              <a:rPr lang="en-US" sz="6400" dirty="0" err="1" smtClean="0"/>
              <a:t>среднего</a:t>
            </a:r>
            <a:r>
              <a:rPr lang="en-US" sz="6400" dirty="0" smtClean="0"/>
              <a:t> </a:t>
            </a:r>
            <a:r>
              <a:rPr lang="en-US" sz="6400" dirty="0" err="1" smtClean="0"/>
              <a:t>бизнеса</a:t>
            </a:r>
            <a:r>
              <a:rPr lang="en-US" sz="6400" dirty="0" smtClean="0"/>
              <a:t> – </a:t>
            </a:r>
            <a:r>
              <a:rPr lang="en-US" sz="6400" dirty="0" err="1" smtClean="0"/>
              <a:t>до</a:t>
            </a:r>
            <a:r>
              <a:rPr lang="en-US" sz="6400" dirty="0" smtClean="0"/>
              <a:t> 1 </a:t>
            </a:r>
            <a:r>
              <a:rPr lang="en-US" sz="6400" dirty="0" err="1" smtClean="0"/>
              <a:t>млрд</a:t>
            </a:r>
            <a:r>
              <a:rPr lang="en-US" sz="6400" dirty="0" smtClean="0"/>
              <a:t> </a:t>
            </a:r>
            <a:r>
              <a:rPr lang="en-US" sz="6400" dirty="0" err="1" smtClean="0"/>
              <a:t>рублей</a:t>
            </a:r>
            <a:r>
              <a:rPr lang="en-US" sz="6400" dirty="0" smtClean="0"/>
              <a:t>.</a:t>
            </a:r>
            <a:endParaRPr lang="ru-RU" sz="6400" dirty="0" smtClean="0"/>
          </a:p>
          <a:p>
            <a:r>
              <a:rPr lang="en-US" sz="6400" b="1" dirty="0" err="1" smtClean="0"/>
              <a:t>Кто</a:t>
            </a:r>
            <a:r>
              <a:rPr lang="en-US" sz="6400" b="1" dirty="0" smtClean="0"/>
              <a:t> </a:t>
            </a:r>
            <a:r>
              <a:rPr lang="en-US" sz="6400" b="1" dirty="0" err="1" smtClean="0"/>
              <a:t>может</a:t>
            </a:r>
            <a:r>
              <a:rPr lang="en-US" sz="6400" b="1" dirty="0" smtClean="0"/>
              <a:t> </a:t>
            </a:r>
            <a:r>
              <a:rPr lang="en-US" sz="6400" b="1" dirty="0" err="1" smtClean="0"/>
              <a:t>получить</a:t>
            </a:r>
            <a:r>
              <a:rPr lang="en-US" sz="6400" b="1" dirty="0" smtClean="0"/>
              <a:t>:</a:t>
            </a:r>
            <a:r>
              <a:rPr lang="en-US" sz="6400" dirty="0" smtClean="0"/>
              <a:t> </a:t>
            </a:r>
            <a:r>
              <a:rPr lang="en-US" sz="6400" dirty="0" err="1" smtClean="0"/>
              <a:t>компании</a:t>
            </a:r>
            <a:r>
              <a:rPr lang="en-US" sz="6400" dirty="0" smtClean="0"/>
              <a:t> </a:t>
            </a:r>
            <a:r>
              <a:rPr lang="en-US" sz="6400" dirty="0" err="1" smtClean="0"/>
              <a:t>малого</a:t>
            </a:r>
            <a:r>
              <a:rPr lang="en-US" sz="6400" dirty="0" smtClean="0"/>
              <a:t> и </a:t>
            </a:r>
            <a:r>
              <a:rPr lang="en-US" sz="6400" dirty="0" err="1" smtClean="0"/>
              <a:t>среднего</a:t>
            </a:r>
            <a:r>
              <a:rPr lang="en-US" sz="6400" dirty="0" smtClean="0"/>
              <a:t> </a:t>
            </a:r>
            <a:r>
              <a:rPr lang="en-US" sz="6400" dirty="0" err="1" smtClean="0"/>
              <a:t>бизнеса</a:t>
            </a:r>
            <a:r>
              <a:rPr lang="en-US" sz="6400" dirty="0" smtClean="0"/>
              <a:t>, ИП и </a:t>
            </a:r>
            <a:r>
              <a:rPr lang="en-US" sz="6400" dirty="0" err="1" smtClean="0"/>
              <a:t>самозанятые</a:t>
            </a:r>
            <a:r>
              <a:rPr lang="en-US" sz="6400" dirty="0" smtClean="0"/>
              <a:t>, </a:t>
            </a:r>
            <a:r>
              <a:rPr lang="en-US" sz="6400" dirty="0" err="1" smtClean="0"/>
              <a:t>работающие</a:t>
            </a:r>
            <a:r>
              <a:rPr lang="en-US" sz="6400" dirty="0" smtClean="0"/>
              <a:t> в </a:t>
            </a:r>
            <a:r>
              <a:rPr lang="en-US" sz="6400" dirty="0" err="1" smtClean="0"/>
              <a:t>любых</a:t>
            </a:r>
            <a:r>
              <a:rPr lang="en-US" sz="6400" dirty="0" smtClean="0"/>
              <a:t> </a:t>
            </a:r>
            <a:r>
              <a:rPr lang="en-US" sz="6400" dirty="0" err="1" smtClean="0"/>
              <a:t>отраслях</a:t>
            </a:r>
            <a:r>
              <a:rPr lang="en-US" sz="6400" dirty="0" smtClean="0"/>
              <a:t>.</a:t>
            </a:r>
            <a:endParaRPr lang="ru-RU" sz="6400" dirty="0" smtClean="0"/>
          </a:p>
          <a:p>
            <a:endParaRPr lang="ru-RU" sz="6400" dirty="0" smtClean="0"/>
          </a:p>
          <a:p>
            <a:r>
              <a:rPr lang="en-US" sz="6400" i="1" dirty="0" err="1" smtClean="0"/>
              <a:t>Программа</a:t>
            </a:r>
            <a:r>
              <a:rPr lang="en-US" sz="6400" i="1" dirty="0" smtClean="0"/>
              <a:t> будет работать </a:t>
            </a:r>
            <a:r>
              <a:rPr lang="en-US" sz="6400" i="1" dirty="0" err="1" smtClean="0"/>
              <a:t>до</a:t>
            </a:r>
            <a:r>
              <a:rPr lang="en-US" sz="6400" i="1" dirty="0" smtClean="0"/>
              <a:t> </a:t>
            </a:r>
            <a:r>
              <a:rPr lang="en-US" sz="6400" i="1" dirty="0" err="1" smtClean="0"/>
              <a:t>конца</a:t>
            </a:r>
            <a:r>
              <a:rPr lang="en-US" sz="6400" i="1" dirty="0" smtClean="0"/>
              <a:t> 2022 </a:t>
            </a:r>
            <a:r>
              <a:rPr lang="en-US" sz="6400" i="1" dirty="0" err="1" smtClean="0"/>
              <a:t>года</a:t>
            </a:r>
            <a:r>
              <a:rPr lang="en-US" sz="6400" i="1" dirty="0" smtClean="0"/>
              <a:t>.</a:t>
            </a:r>
            <a:endParaRPr lang="ru-RU" sz="6400" dirty="0" smtClean="0"/>
          </a:p>
          <a:p>
            <a:endParaRPr lang="ru-RU" sz="6400" dirty="0" smtClean="0"/>
          </a:p>
          <a:p>
            <a:endParaRPr lang="ru-RU" sz="6400" dirty="0" smtClean="0"/>
          </a:p>
          <a:p>
            <a:r>
              <a:rPr lang="en-US" sz="6400" b="1" dirty="0" err="1" smtClean="0"/>
              <a:t>Как</a:t>
            </a:r>
            <a:r>
              <a:rPr lang="en-US" sz="6400" b="1" dirty="0" smtClean="0"/>
              <a:t> </a:t>
            </a:r>
            <a:r>
              <a:rPr lang="en-US" sz="6400" b="1" dirty="0" err="1" smtClean="0"/>
              <a:t>получить</a:t>
            </a:r>
            <a:r>
              <a:rPr lang="en-US" sz="6400" b="1" dirty="0" smtClean="0"/>
              <a:t>?</a:t>
            </a:r>
            <a:endParaRPr lang="ru-RU" sz="6400" dirty="0" smtClean="0"/>
          </a:p>
          <a:p>
            <a:endParaRPr lang="ru-RU" sz="6400" dirty="0" smtClean="0"/>
          </a:p>
          <a:p>
            <a:r>
              <a:rPr lang="en-US" sz="6400" dirty="0" err="1" smtClean="0"/>
              <a:t>Получить</a:t>
            </a:r>
            <a:r>
              <a:rPr lang="en-US" sz="6400" dirty="0" smtClean="0"/>
              <a:t> </a:t>
            </a:r>
            <a:r>
              <a:rPr lang="en-US" sz="6400" dirty="0" err="1" smtClean="0"/>
              <a:t>льготный</a:t>
            </a:r>
            <a:r>
              <a:rPr lang="en-US" sz="6400" dirty="0" smtClean="0"/>
              <a:t> </a:t>
            </a:r>
            <a:r>
              <a:rPr lang="en-US" sz="6400" dirty="0" err="1" smtClean="0"/>
              <a:t>кредит</a:t>
            </a:r>
            <a:r>
              <a:rPr lang="en-US" sz="6400" dirty="0" smtClean="0"/>
              <a:t> </a:t>
            </a:r>
            <a:r>
              <a:rPr lang="en-US" sz="6400" dirty="0" err="1" smtClean="0"/>
              <a:t>можно</a:t>
            </a:r>
            <a:r>
              <a:rPr lang="en-US" sz="6400" dirty="0" smtClean="0"/>
              <a:t> </a:t>
            </a:r>
            <a:r>
              <a:rPr lang="en-US" sz="6400" dirty="0" err="1" smtClean="0"/>
              <a:t>просто</a:t>
            </a:r>
            <a:r>
              <a:rPr lang="en-US" sz="6400" dirty="0" smtClean="0"/>
              <a:t> </a:t>
            </a:r>
            <a:r>
              <a:rPr lang="en-US" sz="6400" dirty="0" err="1" smtClean="0"/>
              <a:t>обратившись</a:t>
            </a:r>
            <a:r>
              <a:rPr lang="en-US" sz="6400" dirty="0" smtClean="0"/>
              <a:t> в </a:t>
            </a:r>
            <a:r>
              <a:rPr lang="en-US" sz="6400" dirty="0" err="1" smtClean="0"/>
              <a:t>банк</a:t>
            </a:r>
            <a:r>
              <a:rPr lang="en-US" sz="6400" dirty="0" smtClean="0"/>
              <a:t>, </a:t>
            </a:r>
            <a:r>
              <a:rPr lang="en-US" sz="6400" dirty="0" err="1" smtClean="0"/>
              <a:t>льготный</a:t>
            </a:r>
            <a:r>
              <a:rPr lang="en-US" sz="6400" dirty="0" smtClean="0"/>
              <a:t> </a:t>
            </a:r>
            <a:r>
              <a:rPr lang="en-US" sz="6400" dirty="0" err="1" smtClean="0"/>
              <a:t>процент</a:t>
            </a:r>
            <a:r>
              <a:rPr lang="en-US" sz="6400" dirty="0" smtClean="0"/>
              <a:t> </a:t>
            </a:r>
            <a:r>
              <a:rPr lang="en-US" sz="6400" dirty="0" err="1" smtClean="0"/>
              <a:t>действует</a:t>
            </a:r>
            <a:r>
              <a:rPr lang="en-US" sz="6400" dirty="0" smtClean="0"/>
              <a:t> </a:t>
            </a:r>
            <a:r>
              <a:rPr lang="en-US" sz="6400" dirty="0" err="1" smtClean="0"/>
              <a:t>сразу</a:t>
            </a:r>
            <a:r>
              <a:rPr lang="en-US" sz="6400" dirty="0" smtClean="0"/>
              <a:t> </a:t>
            </a:r>
            <a:r>
              <a:rPr lang="en-US" sz="6400" dirty="0" err="1" smtClean="0"/>
              <a:t>после</a:t>
            </a:r>
            <a:r>
              <a:rPr lang="en-US" sz="6400" dirty="0" smtClean="0"/>
              <a:t> </a:t>
            </a:r>
            <a:r>
              <a:rPr lang="en-US" sz="6400" dirty="0" err="1" smtClean="0"/>
              <a:t>заключения</a:t>
            </a:r>
            <a:r>
              <a:rPr lang="en-US" sz="6400" dirty="0" smtClean="0"/>
              <a:t> </a:t>
            </a:r>
            <a:r>
              <a:rPr lang="en-US" sz="6400" dirty="0" err="1" smtClean="0"/>
              <a:t>кредитного</a:t>
            </a:r>
            <a:r>
              <a:rPr lang="en-US" sz="6400" dirty="0" smtClean="0"/>
              <a:t> </a:t>
            </a:r>
            <a:r>
              <a:rPr lang="en-US" sz="6400" dirty="0" err="1" smtClean="0"/>
              <a:t>договора</a:t>
            </a:r>
            <a:r>
              <a:rPr lang="en-US" sz="6400" dirty="0" smtClean="0"/>
              <a:t>.</a:t>
            </a:r>
            <a:endParaRPr lang="ru-RU" sz="6400" dirty="0" smtClean="0"/>
          </a:p>
          <a:p>
            <a:endParaRPr lang="ru-RU" sz="6400" dirty="0" smtClean="0"/>
          </a:p>
          <a:p>
            <a:r>
              <a:rPr lang="ru-RU" sz="6400" b="1" dirty="0" smtClean="0"/>
              <a:t>Список банков: </a:t>
            </a:r>
            <a:r>
              <a:rPr lang="ru-RU" sz="6400" dirty="0" smtClean="0"/>
              <a:t/>
            </a:r>
            <a:br>
              <a:rPr lang="ru-RU" sz="6400" dirty="0" smtClean="0"/>
            </a:br>
            <a:r>
              <a:rPr lang="ru-RU" sz="6400" b="1" dirty="0" smtClean="0"/>
              <a:t>- </a:t>
            </a:r>
            <a:r>
              <a:rPr lang="en-US" sz="6400" b="1" dirty="0" smtClean="0">
                <a:hlinkClick r:id="rId2"/>
              </a:rPr>
              <a:t>https</a:t>
            </a:r>
            <a:r>
              <a:rPr lang="en-US" sz="6400" b="1" dirty="0" smtClean="0">
                <a:hlinkClick r:id="rId2"/>
              </a:rPr>
              <a:t>://xn--90aifddrld7a.xn--</a:t>
            </a:r>
            <a:r>
              <a:rPr lang="en-US" sz="6400" b="1" dirty="0" smtClean="0">
                <a:hlinkClick r:id="rId2"/>
              </a:rPr>
              <a:t>p1ai/anticrisis/antikrizisnye-programmy-lgotnogo-kreditovaniya-msp-ot-banka-rossii</a:t>
            </a:r>
            <a:r>
              <a:rPr lang="ru-RU" sz="6400" b="1" dirty="0" smtClean="0"/>
              <a:t> </a:t>
            </a:r>
            <a:br>
              <a:rPr lang="ru-RU" sz="6400" b="1" dirty="0" smtClean="0"/>
            </a:br>
            <a:r>
              <a:rPr lang="ru-RU" sz="6400" b="1" dirty="0" smtClean="0"/>
              <a:t>- </a:t>
            </a:r>
            <a:r>
              <a:rPr lang="en-US" sz="6400" b="1" dirty="0" smtClean="0">
                <a:hlinkClick r:id="rId3"/>
              </a:rPr>
              <a:t>http</a:t>
            </a:r>
            <a:r>
              <a:rPr lang="en-US" sz="6400" b="1" dirty="0" smtClean="0">
                <a:hlinkClick r:id="rId3"/>
              </a:rPr>
              <a:t>://www.cbr.ru/develop/msp/#</a:t>
            </a:r>
            <a:r>
              <a:rPr lang="en-US" sz="6400" b="1" dirty="0" smtClean="0">
                <a:hlinkClick r:id="rId3"/>
              </a:rPr>
              <a:t>a_134593</a:t>
            </a:r>
            <a:r>
              <a:rPr lang="ru-RU" sz="6400" b="1" dirty="0" smtClean="0"/>
              <a:t> ;</a:t>
            </a:r>
          </a:p>
          <a:p>
            <a:endParaRPr lang="ru-RU" sz="5600" dirty="0" smtClean="0"/>
          </a:p>
          <a:p>
            <a:r>
              <a:rPr lang="en-US" sz="5600" b="1" dirty="0" err="1" smtClean="0"/>
              <a:t>Информацию</a:t>
            </a:r>
            <a:r>
              <a:rPr lang="en-US" sz="5600" b="1" dirty="0" smtClean="0"/>
              <a:t> </a:t>
            </a:r>
            <a:r>
              <a:rPr lang="en-US" sz="5600" b="1" dirty="0" err="1" smtClean="0"/>
              <a:t>по</a:t>
            </a:r>
            <a:r>
              <a:rPr lang="en-US" sz="5600" b="1" dirty="0" smtClean="0"/>
              <a:t> </a:t>
            </a:r>
            <a:r>
              <a:rPr lang="en-US" sz="5600" b="1" dirty="0" err="1" smtClean="0"/>
              <a:t>данной</a:t>
            </a:r>
            <a:r>
              <a:rPr lang="en-US" sz="5600" b="1" dirty="0" smtClean="0"/>
              <a:t> </a:t>
            </a:r>
            <a:r>
              <a:rPr lang="en-US" sz="5600" b="1" dirty="0" err="1" smtClean="0"/>
              <a:t>программе</a:t>
            </a:r>
            <a:r>
              <a:rPr lang="en-US" sz="5600" b="1" dirty="0" smtClean="0"/>
              <a:t> </a:t>
            </a:r>
            <a:r>
              <a:rPr lang="en-US" sz="5600" b="1" dirty="0" err="1" smtClean="0"/>
              <a:t>можете</a:t>
            </a:r>
            <a:r>
              <a:rPr lang="en-US" sz="5600" b="1" dirty="0" smtClean="0"/>
              <a:t> </a:t>
            </a:r>
            <a:r>
              <a:rPr lang="en-US" sz="5600" b="1" dirty="0" err="1" smtClean="0"/>
              <a:t>получить</a:t>
            </a:r>
            <a:r>
              <a:rPr lang="en-US" sz="5600" b="1" dirty="0" smtClean="0"/>
              <a:t> </a:t>
            </a:r>
            <a:r>
              <a:rPr lang="en-US" sz="5600" b="1" dirty="0" err="1" smtClean="0"/>
              <a:t>на</a:t>
            </a:r>
            <a:r>
              <a:rPr lang="en-US" sz="5600" b="1" dirty="0" smtClean="0"/>
              <a:t> </a:t>
            </a:r>
            <a:r>
              <a:rPr lang="en-US" sz="5600" b="1" dirty="0" err="1" smtClean="0"/>
              <a:t>сайтах</a:t>
            </a:r>
            <a:r>
              <a:rPr lang="en-US" sz="5600" b="1" dirty="0" smtClean="0"/>
              <a:t>: </a:t>
            </a:r>
            <a:br>
              <a:rPr lang="en-US" sz="5600" b="1" dirty="0" smtClean="0"/>
            </a:br>
            <a:r>
              <a:rPr lang="en-US" sz="5600" b="1" dirty="0" smtClean="0"/>
              <a:t>1. </a:t>
            </a:r>
            <a:r>
              <a:rPr lang="en-US" sz="5600" b="1" u="sng" dirty="0" smtClean="0">
                <a:hlinkClick r:id="rId4"/>
              </a:rPr>
              <a:t>https://xn--90aifddrld7a.xn--p1ai/anticrisis/lgotnyy-kredit-po-stavke-7-godovykh</a:t>
            </a:r>
            <a:r>
              <a:rPr lang="en-US" sz="5600" b="1" dirty="0" smtClean="0"/>
              <a:t> </a:t>
            </a:r>
            <a:br>
              <a:rPr lang="en-US" sz="5600" b="1" dirty="0" smtClean="0"/>
            </a:br>
            <a:r>
              <a:rPr lang="en-US" sz="5600" b="1" dirty="0" smtClean="0"/>
              <a:t>2. </a:t>
            </a:r>
            <a:r>
              <a:rPr lang="en-US" sz="5600" b="1" u="sng" dirty="0" smtClean="0">
                <a:hlinkClick r:id="rId5"/>
              </a:rPr>
              <a:t>http://government.ru/sanctions_measures/measure/33/</a:t>
            </a:r>
            <a:r>
              <a:rPr lang="en-US" sz="5600" b="1" dirty="0" smtClean="0"/>
              <a:t> </a:t>
            </a:r>
            <a:endParaRPr lang="ru-RU" sz="5600" dirty="0" smtClean="0"/>
          </a:p>
          <a:p>
            <a:endParaRPr lang="ru-RU" sz="56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476672"/>
            <a:ext cx="3672408" cy="626469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r>
              <a:rPr lang="en-US" b="1" i="1" dirty="0" smtClean="0"/>
              <a:t> </a:t>
            </a:r>
            <a:endParaRPr lang="ru-RU" dirty="0" smtClean="0"/>
          </a:p>
          <a:p>
            <a:pPr algn="ctr"/>
            <a:r>
              <a:rPr lang="en-US" sz="7200" b="1" dirty="0" smtClean="0"/>
              <a:t> </a:t>
            </a:r>
            <a:r>
              <a:rPr lang="en-US" sz="7200" b="1" dirty="0" err="1" smtClean="0"/>
              <a:t>Программа</a:t>
            </a:r>
            <a:r>
              <a:rPr lang="en-US" sz="7200" b="1" dirty="0" smtClean="0"/>
              <a:t> «1764»</a:t>
            </a:r>
            <a:endParaRPr lang="ru-RU" sz="7200" dirty="0" smtClean="0"/>
          </a:p>
          <a:p>
            <a:pPr algn="ctr"/>
            <a:r>
              <a:rPr lang="en-US" sz="7200" b="1" dirty="0" smtClean="0"/>
              <a:t> </a:t>
            </a:r>
            <a:endParaRPr lang="ru-RU" sz="7200" dirty="0" smtClean="0"/>
          </a:p>
          <a:p>
            <a:r>
              <a:rPr lang="en-US" sz="4400" b="1" dirty="0" smtClean="0"/>
              <a:t>1. </a:t>
            </a:r>
            <a:r>
              <a:rPr lang="en-US" sz="4400" b="1" dirty="0" err="1" smtClean="0"/>
              <a:t>Кредит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на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пополнение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оборотных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средств</a:t>
            </a:r>
            <a:endParaRPr lang="ru-RU" sz="4400" dirty="0" smtClean="0"/>
          </a:p>
          <a:p>
            <a:r>
              <a:rPr lang="en-US" sz="4400" b="1" dirty="0" smtClean="0"/>
              <a:t> </a:t>
            </a:r>
            <a:endParaRPr lang="ru-RU" sz="4400" dirty="0" smtClean="0"/>
          </a:p>
          <a:p>
            <a:r>
              <a:rPr lang="en-US" sz="4400" b="1" dirty="0" err="1" smtClean="0"/>
              <a:t>Ставка</a:t>
            </a:r>
            <a:r>
              <a:rPr lang="en-US" sz="4400" b="1" dirty="0" smtClean="0"/>
              <a:t>: </a:t>
            </a:r>
            <a:r>
              <a:rPr lang="en-US" sz="4400" dirty="0" smtClean="0"/>
              <a:t>13,5% - для </a:t>
            </a:r>
            <a:r>
              <a:rPr lang="en-US" sz="4400" dirty="0" err="1" smtClean="0"/>
              <a:t>средних</a:t>
            </a:r>
            <a:r>
              <a:rPr lang="en-US" sz="4400" dirty="0" smtClean="0"/>
              <a:t>, 15% - для </a:t>
            </a:r>
            <a:r>
              <a:rPr lang="en-US" sz="4400" dirty="0" err="1" smtClean="0"/>
              <a:t>малых</a:t>
            </a:r>
            <a:r>
              <a:rPr lang="en-US" sz="4400" dirty="0" smtClean="0"/>
              <a:t>, </a:t>
            </a:r>
            <a:r>
              <a:rPr lang="en-US" sz="4400" dirty="0" err="1" smtClean="0"/>
              <a:t>микро</a:t>
            </a:r>
            <a:r>
              <a:rPr lang="en-US" sz="4400" dirty="0" smtClean="0"/>
              <a:t> и </a:t>
            </a:r>
            <a:r>
              <a:rPr lang="en-US" sz="4400" dirty="0" err="1" smtClean="0"/>
              <a:t>самозанятых</a:t>
            </a:r>
            <a:endParaRPr lang="ru-RU" sz="4400" dirty="0" smtClean="0"/>
          </a:p>
          <a:p>
            <a:r>
              <a:rPr lang="en-US" sz="4400" b="1" dirty="0" err="1" smtClean="0"/>
              <a:t>Срок</a:t>
            </a:r>
            <a:r>
              <a:rPr lang="en-US" sz="4400" b="1" dirty="0" smtClean="0"/>
              <a:t>: </a:t>
            </a:r>
            <a:r>
              <a:rPr lang="en-US" sz="4400" dirty="0" err="1" smtClean="0"/>
              <a:t>до</a:t>
            </a:r>
            <a:r>
              <a:rPr lang="en-US" sz="4400" dirty="0" smtClean="0"/>
              <a:t> 1 </a:t>
            </a:r>
            <a:r>
              <a:rPr lang="en-US" sz="4400" dirty="0" err="1" smtClean="0"/>
              <a:t>года</a:t>
            </a:r>
            <a:endParaRPr lang="ru-RU" sz="4400" dirty="0" smtClean="0"/>
          </a:p>
          <a:p>
            <a:r>
              <a:rPr lang="en-US" sz="4400" b="1" dirty="0" err="1" smtClean="0"/>
              <a:t>Лимит</a:t>
            </a:r>
            <a:r>
              <a:rPr lang="en-US" sz="4400" b="1" dirty="0" smtClean="0"/>
              <a:t>: </a:t>
            </a:r>
            <a:r>
              <a:rPr lang="en-US" sz="4400" dirty="0" err="1" smtClean="0"/>
              <a:t>до</a:t>
            </a:r>
            <a:r>
              <a:rPr lang="en-US" sz="4400" dirty="0" smtClean="0"/>
              <a:t> 200 </a:t>
            </a:r>
            <a:r>
              <a:rPr lang="en-US" sz="4400" dirty="0" err="1" smtClean="0"/>
              <a:t>млн</a:t>
            </a:r>
            <a:r>
              <a:rPr lang="en-US" sz="4400" dirty="0" smtClean="0"/>
              <a:t> </a:t>
            </a:r>
            <a:r>
              <a:rPr lang="en-US" sz="4400" dirty="0" err="1" smtClean="0"/>
              <a:t>рублей</a:t>
            </a:r>
            <a:r>
              <a:rPr lang="en-US" sz="4400" dirty="0" smtClean="0"/>
              <a:t> - для </a:t>
            </a:r>
            <a:r>
              <a:rPr lang="en-US" sz="4400" dirty="0" err="1" smtClean="0"/>
              <a:t>микропредприятий</a:t>
            </a:r>
            <a:r>
              <a:rPr lang="en-US" sz="4400" dirty="0" smtClean="0"/>
              <a:t>; </a:t>
            </a:r>
            <a:r>
              <a:rPr lang="en-US" sz="4400" dirty="0" err="1" smtClean="0"/>
              <a:t>до</a:t>
            </a:r>
            <a:r>
              <a:rPr lang="en-US" sz="4400" dirty="0" smtClean="0"/>
              <a:t> 500 </a:t>
            </a:r>
            <a:r>
              <a:rPr lang="en-US" sz="4400" dirty="0" err="1" smtClean="0"/>
              <a:t>млн</a:t>
            </a:r>
            <a:r>
              <a:rPr lang="en-US" sz="4400" dirty="0" smtClean="0"/>
              <a:t> </a:t>
            </a:r>
            <a:r>
              <a:rPr lang="en-US" sz="4400" dirty="0" err="1" smtClean="0"/>
              <a:t>рублей</a:t>
            </a:r>
            <a:r>
              <a:rPr lang="en-US" sz="4400" dirty="0" smtClean="0"/>
              <a:t> - для </a:t>
            </a:r>
            <a:r>
              <a:rPr lang="en-US" sz="4400" dirty="0" err="1" smtClean="0"/>
              <a:t>малых</a:t>
            </a:r>
            <a:r>
              <a:rPr lang="en-US" sz="4400" dirty="0" smtClean="0"/>
              <a:t> и </a:t>
            </a:r>
            <a:r>
              <a:rPr lang="en-US" sz="4400" dirty="0" err="1" smtClean="0"/>
              <a:t>средних</a:t>
            </a:r>
            <a:r>
              <a:rPr lang="en-US" sz="4400" dirty="0" smtClean="0"/>
              <a:t> </a:t>
            </a:r>
            <a:r>
              <a:rPr lang="en-US" sz="4400" dirty="0" err="1" smtClean="0"/>
              <a:t>предприятий</a:t>
            </a:r>
            <a:r>
              <a:rPr lang="en-US" sz="4400" dirty="0" smtClean="0"/>
              <a:t>;</a:t>
            </a:r>
            <a:endParaRPr lang="ru-RU" sz="4400" dirty="0" smtClean="0"/>
          </a:p>
          <a:p>
            <a:r>
              <a:rPr lang="en-US" sz="4400" dirty="0" smtClean="0"/>
              <a:t> </a:t>
            </a:r>
            <a:endParaRPr lang="ru-RU" sz="4400" dirty="0" smtClean="0"/>
          </a:p>
          <a:p>
            <a:r>
              <a:rPr lang="en-US" sz="4400" b="1" dirty="0" smtClean="0"/>
              <a:t>2. </a:t>
            </a:r>
            <a:r>
              <a:rPr lang="en-US" sz="4400" b="1" dirty="0" err="1" smtClean="0"/>
              <a:t>Кредит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на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инвестиционные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цели</a:t>
            </a:r>
            <a:endParaRPr lang="ru-RU" sz="4400" dirty="0" smtClean="0"/>
          </a:p>
          <a:p>
            <a:r>
              <a:rPr lang="en-US" sz="4400" b="1" dirty="0" smtClean="0"/>
              <a:t> </a:t>
            </a:r>
            <a:endParaRPr lang="ru-RU" sz="4400" dirty="0" smtClean="0"/>
          </a:p>
          <a:p>
            <a:r>
              <a:rPr lang="en-US" sz="4400" b="1" dirty="0" err="1" smtClean="0"/>
              <a:t>Ставка</a:t>
            </a:r>
            <a:r>
              <a:rPr lang="en-US" sz="4400" b="1" dirty="0" smtClean="0"/>
              <a:t>: </a:t>
            </a:r>
            <a:r>
              <a:rPr lang="en-US" sz="4400" dirty="0" smtClean="0"/>
              <a:t>13,5% - для </a:t>
            </a:r>
            <a:r>
              <a:rPr lang="en-US" sz="4400" dirty="0" err="1" smtClean="0"/>
              <a:t>средних</a:t>
            </a:r>
            <a:r>
              <a:rPr lang="en-US" sz="4400" dirty="0" smtClean="0"/>
              <a:t>, 15% - для </a:t>
            </a:r>
            <a:r>
              <a:rPr lang="en-US" sz="4400" dirty="0" err="1" smtClean="0"/>
              <a:t>малых</a:t>
            </a:r>
            <a:r>
              <a:rPr lang="en-US" sz="4400" dirty="0" smtClean="0"/>
              <a:t>, </a:t>
            </a:r>
            <a:r>
              <a:rPr lang="en-US" sz="4400" dirty="0" err="1" smtClean="0"/>
              <a:t>микро</a:t>
            </a:r>
            <a:r>
              <a:rPr lang="en-US" sz="4400" dirty="0" smtClean="0"/>
              <a:t> и </a:t>
            </a:r>
            <a:r>
              <a:rPr lang="en-US" sz="4400" dirty="0" err="1" smtClean="0"/>
              <a:t>самозанятых</a:t>
            </a:r>
            <a:r>
              <a:rPr lang="en-US" sz="4400" dirty="0" smtClean="0"/>
              <a:t>.</a:t>
            </a:r>
            <a:endParaRPr lang="ru-RU" sz="4400" dirty="0" smtClean="0"/>
          </a:p>
          <a:p>
            <a:r>
              <a:rPr lang="en-US" sz="4400" b="1" dirty="0" err="1" smtClean="0"/>
              <a:t>Срок</a:t>
            </a:r>
            <a:r>
              <a:rPr lang="en-US" sz="4400" b="1" dirty="0" smtClean="0"/>
              <a:t>: </a:t>
            </a:r>
            <a:r>
              <a:rPr lang="en-US" sz="4400" dirty="0" err="1" smtClean="0"/>
              <a:t>до</a:t>
            </a:r>
            <a:r>
              <a:rPr lang="en-US" sz="4400" dirty="0" smtClean="0"/>
              <a:t> 10 </a:t>
            </a:r>
            <a:r>
              <a:rPr lang="en-US" sz="4400" dirty="0" err="1" smtClean="0"/>
              <a:t>лет</a:t>
            </a:r>
            <a:r>
              <a:rPr lang="en-US" sz="4400" dirty="0" smtClean="0"/>
              <a:t> (</a:t>
            </a:r>
            <a:r>
              <a:rPr lang="en-US" sz="4400" dirty="0" err="1" smtClean="0"/>
              <a:t>ставка</a:t>
            </a:r>
            <a:r>
              <a:rPr lang="en-US" sz="4400" dirty="0" smtClean="0"/>
              <a:t> </a:t>
            </a:r>
            <a:r>
              <a:rPr lang="en-US" sz="4400" dirty="0" err="1" smtClean="0"/>
              <a:t>субсидириуется</a:t>
            </a:r>
            <a:r>
              <a:rPr lang="en-US" sz="4400" dirty="0" smtClean="0"/>
              <a:t> в </a:t>
            </a:r>
            <a:r>
              <a:rPr lang="en-US" sz="4400" dirty="0" err="1" smtClean="0"/>
              <a:t>течение</a:t>
            </a:r>
            <a:r>
              <a:rPr lang="en-US" sz="4400" dirty="0" smtClean="0"/>
              <a:t> 5 </a:t>
            </a:r>
            <a:r>
              <a:rPr lang="en-US" sz="4400" dirty="0" err="1" smtClean="0"/>
              <a:t>лет</a:t>
            </a:r>
            <a:r>
              <a:rPr lang="en-US" sz="4400" dirty="0" smtClean="0"/>
              <a:t>)</a:t>
            </a:r>
            <a:endParaRPr lang="ru-RU" sz="4400" dirty="0" smtClean="0"/>
          </a:p>
          <a:p>
            <a:r>
              <a:rPr lang="en-US" sz="4400" b="1" dirty="0" err="1" smtClean="0"/>
              <a:t>Лимит</a:t>
            </a:r>
            <a:r>
              <a:rPr lang="en-US" sz="4400" b="1" dirty="0" smtClean="0"/>
              <a:t>: </a:t>
            </a:r>
            <a:r>
              <a:rPr lang="en-US" sz="4400" dirty="0" err="1" smtClean="0"/>
              <a:t>до</a:t>
            </a:r>
            <a:r>
              <a:rPr lang="en-US" sz="4400" dirty="0" smtClean="0"/>
              <a:t> 200 </a:t>
            </a:r>
            <a:r>
              <a:rPr lang="en-US" sz="4400" dirty="0" err="1" smtClean="0"/>
              <a:t>млн</a:t>
            </a:r>
            <a:r>
              <a:rPr lang="en-US" sz="4400" dirty="0" smtClean="0"/>
              <a:t> </a:t>
            </a:r>
            <a:r>
              <a:rPr lang="en-US" sz="4400" dirty="0" err="1" smtClean="0"/>
              <a:t>рублей</a:t>
            </a:r>
            <a:r>
              <a:rPr lang="en-US" sz="4400" dirty="0" smtClean="0"/>
              <a:t> - для </a:t>
            </a:r>
            <a:r>
              <a:rPr lang="en-US" sz="4400" dirty="0" err="1" smtClean="0"/>
              <a:t>микропредприятий</a:t>
            </a:r>
            <a:r>
              <a:rPr lang="en-US" sz="4400" dirty="0" smtClean="0"/>
              <a:t>; </a:t>
            </a:r>
            <a:r>
              <a:rPr lang="en-US" sz="4400" dirty="0" err="1" smtClean="0"/>
              <a:t>до</a:t>
            </a:r>
            <a:r>
              <a:rPr lang="en-US" sz="4400" dirty="0" smtClean="0"/>
              <a:t> 500 </a:t>
            </a:r>
            <a:r>
              <a:rPr lang="en-US" sz="4400" dirty="0" err="1" smtClean="0"/>
              <a:t>млн</a:t>
            </a:r>
            <a:r>
              <a:rPr lang="en-US" sz="4400" dirty="0" smtClean="0"/>
              <a:t> </a:t>
            </a:r>
            <a:r>
              <a:rPr lang="en-US" sz="4400" dirty="0" err="1" smtClean="0"/>
              <a:t>рублей</a:t>
            </a:r>
            <a:r>
              <a:rPr lang="en-US" sz="4400" dirty="0" smtClean="0"/>
              <a:t> - для </a:t>
            </a:r>
            <a:r>
              <a:rPr lang="en-US" sz="4400" dirty="0" err="1" smtClean="0"/>
              <a:t>малых</a:t>
            </a:r>
            <a:r>
              <a:rPr lang="en-US" sz="4400" dirty="0" smtClean="0"/>
              <a:t> </a:t>
            </a:r>
            <a:r>
              <a:rPr lang="en-US" sz="4400" dirty="0" err="1" smtClean="0"/>
              <a:t>предприятий</a:t>
            </a:r>
            <a:r>
              <a:rPr lang="en-US" sz="4400" dirty="0" smtClean="0"/>
              <a:t>; </a:t>
            </a:r>
            <a:r>
              <a:rPr lang="en-US" sz="4400" dirty="0" err="1" smtClean="0"/>
              <a:t>до</a:t>
            </a:r>
            <a:r>
              <a:rPr lang="en-US" sz="4400" dirty="0" smtClean="0"/>
              <a:t> 2 </a:t>
            </a:r>
            <a:r>
              <a:rPr lang="en-US" sz="4400" dirty="0" err="1" smtClean="0"/>
              <a:t>млрд</a:t>
            </a:r>
            <a:r>
              <a:rPr lang="en-US" sz="4400" dirty="0" smtClean="0"/>
              <a:t> - для </a:t>
            </a:r>
            <a:r>
              <a:rPr lang="en-US" sz="4400" dirty="0" err="1" smtClean="0"/>
              <a:t>средних</a:t>
            </a:r>
            <a:r>
              <a:rPr lang="en-US" sz="4400" dirty="0" smtClean="0"/>
              <a:t> </a:t>
            </a:r>
            <a:r>
              <a:rPr lang="en-US" sz="4400" dirty="0" err="1" smtClean="0"/>
              <a:t>предприятий</a:t>
            </a:r>
            <a:r>
              <a:rPr lang="en-US" sz="4400" dirty="0" smtClean="0"/>
              <a:t>.</a:t>
            </a:r>
            <a:endParaRPr lang="ru-RU" sz="4400" dirty="0" smtClean="0"/>
          </a:p>
          <a:p>
            <a:r>
              <a:rPr lang="en-US" sz="4400" dirty="0" smtClean="0"/>
              <a:t> </a:t>
            </a:r>
            <a:endParaRPr lang="ru-RU" sz="4400" dirty="0" smtClean="0"/>
          </a:p>
          <a:p>
            <a:r>
              <a:rPr lang="en-US" sz="4400" b="1" dirty="0" smtClean="0"/>
              <a:t>3. </a:t>
            </a:r>
            <a:r>
              <a:rPr lang="en-US" sz="4400" b="1" dirty="0" err="1" smtClean="0"/>
              <a:t>Кредит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на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развитие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предпринимательской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деятельности</a:t>
            </a:r>
            <a:endParaRPr lang="ru-RU" sz="4400" dirty="0" smtClean="0"/>
          </a:p>
          <a:p>
            <a:r>
              <a:rPr lang="en-US" sz="4400" b="1" dirty="0" smtClean="0"/>
              <a:t> </a:t>
            </a:r>
            <a:endParaRPr lang="ru-RU" sz="4400" dirty="0" smtClean="0"/>
          </a:p>
          <a:p>
            <a:r>
              <a:rPr lang="en-US" sz="4400" b="1" dirty="0" err="1" smtClean="0"/>
              <a:t>Ставка</a:t>
            </a:r>
            <a:r>
              <a:rPr lang="en-US" sz="4400" b="1" dirty="0" smtClean="0"/>
              <a:t>: </a:t>
            </a:r>
            <a:r>
              <a:rPr lang="en-US" sz="4400" dirty="0" smtClean="0"/>
              <a:t>16% - для </a:t>
            </a:r>
            <a:r>
              <a:rPr lang="en-US" sz="4400" dirty="0" err="1" smtClean="0"/>
              <a:t>всех</a:t>
            </a:r>
            <a:r>
              <a:rPr lang="en-US" sz="4400" dirty="0" smtClean="0"/>
              <a:t> </a:t>
            </a:r>
            <a:r>
              <a:rPr lang="en-US" sz="4400" dirty="0" err="1" smtClean="0"/>
              <a:t>субъектов</a:t>
            </a:r>
            <a:r>
              <a:rPr lang="en-US" sz="4400" dirty="0" smtClean="0"/>
              <a:t> МСП и </a:t>
            </a:r>
            <a:r>
              <a:rPr lang="en-US" sz="4400" dirty="0" err="1" smtClean="0"/>
              <a:t>самозанятых</a:t>
            </a:r>
            <a:r>
              <a:rPr lang="en-US" sz="4400" dirty="0" smtClean="0"/>
              <a:t>;</a:t>
            </a:r>
            <a:endParaRPr lang="ru-RU" sz="4400" dirty="0" smtClean="0"/>
          </a:p>
          <a:p>
            <a:r>
              <a:rPr lang="en-US" sz="4400" b="1" dirty="0" err="1" smtClean="0"/>
              <a:t>Срок</a:t>
            </a:r>
            <a:r>
              <a:rPr lang="en-US" sz="4400" b="1" dirty="0" smtClean="0"/>
              <a:t>: </a:t>
            </a:r>
            <a:r>
              <a:rPr lang="en-US" sz="4400" dirty="0" err="1" smtClean="0"/>
              <a:t>до</a:t>
            </a:r>
            <a:r>
              <a:rPr lang="en-US" sz="4400" dirty="0" smtClean="0"/>
              <a:t> 3 </a:t>
            </a:r>
            <a:r>
              <a:rPr lang="en-US" sz="4400" dirty="0" err="1" smtClean="0"/>
              <a:t>лет</a:t>
            </a:r>
            <a:endParaRPr lang="ru-RU" sz="4400" dirty="0" smtClean="0"/>
          </a:p>
          <a:p>
            <a:r>
              <a:rPr lang="en-US" sz="4400" b="1" dirty="0" err="1" smtClean="0"/>
              <a:t>Лимит</a:t>
            </a:r>
            <a:r>
              <a:rPr lang="en-US" sz="4400" b="1" dirty="0" smtClean="0"/>
              <a:t>: </a:t>
            </a:r>
            <a:r>
              <a:rPr lang="en-US" sz="4400" dirty="0" err="1" smtClean="0"/>
              <a:t>до</a:t>
            </a:r>
            <a:r>
              <a:rPr lang="en-US" sz="4400" dirty="0" smtClean="0"/>
              <a:t> 10 </a:t>
            </a:r>
            <a:r>
              <a:rPr lang="en-US" sz="4400" dirty="0" err="1" smtClean="0"/>
              <a:t>млн</a:t>
            </a:r>
            <a:r>
              <a:rPr lang="en-US" sz="4400" dirty="0" smtClean="0"/>
              <a:t> </a:t>
            </a:r>
            <a:r>
              <a:rPr lang="en-US" sz="4400" dirty="0" err="1" smtClean="0"/>
              <a:t>рублей</a:t>
            </a:r>
            <a:endParaRPr lang="ru-RU" sz="4400" dirty="0" smtClean="0"/>
          </a:p>
          <a:p>
            <a:r>
              <a:rPr lang="en-US" sz="4400" dirty="0" smtClean="0"/>
              <a:t> </a:t>
            </a:r>
            <a:endParaRPr lang="ru-RU" sz="4400" dirty="0" smtClean="0"/>
          </a:p>
          <a:p>
            <a:r>
              <a:rPr lang="en-US" sz="4400" b="1" dirty="0" smtClean="0"/>
              <a:t>4. </a:t>
            </a:r>
            <a:r>
              <a:rPr lang="en-US" sz="4400" b="1" dirty="0" err="1" smtClean="0"/>
              <a:t>Рефинансирование</a:t>
            </a:r>
            <a:endParaRPr lang="ru-RU" sz="4400" dirty="0" smtClean="0"/>
          </a:p>
          <a:p>
            <a:r>
              <a:rPr lang="en-US" sz="4400" b="1" dirty="0" smtClean="0"/>
              <a:t> </a:t>
            </a:r>
            <a:endParaRPr lang="ru-RU" sz="4400" dirty="0" smtClean="0"/>
          </a:p>
          <a:p>
            <a:r>
              <a:rPr lang="en-US" sz="4400" b="1" dirty="0" err="1" smtClean="0"/>
              <a:t>Ставка</a:t>
            </a:r>
            <a:r>
              <a:rPr lang="en-US" sz="4400" b="1" dirty="0" smtClean="0"/>
              <a:t>: </a:t>
            </a:r>
            <a:r>
              <a:rPr lang="en-US" sz="4400" dirty="0" smtClean="0"/>
              <a:t>13,5% - для </a:t>
            </a:r>
            <a:r>
              <a:rPr lang="en-US" sz="4400" dirty="0" err="1" smtClean="0"/>
              <a:t>средних</a:t>
            </a:r>
            <a:r>
              <a:rPr lang="en-US" sz="4400" dirty="0" smtClean="0"/>
              <a:t>, 15% - для </a:t>
            </a:r>
            <a:r>
              <a:rPr lang="en-US" sz="4400" dirty="0" err="1" smtClean="0"/>
              <a:t>малых</a:t>
            </a:r>
            <a:r>
              <a:rPr lang="en-US" sz="4400" dirty="0" smtClean="0"/>
              <a:t>, </a:t>
            </a:r>
            <a:r>
              <a:rPr lang="en-US" sz="4400" dirty="0" err="1" smtClean="0"/>
              <a:t>микропредприятий</a:t>
            </a:r>
            <a:r>
              <a:rPr lang="en-US" sz="4400" dirty="0" smtClean="0"/>
              <a:t> и </a:t>
            </a:r>
            <a:r>
              <a:rPr lang="en-US" sz="4400" dirty="0" err="1" smtClean="0"/>
              <a:t>самозанятых</a:t>
            </a:r>
            <a:r>
              <a:rPr lang="en-US" sz="4400" dirty="0" smtClean="0"/>
              <a:t>.</a:t>
            </a:r>
            <a:endParaRPr lang="ru-RU" sz="4400" dirty="0" smtClean="0"/>
          </a:p>
          <a:p>
            <a:endParaRPr lang="ru-RU" sz="4400" b="1" dirty="0" smtClean="0"/>
          </a:p>
          <a:p>
            <a:endParaRPr lang="ru-RU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355976" y="908720"/>
            <a:ext cx="4608512" cy="5509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100" b="1" dirty="0" smtClean="0"/>
              <a:t>КАК ПОЛУЧИТЬ ДЕНЬГИ?</a:t>
            </a:r>
            <a:endParaRPr lang="ru-RU" sz="1100" dirty="0" smtClean="0"/>
          </a:p>
          <a:p>
            <a:r>
              <a:rPr lang="en-US" sz="1100" b="1" dirty="0" smtClean="0"/>
              <a:t/>
            </a:r>
            <a:br>
              <a:rPr lang="en-US" sz="1100" b="1" dirty="0" smtClean="0"/>
            </a:br>
            <a:r>
              <a:rPr lang="en-US" sz="1100" b="1" dirty="0" smtClean="0"/>
              <a:t>1.  </a:t>
            </a:r>
            <a:r>
              <a:rPr lang="en-US" sz="1100" b="1" dirty="0" err="1" smtClean="0"/>
              <a:t>Убедитесь</a:t>
            </a:r>
            <a:r>
              <a:rPr lang="en-US" sz="1100" b="1" dirty="0" smtClean="0"/>
              <a:t>, </a:t>
            </a:r>
            <a:r>
              <a:rPr lang="en-US" sz="1100" b="1" dirty="0" err="1" smtClean="0"/>
              <a:t>что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ваш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бизнес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соответствует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условиям</a:t>
            </a:r>
            <a:r>
              <a:rPr lang="en-US" sz="1100" b="1" dirty="0" smtClean="0"/>
              <a:t> программы, а </a:t>
            </a:r>
            <a:r>
              <a:rPr lang="en-US" sz="1100" b="1" dirty="0" err="1" smtClean="0"/>
              <a:t>сфера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бизнеса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попадает</a:t>
            </a:r>
            <a:r>
              <a:rPr lang="en-US" sz="1100" b="1" dirty="0" smtClean="0"/>
              <a:t> в </a:t>
            </a:r>
            <a:r>
              <a:rPr lang="en-US" sz="1100" b="1" dirty="0" err="1" smtClean="0"/>
              <a:t>число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приоритетных</a:t>
            </a:r>
            <a:r>
              <a:rPr lang="en-US" sz="1100" b="1" dirty="0" smtClean="0"/>
              <a:t>. </a:t>
            </a:r>
            <a:r>
              <a:rPr lang="en-US" sz="1100" b="1" dirty="0" err="1" smtClean="0"/>
              <a:t>Их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подробное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описание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вы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найдёте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ниже</a:t>
            </a:r>
            <a:r>
              <a:rPr lang="en-US" sz="1100" b="1" dirty="0" smtClean="0"/>
              <a:t>.</a:t>
            </a:r>
            <a:endParaRPr lang="ru-RU" sz="1100" dirty="0" smtClean="0"/>
          </a:p>
          <a:p>
            <a:r>
              <a:rPr lang="en-US" sz="1100" b="1" dirty="0" smtClean="0"/>
              <a:t> </a:t>
            </a:r>
            <a:endParaRPr lang="ru-RU" sz="1100" dirty="0" smtClean="0"/>
          </a:p>
          <a:p>
            <a:r>
              <a:rPr lang="en-US" sz="1100" b="1" dirty="0" smtClean="0"/>
              <a:t>2.  </a:t>
            </a:r>
            <a:r>
              <a:rPr lang="en-US" sz="1100" b="1" dirty="0" err="1" smtClean="0"/>
              <a:t>Убедитесь</a:t>
            </a:r>
            <a:r>
              <a:rPr lang="en-US" sz="1100" b="1" dirty="0" smtClean="0"/>
              <a:t>, </a:t>
            </a:r>
            <a:r>
              <a:rPr lang="en-US" sz="1100" b="1" dirty="0" err="1" smtClean="0"/>
              <a:t>что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ваш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бизнес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внесён</a:t>
            </a:r>
            <a:r>
              <a:rPr lang="en-US" sz="1100" b="1" dirty="0" smtClean="0"/>
              <a:t> в </a:t>
            </a:r>
            <a:r>
              <a:rPr lang="en-US" sz="1100" b="1" dirty="0" err="1" smtClean="0"/>
              <a:t>Единый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реестр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субъектов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малого</a:t>
            </a:r>
            <a:r>
              <a:rPr lang="en-US" sz="1100" b="1" dirty="0" smtClean="0"/>
              <a:t> и </a:t>
            </a:r>
            <a:r>
              <a:rPr lang="en-US" sz="1100" b="1" dirty="0" err="1" smtClean="0"/>
              <a:t>среднего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предпринимательства</a:t>
            </a:r>
            <a:r>
              <a:rPr lang="en-US" sz="1100" b="1" dirty="0" smtClean="0"/>
              <a:t>. </a:t>
            </a:r>
            <a:r>
              <a:rPr lang="en-US" sz="1100" b="1" dirty="0" err="1" smtClean="0"/>
              <a:t>Сделать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это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можно</a:t>
            </a:r>
            <a:r>
              <a:rPr lang="en-US" sz="1100" b="1" dirty="0" smtClean="0"/>
              <a:t> </a:t>
            </a:r>
            <a:r>
              <a:rPr lang="en-US" sz="1100" b="1" dirty="0" err="1" smtClean="0">
                <a:hlinkClick r:id="rId2"/>
              </a:rPr>
              <a:t>на</a:t>
            </a:r>
            <a:r>
              <a:rPr lang="en-US" sz="1100" b="1" dirty="0" smtClean="0">
                <a:hlinkClick r:id="rId2"/>
              </a:rPr>
              <a:t> </a:t>
            </a:r>
            <a:r>
              <a:rPr lang="en-US" sz="1100" b="1" dirty="0" err="1" smtClean="0">
                <a:hlinkClick r:id="rId2"/>
              </a:rPr>
              <a:t>сайте</a:t>
            </a:r>
            <a:r>
              <a:rPr lang="en-US" sz="1100" b="1" dirty="0" smtClean="0">
                <a:hlinkClick r:id="rId2"/>
              </a:rPr>
              <a:t> ФНС </a:t>
            </a:r>
            <a:r>
              <a:rPr lang="en-US" sz="1100" b="1" dirty="0" err="1" smtClean="0">
                <a:hlinkClick r:id="rId2"/>
              </a:rPr>
              <a:t>России</a:t>
            </a:r>
            <a:r>
              <a:rPr lang="en-US" sz="1100" b="1" dirty="0" smtClean="0"/>
              <a:t> (https://ofd.nalog.ru/).  </a:t>
            </a:r>
            <a:endParaRPr lang="ru-RU" sz="1100" dirty="0" smtClean="0"/>
          </a:p>
          <a:p>
            <a:r>
              <a:rPr lang="en-US" sz="1100" b="1" dirty="0" err="1" smtClean="0"/>
              <a:t>Информация</a:t>
            </a:r>
            <a:r>
              <a:rPr lang="en-US" sz="1100" b="1" dirty="0" smtClean="0"/>
              <a:t> в </a:t>
            </a:r>
            <a:r>
              <a:rPr lang="en-US" sz="1100" b="1" dirty="0" err="1" smtClean="0"/>
              <a:t>реестр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попадает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автоматически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на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основании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сведений</a:t>
            </a:r>
            <a:r>
              <a:rPr lang="en-US" sz="1100" b="1" dirty="0" smtClean="0"/>
              <a:t> ЕГРЮЛ, ЕГРИП и </a:t>
            </a:r>
            <a:r>
              <a:rPr lang="en-US" sz="1100" b="1" dirty="0" err="1" smtClean="0"/>
              <a:t>данных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налогового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учёта</a:t>
            </a:r>
            <a:r>
              <a:rPr lang="en-US" sz="1100" b="1" dirty="0" smtClean="0"/>
              <a:t>, </a:t>
            </a:r>
            <a:r>
              <a:rPr lang="en-US" sz="1100" b="1" dirty="0" err="1" smtClean="0"/>
              <a:t>но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лучше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проверить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её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перед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походом</a:t>
            </a:r>
            <a:r>
              <a:rPr lang="en-US" sz="1100" b="1" dirty="0" smtClean="0"/>
              <a:t> в </a:t>
            </a:r>
            <a:r>
              <a:rPr lang="en-US" sz="1100" b="1" dirty="0" err="1" smtClean="0"/>
              <a:t>банк</a:t>
            </a:r>
            <a:r>
              <a:rPr lang="en-US" sz="1100" b="1" dirty="0" smtClean="0"/>
              <a:t>.</a:t>
            </a:r>
            <a:endParaRPr lang="ru-RU" sz="1100" dirty="0" smtClean="0"/>
          </a:p>
          <a:p>
            <a:r>
              <a:rPr lang="en-US" sz="1100" b="1" dirty="0" smtClean="0"/>
              <a:t> </a:t>
            </a:r>
            <a:endParaRPr lang="ru-RU" sz="1100" dirty="0" smtClean="0"/>
          </a:p>
          <a:p>
            <a:r>
              <a:rPr lang="en-US" sz="1100" b="1" dirty="0" smtClean="0"/>
              <a:t>3.  </a:t>
            </a:r>
            <a:r>
              <a:rPr lang="en-US" sz="1100" b="1" dirty="0" err="1" smtClean="0"/>
              <a:t>Подготовьте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пакет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документов</a:t>
            </a:r>
            <a:r>
              <a:rPr lang="en-US" sz="1100" b="1" dirty="0" smtClean="0"/>
              <a:t> и </a:t>
            </a:r>
            <a:r>
              <a:rPr lang="en-US" sz="1100" b="1" dirty="0" err="1" smtClean="0"/>
              <a:t>обратитесь</a:t>
            </a:r>
            <a:r>
              <a:rPr lang="en-US" sz="1100" b="1" dirty="0" smtClean="0"/>
              <a:t> в </a:t>
            </a:r>
            <a:r>
              <a:rPr lang="en-US" sz="1100" b="1" dirty="0" err="1" smtClean="0"/>
              <a:t>одно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из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отделений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банка</a:t>
            </a:r>
            <a:r>
              <a:rPr lang="en-US" sz="1100" b="1" dirty="0" smtClean="0"/>
              <a:t> – </a:t>
            </a:r>
            <a:r>
              <a:rPr lang="en-US" sz="1100" b="1" dirty="0" err="1" smtClean="0"/>
              <a:t>участника</a:t>
            </a:r>
            <a:r>
              <a:rPr lang="en-US" sz="1100" b="1" dirty="0" smtClean="0"/>
              <a:t> программы. </a:t>
            </a:r>
            <a:r>
              <a:rPr lang="en-US" sz="1100" b="1" dirty="0" err="1" smtClean="0"/>
              <a:t>Найти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банк</a:t>
            </a:r>
            <a:r>
              <a:rPr lang="en-US" sz="1100" b="1" dirty="0" smtClean="0"/>
              <a:t>, </a:t>
            </a:r>
            <a:r>
              <a:rPr lang="en-US" sz="1100" b="1" dirty="0" err="1" smtClean="0"/>
              <a:t>выдающий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льготный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кредит</a:t>
            </a:r>
            <a:r>
              <a:rPr lang="en-US" sz="1100" b="1" dirty="0" smtClean="0"/>
              <a:t>, </a:t>
            </a:r>
            <a:r>
              <a:rPr lang="en-US" sz="1100" b="1" dirty="0" err="1" smtClean="0"/>
              <a:t>вы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можете</a:t>
            </a:r>
            <a:r>
              <a:rPr lang="en-US" sz="1100" b="1" dirty="0" smtClean="0"/>
              <a:t>, </a:t>
            </a:r>
            <a:r>
              <a:rPr lang="en-US" sz="1100" b="1" dirty="0" err="1" smtClean="0"/>
              <a:t>нажав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на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баннер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ниже</a:t>
            </a:r>
            <a:r>
              <a:rPr lang="en-US" sz="1100" b="1" dirty="0" smtClean="0"/>
              <a:t> и </a:t>
            </a:r>
            <a:r>
              <a:rPr lang="en-US" sz="1100" b="1" dirty="0" err="1" smtClean="0"/>
              <a:t>выбрав</a:t>
            </a:r>
            <a:r>
              <a:rPr lang="en-US" sz="1100" b="1" dirty="0" smtClean="0"/>
              <a:t> в </a:t>
            </a:r>
            <a:r>
              <a:rPr lang="en-US" sz="1100" b="1" dirty="0" err="1" smtClean="0"/>
              <a:t>сортировке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ваш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регион</a:t>
            </a:r>
            <a:r>
              <a:rPr lang="en-US" sz="1100" b="1" dirty="0" smtClean="0"/>
              <a:t>.</a:t>
            </a:r>
            <a:endParaRPr lang="ru-RU" sz="1100" dirty="0" smtClean="0"/>
          </a:p>
          <a:p>
            <a:r>
              <a:rPr lang="en-US" sz="1100" b="1" dirty="0" smtClean="0"/>
              <a:t> </a:t>
            </a:r>
            <a:endParaRPr lang="ru-RU" sz="1100" dirty="0" smtClean="0"/>
          </a:p>
          <a:p>
            <a:r>
              <a:rPr lang="en-US" sz="1100" b="1" dirty="0" smtClean="0"/>
              <a:t>4.  </a:t>
            </a:r>
            <a:r>
              <a:rPr lang="en-US" sz="1100" b="1" dirty="0" err="1" smtClean="0"/>
              <a:t>Дождаться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одобрения</a:t>
            </a:r>
            <a:r>
              <a:rPr lang="en-US" sz="1100" b="1" dirty="0" smtClean="0"/>
              <a:t> и </a:t>
            </a:r>
            <a:r>
              <a:rPr lang="en-US" sz="1100" b="1" dirty="0" err="1" smtClean="0"/>
              <a:t>получить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кредит</a:t>
            </a:r>
            <a:r>
              <a:rPr lang="en-US" sz="1100" b="1" dirty="0" smtClean="0"/>
              <a:t>.</a:t>
            </a:r>
            <a:endParaRPr lang="ru-RU" sz="1100" dirty="0" smtClean="0"/>
          </a:p>
          <a:p>
            <a:r>
              <a:rPr lang="en-US" sz="1100" b="1" dirty="0" smtClean="0"/>
              <a:t> </a:t>
            </a:r>
            <a:endParaRPr lang="ru-RU" sz="1100" dirty="0" smtClean="0"/>
          </a:p>
          <a:p>
            <a:r>
              <a:rPr lang="en-US" sz="1100" b="1" dirty="0" smtClean="0"/>
              <a:t> </a:t>
            </a:r>
            <a:endParaRPr lang="ru-RU" sz="1100" dirty="0" smtClean="0"/>
          </a:p>
          <a:p>
            <a:r>
              <a:rPr lang="en-US" sz="1100" b="1" dirty="0" err="1" smtClean="0"/>
              <a:t>Список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баков</a:t>
            </a:r>
            <a:r>
              <a:rPr lang="en-US" sz="1100" b="1" dirty="0" smtClean="0"/>
              <a:t>:  </a:t>
            </a:r>
            <a:r>
              <a:rPr lang="en-US" sz="1100" b="1" u="sng" dirty="0" smtClean="0">
                <a:hlinkClick r:id="rId3"/>
              </a:rPr>
              <a:t>https://economy.gov.ru/material/file/d138bacd3f0eb5eb382f7a0309cba6ee/banki_uchastniki_programmy_1764.pdf</a:t>
            </a:r>
            <a:endParaRPr lang="ru-RU" sz="1100" dirty="0" smtClean="0"/>
          </a:p>
          <a:p>
            <a:r>
              <a:rPr lang="en-US" sz="1100" b="1" dirty="0" smtClean="0"/>
              <a:t> </a:t>
            </a:r>
            <a:endParaRPr lang="ru-RU" sz="1100" dirty="0" smtClean="0"/>
          </a:p>
          <a:p>
            <a:r>
              <a:rPr lang="en-US" sz="1100" b="1" dirty="0" err="1" smtClean="0"/>
              <a:t>Информацию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по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данной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программе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можете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получить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на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сайтах</a:t>
            </a:r>
            <a:r>
              <a:rPr lang="en-US" sz="1100" b="1" dirty="0" smtClean="0"/>
              <a:t>: </a:t>
            </a:r>
            <a:br>
              <a:rPr lang="en-US" sz="1100" b="1" dirty="0" smtClean="0"/>
            </a:br>
            <a:r>
              <a:rPr lang="en-US" sz="1100" b="1" dirty="0" smtClean="0"/>
              <a:t>1. </a:t>
            </a:r>
            <a:r>
              <a:rPr lang="en-US" sz="1100" b="1" u="sng" dirty="0" smtClean="0">
                <a:hlinkClick r:id="rId4"/>
              </a:rPr>
              <a:t>https://xn--90aifddrld7a.xn--p1ai/anticrisis/lgotnyy-kredit-po-stavke-7-godovykh</a:t>
            </a:r>
            <a:r>
              <a:rPr lang="en-US" sz="1100" b="1" dirty="0" smtClean="0"/>
              <a:t> </a:t>
            </a:r>
            <a:br>
              <a:rPr lang="en-US" sz="1100" b="1" dirty="0" smtClean="0"/>
            </a:br>
            <a:r>
              <a:rPr lang="en-US" sz="1100" b="1" dirty="0" smtClean="0"/>
              <a:t>2. </a:t>
            </a:r>
            <a:r>
              <a:rPr lang="en-US" sz="1100" b="1" u="sng" dirty="0" smtClean="0">
                <a:hlinkClick r:id="rId5"/>
              </a:rPr>
              <a:t>http://government.ru/sanctions_measures/measure/33/</a:t>
            </a:r>
            <a:r>
              <a:rPr lang="en-US" sz="1100" b="1" dirty="0" smtClean="0"/>
              <a:t> </a:t>
            </a:r>
            <a:endParaRPr lang="ru-RU" sz="1100" dirty="0" smtClean="0"/>
          </a:p>
          <a:p>
            <a:endParaRPr lang="ru-RU" sz="11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снимо.png"/>
          <p:cNvPicPr/>
          <p:nvPr/>
        </p:nvPicPr>
        <p:blipFill>
          <a:blip r:embed="rId2" cstate="print"/>
          <a:srcRect l="2190"/>
          <a:stretch>
            <a:fillRect/>
          </a:stretch>
        </p:blipFill>
        <p:spPr>
          <a:xfrm>
            <a:off x="0" y="0"/>
            <a:ext cx="9144000" cy="630932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35</TotalTime>
  <Words>85</Words>
  <Application>Microsoft Office PowerPoint</Application>
  <PresentationFormat>Экран (4:3)</PresentationFormat>
  <Paragraphs>82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Городская</vt:lpstr>
      <vt:lpstr>Антикризисные программы льготного кредитования для МСП 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Антикризисные программы льготного кредитования для МСП </dc:title>
  <dc:creator>User302-1</dc:creator>
  <cp:lastModifiedBy>User302-1</cp:lastModifiedBy>
  <cp:revision>5</cp:revision>
  <dcterms:created xsi:type="dcterms:W3CDTF">2022-04-14T10:53:09Z</dcterms:created>
  <dcterms:modified xsi:type="dcterms:W3CDTF">2022-04-14T11:38:22Z</dcterms:modified>
</cp:coreProperties>
</file>