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5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6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56" r:id="rId1"/>
  </p:sldMasterIdLst>
  <p:notesMasterIdLst>
    <p:notesMasterId r:id="rId75"/>
  </p:notesMasterIdLst>
  <p:sldIdLst>
    <p:sldId id="256" r:id="rId2"/>
    <p:sldId id="681" r:id="rId3"/>
    <p:sldId id="682" r:id="rId4"/>
    <p:sldId id="709" r:id="rId5"/>
    <p:sldId id="766" r:id="rId6"/>
    <p:sldId id="767" r:id="rId7"/>
    <p:sldId id="699" r:id="rId8"/>
    <p:sldId id="700" r:id="rId9"/>
    <p:sldId id="701" r:id="rId10"/>
    <p:sldId id="702" r:id="rId11"/>
    <p:sldId id="675" r:id="rId12"/>
    <p:sldId id="676" r:id="rId13"/>
    <p:sldId id="703" r:id="rId14"/>
    <p:sldId id="704" r:id="rId15"/>
    <p:sldId id="774" r:id="rId16"/>
    <p:sldId id="705" r:id="rId17"/>
    <p:sldId id="707" r:id="rId18"/>
    <p:sldId id="711" r:id="rId19"/>
    <p:sldId id="713" r:id="rId20"/>
    <p:sldId id="715" r:id="rId21"/>
    <p:sldId id="717" r:id="rId22"/>
    <p:sldId id="684" r:id="rId23"/>
    <p:sldId id="685" r:id="rId24"/>
    <p:sldId id="686" r:id="rId25"/>
    <p:sldId id="708" r:id="rId26"/>
    <p:sldId id="769" r:id="rId27"/>
    <p:sldId id="770" r:id="rId28"/>
    <p:sldId id="772" r:id="rId29"/>
    <p:sldId id="690" r:id="rId30"/>
    <p:sldId id="764" r:id="rId31"/>
    <p:sldId id="759" r:id="rId32"/>
    <p:sldId id="760" r:id="rId33"/>
    <p:sldId id="761" r:id="rId34"/>
    <p:sldId id="762" r:id="rId35"/>
    <p:sldId id="776" r:id="rId36"/>
    <p:sldId id="778" r:id="rId37"/>
    <p:sldId id="695" r:id="rId38"/>
    <p:sldId id="696" r:id="rId39"/>
    <p:sldId id="779" r:id="rId40"/>
    <p:sldId id="720" r:id="rId41"/>
    <p:sldId id="721" r:id="rId42"/>
    <p:sldId id="722" r:id="rId43"/>
    <p:sldId id="723" r:id="rId44"/>
    <p:sldId id="724" r:id="rId45"/>
    <p:sldId id="725" r:id="rId46"/>
    <p:sldId id="726" r:id="rId47"/>
    <p:sldId id="727" r:id="rId48"/>
    <p:sldId id="728" r:id="rId49"/>
    <p:sldId id="729" r:id="rId50"/>
    <p:sldId id="730" r:id="rId51"/>
    <p:sldId id="731" r:id="rId52"/>
    <p:sldId id="732" r:id="rId53"/>
    <p:sldId id="733" r:id="rId54"/>
    <p:sldId id="734" r:id="rId55"/>
    <p:sldId id="735" r:id="rId56"/>
    <p:sldId id="736" r:id="rId57"/>
    <p:sldId id="737" r:id="rId58"/>
    <p:sldId id="738" r:id="rId59"/>
    <p:sldId id="739" r:id="rId60"/>
    <p:sldId id="740" r:id="rId61"/>
    <p:sldId id="741" r:id="rId62"/>
    <p:sldId id="742" r:id="rId63"/>
    <p:sldId id="743" r:id="rId64"/>
    <p:sldId id="744" r:id="rId65"/>
    <p:sldId id="745" r:id="rId66"/>
    <p:sldId id="746" r:id="rId67"/>
    <p:sldId id="747" r:id="rId68"/>
    <p:sldId id="748" r:id="rId69"/>
    <p:sldId id="749" r:id="rId70"/>
    <p:sldId id="750" r:id="rId71"/>
    <p:sldId id="751" r:id="rId72"/>
    <p:sldId id="752" r:id="rId73"/>
    <p:sldId id="319" r:id="rId74"/>
  </p:sldIdLst>
  <p:sldSz cx="9144000" cy="6858000" type="screen4x3"/>
  <p:notesSz cx="6797675" cy="9872663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user" initials="u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FFFF"/>
    <a:srgbClr val="CCECFF"/>
    <a:srgbClr val="0000CC"/>
    <a:srgbClr val="000000"/>
    <a:srgbClr val="FF00FF"/>
    <a:srgbClr val="FF3300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9D7B26C5-4107-4FEC-AEDC-1716B250A1EF}" styleName="Светлый стиль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FECB4D8-DB02-4DC6-A0A2-4F2EBAE1DC90}" styleName="Средний стиль 1 -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638B1855-1B75-4FBE-930C-398BA8C253C6}" styleName="Стиль из темы 2 - акцент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ED083AE6-46FA-4A59-8FB0-9F97EB10719F}" styleName="Светлый стиль 3 - акцент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1E171933-4619-4E11-9A3F-F7608DF75F80}" styleName="Средний стиль 1 -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18603FDC-E32A-4AB5-989C-0864C3EAD2B8}" styleName="Стиль из темы 2 - акцент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E269D01E-BC32-4049-B463-5C60D7B0CCD2}" styleName="Стиль из темы 2 - акцент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06799F8-075E-4A3A-A7F6-7FBC6576F1A4}" styleName="Стиль из темы 2 - акцент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BC89EF96-8CEA-46FF-86C4-4CE0E7609802}" styleName="Светлый стиль 3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3B4B98B0-60AC-42C2-AFA5-B58CD77FA1E5}" styleName="Светлый стиль 1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DBED569-4797-4DF1-A0F4-6AAB3CD982D8}" styleName="Светлый стиль 3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5FD0F851-EC5A-4D38-B0AD-8093EC10F338}" styleName="Светлый стиль 1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D7AC3CCA-C797-4891-BE02-D94E43425B78}" styleName="Средний стиль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344" autoAdjust="0"/>
    <p:restoredTop sz="92812" autoAdjust="0"/>
  </p:normalViewPr>
  <p:slideViewPr>
    <p:cSldViewPr>
      <p:cViewPr varScale="1">
        <p:scale>
          <a:sx n="152" d="100"/>
          <a:sy n="152" d="100"/>
        </p:scale>
        <p:origin x="2622" y="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208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642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commentAuthors" Target="commentAuthor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diagrams/_rels/data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image" Target="../media/image26.png"/><Relationship Id="rId4" Type="http://schemas.openxmlformats.org/officeDocument/2006/relationships/image" Target="../media/image29.jpeg"/></Relationships>
</file>

<file path=ppt/diagrams/_rels/data7.xml.rels><?xml version="1.0" encoding="UTF-8" standalone="yes"?>
<Relationships xmlns="http://schemas.openxmlformats.org/package/2006/relationships"><Relationship Id="rId1" Type="http://schemas.openxmlformats.org/officeDocument/2006/relationships/image" Target="../media/image30.jpg"/></Relationships>
</file>

<file path=ppt/diagrams/_rels/data8.xml.rels><?xml version="1.0" encoding="UTF-8" standalone="yes"?>
<Relationships xmlns="http://schemas.openxmlformats.org/package/2006/relationships"><Relationship Id="rId1" Type="http://schemas.openxmlformats.org/officeDocument/2006/relationships/image" Target="../media/image31.jpeg"/></Relationships>
</file>

<file path=ppt/diagrams/_rels/data9.xml.rels><?xml version="1.0" encoding="UTF-8" standalone="yes"?>
<Relationships xmlns="http://schemas.openxmlformats.org/package/2006/relationships"><Relationship Id="rId1" Type="http://schemas.openxmlformats.org/officeDocument/2006/relationships/image" Target="../media/image32.jpeg"/></Relationships>
</file>

<file path=ppt/diagrams/_rels/drawing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image" Target="../media/image26.png"/><Relationship Id="rId4" Type="http://schemas.openxmlformats.org/officeDocument/2006/relationships/image" Target="../media/image29.jpeg"/></Relationships>
</file>

<file path=ppt/diagrams/_rels/drawing7.xml.rels><?xml version="1.0" encoding="UTF-8" standalone="yes"?>
<Relationships xmlns="http://schemas.openxmlformats.org/package/2006/relationships"><Relationship Id="rId1" Type="http://schemas.openxmlformats.org/officeDocument/2006/relationships/image" Target="../media/image30.jpg"/></Relationships>
</file>

<file path=ppt/diagrams/_rels/drawing8.xml.rels><?xml version="1.0" encoding="UTF-8" standalone="yes"?>
<Relationships xmlns="http://schemas.openxmlformats.org/package/2006/relationships"><Relationship Id="rId1" Type="http://schemas.openxmlformats.org/officeDocument/2006/relationships/image" Target="../media/image31.jpeg"/></Relationships>
</file>

<file path=ppt/diagrams/_rels/drawing9.xml.rels><?xml version="1.0" encoding="UTF-8" standalone="yes"?>
<Relationships xmlns="http://schemas.openxmlformats.org/package/2006/relationships"><Relationship Id="rId1" Type="http://schemas.openxmlformats.org/officeDocument/2006/relationships/image" Target="../media/image32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A1D6F78-58A4-461A-BD07-0B55A292539C}" type="doc">
      <dgm:prSet loTypeId="urn:microsoft.com/office/officeart/2005/8/layout/hList6" loCatId="list" qsTypeId="urn:microsoft.com/office/officeart/2005/8/quickstyle/3d7" qsCatId="3D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43A1FB40-BE9F-49D2-B5D5-864B314BEDF3}">
      <dgm:prSet phldrT="[Текст]">
        <dgm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dgm:style>
      </dgm:prSet>
      <dgm:spPr>
        <a:ln/>
      </dgm:spPr>
      <dgm:t>
        <a:bodyPr/>
        <a:lstStyle/>
        <a:p>
          <a:r>
            <a:rPr lang="ru-RU" dirty="0">
              <a:solidFill>
                <a:schemeClr val="tx1"/>
              </a:solidFill>
            </a:rPr>
            <a:t>Доход</a:t>
          </a:r>
        </a:p>
      </dgm:t>
    </dgm:pt>
    <dgm:pt modelId="{525A1791-E7B7-4D25-829E-65D203515422}" type="parTrans" cxnId="{ECB8E00C-DB28-4622-AEE8-88BA1F49E9AD}">
      <dgm:prSet/>
      <dgm:spPr/>
      <dgm:t>
        <a:bodyPr/>
        <a:lstStyle/>
        <a:p>
          <a:endParaRPr lang="ru-RU"/>
        </a:p>
      </dgm:t>
    </dgm:pt>
    <dgm:pt modelId="{216B778D-3E9B-42A2-BC6A-3279BE1BDF9F}" type="sibTrans" cxnId="{ECB8E00C-DB28-4622-AEE8-88BA1F49E9AD}">
      <dgm:prSet/>
      <dgm:spPr/>
      <dgm:t>
        <a:bodyPr/>
        <a:lstStyle/>
        <a:p>
          <a:endParaRPr lang="ru-RU"/>
        </a:p>
      </dgm:t>
    </dgm:pt>
    <dgm:pt modelId="{BC23EC8A-3B1D-422A-A398-9AA913CD8988}">
      <dgm:prSet phldrT="[Текст]" custT="1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>
        <a:ln/>
      </dgm:spPr>
      <dgm:t>
        <a:bodyPr/>
        <a:lstStyle/>
        <a:p>
          <a:r>
            <a:rPr lang="ru-RU" sz="2000" dirty="0">
              <a:solidFill>
                <a:schemeClr val="tx1"/>
              </a:solidFill>
            </a:rPr>
            <a:t>Расход</a:t>
          </a:r>
        </a:p>
      </dgm:t>
    </dgm:pt>
    <dgm:pt modelId="{D51B1C88-9AA3-4C32-A3FB-EB556EB81B2A}" type="parTrans" cxnId="{39B6982E-2110-49C3-B2CC-6B60BEE73FF9}">
      <dgm:prSet/>
      <dgm:spPr/>
      <dgm:t>
        <a:bodyPr/>
        <a:lstStyle/>
        <a:p>
          <a:endParaRPr lang="ru-RU"/>
        </a:p>
      </dgm:t>
    </dgm:pt>
    <dgm:pt modelId="{B6713B69-3E84-4D5E-BB0E-F49A7D26D4DE}" type="sibTrans" cxnId="{39B6982E-2110-49C3-B2CC-6B60BEE73FF9}">
      <dgm:prSet/>
      <dgm:spPr/>
      <dgm:t>
        <a:bodyPr/>
        <a:lstStyle/>
        <a:p>
          <a:endParaRPr lang="ru-RU"/>
        </a:p>
      </dgm:t>
    </dgm:pt>
    <dgm:pt modelId="{1DA9F830-BF5F-4713-82CD-DB3FF95B7A90}" type="pres">
      <dgm:prSet presAssocID="{0A1D6F78-58A4-461A-BD07-0B55A292539C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1E7F3A7-1A57-40AF-AF17-D890D9683D68}" type="pres">
      <dgm:prSet presAssocID="{43A1FB40-BE9F-49D2-B5D5-864B314BEDF3}" presName="node" presStyleLbl="node1" presStyleIdx="0" presStyleCnt="2" custLinFactNeighborX="-42336" custLinFactNeighborY="-283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D941501-709D-412F-8E16-F5C9BB2B0F5C}" type="pres">
      <dgm:prSet presAssocID="{216B778D-3E9B-42A2-BC6A-3279BE1BDF9F}" presName="sibTrans" presStyleCnt="0"/>
      <dgm:spPr/>
    </dgm:pt>
    <dgm:pt modelId="{3A146C52-AD2B-489C-BF10-3AA4F8CAFD67}" type="pres">
      <dgm:prSet presAssocID="{BC23EC8A-3B1D-422A-A398-9AA913CD8988}" presName="node" presStyleLbl="node1" presStyleIdx="1" presStyleCnt="2" custScaleY="35188" custLinFactNeighborX="-88574" custLinFactNeighborY="150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CB8E00C-DB28-4622-AEE8-88BA1F49E9AD}" srcId="{0A1D6F78-58A4-461A-BD07-0B55A292539C}" destId="{43A1FB40-BE9F-49D2-B5D5-864B314BEDF3}" srcOrd="0" destOrd="0" parTransId="{525A1791-E7B7-4D25-829E-65D203515422}" sibTransId="{216B778D-3E9B-42A2-BC6A-3279BE1BDF9F}"/>
    <dgm:cxn modelId="{D808996C-7516-4591-A3D9-62D10461DEB1}" type="presOf" srcId="{BC23EC8A-3B1D-422A-A398-9AA913CD8988}" destId="{3A146C52-AD2B-489C-BF10-3AA4F8CAFD67}" srcOrd="0" destOrd="0" presId="urn:microsoft.com/office/officeart/2005/8/layout/hList6"/>
    <dgm:cxn modelId="{A1A90A42-E6D9-40C3-A82F-15BB6D9AFCE4}" type="presOf" srcId="{0A1D6F78-58A4-461A-BD07-0B55A292539C}" destId="{1DA9F830-BF5F-4713-82CD-DB3FF95B7A90}" srcOrd="0" destOrd="0" presId="urn:microsoft.com/office/officeart/2005/8/layout/hList6"/>
    <dgm:cxn modelId="{097655DF-6836-4958-8907-9210755BCE62}" type="presOf" srcId="{43A1FB40-BE9F-49D2-B5D5-864B314BEDF3}" destId="{F1E7F3A7-1A57-40AF-AF17-D890D9683D68}" srcOrd="0" destOrd="0" presId="urn:microsoft.com/office/officeart/2005/8/layout/hList6"/>
    <dgm:cxn modelId="{39B6982E-2110-49C3-B2CC-6B60BEE73FF9}" srcId="{0A1D6F78-58A4-461A-BD07-0B55A292539C}" destId="{BC23EC8A-3B1D-422A-A398-9AA913CD8988}" srcOrd="1" destOrd="0" parTransId="{D51B1C88-9AA3-4C32-A3FB-EB556EB81B2A}" sibTransId="{B6713B69-3E84-4D5E-BB0E-F49A7D26D4DE}"/>
    <dgm:cxn modelId="{AF82A025-9FFC-4F7F-AACD-06622CF7850B}" type="presParOf" srcId="{1DA9F830-BF5F-4713-82CD-DB3FF95B7A90}" destId="{F1E7F3A7-1A57-40AF-AF17-D890D9683D68}" srcOrd="0" destOrd="0" presId="urn:microsoft.com/office/officeart/2005/8/layout/hList6"/>
    <dgm:cxn modelId="{0432A9B6-64CA-406E-84AB-4E64B2E84247}" type="presParOf" srcId="{1DA9F830-BF5F-4713-82CD-DB3FF95B7A90}" destId="{0D941501-709D-412F-8E16-F5C9BB2B0F5C}" srcOrd="1" destOrd="0" presId="urn:microsoft.com/office/officeart/2005/8/layout/hList6"/>
    <dgm:cxn modelId="{E6FCABDC-445F-4C6C-BA20-B9F97820C563}" type="presParOf" srcId="{1DA9F830-BF5F-4713-82CD-DB3FF95B7A90}" destId="{3A146C52-AD2B-489C-BF10-3AA4F8CAFD67}" srcOrd="2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C5AEFAFC-47A6-460E-99AF-D324DEFEA80A}" type="doc">
      <dgm:prSet loTypeId="urn:microsoft.com/office/officeart/2005/8/layout/default" loCatId="list" qsTypeId="urn:microsoft.com/office/officeart/2005/8/quickstyle/3d7" qsCatId="3D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71951784-49C5-426E-AC97-6654DC0B9478}">
      <dgm:prSet phldrT="[Текст]" custT="1"/>
      <dgm:spPr>
        <a:sp3d extrusionH="50600" prstMaterial="metal">
          <a:bevelT w="101600" h="80600"/>
          <a:bevelB w="80600" h="80600" prst="relaxedInset"/>
        </a:sp3d>
      </dgm:spPr>
      <dgm:t>
        <a:bodyPr/>
        <a:lstStyle/>
        <a:p>
          <a:r>
            <a:rPr lang="ru-RU" sz="1550" b="1" dirty="0"/>
            <a:t>Общегосударственные вопросы</a:t>
          </a:r>
        </a:p>
      </dgm:t>
    </dgm:pt>
    <dgm:pt modelId="{C8F2B82B-5617-45A1-9F1F-7EF60C681A8E}" type="parTrans" cxnId="{65A7D650-2828-44B4-AA70-56FAC8AA4E65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0144A474-70B6-490C-B6EE-7A5E98E3B619}" type="sibTrans" cxnId="{65A7D650-2828-44B4-AA70-56FAC8AA4E65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BE49BAE4-7259-435F-8DE5-B62695DC8F77}">
      <dgm:prSet phldrT="[Текст]" custT="1"/>
      <dgm:spPr>
        <a:sp3d extrusionH="50600" prstMaterial="metal">
          <a:bevelT w="101600" h="80600"/>
          <a:bevelB w="80600" h="80600" prst="relaxedInset"/>
        </a:sp3d>
      </dgm:spPr>
      <dgm:t>
        <a:bodyPr/>
        <a:lstStyle/>
        <a:p>
          <a:r>
            <a:rPr lang="ru-RU" sz="1600" b="1" dirty="0"/>
            <a:t>Национальная оборона</a:t>
          </a:r>
        </a:p>
      </dgm:t>
    </dgm:pt>
    <dgm:pt modelId="{1FD75947-41B2-4B6A-AFD0-00D829A62476}" type="parTrans" cxnId="{F94F0585-000C-4B2F-80BA-BF5DE4AEFC70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E49AE00C-A159-44D8-8E90-324944DB8776}" type="sibTrans" cxnId="{F94F0585-000C-4B2F-80BA-BF5DE4AEFC70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8E27F5A4-0D0F-48C4-89FC-0C386502EFDF}">
      <dgm:prSet phldrT="[Текст]" custT="1"/>
      <dgm:spPr>
        <a:sp3d extrusionH="50600" prstMaterial="metal">
          <a:bevelT w="101600" h="80600"/>
          <a:bevelB w="80600" h="80600" prst="relaxedInset"/>
        </a:sp3d>
      </dgm:spPr>
      <dgm:t>
        <a:bodyPr/>
        <a:lstStyle/>
        <a:p>
          <a:r>
            <a:rPr lang="ru-RU" sz="1600" b="1" i="0" u="none" dirty="0"/>
            <a:t>Национальная безопасность и правоохранительная деятельность</a:t>
          </a:r>
          <a:endParaRPr lang="ru-RU" sz="1600" b="1" dirty="0"/>
        </a:p>
      </dgm:t>
    </dgm:pt>
    <dgm:pt modelId="{E1491FC1-F767-4365-A198-93A0ED836720}" type="parTrans" cxnId="{558026FC-816F-426B-8815-8D70CA430B93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2AE590F8-B0CE-4843-9B20-97B2B331E149}" type="sibTrans" cxnId="{558026FC-816F-426B-8815-8D70CA430B93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C75921D5-2E99-465D-BABC-3A50A5A24E5C}">
      <dgm:prSet phldrT="[Текст]" custT="1"/>
      <dgm:spPr>
        <a:sp3d extrusionH="50600" prstMaterial="metal">
          <a:bevelT w="101600" h="80600"/>
          <a:bevelB w="80600" h="80600" prst="relaxedInset"/>
        </a:sp3d>
      </dgm:spPr>
      <dgm:t>
        <a:bodyPr/>
        <a:lstStyle/>
        <a:p>
          <a:r>
            <a:rPr lang="ru-RU" sz="1600" b="1" i="0" u="none" dirty="0"/>
            <a:t>Национальная экономика</a:t>
          </a:r>
          <a:endParaRPr lang="ru-RU" sz="1600" b="1" dirty="0"/>
        </a:p>
      </dgm:t>
    </dgm:pt>
    <dgm:pt modelId="{49A21C39-E3E9-436A-B8F9-A7A84C14BB9C}" type="parTrans" cxnId="{E61EE105-3EA8-40DC-82CB-EDEFD1D4DA24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05605488-6EB1-422C-8AB4-E08EB2931BC6}" type="sibTrans" cxnId="{E61EE105-3EA8-40DC-82CB-EDEFD1D4DA24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3967E75E-03D7-4C5A-8FE2-BC4F9265AF76}">
      <dgm:prSet phldrT="[Текст]" custT="1"/>
      <dgm:spPr>
        <a:sp3d extrusionH="50600" prstMaterial="metal">
          <a:bevelT w="101600" h="80600"/>
          <a:bevelB w="80600" h="80600" prst="relaxedInset"/>
        </a:sp3d>
      </dgm:spPr>
      <dgm:t>
        <a:bodyPr/>
        <a:lstStyle/>
        <a:p>
          <a:r>
            <a:rPr lang="ru-RU" sz="1600" b="1"/>
            <a:t>Жилищно-коммунальное хозяйство</a:t>
          </a:r>
          <a:endParaRPr lang="ru-RU" sz="1600" b="1" dirty="0"/>
        </a:p>
      </dgm:t>
    </dgm:pt>
    <dgm:pt modelId="{F5398199-D3AE-45EF-B269-F5815A0548A6}" type="parTrans" cxnId="{B3D7882F-2F27-4B5F-AFAC-D2377669F437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F7CB1B65-A691-49AF-B256-E02DBA84DFF1}" type="sibTrans" cxnId="{B3D7882F-2F27-4B5F-AFAC-D2377669F437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69FB76A1-7DFB-4C2E-BADD-B7A46AC8DB98}">
      <dgm:prSet custT="1"/>
      <dgm:spPr>
        <a:sp3d extrusionH="50600" prstMaterial="metal">
          <a:bevelT w="101600" h="80600"/>
          <a:bevelB w="80600" h="80600" prst="relaxedInset"/>
        </a:sp3d>
      </dgm:spPr>
      <dgm:t>
        <a:bodyPr/>
        <a:lstStyle/>
        <a:p>
          <a:r>
            <a:rPr lang="ru-RU" sz="1600" b="1"/>
            <a:t>Охрана окружающей среды</a:t>
          </a:r>
          <a:endParaRPr lang="ru-RU" sz="1600" b="1" dirty="0"/>
        </a:p>
      </dgm:t>
    </dgm:pt>
    <dgm:pt modelId="{360C46DF-0CCA-4D3E-BD4F-6D97338FEED3}" type="parTrans" cxnId="{E1056356-D6BA-48BC-844D-AE78AFDB46A4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B5863581-5804-43F4-8666-C7FCF2DEBB2F}" type="sibTrans" cxnId="{E1056356-D6BA-48BC-844D-AE78AFDB46A4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78736678-07DB-4BE1-BE05-E031D1E88F0C}">
      <dgm:prSet custT="1"/>
      <dgm:spPr>
        <a:solidFill>
          <a:srgbClr val="00B0F0"/>
        </a:solidFill>
        <a:sp3d extrusionH="50600" prstMaterial="metal">
          <a:bevelT w="101600" h="80600"/>
          <a:bevelB w="80600" h="80600" prst="relaxedInset"/>
        </a:sp3d>
      </dgm:spPr>
      <dgm:t>
        <a:bodyPr/>
        <a:lstStyle/>
        <a:p>
          <a:r>
            <a:rPr lang="ru-RU" sz="1600" b="1" dirty="0"/>
            <a:t>Образование</a:t>
          </a:r>
        </a:p>
      </dgm:t>
    </dgm:pt>
    <dgm:pt modelId="{397B9902-DF89-47C4-8C40-F04E82DB9F0D}" type="parTrans" cxnId="{3C988770-DD0B-4407-BBA1-572880844AB9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3F2E6F68-074C-4A7F-9996-30242227C088}" type="sibTrans" cxnId="{3C988770-DD0B-4407-BBA1-572880844AB9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7582F76C-A159-434D-9551-D65A29D28CD4}">
      <dgm:prSet custT="1"/>
      <dgm:spPr>
        <a:solidFill>
          <a:srgbClr val="00B0F0"/>
        </a:solidFill>
        <a:sp3d extrusionH="50600" prstMaterial="metal">
          <a:bevelT w="101600" h="80600"/>
          <a:bevelB w="80600" h="80600" prst="relaxedInset"/>
        </a:sp3d>
      </dgm:spPr>
      <dgm:t>
        <a:bodyPr/>
        <a:lstStyle/>
        <a:p>
          <a:r>
            <a:rPr lang="ru-RU" sz="1600" b="1" dirty="0"/>
            <a:t>Культура, кинематография</a:t>
          </a:r>
        </a:p>
      </dgm:t>
    </dgm:pt>
    <dgm:pt modelId="{F34ECFC8-FCCC-4562-80CA-BC5957E82600}" type="parTrans" cxnId="{1D3E743F-9DEB-4F46-94CA-FF460DD8167A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A9D62FC9-6EF6-46BC-8ADD-D6F4FD4BB2A0}" type="sibTrans" cxnId="{1D3E743F-9DEB-4F46-94CA-FF460DD8167A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824B5A15-E83D-4DD4-BA6C-8CAC6827D2A5}">
      <dgm:prSet custT="1"/>
      <dgm:spPr>
        <a:solidFill>
          <a:srgbClr val="CCFFFF"/>
        </a:solidFill>
        <a:sp3d extrusionH="50600" prstMaterial="metal">
          <a:bevelT w="101600" h="80600"/>
          <a:bevelB w="80600" h="80600" prst="relaxedInset"/>
        </a:sp3d>
      </dgm:spPr>
      <dgm:t>
        <a:bodyPr/>
        <a:lstStyle/>
        <a:p>
          <a:r>
            <a:rPr lang="ru-RU" sz="1600" b="1" i="0" u="none" dirty="0"/>
            <a:t>Социальная политика</a:t>
          </a:r>
          <a:endParaRPr lang="ru-RU" sz="1600" b="1" dirty="0"/>
        </a:p>
      </dgm:t>
    </dgm:pt>
    <dgm:pt modelId="{B91DC247-2C94-4194-88AB-D6DCC0DBA138}" type="parTrans" cxnId="{6A6E3574-546D-4983-9D0D-C1D7B47F8303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AC584010-895D-4C81-ADF3-87C2B218BC92}" type="sibTrans" cxnId="{6A6E3574-546D-4983-9D0D-C1D7B47F8303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B8C99B5E-0864-4179-8FB5-B538286276FC}">
      <dgm:prSet custT="1"/>
      <dgm:spPr>
        <a:solidFill>
          <a:srgbClr val="CCFFFF"/>
        </a:solidFill>
        <a:sp3d extrusionH="50600" prstMaterial="metal">
          <a:bevelT w="101600" h="80600"/>
          <a:bevelB w="80600" h="80600" prst="relaxedInset"/>
        </a:sp3d>
      </dgm:spPr>
      <dgm:t>
        <a:bodyPr/>
        <a:lstStyle/>
        <a:p>
          <a:r>
            <a:rPr lang="ru-RU" sz="1600" b="1" i="0" u="none" dirty="0"/>
            <a:t>Физическая культура и спорт</a:t>
          </a:r>
          <a:endParaRPr lang="ru-RU" sz="1600" b="1" dirty="0"/>
        </a:p>
      </dgm:t>
    </dgm:pt>
    <dgm:pt modelId="{8F33C3EE-ED09-42DF-9E10-6C6A4F72BF0E}" type="parTrans" cxnId="{F9182548-99A0-446B-B3AE-4F2D3AAA08EC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5743DB07-0C30-4EBA-BE4E-C32138E8007E}" type="sibTrans" cxnId="{F9182548-99A0-446B-B3AE-4F2D3AAA08EC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46105862-FAFE-4397-95FB-5FBE154FF612}">
      <dgm:prSet custT="1"/>
      <dgm:spPr>
        <a:solidFill>
          <a:srgbClr val="CCFFFF"/>
        </a:solidFill>
        <a:sp3d extrusionH="50600" prstMaterial="metal">
          <a:bevelT w="101600" h="80600"/>
          <a:bevelB w="80600" h="80600" prst="relaxedInset"/>
        </a:sp3d>
      </dgm:spPr>
      <dgm:t>
        <a:bodyPr/>
        <a:lstStyle/>
        <a:p>
          <a:r>
            <a:rPr lang="ru-RU" sz="1600" b="1" i="0" u="none" dirty="0"/>
            <a:t>Средства массовой информации</a:t>
          </a:r>
          <a:endParaRPr lang="ru-RU" sz="1600" b="1" dirty="0"/>
        </a:p>
      </dgm:t>
    </dgm:pt>
    <dgm:pt modelId="{FCD85FF6-F226-4AEF-A345-4F1EE86ACEA4}" type="parTrans" cxnId="{FE24CC20-B809-4B0E-A78B-D79FCFA3A5EB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4A99E6CA-1B6C-40F5-96C7-420ED4D19626}" type="sibTrans" cxnId="{FE24CC20-B809-4B0E-A78B-D79FCFA3A5EB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45515FE1-147A-4ABE-89E1-8B6636E38092}">
      <dgm:prSet custT="1"/>
      <dgm:spPr>
        <a:solidFill>
          <a:srgbClr val="00B0F0"/>
        </a:solidFill>
        <a:sp3d extrusionH="50600" prstMaterial="metal">
          <a:bevelT w="101600" h="80600"/>
          <a:bevelB w="80600" h="80600" prst="relaxedInset"/>
        </a:sp3d>
      </dgm:spPr>
      <dgm:t>
        <a:bodyPr/>
        <a:lstStyle/>
        <a:p>
          <a:r>
            <a:rPr lang="ru-RU" sz="1600" b="1" dirty="0"/>
            <a:t>Здравоохранение</a:t>
          </a:r>
        </a:p>
      </dgm:t>
    </dgm:pt>
    <dgm:pt modelId="{0D3EF08F-B136-47AF-8B20-7A49B850E942}" type="parTrans" cxnId="{CCCFD0CF-8CA8-41CA-8F5D-11CD6E556856}">
      <dgm:prSet/>
      <dgm:spPr/>
      <dgm:t>
        <a:bodyPr/>
        <a:lstStyle/>
        <a:p>
          <a:endParaRPr lang="ru-RU"/>
        </a:p>
      </dgm:t>
    </dgm:pt>
    <dgm:pt modelId="{81F31407-6664-4995-A94C-451AEF5CE8CC}" type="sibTrans" cxnId="{CCCFD0CF-8CA8-41CA-8F5D-11CD6E556856}">
      <dgm:prSet/>
      <dgm:spPr/>
      <dgm:t>
        <a:bodyPr/>
        <a:lstStyle/>
        <a:p>
          <a:endParaRPr lang="ru-RU"/>
        </a:p>
      </dgm:t>
    </dgm:pt>
    <dgm:pt modelId="{8CB15F47-2E27-45CC-A856-C67E7573F607}" type="pres">
      <dgm:prSet presAssocID="{C5AEFAFC-47A6-460E-99AF-D324DEFEA80A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F41BEF7-1C27-495E-86B6-1CFA49944A92}" type="pres">
      <dgm:prSet presAssocID="{71951784-49C5-426E-AC97-6654DC0B9478}" presName="node" presStyleLbl="node1" presStyleIdx="0" presStyleCnt="1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5C3ADD9-CA91-440A-B062-C0D3ACD52EAC}" type="pres">
      <dgm:prSet presAssocID="{0144A474-70B6-490C-B6EE-7A5E98E3B619}" presName="sibTrans" presStyleCnt="0"/>
      <dgm:spPr/>
    </dgm:pt>
    <dgm:pt modelId="{4792A22A-6D0A-457D-9B5F-49EB49D08443}" type="pres">
      <dgm:prSet presAssocID="{BE49BAE4-7259-435F-8DE5-B62695DC8F77}" presName="node" presStyleLbl="node1" presStyleIdx="1" presStyleCnt="1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58F84E9-5FB4-4632-BC6E-47A546061055}" type="pres">
      <dgm:prSet presAssocID="{E49AE00C-A159-44D8-8E90-324944DB8776}" presName="sibTrans" presStyleCnt="0"/>
      <dgm:spPr/>
    </dgm:pt>
    <dgm:pt modelId="{06371CA4-3EA8-4992-8F70-1D35CD646F4E}" type="pres">
      <dgm:prSet presAssocID="{8E27F5A4-0D0F-48C4-89FC-0C386502EFDF}" presName="node" presStyleLbl="node1" presStyleIdx="2" presStyleCnt="1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97E3E17-5AD4-4420-8530-3E7965FF1DE8}" type="pres">
      <dgm:prSet presAssocID="{2AE590F8-B0CE-4843-9B20-97B2B331E149}" presName="sibTrans" presStyleCnt="0"/>
      <dgm:spPr/>
    </dgm:pt>
    <dgm:pt modelId="{16C12420-D937-4CC4-AEDF-7449D6C8C39A}" type="pres">
      <dgm:prSet presAssocID="{C75921D5-2E99-465D-BABC-3A50A5A24E5C}" presName="node" presStyleLbl="node1" presStyleIdx="3" presStyleCnt="1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C9FD84A-9A26-4147-A793-D87791F53A26}" type="pres">
      <dgm:prSet presAssocID="{05605488-6EB1-422C-8AB4-E08EB2931BC6}" presName="sibTrans" presStyleCnt="0"/>
      <dgm:spPr/>
    </dgm:pt>
    <dgm:pt modelId="{F643D7E3-EE82-4CAB-BC63-F8B38A1D851C}" type="pres">
      <dgm:prSet presAssocID="{3967E75E-03D7-4C5A-8FE2-BC4F9265AF76}" presName="node" presStyleLbl="node1" presStyleIdx="4" presStyleCnt="1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22B0B26-6F0B-4D4D-BC10-B17AECAAC520}" type="pres">
      <dgm:prSet presAssocID="{F7CB1B65-A691-49AF-B256-E02DBA84DFF1}" presName="sibTrans" presStyleCnt="0"/>
      <dgm:spPr/>
    </dgm:pt>
    <dgm:pt modelId="{9F439E99-FDAD-4AA4-99E4-7001C41393F6}" type="pres">
      <dgm:prSet presAssocID="{69FB76A1-7DFB-4C2E-BADD-B7A46AC8DB98}" presName="node" presStyleLbl="node1" presStyleIdx="5" presStyleCnt="1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8A77D70-2117-49B2-BD2F-B937FDA196D6}" type="pres">
      <dgm:prSet presAssocID="{B5863581-5804-43F4-8666-C7FCF2DEBB2F}" presName="sibTrans" presStyleCnt="0"/>
      <dgm:spPr/>
    </dgm:pt>
    <dgm:pt modelId="{EAD828D4-A2A4-4E70-BFDD-CBCCEAD55DD7}" type="pres">
      <dgm:prSet presAssocID="{78736678-07DB-4BE1-BE05-E031D1E88F0C}" presName="node" presStyleLbl="node1" presStyleIdx="6" presStyleCnt="1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BBCFFBB-54DE-4601-94FD-EBCC227E7A7D}" type="pres">
      <dgm:prSet presAssocID="{3F2E6F68-074C-4A7F-9996-30242227C088}" presName="sibTrans" presStyleCnt="0"/>
      <dgm:spPr/>
    </dgm:pt>
    <dgm:pt modelId="{5EE7B5D0-D1E0-4BE0-BA07-7ADC26CFADE7}" type="pres">
      <dgm:prSet presAssocID="{7582F76C-A159-434D-9551-D65A29D28CD4}" presName="node" presStyleLbl="node1" presStyleIdx="7" presStyleCnt="1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1A71570-0269-490B-8CDF-51B844FC4FCE}" type="pres">
      <dgm:prSet presAssocID="{A9D62FC9-6EF6-46BC-8ADD-D6F4FD4BB2A0}" presName="sibTrans" presStyleCnt="0"/>
      <dgm:spPr/>
    </dgm:pt>
    <dgm:pt modelId="{1C7971C0-D186-4228-A59F-5175D14EFDD8}" type="pres">
      <dgm:prSet presAssocID="{45515FE1-147A-4ABE-89E1-8B6636E38092}" presName="node" presStyleLbl="node1" presStyleIdx="8" presStyleCnt="1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173085E-2DC6-40BF-92A3-ED5FA0944F65}" type="pres">
      <dgm:prSet presAssocID="{81F31407-6664-4995-A94C-451AEF5CE8CC}" presName="sibTrans" presStyleCnt="0"/>
      <dgm:spPr/>
    </dgm:pt>
    <dgm:pt modelId="{BDC33F69-4D7C-411E-BA0D-E95CF65D1DC7}" type="pres">
      <dgm:prSet presAssocID="{824B5A15-E83D-4DD4-BA6C-8CAC6827D2A5}" presName="node" presStyleLbl="node1" presStyleIdx="9" presStyleCnt="1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86B87DC-E869-472C-829B-16CFB2B75881}" type="pres">
      <dgm:prSet presAssocID="{AC584010-895D-4C81-ADF3-87C2B218BC92}" presName="sibTrans" presStyleCnt="0"/>
      <dgm:spPr/>
    </dgm:pt>
    <dgm:pt modelId="{A503DF59-7828-4175-9D2E-F5B49605A465}" type="pres">
      <dgm:prSet presAssocID="{B8C99B5E-0864-4179-8FB5-B538286276FC}" presName="node" presStyleLbl="node1" presStyleIdx="10" presStyleCnt="1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7A1FAAF-70D8-47F1-B471-F0A0B48F871A}" type="pres">
      <dgm:prSet presAssocID="{5743DB07-0C30-4EBA-BE4E-C32138E8007E}" presName="sibTrans" presStyleCnt="0"/>
      <dgm:spPr/>
    </dgm:pt>
    <dgm:pt modelId="{79965497-93E7-4E09-8620-5A2E2C5FB810}" type="pres">
      <dgm:prSet presAssocID="{46105862-FAFE-4397-95FB-5FBE154FF612}" presName="node" presStyleLbl="node1" presStyleIdx="11" presStyleCnt="1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E24CC20-B809-4B0E-A78B-D79FCFA3A5EB}" srcId="{C5AEFAFC-47A6-460E-99AF-D324DEFEA80A}" destId="{46105862-FAFE-4397-95FB-5FBE154FF612}" srcOrd="11" destOrd="0" parTransId="{FCD85FF6-F226-4AEF-A345-4F1EE86ACEA4}" sibTransId="{4A99E6CA-1B6C-40F5-96C7-420ED4D19626}"/>
    <dgm:cxn modelId="{5912AB4C-DA14-4A62-8640-9E28F39932BF}" type="presOf" srcId="{3967E75E-03D7-4C5A-8FE2-BC4F9265AF76}" destId="{F643D7E3-EE82-4CAB-BC63-F8B38A1D851C}" srcOrd="0" destOrd="0" presId="urn:microsoft.com/office/officeart/2005/8/layout/default"/>
    <dgm:cxn modelId="{7439747C-47B3-4161-BEF6-1D35EA170CEF}" type="presOf" srcId="{46105862-FAFE-4397-95FB-5FBE154FF612}" destId="{79965497-93E7-4E09-8620-5A2E2C5FB810}" srcOrd="0" destOrd="0" presId="urn:microsoft.com/office/officeart/2005/8/layout/default"/>
    <dgm:cxn modelId="{E1056356-D6BA-48BC-844D-AE78AFDB46A4}" srcId="{C5AEFAFC-47A6-460E-99AF-D324DEFEA80A}" destId="{69FB76A1-7DFB-4C2E-BADD-B7A46AC8DB98}" srcOrd="5" destOrd="0" parTransId="{360C46DF-0CCA-4D3E-BD4F-6D97338FEED3}" sibTransId="{B5863581-5804-43F4-8666-C7FCF2DEBB2F}"/>
    <dgm:cxn modelId="{CCCFD0CF-8CA8-41CA-8F5D-11CD6E556856}" srcId="{C5AEFAFC-47A6-460E-99AF-D324DEFEA80A}" destId="{45515FE1-147A-4ABE-89E1-8B6636E38092}" srcOrd="8" destOrd="0" parTransId="{0D3EF08F-B136-47AF-8B20-7A49B850E942}" sibTransId="{81F31407-6664-4995-A94C-451AEF5CE8CC}"/>
    <dgm:cxn modelId="{65A7D650-2828-44B4-AA70-56FAC8AA4E65}" srcId="{C5AEFAFC-47A6-460E-99AF-D324DEFEA80A}" destId="{71951784-49C5-426E-AC97-6654DC0B9478}" srcOrd="0" destOrd="0" parTransId="{C8F2B82B-5617-45A1-9F1F-7EF60C681A8E}" sibTransId="{0144A474-70B6-490C-B6EE-7A5E98E3B619}"/>
    <dgm:cxn modelId="{B3D7882F-2F27-4B5F-AFAC-D2377669F437}" srcId="{C5AEFAFC-47A6-460E-99AF-D324DEFEA80A}" destId="{3967E75E-03D7-4C5A-8FE2-BC4F9265AF76}" srcOrd="4" destOrd="0" parTransId="{F5398199-D3AE-45EF-B269-F5815A0548A6}" sibTransId="{F7CB1B65-A691-49AF-B256-E02DBA84DFF1}"/>
    <dgm:cxn modelId="{558026FC-816F-426B-8815-8D70CA430B93}" srcId="{C5AEFAFC-47A6-460E-99AF-D324DEFEA80A}" destId="{8E27F5A4-0D0F-48C4-89FC-0C386502EFDF}" srcOrd="2" destOrd="0" parTransId="{E1491FC1-F767-4365-A198-93A0ED836720}" sibTransId="{2AE590F8-B0CE-4843-9B20-97B2B331E149}"/>
    <dgm:cxn modelId="{53AB5895-ACB6-4481-B0A9-7D31DA687F6F}" type="presOf" srcId="{B8C99B5E-0864-4179-8FB5-B538286276FC}" destId="{A503DF59-7828-4175-9D2E-F5B49605A465}" srcOrd="0" destOrd="0" presId="urn:microsoft.com/office/officeart/2005/8/layout/default"/>
    <dgm:cxn modelId="{1D3E743F-9DEB-4F46-94CA-FF460DD8167A}" srcId="{C5AEFAFC-47A6-460E-99AF-D324DEFEA80A}" destId="{7582F76C-A159-434D-9551-D65A29D28CD4}" srcOrd="7" destOrd="0" parTransId="{F34ECFC8-FCCC-4562-80CA-BC5957E82600}" sibTransId="{A9D62FC9-6EF6-46BC-8ADD-D6F4FD4BB2A0}"/>
    <dgm:cxn modelId="{E61EE105-3EA8-40DC-82CB-EDEFD1D4DA24}" srcId="{C5AEFAFC-47A6-460E-99AF-D324DEFEA80A}" destId="{C75921D5-2E99-465D-BABC-3A50A5A24E5C}" srcOrd="3" destOrd="0" parTransId="{49A21C39-E3E9-436A-B8F9-A7A84C14BB9C}" sibTransId="{05605488-6EB1-422C-8AB4-E08EB2931BC6}"/>
    <dgm:cxn modelId="{A4C082BE-D54F-4755-86AF-A2FE1A8BFB05}" type="presOf" srcId="{824B5A15-E83D-4DD4-BA6C-8CAC6827D2A5}" destId="{BDC33F69-4D7C-411E-BA0D-E95CF65D1DC7}" srcOrd="0" destOrd="0" presId="urn:microsoft.com/office/officeart/2005/8/layout/default"/>
    <dgm:cxn modelId="{C91AEFB5-432F-475D-AABC-82B13A54DB8B}" type="presOf" srcId="{8E27F5A4-0D0F-48C4-89FC-0C386502EFDF}" destId="{06371CA4-3EA8-4992-8F70-1D35CD646F4E}" srcOrd="0" destOrd="0" presId="urn:microsoft.com/office/officeart/2005/8/layout/default"/>
    <dgm:cxn modelId="{F94F0585-000C-4B2F-80BA-BF5DE4AEFC70}" srcId="{C5AEFAFC-47A6-460E-99AF-D324DEFEA80A}" destId="{BE49BAE4-7259-435F-8DE5-B62695DC8F77}" srcOrd="1" destOrd="0" parTransId="{1FD75947-41B2-4B6A-AFD0-00D829A62476}" sibTransId="{E49AE00C-A159-44D8-8E90-324944DB8776}"/>
    <dgm:cxn modelId="{ED198759-4CF5-498A-99C1-310B8315EAF3}" type="presOf" srcId="{7582F76C-A159-434D-9551-D65A29D28CD4}" destId="{5EE7B5D0-D1E0-4BE0-BA07-7ADC26CFADE7}" srcOrd="0" destOrd="0" presId="urn:microsoft.com/office/officeart/2005/8/layout/default"/>
    <dgm:cxn modelId="{1277F838-2023-4628-AD59-C4AC39F9DC3B}" type="presOf" srcId="{45515FE1-147A-4ABE-89E1-8B6636E38092}" destId="{1C7971C0-D186-4228-A59F-5175D14EFDD8}" srcOrd="0" destOrd="0" presId="urn:microsoft.com/office/officeart/2005/8/layout/default"/>
    <dgm:cxn modelId="{3C988770-DD0B-4407-BBA1-572880844AB9}" srcId="{C5AEFAFC-47A6-460E-99AF-D324DEFEA80A}" destId="{78736678-07DB-4BE1-BE05-E031D1E88F0C}" srcOrd="6" destOrd="0" parTransId="{397B9902-DF89-47C4-8C40-F04E82DB9F0D}" sibTransId="{3F2E6F68-074C-4A7F-9996-30242227C088}"/>
    <dgm:cxn modelId="{9DE884C7-DF33-446F-9D93-628DDB38E78F}" type="presOf" srcId="{69FB76A1-7DFB-4C2E-BADD-B7A46AC8DB98}" destId="{9F439E99-FDAD-4AA4-99E4-7001C41393F6}" srcOrd="0" destOrd="0" presId="urn:microsoft.com/office/officeart/2005/8/layout/default"/>
    <dgm:cxn modelId="{F9182548-99A0-446B-B3AE-4F2D3AAA08EC}" srcId="{C5AEFAFC-47A6-460E-99AF-D324DEFEA80A}" destId="{B8C99B5E-0864-4179-8FB5-B538286276FC}" srcOrd="10" destOrd="0" parTransId="{8F33C3EE-ED09-42DF-9E10-6C6A4F72BF0E}" sibTransId="{5743DB07-0C30-4EBA-BE4E-C32138E8007E}"/>
    <dgm:cxn modelId="{3859FD0A-87E2-46B1-A382-458980340325}" type="presOf" srcId="{78736678-07DB-4BE1-BE05-E031D1E88F0C}" destId="{EAD828D4-A2A4-4E70-BFDD-CBCCEAD55DD7}" srcOrd="0" destOrd="0" presId="urn:microsoft.com/office/officeart/2005/8/layout/default"/>
    <dgm:cxn modelId="{57A56ABC-4D06-449E-9E77-D18247F4FECD}" type="presOf" srcId="{BE49BAE4-7259-435F-8DE5-B62695DC8F77}" destId="{4792A22A-6D0A-457D-9B5F-49EB49D08443}" srcOrd="0" destOrd="0" presId="urn:microsoft.com/office/officeart/2005/8/layout/default"/>
    <dgm:cxn modelId="{D4755B33-E304-40FA-9705-2009587EB20B}" type="presOf" srcId="{C5AEFAFC-47A6-460E-99AF-D324DEFEA80A}" destId="{8CB15F47-2E27-45CC-A856-C67E7573F607}" srcOrd="0" destOrd="0" presId="urn:microsoft.com/office/officeart/2005/8/layout/default"/>
    <dgm:cxn modelId="{6A6E3574-546D-4983-9D0D-C1D7B47F8303}" srcId="{C5AEFAFC-47A6-460E-99AF-D324DEFEA80A}" destId="{824B5A15-E83D-4DD4-BA6C-8CAC6827D2A5}" srcOrd="9" destOrd="0" parTransId="{B91DC247-2C94-4194-88AB-D6DCC0DBA138}" sibTransId="{AC584010-895D-4C81-ADF3-87C2B218BC92}"/>
    <dgm:cxn modelId="{079228CC-A62A-46D2-BCC3-8EA28116C4F2}" type="presOf" srcId="{C75921D5-2E99-465D-BABC-3A50A5A24E5C}" destId="{16C12420-D937-4CC4-AEDF-7449D6C8C39A}" srcOrd="0" destOrd="0" presId="urn:microsoft.com/office/officeart/2005/8/layout/default"/>
    <dgm:cxn modelId="{8BE6C3BA-B586-4D2A-A70B-B721D8066959}" type="presOf" srcId="{71951784-49C5-426E-AC97-6654DC0B9478}" destId="{CF41BEF7-1C27-495E-86B6-1CFA49944A92}" srcOrd="0" destOrd="0" presId="urn:microsoft.com/office/officeart/2005/8/layout/default"/>
    <dgm:cxn modelId="{C49D0AA9-CD3F-436B-950F-ADA0E044AA73}" type="presParOf" srcId="{8CB15F47-2E27-45CC-A856-C67E7573F607}" destId="{CF41BEF7-1C27-495E-86B6-1CFA49944A92}" srcOrd="0" destOrd="0" presId="urn:microsoft.com/office/officeart/2005/8/layout/default"/>
    <dgm:cxn modelId="{FB1DD25E-AC27-4673-85DF-DDDB200D4BC4}" type="presParOf" srcId="{8CB15F47-2E27-45CC-A856-C67E7573F607}" destId="{05C3ADD9-CA91-440A-B062-C0D3ACD52EAC}" srcOrd="1" destOrd="0" presId="urn:microsoft.com/office/officeart/2005/8/layout/default"/>
    <dgm:cxn modelId="{07987796-4C80-4F3E-A773-4321D0D493E7}" type="presParOf" srcId="{8CB15F47-2E27-45CC-A856-C67E7573F607}" destId="{4792A22A-6D0A-457D-9B5F-49EB49D08443}" srcOrd="2" destOrd="0" presId="urn:microsoft.com/office/officeart/2005/8/layout/default"/>
    <dgm:cxn modelId="{FB4E9586-93A5-4A23-B78A-106337BEAC63}" type="presParOf" srcId="{8CB15F47-2E27-45CC-A856-C67E7573F607}" destId="{D58F84E9-5FB4-4632-BC6E-47A546061055}" srcOrd="3" destOrd="0" presId="urn:microsoft.com/office/officeart/2005/8/layout/default"/>
    <dgm:cxn modelId="{9EF0B0F2-B28D-4044-AE2A-55C8FFB37F97}" type="presParOf" srcId="{8CB15F47-2E27-45CC-A856-C67E7573F607}" destId="{06371CA4-3EA8-4992-8F70-1D35CD646F4E}" srcOrd="4" destOrd="0" presId="urn:microsoft.com/office/officeart/2005/8/layout/default"/>
    <dgm:cxn modelId="{012B45C5-376E-4E00-B3E9-9925024F8B90}" type="presParOf" srcId="{8CB15F47-2E27-45CC-A856-C67E7573F607}" destId="{497E3E17-5AD4-4420-8530-3E7965FF1DE8}" srcOrd="5" destOrd="0" presId="urn:microsoft.com/office/officeart/2005/8/layout/default"/>
    <dgm:cxn modelId="{065B7C63-A167-4D63-8775-7C65E34904FD}" type="presParOf" srcId="{8CB15F47-2E27-45CC-A856-C67E7573F607}" destId="{16C12420-D937-4CC4-AEDF-7449D6C8C39A}" srcOrd="6" destOrd="0" presId="urn:microsoft.com/office/officeart/2005/8/layout/default"/>
    <dgm:cxn modelId="{14F6F1EB-76DD-4490-93B2-DDE271DC65D4}" type="presParOf" srcId="{8CB15F47-2E27-45CC-A856-C67E7573F607}" destId="{FC9FD84A-9A26-4147-A793-D87791F53A26}" srcOrd="7" destOrd="0" presId="urn:microsoft.com/office/officeart/2005/8/layout/default"/>
    <dgm:cxn modelId="{339AB1E8-C741-4C59-BF57-0943A955C97E}" type="presParOf" srcId="{8CB15F47-2E27-45CC-A856-C67E7573F607}" destId="{F643D7E3-EE82-4CAB-BC63-F8B38A1D851C}" srcOrd="8" destOrd="0" presId="urn:microsoft.com/office/officeart/2005/8/layout/default"/>
    <dgm:cxn modelId="{095FAFDD-20B9-4E32-88E6-2006C23780A8}" type="presParOf" srcId="{8CB15F47-2E27-45CC-A856-C67E7573F607}" destId="{222B0B26-6F0B-4D4D-BC10-B17AECAAC520}" srcOrd="9" destOrd="0" presId="urn:microsoft.com/office/officeart/2005/8/layout/default"/>
    <dgm:cxn modelId="{8C9FC701-3F66-4079-B289-E6D89CF91A5E}" type="presParOf" srcId="{8CB15F47-2E27-45CC-A856-C67E7573F607}" destId="{9F439E99-FDAD-4AA4-99E4-7001C41393F6}" srcOrd="10" destOrd="0" presId="urn:microsoft.com/office/officeart/2005/8/layout/default"/>
    <dgm:cxn modelId="{68AB06A5-0BFA-4646-8513-A8833BD07C7A}" type="presParOf" srcId="{8CB15F47-2E27-45CC-A856-C67E7573F607}" destId="{C8A77D70-2117-49B2-BD2F-B937FDA196D6}" srcOrd="11" destOrd="0" presId="urn:microsoft.com/office/officeart/2005/8/layout/default"/>
    <dgm:cxn modelId="{6FA371C2-69E5-4239-9D10-15330402EC84}" type="presParOf" srcId="{8CB15F47-2E27-45CC-A856-C67E7573F607}" destId="{EAD828D4-A2A4-4E70-BFDD-CBCCEAD55DD7}" srcOrd="12" destOrd="0" presId="urn:microsoft.com/office/officeart/2005/8/layout/default"/>
    <dgm:cxn modelId="{7FA629E1-2303-4ABA-AD5F-445F96F6160D}" type="presParOf" srcId="{8CB15F47-2E27-45CC-A856-C67E7573F607}" destId="{EBBCFFBB-54DE-4601-94FD-EBCC227E7A7D}" srcOrd="13" destOrd="0" presId="urn:microsoft.com/office/officeart/2005/8/layout/default"/>
    <dgm:cxn modelId="{63BD31E6-8D24-46CA-9372-238C424E4335}" type="presParOf" srcId="{8CB15F47-2E27-45CC-A856-C67E7573F607}" destId="{5EE7B5D0-D1E0-4BE0-BA07-7ADC26CFADE7}" srcOrd="14" destOrd="0" presId="urn:microsoft.com/office/officeart/2005/8/layout/default"/>
    <dgm:cxn modelId="{1EE5664D-6E0D-4E05-9F70-32E74FC4FA42}" type="presParOf" srcId="{8CB15F47-2E27-45CC-A856-C67E7573F607}" destId="{71A71570-0269-490B-8CDF-51B844FC4FCE}" srcOrd="15" destOrd="0" presId="urn:microsoft.com/office/officeart/2005/8/layout/default"/>
    <dgm:cxn modelId="{A9C68A1B-CDC0-43C0-B32C-91D7705A91A8}" type="presParOf" srcId="{8CB15F47-2E27-45CC-A856-C67E7573F607}" destId="{1C7971C0-D186-4228-A59F-5175D14EFDD8}" srcOrd="16" destOrd="0" presId="urn:microsoft.com/office/officeart/2005/8/layout/default"/>
    <dgm:cxn modelId="{8A8757C7-27FB-46A9-BDD2-777870A381C4}" type="presParOf" srcId="{8CB15F47-2E27-45CC-A856-C67E7573F607}" destId="{D173085E-2DC6-40BF-92A3-ED5FA0944F65}" srcOrd="17" destOrd="0" presId="urn:microsoft.com/office/officeart/2005/8/layout/default"/>
    <dgm:cxn modelId="{DA41BC92-C20C-4686-A10C-8FB8CDE4E1C4}" type="presParOf" srcId="{8CB15F47-2E27-45CC-A856-C67E7573F607}" destId="{BDC33F69-4D7C-411E-BA0D-E95CF65D1DC7}" srcOrd="18" destOrd="0" presId="urn:microsoft.com/office/officeart/2005/8/layout/default"/>
    <dgm:cxn modelId="{F453E3C3-8053-4136-8894-5F0BCC46D038}" type="presParOf" srcId="{8CB15F47-2E27-45CC-A856-C67E7573F607}" destId="{D86B87DC-E869-472C-829B-16CFB2B75881}" srcOrd="19" destOrd="0" presId="urn:microsoft.com/office/officeart/2005/8/layout/default"/>
    <dgm:cxn modelId="{1604C3BC-CF40-44EA-8AB9-FEAD02B2659D}" type="presParOf" srcId="{8CB15F47-2E27-45CC-A856-C67E7573F607}" destId="{A503DF59-7828-4175-9D2E-F5B49605A465}" srcOrd="20" destOrd="0" presId="urn:microsoft.com/office/officeart/2005/8/layout/default"/>
    <dgm:cxn modelId="{D30CBFBA-82A7-481D-99AC-1846B3BE728C}" type="presParOf" srcId="{8CB15F47-2E27-45CC-A856-C67E7573F607}" destId="{C7A1FAAF-70D8-47F1-B471-F0A0B48F871A}" srcOrd="21" destOrd="0" presId="urn:microsoft.com/office/officeart/2005/8/layout/default"/>
    <dgm:cxn modelId="{C5C67651-C824-434B-B598-BC3982E51D3F}" type="presParOf" srcId="{8CB15F47-2E27-45CC-A856-C67E7573F607}" destId="{79965497-93E7-4E09-8620-5A2E2C5FB810}" srcOrd="22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A1D6F78-58A4-461A-BD07-0B55A292539C}" type="doc">
      <dgm:prSet loTypeId="urn:microsoft.com/office/officeart/2005/8/layout/hList6" loCatId="list" qsTypeId="urn:microsoft.com/office/officeart/2005/8/quickstyle/3d7" qsCatId="3D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43A1FB40-BE9F-49D2-B5D5-864B314BEDF3}">
      <dgm:prSet phldrT="[Текст]">
        <dgm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dgm:style>
      </dgm:prSet>
      <dgm:spPr>
        <a:ln/>
      </dgm:spPr>
      <dgm:t>
        <a:bodyPr/>
        <a:lstStyle/>
        <a:p>
          <a:r>
            <a:rPr lang="ru-RU" dirty="0">
              <a:solidFill>
                <a:schemeClr val="tx1"/>
              </a:solidFill>
            </a:rPr>
            <a:t>Расход</a:t>
          </a:r>
        </a:p>
      </dgm:t>
    </dgm:pt>
    <dgm:pt modelId="{525A1791-E7B7-4D25-829E-65D203515422}" type="parTrans" cxnId="{ECB8E00C-DB28-4622-AEE8-88BA1F49E9AD}">
      <dgm:prSet/>
      <dgm:spPr/>
      <dgm:t>
        <a:bodyPr/>
        <a:lstStyle/>
        <a:p>
          <a:endParaRPr lang="ru-RU"/>
        </a:p>
      </dgm:t>
    </dgm:pt>
    <dgm:pt modelId="{216B778D-3E9B-42A2-BC6A-3279BE1BDF9F}" type="sibTrans" cxnId="{ECB8E00C-DB28-4622-AEE8-88BA1F49E9AD}">
      <dgm:prSet/>
      <dgm:spPr/>
      <dgm:t>
        <a:bodyPr/>
        <a:lstStyle/>
        <a:p>
          <a:endParaRPr lang="ru-RU"/>
        </a:p>
      </dgm:t>
    </dgm:pt>
    <dgm:pt modelId="{BC23EC8A-3B1D-422A-A398-9AA913CD8988}">
      <dgm:prSet phldrT="[Текст]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dirty="0">
              <a:solidFill>
                <a:schemeClr val="tx1"/>
              </a:solidFill>
            </a:rPr>
            <a:t>Доход</a:t>
          </a:r>
        </a:p>
      </dgm:t>
    </dgm:pt>
    <dgm:pt modelId="{D51B1C88-9AA3-4C32-A3FB-EB556EB81B2A}" type="parTrans" cxnId="{39B6982E-2110-49C3-B2CC-6B60BEE73FF9}">
      <dgm:prSet/>
      <dgm:spPr/>
      <dgm:t>
        <a:bodyPr/>
        <a:lstStyle/>
        <a:p>
          <a:endParaRPr lang="ru-RU"/>
        </a:p>
      </dgm:t>
    </dgm:pt>
    <dgm:pt modelId="{B6713B69-3E84-4D5E-BB0E-F49A7D26D4DE}" type="sibTrans" cxnId="{39B6982E-2110-49C3-B2CC-6B60BEE73FF9}">
      <dgm:prSet/>
      <dgm:spPr/>
      <dgm:t>
        <a:bodyPr/>
        <a:lstStyle/>
        <a:p>
          <a:endParaRPr lang="ru-RU"/>
        </a:p>
      </dgm:t>
    </dgm:pt>
    <dgm:pt modelId="{1DA9F830-BF5F-4713-82CD-DB3FF95B7A90}" type="pres">
      <dgm:prSet presAssocID="{0A1D6F78-58A4-461A-BD07-0B55A292539C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1E7F3A7-1A57-40AF-AF17-D890D9683D68}" type="pres">
      <dgm:prSet presAssocID="{43A1FB40-BE9F-49D2-B5D5-864B314BEDF3}" presName="node" presStyleLbl="node1" presStyleIdx="0" presStyleCnt="2" custFlipVert="1" custFlipHor="1" custLinFactX="100000" custLinFactNeighborX="195278" custLinFactNeighborY="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D941501-709D-412F-8E16-F5C9BB2B0F5C}" type="pres">
      <dgm:prSet presAssocID="{216B778D-3E9B-42A2-BC6A-3279BE1BDF9F}" presName="sibTrans" presStyleCnt="0"/>
      <dgm:spPr/>
    </dgm:pt>
    <dgm:pt modelId="{3A146C52-AD2B-489C-BF10-3AA4F8CAFD67}" type="pres">
      <dgm:prSet presAssocID="{BC23EC8A-3B1D-422A-A398-9AA913CD8988}" presName="node" presStyleLbl="node1" presStyleIdx="1" presStyleCnt="2" custFlipVert="1" custFlipHor="1" custScaleY="42230" custLinFactX="-100000" custLinFactNeighborX="-184634" custLinFactNeighborY="109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CB8E00C-DB28-4622-AEE8-88BA1F49E9AD}" srcId="{0A1D6F78-58A4-461A-BD07-0B55A292539C}" destId="{43A1FB40-BE9F-49D2-B5D5-864B314BEDF3}" srcOrd="0" destOrd="0" parTransId="{525A1791-E7B7-4D25-829E-65D203515422}" sibTransId="{216B778D-3E9B-42A2-BC6A-3279BE1BDF9F}"/>
    <dgm:cxn modelId="{39A88AA9-FCF5-46AE-A788-DC53A7729343}" type="presOf" srcId="{0A1D6F78-58A4-461A-BD07-0B55A292539C}" destId="{1DA9F830-BF5F-4713-82CD-DB3FF95B7A90}" srcOrd="0" destOrd="0" presId="urn:microsoft.com/office/officeart/2005/8/layout/hList6"/>
    <dgm:cxn modelId="{107068F3-494B-45DD-BD46-4E109AD73C75}" type="presOf" srcId="{BC23EC8A-3B1D-422A-A398-9AA913CD8988}" destId="{3A146C52-AD2B-489C-BF10-3AA4F8CAFD67}" srcOrd="0" destOrd="0" presId="urn:microsoft.com/office/officeart/2005/8/layout/hList6"/>
    <dgm:cxn modelId="{E2E35101-B5AE-4C00-BA5E-865F1C8A982D}" type="presOf" srcId="{43A1FB40-BE9F-49D2-B5D5-864B314BEDF3}" destId="{F1E7F3A7-1A57-40AF-AF17-D890D9683D68}" srcOrd="0" destOrd="0" presId="urn:microsoft.com/office/officeart/2005/8/layout/hList6"/>
    <dgm:cxn modelId="{39B6982E-2110-49C3-B2CC-6B60BEE73FF9}" srcId="{0A1D6F78-58A4-461A-BD07-0B55A292539C}" destId="{BC23EC8A-3B1D-422A-A398-9AA913CD8988}" srcOrd="1" destOrd="0" parTransId="{D51B1C88-9AA3-4C32-A3FB-EB556EB81B2A}" sibTransId="{B6713B69-3E84-4D5E-BB0E-F49A7D26D4DE}"/>
    <dgm:cxn modelId="{1975F940-4677-4D10-AA9D-2610C002C165}" type="presParOf" srcId="{1DA9F830-BF5F-4713-82CD-DB3FF95B7A90}" destId="{F1E7F3A7-1A57-40AF-AF17-D890D9683D68}" srcOrd="0" destOrd="0" presId="urn:microsoft.com/office/officeart/2005/8/layout/hList6"/>
    <dgm:cxn modelId="{15F5C6B2-4943-4518-984C-152B75478A37}" type="presParOf" srcId="{1DA9F830-BF5F-4713-82CD-DB3FF95B7A90}" destId="{0D941501-709D-412F-8E16-F5C9BB2B0F5C}" srcOrd="1" destOrd="0" presId="urn:microsoft.com/office/officeart/2005/8/layout/hList6"/>
    <dgm:cxn modelId="{40643657-EADC-4FDF-8D66-C19077C01591}" type="presParOf" srcId="{1DA9F830-BF5F-4713-82CD-DB3FF95B7A90}" destId="{3A146C52-AD2B-489C-BF10-3AA4F8CAFD67}" srcOrd="2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9606B49-2BC0-4633-A609-6144CC96F5F4}" type="doc">
      <dgm:prSet loTypeId="urn:microsoft.com/office/officeart/2005/8/layout/venn1" loCatId="relationship" qsTypeId="urn:microsoft.com/office/officeart/2005/8/quickstyle/simple1" qsCatId="simple" csTypeId="urn:microsoft.com/office/officeart/2005/8/colors/colorful3" csCatId="colorful" phldr="1"/>
      <dgm:spPr/>
    </dgm:pt>
    <dgm:pt modelId="{7EE0D7EF-F49A-4AB9-8F2A-F6B7A1F26BED}">
      <dgm:prSet phldrT="[Текст]"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>
        <a:scene3d>
          <a:camera prst="orthographicFront"/>
          <a:lightRig rig="threePt" dir="t"/>
        </a:scene3d>
        <a:sp3d>
          <a:bevelT w="139700" h="139700" prst="divot"/>
        </a:sp3d>
      </dgm:spPr>
      <dgm:t>
        <a:bodyPr/>
        <a:lstStyle/>
        <a:p>
          <a:r>
            <a:rPr lang="ru-RU" sz="1800" b="1" dirty="0">
              <a:solidFill>
                <a:srgbClr val="0000CC"/>
              </a:solidFill>
            </a:rPr>
            <a:t>НАЛОГОВЫЕ ДОХОДЫ</a:t>
          </a:r>
        </a:p>
        <a:p>
          <a:r>
            <a:rPr lang="ru-RU" sz="1600" dirty="0">
              <a:solidFill>
                <a:schemeClr val="bg1"/>
              </a:solidFill>
            </a:rPr>
            <a:t>Установленные законом платежи, которые граждане и организации обязаны вносить в бюджет</a:t>
          </a:r>
        </a:p>
      </dgm:t>
    </dgm:pt>
    <dgm:pt modelId="{7B8CCF30-CB19-4373-835C-C627AEFEDDC2}" type="parTrans" cxnId="{CAC55876-E11A-49D8-830B-C8B36FB69F4C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E2F5115D-3685-46A7-8C0F-57BC8DCDEF23}" type="sibTrans" cxnId="{CAC55876-E11A-49D8-830B-C8B36FB69F4C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C1C0B77B-5BE6-452A-AD66-A880DB6A3E4A}">
      <dgm:prSet phldrT="[Текст]"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>
        <a:scene3d>
          <a:camera prst="orthographicFront"/>
          <a:lightRig rig="threePt" dir="t"/>
        </a:scene3d>
        <a:sp3d>
          <a:bevelT w="139700" h="139700" prst="divot"/>
        </a:sp3d>
      </dgm:spPr>
      <dgm:t>
        <a:bodyPr/>
        <a:lstStyle/>
        <a:p>
          <a:pPr algn="ctr"/>
          <a:r>
            <a:rPr lang="ru-RU" sz="1800" b="1" dirty="0">
              <a:solidFill>
                <a:srgbClr val="0000CC"/>
              </a:solidFill>
            </a:rPr>
            <a:t>БЕЗВОЗМЕЗДНЫЕ ПОСТУПЛЕНИЯ</a:t>
          </a:r>
        </a:p>
        <a:p>
          <a:pPr algn="ctr"/>
          <a:r>
            <a:rPr lang="ru-RU" sz="1600" dirty="0">
              <a:solidFill>
                <a:schemeClr val="bg1"/>
              </a:solidFill>
            </a:rPr>
            <a:t>Поступления в бюджет на безвозмездной и безвозвратной основе из федерального либо из областного бюджета (дотации, субсидии, субвенции), а также перечисления от других физических и юридических лиц</a:t>
          </a:r>
        </a:p>
        <a:p>
          <a:pPr algn="ctr"/>
          <a:endParaRPr lang="ru-RU" sz="1600" dirty="0">
            <a:solidFill>
              <a:schemeClr val="bg1"/>
            </a:solidFill>
          </a:endParaRPr>
        </a:p>
      </dgm:t>
    </dgm:pt>
    <dgm:pt modelId="{8C0F4C37-1403-49F5-82A4-6785BA8A9D29}" type="parTrans" cxnId="{44CD2FA8-454A-4052-8E7C-1B689990424D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CBAD3506-B911-4A7A-AB38-DCF36635E148}" type="sibTrans" cxnId="{44CD2FA8-454A-4052-8E7C-1B689990424D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085B5655-BBE6-4975-BC4D-30C4ED8B5793}">
      <dgm:prSet phldrT="[Текст]" custT="1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>
        <a:scene3d>
          <a:camera prst="orthographicFront"/>
          <a:lightRig rig="threePt" dir="t"/>
        </a:scene3d>
        <a:sp3d>
          <a:bevelT w="139700" h="139700" prst="divot"/>
        </a:sp3d>
      </dgm:spPr>
      <dgm:t>
        <a:bodyPr/>
        <a:lstStyle/>
        <a:p>
          <a:pPr algn="r"/>
          <a:r>
            <a:rPr lang="ru-RU" sz="1800" b="1" dirty="0">
              <a:solidFill>
                <a:srgbClr val="0000CC"/>
              </a:solidFill>
            </a:rPr>
            <a:t>НЕНАЛОГОВЫЕ ДОХОДЫ</a:t>
          </a:r>
        </a:p>
        <a:p>
          <a:pPr algn="r"/>
          <a:r>
            <a:rPr lang="ru-RU" sz="1800" dirty="0">
              <a:solidFill>
                <a:schemeClr val="bg1"/>
              </a:solidFill>
            </a:rPr>
            <a:t>Платежи за пользование государственным (муниципальным) имуществом, а также штрафы, санкции за нарушение законодательства</a:t>
          </a:r>
        </a:p>
      </dgm:t>
    </dgm:pt>
    <dgm:pt modelId="{49BDF1C7-7E28-475F-BD3D-E2F492473E28}" type="parTrans" cxnId="{1FF360C4-3FCB-473A-B973-E1C965B260D5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C4B85506-03EF-4178-9C38-37299D1DE9D9}" type="sibTrans" cxnId="{1FF360C4-3FCB-473A-B973-E1C965B260D5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13F5272B-AAF2-44DD-9D7A-AF399C6136B7}" type="pres">
      <dgm:prSet presAssocID="{09606B49-2BC0-4633-A609-6144CC96F5F4}" presName="compositeShape" presStyleCnt="0">
        <dgm:presLayoutVars>
          <dgm:chMax val="7"/>
          <dgm:dir/>
          <dgm:resizeHandles val="exact"/>
        </dgm:presLayoutVars>
      </dgm:prSet>
      <dgm:spPr/>
    </dgm:pt>
    <dgm:pt modelId="{3BE460B6-A018-48F9-80FA-D5A7F85E18BB}" type="pres">
      <dgm:prSet presAssocID="{7EE0D7EF-F49A-4AB9-8F2A-F6B7A1F26BED}" presName="circ1" presStyleLbl="vennNode1" presStyleIdx="0" presStyleCnt="3" custScaleY="110047" custLinFactNeighborX="318" custLinFactNeighborY="-6493"/>
      <dgm:spPr/>
      <dgm:t>
        <a:bodyPr/>
        <a:lstStyle/>
        <a:p>
          <a:endParaRPr lang="ru-RU"/>
        </a:p>
      </dgm:t>
    </dgm:pt>
    <dgm:pt modelId="{2F31F59B-CD8E-4F8C-AC1F-7E74F0498C70}" type="pres">
      <dgm:prSet presAssocID="{7EE0D7EF-F49A-4AB9-8F2A-F6B7A1F26BED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42676C9-DA6E-4933-A7FD-B3F9A0783CA3}" type="pres">
      <dgm:prSet presAssocID="{C1C0B77B-5BE6-452A-AD66-A880DB6A3E4A}" presName="circ2" presStyleLbl="vennNode1" presStyleIdx="1" presStyleCnt="3" custScaleX="113531" custScaleY="119642" custLinFactNeighborX="23944" custLinFactNeighborY="5121"/>
      <dgm:spPr/>
      <dgm:t>
        <a:bodyPr/>
        <a:lstStyle/>
        <a:p>
          <a:endParaRPr lang="ru-RU"/>
        </a:p>
      </dgm:t>
    </dgm:pt>
    <dgm:pt modelId="{5E908DB7-61D5-4BDE-8011-A4A1755C296E}" type="pres">
      <dgm:prSet presAssocID="{C1C0B77B-5BE6-452A-AD66-A880DB6A3E4A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472D127-C6CD-4E15-888A-C31FF7002ABD}" type="pres">
      <dgm:prSet presAssocID="{085B5655-BBE6-4975-BC4D-30C4ED8B5793}" presName="circ3" presStyleLbl="vennNode1" presStyleIdx="2" presStyleCnt="3" custScaleX="114047" custScaleY="110873" custLinFactNeighborX="-2740" custLinFactNeighborY="-527"/>
      <dgm:spPr/>
      <dgm:t>
        <a:bodyPr/>
        <a:lstStyle/>
        <a:p>
          <a:endParaRPr lang="ru-RU"/>
        </a:p>
      </dgm:t>
    </dgm:pt>
    <dgm:pt modelId="{B55341CB-8CA0-4F8B-B7BF-1704B7AD16CD}" type="pres">
      <dgm:prSet presAssocID="{085B5655-BBE6-4975-BC4D-30C4ED8B5793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427BB47-DAAA-45C0-AE9E-480CA9369471}" type="presOf" srcId="{7EE0D7EF-F49A-4AB9-8F2A-F6B7A1F26BED}" destId="{3BE460B6-A018-48F9-80FA-D5A7F85E18BB}" srcOrd="0" destOrd="0" presId="urn:microsoft.com/office/officeart/2005/8/layout/venn1"/>
    <dgm:cxn modelId="{44CD2FA8-454A-4052-8E7C-1B689990424D}" srcId="{09606B49-2BC0-4633-A609-6144CC96F5F4}" destId="{C1C0B77B-5BE6-452A-AD66-A880DB6A3E4A}" srcOrd="1" destOrd="0" parTransId="{8C0F4C37-1403-49F5-82A4-6785BA8A9D29}" sibTransId="{CBAD3506-B911-4A7A-AB38-DCF36635E148}"/>
    <dgm:cxn modelId="{6E5E8D96-F5C5-49A0-B3BA-E2F421CFF1CE}" type="presOf" srcId="{C1C0B77B-5BE6-452A-AD66-A880DB6A3E4A}" destId="{5E908DB7-61D5-4BDE-8011-A4A1755C296E}" srcOrd="1" destOrd="0" presId="urn:microsoft.com/office/officeart/2005/8/layout/venn1"/>
    <dgm:cxn modelId="{09768E6E-3342-4070-91F7-77228C6C879B}" type="presOf" srcId="{C1C0B77B-5BE6-452A-AD66-A880DB6A3E4A}" destId="{442676C9-DA6E-4933-A7FD-B3F9A0783CA3}" srcOrd="0" destOrd="0" presId="urn:microsoft.com/office/officeart/2005/8/layout/venn1"/>
    <dgm:cxn modelId="{CAC55876-E11A-49D8-830B-C8B36FB69F4C}" srcId="{09606B49-2BC0-4633-A609-6144CC96F5F4}" destId="{7EE0D7EF-F49A-4AB9-8F2A-F6B7A1F26BED}" srcOrd="0" destOrd="0" parTransId="{7B8CCF30-CB19-4373-835C-C627AEFEDDC2}" sibTransId="{E2F5115D-3685-46A7-8C0F-57BC8DCDEF23}"/>
    <dgm:cxn modelId="{CE91F821-06D8-4876-BAC0-55F64C73578E}" type="presOf" srcId="{7EE0D7EF-F49A-4AB9-8F2A-F6B7A1F26BED}" destId="{2F31F59B-CD8E-4F8C-AC1F-7E74F0498C70}" srcOrd="1" destOrd="0" presId="urn:microsoft.com/office/officeart/2005/8/layout/venn1"/>
    <dgm:cxn modelId="{3142B4B0-2D9A-4C02-97AD-D3368A9E1C23}" type="presOf" srcId="{085B5655-BBE6-4975-BC4D-30C4ED8B5793}" destId="{B55341CB-8CA0-4F8B-B7BF-1704B7AD16CD}" srcOrd="1" destOrd="0" presId="urn:microsoft.com/office/officeart/2005/8/layout/venn1"/>
    <dgm:cxn modelId="{8449F2FE-5B8D-4877-9D2F-A093D439235A}" type="presOf" srcId="{09606B49-2BC0-4633-A609-6144CC96F5F4}" destId="{13F5272B-AAF2-44DD-9D7A-AF399C6136B7}" srcOrd="0" destOrd="0" presId="urn:microsoft.com/office/officeart/2005/8/layout/venn1"/>
    <dgm:cxn modelId="{63B4785E-B750-4BAF-B5E6-BC747386EB56}" type="presOf" srcId="{085B5655-BBE6-4975-BC4D-30C4ED8B5793}" destId="{A472D127-C6CD-4E15-888A-C31FF7002ABD}" srcOrd="0" destOrd="0" presId="urn:microsoft.com/office/officeart/2005/8/layout/venn1"/>
    <dgm:cxn modelId="{1FF360C4-3FCB-473A-B973-E1C965B260D5}" srcId="{09606B49-2BC0-4633-A609-6144CC96F5F4}" destId="{085B5655-BBE6-4975-BC4D-30C4ED8B5793}" srcOrd="2" destOrd="0" parTransId="{49BDF1C7-7E28-475F-BD3D-E2F492473E28}" sibTransId="{C4B85506-03EF-4178-9C38-37299D1DE9D9}"/>
    <dgm:cxn modelId="{D0AA167B-E0EC-4A97-AB1C-76CEF93EC48B}" type="presParOf" srcId="{13F5272B-AAF2-44DD-9D7A-AF399C6136B7}" destId="{3BE460B6-A018-48F9-80FA-D5A7F85E18BB}" srcOrd="0" destOrd="0" presId="urn:microsoft.com/office/officeart/2005/8/layout/venn1"/>
    <dgm:cxn modelId="{5B534F1F-EDB1-4711-8F65-03F8F657768D}" type="presParOf" srcId="{13F5272B-AAF2-44DD-9D7A-AF399C6136B7}" destId="{2F31F59B-CD8E-4F8C-AC1F-7E74F0498C70}" srcOrd="1" destOrd="0" presId="urn:microsoft.com/office/officeart/2005/8/layout/venn1"/>
    <dgm:cxn modelId="{B4444B91-8EF4-46A4-86BE-572217CE9FE3}" type="presParOf" srcId="{13F5272B-AAF2-44DD-9D7A-AF399C6136B7}" destId="{442676C9-DA6E-4933-A7FD-B3F9A0783CA3}" srcOrd="2" destOrd="0" presId="urn:microsoft.com/office/officeart/2005/8/layout/venn1"/>
    <dgm:cxn modelId="{717C7EAA-2DB3-436E-A509-51251D1A8917}" type="presParOf" srcId="{13F5272B-AAF2-44DD-9D7A-AF399C6136B7}" destId="{5E908DB7-61D5-4BDE-8011-A4A1755C296E}" srcOrd="3" destOrd="0" presId="urn:microsoft.com/office/officeart/2005/8/layout/venn1"/>
    <dgm:cxn modelId="{1362290C-173C-4B05-AC46-55387BFD8E97}" type="presParOf" srcId="{13F5272B-AAF2-44DD-9D7A-AF399C6136B7}" destId="{A472D127-C6CD-4E15-888A-C31FF7002ABD}" srcOrd="4" destOrd="0" presId="urn:microsoft.com/office/officeart/2005/8/layout/venn1"/>
    <dgm:cxn modelId="{CB533F0E-C2AE-4A35-932A-7F8D60C264FA}" type="presParOf" srcId="{13F5272B-AAF2-44DD-9D7A-AF399C6136B7}" destId="{B55341CB-8CA0-4F8B-B7BF-1704B7AD16CD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74BC5C5E-9410-4482-8921-074701C68D45}" type="doc">
      <dgm:prSet loTypeId="urn:microsoft.com/office/officeart/2005/8/layout/StepDown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87BE9884-F559-4149-9861-7D0F3C124B6D}">
      <dgm:prSet phldrT="[Текст]" custT="1">
        <dgm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dgm:style>
      </dgm:prSet>
      <dgm:spPr>
        <a:solidFill>
          <a:schemeClr val="accent4">
            <a:lumMod val="20000"/>
            <a:lumOff val="80000"/>
          </a:schemeClr>
        </a:solidFill>
        <a:ln>
          <a:solidFill>
            <a:schemeClr val="accent1">
              <a:lumMod val="75000"/>
              <a:alpha val="60000"/>
            </a:schemeClr>
          </a:solidFill>
        </a:ln>
        <a:scene3d>
          <a:camera prst="orthographicFront"/>
          <a:lightRig rig="threePt" dir="t"/>
        </a:scene3d>
        <a:sp3d>
          <a:bevelT prst="angle"/>
        </a:sp3d>
      </dgm:spPr>
      <dgm:t>
        <a:bodyPr/>
        <a:lstStyle/>
        <a:p>
          <a:r>
            <a:rPr lang="ru-RU" sz="1400" b="1" dirty="0">
              <a:solidFill>
                <a:schemeClr val="accent1">
                  <a:lumMod val="75000"/>
                </a:schemeClr>
              </a:solidFill>
            </a:rPr>
            <a:t>СОСТАВЛЕНИЕ</a:t>
          </a:r>
          <a:endParaRPr lang="ru-RU" sz="1400" dirty="0">
            <a:solidFill>
              <a:schemeClr val="accent1">
                <a:lumMod val="75000"/>
              </a:schemeClr>
            </a:solidFill>
          </a:endParaRPr>
        </a:p>
      </dgm:t>
    </dgm:pt>
    <dgm:pt modelId="{A219F588-4AF3-44BF-989A-4092CDD6CF35}" type="parTrans" cxnId="{D74138C9-B1AC-480E-8AC7-3B8BC1048E59}">
      <dgm:prSet/>
      <dgm:spPr/>
      <dgm:t>
        <a:bodyPr/>
        <a:lstStyle/>
        <a:p>
          <a:endParaRPr lang="ru-RU"/>
        </a:p>
      </dgm:t>
    </dgm:pt>
    <dgm:pt modelId="{B222EB6F-A1BC-4D11-A85B-B68657468A67}" type="sibTrans" cxnId="{D74138C9-B1AC-480E-8AC7-3B8BC1048E59}">
      <dgm:prSet/>
      <dgm:spPr/>
      <dgm:t>
        <a:bodyPr/>
        <a:lstStyle/>
        <a:p>
          <a:endParaRPr lang="ru-RU"/>
        </a:p>
      </dgm:t>
    </dgm:pt>
    <dgm:pt modelId="{651B11ED-E196-4F9A-B754-C1D1E85A1B19}">
      <dgm:prSet phldrT="[Текст]" custT="1"/>
      <dgm:spPr/>
      <dgm:t>
        <a:bodyPr/>
        <a:lstStyle/>
        <a:p>
          <a:r>
            <a:rPr lang="ru-RU" sz="1400" dirty="0">
              <a:solidFill>
                <a:schemeClr val="tx1"/>
              </a:solidFill>
            </a:rPr>
            <a:t>проекта бюджета на очередной год и плановый период</a:t>
          </a:r>
        </a:p>
      </dgm:t>
    </dgm:pt>
    <dgm:pt modelId="{91379500-B9E0-4342-A709-5625331EC12D}" type="parTrans" cxnId="{1FD70668-AB65-4447-8489-FEF580F6704B}">
      <dgm:prSet/>
      <dgm:spPr/>
      <dgm:t>
        <a:bodyPr/>
        <a:lstStyle/>
        <a:p>
          <a:endParaRPr lang="ru-RU"/>
        </a:p>
      </dgm:t>
    </dgm:pt>
    <dgm:pt modelId="{4A1F27D1-33CF-40A6-BF44-35BBDBC8F830}" type="sibTrans" cxnId="{1FD70668-AB65-4447-8489-FEF580F6704B}">
      <dgm:prSet/>
      <dgm:spPr/>
      <dgm:t>
        <a:bodyPr/>
        <a:lstStyle/>
        <a:p>
          <a:endParaRPr lang="ru-RU"/>
        </a:p>
      </dgm:t>
    </dgm:pt>
    <dgm:pt modelId="{FF7AFC6A-9EB4-4D8D-876F-F2DE161AC7FB}">
      <dgm:prSet phldrT="[Текст]">
        <dgm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dgm:style>
      </dgm:prSet>
      <dgm:spPr>
        <a:solidFill>
          <a:schemeClr val="accent4">
            <a:lumMod val="40000"/>
            <a:lumOff val="60000"/>
          </a:schemeClr>
        </a:solidFill>
        <a:ln>
          <a:solidFill>
            <a:schemeClr val="accent1">
              <a:lumMod val="75000"/>
              <a:alpha val="60000"/>
            </a:schemeClr>
          </a:solidFill>
        </a:ln>
        <a:scene3d>
          <a:camera prst="orthographicFront"/>
          <a:lightRig rig="threePt" dir="t"/>
        </a:scene3d>
        <a:sp3d>
          <a:bevelT prst="angle"/>
        </a:sp3d>
      </dgm:spPr>
      <dgm:t>
        <a:bodyPr/>
        <a:lstStyle/>
        <a:p>
          <a:r>
            <a:rPr lang="ru-RU" b="1" dirty="0">
              <a:solidFill>
                <a:schemeClr val="accent1">
                  <a:lumMod val="75000"/>
                </a:schemeClr>
              </a:solidFill>
            </a:rPr>
            <a:t>РАССМОТРЕНИЕ</a:t>
          </a:r>
          <a:endParaRPr lang="ru-RU" dirty="0">
            <a:solidFill>
              <a:schemeClr val="accent1">
                <a:lumMod val="75000"/>
              </a:schemeClr>
            </a:solidFill>
          </a:endParaRPr>
        </a:p>
      </dgm:t>
    </dgm:pt>
    <dgm:pt modelId="{4777750B-09B4-4F8D-A3C3-F6DE15AD776C}" type="parTrans" cxnId="{B61A3D48-75DB-4A59-8B28-019C16732607}">
      <dgm:prSet/>
      <dgm:spPr/>
      <dgm:t>
        <a:bodyPr/>
        <a:lstStyle/>
        <a:p>
          <a:endParaRPr lang="ru-RU"/>
        </a:p>
      </dgm:t>
    </dgm:pt>
    <dgm:pt modelId="{B4FBC87B-5CC6-4CB3-BF10-20AB9009C066}" type="sibTrans" cxnId="{B61A3D48-75DB-4A59-8B28-019C16732607}">
      <dgm:prSet/>
      <dgm:spPr/>
      <dgm:t>
        <a:bodyPr/>
        <a:lstStyle/>
        <a:p>
          <a:endParaRPr lang="ru-RU"/>
        </a:p>
      </dgm:t>
    </dgm:pt>
    <dgm:pt modelId="{2BC80238-7698-4A31-BF82-08C97E9CF3E5}">
      <dgm:prSet phldrT="[Текст]">
        <dgm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dgm:style>
      </dgm:prSet>
      <dgm:spPr>
        <a:solidFill>
          <a:schemeClr val="accent4">
            <a:lumMod val="60000"/>
            <a:lumOff val="40000"/>
          </a:schemeClr>
        </a:solidFill>
        <a:ln>
          <a:solidFill>
            <a:schemeClr val="accent1">
              <a:lumMod val="75000"/>
              <a:alpha val="60000"/>
            </a:schemeClr>
          </a:solidFill>
        </a:ln>
        <a:scene3d>
          <a:camera prst="orthographicFront"/>
          <a:lightRig rig="threePt" dir="t"/>
        </a:scene3d>
        <a:sp3d>
          <a:bevelT prst="angle"/>
        </a:sp3d>
      </dgm:spPr>
      <dgm:t>
        <a:bodyPr/>
        <a:lstStyle/>
        <a:p>
          <a:r>
            <a:rPr lang="ru-RU" b="1" dirty="0">
              <a:solidFill>
                <a:schemeClr val="accent1">
                  <a:lumMod val="75000"/>
                </a:schemeClr>
              </a:solidFill>
            </a:rPr>
            <a:t>УТВЕРЖДЕНИЕ</a:t>
          </a:r>
          <a:endParaRPr lang="ru-RU" dirty="0">
            <a:solidFill>
              <a:schemeClr val="accent1">
                <a:lumMod val="75000"/>
              </a:schemeClr>
            </a:solidFill>
          </a:endParaRPr>
        </a:p>
      </dgm:t>
    </dgm:pt>
    <dgm:pt modelId="{98AD1655-6BE5-480B-9A1D-B140B76B9C42}" type="parTrans" cxnId="{530EA76E-5084-4931-BD2F-39DF488A904D}">
      <dgm:prSet/>
      <dgm:spPr/>
      <dgm:t>
        <a:bodyPr/>
        <a:lstStyle/>
        <a:p>
          <a:endParaRPr lang="ru-RU"/>
        </a:p>
      </dgm:t>
    </dgm:pt>
    <dgm:pt modelId="{85070C78-831E-44AA-89BD-CFA94B0E018A}" type="sibTrans" cxnId="{530EA76E-5084-4931-BD2F-39DF488A904D}">
      <dgm:prSet/>
      <dgm:spPr/>
      <dgm:t>
        <a:bodyPr/>
        <a:lstStyle/>
        <a:p>
          <a:endParaRPr lang="ru-RU"/>
        </a:p>
      </dgm:t>
    </dgm:pt>
    <dgm:pt modelId="{C60F0301-0F85-4473-B463-BD53873F7274}">
      <dgm:prSet phldrT="[Текст]" custT="1"/>
      <dgm:spPr/>
      <dgm:t>
        <a:bodyPr/>
        <a:lstStyle/>
        <a:p>
          <a:r>
            <a:rPr lang="ru-RU" sz="1400" dirty="0">
              <a:solidFill>
                <a:schemeClr val="tx1"/>
              </a:solidFill>
            </a:rPr>
            <a:t>проекта бюджета на очередной год и плановый период</a:t>
          </a:r>
        </a:p>
      </dgm:t>
    </dgm:pt>
    <dgm:pt modelId="{A9A3DFC7-12AF-49A7-A2C4-A77E4CA6CCA4}" type="parTrans" cxnId="{96F3C2A5-FA03-4F66-9C01-C874D227BA2D}">
      <dgm:prSet/>
      <dgm:spPr/>
      <dgm:t>
        <a:bodyPr/>
        <a:lstStyle/>
        <a:p>
          <a:endParaRPr lang="ru-RU"/>
        </a:p>
      </dgm:t>
    </dgm:pt>
    <dgm:pt modelId="{A989E410-350E-44CA-84F4-B5599FDE7F64}" type="sibTrans" cxnId="{96F3C2A5-FA03-4F66-9C01-C874D227BA2D}">
      <dgm:prSet/>
      <dgm:spPr/>
      <dgm:t>
        <a:bodyPr/>
        <a:lstStyle/>
        <a:p>
          <a:endParaRPr lang="ru-RU"/>
        </a:p>
      </dgm:t>
    </dgm:pt>
    <dgm:pt modelId="{0155F3FC-9ECB-49F5-8EE6-A6130305B825}">
      <dgm:prSet>
        <dgm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dgm:style>
      </dgm:prSet>
      <dgm:spPr>
        <a:solidFill>
          <a:schemeClr val="accent4">
            <a:lumMod val="60000"/>
            <a:lumOff val="40000"/>
          </a:schemeClr>
        </a:solidFill>
        <a:ln>
          <a:solidFill>
            <a:schemeClr val="accent1">
              <a:lumMod val="75000"/>
              <a:alpha val="60000"/>
            </a:schemeClr>
          </a:solidFill>
        </a:ln>
        <a:scene3d>
          <a:camera prst="orthographicFront"/>
          <a:lightRig rig="threePt" dir="t"/>
        </a:scene3d>
        <a:sp3d>
          <a:bevelT prst="angle"/>
        </a:sp3d>
      </dgm:spPr>
      <dgm:t>
        <a:bodyPr/>
        <a:lstStyle/>
        <a:p>
          <a:r>
            <a:rPr lang="ru-RU" b="1" dirty="0">
              <a:solidFill>
                <a:schemeClr val="accent1">
                  <a:lumMod val="75000"/>
                </a:schemeClr>
              </a:solidFill>
            </a:rPr>
            <a:t>ФОРМИРОВАНИЕ</a:t>
          </a:r>
        </a:p>
      </dgm:t>
    </dgm:pt>
    <dgm:pt modelId="{32D443FD-B2E9-4996-B8BD-4AD70C96FAD8}" type="parTrans" cxnId="{A3F3152D-E1E7-4321-9CED-FF9FEC106F10}">
      <dgm:prSet/>
      <dgm:spPr/>
      <dgm:t>
        <a:bodyPr/>
        <a:lstStyle/>
        <a:p>
          <a:endParaRPr lang="ru-RU"/>
        </a:p>
      </dgm:t>
    </dgm:pt>
    <dgm:pt modelId="{6552ACA1-42AD-4D42-839F-86B0907E0FBC}" type="sibTrans" cxnId="{A3F3152D-E1E7-4321-9CED-FF9FEC106F10}">
      <dgm:prSet/>
      <dgm:spPr/>
      <dgm:t>
        <a:bodyPr/>
        <a:lstStyle/>
        <a:p>
          <a:endParaRPr lang="ru-RU"/>
        </a:p>
      </dgm:t>
    </dgm:pt>
    <dgm:pt modelId="{C0C65DFA-4F33-4235-9193-8C30025AFD92}">
      <dgm:prSet>
        <dgm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dgm:style>
      </dgm:prSet>
      <dgm:spPr>
        <a:solidFill>
          <a:schemeClr val="accent4">
            <a:lumMod val="20000"/>
            <a:lumOff val="80000"/>
          </a:schemeClr>
        </a:solidFill>
        <a:ln>
          <a:solidFill>
            <a:schemeClr val="accent1">
              <a:lumMod val="75000"/>
              <a:alpha val="60000"/>
            </a:schemeClr>
          </a:solidFill>
        </a:ln>
        <a:scene3d>
          <a:camera prst="orthographicFront"/>
          <a:lightRig rig="threePt" dir="t"/>
        </a:scene3d>
        <a:sp3d>
          <a:bevelT prst="angle"/>
        </a:sp3d>
      </dgm:spPr>
      <dgm:t>
        <a:bodyPr/>
        <a:lstStyle/>
        <a:p>
          <a:r>
            <a:rPr lang="ru-RU" b="1" dirty="0">
              <a:solidFill>
                <a:schemeClr val="accent1">
                  <a:lumMod val="75000"/>
                </a:schemeClr>
              </a:solidFill>
            </a:rPr>
            <a:t>УТВЕРЖДЕНИЕ</a:t>
          </a:r>
        </a:p>
      </dgm:t>
    </dgm:pt>
    <dgm:pt modelId="{FA21399A-5C70-4181-B695-C4E829D80A06}" type="parTrans" cxnId="{FC19BEE1-330C-4D73-8DF6-3C99DADC07B1}">
      <dgm:prSet/>
      <dgm:spPr/>
      <dgm:t>
        <a:bodyPr/>
        <a:lstStyle/>
        <a:p>
          <a:endParaRPr lang="ru-RU"/>
        </a:p>
      </dgm:t>
    </dgm:pt>
    <dgm:pt modelId="{B9957BFC-668E-4A64-B599-09941162BC6E}" type="sibTrans" cxnId="{FC19BEE1-330C-4D73-8DF6-3C99DADC07B1}">
      <dgm:prSet/>
      <dgm:spPr/>
      <dgm:t>
        <a:bodyPr/>
        <a:lstStyle/>
        <a:p>
          <a:endParaRPr lang="ru-RU"/>
        </a:p>
      </dgm:t>
    </dgm:pt>
    <dgm:pt modelId="{205BA1EC-2D5C-4475-9A89-A90BA56A28CF}">
      <dgm:prSet>
        <dgm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dgm:style>
      </dgm:prSet>
      <dgm:spPr>
        <a:solidFill>
          <a:schemeClr val="accent4"/>
        </a:solidFill>
        <a:ln>
          <a:solidFill>
            <a:schemeClr val="accent1">
              <a:lumMod val="75000"/>
              <a:alpha val="60000"/>
            </a:schemeClr>
          </a:solidFill>
        </a:ln>
        <a:scene3d>
          <a:camera prst="orthographicFront"/>
          <a:lightRig rig="threePt" dir="t"/>
        </a:scene3d>
        <a:sp3d>
          <a:bevelT prst="angle"/>
        </a:sp3d>
      </dgm:spPr>
      <dgm:t>
        <a:bodyPr/>
        <a:lstStyle/>
        <a:p>
          <a:r>
            <a:rPr lang="ru-RU" b="1" dirty="0">
              <a:solidFill>
                <a:schemeClr val="accent1">
                  <a:lumMod val="75000"/>
                </a:schemeClr>
              </a:solidFill>
            </a:rPr>
            <a:t>ИСПОЛНЕНИЕ</a:t>
          </a:r>
        </a:p>
      </dgm:t>
    </dgm:pt>
    <dgm:pt modelId="{53114A7F-9164-44C1-BE8C-DE5CA783B731}" type="parTrans" cxnId="{230A0845-5E67-45AF-AF28-9CE190667828}">
      <dgm:prSet/>
      <dgm:spPr/>
      <dgm:t>
        <a:bodyPr/>
        <a:lstStyle/>
        <a:p>
          <a:endParaRPr lang="ru-RU"/>
        </a:p>
      </dgm:t>
    </dgm:pt>
    <dgm:pt modelId="{C8DF228D-75AB-4CAA-8271-7A6777F48936}" type="sibTrans" cxnId="{230A0845-5E67-45AF-AF28-9CE190667828}">
      <dgm:prSet/>
      <dgm:spPr/>
      <dgm:t>
        <a:bodyPr/>
        <a:lstStyle/>
        <a:p>
          <a:endParaRPr lang="ru-RU"/>
        </a:p>
      </dgm:t>
    </dgm:pt>
    <dgm:pt modelId="{D5C953CF-B141-4ACA-AFA7-8370DBBF2AB1}">
      <dgm:prSet custT="1"/>
      <dgm:spPr/>
      <dgm:t>
        <a:bodyPr/>
        <a:lstStyle/>
        <a:p>
          <a:r>
            <a:rPr lang="ru-RU" sz="1400" dirty="0">
              <a:solidFill>
                <a:schemeClr val="tx1"/>
              </a:solidFill>
            </a:rPr>
            <a:t>бюджета в текущем году</a:t>
          </a:r>
        </a:p>
      </dgm:t>
    </dgm:pt>
    <dgm:pt modelId="{45A56DCC-7F0D-445A-9097-713745C221B8}" type="parTrans" cxnId="{3E751B30-ED08-4D9C-BBD2-EA77A8C11BD4}">
      <dgm:prSet/>
      <dgm:spPr/>
      <dgm:t>
        <a:bodyPr/>
        <a:lstStyle/>
        <a:p>
          <a:endParaRPr lang="ru-RU"/>
        </a:p>
      </dgm:t>
    </dgm:pt>
    <dgm:pt modelId="{1270C17D-6732-411C-96A5-B1DF6D56F80F}" type="sibTrans" cxnId="{3E751B30-ED08-4D9C-BBD2-EA77A8C11BD4}">
      <dgm:prSet/>
      <dgm:spPr/>
      <dgm:t>
        <a:bodyPr/>
        <a:lstStyle/>
        <a:p>
          <a:endParaRPr lang="ru-RU"/>
        </a:p>
      </dgm:t>
    </dgm:pt>
    <dgm:pt modelId="{561029B3-C24C-4210-BD06-A673103DBB60}">
      <dgm:prSet custT="1"/>
      <dgm:spPr/>
      <dgm:t>
        <a:bodyPr/>
        <a:lstStyle/>
        <a:p>
          <a:r>
            <a:rPr lang="ru-RU" sz="1400" dirty="0">
              <a:solidFill>
                <a:schemeClr val="tx1"/>
              </a:solidFill>
            </a:rPr>
            <a:t>отчета об исполнении бюджета  за год</a:t>
          </a:r>
        </a:p>
      </dgm:t>
    </dgm:pt>
    <dgm:pt modelId="{B98E97B5-5DD1-4C94-B50A-73D0FE3A859F}" type="parTrans" cxnId="{543F3DAA-C1B0-4B2A-94EF-89AACEA7ADC5}">
      <dgm:prSet/>
      <dgm:spPr/>
      <dgm:t>
        <a:bodyPr/>
        <a:lstStyle/>
        <a:p>
          <a:endParaRPr lang="ru-RU"/>
        </a:p>
      </dgm:t>
    </dgm:pt>
    <dgm:pt modelId="{2256B857-18C4-46BA-A896-40E3B5899161}" type="sibTrans" cxnId="{543F3DAA-C1B0-4B2A-94EF-89AACEA7ADC5}">
      <dgm:prSet/>
      <dgm:spPr/>
      <dgm:t>
        <a:bodyPr/>
        <a:lstStyle/>
        <a:p>
          <a:endParaRPr lang="ru-RU"/>
        </a:p>
      </dgm:t>
    </dgm:pt>
    <dgm:pt modelId="{26D831DE-A84E-413D-AA3F-85DCAC69FFAA}">
      <dgm:prSet custT="1"/>
      <dgm:spPr/>
      <dgm:t>
        <a:bodyPr/>
        <a:lstStyle/>
        <a:p>
          <a:r>
            <a:rPr lang="ru-RU" sz="1400" dirty="0">
              <a:solidFill>
                <a:schemeClr val="tx1"/>
              </a:solidFill>
            </a:rPr>
            <a:t>отчета об исполнении бюджета за год           </a:t>
          </a:r>
        </a:p>
      </dgm:t>
    </dgm:pt>
    <dgm:pt modelId="{0D13F799-7D76-49A4-9567-B7223D373A98}" type="parTrans" cxnId="{95FB123E-B92B-4247-A286-AC298DD22582}">
      <dgm:prSet/>
      <dgm:spPr/>
      <dgm:t>
        <a:bodyPr/>
        <a:lstStyle/>
        <a:p>
          <a:endParaRPr lang="ru-RU"/>
        </a:p>
      </dgm:t>
    </dgm:pt>
    <dgm:pt modelId="{C1FA27E2-184F-456A-9FE9-79F659028047}" type="sibTrans" cxnId="{95FB123E-B92B-4247-A286-AC298DD22582}">
      <dgm:prSet/>
      <dgm:spPr/>
      <dgm:t>
        <a:bodyPr/>
        <a:lstStyle/>
        <a:p>
          <a:endParaRPr lang="ru-RU"/>
        </a:p>
      </dgm:t>
    </dgm:pt>
    <dgm:pt modelId="{300D4B02-8E35-4535-82DF-6E87BC78D10B}">
      <dgm:prSet phldrT="[Текст]" custT="1"/>
      <dgm:spPr/>
      <dgm:t>
        <a:bodyPr/>
        <a:lstStyle/>
        <a:p>
          <a:r>
            <a:rPr lang="ru-RU" sz="1400" b="0" dirty="0">
              <a:solidFill>
                <a:schemeClr val="tx1"/>
              </a:solidFill>
            </a:rPr>
            <a:t>проекта бюджета на очередной год и плановый период</a:t>
          </a:r>
        </a:p>
      </dgm:t>
    </dgm:pt>
    <dgm:pt modelId="{BCE98794-86FB-4DBC-902B-1BC1B359980C}" type="sibTrans" cxnId="{CD8A9B40-6542-4B69-A175-629C164D92E9}">
      <dgm:prSet/>
      <dgm:spPr/>
      <dgm:t>
        <a:bodyPr/>
        <a:lstStyle/>
        <a:p>
          <a:endParaRPr lang="ru-RU"/>
        </a:p>
      </dgm:t>
    </dgm:pt>
    <dgm:pt modelId="{924ED416-9D5B-4C5D-900A-857E888D301B}" type="parTrans" cxnId="{CD8A9B40-6542-4B69-A175-629C164D92E9}">
      <dgm:prSet/>
      <dgm:spPr/>
      <dgm:t>
        <a:bodyPr/>
        <a:lstStyle/>
        <a:p>
          <a:endParaRPr lang="ru-RU"/>
        </a:p>
      </dgm:t>
    </dgm:pt>
    <dgm:pt modelId="{07D36921-F715-40FD-A567-2C31CB69ECF8}" type="pres">
      <dgm:prSet presAssocID="{74BC5C5E-9410-4482-8921-074701C68D45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A2E7291A-09FD-4DAD-B6A7-AFAEED297E4B}" type="pres">
      <dgm:prSet presAssocID="{87BE9884-F559-4149-9861-7D0F3C124B6D}" presName="composite" presStyleCnt="0"/>
      <dgm:spPr/>
    </dgm:pt>
    <dgm:pt modelId="{257D8616-1D19-4853-8F53-02880170197F}" type="pres">
      <dgm:prSet presAssocID="{87BE9884-F559-4149-9861-7D0F3C124B6D}" presName="bentUpArrow1" presStyleLbl="alignImgPlace1" presStyleIdx="0" presStyleCnt="5" custScaleX="90757" custLinFactNeighborX="-74861" custLinFactNeighborY="-49971">
        <dgm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dgm:style>
      </dgm:prSet>
      <dgm:spPr>
        <a:solidFill>
          <a:schemeClr val="accent4">
            <a:lumMod val="75000"/>
          </a:schemeClr>
        </a:solidFill>
        <a:ln>
          <a:solidFill>
            <a:schemeClr val="accent1">
              <a:lumMod val="75000"/>
              <a:alpha val="60000"/>
            </a:schemeClr>
          </a:solidFill>
        </a:ln>
      </dgm:spPr>
    </dgm:pt>
    <dgm:pt modelId="{52A3CAFF-D8D0-4F11-BADC-652227AFC512}" type="pres">
      <dgm:prSet presAssocID="{87BE9884-F559-4149-9861-7D0F3C124B6D}" presName="ParentText" presStyleLbl="node1" presStyleIdx="0" presStyleCnt="6" custScaleX="187680" custScaleY="136047" custLinFactNeighborX="-8466" custLinFactNeighborY="-64032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808DA94-161E-4A32-B259-FEE5F6E776A8}" type="pres">
      <dgm:prSet presAssocID="{87BE9884-F559-4149-9861-7D0F3C124B6D}" presName="ChildText" presStyleLbl="revTx" presStyleIdx="0" presStyleCnt="6" custScaleX="289051" custScaleY="174320" custLinFactX="67492" custLinFactNeighborX="100000" custLinFactNeighborY="-7769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2278D82-0879-4116-85B7-239EDF507AF0}" type="pres">
      <dgm:prSet presAssocID="{B222EB6F-A1BC-4D11-A85B-B68657468A67}" presName="sibTrans" presStyleCnt="0"/>
      <dgm:spPr/>
    </dgm:pt>
    <dgm:pt modelId="{CBDEE50F-FDB9-4DA1-9465-968D7E0A8E4B}" type="pres">
      <dgm:prSet presAssocID="{FF7AFC6A-9EB4-4D8D-876F-F2DE161AC7FB}" presName="composite" presStyleCnt="0"/>
      <dgm:spPr/>
    </dgm:pt>
    <dgm:pt modelId="{99D553C2-A4AE-459F-BAAA-88A3890F9585}" type="pres">
      <dgm:prSet presAssocID="{FF7AFC6A-9EB4-4D8D-876F-F2DE161AC7FB}" presName="bentUpArrow1" presStyleLbl="alignImgPlace1" presStyleIdx="1" presStyleCnt="5" custScaleX="137203" custLinFactX="-10349" custLinFactNeighborX="-100000" custLinFactNeighborY="11383">
        <dgm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dgm:style>
      </dgm:prSet>
      <dgm:spPr>
        <a:solidFill>
          <a:schemeClr val="accent4">
            <a:lumMod val="75000"/>
          </a:schemeClr>
        </a:solidFill>
        <a:ln>
          <a:solidFill>
            <a:schemeClr val="accent1">
              <a:lumMod val="75000"/>
              <a:alpha val="60000"/>
            </a:schemeClr>
          </a:solidFill>
        </a:ln>
      </dgm:spPr>
    </dgm:pt>
    <dgm:pt modelId="{CEE91D4F-5150-4F05-8214-19BF582CF0ED}" type="pres">
      <dgm:prSet presAssocID="{FF7AFC6A-9EB4-4D8D-876F-F2DE161AC7FB}" presName="ParentText" presStyleLbl="node1" presStyleIdx="1" presStyleCnt="6" custScaleX="157419" custScaleY="139711" custLinFactNeighborX="-71484" custLinFactNeighborY="-19581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58734CC-EA54-4056-BB97-597414A2A29A}" type="pres">
      <dgm:prSet presAssocID="{FF7AFC6A-9EB4-4D8D-876F-F2DE161AC7FB}" presName="ChildText" presStyleLbl="revTx" presStyleIdx="1" presStyleCnt="6" custScaleX="289463" custScaleY="162443" custLinFactNeighborX="48445" custLinFactNeighborY="-2410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9D9A3C4-7515-4B3E-8012-98D88E9C94C3}" type="pres">
      <dgm:prSet presAssocID="{B4FBC87B-5CC6-4CB3-BF10-20AB9009C066}" presName="sibTrans" presStyleCnt="0"/>
      <dgm:spPr/>
    </dgm:pt>
    <dgm:pt modelId="{F0A84D79-4C11-435D-9C23-96BE3428665F}" type="pres">
      <dgm:prSet presAssocID="{2BC80238-7698-4A31-BF82-08C97E9CF3E5}" presName="composite" presStyleCnt="0"/>
      <dgm:spPr/>
    </dgm:pt>
    <dgm:pt modelId="{0DCE211A-FF09-4664-8BEE-C9E4375B4C0C}" type="pres">
      <dgm:prSet presAssocID="{2BC80238-7698-4A31-BF82-08C97E9CF3E5}" presName="bentUpArrow1" presStyleLbl="alignImgPlace1" presStyleIdx="2" presStyleCnt="5" custLinFactX="-31731" custLinFactNeighborX="-100000" custLinFactNeighborY="51731">
        <dgm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dgm:style>
      </dgm:prSet>
      <dgm:spPr>
        <a:solidFill>
          <a:schemeClr val="accent4">
            <a:lumMod val="75000"/>
          </a:schemeClr>
        </a:solidFill>
        <a:ln>
          <a:solidFill>
            <a:schemeClr val="accent1">
              <a:lumMod val="75000"/>
              <a:alpha val="60000"/>
            </a:schemeClr>
          </a:solidFill>
        </a:ln>
      </dgm:spPr>
    </dgm:pt>
    <dgm:pt modelId="{6BEC97C9-236D-4A8A-BD61-D943752C62BF}" type="pres">
      <dgm:prSet presAssocID="{2BC80238-7698-4A31-BF82-08C97E9CF3E5}" presName="ParentText" presStyleLbl="node1" presStyleIdx="2" presStyleCnt="6" custScaleX="166649" custScaleY="131946" custLinFactNeighborX="-85213" custLinFactNeighborY="1899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222E2DC-A9C4-44FB-AD3A-6A7A8EE19CF7}" type="pres">
      <dgm:prSet presAssocID="{2BC80238-7698-4A31-BF82-08C97E9CF3E5}" presName="ChildText" presStyleLbl="revTx" presStyleIdx="2" presStyleCnt="6" custScaleX="341018" custScaleY="148297" custLinFactNeighborX="57232" custLinFactNeighborY="2751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F3B7C71-0560-4532-9BE4-4BC90D375163}" type="pres">
      <dgm:prSet presAssocID="{85070C78-831E-44AA-89BD-CFA94B0E018A}" presName="sibTrans" presStyleCnt="0"/>
      <dgm:spPr/>
    </dgm:pt>
    <dgm:pt modelId="{506D91A7-776A-4B3E-87DD-B7AF5A9BF4C1}" type="pres">
      <dgm:prSet presAssocID="{205BA1EC-2D5C-4475-9A89-A90BA56A28CF}" presName="composite" presStyleCnt="0"/>
      <dgm:spPr/>
    </dgm:pt>
    <dgm:pt modelId="{96F8D70B-607F-4361-BF60-C259C09EA1BA}" type="pres">
      <dgm:prSet presAssocID="{205BA1EC-2D5C-4475-9A89-A90BA56A28CF}" presName="bentUpArrow1" presStyleLbl="alignImgPlace1" presStyleIdx="3" presStyleCnt="5" custLinFactX="-89037" custLinFactNeighborX="-100000" custLinFactNeighborY="73406">
        <dgm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dgm:style>
      </dgm:prSet>
      <dgm:spPr>
        <a:solidFill>
          <a:schemeClr val="accent4">
            <a:lumMod val="75000"/>
          </a:schemeClr>
        </a:solidFill>
        <a:ln>
          <a:solidFill>
            <a:schemeClr val="accent1">
              <a:lumMod val="75000"/>
              <a:alpha val="60000"/>
            </a:schemeClr>
          </a:solidFill>
        </a:ln>
      </dgm:spPr>
    </dgm:pt>
    <dgm:pt modelId="{C1144B75-C0F9-4C85-8F1E-463440588597}" type="pres">
      <dgm:prSet presAssocID="{205BA1EC-2D5C-4475-9A89-A90BA56A28CF}" presName="ParentText" presStyleLbl="node1" presStyleIdx="3" presStyleCnt="6" custScaleX="167413" custScaleY="77557" custLinFactX="-7156" custLinFactNeighborX="-100000" custLinFactNeighborY="6027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1BBF6E4-A086-4073-A981-5BA211FDC0E1}" type="pres">
      <dgm:prSet presAssocID="{205BA1EC-2D5C-4475-9A89-A90BA56A28CF}" presName="ChildText" presStyleLbl="revTx" presStyleIdx="3" presStyleCnt="6" custScaleX="286120" custLinFactNeighborX="10382" custLinFactNeighborY="7277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CE499DD-0162-4B3B-BF10-A340DAD6CED3}" type="pres">
      <dgm:prSet presAssocID="{C8DF228D-75AB-4CAA-8271-7A6777F48936}" presName="sibTrans" presStyleCnt="0"/>
      <dgm:spPr/>
    </dgm:pt>
    <dgm:pt modelId="{7935F85D-DED9-4ECD-9438-6A10BED82FD0}" type="pres">
      <dgm:prSet presAssocID="{0155F3FC-9ECB-49F5-8EE6-A6130305B825}" presName="composite" presStyleCnt="0"/>
      <dgm:spPr/>
    </dgm:pt>
    <dgm:pt modelId="{28EB015A-0FA4-48B7-960B-C9BAA8D016F3}" type="pres">
      <dgm:prSet presAssocID="{0155F3FC-9ECB-49F5-8EE6-A6130305B825}" presName="bentUpArrow1" presStyleLbl="alignImgPlace1" presStyleIdx="4" presStyleCnt="5" custLinFactX="-100000" custLinFactNeighborX="-120020" custLinFactNeighborY="95903">
        <dgm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dgm:style>
      </dgm:prSet>
      <dgm:spPr>
        <a:solidFill>
          <a:schemeClr val="accent4">
            <a:lumMod val="75000"/>
          </a:schemeClr>
        </a:solidFill>
        <a:ln>
          <a:solidFill>
            <a:schemeClr val="accent1">
              <a:lumMod val="75000"/>
              <a:alpha val="60000"/>
            </a:schemeClr>
          </a:solidFill>
        </a:ln>
      </dgm:spPr>
    </dgm:pt>
    <dgm:pt modelId="{51ACE228-B4DF-4530-9FDE-231396F29948}" type="pres">
      <dgm:prSet presAssocID="{0155F3FC-9ECB-49F5-8EE6-A6130305B825}" presName="ParentText" presStyleLbl="node1" presStyleIdx="4" presStyleCnt="6" custScaleX="165434" custScaleY="87691" custLinFactX="-45529" custLinFactNeighborX="-100000" custLinFactNeighborY="69559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27CC36A-9F5F-40D3-8821-4CE7B85E5562}" type="pres">
      <dgm:prSet presAssocID="{0155F3FC-9ECB-49F5-8EE6-A6130305B825}" presName="ChildText" presStyleLbl="revTx" presStyleIdx="4" presStyleCnt="6" custScaleX="329640" custScaleY="132332" custLinFactNeighborX="-32634" custLinFactNeighborY="8187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3D0FBF8-E114-4E1A-8FDB-721106A613F5}" type="pres">
      <dgm:prSet presAssocID="{6552ACA1-42AD-4D42-839F-86B0907E0FBC}" presName="sibTrans" presStyleCnt="0"/>
      <dgm:spPr/>
    </dgm:pt>
    <dgm:pt modelId="{29A4A17D-B778-4FAF-A134-FD486E3F9CD9}" type="pres">
      <dgm:prSet presAssocID="{C0C65DFA-4F33-4235-9193-8C30025AFD92}" presName="composite" presStyleCnt="0"/>
      <dgm:spPr/>
    </dgm:pt>
    <dgm:pt modelId="{44466C57-3D5C-4116-93B2-06C7348B6099}" type="pres">
      <dgm:prSet presAssocID="{C0C65DFA-4F33-4235-9193-8C30025AFD92}" presName="ParentText" presStyleLbl="node1" presStyleIdx="5" presStyleCnt="6" custScaleX="207805" custScaleY="130026" custLinFactX="-59257" custLinFactNeighborX="-100000" custLinFactNeighborY="8074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4CCDA7C-1790-422B-A3A8-2FF17385DA90}" type="pres">
      <dgm:prSet presAssocID="{C0C65DFA-4F33-4235-9193-8C30025AFD92}" presName="FinalChildText" presStyleLbl="revTx" presStyleIdx="5" presStyleCnt="6" custScaleX="280624" custScaleY="120351" custLinFactNeighborX="-46590" custLinFactNeighborY="9856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3978273-0E04-4AF4-8335-8E3AB9DA5E3A}" type="presOf" srcId="{0155F3FC-9ECB-49F5-8EE6-A6130305B825}" destId="{51ACE228-B4DF-4530-9FDE-231396F29948}" srcOrd="0" destOrd="0" presId="urn:microsoft.com/office/officeart/2005/8/layout/StepDownProcess"/>
    <dgm:cxn modelId="{CD8A9B40-6542-4B69-A175-629C164D92E9}" srcId="{FF7AFC6A-9EB4-4D8D-876F-F2DE161AC7FB}" destId="{300D4B02-8E35-4535-82DF-6E87BC78D10B}" srcOrd="0" destOrd="0" parTransId="{924ED416-9D5B-4C5D-900A-857E888D301B}" sibTransId="{BCE98794-86FB-4DBC-902B-1BC1B359980C}"/>
    <dgm:cxn modelId="{F01C42CC-2514-4CB8-8CDC-A6153E31FBB4}" type="presOf" srcId="{D5C953CF-B141-4ACA-AFA7-8370DBBF2AB1}" destId="{51BBF6E4-A086-4073-A981-5BA211FDC0E1}" srcOrd="0" destOrd="0" presId="urn:microsoft.com/office/officeart/2005/8/layout/StepDownProcess"/>
    <dgm:cxn modelId="{530EA76E-5084-4931-BD2F-39DF488A904D}" srcId="{74BC5C5E-9410-4482-8921-074701C68D45}" destId="{2BC80238-7698-4A31-BF82-08C97E9CF3E5}" srcOrd="2" destOrd="0" parTransId="{98AD1655-6BE5-480B-9A1D-B140B76B9C42}" sibTransId="{85070C78-831E-44AA-89BD-CFA94B0E018A}"/>
    <dgm:cxn modelId="{95FB123E-B92B-4247-A286-AC298DD22582}" srcId="{C0C65DFA-4F33-4235-9193-8C30025AFD92}" destId="{26D831DE-A84E-413D-AA3F-85DCAC69FFAA}" srcOrd="0" destOrd="0" parTransId="{0D13F799-7D76-49A4-9567-B7223D373A98}" sibTransId="{C1FA27E2-184F-456A-9FE9-79F659028047}"/>
    <dgm:cxn modelId="{D74138C9-B1AC-480E-8AC7-3B8BC1048E59}" srcId="{74BC5C5E-9410-4482-8921-074701C68D45}" destId="{87BE9884-F559-4149-9861-7D0F3C124B6D}" srcOrd="0" destOrd="0" parTransId="{A219F588-4AF3-44BF-989A-4092CDD6CF35}" sibTransId="{B222EB6F-A1BC-4D11-A85B-B68657468A67}"/>
    <dgm:cxn modelId="{FC19BEE1-330C-4D73-8DF6-3C99DADC07B1}" srcId="{74BC5C5E-9410-4482-8921-074701C68D45}" destId="{C0C65DFA-4F33-4235-9193-8C30025AFD92}" srcOrd="5" destOrd="0" parTransId="{FA21399A-5C70-4181-B695-C4E829D80A06}" sibTransId="{B9957BFC-668E-4A64-B599-09941162BC6E}"/>
    <dgm:cxn modelId="{DDE2D24D-D2EF-4253-9682-669EBB4B5A45}" type="presOf" srcId="{205BA1EC-2D5C-4475-9A89-A90BA56A28CF}" destId="{C1144B75-C0F9-4C85-8F1E-463440588597}" srcOrd="0" destOrd="0" presId="urn:microsoft.com/office/officeart/2005/8/layout/StepDownProcess"/>
    <dgm:cxn modelId="{2F3F966D-D24C-434C-BE8D-86C7C694EFBA}" type="presOf" srcId="{561029B3-C24C-4210-BD06-A673103DBB60}" destId="{427CC36A-9F5F-40D3-8821-4CE7B85E5562}" srcOrd="0" destOrd="0" presId="urn:microsoft.com/office/officeart/2005/8/layout/StepDownProcess"/>
    <dgm:cxn modelId="{1FD70668-AB65-4447-8489-FEF580F6704B}" srcId="{87BE9884-F559-4149-9861-7D0F3C124B6D}" destId="{651B11ED-E196-4F9A-B754-C1D1E85A1B19}" srcOrd="0" destOrd="0" parTransId="{91379500-B9E0-4342-A709-5625331EC12D}" sibTransId="{4A1F27D1-33CF-40A6-BF44-35BBDBC8F830}"/>
    <dgm:cxn modelId="{8924B5FA-0AC6-4DA8-B1FB-F6F799356829}" type="presOf" srcId="{C0C65DFA-4F33-4235-9193-8C30025AFD92}" destId="{44466C57-3D5C-4116-93B2-06C7348B6099}" srcOrd="0" destOrd="0" presId="urn:microsoft.com/office/officeart/2005/8/layout/StepDownProcess"/>
    <dgm:cxn modelId="{0FCEAB06-A8F5-45AB-BF3C-CD4C9C1C44A6}" type="presOf" srcId="{FF7AFC6A-9EB4-4D8D-876F-F2DE161AC7FB}" destId="{CEE91D4F-5150-4F05-8214-19BF582CF0ED}" srcOrd="0" destOrd="0" presId="urn:microsoft.com/office/officeart/2005/8/layout/StepDownProcess"/>
    <dgm:cxn modelId="{3E751B30-ED08-4D9C-BBD2-EA77A8C11BD4}" srcId="{205BA1EC-2D5C-4475-9A89-A90BA56A28CF}" destId="{D5C953CF-B141-4ACA-AFA7-8370DBBF2AB1}" srcOrd="0" destOrd="0" parTransId="{45A56DCC-7F0D-445A-9097-713745C221B8}" sibTransId="{1270C17D-6732-411C-96A5-B1DF6D56F80F}"/>
    <dgm:cxn modelId="{96F3C2A5-FA03-4F66-9C01-C874D227BA2D}" srcId="{2BC80238-7698-4A31-BF82-08C97E9CF3E5}" destId="{C60F0301-0F85-4473-B463-BD53873F7274}" srcOrd="0" destOrd="0" parTransId="{A9A3DFC7-12AF-49A7-A2C4-A77E4CA6CCA4}" sibTransId="{A989E410-350E-44CA-84F4-B5599FDE7F64}"/>
    <dgm:cxn modelId="{543F3DAA-C1B0-4B2A-94EF-89AACEA7ADC5}" srcId="{0155F3FC-9ECB-49F5-8EE6-A6130305B825}" destId="{561029B3-C24C-4210-BD06-A673103DBB60}" srcOrd="0" destOrd="0" parTransId="{B98E97B5-5DD1-4C94-B50A-73D0FE3A859F}" sibTransId="{2256B857-18C4-46BA-A896-40E3B5899161}"/>
    <dgm:cxn modelId="{3C9E59DA-2CE1-4CBF-9F26-57E51ED60708}" type="presOf" srcId="{2BC80238-7698-4A31-BF82-08C97E9CF3E5}" destId="{6BEC97C9-236D-4A8A-BD61-D943752C62BF}" srcOrd="0" destOrd="0" presId="urn:microsoft.com/office/officeart/2005/8/layout/StepDownProcess"/>
    <dgm:cxn modelId="{B61A3D48-75DB-4A59-8B28-019C16732607}" srcId="{74BC5C5E-9410-4482-8921-074701C68D45}" destId="{FF7AFC6A-9EB4-4D8D-876F-F2DE161AC7FB}" srcOrd="1" destOrd="0" parTransId="{4777750B-09B4-4F8D-A3C3-F6DE15AD776C}" sibTransId="{B4FBC87B-5CC6-4CB3-BF10-20AB9009C066}"/>
    <dgm:cxn modelId="{FC405197-9BE5-43C7-97C0-8AAF5C09031E}" type="presOf" srcId="{87BE9884-F559-4149-9861-7D0F3C124B6D}" destId="{52A3CAFF-D8D0-4F11-BADC-652227AFC512}" srcOrd="0" destOrd="0" presId="urn:microsoft.com/office/officeart/2005/8/layout/StepDownProcess"/>
    <dgm:cxn modelId="{EEEF7ED0-2483-4841-9DE4-9FA744244769}" type="presOf" srcId="{74BC5C5E-9410-4482-8921-074701C68D45}" destId="{07D36921-F715-40FD-A567-2C31CB69ECF8}" srcOrd="0" destOrd="0" presId="urn:microsoft.com/office/officeart/2005/8/layout/StepDownProcess"/>
    <dgm:cxn modelId="{A3F3152D-E1E7-4321-9CED-FF9FEC106F10}" srcId="{74BC5C5E-9410-4482-8921-074701C68D45}" destId="{0155F3FC-9ECB-49F5-8EE6-A6130305B825}" srcOrd="4" destOrd="0" parTransId="{32D443FD-B2E9-4996-B8BD-4AD70C96FAD8}" sibTransId="{6552ACA1-42AD-4D42-839F-86B0907E0FBC}"/>
    <dgm:cxn modelId="{690533D2-EDC8-4334-A38D-46C27052B69F}" type="presOf" srcId="{26D831DE-A84E-413D-AA3F-85DCAC69FFAA}" destId="{B4CCDA7C-1790-422B-A3A8-2FF17385DA90}" srcOrd="0" destOrd="0" presId="urn:microsoft.com/office/officeart/2005/8/layout/StepDownProcess"/>
    <dgm:cxn modelId="{230A0845-5E67-45AF-AF28-9CE190667828}" srcId="{74BC5C5E-9410-4482-8921-074701C68D45}" destId="{205BA1EC-2D5C-4475-9A89-A90BA56A28CF}" srcOrd="3" destOrd="0" parTransId="{53114A7F-9164-44C1-BE8C-DE5CA783B731}" sibTransId="{C8DF228D-75AB-4CAA-8271-7A6777F48936}"/>
    <dgm:cxn modelId="{E6AE9B34-3413-4616-B6F3-38D4AE0288E6}" type="presOf" srcId="{300D4B02-8E35-4535-82DF-6E87BC78D10B}" destId="{758734CC-EA54-4056-BB97-597414A2A29A}" srcOrd="0" destOrd="0" presId="urn:microsoft.com/office/officeart/2005/8/layout/StepDownProcess"/>
    <dgm:cxn modelId="{4A477261-FDB9-4373-971D-582D68F2A615}" type="presOf" srcId="{651B11ED-E196-4F9A-B754-C1D1E85A1B19}" destId="{D808DA94-161E-4A32-B259-FEE5F6E776A8}" srcOrd="0" destOrd="0" presId="urn:microsoft.com/office/officeart/2005/8/layout/StepDownProcess"/>
    <dgm:cxn modelId="{647899B0-17EB-4960-9BB6-FA5BB7BA1D2D}" type="presOf" srcId="{C60F0301-0F85-4473-B463-BD53873F7274}" destId="{5222E2DC-A9C4-44FB-AD3A-6A7A8EE19CF7}" srcOrd="0" destOrd="0" presId="urn:microsoft.com/office/officeart/2005/8/layout/StepDownProcess"/>
    <dgm:cxn modelId="{867A9A49-92C9-4AE5-A09F-0F30A06F1C08}" type="presParOf" srcId="{07D36921-F715-40FD-A567-2C31CB69ECF8}" destId="{A2E7291A-09FD-4DAD-B6A7-AFAEED297E4B}" srcOrd="0" destOrd="0" presId="urn:microsoft.com/office/officeart/2005/8/layout/StepDownProcess"/>
    <dgm:cxn modelId="{D4CABAF9-0F13-49B0-B447-0DC873478269}" type="presParOf" srcId="{A2E7291A-09FD-4DAD-B6A7-AFAEED297E4B}" destId="{257D8616-1D19-4853-8F53-02880170197F}" srcOrd="0" destOrd="0" presId="urn:microsoft.com/office/officeart/2005/8/layout/StepDownProcess"/>
    <dgm:cxn modelId="{3C7ECAB1-CE82-41DF-BB8E-47C519759C0B}" type="presParOf" srcId="{A2E7291A-09FD-4DAD-B6A7-AFAEED297E4B}" destId="{52A3CAFF-D8D0-4F11-BADC-652227AFC512}" srcOrd="1" destOrd="0" presId="urn:microsoft.com/office/officeart/2005/8/layout/StepDownProcess"/>
    <dgm:cxn modelId="{8B515294-A233-4072-AE51-6DEFAA156B53}" type="presParOf" srcId="{A2E7291A-09FD-4DAD-B6A7-AFAEED297E4B}" destId="{D808DA94-161E-4A32-B259-FEE5F6E776A8}" srcOrd="2" destOrd="0" presId="urn:microsoft.com/office/officeart/2005/8/layout/StepDownProcess"/>
    <dgm:cxn modelId="{06CDBA7E-850A-45E1-974C-88F253A2FFC8}" type="presParOf" srcId="{07D36921-F715-40FD-A567-2C31CB69ECF8}" destId="{E2278D82-0879-4116-85B7-239EDF507AF0}" srcOrd="1" destOrd="0" presId="urn:microsoft.com/office/officeart/2005/8/layout/StepDownProcess"/>
    <dgm:cxn modelId="{64CFE75C-633D-42D8-B716-1276881FD54A}" type="presParOf" srcId="{07D36921-F715-40FD-A567-2C31CB69ECF8}" destId="{CBDEE50F-FDB9-4DA1-9465-968D7E0A8E4B}" srcOrd="2" destOrd="0" presId="urn:microsoft.com/office/officeart/2005/8/layout/StepDownProcess"/>
    <dgm:cxn modelId="{AAB769BB-2ACC-41B0-BBEB-A481EAC539DA}" type="presParOf" srcId="{CBDEE50F-FDB9-4DA1-9465-968D7E0A8E4B}" destId="{99D553C2-A4AE-459F-BAAA-88A3890F9585}" srcOrd="0" destOrd="0" presId="urn:microsoft.com/office/officeart/2005/8/layout/StepDownProcess"/>
    <dgm:cxn modelId="{8CA670B4-6043-4697-A660-1268A308A8F5}" type="presParOf" srcId="{CBDEE50F-FDB9-4DA1-9465-968D7E0A8E4B}" destId="{CEE91D4F-5150-4F05-8214-19BF582CF0ED}" srcOrd="1" destOrd="0" presId="urn:microsoft.com/office/officeart/2005/8/layout/StepDownProcess"/>
    <dgm:cxn modelId="{BF3F3942-4A44-4EB4-9482-FB25102A91B1}" type="presParOf" srcId="{CBDEE50F-FDB9-4DA1-9465-968D7E0A8E4B}" destId="{758734CC-EA54-4056-BB97-597414A2A29A}" srcOrd="2" destOrd="0" presId="urn:microsoft.com/office/officeart/2005/8/layout/StepDownProcess"/>
    <dgm:cxn modelId="{E1CFB96F-A2C5-46E6-882B-15080CB7028B}" type="presParOf" srcId="{07D36921-F715-40FD-A567-2C31CB69ECF8}" destId="{D9D9A3C4-7515-4B3E-8012-98D88E9C94C3}" srcOrd="3" destOrd="0" presId="urn:microsoft.com/office/officeart/2005/8/layout/StepDownProcess"/>
    <dgm:cxn modelId="{CB7E5017-7CC2-4B02-9F10-70827A214BD3}" type="presParOf" srcId="{07D36921-F715-40FD-A567-2C31CB69ECF8}" destId="{F0A84D79-4C11-435D-9C23-96BE3428665F}" srcOrd="4" destOrd="0" presId="urn:microsoft.com/office/officeart/2005/8/layout/StepDownProcess"/>
    <dgm:cxn modelId="{77E20B74-AEC6-42EE-B9DE-72E5093D79D0}" type="presParOf" srcId="{F0A84D79-4C11-435D-9C23-96BE3428665F}" destId="{0DCE211A-FF09-4664-8BEE-C9E4375B4C0C}" srcOrd="0" destOrd="0" presId="urn:microsoft.com/office/officeart/2005/8/layout/StepDownProcess"/>
    <dgm:cxn modelId="{9BF2D49E-2303-4F72-A2D8-3C948DC01D48}" type="presParOf" srcId="{F0A84D79-4C11-435D-9C23-96BE3428665F}" destId="{6BEC97C9-236D-4A8A-BD61-D943752C62BF}" srcOrd="1" destOrd="0" presId="urn:microsoft.com/office/officeart/2005/8/layout/StepDownProcess"/>
    <dgm:cxn modelId="{8A0793FE-1200-4C3D-AF60-453C17421F7E}" type="presParOf" srcId="{F0A84D79-4C11-435D-9C23-96BE3428665F}" destId="{5222E2DC-A9C4-44FB-AD3A-6A7A8EE19CF7}" srcOrd="2" destOrd="0" presId="urn:microsoft.com/office/officeart/2005/8/layout/StepDownProcess"/>
    <dgm:cxn modelId="{4E0C63AF-A5BE-4304-95D6-74BA638BEC87}" type="presParOf" srcId="{07D36921-F715-40FD-A567-2C31CB69ECF8}" destId="{5F3B7C71-0560-4532-9BE4-4BC90D375163}" srcOrd="5" destOrd="0" presId="urn:microsoft.com/office/officeart/2005/8/layout/StepDownProcess"/>
    <dgm:cxn modelId="{7B1F80EA-02C2-4D34-868D-4AE37FAAFD1F}" type="presParOf" srcId="{07D36921-F715-40FD-A567-2C31CB69ECF8}" destId="{506D91A7-776A-4B3E-87DD-B7AF5A9BF4C1}" srcOrd="6" destOrd="0" presId="urn:microsoft.com/office/officeart/2005/8/layout/StepDownProcess"/>
    <dgm:cxn modelId="{01EBAEBD-E071-4971-AF9E-F09241FA5C49}" type="presParOf" srcId="{506D91A7-776A-4B3E-87DD-B7AF5A9BF4C1}" destId="{96F8D70B-607F-4361-BF60-C259C09EA1BA}" srcOrd="0" destOrd="0" presId="urn:microsoft.com/office/officeart/2005/8/layout/StepDownProcess"/>
    <dgm:cxn modelId="{9CF9F5A2-F29A-4853-8F44-02DEBAB5DB9A}" type="presParOf" srcId="{506D91A7-776A-4B3E-87DD-B7AF5A9BF4C1}" destId="{C1144B75-C0F9-4C85-8F1E-463440588597}" srcOrd="1" destOrd="0" presId="urn:microsoft.com/office/officeart/2005/8/layout/StepDownProcess"/>
    <dgm:cxn modelId="{7B254E01-72BF-487D-B9DE-1D76C82F38A3}" type="presParOf" srcId="{506D91A7-776A-4B3E-87DD-B7AF5A9BF4C1}" destId="{51BBF6E4-A086-4073-A981-5BA211FDC0E1}" srcOrd="2" destOrd="0" presId="urn:microsoft.com/office/officeart/2005/8/layout/StepDownProcess"/>
    <dgm:cxn modelId="{E981C326-5887-414E-AF77-4852EA7808B5}" type="presParOf" srcId="{07D36921-F715-40FD-A567-2C31CB69ECF8}" destId="{CCE499DD-0162-4B3B-BF10-A340DAD6CED3}" srcOrd="7" destOrd="0" presId="urn:microsoft.com/office/officeart/2005/8/layout/StepDownProcess"/>
    <dgm:cxn modelId="{F4F80024-B7BB-4A9D-A180-542ADA37BB77}" type="presParOf" srcId="{07D36921-F715-40FD-A567-2C31CB69ECF8}" destId="{7935F85D-DED9-4ECD-9438-6A10BED82FD0}" srcOrd="8" destOrd="0" presId="urn:microsoft.com/office/officeart/2005/8/layout/StepDownProcess"/>
    <dgm:cxn modelId="{83AE462A-CD5D-46FE-91B0-18FFBFBF65E6}" type="presParOf" srcId="{7935F85D-DED9-4ECD-9438-6A10BED82FD0}" destId="{28EB015A-0FA4-48B7-960B-C9BAA8D016F3}" srcOrd="0" destOrd="0" presId="urn:microsoft.com/office/officeart/2005/8/layout/StepDownProcess"/>
    <dgm:cxn modelId="{E846202C-9510-449F-90B7-750AE1041349}" type="presParOf" srcId="{7935F85D-DED9-4ECD-9438-6A10BED82FD0}" destId="{51ACE228-B4DF-4530-9FDE-231396F29948}" srcOrd="1" destOrd="0" presId="urn:microsoft.com/office/officeart/2005/8/layout/StepDownProcess"/>
    <dgm:cxn modelId="{BF02F53C-899B-4317-9630-8680CCE791DF}" type="presParOf" srcId="{7935F85D-DED9-4ECD-9438-6A10BED82FD0}" destId="{427CC36A-9F5F-40D3-8821-4CE7B85E5562}" srcOrd="2" destOrd="0" presId="urn:microsoft.com/office/officeart/2005/8/layout/StepDownProcess"/>
    <dgm:cxn modelId="{E50E521C-B6AC-40E2-9E32-A34D571597C6}" type="presParOf" srcId="{07D36921-F715-40FD-A567-2C31CB69ECF8}" destId="{D3D0FBF8-E114-4E1A-8FDB-721106A613F5}" srcOrd="9" destOrd="0" presId="urn:microsoft.com/office/officeart/2005/8/layout/StepDownProcess"/>
    <dgm:cxn modelId="{0527B19A-1A5F-40DE-B3CB-EDA062BE5B2C}" type="presParOf" srcId="{07D36921-F715-40FD-A567-2C31CB69ECF8}" destId="{29A4A17D-B778-4FAF-A134-FD486E3F9CD9}" srcOrd="10" destOrd="0" presId="urn:microsoft.com/office/officeart/2005/8/layout/StepDownProcess"/>
    <dgm:cxn modelId="{C73E19E9-7B8B-4C87-BF9D-C208363339A4}" type="presParOf" srcId="{29A4A17D-B778-4FAF-A134-FD486E3F9CD9}" destId="{44466C57-3D5C-4116-93B2-06C7348B6099}" srcOrd="0" destOrd="0" presId="urn:microsoft.com/office/officeart/2005/8/layout/StepDownProcess"/>
    <dgm:cxn modelId="{29EBA3A3-CE78-4709-AC78-4D1223169DB0}" type="presParOf" srcId="{29A4A17D-B778-4FAF-A134-FD486E3F9CD9}" destId="{B4CCDA7C-1790-422B-A3A8-2FF17385DA90}" srcOrd="1" destOrd="0" presId="urn:microsoft.com/office/officeart/2005/8/layout/StepDown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F450A008-FB24-4CB6-9D05-E0B792B37800}" type="doc">
      <dgm:prSet loTypeId="urn:microsoft.com/office/officeart/2005/8/layout/vList6" loCatId="process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3037F07-B559-4FEB-BCD0-DA504E964FE5}">
      <dgm:prSet phldrT="[Текст]"/>
      <dgm:spPr/>
      <dgm:t>
        <a:bodyPr/>
        <a:lstStyle/>
        <a:p>
          <a:endParaRPr lang="ru-RU" dirty="0"/>
        </a:p>
      </dgm:t>
    </dgm:pt>
    <dgm:pt modelId="{41CFE5C5-5289-4847-9347-6CBCB493E892}" type="parTrans" cxnId="{197ACAA7-B29F-4E14-99E6-683670E53721}">
      <dgm:prSet/>
      <dgm:spPr/>
      <dgm:t>
        <a:bodyPr/>
        <a:lstStyle/>
        <a:p>
          <a:endParaRPr lang="ru-RU"/>
        </a:p>
      </dgm:t>
    </dgm:pt>
    <dgm:pt modelId="{ECBD3642-8F34-4050-91D9-C58A798FA633}" type="sibTrans" cxnId="{197ACAA7-B29F-4E14-99E6-683670E53721}">
      <dgm:prSet/>
      <dgm:spPr/>
      <dgm:t>
        <a:bodyPr/>
        <a:lstStyle/>
        <a:p>
          <a:endParaRPr lang="ru-RU"/>
        </a:p>
      </dgm:t>
    </dgm:pt>
    <dgm:pt modelId="{02F204C0-0E23-4387-BFEF-DE248212CCEC}">
      <dgm:prSet phldrT="[Текст]" custT="1"/>
      <dgm:spPr/>
      <dgm:t>
        <a:bodyPr/>
        <a:lstStyle/>
        <a:p>
          <a:pPr>
            <a:lnSpc>
              <a:spcPct val="150000"/>
            </a:lnSpc>
          </a:pPr>
          <a:r>
            <a:rPr lang="ru-RU" sz="1600" b="1" dirty="0"/>
            <a:t>Систематизация межбюджетных отношений</a:t>
          </a:r>
        </a:p>
      </dgm:t>
    </dgm:pt>
    <dgm:pt modelId="{C7430F1A-C128-40AF-8132-7FE1D14DEAF8}" type="parTrans" cxnId="{0007D541-3A9C-4059-822B-2A86235CFB67}">
      <dgm:prSet/>
      <dgm:spPr/>
      <dgm:t>
        <a:bodyPr/>
        <a:lstStyle/>
        <a:p>
          <a:endParaRPr lang="ru-RU"/>
        </a:p>
      </dgm:t>
    </dgm:pt>
    <dgm:pt modelId="{9D939B6F-F8A1-4620-88E3-292F467D3DDF}" type="sibTrans" cxnId="{0007D541-3A9C-4059-822B-2A86235CFB67}">
      <dgm:prSet/>
      <dgm:spPr/>
      <dgm:t>
        <a:bodyPr/>
        <a:lstStyle/>
        <a:p>
          <a:endParaRPr lang="ru-RU"/>
        </a:p>
      </dgm:t>
    </dgm:pt>
    <dgm:pt modelId="{13A73987-EC24-427F-AF84-523205A19A28}">
      <dgm:prSet/>
      <dgm:spPr/>
      <dgm:t>
        <a:bodyPr/>
        <a:lstStyle/>
        <a:p>
          <a:pPr>
            <a:lnSpc>
              <a:spcPct val="90000"/>
            </a:lnSpc>
          </a:pPr>
          <a:endParaRPr lang="ru-RU" sz="1200" dirty="0"/>
        </a:p>
      </dgm:t>
    </dgm:pt>
    <dgm:pt modelId="{BAFB72AA-6F7C-41BD-8BDE-B20AAD43CE1E}" type="parTrans" cxnId="{9970CC0F-64C4-43FC-9306-A86101500EC0}">
      <dgm:prSet/>
      <dgm:spPr/>
      <dgm:t>
        <a:bodyPr/>
        <a:lstStyle/>
        <a:p>
          <a:endParaRPr lang="ru-RU"/>
        </a:p>
      </dgm:t>
    </dgm:pt>
    <dgm:pt modelId="{A8BF974F-1FCC-4E1E-90BA-D0D142C92620}" type="sibTrans" cxnId="{9970CC0F-64C4-43FC-9306-A86101500EC0}">
      <dgm:prSet/>
      <dgm:spPr/>
      <dgm:t>
        <a:bodyPr/>
        <a:lstStyle/>
        <a:p>
          <a:endParaRPr lang="ru-RU"/>
        </a:p>
      </dgm:t>
    </dgm:pt>
    <dgm:pt modelId="{1661713D-AB28-467B-9889-506053EDB1CA}">
      <dgm:prSet/>
      <dgm:spPr/>
      <dgm:t>
        <a:bodyPr/>
        <a:lstStyle/>
        <a:p>
          <a:endParaRPr lang="ru-RU"/>
        </a:p>
      </dgm:t>
    </dgm:pt>
    <dgm:pt modelId="{A3B2255B-A3FB-4845-8E37-E2898C2B1A75}" type="parTrans" cxnId="{02D06502-FF09-42C0-9F9A-F619E7F3F269}">
      <dgm:prSet/>
      <dgm:spPr/>
      <dgm:t>
        <a:bodyPr/>
        <a:lstStyle/>
        <a:p>
          <a:endParaRPr lang="ru-RU"/>
        </a:p>
      </dgm:t>
    </dgm:pt>
    <dgm:pt modelId="{76B8AD83-9BF4-4E29-921A-026F4E770859}" type="sibTrans" cxnId="{02D06502-FF09-42C0-9F9A-F619E7F3F269}">
      <dgm:prSet/>
      <dgm:spPr/>
      <dgm:t>
        <a:bodyPr/>
        <a:lstStyle/>
        <a:p>
          <a:endParaRPr lang="ru-RU"/>
        </a:p>
      </dgm:t>
    </dgm:pt>
    <dgm:pt modelId="{FB403179-B544-4FD1-82A5-F1945AB62DDC}">
      <dgm:prSet/>
      <dgm:spPr/>
      <dgm:t>
        <a:bodyPr/>
        <a:lstStyle/>
        <a:p>
          <a:endParaRPr lang="ru-RU"/>
        </a:p>
      </dgm:t>
    </dgm:pt>
    <dgm:pt modelId="{50A167ED-8C9F-427D-B8A6-D6E21F860633}" type="parTrans" cxnId="{F016D305-7B0D-4D0E-ACC6-67B6B602C548}">
      <dgm:prSet/>
      <dgm:spPr/>
      <dgm:t>
        <a:bodyPr/>
        <a:lstStyle/>
        <a:p>
          <a:endParaRPr lang="ru-RU"/>
        </a:p>
      </dgm:t>
    </dgm:pt>
    <dgm:pt modelId="{437A18A4-8443-495A-87AF-C6F65958549D}" type="sibTrans" cxnId="{F016D305-7B0D-4D0E-ACC6-67B6B602C548}">
      <dgm:prSet/>
      <dgm:spPr/>
      <dgm:t>
        <a:bodyPr/>
        <a:lstStyle/>
        <a:p>
          <a:endParaRPr lang="ru-RU"/>
        </a:p>
      </dgm:t>
    </dgm:pt>
    <dgm:pt modelId="{1FB6984B-2493-4DE7-BA8E-73C5354E6E34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ru-RU" sz="1800" b="1" dirty="0"/>
            <a:t>Оптимизация бюджетных расходов</a:t>
          </a:r>
        </a:p>
      </dgm:t>
    </dgm:pt>
    <dgm:pt modelId="{FB1552F8-5E7F-4699-B003-FDB81438AC28}" type="parTrans" cxnId="{98377309-59E0-42F7-AA46-176B496A9437}">
      <dgm:prSet/>
      <dgm:spPr/>
      <dgm:t>
        <a:bodyPr/>
        <a:lstStyle/>
        <a:p>
          <a:endParaRPr lang="ru-RU"/>
        </a:p>
      </dgm:t>
    </dgm:pt>
    <dgm:pt modelId="{B2A2E01B-D16C-4133-A118-171AD3FED354}" type="sibTrans" cxnId="{98377309-59E0-42F7-AA46-176B496A9437}">
      <dgm:prSet/>
      <dgm:spPr/>
      <dgm:t>
        <a:bodyPr/>
        <a:lstStyle/>
        <a:p>
          <a:endParaRPr lang="ru-RU"/>
        </a:p>
      </dgm:t>
    </dgm:pt>
    <dgm:pt modelId="{848EFC20-EACF-4DD2-9CF6-55F2A123034E}">
      <dgm:prSet custT="1"/>
      <dgm:spPr/>
      <dgm:t>
        <a:bodyPr/>
        <a:lstStyle/>
        <a:p>
          <a:pPr>
            <a:lnSpc>
              <a:spcPct val="150000"/>
            </a:lnSpc>
          </a:pPr>
          <a:r>
            <a:rPr lang="ru-RU" sz="1600" b="1" dirty="0"/>
            <a:t>Требовательный подход к бюджетным обязательствам</a:t>
          </a:r>
        </a:p>
      </dgm:t>
    </dgm:pt>
    <dgm:pt modelId="{78F72FC6-2299-405B-B5E1-79C9E48E8E23}" type="parTrans" cxnId="{BC431B75-939E-4DAF-B9C2-475DE618C0F9}">
      <dgm:prSet/>
      <dgm:spPr/>
      <dgm:t>
        <a:bodyPr/>
        <a:lstStyle/>
        <a:p>
          <a:endParaRPr lang="ru-RU"/>
        </a:p>
      </dgm:t>
    </dgm:pt>
    <dgm:pt modelId="{496346DC-229F-45BC-98D8-8A1A3F7EF928}" type="sibTrans" cxnId="{BC431B75-939E-4DAF-B9C2-475DE618C0F9}">
      <dgm:prSet/>
      <dgm:spPr/>
      <dgm:t>
        <a:bodyPr/>
        <a:lstStyle/>
        <a:p>
          <a:endParaRPr lang="ru-RU"/>
        </a:p>
      </dgm:t>
    </dgm:pt>
    <dgm:pt modelId="{61BDE3FB-3EEF-45B4-936D-59DF9936CDE0}">
      <dgm:prSet custT="1"/>
      <dgm:spPr/>
      <dgm:t>
        <a:bodyPr/>
        <a:lstStyle/>
        <a:p>
          <a:pPr>
            <a:lnSpc>
              <a:spcPct val="150000"/>
            </a:lnSpc>
          </a:pPr>
          <a:r>
            <a:rPr lang="ru-RU" sz="1600" b="1" dirty="0"/>
            <a:t>Ежемесячный анализ поступлений доходов в бюджет</a:t>
          </a:r>
        </a:p>
      </dgm:t>
    </dgm:pt>
    <dgm:pt modelId="{9782114C-53BB-4158-80BD-9F369E8B3379}" type="parTrans" cxnId="{A42631CF-7F63-4444-BB51-573AC48B274F}">
      <dgm:prSet/>
      <dgm:spPr/>
      <dgm:t>
        <a:bodyPr/>
        <a:lstStyle/>
        <a:p>
          <a:endParaRPr lang="ru-RU"/>
        </a:p>
      </dgm:t>
    </dgm:pt>
    <dgm:pt modelId="{146474EC-163A-416B-B9C8-588BE9C29B99}" type="sibTrans" cxnId="{A42631CF-7F63-4444-BB51-573AC48B274F}">
      <dgm:prSet/>
      <dgm:spPr/>
      <dgm:t>
        <a:bodyPr/>
        <a:lstStyle/>
        <a:p>
          <a:endParaRPr lang="ru-RU"/>
        </a:p>
      </dgm:t>
    </dgm:pt>
    <dgm:pt modelId="{F7E1BB28-54FC-40FB-AAB8-ABF06C5D87FC}">
      <dgm:prSet phldrT="[Текст]"/>
      <dgm:spPr/>
      <dgm:t>
        <a:bodyPr/>
        <a:lstStyle/>
        <a:p>
          <a:endParaRPr lang="ru-RU" dirty="0"/>
        </a:p>
      </dgm:t>
    </dgm:pt>
    <dgm:pt modelId="{1FA77A63-0614-40C0-BC0A-E8918D47872B}" type="sibTrans" cxnId="{6A38D3C3-2F8E-4760-9525-CACF5494193A}">
      <dgm:prSet/>
      <dgm:spPr/>
      <dgm:t>
        <a:bodyPr/>
        <a:lstStyle/>
        <a:p>
          <a:endParaRPr lang="ru-RU"/>
        </a:p>
      </dgm:t>
    </dgm:pt>
    <dgm:pt modelId="{E8C2A831-A3ED-4B0E-9EFC-443FC144964D}" type="parTrans" cxnId="{6A38D3C3-2F8E-4760-9525-CACF5494193A}">
      <dgm:prSet/>
      <dgm:spPr/>
      <dgm:t>
        <a:bodyPr/>
        <a:lstStyle/>
        <a:p>
          <a:endParaRPr lang="ru-RU"/>
        </a:p>
      </dgm:t>
    </dgm:pt>
    <dgm:pt modelId="{79A54571-03D7-4D36-971D-87C4C564C48D}" type="pres">
      <dgm:prSet presAssocID="{F450A008-FB24-4CB6-9D05-E0B792B37800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CEE919B1-8470-4379-9317-CA3EE9C917B4}" type="pres">
      <dgm:prSet presAssocID="{F7E1BB28-54FC-40FB-AAB8-ABF06C5D87FC}" presName="linNode" presStyleCnt="0"/>
      <dgm:spPr/>
    </dgm:pt>
    <dgm:pt modelId="{0FD6EB6E-2304-4D9A-BFC4-7CEFCEF0E9B5}" type="pres">
      <dgm:prSet presAssocID="{F7E1BB28-54FC-40FB-AAB8-ABF06C5D87FC}" presName="parentShp" presStyleLbl="node1" presStyleIdx="0" presStyleCnt="4" custLinFactNeighborY="-774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66D9D6E-FD1A-45D2-B7FA-F68F0F205323}" type="pres">
      <dgm:prSet presAssocID="{F7E1BB28-54FC-40FB-AAB8-ABF06C5D87FC}" presName="childShp" presStyleLbl="bgAccFollow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9CE9FDD-A1E9-4D18-8F60-A5458DF5F9FF}" type="pres">
      <dgm:prSet presAssocID="{1FA77A63-0614-40C0-BC0A-E8918D47872B}" presName="spacing" presStyleCnt="0"/>
      <dgm:spPr/>
    </dgm:pt>
    <dgm:pt modelId="{8D305EC2-BAB5-48CC-A77B-407EC6FB53AB}" type="pres">
      <dgm:prSet presAssocID="{23037F07-B559-4FEB-BCD0-DA504E964FE5}" presName="linNode" presStyleCnt="0"/>
      <dgm:spPr/>
    </dgm:pt>
    <dgm:pt modelId="{B43D015E-F579-4834-AE1F-E82F854AFFA6}" type="pres">
      <dgm:prSet presAssocID="{23037F07-B559-4FEB-BCD0-DA504E964FE5}" presName="parentShp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9D5A973-14A0-4A23-938F-AB4FB7A69264}" type="pres">
      <dgm:prSet presAssocID="{23037F07-B559-4FEB-BCD0-DA504E964FE5}" presName="childShp" presStyleLbl="bgAccFollow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E7BF4FB-9164-48E5-9955-6CB3B4670746}" type="pres">
      <dgm:prSet presAssocID="{ECBD3642-8F34-4050-91D9-C58A798FA633}" presName="spacing" presStyleCnt="0"/>
      <dgm:spPr/>
    </dgm:pt>
    <dgm:pt modelId="{C0294927-1E3B-4F34-B6FB-C71A73B99033}" type="pres">
      <dgm:prSet presAssocID="{1661713D-AB28-467B-9889-506053EDB1CA}" presName="linNode" presStyleCnt="0"/>
      <dgm:spPr/>
    </dgm:pt>
    <dgm:pt modelId="{49F173BD-D155-4F0A-875C-E54F844B9AE0}" type="pres">
      <dgm:prSet presAssocID="{1661713D-AB28-467B-9889-506053EDB1CA}" presName="parentShp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7B08773-D08A-4389-A2DB-9058295C14F0}" type="pres">
      <dgm:prSet presAssocID="{1661713D-AB28-467B-9889-506053EDB1CA}" presName="childShp" presStyleLbl="bgAccFollow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B161D33-BA98-4417-875C-FEC6FC7A9E3D}" type="pres">
      <dgm:prSet presAssocID="{76B8AD83-9BF4-4E29-921A-026F4E770859}" presName="spacing" presStyleCnt="0"/>
      <dgm:spPr/>
    </dgm:pt>
    <dgm:pt modelId="{4BEE1615-F1CC-4A18-B96C-ABBE71D0CCAE}" type="pres">
      <dgm:prSet presAssocID="{FB403179-B544-4FD1-82A5-F1945AB62DDC}" presName="linNode" presStyleCnt="0"/>
      <dgm:spPr/>
    </dgm:pt>
    <dgm:pt modelId="{30F4DFDC-98CB-4B67-AAC6-34B2E83C93D0}" type="pres">
      <dgm:prSet presAssocID="{FB403179-B544-4FD1-82A5-F1945AB62DDC}" presName="parentShp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3F90396-DD44-47AD-B3A4-9827EED05946}" type="pres">
      <dgm:prSet presAssocID="{FB403179-B544-4FD1-82A5-F1945AB62DDC}" presName="childShp" presStyleLbl="bgAccFollow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007D541-3A9C-4059-822B-2A86235CFB67}" srcId="{23037F07-B559-4FEB-BCD0-DA504E964FE5}" destId="{02F204C0-0E23-4387-BFEF-DE248212CCEC}" srcOrd="0" destOrd="0" parTransId="{C7430F1A-C128-40AF-8132-7FE1D14DEAF8}" sibTransId="{9D939B6F-F8A1-4620-88E3-292F467D3DDF}"/>
    <dgm:cxn modelId="{E547B9DD-D5F4-443B-ABF9-40C4E498AAC8}" type="presOf" srcId="{F450A008-FB24-4CB6-9D05-E0B792B37800}" destId="{79A54571-03D7-4D36-971D-87C4C564C48D}" srcOrd="0" destOrd="0" presId="urn:microsoft.com/office/officeart/2005/8/layout/vList6"/>
    <dgm:cxn modelId="{69D9DFC8-2403-4543-9FE1-3FBF0975AF3A}" type="presOf" srcId="{61BDE3FB-3EEF-45B4-936D-59DF9936CDE0}" destId="{73F90396-DD44-47AD-B3A4-9827EED05946}" srcOrd="0" destOrd="0" presId="urn:microsoft.com/office/officeart/2005/8/layout/vList6"/>
    <dgm:cxn modelId="{98377309-59E0-42F7-AA46-176B496A9437}" srcId="{F7E1BB28-54FC-40FB-AAB8-ABF06C5D87FC}" destId="{1FB6984B-2493-4DE7-BA8E-73C5354E6E34}" srcOrd="0" destOrd="0" parTransId="{FB1552F8-5E7F-4699-B003-FDB81438AC28}" sibTransId="{B2A2E01B-D16C-4133-A118-171AD3FED354}"/>
    <dgm:cxn modelId="{205EA75B-8EB4-4AF4-88B1-3A9D1E8A2BCE}" type="presOf" srcId="{1661713D-AB28-467B-9889-506053EDB1CA}" destId="{49F173BD-D155-4F0A-875C-E54F844B9AE0}" srcOrd="0" destOrd="0" presId="urn:microsoft.com/office/officeart/2005/8/layout/vList6"/>
    <dgm:cxn modelId="{FAEA5C07-382F-4E5A-B49D-1D4B3DA68EFF}" type="presOf" srcId="{02F204C0-0E23-4387-BFEF-DE248212CCEC}" destId="{59D5A973-14A0-4A23-938F-AB4FB7A69264}" srcOrd="0" destOrd="0" presId="urn:microsoft.com/office/officeart/2005/8/layout/vList6"/>
    <dgm:cxn modelId="{0BBD6BDE-B518-4AD5-A422-CD1A2B548A02}" type="presOf" srcId="{848EFC20-EACF-4DD2-9CF6-55F2A123034E}" destId="{77B08773-D08A-4389-A2DB-9058295C14F0}" srcOrd="0" destOrd="0" presId="urn:microsoft.com/office/officeart/2005/8/layout/vList6"/>
    <dgm:cxn modelId="{2B5CE1BB-690E-41E8-9FE7-5D5F263AFEB5}" type="presOf" srcId="{FB403179-B544-4FD1-82A5-F1945AB62DDC}" destId="{30F4DFDC-98CB-4B67-AAC6-34B2E83C93D0}" srcOrd="0" destOrd="0" presId="urn:microsoft.com/office/officeart/2005/8/layout/vList6"/>
    <dgm:cxn modelId="{6A38D3C3-2F8E-4760-9525-CACF5494193A}" srcId="{F450A008-FB24-4CB6-9D05-E0B792B37800}" destId="{F7E1BB28-54FC-40FB-AAB8-ABF06C5D87FC}" srcOrd="0" destOrd="0" parTransId="{E8C2A831-A3ED-4B0E-9EFC-443FC144964D}" sibTransId="{1FA77A63-0614-40C0-BC0A-E8918D47872B}"/>
    <dgm:cxn modelId="{6AE2B687-5BE0-4938-9E30-95ABC6D4FCF8}" type="presOf" srcId="{13A73987-EC24-427F-AF84-523205A19A28}" destId="{59D5A973-14A0-4A23-938F-AB4FB7A69264}" srcOrd="0" destOrd="1" presId="urn:microsoft.com/office/officeart/2005/8/layout/vList6"/>
    <dgm:cxn modelId="{AC73CB2E-B6A0-47D3-A883-4F257E1B8C17}" type="presOf" srcId="{23037F07-B559-4FEB-BCD0-DA504E964FE5}" destId="{B43D015E-F579-4834-AE1F-E82F854AFFA6}" srcOrd="0" destOrd="0" presId="urn:microsoft.com/office/officeart/2005/8/layout/vList6"/>
    <dgm:cxn modelId="{02D06502-FF09-42C0-9F9A-F619E7F3F269}" srcId="{F450A008-FB24-4CB6-9D05-E0B792B37800}" destId="{1661713D-AB28-467B-9889-506053EDB1CA}" srcOrd="2" destOrd="0" parTransId="{A3B2255B-A3FB-4845-8E37-E2898C2B1A75}" sibTransId="{76B8AD83-9BF4-4E29-921A-026F4E770859}"/>
    <dgm:cxn modelId="{5A2743FD-E058-4AC3-A5E9-2DC2AC47A4E6}" type="presOf" srcId="{1FB6984B-2493-4DE7-BA8E-73C5354E6E34}" destId="{066D9D6E-FD1A-45D2-B7FA-F68F0F205323}" srcOrd="0" destOrd="0" presId="urn:microsoft.com/office/officeart/2005/8/layout/vList6"/>
    <dgm:cxn modelId="{197ACAA7-B29F-4E14-99E6-683670E53721}" srcId="{F450A008-FB24-4CB6-9D05-E0B792B37800}" destId="{23037F07-B559-4FEB-BCD0-DA504E964FE5}" srcOrd="1" destOrd="0" parTransId="{41CFE5C5-5289-4847-9347-6CBCB493E892}" sibTransId="{ECBD3642-8F34-4050-91D9-C58A798FA633}"/>
    <dgm:cxn modelId="{F016D305-7B0D-4D0E-ACC6-67B6B602C548}" srcId="{F450A008-FB24-4CB6-9D05-E0B792B37800}" destId="{FB403179-B544-4FD1-82A5-F1945AB62DDC}" srcOrd="3" destOrd="0" parTransId="{50A167ED-8C9F-427D-B8A6-D6E21F860633}" sibTransId="{437A18A4-8443-495A-87AF-C6F65958549D}"/>
    <dgm:cxn modelId="{BC431B75-939E-4DAF-B9C2-475DE618C0F9}" srcId="{1661713D-AB28-467B-9889-506053EDB1CA}" destId="{848EFC20-EACF-4DD2-9CF6-55F2A123034E}" srcOrd="0" destOrd="0" parTransId="{78F72FC6-2299-405B-B5E1-79C9E48E8E23}" sibTransId="{496346DC-229F-45BC-98D8-8A1A3F7EF928}"/>
    <dgm:cxn modelId="{9970CC0F-64C4-43FC-9306-A86101500EC0}" srcId="{23037F07-B559-4FEB-BCD0-DA504E964FE5}" destId="{13A73987-EC24-427F-AF84-523205A19A28}" srcOrd="1" destOrd="0" parTransId="{BAFB72AA-6F7C-41BD-8BDE-B20AAD43CE1E}" sibTransId="{A8BF974F-1FCC-4E1E-90BA-D0D142C92620}"/>
    <dgm:cxn modelId="{293DD5FF-C28D-4C5E-AA94-E11E0A0330C4}" type="presOf" srcId="{F7E1BB28-54FC-40FB-AAB8-ABF06C5D87FC}" destId="{0FD6EB6E-2304-4D9A-BFC4-7CEFCEF0E9B5}" srcOrd="0" destOrd="0" presId="urn:microsoft.com/office/officeart/2005/8/layout/vList6"/>
    <dgm:cxn modelId="{A42631CF-7F63-4444-BB51-573AC48B274F}" srcId="{FB403179-B544-4FD1-82A5-F1945AB62DDC}" destId="{61BDE3FB-3EEF-45B4-936D-59DF9936CDE0}" srcOrd="0" destOrd="0" parTransId="{9782114C-53BB-4158-80BD-9F369E8B3379}" sibTransId="{146474EC-163A-416B-B9C8-588BE9C29B99}"/>
    <dgm:cxn modelId="{71BF9F2C-28F0-4378-B0EF-E3A420F49ABF}" type="presParOf" srcId="{79A54571-03D7-4D36-971D-87C4C564C48D}" destId="{CEE919B1-8470-4379-9317-CA3EE9C917B4}" srcOrd="0" destOrd="0" presId="urn:microsoft.com/office/officeart/2005/8/layout/vList6"/>
    <dgm:cxn modelId="{6FA63D30-2C88-415C-A28A-140DAE791A23}" type="presParOf" srcId="{CEE919B1-8470-4379-9317-CA3EE9C917B4}" destId="{0FD6EB6E-2304-4D9A-BFC4-7CEFCEF0E9B5}" srcOrd="0" destOrd="0" presId="urn:microsoft.com/office/officeart/2005/8/layout/vList6"/>
    <dgm:cxn modelId="{65663C3F-B33B-4A66-9E9F-912B5BFCD488}" type="presParOf" srcId="{CEE919B1-8470-4379-9317-CA3EE9C917B4}" destId="{066D9D6E-FD1A-45D2-B7FA-F68F0F205323}" srcOrd="1" destOrd="0" presId="urn:microsoft.com/office/officeart/2005/8/layout/vList6"/>
    <dgm:cxn modelId="{B33985A1-A33C-4B70-B965-0D803114CF6D}" type="presParOf" srcId="{79A54571-03D7-4D36-971D-87C4C564C48D}" destId="{B9CE9FDD-A1E9-4D18-8F60-A5458DF5F9FF}" srcOrd="1" destOrd="0" presId="urn:microsoft.com/office/officeart/2005/8/layout/vList6"/>
    <dgm:cxn modelId="{A2496743-0D5E-40D6-BD8A-3E006CA79399}" type="presParOf" srcId="{79A54571-03D7-4D36-971D-87C4C564C48D}" destId="{8D305EC2-BAB5-48CC-A77B-407EC6FB53AB}" srcOrd="2" destOrd="0" presId="urn:microsoft.com/office/officeart/2005/8/layout/vList6"/>
    <dgm:cxn modelId="{1D779E7B-F803-47B1-A2A6-76A97047F626}" type="presParOf" srcId="{8D305EC2-BAB5-48CC-A77B-407EC6FB53AB}" destId="{B43D015E-F579-4834-AE1F-E82F854AFFA6}" srcOrd="0" destOrd="0" presId="urn:microsoft.com/office/officeart/2005/8/layout/vList6"/>
    <dgm:cxn modelId="{29F2B9A1-FB0A-4B75-8791-5FE4B1C3DBA9}" type="presParOf" srcId="{8D305EC2-BAB5-48CC-A77B-407EC6FB53AB}" destId="{59D5A973-14A0-4A23-938F-AB4FB7A69264}" srcOrd="1" destOrd="0" presId="urn:microsoft.com/office/officeart/2005/8/layout/vList6"/>
    <dgm:cxn modelId="{7664CAF7-6F0F-455B-BC5C-813196CA5547}" type="presParOf" srcId="{79A54571-03D7-4D36-971D-87C4C564C48D}" destId="{7E7BF4FB-9164-48E5-9955-6CB3B4670746}" srcOrd="3" destOrd="0" presId="urn:microsoft.com/office/officeart/2005/8/layout/vList6"/>
    <dgm:cxn modelId="{6331BAEE-00E0-461E-AC4D-73CC366346FB}" type="presParOf" srcId="{79A54571-03D7-4D36-971D-87C4C564C48D}" destId="{C0294927-1E3B-4F34-B6FB-C71A73B99033}" srcOrd="4" destOrd="0" presId="urn:microsoft.com/office/officeart/2005/8/layout/vList6"/>
    <dgm:cxn modelId="{EA9A0905-F176-42A8-BAB4-A20B764536C0}" type="presParOf" srcId="{C0294927-1E3B-4F34-B6FB-C71A73B99033}" destId="{49F173BD-D155-4F0A-875C-E54F844B9AE0}" srcOrd="0" destOrd="0" presId="urn:microsoft.com/office/officeart/2005/8/layout/vList6"/>
    <dgm:cxn modelId="{4EE42FA5-18DE-47C6-97BC-73558F867F7E}" type="presParOf" srcId="{C0294927-1E3B-4F34-B6FB-C71A73B99033}" destId="{77B08773-D08A-4389-A2DB-9058295C14F0}" srcOrd="1" destOrd="0" presId="urn:microsoft.com/office/officeart/2005/8/layout/vList6"/>
    <dgm:cxn modelId="{994F175F-138F-4F4F-8164-D5BA0D201E5E}" type="presParOf" srcId="{79A54571-03D7-4D36-971D-87C4C564C48D}" destId="{CB161D33-BA98-4417-875C-FEC6FC7A9E3D}" srcOrd="5" destOrd="0" presId="urn:microsoft.com/office/officeart/2005/8/layout/vList6"/>
    <dgm:cxn modelId="{D13A07BF-87E0-4260-9C36-9156F2949702}" type="presParOf" srcId="{79A54571-03D7-4D36-971D-87C4C564C48D}" destId="{4BEE1615-F1CC-4A18-B96C-ABBE71D0CCAE}" srcOrd="6" destOrd="0" presId="urn:microsoft.com/office/officeart/2005/8/layout/vList6"/>
    <dgm:cxn modelId="{624EF32C-C091-4CE1-9F4C-8DA662BAF81D}" type="presParOf" srcId="{4BEE1615-F1CC-4A18-B96C-ABBE71D0CCAE}" destId="{30F4DFDC-98CB-4B67-AAC6-34B2E83C93D0}" srcOrd="0" destOrd="0" presId="urn:microsoft.com/office/officeart/2005/8/layout/vList6"/>
    <dgm:cxn modelId="{61941481-D8F3-4869-AFAD-18ACCD4FC9D2}" type="presParOf" srcId="{4BEE1615-F1CC-4A18-B96C-ABBE71D0CCAE}" destId="{73F90396-DD44-47AD-B3A4-9827EED05946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35A08604-984E-4F6C-8327-A72E885C5153}" type="doc">
      <dgm:prSet loTypeId="urn:microsoft.com/office/officeart/2008/layout/VerticalCurvedList" loCatId="list" qsTypeId="urn:microsoft.com/office/officeart/2009/2/quickstyle/3d8" qsCatId="3D" csTypeId="urn:microsoft.com/office/officeart/2005/8/colors/colorful3" csCatId="colorful" phldr="1"/>
      <dgm:spPr>
        <a:scene3d>
          <a:camera prst="isometricOffAxis2Left" zoom="82000"/>
          <a:lightRig rig="morning" dir="t">
            <a:rot lat="0" lon="0" rev="20400000"/>
          </a:lightRig>
        </a:scene3d>
      </dgm:spPr>
      <dgm:t>
        <a:bodyPr/>
        <a:lstStyle/>
        <a:p>
          <a:endParaRPr lang="ru-RU"/>
        </a:p>
      </dgm:t>
    </dgm:pt>
    <dgm:pt modelId="{B12666EC-9E9B-45FA-B680-A6E8881BC61A}">
      <dgm:prSet/>
      <dgm:spPr>
        <a:solidFill>
          <a:schemeClr val="tx2">
            <a:lumMod val="20000"/>
            <a:lumOff val="80000"/>
          </a:schemeClr>
        </a:solidFill>
        <a:ln>
          <a:solidFill>
            <a:srgbClr val="FFFF00"/>
          </a:solidFill>
        </a:ln>
        <a:effectLst/>
        <a:scene3d>
          <a:camera prst="isometricOffAxis2Left" zoom="82000"/>
          <a:lightRig rig="morning" dir="t">
            <a:rot lat="0" lon="0" rev="20400000"/>
          </a:lightRig>
        </a:scene3d>
        <a:sp3d extrusionH="190500" prstMaterial="matte">
          <a:bevelT w="120650" h="38100"/>
          <a:bevelB w="120650" h="57150" prst="relaxedInset"/>
          <a:contourClr>
            <a:schemeClr val="bg1"/>
          </a:contourClr>
        </a:sp3d>
      </dgm:spPr>
      <dgm:t>
        <a:bodyPr/>
        <a:lstStyle/>
        <a:p>
          <a:r>
            <a:rPr lang="ru-RU" b="1" dirty="0">
              <a:solidFill>
                <a:schemeClr val="tx1"/>
              </a:solidFill>
            </a:rPr>
            <a:t>необходимость безусловной реализации достижения целей и задач, определенных национальными проектами и указами Президента Российской Федерации;</a:t>
          </a:r>
        </a:p>
      </dgm:t>
    </dgm:pt>
    <dgm:pt modelId="{5DDC098B-3983-4ACE-9A63-869F54312E05}" type="parTrans" cxnId="{A305558E-D38A-47C1-82C7-4765DBA6D047}">
      <dgm:prSet/>
      <dgm:spPr/>
      <dgm:t>
        <a:bodyPr/>
        <a:lstStyle/>
        <a:p>
          <a:endParaRPr lang="ru-RU"/>
        </a:p>
      </dgm:t>
    </dgm:pt>
    <dgm:pt modelId="{2C6AC3FA-CE5D-48B7-9531-1A6714142797}" type="sibTrans" cxnId="{A305558E-D38A-47C1-82C7-4765DBA6D047}">
      <dgm:prSet/>
      <dgm:spPr/>
      <dgm:t>
        <a:bodyPr/>
        <a:lstStyle/>
        <a:p>
          <a:endParaRPr lang="ru-RU"/>
        </a:p>
      </dgm:t>
    </dgm:pt>
    <dgm:pt modelId="{B4BE18BD-1DD2-4030-9234-B779DC2BFEC6}">
      <dgm:prSet/>
      <dgm:spPr>
        <a:solidFill>
          <a:schemeClr val="accent1">
            <a:lumMod val="20000"/>
            <a:lumOff val="80000"/>
          </a:schemeClr>
        </a:solidFill>
        <a:ln>
          <a:solidFill>
            <a:srgbClr val="FFFF00"/>
          </a:solidFill>
        </a:ln>
      </dgm:spPr>
      <dgm:t>
        <a:bodyPr/>
        <a:lstStyle/>
        <a:p>
          <a:r>
            <a:rPr lang="ru-RU" b="1" dirty="0">
              <a:solidFill>
                <a:schemeClr val="tx1"/>
              </a:solidFill>
            </a:rPr>
            <a:t>замедление темпов роста экономики в связи с изменением внутренних и внешнеполитических факторов;</a:t>
          </a:r>
        </a:p>
      </dgm:t>
    </dgm:pt>
    <dgm:pt modelId="{FCDF19C1-1309-482D-9155-96216D382091}" type="parTrans" cxnId="{9D7ECC08-7E2B-4F28-9B68-0D2E7FB6AF9B}">
      <dgm:prSet/>
      <dgm:spPr/>
      <dgm:t>
        <a:bodyPr/>
        <a:lstStyle/>
        <a:p>
          <a:endParaRPr lang="ru-RU"/>
        </a:p>
      </dgm:t>
    </dgm:pt>
    <dgm:pt modelId="{79771DEB-7EA2-4B91-B6D3-01AA3B18EC61}" type="sibTrans" cxnId="{9D7ECC08-7E2B-4F28-9B68-0D2E7FB6AF9B}">
      <dgm:prSet/>
      <dgm:spPr/>
      <dgm:t>
        <a:bodyPr/>
        <a:lstStyle/>
        <a:p>
          <a:endParaRPr lang="ru-RU"/>
        </a:p>
      </dgm:t>
    </dgm:pt>
    <dgm:pt modelId="{73429E72-1EE2-4AFB-B1B0-65D7CF15189D}">
      <dgm:prSet/>
      <dgm:spPr>
        <a:solidFill>
          <a:schemeClr val="accent3">
            <a:lumMod val="20000"/>
            <a:lumOff val="80000"/>
          </a:schemeClr>
        </a:solidFill>
        <a:ln>
          <a:solidFill>
            <a:srgbClr val="FFFF00"/>
          </a:solidFill>
        </a:ln>
      </dgm:spPr>
      <dgm:t>
        <a:bodyPr/>
        <a:lstStyle/>
        <a:p>
          <a:r>
            <a:rPr lang="ru-RU" b="1" dirty="0">
              <a:solidFill>
                <a:schemeClr val="tx1"/>
              </a:solidFill>
            </a:rPr>
            <a:t>ограниченность собственных финансовых ресурсов;</a:t>
          </a:r>
        </a:p>
      </dgm:t>
    </dgm:pt>
    <dgm:pt modelId="{4DDC3FEA-4293-4B7D-A6A9-7F15413D3156}" type="parTrans" cxnId="{A29BE538-0AF7-4E48-8561-713D41E84726}">
      <dgm:prSet/>
      <dgm:spPr/>
      <dgm:t>
        <a:bodyPr/>
        <a:lstStyle/>
        <a:p>
          <a:endParaRPr lang="ru-RU"/>
        </a:p>
      </dgm:t>
    </dgm:pt>
    <dgm:pt modelId="{E8478F2F-D60A-41BA-8D4E-810465CC01FB}" type="sibTrans" cxnId="{A29BE538-0AF7-4E48-8561-713D41E84726}">
      <dgm:prSet/>
      <dgm:spPr/>
      <dgm:t>
        <a:bodyPr/>
        <a:lstStyle/>
        <a:p>
          <a:endParaRPr lang="ru-RU"/>
        </a:p>
      </dgm:t>
    </dgm:pt>
    <dgm:pt modelId="{3B179FCE-5F0D-4576-AAA5-35C1D7460053}">
      <dgm:prSet/>
      <dgm:spPr>
        <a:solidFill>
          <a:schemeClr val="accent4">
            <a:lumMod val="20000"/>
            <a:lumOff val="80000"/>
          </a:schemeClr>
        </a:solidFill>
        <a:ln>
          <a:solidFill>
            <a:srgbClr val="FFFF00"/>
          </a:solidFill>
        </a:ln>
      </dgm:spPr>
      <dgm:t>
        <a:bodyPr/>
        <a:lstStyle/>
        <a:p>
          <a:r>
            <a:rPr lang="ru-RU" b="1" dirty="0">
              <a:solidFill>
                <a:schemeClr val="tx1"/>
              </a:solidFill>
            </a:rPr>
            <a:t>значительный объем расходных обязательств городского округа, установленных федеральными законами и муниципальными нормативными правовыми актами.</a:t>
          </a:r>
        </a:p>
      </dgm:t>
    </dgm:pt>
    <dgm:pt modelId="{8FCD998C-4A0F-4777-90BF-5390E0448851}" type="parTrans" cxnId="{7A04C269-69DF-448D-AAEE-129B87752220}">
      <dgm:prSet/>
      <dgm:spPr/>
      <dgm:t>
        <a:bodyPr/>
        <a:lstStyle/>
        <a:p>
          <a:endParaRPr lang="ru-RU"/>
        </a:p>
      </dgm:t>
    </dgm:pt>
    <dgm:pt modelId="{54AFE5D9-32D8-46E3-B158-AF77A0EF554C}" type="sibTrans" cxnId="{7A04C269-69DF-448D-AAEE-129B87752220}">
      <dgm:prSet/>
      <dgm:spPr/>
      <dgm:t>
        <a:bodyPr/>
        <a:lstStyle/>
        <a:p>
          <a:endParaRPr lang="ru-RU"/>
        </a:p>
      </dgm:t>
    </dgm:pt>
    <dgm:pt modelId="{9E946A4A-E2EC-44CF-A43B-46B799AAD22B}" type="pres">
      <dgm:prSet presAssocID="{35A08604-984E-4F6C-8327-A72E885C5153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30DD98BB-6232-44B8-84DF-541DDD5D783E}" type="pres">
      <dgm:prSet presAssocID="{35A08604-984E-4F6C-8327-A72E885C5153}" presName="Name1" presStyleCnt="0"/>
      <dgm:spPr/>
    </dgm:pt>
    <dgm:pt modelId="{4FAA250B-EA89-4D7F-B3C4-AD6D1A25CC6E}" type="pres">
      <dgm:prSet presAssocID="{35A08604-984E-4F6C-8327-A72E885C5153}" presName="cycle" presStyleCnt="0"/>
      <dgm:spPr/>
    </dgm:pt>
    <dgm:pt modelId="{AAAAE953-8807-4BCC-8388-3FF436C34F95}" type="pres">
      <dgm:prSet presAssocID="{35A08604-984E-4F6C-8327-A72E885C5153}" presName="srcNode" presStyleLbl="node1" presStyleIdx="0" presStyleCnt="4"/>
      <dgm:spPr/>
    </dgm:pt>
    <dgm:pt modelId="{78C72B69-34BE-4432-93E8-CF53F7F842CC}" type="pres">
      <dgm:prSet presAssocID="{35A08604-984E-4F6C-8327-A72E885C5153}" presName="conn" presStyleLbl="parChTrans1D2" presStyleIdx="0" presStyleCnt="1" custScaleX="44731" custScaleY="57897" custLinFactNeighborX="29999" custLinFactNeighborY="1030"/>
      <dgm:spPr/>
      <dgm:t>
        <a:bodyPr/>
        <a:lstStyle/>
        <a:p>
          <a:endParaRPr lang="ru-RU"/>
        </a:p>
      </dgm:t>
    </dgm:pt>
    <dgm:pt modelId="{718A5870-938F-47B5-9BCA-BF4560A12F26}" type="pres">
      <dgm:prSet presAssocID="{35A08604-984E-4F6C-8327-A72E885C5153}" presName="extraNode" presStyleLbl="node1" presStyleIdx="0" presStyleCnt="4"/>
      <dgm:spPr/>
    </dgm:pt>
    <dgm:pt modelId="{DE681451-55BA-44A6-AE42-4C6129FFB67D}" type="pres">
      <dgm:prSet presAssocID="{35A08604-984E-4F6C-8327-A72E885C5153}" presName="dstNode" presStyleLbl="node1" presStyleIdx="0" presStyleCnt="4"/>
      <dgm:spPr/>
    </dgm:pt>
    <dgm:pt modelId="{A3047421-026B-45BF-99F5-E643A3B46975}" type="pres">
      <dgm:prSet presAssocID="{B12666EC-9E9B-45FA-B680-A6E8881BC61A}" presName="text_1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4D1A911-D700-4EBD-872F-F03B7E24F1F2}" type="pres">
      <dgm:prSet presAssocID="{B12666EC-9E9B-45FA-B680-A6E8881BC61A}" presName="accent_1" presStyleCnt="0"/>
      <dgm:spPr/>
    </dgm:pt>
    <dgm:pt modelId="{8DFFCF2B-C998-4E3F-85EA-678FEC165B52}" type="pres">
      <dgm:prSet presAssocID="{B12666EC-9E9B-45FA-B680-A6E8881BC61A}" presName="accentRepeatNode" presStyleLbl="solidFgAcc1" presStyleIdx="0" presStyleCnt="4"/>
      <dgm:spPr>
        <a:blipFill rotWithShape="0">
          <a:blip xmlns:r="http://schemas.openxmlformats.org/officeDocument/2006/relationships" r:embed="rId1"/>
          <a:stretch>
            <a:fillRect/>
          </a:stretch>
        </a:blipFill>
        <a:ln>
          <a:solidFill>
            <a:srgbClr val="FFFF00"/>
          </a:solidFill>
        </a:ln>
      </dgm:spPr>
    </dgm:pt>
    <dgm:pt modelId="{4D99A45D-F0B7-4A1C-BCC3-9C1D7E89FA40}" type="pres">
      <dgm:prSet presAssocID="{B4BE18BD-1DD2-4030-9234-B779DC2BFEC6}" presName="text_2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6FCB46C-A8CE-4823-ABB7-80BE95C8C0FB}" type="pres">
      <dgm:prSet presAssocID="{B4BE18BD-1DD2-4030-9234-B779DC2BFEC6}" presName="accent_2" presStyleCnt="0"/>
      <dgm:spPr/>
    </dgm:pt>
    <dgm:pt modelId="{6C5B2BDE-CFA8-46A2-97CA-C1CB16A51DEE}" type="pres">
      <dgm:prSet presAssocID="{B4BE18BD-1DD2-4030-9234-B779DC2BFEC6}" presName="accentRepeatNode" presStyleLbl="solidFgAcc1" presStyleIdx="1" presStyleCnt="4"/>
      <dgm:spPr>
        <a:blipFill rotWithShape="0">
          <a:blip xmlns:r="http://schemas.openxmlformats.org/officeDocument/2006/relationships" r:embed="rId2"/>
          <a:stretch>
            <a:fillRect/>
          </a:stretch>
        </a:blipFill>
        <a:ln>
          <a:solidFill>
            <a:srgbClr val="FFFF00"/>
          </a:solidFill>
        </a:ln>
      </dgm:spPr>
    </dgm:pt>
    <dgm:pt modelId="{B970410A-A991-4BA4-B28C-54968B6CF0A0}" type="pres">
      <dgm:prSet presAssocID="{73429E72-1EE2-4AFB-B1B0-65D7CF15189D}" presName="text_3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EFEB51C-9E37-4C6D-B1BD-CED7FABEB1D8}" type="pres">
      <dgm:prSet presAssocID="{73429E72-1EE2-4AFB-B1B0-65D7CF15189D}" presName="accent_3" presStyleCnt="0"/>
      <dgm:spPr/>
    </dgm:pt>
    <dgm:pt modelId="{70833B74-2538-4A64-8A6F-2BFB7174FE8D}" type="pres">
      <dgm:prSet presAssocID="{73429E72-1EE2-4AFB-B1B0-65D7CF15189D}" presName="accentRepeatNode" presStyleLbl="solidFgAcc1" presStyleIdx="2" presStyleCnt="4"/>
      <dgm:spPr>
        <a:blipFill rotWithShape="0">
          <a:blip xmlns:r="http://schemas.openxmlformats.org/officeDocument/2006/relationships" r:embed="rId3"/>
          <a:stretch>
            <a:fillRect/>
          </a:stretch>
        </a:blipFill>
        <a:ln>
          <a:solidFill>
            <a:srgbClr val="FFFF00"/>
          </a:solidFill>
        </a:ln>
      </dgm:spPr>
    </dgm:pt>
    <dgm:pt modelId="{C0F0BC15-756F-4CE9-BD25-A0EE977444BD}" type="pres">
      <dgm:prSet presAssocID="{3B179FCE-5F0D-4576-AAA5-35C1D7460053}" presName="text_4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DFAD9BC-E242-41B3-87E2-96378423D781}" type="pres">
      <dgm:prSet presAssocID="{3B179FCE-5F0D-4576-AAA5-35C1D7460053}" presName="accent_4" presStyleCnt="0"/>
      <dgm:spPr/>
    </dgm:pt>
    <dgm:pt modelId="{D157C406-7F30-4DB0-9297-65A47C175649}" type="pres">
      <dgm:prSet presAssocID="{3B179FCE-5F0D-4576-AAA5-35C1D7460053}" presName="accentRepeatNode" presStyleLbl="solidFgAcc1" presStyleIdx="3" presStyleCnt="4"/>
      <dgm:spPr>
        <a:blipFill dpi="0" rotWithShape="1"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solidFill>
            <a:srgbClr val="FFFF00"/>
          </a:solidFill>
        </a:ln>
      </dgm:spPr>
    </dgm:pt>
  </dgm:ptLst>
  <dgm:cxnLst>
    <dgm:cxn modelId="{6B716EEF-3087-4ED0-993E-2981DCD263EE}" type="presOf" srcId="{35A08604-984E-4F6C-8327-A72E885C5153}" destId="{9E946A4A-E2EC-44CF-A43B-46B799AAD22B}" srcOrd="0" destOrd="0" presId="urn:microsoft.com/office/officeart/2008/layout/VerticalCurvedList"/>
    <dgm:cxn modelId="{7A04C269-69DF-448D-AAEE-129B87752220}" srcId="{35A08604-984E-4F6C-8327-A72E885C5153}" destId="{3B179FCE-5F0D-4576-AAA5-35C1D7460053}" srcOrd="3" destOrd="0" parTransId="{8FCD998C-4A0F-4777-90BF-5390E0448851}" sibTransId="{54AFE5D9-32D8-46E3-B158-AF77A0EF554C}"/>
    <dgm:cxn modelId="{6176F1BC-DFB6-4CC2-A423-03775F467FEC}" type="presOf" srcId="{73429E72-1EE2-4AFB-B1B0-65D7CF15189D}" destId="{B970410A-A991-4BA4-B28C-54968B6CF0A0}" srcOrd="0" destOrd="0" presId="urn:microsoft.com/office/officeart/2008/layout/VerticalCurvedList"/>
    <dgm:cxn modelId="{9DFBEB55-D07E-48FE-A895-26DAE5C19130}" type="presOf" srcId="{3B179FCE-5F0D-4576-AAA5-35C1D7460053}" destId="{C0F0BC15-756F-4CE9-BD25-A0EE977444BD}" srcOrd="0" destOrd="0" presId="urn:microsoft.com/office/officeart/2008/layout/VerticalCurvedList"/>
    <dgm:cxn modelId="{9D7ECC08-7E2B-4F28-9B68-0D2E7FB6AF9B}" srcId="{35A08604-984E-4F6C-8327-A72E885C5153}" destId="{B4BE18BD-1DD2-4030-9234-B779DC2BFEC6}" srcOrd="1" destOrd="0" parTransId="{FCDF19C1-1309-482D-9155-96216D382091}" sibTransId="{79771DEB-7EA2-4B91-B6D3-01AA3B18EC61}"/>
    <dgm:cxn modelId="{A305558E-D38A-47C1-82C7-4765DBA6D047}" srcId="{35A08604-984E-4F6C-8327-A72E885C5153}" destId="{B12666EC-9E9B-45FA-B680-A6E8881BC61A}" srcOrd="0" destOrd="0" parTransId="{5DDC098B-3983-4ACE-9A63-869F54312E05}" sibTransId="{2C6AC3FA-CE5D-48B7-9531-1A6714142797}"/>
    <dgm:cxn modelId="{3E11087D-AD12-45AF-ADE6-3A097C8C7CAC}" type="presOf" srcId="{B4BE18BD-1DD2-4030-9234-B779DC2BFEC6}" destId="{4D99A45D-F0B7-4A1C-BCC3-9C1D7E89FA40}" srcOrd="0" destOrd="0" presId="urn:microsoft.com/office/officeart/2008/layout/VerticalCurvedList"/>
    <dgm:cxn modelId="{26A2D099-5199-4FB3-A3FF-4CB1868D3B15}" type="presOf" srcId="{2C6AC3FA-CE5D-48B7-9531-1A6714142797}" destId="{78C72B69-34BE-4432-93E8-CF53F7F842CC}" srcOrd="0" destOrd="0" presId="urn:microsoft.com/office/officeart/2008/layout/VerticalCurvedList"/>
    <dgm:cxn modelId="{A29BE538-0AF7-4E48-8561-713D41E84726}" srcId="{35A08604-984E-4F6C-8327-A72E885C5153}" destId="{73429E72-1EE2-4AFB-B1B0-65D7CF15189D}" srcOrd="2" destOrd="0" parTransId="{4DDC3FEA-4293-4B7D-A6A9-7F15413D3156}" sibTransId="{E8478F2F-D60A-41BA-8D4E-810465CC01FB}"/>
    <dgm:cxn modelId="{04632BC2-E986-42F5-9A36-BE3FD527E5FD}" type="presOf" srcId="{B12666EC-9E9B-45FA-B680-A6E8881BC61A}" destId="{A3047421-026B-45BF-99F5-E643A3B46975}" srcOrd="0" destOrd="0" presId="urn:microsoft.com/office/officeart/2008/layout/VerticalCurvedList"/>
    <dgm:cxn modelId="{5ECBC716-D692-495C-97EF-134985015B6B}" type="presParOf" srcId="{9E946A4A-E2EC-44CF-A43B-46B799AAD22B}" destId="{30DD98BB-6232-44B8-84DF-541DDD5D783E}" srcOrd="0" destOrd="0" presId="urn:microsoft.com/office/officeart/2008/layout/VerticalCurvedList"/>
    <dgm:cxn modelId="{A84F6CBB-BF3E-4326-80F8-6876FDE26BC0}" type="presParOf" srcId="{30DD98BB-6232-44B8-84DF-541DDD5D783E}" destId="{4FAA250B-EA89-4D7F-B3C4-AD6D1A25CC6E}" srcOrd="0" destOrd="0" presId="urn:microsoft.com/office/officeart/2008/layout/VerticalCurvedList"/>
    <dgm:cxn modelId="{7F3DD400-1EAE-4576-89AD-C44F77C0C4B7}" type="presParOf" srcId="{4FAA250B-EA89-4D7F-B3C4-AD6D1A25CC6E}" destId="{AAAAE953-8807-4BCC-8388-3FF436C34F95}" srcOrd="0" destOrd="0" presId="urn:microsoft.com/office/officeart/2008/layout/VerticalCurvedList"/>
    <dgm:cxn modelId="{82E00A40-7C14-4EF2-85E6-EECC2FD8AA7B}" type="presParOf" srcId="{4FAA250B-EA89-4D7F-B3C4-AD6D1A25CC6E}" destId="{78C72B69-34BE-4432-93E8-CF53F7F842CC}" srcOrd="1" destOrd="0" presId="urn:microsoft.com/office/officeart/2008/layout/VerticalCurvedList"/>
    <dgm:cxn modelId="{AE08D0E8-66CB-45A4-938F-8EE810EDAF09}" type="presParOf" srcId="{4FAA250B-EA89-4D7F-B3C4-AD6D1A25CC6E}" destId="{718A5870-938F-47B5-9BCA-BF4560A12F26}" srcOrd="2" destOrd="0" presId="urn:microsoft.com/office/officeart/2008/layout/VerticalCurvedList"/>
    <dgm:cxn modelId="{C6B98D4F-2CA6-49F2-B3EB-14960FC77753}" type="presParOf" srcId="{4FAA250B-EA89-4D7F-B3C4-AD6D1A25CC6E}" destId="{DE681451-55BA-44A6-AE42-4C6129FFB67D}" srcOrd="3" destOrd="0" presId="urn:microsoft.com/office/officeart/2008/layout/VerticalCurvedList"/>
    <dgm:cxn modelId="{6552C08E-229E-4318-91FF-821B61C42038}" type="presParOf" srcId="{30DD98BB-6232-44B8-84DF-541DDD5D783E}" destId="{A3047421-026B-45BF-99F5-E643A3B46975}" srcOrd="1" destOrd="0" presId="urn:microsoft.com/office/officeart/2008/layout/VerticalCurvedList"/>
    <dgm:cxn modelId="{AC57EBD2-4FAB-4C73-B3A5-9DE745836B9D}" type="presParOf" srcId="{30DD98BB-6232-44B8-84DF-541DDD5D783E}" destId="{D4D1A911-D700-4EBD-872F-F03B7E24F1F2}" srcOrd="2" destOrd="0" presId="urn:microsoft.com/office/officeart/2008/layout/VerticalCurvedList"/>
    <dgm:cxn modelId="{4CED068A-BDC3-488E-8140-EA842B3A0C2A}" type="presParOf" srcId="{D4D1A911-D700-4EBD-872F-F03B7E24F1F2}" destId="{8DFFCF2B-C998-4E3F-85EA-678FEC165B52}" srcOrd="0" destOrd="0" presId="urn:microsoft.com/office/officeart/2008/layout/VerticalCurvedList"/>
    <dgm:cxn modelId="{49BDCDE5-EB47-4C36-8602-549F1D18B2D7}" type="presParOf" srcId="{30DD98BB-6232-44B8-84DF-541DDD5D783E}" destId="{4D99A45D-F0B7-4A1C-BCC3-9C1D7E89FA40}" srcOrd="3" destOrd="0" presId="urn:microsoft.com/office/officeart/2008/layout/VerticalCurvedList"/>
    <dgm:cxn modelId="{A681720C-46DE-426A-A95F-E80E30134907}" type="presParOf" srcId="{30DD98BB-6232-44B8-84DF-541DDD5D783E}" destId="{E6FCB46C-A8CE-4823-ABB7-80BE95C8C0FB}" srcOrd="4" destOrd="0" presId="urn:microsoft.com/office/officeart/2008/layout/VerticalCurvedList"/>
    <dgm:cxn modelId="{8C7DC143-D4FD-4F2E-A711-E1A564564B8C}" type="presParOf" srcId="{E6FCB46C-A8CE-4823-ABB7-80BE95C8C0FB}" destId="{6C5B2BDE-CFA8-46A2-97CA-C1CB16A51DEE}" srcOrd="0" destOrd="0" presId="urn:microsoft.com/office/officeart/2008/layout/VerticalCurvedList"/>
    <dgm:cxn modelId="{D71F326E-16A8-47A5-8149-7280EC5395DF}" type="presParOf" srcId="{30DD98BB-6232-44B8-84DF-541DDD5D783E}" destId="{B970410A-A991-4BA4-B28C-54968B6CF0A0}" srcOrd="5" destOrd="0" presId="urn:microsoft.com/office/officeart/2008/layout/VerticalCurvedList"/>
    <dgm:cxn modelId="{6667937E-3352-47D6-8698-18FD9EEBEA52}" type="presParOf" srcId="{30DD98BB-6232-44B8-84DF-541DDD5D783E}" destId="{4EFEB51C-9E37-4C6D-B1BD-CED7FABEB1D8}" srcOrd="6" destOrd="0" presId="urn:microsoft.com/office/officeart/2008/layout/VerticalCurvedList"/>
    <dgm:cxn modelId="{BFE02D7D-4AED-44A8-9D19-25D5A270961A}" type="presParOf" srcId="{4EFEB51C-9E37-4C6D-B1BD-CED7FABEB1D8}" destId="{70833B74-2538-4A64-8A6F-2BFB7174FE8D}" srcOrd="0" destOrd="0" presId="urn:microsoft.com/office/officeart/2008/layout/VerticalCurvedList"/>
    <dgm:cxn modelId="{86B0A85A-5D32-4FE9-9D5E-1EA6DF54D668}" type="presParOf" srcId="{30DD98BB-6232-44B8-84DF-541DDD5D783E}" destId="{C0F0BC15-756F-4CE9-BD25-A0EE977444BD}" srcOrd="7" destOrd="0" presId="urn:microsoft.com/office/officeart/2008/layout/VerticalCurvedList"/>
    <dgm:cxn modelId="{90666C0F-D551-4BDE-8136-6835E04E65E3}" type="presParOf" srcId="{30DD98BB-6232-44B8-84DF-541DDD5D783E}" destId="{9DFAD9BC-E242-41B3-87E2-96378423D781}" srcOrd="8" destOrd="0" presId="urn:microsoft.com/office/officeart/2008/layout/VerticalCurvedList"/>
    <dgm:cxn modelId="{D3D6B4CC-FE2F-4A7D-8AEE-922F03B7276C}" type="presParOf" srcId="{9DFAD9BC-E242-41B3-87E2-96378423D781}" destId="{D157C406-7F30-4DB0-9297-65A47C175649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F56F8EBA-C50E-4CCD-ADBE-EE599EA44E90}" type="doc">
      <dgm:prSet loTypeId="urn:microsoft.com/office/officeart/2005/8/layout/pyramid2" loCatId="list" qsTypeId="urn:microsoft.com/office/officeart/2005/8/quickstyle/3d4" qsCatId="3D" csTypeId="urn:microsoft.com/office/officeart/2005/8/colors/accent0_3" csCatId="mainScheme" phldr="1"/>
      <dgm:spPr/>
      <dgm:t>
        <a:bodyPr/>
        <a:lstStyle/>
        <a:p>
          <a:endParaRPr lang="ru-RU"/>
        </a:p>
      </dgm:t>
    </dgm:pt>
    <dgm:pt modelId="{D37B8EC1-55C5-4CC5-AF75-261299374F4B}">
      <dgm:prSet custT="1"/>
      <dgm:spPr>
        <a:solidFill>
          <a:srgbClr val="CCFFFF">
            <a:alpha val="90000"/>
          </a:srgbClr>
        </a:solidFill>
        <a:scene3d>
          <a:camera prst="orthographicFront"/>
          <a:lightRig rig="chilly" dir="t"/>
        </a:scene3d>
        <a:sp3d z="12700" extrusionH="1700" prstMaterial="dkEdge">
          <a:bevelT w="25400" h="6350"/>
          <a:bevelB w="0" h="0" prst="convex"/>
        </a:sp3d>
      </dgm:spPr>
      <dgm:t>
        <a:bodyPr/>
        <a:lstStyle/>
        <a:p>
          <a:r>
            <a:rPr lang="ru-RU" sz="1000" b="1" dirty="0">
              <a:solidFill>
                <a:schemeClr val="tx1"/>
              </a:solidFill>
            </a:rPr>
            <a:t>Основной целью бюджетной и налоговой политики городского округа в предстоящем бюджетном цикле являются обеспечение финансовой устойчивости и сбалансированности бюджета городского округа, сохранение стабильной социально-экономической ситуации в городско округе. Для достижения данной цели необходимо решение следующих задач:</a:t>
          </a:r>
        </a:p>
      </dgm:t>
    </dgm:pt>
    <dgm:pt modelId="{C4AD19F1-4CA7-4B3D-AEB5-BADB1F179036}" type="parTrans" cxnId="{25519367-CB9B-4854-BAB7-C4D13FF640D2}">
      <dgm:prSet/>
      <dgm:spPr/>
      <dgm:t>
        <a:bodyPr/>
        <a:lstStyle/>
        <a:p>
          <a:endParaRPr lang="ru-RU"/>
        </a:p>
      </dgm:t>
    </dgm:pt>
    <dgm:pt modelId="{22476218-8CE1-43A3-A6A2-51A0598CAF0F}" type="sibTrans" cxnId="{25519367-CB9B-4854-BAB7-C4D13FF640D2}">
      <dgm:prSet/>
      <dgm:spPr/>
      <dgm:t>
        <a:bodyPr/>
        <a:lstStyle/>
        <a:p>
          <a:endParaRPr lang="ru-RU"/>
        </a:p>
      </dgm:t>
    </dgm:pt>
    <dgm:pt modelId="{1F6DD449-9AAD-4E96-8440-B2F3589216B2}">
      <dgm:prSet custT="1">
        <dgm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1000" dirty="0"/>
            <a:t>- сохранение и укрепление доходного потенциала бюджета городского округа;</a:t>
          </a:r>
        </a:p>
      </dgm:t>
    </dgm:pt>
    <dgm:pt modelId="{C7A18560-DBEB-40FF-AE64-EE8101B79EAC}" type="parTrans" cxnId="{17167F20-1716-485D-BF73-4EB37995FCC3}">
      <dgm:prSet/>
      <dgm:spPr/>
      <dgm:t>
        <a:bodyPr/>
        <a:lstStyle/>
        <a:p>
          <a:endParaRPr lang="ru-RU"/>
        </a:p>
      </dgm:t>
    </dgm:pt>
    <dgm:pt modelId="{D5216338-E77F-4764-8EE2-27F3254DCC2B}" type="sibTrans" cxnId="{17167F20-1716-485D-BF73-4EB37995FCC3}">
      <dgm:prSet/>
      <dgm:spPr/>
      <dgm:t>
        <a:bodyPr/>
        <a:lstStyle/>
        <a:p>
          <a:endParaRPr lang="ru-RU"/>
        </a:p>
      </dgm:t>
    </dgm:pt>
    <dgm:pt modelId="{6D58BC4D-AA39-4400-AD22-9F5797FDDF24}">
      <dgm:prSet custT="1">
        <dgm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1000" dirty="0"/>
            <a:t>- формирование реалистичного прогноза поступления доходов, основанного на прогнозе социально-экономического развития городского округа на среднесрочный период 2023 - 2025 годов;</a:t>
          </a:r>
        </a:p>
      </dgm:t>
    </dgm:pt>
    <dgm:pt modelId="{9EBC80BE-85F1-4E22-9E5A-896473C5DC3D}" type="parTrans" cxnId="{60A70DBA-2659-412D-BE07-4998D8ED3DB1}">
      <dgm:prSet/>
      <dgm:spPr/>
      <dgm:t>
        <a:bodyPr/>
        <a:lstStyle/>
        <a:p>
          <a:endParaRPr lang="ru-RU"/>
        </a:p>
      </dgm:t>
    </dgm:pt>
    <dgm:pt modelId="{F3BE3257-DB7E-452A-94D1-0965635D488C}" type="sibTrans" cxnId="{60A70DBA-2659-412D-BE07-4998D8ED3DB1}">
      <dgm:prSet/>
      <dgm:spPr/>
      <dgm:t>
        <a:bodyPr/>
        <a:lstStyle/>
        <a:p>
          <a:endParaRPr lang="ru-RU"/>
        </a:p>
      </dgm:t>
    </dgm:pt>
    <dgm:pt modelId="{56F5219E-77C8-41E3-B4CF-F8A5AB17B039}">
      <dgm:prSet custT="1">
        <dgm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1000" dirty="0"/>
            <a:t>- осуществление бюджетных расходов исходя из необходимости безусловной реализации указов Президента Российской Федерации и национальных проектов;</a:t>
          </a:r>
        </a:p>
      </dgm:t>
    </dgm:pt>
    <dgm:pt modelId="{E9854C83-4CD1-4523-80CF-420AB338C62F}" type="parTrans" cxnId="{8E33C758-E0C7-4919-9E83-9BC33C4D824A}">
      <dgm:prSet/>
      <dgm:spPr/>
      <dgm:t>
        <a:bodyPr/>
        <a:lstStyle/>
        <a:p>
          <a:endParaRPr lang="ru-RU"/>
        </a:p>
      </dgm:t>
    </dgm:pt>
    <dgm:pt modelId="{532FAFE7-4A02-4097-9BF7-5EF80DB26A92}" type="sibTrans" cxnId="{8E33C758-E0C7-4919-9E83-9BC33C4D824A}">
      <dgm:prSet/>
      <dgm:spPr/>
      <dgm:t>
        <a:bodyPr/>
        <a:lstStyle/>
        <a:p>
          <a:endParaRPr lang="ru-RU"/>
        </a:p>
      </dgm:t>
    </dgm:pt>
    <dgm:pt modelId="{A559DC9F-BF5E-40AD-AEA3-9E5E90D96895}">
      <dgm:prSet custT="1">
        <dgm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1000" dirty="0"/>
            <a:t>- обеспечение населения доступными и качественными муниципальными услугами;</a:t>
          </a:r>
        </a:p>
      </dgm:t>
    </dgm:pt>
    <dgm:pt modelId="{F74B7E12-8942-44CF-AD2F-2E956102604C}" type="parTrans" cxnId="{5F0C215C-494D-4151-8CA8-95EF6751B6CE}">
      <dgm:prSet/>
      <dgm:spPr/>
      <dgm:t>
        <a:bodyPr/>
        <a:lstStyle/>
        <a:p>
          <a:endParaRPr lang="ru-RU"/>
        </a:p>
      </dgm:t>
    </dgm:pt>
    <dgm:pt modelId="{E3821274-49D0-4CBB-826D-F3E18618B60E}" type="sibTrans" cxnId="{5F0C215C-494D-4151-8CA8-95EF6751B6CE}">
      <dgm:prSet/>
      <dgm:spPr/>
      <dgm:t>
        <a:bodyPr/>
        <a:lstStyle/>
        <a:p>
          <a:endParaRPr lang="ru-RU"/>
        </a:p>
      </dgm:t>
    </dgm:pt>
    <dgm:pt modelId="{6BD264C3-0C5D-42A9-9F8D-E31CE9BE7698}">
      <dgm:prSet custT="1">
        <dgm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1000" dirty="0"/>
            <a:t>- создание благоприятных и комфортных условий для проживания при сохранении устойчивости бюджетной системы;</a:t>
          </a:r>
        </a:p>
      </dgm:t>
    </dgm:pt>
    <dgm:pt modelId="{0E0AC6B5-86FC-41EC-B9D3-A1DDE0A7783B}" type="parTrans" cxnId="{2732D414-71B2-4F35-8812-8DCFFF7CCAF3}">
      <dgm:prSet/>
      <dgm:spPr/>
      <dgm:t>
        <a:bodyPr/>
        <a:lstStyle/>
        <a:p>
          <a:endParaRPr lang="ru-RU"/>
        </a:p>
      </dgm:t>
    </dgm:pt>
    <dgm:pt modelId="{DBEF1E1F-6631-4D37-AF19-A3908048811D}" type="sibTrans" cxnId="{2732D414-71B2-4F35-8812-8DCFFF7CCAF3}">
      <dgm:prSet/>
      <dgm:spPr/>
      <dgm:t>
        <a:bodyPr/>
        <a:lstStyle/>
        <a:p>
          <a:endParaRPr lang="ru-RU"/>
        </a:p>
      </dgm:t>
    </dgm:pt>
    <dgm:pt modelId="{E5F2DEA5-3CB2-47A3-9DE5-88F109417359}">
      <dgm:prSet custT="1">
        <dgm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1000" dirty="0"/>
            <a:t>- взаимодействие с региональными и федеральными органами власти в целях обеспечения сбалансированности бюджета городского округа и привлечения средств из бюджетов всех уровней;</a:t>
          </a:r>
        </a:p>
      </dgm:t>
    </dgm:pt>
    <dgm:pt modelId="{6EF32681-10FC-4F55-A940-DE5EE22F1CE2}" type="parTrans" cxnId="{B3CAB999-507F-4640-B02A-9D219FC57F72}">
      <dgm:prSet/>
      <dgm:spPr/>
      <dgm:t>
        <a:bodyPr/>
        <a:lstStyle/>
        <a:p>
          <a:endParaRPr lang="ru-RU"/>
        </a:p>
      </dgm:t>
    </dgm:pt>
    <dgm:pt modelId="{4A28FE34-00B8-4002-8266-BC5701AD8FA4}" type="sibTrans" cxnId="{B3CAB999-507F-4640-B02A-9D219FC57F72}">
      <dgm:prSet/>
      <dgm:spPr/>
      <dgm:t>
        <a:bodyPr/>
        <a:lstStyle/>
        <a:p>
          <a:endParaRPr lang="ru-RU"/>
        </a:p>
      </dgm:t>
    </dgm:pt>
    <dgm:pt modelId="{AC115AB6-443A-41B6-B579-2BFDC8823AAF}">
      <dgm:prSet custT="1">
        <dgm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1000" dirty="0"/>
            <a:t>- повышение эффективности расходования бюджетных средств;</a:t>
          </a:r>
        </a:p>
      </dgm:t>
    </dgm:pt>
    <dgm:pt modelId="{3DBF5E4A-7C24-4DC6-9814-3AA93E908EFC}" type="parTrans" cxnId="{6A27E93F-B316-45E4-9069-CCF6D7A0306D}">
      <dgm:prSet/>
      <dgm:spPr/>
      <dgm:t>
        <a:bodyPr/>
        <a:lstStyle/>
        <a:p>
          <a:endParaRPr lang="ru-RU"/>
        </a:p>
      </dgm:t>
    </dgm:pt>
    <dgm:pt modelId="{69484F7C-2FE6-4BF2-BBCB-07C422896EB0}" type="sibTrans" cxnId="{6A27E93F-B316-45E4-9069-CCF6D7A0306D}">
      <dgm:prSet/>
      <dgm:spPr/>
      <dgm:t>
        <a:bodyPr/>
        <a:lstStyle/>
        <a:p>
          <a:endParaRPr lang="ru-RU"/>
        </a:p>
      </dgm:t>
    </dgm:pt>
    <dgm:pt modelId="{A88286DB-8095-450F-B21C-C459BD7966AB}">
      <dgm:prSet custT="1">
        <dgm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1000" dirty="0"/>
            <a:t>- обеспечение эффективного управления муниципальным долгом;</a:t>
          </a:r>
        </a:p>
      </dgm:t>
    </dgm:pt>
    <dgm:pt modelId="{2ECBE98F-0823-4164-8B77-8ED2A14B6E3A}" type="parTrans" cxnId="{91C34BB2-5AF2-44EC-A417-9CCB6EB7F7C5}">
      <dgm:prSet/>
      <dgm:spPr/>
      <dgm:t>
        <a:bodyPr/>
        <a:lstStyle/>
        <a:p>
          <a:endParaRPr lang="ru-RU"/>
        </a:p>
      </dgm:t>
    </dgm:pt>
    <dgm:pt modelId="{C3B2BCE8-7C41-44E2-B1F0-3744E92C98BB}" type="sibTrans" cxnId="{91C34BB2-5AF2-44EC-A417-9CCB6EB7F7C5}">
      <dgm:prSet/>
      <dgm:spPr/>
      <dgm:t>
        <a:bodyPr/>
        <a:lstStyle/>
        <a:p>
          <a:endParaRPr lang="ru-RU"/>
        </a:p>
      </dgm:t>
    </dgm:pt>
    <dgm:pt modelId="{95617673-364C-4233-B2EE-FEC24C31937E}">
      <dgm:prSet custT="1">
        <dgm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1000" dirty="0"/>
            <a:t>- поддержание прозрачности и открытости бюджетного процесса на высоком уровне. </a:t>
          </a:r>
        </a:p>
      </dgm:t>
    </dgm:pt>
    <dgm:pt modelId="{D776D1AA-0947-4269-A55D-BA7B49D25929}" type="parTrans" cxnId="{0A5523EB-D76C-42CA-8C66-2A13832477CD}">
      <dgm:prSet/>
      <dgm:spPr/>
      <dgm:t>
        <a:bodyPr/>
        <a:lstStyle/>
        <a:p>
          <a:endParaRPr lang="ru-RU"/>
        </a:p>
      </dgm:t>
    </dgm:pt>
    <dgm:pt modelId="{2FE89A8C-4C97-4101-8957-73B2DDE98382}" type="sibTrans" cxnId="{0A5523EB-D76C-42CA-8C66-2A13832477CD}">
      <dgm:prSet/>
      <dgm:spPr/>
      <dgm:t>
        <a:bodyPr/>
        <a:lstStyle/>
        <a:p>
          <a:endParaRPr lang="ru-RU"/>
        </a:p>
      </dgm:t>
    </dgm:pt>
    <dgm:pt modelId="{44764190-5ADA-49CF-B86E-B6C9335D2BFF}" type="pres">
      <dgm:prSet presAssocID="{F56F8EBA-C50E-4CCD-ADBE-EE599EA44E90}" presName="compositeShape" presStyleCnt="0">
        <dgm:presLayoutVars>
          <dgm:dir/>
          <dgm:resizeHandles/>
        </dgm:presLayoutVars>
      </dgm:prSet>
      <dgm:spPr/>
      <dgm:t>
        <a:bodyPr/>
        <a:lstStyle/>
        <a:p>
          <a:endParaRPr lang="ru-RU"/>
        </a:p>
      </dgm:t>
    </dgm:pt>
    <dgm:pt modelId="{9E4AE428-8838-4DDC-AF0C-82A8EACE376F}" type="pres">
      <dgm:prSet presAssocID="{F56F8EBA-C50E-4CCD-ADBE-EE599EA44E90}" presName="pyramid" presStyleLbl="node1" presStyleIdx="0" presStyleCnt="1" custScaleX="84657" custScaleY="92798" custLinFactNeighborX="-12697" custLinFactNeighborY="-3601"/>
      <dgm:spPr>
        <a:prstGeom prst="upArrow">
          <a:avLst/>
        </a:prstGeom>
        <a:blipFill dpi="0"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solidFill>
            <a:schemeClr val="bg2">
              <a:lumMod val="75000"/>
            </a:schemeClr>
          </a:solidFill>
        </a:ln>
      </dgm:spPr>
    </dgm:pt>
    <dgm:pt modelId="{C5A6C4D4-14A8-4C23-ACAE-D43E4BFB36D6}" type="pres">
      <dgm:prSet presAssocID="{F56F8EBA-C50E-4CCD-ADBE-EE599EA44E90}" presName="theList" presStyleCnt="0"/>
      <dgm:spPr/>
    </dgm:pt>
    <dgm:pt modelId="{A2B8AF52-DE43-4996-9632-3FE01FB6674F}" type="pres">
      <dgm:prSet presAssocID="{D37B8EC1-55C5-4CC5-AF75-261299374F4B}" presName="aNode" presStyleLbl="fgAcc1" presStyleIdx="0" presStyleCnt="10" custScaleX="175794" custScaleY="261934" custLinFactY="-153644" custLinFactNeighborX="19578" custLinFactNeighborY="-2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1FE8184-D4C5-45C1-AD0C-EA2145F28E53}" type="pres">
      <dgm:prSet presAssocID="{D37B8EC1-55C5-4CC5-AF75-261299374F4B}" presName="aSpace" presStyleCnt="0"/>
      <dgm:spPr/>
    </dgm:pt>
    <dgm:pt modelId="{27116596-7AB9-4E85-9D3B-D45CED5C2FB2}" type="pres">
      <dgm:prSet presAssocID="{1F6DD449-9AAD-4E96-8440-B2F3589216B2}" presName="aNode" presStyleLbl="fgAcc1" presStyleIdx="1" presStyleCnt="10" custScaleX="149164" custLinFactY="-114884" custLinFactNeighborX="33891" custLinFactNeighborY="-2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4C1B7A2-348A-47EB-975A-63F089C34AA3}" type="pres">
      <dgm:prSet presAssocID="{1F6DD449-9AAD-4E96-8440-B2F3589216B2}" presName="aSpace" presStyleCnt="0"/>
      <dgm:spPr/>
    </dgm:pt>
    <dgm:pt modelId="{B38F8FCF-FD6A-4AC7-8351-155815FC7C73}" type="pres">
      <dgm:prSet presAssocID="{6D58BC4D-AA39-4400-AD22-9F5797FDDF24}" presName="aNode" presStyleLbl="fgAcc1" presStyleIdx="2" presStyleCnt="10" custScaleX="149192" custScaleY="144883" custLinFactY="-85615" custLinFactNeighborX="33905" custLinFactNeighborY="-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71E8934-A924-4057-848D-EE7418063D60}" type="pres">
      <dgm:prSet presAssocID="{6D58BC4D-AA39-4400-AD22-9F5797FDDF24}" presName="aSpace" presStyleCnt="0"/>
      <dgm:spPr/>
    </dgm:pt>
    <dgm:pt modelId="{599ACD58-992A-4BAA-86BB-198DAF8B4DA1}" type="pres">
      <dgm:prSet presAssocID="{56F5219E-77C8-41E3-B4CF-F8A5AB17B039}" presName="aNode" presStyleLbl="fgAcc1" presStyleIdx="3" presStyleCnt="10" custScaleX="149192" custScaleY="115150" custLinFactY="-44652" custLinFactNeighborX="33905" custLinFactNeighborY="-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3EFAEE8-D0D1-4920-A7F7-693D65B2518F}" type="pres">
      <dgm:prSet presAssocID="{56F5219E-77C8-41E3-B4CF-F8A5AB17B039}" presName="aSpace" presStyleCnt="0"/>
      <dgm:spPr/>
    </dgm:pt>
    <dgm:pt modelId="{CFDAB090-9265-4EB6-B8DB-F586BB07C0EF}" type="pres">
      <dgm:prSet presAssocID="{A559DC9F-BF5E-40AD-AEA3-9E5E90D96895}" presName="aNode" presStyleLbl="fgAcc1" presStyleIdx="4" presStyleCnt="10" custScaleX="149192" custLinFactY="-18032" custLinFactNeighborX="33905" custLinFactNeighborY="-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2F06626-C036-481A-B703-7B4C92090F69}" type="pres">
      <dgm:prSet presAssocID="{A559DC9F-BF5E-40AD-AEA3-9E5E90D96895}" presName="aSpace" presStyleCnt="0"/>
      <dgm:spPr/>
    </dgm:pt>
    <dgm:pt modelId="{40181C37-06D0-4B0B-89A2-0B7E19EAA9F3}" type="pres">
      <dgm:prSet presAssocID="{6BD264C3-0C5D-42A9-9F8D-E31CE9BE7698}" presName="aNode" presStyleLbl="fgAcc1" presStyleIdx="5" presStyleCnt="10" custScaleX="149192" custScaleY="98432" custLinFactNeighborX="33905" custLinFactNeighborY="8989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C531C99-82EA-46D3-87B5-A3161B7D6885}" type="pres">
      <dgm:prSet presAssocID="{6BD264C3-0C5D-42A9-9F8D-E31CE9BE7698}" presName="aSpace" presStyleCnt="0"/>
      <dgm:spPr/>
    </dgm:pt>
    <dgm:pt modelId="{4570CC86-611B-4FDA-94DC-0EBF2EE425A7}" type="pres">
      <dgm:prSet presAssocID="{E5F2DEA5-3CB2-47A3-9DE5-88F109417359}" presName="aNode" presStyleLbl="fgAcc1" presStyleIdx="6" presStyleCnt="10" custScaleX="149192" custScaleY="139281" custLinFactY="20035" custLinFactNeighborX="34003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C58AEFD-3FC7-43C3-B9EB-1EE9C585E92C}" type="pres">
      <dgm:prSet presAssocID="{E5F2DEA5-3CB2-47A3-9DE5-88F109417359}" presName="aSpace" presStyleCnt="0"/>
      <dgm:spPr/>
    </dgm:pt>
    <dgm:pt modelId="{3BF0DD8A-A79F-409D-9359-CA772B755D5C}" type="pres">
      <dgm:prSet presAssocID="{AC115AB6-443A-41B6-B579-2BFDC8823AAF}" presName="aNode" presStyleLbl="fgAcc1" presStyleIdx="7" presStyleCnt="10" custScaleX="149192" custLinFactY="44561" custLinFactNeighborX="33855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B853B5A-741C-47BA-9BCB-36734D561E28}" type="pres">
      <dgm:prSet presAssocID="{AC115AB6-443A-41B6-B579-2BFDC8823AAF}" presName="aSpace" presStyleCnt="0"/>
      <dgm:spPr/>
    </dgm:pt>
    <dgm:pt modelId="{37FF51FD-EF0B-4EFF-AA47-39272854A36E}" type="pres">
      <dgm:prSet presAssocID="{A88286DB-8095-450F-B21C-C459BD7966AB}" presName="aNode" presStyleLbl="fgAcc1" presStyleIdx="8" presStyleCnt="10" custScaleX="149192" custLinFactY="64293" custLinFactNeighborX="33905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92C16FA-0FB2-4D92-A331-58EE52ED6612}" type="pres">
      <dgm:prSet presAssocID="{A88286DB-8095-450F-B21C-C459BD7966AB}" presName="aSpace" presStyleCnt="0"/>
      <dgm:spPr/>
    </dgm:pt>
    <dgm:pt modelId="{0E4636C9-D971-4E11-BF45-36973964E29A}" type="pres">
      <dgm:prSet presAssocID="{95617673-364C-4233-B2EE-FEC24C31937E}" presName="aNode" presStyleLbl="fgAcc1" presStyleIdx="9" presStyleCnt="10" custScaleX="149192" custLinFactY="84023" custLinFactNeighborX="33905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870C458-1340-4AF3-9793-A17AADA903E6}" type="pres">
      <dgm:prSet presAssocID="{95617673-364C-4233-B2EE-FEC24C31937E}" presName="aSpace" presStyleCnt="0"/>
      <dgm:spPr/>
    </dgm:pt>
  </dgm:ptLst>
  <dgm:cxnLst>
    <dgm:cxn modelId="{2732D414-71B2-4F35-8812-8DCFFF7CCAF3}" srcId="{F56F8EBA-C50E-4CCD-ADBE-EE599EA44E90}" destId="{6BD264C3-0C5D-42A9-9F8D-E31CE9BE7698}" srcOrd="5" destOrd="0" parTransId="{0E0AC6B5-86FC-41EC-B9D3-A1DDE0A7783B}" sibTransId="{DBEF1E1F-6631-4D37-AF19-A3908048811D}"/>
    <dgm:cxn modelId="{5F0C215C-494D-4151-8CA8-95EF6751B6CE}" srcId="{F56F8EBA-C50E-4CCD-ADBE-EE599EA44E90}" destId="{A559DC9F-BF5E-40AD-AEA3-9E5E90D96895}" srcOrd="4" destOrd="0" parTransId="{F74B7E12-8942-44CF-AD2F-2E956102604C}" sibTransId="{E3821274-49D0-4CBB-826D-F3E18618B60E}"/>
    <dgm:cxn modelId="{2035A8FF-A39A-4BEE-9D94-A82B42FF6640}" type="presOf" srcId="{6BD264C3-0C5D-42A9-9F8D-E31CE9BE7698}" destId="{40181C37-06D0-4B0B-89A2-0B7E19EAA9F3}" srcOrd="0" destOrd="0" presId="urn:microsoft.com/office/officeart/2005/8/layout/pyramid2"/>
    <dgm:cxn modelId="{8E33C758-E0C7-4919-9E83-9BC33C4D824A}" srcId="{F56F8EBA-C50E-4CCD-ADBE-EE599EA44E90}" destId="{56F5219E-77C8-41E3-B4CF-F8A5AB17B039}" srcOrd="3" destOrd="0" parTransId="{E9854C83-4CD1-4523-80CF-420AB338C62F}" sibTransId="{532FAFE7-4A02-4097-9BF7-5EF80DB26A92}"/>
    <dgm:cxn modelId="{25519367-CB9B-4854-BAB7-C4D13FF640D2}" srcId="{F56F8EBA-C50E-4CCD-ADBE-EE599EA44E90}" destId="{D37B8EC1-55C5-4CC5-AF75-261299374F4B}" srcOrd="0" destOrd="0" parTransId="{C4AD19F1-4CA7-4B3D-AEB5-BADB1F179036}" sibTransId="{22476218-8CE1-43A3-A6A2-51A0598CAF0F}"/>
    <dgm:cxn modelId="{C66EB83C-53A7-488B-86BE-BE1EF14222C2}" type="presOf" srcId="{E5F2DEA5-3CB2-47A3-9DE5-88F109417359}" destId="{4570CC86-611B-4FDA-94DC-0EBF2EE425A7}" srcOrd="0" destOrd="0" presId="urn:microsoft.com/office/officeart/2005/8/layout/pyramid2"/>
    <dgm:cxn modelId="{D850F337-94C7-40ED-A5E6-B467358A86BA}" type="presOf" srcId="{1F6DD449-9AAD-4E96-8440-B2F3589216B2}" destId="{27116596-7AB9-4E85-9D3B-D45CED5C2FB2}" srcOrd="0" destOrd="0" presId="urn:microsoft.com/office/officeart/2005/8/layout/pyramid2"/>
    <dgm:cxn modelId="{C7B4D9A0-6427-4740-A3BF-653B82DA5F88}" type="presOf" srcId="{F56F8EBA-C50E-4CCD-ADBE-EE599EA44E90}" destId="{44764190-5ADA-49CF-B86E-B6C9335D2BFF}" srcOrd="0" destOrd="0" presId="urn:microsoft.com/office/officeart/2005/8/layout/pyramid2"/>
    <dgm:cxn modelId="{60A70DBA-2659-412D-BE07-4998D8ED3DB1}" srcId="{F56F8EBA-C50E-4CCD-ADBE-EE599EA44E90}" destId="{6D58BC4D-AA39-4400-AD22-9F5797FDDF24}" srcOrd="2" destOrd="0" parTransId="{9EBC80BE-85F1-4E22-9E5A-896473C5DC3D}" sibTransId="{F3BE3257-DB7E-452A-94D1-0965635D488C}"/>
    <dgm:cxn modelId="{B3CAB999-507F-4640-B02A-9D219FC57F72}" srcId="{F56F8EBA-C50E-4CCD-ADBE-EE599EA44E90}" destId="{E5F2DEA5-3CB2-47A3-9DE5-88F109417359}" srcOrd="6" destOrd="0" parTransId="{6EF32681-10FC-4F55-A940-DE5EE22F1CE2}" sibTransId="{4A28FE34-00B8-4002-8266-BC5701AD8FA4}"/>
    <dgm:cxn modelId="{6A27E93F-B316-45E4-9069-CCF6D7A0306D}" srcId="{F56F8EBA-C50E-4CCD-ADBE-EE599EA44E90}" destId="{AC115AB6-443A-41B6-B579-2BFDC8823AAF}" srcOrd="7" destOrd="0" parTransId="{3DBF5E4A-7C24-4DC6-9814-3AA93E908EFC}" sibTransId="{69484F7C-2FE6-4BF2-BBCB-07C422896EB0}"/>
    <dgm:cxn modelId="{17167F20-1716-485D-BF73-4EB37995FCC3}" srcId="{F56F8EBA-C50E-4CCD-ADBE-EE599EA44E90}" destId="{1F6DD449-9AAD-4E96-8440-B2F3589216B2}" srcOrd="1" destOrd="0" parTransId="{C7A18560-DBEB-40FF-AE64-EE8101B79EAC}" sibTransId="{D5216338-E77F-4764-8EE2-27F3254DCC2B}"/>
    <dgm:cxn modelId="{5A28DAF8-22C4-4532-8CD8-14CC462A755D}" type="presOf" srcId="{AC115AB6-443A-41B6-B579-2BFDC8823AAF}" destId="{3BF0DD8A-A79F-409D-9359-CA772B755D5C}" srcOrd="0" destOrd="0" presId="urn:microsoft.com/office/officeart/2005/8/layout/pyramid2"/>
    <dgm:cxn modelId="{CEDEED3C-5F6B-40A2-84B9-135293AA25EB}" type="presOf" srcId="{56F5219E-77C8-41E3-B4CF-F8A5AB17B039}" destId="{599ACD58-992A-4BAA-86BB-198DAF8B4DA1}" srcOrd="0" destOrd="0" presId="urn:microsoft.com/office/officeart/2005/8/layout/pyramid2"/>
    <dgm:cxn modelId="{A697E48A-94D6-4BC4-8EFB-B21CCC6AEA13}" type="presOf" srcId="{A559DC9F-BF5E-40AD-AEA3-9E5E90D96895}" destId="{CFDAB090-9265-4EB6-B8DB-F586BB07C0EF}" srcOrd="0" destOrd="0" presId="urn:microsoft.com/office/officeart/2005/8/layout/pyramid2"/>
    <dgm:cxn modelId="{20E2620B-FF10-4790-AD8C-7F8C8122A0CB}" type="presOf" srcId="{D37B8EC1-55C5-4CC5-AF75-261299374F4B}" destId="{A2B8AF52-DE43-4996-9632-3FE01FB6674F}" srcOrd="0" destOrd="0" presId="urn:microsoft.com/office/officeart/2005/8/layout/pyramid2"/>
    <dgm:cxn modelId="{91C34BB2-5AF2-44EC-A417-9CCB6EB7F7C5}" srcId="{F56F8EBA-C50E-4CCD-ADBE-EE599EA44E90}" destId="{A88286DB-8095-450F-B21C-C459BD7966AB}" srcOrd="8" destOrd="0" parTransId="{2ECBE98F-0823-4164-8B77-8ED2A14B6E3A}" sibTransId="{C3B2BCE8-7C41-44E2-B1F0-3744E92C98BB}"/>
    <dgm:cxn modelId="{33563145-3F5A-4762-B2AC-C6D25DB92FC5}" type="presOf" srcId="{6D58BC4D-AA39-4400-AD22-9F5797FDDF24}" destId="{B38F8FCF-FD6A-4AC7-8351-155815FC7C73}" srcOrd="0" destOrd="0" presId="urn:microsoft.com/office/officeart/2005/8/layout/pyramid2"/>
    <dgm:cxn modelId="{EA46929E-460F-450F-B03C-F5499140613D}" type="presOf" srcId="{95617673-364C-4233-B2EE-FEC24C31937E}" destId="{0E4636C9-D971-4E11-BF45-36973964E29A}" srcOrd="0" destOrd="0" presId="urn:microsoft.com/office/officeart/2005/8/layout/pyramid2"/>
    <dgm:cxn modelId="{0A5523EB-D76C-42CA-8C66-2A13832477CD}" srcId="{F56F8EBA-C50E-4CCD-ADBE-EE599EA44E90}" destId="{95617673-364C-4233-B2EE-FEC24C31937E}" srcOrd="9" destOrd="0" parTransId="{D776D1AA-0947-4269-A55D-BA7B49D25929}" sibTransId="{2FE89A8C-4C97-4101-8957-73B2DDE98382}"/>
    <dgm:cxn modelId="{F59CB10B-6E11-465F-AC9E-BD3A24518BC7}" type="presOf" srcId="{A88286DB-8095-450F-B21C-C459BD7966AB}" destId="{37FF51FD-EF0B-4EFF-AA47-39272854A36E}" srcOrd="0" destOrd="0" presId="urn:microsoft.com/office/officeart/2005/8/layout/pyramid2"/>
    <dgm:cxn modelId="{6707544E-D21E-436B-A550-EC9D842FCDFB}" type="presParOf" srcId="{44764190-5ADA-49CF-B86E-B6C9335D2BFF}" destId="{9E4AE428-8838-4DDC-AF0C-82A8EACE376F}" srcOrd="0" destOrd="0" presId="urn:microsoft.com/office/officeart/2005/8/layout/pyramid2"/>
    <dgm:cxn modelId="{6C65DAEE-1D68-4F3D-BF64-40A1F42D46D0}" type="presParOf" srcId="{44764190-5ADA-49CF-B86E-B6C9335D2BFF}" destId="{C5A6C4D4-14A8-4C23-ACAE-D43E4BFB36D6}" srcOrd="1" destOrd="0" presId="urn:microsoft.com/office/officeart/2005/8/layout/pyramid2"/>
    <dgm:cxn modelId="{E0073D8D-E2C5-48F8-A7C5-01F52D4151B5}" type="presParOf" srcId="{C5A6C4D4-14A8-4C23-ACAE-D43E4BFB36D6}" destId="{A2B8AF52-DE43-4996-9632-3FE01FB6674F}" srcOrd="0" destOrd="0" presId="urn:microsoft.com/office/officeart/2005/8/layout/pyramid2"/>
    <dgm:cxn modelId="{4C67DFED-DD60-4D24-B33F-8EBF8400DFCB}" type="presParOf" srcId="{C5A6C4D4-14A8-4C23-ACAE-D43E4BFB36D6}" destId="{31FE8184-D4C5-45C1-AD0C-EA2145F28E53}" srcOrd="1" destOrd="0" presId="urn:microsoft.com/office/officeart/2005/8/layout/pyramid2"/>
    <dgm:cxn modelId="{22C1A7B9-FCE7-4BED-AA32-BAB19CB911E9}" type="presParOf" srcId="{C5A6C4D4-14A8-4C23-ACAE-D43E4BFB36D6}" destId="{27116596-7AB9-4E85-9D3B-D45CED5C2FB2}" srcOrd="2" destOrd="0" presId="urn:microsoft.com/office/officeart/2005/8/layout/pyramid2"/>
    <dgm:cxn modelId="{425B034E-0FD9-42DC-B181-BAF46F514EAC}" type="presParOf" srcId="{C5A6C4D4-14A8-4C23-ACAE-D43E4BFB36D6}" destId="{E4C1B7A2-348A-47EB-975A-63F089C34AA3}" srcOrd="3" destOrd="0" presId="urn:microsoft.com/office/officeart/2005/8/layout/pyramid2"/>
    <dgm:cxn modelId="{329792DA-73E1-45CB-A731-93C1851BEA2E}" type="presParOf" srcId="{C5A6C4D4-14A8-4C23-ACAE-D43E4BFB36D6}" destId="{B38F8FCF-FD6A-4AC7-8351-155815FC7C73}" srcOrd="4" destOrd="0" presId="urn:microsoft.com/office/officeart/2005/8/layout/pyramid2"/>
    <dgm:cxn modelId="{94A201A5-9C23-41FE-9D77-3254645F4AF1}" type="presParOf" srcId="{C5A6C4D4-14A8-4C23-ACAE-D43E4BFB36D6}" destId="{771E8934-A924-4057-848D-EE7418063D60}" srcOrd="5" destOrd="0" presId="urn:microsoft.com/office/officeart/2005/8/layout/pyramid2"/>
    <dgm:cxn modelId="{9221591E-75DC-4840-BE32-39B624580BE4}" type="presParOf" srcId="{C5A6C4D4-14A8-4C23-ACAE-D43E4BFB36D6}" destId="{599ACD58-992A-4BAA-86BB-198DAF8B4DA1}" srcOrd="6" destOrd="0" presId="urn:microsoft.com/office/officeart/2005/8/layout/pyramid2"/>
    <dgm:cxn modelId="{A37509DC-7C7C-43E0-A3A8-49A9B7FF8773}" type="presParOf" srcId="{C5A6C4D4-14A8-4C23-ACAE-D43E4BFB36D6}" destId="{F3EFAEE8-D0D1-4920-A7F7-693D65B2518F}" srcOrd="7" destOrd="0" presId="urn:microsoft.com/office/officeart/2005/8/layout/pyramid2"/>
    <dgm:cxn modelId="{E0EDF4B8-0B2D-43D0-864F-C7425863291B}" type="presParOf" srcId="{C5A6C4D4-14A8-4C23-ACAE-D43E4BFB36D6}" destId="{CFDAB090-9265-4EB6-B8DB-F586BB07C0EF}" srcOrd="8" destOrd="0" presId="urn:microsoft.com/office/officeart/2005/8/layout/pyramid2"/>
    <dgm:cxn modelId="{19E3BC54-0A5D-4400-B3E0-AF8409CC0A4B}" type="presParOf" srcId="{C5A6C4D4-14A8-4C23-ACAE-D43E4BFB36D6}" destId="{B2F06626-C036-481A-B703-7B4C92090F69}" srcOrd="9" destOrd="0" presId="urn:microsoft.com/office/officeart/2005/8/layout/pyramid2"/>
    <dgm:cxn modelId="{D5F757FF-DC83-4619-8B4A-A3C9E5154070}" type="presParOf" srcId="{C5A6C4D4-14A8-4C23-ACAE-D43E4BFB36D6}" destId="{40181C37-06D0-4B0B-89A2-0B7E19EAA9F3}" srcOrd="10" destOrd="0" presId="urn:microsoft.com/office/officeart/2005/8/layout/pyramid2"/>
    <dgm:cxn modelId="{ECC04676-FC2C-4E24-B37F-70440CE250A1}" type="presParOf" srcId="{C5A6C4D4-14A8-4C23-ACAE-D43E4BFB36D6}" destId="{8C531C99-82EA-46D3-87B5-A3161B7D6885}" srcOrd="11" destOrd="0" presId="urn:microsoft.com/office/officeart/2005/8/layout/pyramid2"/>
    <dgm:cxn modelId="{46AFECA7-5C67-45A0-9E7B-7B2F6D545E31}" type="presParOf" srcId="{C5A6C4D4-14A8-4C23-ACAE-D43E4BFB36D6}" destId="{4570CC86-611B-4FDA-94DC-0EBF2EE425A7}" srcOrd="12" destOrd="0" presId="urn:microsoft.com/office/officeart/2005/8/layout/pyramid2"/>
    <dgm:cxn modelId="{E7E8D72F-CAE1-4803-8086-ACCF92631280}" type="presParOf" srcId="{C5A6C4D4-14A8-4C23-ACAE-D43E4BFB36D6}" destId="{2C58AEFD-3FC7-43C3-B9EB-1EE9C585E92C}" srcOrd="13" destOrd="0" presId="urn:microsoft.com/office/officeart/2005/8/layout/pyramid2"/>
    <dgm:cxn modelId="{8299FFA2-1844-4C68-B7FB-8D1ED5B2D666}" type="presParOf" srcId="{C5A6C4D4-14A8-4C23-ACAE-D43E4BFB36D6}" destId="{3BF0DD8A-A79F-409D-9359-CA772B755D5C}" srcOrd="14" destOrd="0" presId="urn:microsoft.com/office/officeart/2005/8/layout/pyramid2"/>
    <dgm:cxn modelId="{16BE5F84-092B-4AB4-8502-5E5CCB6CFC6D}" type="presParOf" srcId="{C5A6C4D4-14A8-4C23-ACAE-D43E4BFB36D6}" destId="{BB853B5A-741C-47BA-9BCB-36734D561E28}" srcOrd="15" destOrd="0" presId="urn:microsoft.com/office/officeart/2005/8/layout/pyramid2"/>
    <dgm:cxn modelId="{3869601A-C1A0-4EC3-B6EC-282A45E48B70}" type="presParOf" srcId="{C5A6C4D4-14A8-4C23-ACAE-D43E4BFB36D6}" destId="{37FF51FD-EF0B-4EFF-AA47-39272854A36E}" srcOrd="16" destOrd="0" presId="urn:microsoft.com/office/officeart/2005/8/layout/pyramid2"/>
    <dgm:cxn modelId="{5C7513EE-573B-4352-8324-9F201159DBB3}" type="presParOf" srcId="{C5A6C4D4-14A8-4C23-ACAE-D43E4BFB36D6}" destId="{992C16FA-0FB2-4D92-A331-58EE52ED6612}" srcOrd="17" destOrd="0" presId="urn:microsoft.com/office/officeart/2005/8/layout/pyramid2"/>
    <dgm:cxn modelId="{9CC1D267-32D8-4AD4-B64F-05C96E1BA638}" type="presParOf" srcId="{C5A6C4D4-14A8-4C23-ACAE-D43E4BFB36D6}" destId="{0E4636C9-D971-4E11-BF45-36973964E29A}" srcOrd="18" destOrd="0" presId="urn:microsoft.com/office/officeart/2005/8/layout/pyramid2"/>
    <dgm:cxn modelId="{441AFB34-DC31-4D12-8080-D154274234EF}" type="presParOf" srcId="{C5A6C4D4-14A8-4C23-ACAE-D43E4BFB36D6}" destId="{9870C458-1340-4AF3-9793-A17AADA903E6}" srcOrd="19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10FE2231-29F7-4127-9524-AA41304CD6FC}" type="doc">
      <dgm:prSet loTypeId="urn:microsoft.com/office/officeart/2005/8/layout/vList3" loCatId="list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E8A3F1F-7157-49CF-BF35-96F88D21B14B}">
      <dgm:prSet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>
        <a:solidFill>
          <a:schemeClr val="accent5">
            <a:lumMod val="20000"/>
            <a:lumOff val="80000"/>
          </a:schemeClr>
        </a:solidFill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>
          <a:bevelT prst="angle"/>
        </a:sp3d>
      </dgm:spPr>
      <dgm:t>
        <a:bodyPr/>
        <a:lstStyle/>
        <a:p>
          <a:pPr rtl="0"/>
          <a:r>
            <a:rPr lang="ru-RU" b="1" dirty="0"/>
            <a:t>Виды налоговых доходов</a:t>
          </a:r>
          <a:endParaRPr lang="ru-RU" dirty="0"/>
        </a:p>
      </dgm:t>
    </dgm:pt>
    <dgm:pt modelId="{04BDF471-E69C-4143-8AC4-08F61E610EC4}" type="parTrans" cxnId="{8E477068-B826-451B-AAE1-C940E3EED0AD}">
      <dgm:prSet/>
      <dgm:spPr/>
      <dgm:t>
        <a:bodyPr/>
        <a:lstStyle/>
        <a:p>
          <a:endParaRPr lang="ru-RU"/>
        </a:p>
      </dgm:t>
    </dgm:pt>
    <dgm:pt modelId="{ABE8ED7A-1D57-47CD-8C86-E4EAB86FF309}" type="sibTrans" cxnId="{8E477068-B826-451B-AAE1-C940E3EED0AD}">
      <dgm:prSet/>
      <dgm:spPr/>
      <dgm:t>
        <a:bodyPr/>
        <a:lstStyle/>
        <a:p>
          <a:endParaRPr lang="ru-RU"/>
        </a:p>
      </dgm:t>
    </dgm:pt>
    <dgm:pt modelId="{8DF84060-997A-4BFB-B333-759D00CF744E}" type="pres">
      <dgm:prSet presAssocID="{10FE2231-29F7-4127-9524-AA41304CD6FC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044CE8F-D997-4000-A021-81AAAD80D2A2}" type="pres">
      <dgm:prSet presAssocID="{2E8A3F1F-7157-49CF-BF35-96F88D21B14B}" presName="composite" presStyleCnt="0"/>
      <dgm:spPr>
        <a:scene3d>
          <a:camera prst="orthographicFront"/>
          <a:lightRig rig="threePt" dir="t"/>
        </a:scene3d>
        <a:sp3d>
          <a:bevelT/>
        </a:sp3d>
      </dgm:spPr>
    </dgm:pt>
    <dgm:pt modelId="{DC5D3EE0-ADC1-484C-80F0-B0824E1AFA19}" type="pres">
      <dgm:prSet presAssocID="{2E8A3F1F-7157-49CF-BF35-96F88D21B14B}" presName="imgShp" presStyleLbl="fgImgPlace1" presStyleIdx="0" presStyleCnt="1" custScaleX="134786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000" b="-3000"/>
          </a:stretch>
        </a:blipFill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gm:spPr>
    </dgm:pt>
    <dgm:pt modelId="{56A5870D-F373-4FE3-B117-206FE3E4E52B}" type="pres">
      <dgm:prSet presAssocID="{2E8A3F1F-7157-49CF-BF35-96F88D21B14B}" presName="txShp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E477068-B826-451B-AAE1-C940E3EED0AD}" srcId="{10FE2231-29F7-4127-9524-AA41304CD6FC}" destId="{2E8A3F1F-7157-49CF-BF35-96F88D21B14B}" srcOrd="0" destOrd="0" parTransId="{04BDF471-E69C-4143-8AC4-08F61E610EC4}" sibTransId="{ABE8ED7A-1D57-47CD-8C86-E4EAB86FF309}"/>
    <dgm:cxn modelId="{AE2BA053-EC40-4BFC-92A0-7A868884A7BA}" type="presOf" srcId="{2E8A3F1F-7157-49CF-BF35-96F88D21B14B}" destId="{56A5870D-F373-4FE3-B117-206FE3E4E52B}" srcOrd="0" destOrd="0" presId="urn:microsoft.com/office/officeart/2005/8/layout/vList3"/>
    <dgm:cxn modelId="{CC4D9AEC-9B4E-402D-8533-84DA0378C1C6}" type="presOf" srcId="{10FE2231-29F7-4127-9524-AA41304CD6FC}" destId="{8DF84060-997A-4BFB-B333-759D00CF744E}" srcOrd="0" destOrd="0" presId="urn:microsoft.com/office/officeart/2005/8/layout/vList3"/>
    <dgm:cxn modelId="{1C46CE31-9B29-4024-B1B8-3F841D9B0D68}" type="presParOf" srcId="{8DF84060-997A-4BFB-B333-759D00CF744E}" destId="{C044CE8F-D997-4000-A021-81AAAD80D2A2}" srcOrd="0" destOrd="0" presId="urn:microsoft.com/office/officeart/2005/8/layout/vList3"/>
    <dgm:cxn modelId="{FDC07FF4-2EDB-4F2C-B5D6-9C6ADDB9B83A}" type="presParOf" srcId="{C044CE8F-D997-4000-A021-81AAAD80D2A2}" destId="{DC5D3EE0-ADC1-484C-80F0-B0824E1AFA19}" srcOrd="0" destOrd="0" presId="urn:microsoft.com/office/officeart/2005/8/layout/vList3"/>
    <dgm:cxn modelId="{F5CA1E15-72AD-4EE7-A068-6B7E314503AC}" type="presParOf" srcId="{C044CE8F-D997-4000-A021-81AAAD80D2A2}" destId="{56A5870D-F373-4FE3-B117-206FE3E4E52B}" srcOrd="1" destOrd="0" presId="urn:microsoft.com/office/officeart/2005/8/layout/vList3"/>
  </dgm:cxnLst>
  <dgm:bg>
    <a:solidFill>
      <a:schemeClr val="accent5">
        <a:lumMod val="20000"/>
        <a:lumOff val="80000"/>
      </a:schemeClr>
    </a:solidFill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7A624C09-A005-44B9-94A4-E3A4E785A831}" type="doc">
      <dgm:prSet loTypeId="urn:microsoft.com/office/officeart/2005/8/layout/vList3" loCatId="list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5253706-3228-43C6-A5F1-3C620A260F12}">
      <dgm:prSet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>
        <a:solidFill>
          <a:schemeClr val="accent5">
            <a:lumMod val="20000"/>
            <a:lumOff val="80000"/>
          </a:schemeClr>
        </a:solidFill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>
          <a:bevelT/>
        </a:sp3d>
      </dgm:spPr>
      <dgm:t>
        <a:bodyPr/>
        <a:lstStyle/>
        <a:p>
          <a:pPr rtl="0"/>
          <a:r>
            <a:rPr lang="ru-RU" b="1" dirty="0"/>
            <a:t>Виды неналоговых доходов</a:t>
          </a:r>
          <a:endParaRPr lang="ru-RU" dirty="0"/>
        </a:p>
      </dgm:t>
    </dgm:pt>
    <dgm:pt modelId="{CE9B8790-ADC7-41F9-B128-AC1A011D039C}" type="parTrans" cxnId="{43875887-226D-4358-9505-3D12CB33B070}">
      <dgm:prSet/>
      <dgm:spPr/>
      <dgm:t>
        <a:bodyPr/>
        <a:lstStyle/>
        <a:p>
          <a:endParaRPr lang="ru-RU"/>
        </a:p>
      </dgm:t>
    </dgm:pt>
    <dgm:pt modelId="{E3E0F111-39D1-45D1-94D3-DFAA66DC6AF3}" type="sibTrans" cxnId="{43875887-226D-4358-9505-3D12CB33B070}">
      <dgm:prSet/>
      <dgm:spPr/>
      <dgm:t>
        <a:bodyPr/>
        <a:lstStyle/>
        <a:p>
          <a:endParaRPr lang="ru-RU"/>
        </a:p>
      </dgm:t>
    </dgm:pt>
    <dgm:pt modelId="{72C4C05E-76CF-4C58-85C2-424810C14984}" type="pres">
      <dgm:prSet presAssocID="{7A624C09-A005-44B9-94A4-E3A4E785A831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92ABD64-9388-41CC-A9D8-7538FD5B0E21}" type="pres">
      <dgm:prSet presAssocID="{25253706-3228-43C6-A5F1-3C620A260F12}" presName="composite" presStyleCnt="0"/>
      <dgm:spPr/>
    </dgm:pt>
    <dgm:pt modelId="{1C8FF7F9-A095-400A-97D3-0C5CC30BBB90}" type="pres">
      <dgm:prSet presAssocID="{25253706-3228-43C6-A5F1-3C620A260F12}" presName="imgShp" presStyleLbl="fgImgPlace1" presStyleIdx="0" presStyleCnt="1" custScaleX="133706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000" b="-3000"/>
          </a:stretch>
        </a:blipFill>
      </dgm:spPr>
    </dgm:pt>
    <dgm:pt modelId="{29B7435B-60BC-4454-8CDB-7ECD29492C93}" type="pres">
      <dgm:prSet presAssocID="{25253706-3228-43C6-A5F1-3C620A260F12}" presName="txShp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3DEED13-8426-4330-80D3-213DA069036E}" type="presOf" srcId="{7A624C09-A005-44B9-94A4-E3A4E785A831}" destId="{72C4C05E-76CF-4C58-85C2-424810C14984}" srcOrd="0" destOrd="0" presId="urn:microsoft.com/office/officeart/2005/8/layout/vList3"/>
    <dgm:cxn modelId="{64103E17-5D03-454A-AA7F-3EAA0928E0B2}" type="presOf" srcId="{25253706-3228-43C6-A5F1-3C620A260F12}" destId="{29B7435B-60BC-4454-8CDB-7ECD29492C93}" srcOrd="0" destOrd="0" presId="urn:microsoft.com/office/officeart/2005/8/layout/vList3"/>
    <dgm:cxn modelId="{43875887-226D-4358-9505-3D12CB33B070}" srcId="{7A624C09-A005-44B9-94A4-E3A4E785A831}" destId="{25253706-3228-43C6-A5F1-3C620A260F12}" srcOrd="0" destOrd="0" parTransId="{CE9B8790-ADC7-41F9-B128-AC1A011D039C}" sibTransId="{E3E0F111-39D1-45D1-94D3-DFAA66DC6AF3}"/>
    <dgm:cxn modelId="{463C22E6-DEE6-41B4-8B30-C08B40566199}" type="presParOf" srcId="{72C4C05E-76CF-4C58-85C2-424810C14984}" destId="{992ABD64-9388-41CC-A9D8-7538FD5B0E21}" srcOrd="0" destOrd="0" presId="urn:microsoft.com/office/officeart/2005/8/layout/vList3"/>
    <dgm:cxn modelId="{9A14CE9F-C0FE-4937-9F48-FA891F586AA9}" type="presParOf" srcId="{992ABD64-9388-41CC-A9D8-7538FD5B0E21}" destId="{1C8FF7F9-A095-400A-97D3-0C5CC30BBB90}" srcOrd="0" destOrd="0" presId="urn:microsoft.com/office/officeart/2005/8/layout/vList3"/>
    <dgm:cxn modelId="{69067633-90CD-4911-A893-03DAD4D5FC67}" type="presParOf" srcId="{992ABD64-9388-41CC-A9D8-7538FD5B0E21}" destId="{29B7435B-60BC-4454-8CDB-7ECD29492C93}" srcOrd="1" destOrd="0" presId="urn:microsoft.com/office/officeart/2005/8/layout/vList3"/>
  </dgm:cxnLst>
  <dgm:bg>
    <a:solidFill>
      <a:schemeClr val="accent5">
        <a:lumMod val="20000"/>
        <a:lumOff val="80000"/>
      </a:schemeClr>
    </a:solidFill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1E7F3A7-1A57-40AF-AF17-D890D9683D68}">
      <dsp:nvSpPr>
        <dsp:cNvPr id="0" name=""/>
        <dsp:cNvSpPr/>
      </dsp:nvSpPr>
      <dsp:spPr>
        <a:xfrm rot="16200000">
          <a:off x="-328258" y="328258"/>
          <a:ext cx="2340260" cy="1683743"/>
        </a:xfrm>
        <a:prstGeom prst="flowChartManualOperation">
          <a:avLst/>
        </a:prstGeom>
        <a:gradFill rotWithShape="1">
          <a:gsLst>
            <a:gs pos="0">
              <a:schemeClr val="accent6">
                <a:shade val="51000"/>
                <a:satMod val="130000"/>
              </a:schemeClr>
            </a:gs>
            <a:gs pos="80000">
              <a:schemeClr val="accent6">
                <a:shade val="93000"/>
                <a:satMod val="130000"/>
              </a:schemeClr>
            </a:gs>
            <a:gs pos="100000">
              <a:schemeClr val="accent6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 extrusionH="50600">
          <a:bevelT w="63500" h="25400"/>
        </a:sp3d>
      </dsp:spPr>
      <dsp:style>
        <a:lnRef idx="0">
          <a:schemeClr val="accent6"/>
        </a:lnRef>
        <a:fillRef idx="3">
          <a:schemeClr val="accent6"/>
        </a:fillRef>
        <a:effectRef idx="3">
          <a:schemeClr val="accent6"/>
        </a:effectRef>
        <a:fontRef idx="minor">
          <a:schemeClr val="lt1"/>
        </a:fontRef>
      </dsp:style>
      <dsp:txBody>
        <a:bodyPr spcFirstLastPara="0" vert="horz" wrap="square" lIns="228600" tIns="0" rIns="228203" bIns="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600" kern="1200" dirty="0">
              <a:solidFill>
                <a:schemeClr val="tx1"/>
              </a:solidFill>
            </a:rPr>
            <a:t>Доход</a:t>
          </a:r>
        </a:p>
      </dsp:txBody>
      <dsp:txXfrm rot="5400000">
        <a:off x="1" y="468051"/>
        <a:ext cx="1683743" cy="1404156"/>
      </dsp:txXfrm>
    </dsp:sp>
    <dsp:sp modelId="{3A146C52-AD2B-489C-BF10-3AA4F8CAFD67}">
      <dsp:nvSpPr>
        <dsp:cNvPr id="0" name=""/>
        <dsp:cNvSpPr/>
      </dsp:nvSpPr>
      <dsp:spPr>
        <a:xfrm rot="16200000">
          <a:off x="2130049" y="363502"/>
          <a:ext cx="823490" cy="1683743"/>
        </a:xfrm>
        <a:prstGeom prst="flowChartManualOperation">
          <a:avLst/>
        </a:prstGeom>
        <a:gradFill rotWithShape="1">
          <a:gsLst>
            <a:gs pos="0">
              <a:schemeClr val="accent1">
                <a:shade val="51000"/>
                <a:satMod val="130000"/>
              </a:schemeClr>
            </a:gs>
            <a:gs pos="80000">
              <a:schemeClr val="accent1">
                <a:shade val="93000"/>
                <a:satMod val="130000"/>
              </a:schemeClr>
            </a:gs>
            <a:gs pos="100000">
              <a:schemeClr val="accent1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 extrusionH="50600">
          <a:bevelT w="63500" h="25400"/>
        </a:sp3d>
      </dsp:spPr>
      <dsp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dsp:style>
      <dsp:txBody>
        <a:bodyPr spcFirstLastPara="0" vert="horz" wrap="square" lIns="127000" tIns="0" rIns="12700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>
              <a:solidFill>
                <a:schemeClr val="tx1"/>
              </a:solidFill>
            </a:rPr>
            <a:t>Расход</a:t>
          </a:r>
        </a:p>
      </dsp:txBody>
      <dsp:txXfrm rot="5400000">
        <a:off x="1699923" y="958326"/>
        <a:ext cx="1683743" cy="494094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F41BEF7-1C27-495E-86B6-1CFA49944A92}">
      <dsp:nvSpPr>
        <dsp:cNvPr id="0" name=""/>
        <dsp:cNvSpPr/>
      </dsp:nvSpPr>
      <dsp:spPr>
        <a:xfrm>
          <a:off x="1117214" y="2631"/>
          <a:ext cx="2148148" cy="1288888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p3d extrusionH="50600" prstMaterial="metal">
          <a:bevelT w="101600" h="80600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68897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50" b="1" kern="1200" dirty="0"/>
            <a:t>Общегосударственные вопросы</a:t>
          </a:r>
        </a:p>
      </dsp:txBody>
      <dsp:txXfrm>
        <a:off x="1117214" y="2631"/>
        <a:ext cx="2148148" cy="1288888"/>
      </dsp:txXfrm>
    </dsp:sp>
    <dsp:sp modelId="{4792A22A-6D0A-457D-9B5F-49EB49D08443}">
      <dsp:nvSpPr>
        <dsp:cNvPr id="0" name=""/>
        <dsp:cNvSpPr/>
      </dsp:nvSpPr>
      <dsp:spPr>
        <a:xfrm>
          <a:off x="3480177" y="2631"/>
          <a:ext cx="2148148" cy="1288888"/>
        </a:xfrm>
        <a:prstGeom prst="rect">
          <a:avLst/>
        </a:prstGeom>
        <a:solidFill>
          <a:schemeClr val="accent4">
            <a:hueOff val="-405888"/>
            <a:satOff val="2445"/>
            <a:lumOff val="196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p3d extrusionH="50600" prstMaterial="metal">
          <a:bevelT w="101600" h="80600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/>
            <a:t>Национальная оборона</a:t>
          </a:r>
        </a:p>
      </dsp:txBody>
      <dsp:txXfrm>
        <a:off x="3480177" y="2631"/>
        <a:ext cx="2148148" cy="1288888"/>
      </dsp:txXfrm>
    </dsp:sp>
    <dsp:sp modelId="{06371CA4-3EA8-4992-8F70-1D35CD646F4E}">
      <dsp:nvSpPr>
        <dsp:cNvPr id="0" name=""/>
        <dsp:cNvSpPr/>
      </dsp:nvSpPr>
      <dsp:spPr>
        <a:xfrm>
          <a:off x="5843140" y="2631"/>
          <a:ext cx="2148148" cy="1288888"/>
        </a:xfrm>
        <a:prstGeom prst="rect">
          <a:avLst/>
        </a:prstGeom>
        <a:solidFill>
          <a:schemeClr val="accent4">
            <a:hueOff val="-811776"/>
            <a:satOff val="4891"/>
            <a:lumOff val="392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p3d extrusionH="50600" prstMaterial="metal">
          <a:bevelT w="101600" h="80600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i="0" u="none" kern="1200" dirty="0"/>
            <a:t>Национальная безопасность и правоохранительная деятельность</a:t>
          </a:r>
          <a:endParaRPr lang="ru-RU" sz="1600" b="1" kern="1200" dirty="0"/>
        </a:p>
      </dsp:txBody>
      <dsp:txXfrm>
        <a:off x="5843140" y="2631"/>
        <a:ext cx="2148148" cy="1288888"/>
      </dsp:txXfrm>
    </dsp:sp>
    <dsp:sp modelId="{16C12420-D937-4CC4-AEDF-7449D6C8C39A}">
      <dsp:nvSpPr>
        <dsp:cNvPr id="0" name=""/>
        <dsp:cNvSpPr/>
      </dsp:nvSpPr>
      <dsp:spPr>
        <a:xfrm>
          <a:off x="1117214" y="1506335"/>
          <a:ext cx="2148148" cy="1288888"/>
        </a:xfrm>
        <a:prstGeom prst="rect">
          <a:avLst/>
        </a:prstGeom>
        <a:solidFill>
          <a:schemeClr val="accent4">
            <a:hueOff val="-1217664"/>
            <a:satOff val="7336"/>
            <a:lumOff val="588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p3d extrusionH="50600" prstMaterial="metal">
          <a:bevelT w="101600" h="80600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i="0" u="none" kern="1200" dirty="0"/>
            <a:t>Национальная экономика</a:t>
          </a:r>
          <a:endParaRPr lang="ru-RU" sz="1600" b="1" kern="1200" dirty="0"/>
        </a:p>
      </dsp:txBody>
      <dsp:txXfrm>
        <a:off x="1117214" y="1506335"/>
        <a:ext cx="2148148" cy="1288888"/>
      </dsp:txXfrm>
    </dsp:sp>
    <dsp:sp modelId="{F643D7E3-EE82-4CAB-BC63-F8B38A1D851C}">
      <dsp:nvSpPr>
        <dsp:cNvPr id="0" name=""/>
        <dsp:cNvSpPr/>
      </dsp:nvSpPr>
      <dsp:spPr>
        <a:xfrm>
          <a:off x="3480177" y="1506335"/>
          <a:ext cx="2148148" cy="1288888"/>
        </a:xfrm>
        <a:prstGeom prst="rect">
          <a:avLst/>
        </a:prstGeom>
        <a:solidFill>
          <a:schemeClr val="accent4">
            <a:hueOff val="-1623553"/>
            <a:satOff val="9781"/>
            <a:lumOff val="784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p3d extrusionH="50600" prstMaterial="metal">
          <a:bevelT w="101600" h="80600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/>
            <a:t>Жилищно-коммунальное хозяйство</a:t>
          </a:r>
          <a:endParaRPr lang="ru-RU" sz="1600" b="1" kern="1200" dirty="0"/>
        </a:p>
      </dsp:txBody>
      <dsp:txXfrm>
        <a:off x="3480177" y="1506335"/>
        <a:ext cx="2148148" cy="1288888"/>
      </dsp:txXfrm>
    </dsp:sp>
    <dsp:sp modelId="{9F439E99-FDAD-4AA4-99E4-7001C41393F6}">
      <dsp:nvSpPr>
        <dsp:cNvPr id="0" name=""/>
        <dsp:cNvSpPr/>
      </dsp:nvSpPr>
      <dsp:spPr>
        <a:xfrm>
          <a:off x="5843140" y="1506335"/>
          <a:ext cx="2148148" cy="1288888"/>
        </a:xfrm>
        <a:prstGeom prst="rect">
          <a:avLst/>
        </a:prstGeom>
        <a:solidFill>
          <a:schemeClr val="accent4">
            <a:hueOff val="-2029441"/>
            <a:satOff val="12227"/>
            <a:lumOff val="98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p3d extrusionH="50600" prstMaterial="metal">
          <a:bevelT w="101600" h="80600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/>
            <a:t>Охрана окружающей среды</a:t>
          </a:r>
          <a:endParaRPr lang="ru-RU" sz="1600" b="1" kern="1200" dirty="0"/>
        </a:p>
      </dsp:txBody>
      <dsp:txXfrm>
        <a:off x="5843140" y="1506335"/>
        <a:ext cx="2148148" cy="1288888"/>
      </dsp:txXfrm>
    </dsp:sp>
    <dsp:sp modelId="{EAD828D4-A2A4-4E70-BFDD-CBCCEAD55DD7}">
      <dsp:nvSpPr>
        <dsp:cNvPr id="0" name=""/>
        <dsp:cNvSpPr/>
      </dsp:nvSpPr>
      <dsp:spPr>
        <a:xfrm>
          <a:off x="1117214" y="3010039"/>
          <a:ext cx="2148148" cy="1288888"/>
        </a:xfrm>
        <a:prstGeom prst="rect">
          <a:avLst/>
        </a:prstGeom>
        <a:solidFill>
          <a:srgbClr val="00B0F0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p3d extrusionH="50600" prstMaterial="metal">
          <a:bevelT w="101600" h="80600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/>
            <a:t>Образование</a:t>
          </a:r>
        </a:p>
      </dsp:txBody>
      <dsp:txXfrm>
        <a:off x="1117214" y="3010039"/>
        <a:ext cx="2148148" cy="1288888"/>
      </dsp:txXfrm>
    </dsp:sp>
    <dsp:sp modelId="{5EE7B5D0-D1E0-4BE0-BA07-7ADC26CFADE7}">
      <dsp:nvSpPr>
        <dsp:cNvPr id="0" name=""/>
        <dsp:cNvSpPr/>
      </dsp:nvSpPr>
      <dsp:spPr>
        <a:xfrm>
          <a:off x="3480177" y="3010039"/>
          <a:ext cx="2148148" cy="1288888"/>
        </a:xfrm>
        <a:prstGeom prst="rect">
          <a:avLst/>
        </a:prstGeom>
        <a:solidFill>
          <a:srgbClr val="00B0F0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p3d extrusionH="50600" prstMaterial="metal">
          <a:bevelT w="101600" h="80600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/>
            <a:t>Культура, кинематография</a:t>
          </a:r>
        </a:p>
      </dsp:txBody>
      <dsp:txXfrm>
        <a:off x="3480177" y="3010039"/>
        <a:ext cx="2148148" cy="1288888"/>
      </dsp:txXfrm>
    </dsp:sp>
    <dsp:sp modelId="{1C7971C0-D186-4228-A59F-5175D14EFDD8}">
      <dsp:nvSpPr>
        <dsp:cNvPr id="0" name=""/>
        <dsp:cNvSpPr/>
      </dsp:nvSpPr>
      <dsp:spPr>
        <a:xfrm>
          <a:off x="5843140" y="3010039"/>
          <a:ext cx="2148148" cy="1288888"/>
        </a:xfrm>
        <a:prstGeom prst="rect">
          <a:avLst/>
        </a:prstGeom>
        <a:solidFill>
          <a:srgbClr val="00B0F0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p3d extrusionH="50600" prstMaterial="metal">
          <a:bevelT w="101600" h="80600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/>
            <a:t>Здравоохранение</a:t>
          </a:r>
        </a:p>
      </dsp:txBody>
      <dsp:txXfrm>
        <a:off x="5843140" y="3010039"/>
        <a:ext cx="2148148" cy="1288888"/>
      </dsp:txXfrm>
    </dsp:sp>
    <dsp:sp modelId="{BDC33F69-4D7C-411E-BA0D-E95CF65D1DC7}">
      <dsp:nvSpPr>
        <dsp:cNvPr id="0" name=""/>
        <dsp:cNvSpPr/>
      </dsp:nvSpPr>
      <dsp:spPr>
        <a:xfrm>
          <a:off x="1117214" y="4513743"/>
          <a:ext cx="2148148" cy="1288888"/>
        </a:xfrm>
        <a:prstGeom prst="rect">
          <a:avLst/>
        </a:prstGeom>
        <a:solidFill>
          <a:srgbClr val="CCFFFF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p3d extrusionH="50600" prstMaterial="metal">
          <a:bevelT w="101600" h="80600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i="0" u="none" kern="1200" dirty="0"/>
            <a:t>Социальная политика</a:t>
          </a:r>
          <a:endParaRPr lang="ru-RU" sz="1600" b="1" kern="1200" dirty="0"/>
        </a:p>
      </dsp:txBody>
      <dsp:txXfrm>
        <a:off x="1117214" y="4513743"/>
        <a:ext cx="2148148" cy="1288888"/>
      </dsp:txXfrm>
    </dsp:sp>
    <dsp:sp modelId="{A503DF59-7828-4175-9D2E-F5B49605A465}">
      <dsp:nvSpPr>
        <dsp:cNvPr id="0" name=""/>
        <dsp:cNvSpPr/>
      </dsp:nvSpPr>
      <dsp:spPr>
        <a:xfrm>
          <a:off x="3480177" y="4513743"/>
          <a:ext cx="2148148" cy="1288888"/>
        </a:xfrm>
        <a:prstGeom prst="rect">
          <a:avLst/>
        </a:prstGeom>
        <a:solidFill>
          <a:srgbClr val="CCFFFF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p3d extrusionH="50600" prstMaterial="metal">
          <a:bevelT w="101600" h="80600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i="0" u="none" kern="1200" dirty="0"/>
            <a:t>Физическая культура и спорт</a:t>
          </a:r>
          <a:endParaRPr lang="ru-RU" sz="1600" b="1" kern="1200" dirty="0"/>
        </a:p>
      </dsp:txBody>
      <dsp:txXfrm>
        <a:off x="3480177" y="4513743"/>
        <a:ext cx="2148148" cy="1288888"/>
      </dsp:txXfrm>
    </dsp:sp>
    <dsp:sp modelId="{79965497-93E7-4E09-8620-5A2E2C5FB810}">
      <dsp:nvSpPr>
        <dsp:cNvPr id="0" name=""/>
        <dsp:cNvSpPr/>
      </dsp:nvSpPr>
      <dsp:spPr>
        <a:xfrm>
          <a:off x="5843140" y="4513743"/>
          <a:ext cx="2148148" cy="1288888"/>
        </a:xfrm>
        <a:prstGeom prst="rect">
          <a:avLst/>
        </a:prstGeom>
        <a:solidFill>
          <a:srgbClr val="CCFFFF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p3d extrusionH="50600" prstMaterial="metal">
          <a:bevelT w="101600" h="80600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i="0" u="none" kern="1200" dirty="0"/>
            <a:t>Средства массовой информации</a:t>
          </a:r>
          <a:endParaRPr lang="ru-RU" sz="1600" b="1" kern="1200" dirty="0"/>
        </a:p>
      </dsp:txBody>
      <dsp:txXfrm>
        <a:off x="5843140" y="4513743"/>
        <a:ext cx="2148148" cy="128888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1E7F3A7-1A57-40AF-AF17-D890D9683D68}">
      <dsp:nvSpPr>
        <dsp:cNvPr id="0" name=""/>
        <dsp:cNvSpPr/>
      </dsp:nvSpPr>
      <dsp:spPr>
        <a:xfrm rot="16200000" flipH="1" flipV="1">
          <a:off x="1343119" y="392930"/>
          <a:ext cx="2397675" cy="1611813"/>
        </a:xfrm>
        <a:prstGeom prst="flowChartManualOperation">
          <a:avLst/>
        </a:prstGeom>
        <a:gradFill rotWithShape="1">
          <a:gsLst>
            <a:gs pos="0">
              <a:schemeClr val="accent6">
                <a:shade val="51000"/>
                <a:satMod val="130000"/>
              </a:schemeClr>
            </a:gs>
            <a:gs pos="80000">
              <a:schemeClr val="accent6">
                <a:shade val="93000"/>
                <a:satMod val="130000"/>
              </a:schemeClr>
            </a:gs>
            <a:gs pos="100000">
              <a:schemeClr val="accent6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 extrusionH="50600">
          <a:bevelT w="63500" h="25400"/>
        </a:sp3d>
      </dsp:spPr>
      <dsp:style>
        <a:lnRef idx="0">
          <a:schemeClr val="accent6"/>
        </a:lnRef>
        <a:fillRef idx="3">
          <a:schemeClr val="accent6"/>
        </a:fillRef>
        <a:effectRef idx="3">
          <a:schemeClr val="accent6"/>
        </a:effectRef>
        <a:fontRef idx="minor">
          <a:schemeClr val="lt1"/>
        </a:fontRef>
      </dsp:style>
      <dsp:txBody>
        <a:bodyPr spcFirstLastPara="0" vert="horz" wrap="square" lIns="203200" tIns="0" rIns="203367" bIns="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kern="1200" dirty="0">
              <a:solidFill>
                <a:schemeClr val="tx1"/>
              </a:solidFill>
            </a:rPr>
            <a:t>Расход</a:t>
          </a:r>
        </a:p>
      </dsp:txBody>
      <dsp:txXfrm rot="5400000">
        <a:off x="1736050" y="479534"/>
        <a:ext cx="1611813" cy="1438605"/>
      </dsp:txXfrm>
    </dsp:sp>
    <dsp:sp modelId="{3A146C52-AD2B-489C-BF10-3AA4F8CAFD67}">
      <dsp:nvSpPr>
        <dsp:cNvPr id="0" name=""/>
        <dsp:cNvSpPr/>
      </dsp:nvSpPr>
      <dsp:spPr>
        <a:xfrm rot="16200000" flipH="1" flipV="1">
          <a:off x="299637" y="419185"/>
          <a:ext cx="1012538" cy="1611813"/>
        </a:xfrm>
        <a:prstGeom prst="flowChartManualOperation">
          <a:avLst/>
        </a:prstGeom>
        <a:gradFill rotWithShape="1">
          <a:gsLst>
            <a:gs pos="0">
              <a:schemeClr val="accent1">
                <a:shade val="51000"/>
                <a:satMod val="130000"/>
              </a:schemeClr>
            </a:gs>
            <a:gs pos="80000">
              <a:schemeClr val="accent1">
                <a:shade val="93000"/>
                <a:satMod val="130000"/>
              </a:schemeClr>
            </a:gs>
            <a:gs pos="100000">
              <a:schemeClr val="accent1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 extrusionH="50600">
          <a:bevelT w="63500" h="25400"/>
        </a:sp3d>
      </dsp:spPr>
      <dsp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dsp:style>
      <dsp:txBody>
        <a:bodyPr spcFirstLastPara="0" vert="horz" wrap="square" lIns="203200" tIns="0" rIns="203367" bIns="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kern="1200" dirty="0">
              <a:solidFill>
                <a:schemeClr val="tx1"/>
              </a:solidFill>
            </a:rPr>
            <a:t>Доход</a:t>
          </a:r>
        </a:p>
      </dsp:txBody>
      <dsp:txXfrm rot="5400000">
        <a:off x="0" y="921330"/>
        <a:ext cx="1611813" cy="60752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BE460B6-A018-48F9-80FA-D5A7F85E18BB}">
      <dsp:nvSpPr>
        <dsp:cNvPr id="0" name=""/>
        <dsp:cNvSpPr/>
      </dsp:nvSpPr>
      <dsp:spPr>
        <a:xfrm>
          <a:off x="1942823" y="-85353"/>
          <a:ext cx="3296897" cy="3628137"/>
        </a:xfrm>
        <a:prstGeom prst="ellipse">
          <a:avLst/>
        </a:prstGeom>
        <a:gradFill rotWithShape="1">
          <a:gsLst>
            <a:gs pos="0">
              <a:schemeClr val="accent3">
                <a:tint val="50000"/>
                <a:satMod val="300000"/>
              </a:schemeClr>
            </a:gs>
            <a:gs pos="35000">
              <a:schemeClr val="accent3">
                <a:tint val="37000"/>
                <a:satMod val="300000"/>
              </a:schemeClr>
            </a:gs>
            <a:gs pos="100000">
              <a:schemeClr val="accent3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threePt" dir="t"/>
        </a:scene3d>
        <a:sp3d>
          <a:bevelT w="139700" h="139700" prst="divot"/>
        </a:sp3d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>
              <a:solidFill>
                <a:srgbClr val="0000CC"/>
              </a:solidFill>
            </a:rPr>
            <a:t>НАЛОГОВЫЕ ДОХОДЫ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>
              <a:solidFill>
                <a:schemeClr val="bg1"/>
              </a:solidFill>
            </a:rPr>
            <a:t>Установленные законом платежи, которые граждане и организации обязаны вносить в бюджет</a:t>
          </a:r>
        </a:p>
      </dsp:txBody>
      <dsp:txXfrm>
        <a:off x="2382410" y="549570"/>
        <a:ext cx="2417725" cy="1632661"/>
      </dsp:txXfrm>
    </dsp:sp>
    <dsp:sp modelId="{442676C9-DA6E-4933-A7FD-B3F9A0783CA3}">
      <dsp:nvSpPr>
        <dsp:cNvPr id="0" name=""/>
        <dsp:cNvSpPr/>
      </dsp:nvSpPr>
      <dsp:spPr>
        <a:xfrm>
          <a:off x="3410069" y="1817038"/>
          <a:ext cx="3743001" cy="3944474"/>
        </a:xfrm>
        <a:prstGeom prst="ellipse">
          <a:avLst/>
        </a:prstGeom>
        <a:gradFill rotWithShape="1">
          <a:gsLst>
            <a:gs pos="0">
              <a:schemeClr val="accent4">
                <a:tint val="50000"/>
                <a:satMod val="300000"/>
              </a:schemeClr>
            </a:gs>
            <a:gs pos="35000">
              <a:schemeClr val="accent4">
                <a:tint val="37000"/>
                <a:satMod val="300000"/>
              </a:schemeClr>
            </a:gs>
            <a:gs pos="100000">
              <a:schemeClr val="accent4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4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threePt" dir="t"/>
        </a:scene3d>
        <a:sp3d>
          <a:bevelT w="139700" h="139700" prst="divot"/>
        </a:sp3d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>
              <a:solidFill>
                <a:srgbClr val="0000CC"/>
              </a:solidFill>
            </a:rPr>
            <a:t>БЕЗВОЗМЕЗДНЫЕ ПОСТУПЛЕНИЯ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>
              <a:solidFill>
                <a:schemeClr val="bg1"/>
              </a:solidFill>
            </a:rPr>
            <a:t>Поступления в бюджет на безвозмездной и безвозвратной основе из федерального либо из областного бюджета (дотации, субсидии, субвенции), а также перечисления от других физических и юридических лиц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kern="1200" dirty="0">
            <a:solidFill>
              <a:schemeClr val="bg1"/>
            </a:solidFill>
          </a:endParaRPr>
        </a:p>
      </dsp:txBody>
      <dsp:txXfrm>
        <a:off x="4554804" y="2836027"/>
        <a:ext cx="2245800" cy="2169460"/>
      </dsp:txXfrm>
    </dsp:sp>
    <dsp:sp modelId="{A472D127-C6CD-4E15-888A-C31FF7002ABD}">
      <dsp:nvSpPr>
        <dsp:cNvPr id="0" name=""/>
        <dsp:cNvSpPr/>
      </dsp:nvSpPr>
      <dsp:spPr>
        <a:xfrm>
          <a:off x="420816" y="1944216"/>
          <a:ext cx="3760013" cy="3655369"/>
        </a:xfrm>
        <a:prstGeom prst="ellipse">
          <a:avLst/>
        </a:prstGeom>
        <a:gradFill rotWithShape="1">
          <a:gsLst>
            <a:gs pos="0">
              <a:schemeClr val="accent5">
                <a:tint val="50000"/>
                <a:satMod val="300000"/>
              </a:schemeClr>
            </a:gs>
            <a:gs pos="35000">
              <a:schemeClr val="accent5">
                <a:tint val="37000"/>
                <a:satMod val="300000"/>
              </a:schemeClr>
            </a:gs>
            <a:gs pos="100000">
              <a:schemeClr val="accent5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5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threePt" dir="t"/>
        </a:scene3d>
        <a:sp3d>
          <a:bevelT w="139700" h="139700" prst="divot"/>
        </a:sp3d>
      </dsp:spPr>
      <dsp:style>
        <a:lnRef idx="1">
          <a:schemeClr val="accent5"/>
        </a:lnRef>
        <a:fillRef idx="2">
          <a:schemeClr val="accent5"/>
        </a:fillRef>
        <a:effectRef idx="1">
          <a:schemeClr val="accent5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>
              <a:solidFill>
                <a:srgbClr val="0000CC"/>
              </a:solidFill>
            </a:rPr>
            <a:t>НЕНАЛОГОВЫЕ ДОХОДЫ</a:t>
          </a:r>
        </a:p>
        <a:p>
          <a:pPr lvl="0" algn="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>
              <a:solidFill>
                <a:schemeClr val="bg1"/>
              </a:solidFill>
            </a:rPr>
            <a:t>Платежи за пользование государственным (муниципальным) имуществом, а также штрафы, санкции за нарушение законодательства</a:t>
          </a:r>
        </a:p>
      </dsp:txBody>
      <dsp:txXfrm>
        <a:off x="774884" y="2888520"/>
        <a:ext cx="2256007" cy="201045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57D8616-1D19-4853-8F53-02880170197F}">
      <dsp:nvSpPr>
        <dsp:cNvPr id="0" name=""/>
        <dsp:cNvSpPr/>
      </dsp:nvSpPr>
      <dsp:spPr>
        <a:xfrm rot="5400000">
          <a:off x="80661" y="1146189"/>
          <a:ext cx="520693" cy="537999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4">
            <a:lumMod val="75000"/>
          </a:schemeClr>
        </a:solidFill>
        <a:ln w="9525" cap="flat" cmpd="sng" algn="ctr">
          <a:solidFill>
            <a:schemeClr val="accent1">
              <a:lumMod val="75000"/>
              <a:alpha val="6000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hemeClr val="accent6"/>
        </a:lnRef>
        <a:fillRef idx="3">
          <a:schemeClr val="accent6"/>
        </a:fillRef>
        <a:effectRef idx="2">
          <a:schemeClr val="accent6"/>
        </a:effectRef>
        <a:fontRef idx="minor">
          <a:schemeClr val="lt1"/>
        </a:fontRef>
      </dsp:style>
    </dsp:sp>
    <dsp:sp modelId="{52A3CAFF-D8D0-4F11-BADC-652227AFC512}">
      <dsp:nvSpPr>
        <dsp:cNvPr id="0" name=""/>
        <dsp:cNvSpPr/>
      </dsp:nvSpPr>
      <dsp:spPr>
        <a:xfrm>
          <a:off x="0" y="298337"/>
          <a:ext cx="1645093" cy="834717"/>
        </a:xfrm>
        <a:prstGeom prst="roundRect">
          <a:avLst>
            <a:gd name="adj" fmla="val 16670"/>
          </a:avLst>
        </a:prstGeom>
        <a:solidFill>
          <a:schemeClr val="accent4">
            <a:lumMod val="20000"/>
            <a:lumOff val="80000"/>
          </a:schemeClr>
        </a:solidFill>
        <a:ln w="9525" cap="flat" cmpd="sng" algn="ctr">
          <a:solidFill>
            <a:schemeClr val="accent1">
              <a:lumMod val="75000"/>
              <a:alpha val="6000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/>
        </a:scene3d>
        <a:sp3d>
          <a:bevelT prst="angle"/>
        </a:sp3d>
      </dsp:spPr>
      <dsp:style>
        <a:lnRef idx="1">
          <a:schemeClr val="accent6"/>
        </a:lnRef>
        <a:fillRef idx="3">
          <a:schemeClr val="accent6"/>
        </a:fillRef>
        <a:effectRef idx="2">
          <a:schemeClr val="accent6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>
              <a:solidFill>
                <a:schemeClr val="accent1">
                  <a:lumMod val="75000"/>
                </a:schemeClr>
              </a:solidFill>
            </a:rPr>
            <a:t>СОСТАВЛЕНИЕ</a:t>
          </a:r>
          <a:endParaRPr lang="ru-RU" sz="1400" kern="1200" dirty="0">
            <a:solidFill>
              <a:schemeClr val="accent1">
                <a:lumMod val="75000"/>
              </a:schemeClr>
            </a:solidFill>
          </a:endParaRPr>
        </a:p>
      </dsp:txBody>
      <dsp:txXfrm>
        <a:off x="40755" y="339092"/>
        <a:ext cx="1563583" cy="753207"/>
      </dsp:txXfrm>
    </dsp:sp>
    <dsp:sp modelId="{D808DA94-161E-4A32-B259-FEE5F6E776A8}">
      <dsp:nvSpPr>
        <dsp:cNvPr id="0" name=""/>
        <dsp:cNvSpPr/>
      </dsp:nvSpPr>
      <dsp:spPr>
        <a:xfrm>
          <a:off x="1728191" y="290745"/>
          <a:ext cx="1842737" cy="8644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>
              <a:solidFill>
                <a:schemeClr val="tx1"/>
              </a:solidFill>
            </a:rPr>
            <a:t>проекта бюджета на очередной год и плановый период</a:t>
          </a:r>
        </a:p>
      </dsp:txBody>
      <dsp:txXfrm>
        <a:off x="1728191" y="290745"/>
        <a:ext cx="1842737" cy="864450"/>
      </dsp:txXfrm>
    </dsp:sp>
    <dsp:sp modelId="{99D553C2-A4AE-459F-BAAA-88A3890F9585}">
      <dsp:nvSpPr>
        <dsp:cNvPr id="0" name=""/>
        <dsp:cNvSpPr/>
      </dsp:nvSpPr>
      <dsp:spPr>
        <a:xfrm rot="5400000">
          <a:off x="938118" y="2139035"/>
          <a:ext cx="520693" cy="813327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4">
            <a:lumMod val="75000"/>
          </a:schemeClr>
        </a:solidFill>
        <a:ln w="9525" cap="flat" cmpd="sng" algn="ctr">
          <a:solidFill>
            <a:schemeClr val="accent1">
              <a:lumMod val="75000"/>
              <a:alpha val="6000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hemeClr val="accent6"/>
        </a:lnRef>
        <a:fillRef idx="3">
          <a:schemeClr val="accent6"/>
        </a:fillRef>
        <a:effectRef idx="2">
          <a:schemeClr val="accent6"/>
        </a:effectRef>
        <a:fontRef idx="minor">
          <a:schemeClr val="lt1"/>
        </a:fontRef>
      </dsp:style>
    </dsp:sp>
    <dsp:sp modelId="{CEE91D4F-5150-4F05-8214-19BF582CF0ED}">
      <dsp:nvSpPr>
        <dsp:cNvPr id="0" name=""/>
        <dsp:cNvSpPr/>
      </dsp:nvSpPr>
      <dsp:spPr>
        <a:xfrm>
          <a:off x="576068" y="1370870"/>
          <a:ext cx="1379843" cy="857198"/>
        </a:xfrm>
        <a:prstGeom prst="roundRect">
          <a:avLst>
            <a:gd name="adj" fmla="val 16670"/>
          </a:avLst>
        </a:prstGeom>
        <a:solidFill>
          <a:schemeClr val="accent4">
            <a:lumMod val="40000"/>
            <a:lumOff val="60000"/>
          </a:schemeClr>
        </a:solidFill>
        <a:ln w="9525" cap="flat" cmpd="sng" algn="ctr">
          <a:solidFill>
            <a:schemeClr val="accent1">
              <a:lumMod val="75000"/>
              <a:alpha val="6000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/>
        </a:scene3d>
        <a:sp3d>
          <a:bevelT prst="angle"/>
        </a:sp3d>
      </dsp:spPr>
      <dsp:style>
        <a:lnRef idx="1">
          <a:schemeClr val="accent6"/>
        </a:lnRef>
        <a:fillRef idx="3">
          <a:schemeClr val="accent6"/>
        </a:fillRef>
        <a:effectRef idx="2">
          <a:schemeClr val="accent6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b="1" kern="1200" dirty="0">
              <a:solidFill>
                <a:schemeClr val="accent1">
                  <a:lumMod val="75000"/>
                </a:schemeClr>
              </a:solidFill>
            </a:rPr>
            <a:t>РАССМОТРЕНИЕ</a:t>
          </a:r>
          <a:endParaRPr lang="ru-RU" sz="1300" kern="1200" dirty="0">
            <a:solidFill>
              <a:schemeClr val="accent1">
                <a:lumMod val="75000"/>
              </a:schemeClr>
            </a:solidFill>
          </a:endParaRPr>
        </a:p>
      </dsp:txBody>
      <dsp:txXfrm>
        <a:off x="617920" y="1412722"/>
        <a:ext cx="1296139" cy="773494"/>
      </dsp:txXfrm>
    </dsp:sp>
    <dsp:sp modelId="{758734CC-EA54-4056-BB97-597414A2A29A}">
      <dsp:nvSpPr>
        <dsp:cNvPr id="0" name=""/>
        <dsp:cNvSpPr/>
      </dsp:nvSpPr>
      <dsp:spPr>
        <a:xfrm>
          <a:off x="2035765" y="1396990"/>
          <a:ext cx="1845364" cy="80555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b="0" kern="1200" dirty="0">
              <a:solidFill>
                <a:schemeClr val="tx1"/>
              </a:solidFill>
            </a:rPr>
            <a:t>проекта бюджета на очередной год и плановый период</a:t>
          </a:r>
        </a:p>
      </dsp:txBody>
      <dsp:txXfrm>
        <a:off x="2035765" y="1396990"/>
        <a:ext cx="1845364" cy="805552"/>
      </dsp:txXfrm>
    </dsp:sp>
    <dsp:sp modelId="{0DCE211A-FF09-4664-8BEE-C9E4375B4C0C}">
      <dsp:nvSpPr>
        <dsp:cNvPr id="0" name=""/>
        <dsp:cNvSpPr/>
      </dsp:nvSpPr>
      <dsp:spPr>
        <a:xfrm rot="5400000">
          <a:off x="2052273" y="3246615"/>
          <a:ext cx="520693" cy="592791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4">
            <a:lumMod val="75000"/>
          </a:schemeClr>
        </a:solidFill>
        <a:ln w="9525" cap="flat" cmpd="sng" algn="ctr">
          <a:solidFill>
            <a:schemeClr val="accent1">
              <a:lumMod val="75000"/>
              <a:alpha val="6000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hemeClr val="accent6"/>
        </a:lnRef>
        <a:fillRef idx="3">
          <a:schemeClr val="accent6"/>
        </a:fillRef>
        <a:effectRef idx="2">
          <a:schemeClr val="accent6"/>
        </a:effectRef>
        <a:fontRef idx="minor">
          <a:schemeClr val="lt1"/>
        </a:fontRef>
      </dsp:style>
    </dsp:sp>
    <dsp:sp modelId="{6BEC97C9-236D-4A8A-BD61-D943752C62BF}">
      <dsp:nvSpPr>
        <dsp:cNvPr id="0" name=""/>
        <dsp:cNvSpPr/>
      </dsp:nvSpPr>
      <dsp:spPr>
        <a:xfrm>
          <a:off x="1656180" y="2418566"/>
          <a:ext cx="1460748" cy="809555"/>
        </a:xfrm>
        <a:prstGeom prst="roundRect">
          <a:avLst>
            <a:gd name="adj" fmla="val 16670"/>
          </a:avLst>
        </a:prstGeom>
        <a:solidFill>
          <a:schemeClr val="accent4">
            <a:lumMod val="60000"/>
            <a:lumOff val="40000"/>
          </a:schemeClr>
        </a:solidFill>
        <a:ln w="9525" cap="flat" cmpd="sng" algn="ctr">
          <a:solidFill>
            <a:schemeClr val="accent1">
              <a:lumMod val="75000"/>
              <a:alpha val="6000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/>
        </a:scene3d>
        <a:sp3d>
          <a:bevelT prst="angle"/>
        </a:sp3d>
      </dsp:spPr>
      <dsp:style>
        <a:lnRef idx="1">
          <a:schemeClr val="accent6"/>
        </a:lnRef>
        <a:fillRef idx="3">
          <a:schemeClr val="accent6"/>
        </a:fillRef>
        <a:effectRef idx="2">
          <a:schemeClr val="accent6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b="1" kern="1200" dirty="0">
              <a:solidFill>
                <a:schemeClr val="accent1">
                  <a:lumMod val="75000"/>
                </a:schemeClr>
              </a:solidFill>
            </a:rPr>
            <a:t>УТВЕРЖДЕНИЕ</a:t>
          </a:r>
          <a:endParaRPr lang="ru-RU" sz="1300" kern="1200" dirty="0">
            <a:solidFill>
              <a:schemeClr val="accent1">
                <a:lumMod val="75000"/>
              </a:schemeClr>
            </a:solidFill>
          </a:endParaRPr>
        </a:p>
      </dsp:txBody>
      <dsp:txXfrm>
        <a:off x="1695706" y="2458092"/>
        <a:ext cx="1381696" cy="730503"/>
      </dsp:txXfrm>
    </dsp:sp>
    <dsp:sp modelId="{5222E2DC-A9C4-44FB-AD3A-6A7A8EE19CF7}">
      <dsp:nvSpPr>
        <dsp:cNvPr id="0" name=""/>
        <dsp:cNvSpPr/>
      </dsp:nvSpPr>
      <dsp:spPr>
        <a:xfrm>
          <a:off x="3168353" y="2475251"/>
          <a:ext cx="2174034" cy="7354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>
              <a:solidFill>
                <a:schemeClr val="tx1"/>
              </a:solidFill>
            </a:rPr>
            <a:t>проекта бюджета на очередной год и плановый период</a:t>
          </a:r>
        </a:p>
      </dsp:txBody>
      <dsp:txXfrm>
        <a:off x="3168353" y="2475251"/>
        <a:ext cx="2174034" cy="735403"/>
      </dsp:txXfrm>
    </dsp:sp>
    <dsp:sp modelId="{96F8D70B-607F-4361-BF60-C259C09EA1BA}">
      <dsp:nvSpPr>
        <dsp:cNvPr id="0" name=""/>
        <dsp:cNvSpPr/>
      </dsp:nvSpPr>
      <dsp:spPr>
        <a:xfrm rot="5400000">
          <a:off x="2916369" y="3990179"/>
          <a:ext cx="520693" cy="592791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4">
            <a:lumMod val="75000"/>
          </a:schemeClr>
        </a:solidFill>
        <a:ln w="9525" cap="flat" cmpd="sng" algn="ctr">
          <a:solidFill>
            <a:schemeClr val="accent1">
              <a:lumMod val="75000"/>
              <a:alpha val="6000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hemeClr val="accent6"/>
        </a:lnRef>
        <a:fillRef idx="3">
          <a:schemeClr val="accent6"/>
        </a:fillRef>
        <a:effectRef idx="2">
          <a:schemeClr val="accent6"/>
        </a:effectRef>
        <a:fontRef idx="minor">
          <a:schemeClr val="lt1"/>
        </a:fontRef>
      </dsp:style>
    </dsp:sp>
    <dsp:sp modelId="{C1144B75-C0F9-4C85-8F1E-463440588597}">
      <dsp:nvSpPr>
        <dsp:cNvPr id="0" name=""/>
        <dsp:cNvSpPr/>
      </dsp:nvSpPr>
      <dsp:spPr>
        <a:xfrm>
          <a:off x="2664293" y="3469433"/>
          <a:ext cx="1467444" cy="475851"/>
        </a:xfrm>
        <a:prstGeom prst="roundRect">
          <a:avLst>
            <a:gd name="adj" fmla="val 16670"/>
          </a:avLst>
        </a:prstGeom>
        <a:solidFill>
          <a:schemeClr val="accent4"/>
        </a:solidFill>
        <a:ln w="9525" cap="flat" cmpd="sng" algn="ctr">
          <a:solidFill>
            <a:schemeClr val="accent1">
              <a:lumMod val="75000"/>
              <a:alpha val="6000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/>
        </a:scene3d>
        <a:sp3d>
          <a:bevelT prst="angle"/>
        </a:sp3d>
      </dsp:spPr>
      <dsp:style>
        <a:lnRef idx="1">
          <a:schemeClr val="accent6"/>
        </a:lnRef>
        <a:fillRef idx="3">
          <a:schemeClr val="accent6"/>
        </a:fillRef>
        <a:effectRef idx="2">
          <a:schemeClr val="accent6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b="1" kern="1200" dirty="0">
              <a:solidFill>
                <a:schemeClr val="accent1">
                  <a:lumMod val="75000"/>
                </a:schemeClr>
              </a:solidFill>
            </a:rPr>
            <a:t>ИСПОЛНЕНИЕ</a:t>
          </a:r>
        </a:p>
      </dsp:txBody>
      <dsp:txXfrm>
        <a:off x="2687526" y="3492666"/>
        <a:ext cx="1420978" cy="429385"/>
      </dsp:txXfrm>
    </dsp:sp>
    <dsp:sp modelId="{51BBF6E4-A086-4073-A981-5BA211FDC0E1}">
      <dsp:nvSpPr>
        <dsp:cNvPr id="0" name=""/>
        <dsp:cNvSpPr/>
      </dsp:nvSpPr>
      <dsp:spPr>
        <a:xfrm>
          <a:off x="4248470" y="3450161"/>
          <a:ext cx="1824052" cy="4958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>
              <a:solidFill>
                <a:schemeClr val="tx1"/>
              </a:solidFill>
            </a:rPr>
            <a:t>бюджета в текущем году</a:t>
          </a:r>
        </a:p>
      </dsp:txBody>
      <dsp:txXfrm>
        <a:off x="4248470" y="3450161"/>
        <a:ext cx="1824052" cy="495898"/>
      </dsp:txXfrm>
    </dsp:sp>
    <dsp:sp modelId="{28EB015A-0FA4-48B7-960B-C9BAA8D016F3}">
      <dsp:nvSpPr>
        <dsp:cNvPr id="0" name=""/>
        <dsp:cNvSpPr/>
      </dsp:nvSpPr>
      <dsp:spPr>
        <a:xfrm rot="5400000">
          <a:off x="3924483" y="4818191"/>
          <a:ext cx="520693" cy="592791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4">
            <a:lumMod val="75000"/>
          </a:schemeClr>
        </a:solidFill>
        <a:ln w="9525" cap="flat" cmpd="sng" algn="ctr">
          <a:solidFill>
            <a:schemeClr val="accent1">
              <a:lumMod val="75000"/>
              <a:alpha val="6000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hemeClr val="accent6"/>
        </a:lnRef>
        <a:fillRef idx="3">
          <a:schemeClr val="accent6"/>
        </a:fillRef>
        <a:effectRef idx="2">
          <a:schemeClr val="accent6"/>
        </a:effectRef>
        <a:fontRef idx="minor">
          <a:schemeClr val="lt1"/>
        </a:fontRef>
      </dsp:style>
    </dsp:sp>
    <dsp:sp modelId="{51ACE228-B4DF-4530-9FDE-231396F29948}">
      <dsp:nvSpPr>
        <dsp:cNvPr id="0" name=""/>
        <dsp:cNvSpPr/>
      </dsp:nvSpPr>
      <dsp:spPr>
        <a:xfrm>
          <a:off x="3528390" y="4206171"/>
          <a:ext cx="1450098" cy="538028"/>
        </a:xfrm>
        <a:prstGeom prst="roundRect">
          <a:avLst>
            <a:gd name="adj" fmla="val 16670"/>
          </a:avLst>
        </a:prstGeom>
        <a:solidFill>
          <a:schemeClr val="accent4">
            <a:lumMod val="60000"/>
            <a:lumOff val="40000"/>
          </a:schemeClr>
        </a:solidFill>
        <a:ln w="9525" cap="flat" cmpd="sng" algn="ctr">
          <a:solidFill>
            <a:schemeClr val="accent1">
              <a:lumMod val="75000"/>
              <a:alpha val="6000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/>
        </a:scene3d>
        <a:sp3d>
          <a:bevelT prst="angle"/>
        </a:sp3d>
      </dsp:spPr>
      <dsp:style>
        <a:lnRef idx="1">
          <a:schemeClr val="accent6"/>
        </a:lnRef>
        <a:fillRef idx="3">
          <a:schemeClr val="accent6"/>
        </a:fillRef>
        <a:effectRef idx="2">
          <a:schemeClr val="accent6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b="1" kern="1200" dirty="0">
              <a:solidFill>
                <a:schemeClr val="accent1">
                  <a:lumMod val="75000"/>
                </a:schemeClr>
              </a:solidFill>
            </a:rPr>
            <a:t>ФОРМИРОВАНИЕ</a:t>
          </a:r>
        </a:p>
      </dsp:txBody>
      <dsp:txXfrm>
        <a:off x="3554659" y="4232440"/>
        <a:ext cx="1397560" cy="485490"/>
      </dsp:txXfrm>
    </dsp:sp>
    <dsp:sp modelId="{427CC36A-9F5F-40D3-8821-4CE7B85E5562}">
      <dsp:nvSpPr>
        <dsp:cNvPr id="0" name=""/>
        <dsp:cNvSpPr/>
      </dsp:nvSpPr>
      <dsp:spPr>
        <a:xfrm>
          <a:off x="5027294" y="4126001"/>
          <a:ext cx="2101497" cy="6562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>
              <a:solidFill>
                <a:schemeClr val="tx1"/>
              </a:solidFill>
            </a:rPr>
            <a:t>отчета об исполнении бюджета  за год</a:t>
          </a:r>
        </a:p>
      </dsp:txBody>
      <dsp:txXfrm>
        <a:off x="5027294" y="4126001"/>
        <a:ext cx="2101497" cy="656232"/>
      </dsp:txXfrm>
    </dsp:sp>
    <dsp:sp modelId="{44466C57-3D5C-4116-93B2-06C7348B6099}">
      <dsp:nvSpPr>
        <dsp:cNvPr id="0" name=""/>
        <dsp:cNvSpPr/>
      </dsp:nvSpPr>
      <dsp:spPr>
        <a:xfrm>
          <a:off x="4608511" y="4926250"/>
          <a:ext cx="1821497" cy="797775"/>
        </a:xfrm>
        <a:prstGeom prst="roundRect">
          <a:avLst>
            <a:gd name="adj" fmla="val 16670"/>
          </a:avLst>
        </a:prstGeom>
        <a:solidFill>
          <a:schemeClr val="accent4">
            <a:lumMod val="20000"/>
            <a:lumOff val="80000"/>
          </a:schemeClr>
        </a:solidFill>
        <a:ln w="9525" cap="flat" cmpd="sng" algn="ctr">
          <a:solidFill>
            <a:schemeClr val="accent1">
              <a:lumMod val="75000"/>
              <a:alpha val="6000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/>
        </a:scene3d>
        <a:sp3d>
          <a:bevelT prst="angle"/>
        </a:sp3d>
      </dsp:spPr>
      <dsp:style>
        <a:lnRef idx="1">
          <a:schemeClr val="accent6"/>
        </a:lnRef>
        <a:fillRef idx="3">
          <a:schemeClr val="accent6"/>
        </a:fillRef>
        <a:effectRef idx="2">
          <a:schemeClr val="accent6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b="1" kern="1200" dirty="0">
              <a:solidFill>
                <a:schemeClr val="accent1">
                  <a:lumMod val="75000"/>
                </a:schemeClr>
              </a:solidFill>
            </a:rPr>
            <a:t>УТВЕРЖДЕНИЕ</a:t>
          </a:r>
        </a:p>
      </dsp:txBody>
      <dsp:txXfrm>
        <a:off x="4647462" y="4965201"/>
        <a:ext cx="1743595" cy="719873"/>
      </dsp:txXfrm>
    </dsp:sp>
    <dsp:sp modelId="{B4CCDA7C-1790-422B-A3A8-2FF17385DA90}">
      <dsp:nvSpPr>
        <dsp:cNvPr id="0" name=""/>
        <dsp:cNvSpPr/>
      </dsp:nvSpPr>
      <dsp:spPr>
        <a:xfrm>
          <a:off x="6480717" y="5019806"/>
          <a:ext cx="1789014" cy="59681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>
              <a:solidFill>
                <a:schemeClr val="tx1"/>
              </a:solidFill>
            </a:rPr>
            <a:t>отчета об исполнении бюджета за год           </a:t>
          </a:r>
        </a:p>
      </dsp:txBody>
      <dsp:txXfrm>
        <a:off x="6480717" y="5019806"/>
        <a:ext cx="1789014" cy="596819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66D9D6E-FD1A-45D2-B7FA-F68F0F205323}">
      <dsp:nvSpPr>
        <dsp:cNvPr id="0" name=""/>
        <dsp:cNvSpPr/>
      </dsp:nvSpPr>
      <dsp:spPr>
        <a:xfrm>
          <a:off x="2438400" y="1190"/>
          <a:ext cx="3657600" cy="944562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4445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t" anchorCtr="0">
          <a:noAutofit/>
        </a:bodyPr>
        <a:lstStyle/>
        <a:p>
          <a:pPr marL="171450" lvl="1" indent="-171450" algn="l" defTabSz="80010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b="1" kern="1200" dirty="0"/>
            <a:t>Оптимизация бюджетных расходов</a:t>
          </a:r>
        </a:p>
      </dsp:txBody>
      <dsp:txXfrm>
        <a:off x="2438400" y="119260"/>
        <a:ext cx="3303389" cy="708422"/>
      </dsp:txXfrm>
    </dsp:sp>
    <dsp:sp modelId="{0FD6EB6E-2304-4D9A-BFC4-7CEFCEF0E9B5}">
      <dsp:nvSpPr>
        <dsp:cNvPr id="0" name=""/>
        <dsp:cNvSpPr/>
      </dsp:nvSpPr>
      <dsp:spPr>
        <a:xfrm>
          <a:off x="0" y="0"/>
          <a:ext cx="2438400" cy="944562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9070" tIns="89535" rIns="179070" bIns="89535" numCol="1" spcCol="1270" anchor="ctr" anchorCtr="0">
          <a:noAutofit/>
        </a:bodyPr>
        <a:lstStyle/>
        <a:p>
          <a:pPr lvl="0" algn="ctr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4700" kern="1200" dirty="0"/>
        </a:p>
      </dsp:txBody>
      <dsp:txXfrm>
        <a:off x="46110" y="46110"/>
        <a:ext cx="2346180" cy="852342"/>
      </dsp:txXfrm>
    </dsp:sp>
    <dsp:sp modelId="{59D5A973-14A0-4A23-938F-AB4FB7A69264}">
      <dsp:nvSpPr>
        <dsp:cNvPr id="0" name=""/>
        <dsp:cNvSpPr/>
      </dsp:nvSpPr>
      <dsp:spPr>
        <a:xfrm>
          <a:off x="2438400" y="1040209"/>
          <a:ext cx="3657600" cy="944562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4445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0160" tIns="10160" rIns="10160" bIns="10160" numCol="1" spcCol="1270" anchor="t" anchorCtr="0">
          <a:noAutofit/>
        </a:bodyPr>
        <a:lstStyle/>
        <a:p>
          <a:pPr marL="171450" lvl="1" indent="-171450" algn="l" defTabSz="711200">
            <a:lnSpc>
              <a:spcPct val="15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b="1" kern="1200" dirty="0"/>
            <a:t>Систематизация межбюджетных отношений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200" kern="1200" dirty="0"/>
        </a:p>
      </dsp:txBody>
      <dsp:txXfrm>
        <a:off x="2438400" y="1158279"/>
        <a:ext cx="3303389" cy="708422"/>
      </dsp:txXfrm>
    </dsp:sp>
    <dsp:sp modelId="{B43D015E-F579-4834-AE1F-E82F854AFFA6}">
      <dsp:nvSpPr>
        <dsp:cNvPr id="0" name=""/>
        <dsp:cNvSpPr/>
      </dsp:nvSpPr>
      <dsp:spPr>
        <a:xfrm>
          <a:off x="0" y="1040209"/>
          <a:ext cx="2438400" cy="944562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9070" tIns="89535" rIns="179070" bIns="89535" numCol="1" spcCol="1270" anchor="ctr" anchorCtr="0">
          <a:noAutofit/>
        </a:bodyPr>
        <a:lstStyle/>
        <a:p>
          <a:pPr lvl="0" algn="ctr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4700" kern="1200" dirty="0"/>
        </a:p>
      </dsp:txBody>
      <dsp:txXfrm>
        <a:off x="46110" y="1086319"/>
        <a:ext cx="2346180" cy="852342"/>
      </dsp:txXfrm>
    </dsp:sp>
    <dsp:sp modelId="{77B08773-D08A-4389-A2DB-9058295C14F0}">
      <dsp:nvSpPr>
        <dsp:cNvPr id="0" name=""/>
        <dsp:cNvSpPr/>
      </dsp:nvSpPr>
      <dsp:spPr>
        <a:xfrm>
          <a:off x="2438400" y="2079228"/>
          <a:ext cx="3657600" cy="944562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4445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0160" tIns="10160" rIns="10160" bIns="10160" numCol="1" spcCol="1270" anchor="t" anchorCtr="0">
          <a:noAutofit/>
        </a:bodyPr>
        <a:lstStyle/>
        <a:p>
          <a:pPr marL="171450" lvl="1" indent="-171450" algn="l" defTabSz="711200">
            <a:lnSpc>
              <a:spcPct val="15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b="1" kern="1200" dirty="0"/>
            <a:t>Требовательный подход к бюджетным обязательствам</a:t>
          </a:r>
        </a:p>
      </dsp:txBody>
      <dsp:txXfrm>
        <a:off x="2438400" y="2197298"/>
        <a:ext cx="3303389" cy="708422"/>
      </dsp:txXfrm>
    </dsp:sp>
    <dsp:sp modelId="{49F173BD-D155-4F0A-875C-E54F844B9AE0}">
      <dsp:nvSpPr>
        <dsp:cNvPr id="0" name=""/>
        <dsp:cNvSpPr/>
      </dsp:nvSpPr>
      <dsp:spPr>
        <a:xfrm>
          <a:off x="0" y="2079228"/>
          <a:ext cx="2438400" cy="944562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9070" tIns="89535" rIns="179070" bIns="89535" numCol="1" spcCol="1270" anchor="ctr" anchorCtr="0">
          <a:noAutofit/>
        </a:bodyPr>
        <a:lstStyle/>
        <a:p>
          <a:pPr lvl="0" algn="ctr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4700" kern="1200"/>
        </a:p>
      </dsp:txBody>
      <dsp:txXfrm>
        <a:off x="46110" y="2125338"/>
        <a:ext cx="2346180" cy="852342"/>
      </dsp:txXfrm>
    </dsp:sp>
    <dsp:sp modelId="{73F90396-DD44-47AD-B3A4-9827EED05946}">
      <dsp:nvSpPr>
        <dsp:cNvPr id="0" name=""/>
        <dsp:cNvSpPr/>
      </dsp:nvSpPr>
      <dsp:spPr>
        <a:xfrm>
          <a:off x="2438400" y="3118246"/>
          <a:ext cx="3657600" cy="944562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4445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0160" tIns="10160" rIns="10160" bIns="10160" numCol="1" spcCol="1270" anchor="t" anchorCtr="0">
          <a:noAutofit/>
        </a:bodyPr>
        <a:lstStyle/>
        <a:p>
          <a:pPr marL="171450" lvl="1" indent="-171450" algn="l" defTabSz="711200">
            <a:lnSpc>
              <a:spcPct val="15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b="1" kern="1200" dirty="0"/>
            <a:t>Ежемесячный анализ поступлений доходов в бюджет</a:t>
          </a:r>
        </a:p>
      </dsp:txBody>
      <dsp:txXfrm>
        <a:off x="2438400" y="3236316"/>
        <a:ext cx="3303389" cy="708422"/>
      </dsp:txXfrm>
    </dsp:sp>
    <dsp:sp modelId="{30F4DFDC-98CB-4B67-AAC6-34B2E83C93D0}">
      <dsp:nvSpPr>
        <dsp:cNvPr id="0" name=""/>
        <dsp:cNvSpPr/>
      </dsp:nvSpPr>
      <dsp:spPr>
        <a:xfrm>
          <a:off x="0" y="3118246"/>
          <a:ext cx="2438400" cy="944562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9070" tIns="89535" rIns="179070" bIns="89535" numCol="1" spcCol="1270" anchor="ctr" anchorCtr="0">
          <a:noAutofit/>
        </a:bodyPr>
        <a:lstStyle/>
        <a:p>
          <a:pPr lvl="0" algn="ctr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4700" kern="1200"/>
        </a:p>
      </dsp:txBody>
      <dsp:txXfrm>
        <a:off x="46110" y="3164356"/>
        <a:ext cx="2346180" cy="852342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8C72B69-34BE-4432-93E8-CF53F7F842CC}">
      <dsp:nvSpPr>
        <dsp:cNvPr id="0" name=""/>
        <dsp:cNvSpPr/>
      </dsp:nvSpPr>
      <dsp:spPr>
        <a:xfrm>
          <a:off x="-2189879" y="766262"/>
          <a:ext cx="3711317" cy="4803695"/>
        </a:xfrm>
        <a:prstGeom prst="blockArc">
          <a:avLst>
            <a:gd name="adj1" fmla="val 18900000"/>
            <a:gd name="adj2" fmla="val 2700000"/>
            <a:gd name="adj3" fmla="val 260"/>
          </a:avLst>
        </a:pr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isometricOffAxis2Left" zoom="82000"/>
          <a:lightRig rig="morning" dir="t">
            <a:rot lat="0" lon="0" rev="204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3047421-026B-45BF-99F5-E643A3B46975}">
      <dsp:nvSpPr>
        <dsp:cNvPr id="0" name=""/>
        <dsp:cNvSpPr/>
      </dsp:nvSpPr>
      <dsp:spPr>
        <a:xfrm>
          <a:off x="693386" y="473988"/>
          <a:ext cx="6131007" cy="948470"/>
        </a:xfrm>
        <a:prstGeom prst="rect">
          <a:avLst/>
        </a:prstGeom>
        <a:solidFill>
          <a:schemeClr val="tx2">
            <a:lumMod val="20000"/>
            <a:lumOff val="80000"/>
          </a:schemeClr>
        </a:solidFill>
        <a:ln>
          <a:solidFill>
            <a:srgbClr val="FFFF00"/>
          </a:solidFill>
        </a:ln>
        <a:effectLst/>
        <a:scene3d>
          <a:camera prst="isometricOffAxis2Left" zoom="82000"/>
          <a:lightRig rig="morning" dir="t">
            <a:rot lat="0" lon="0" rev="20400000"/>
          </a:lightRig>
        </a:scene3d>
        <a:sp3d extrusionH="190500" prstMaterial="matte">
          <a:bevelT w="120650" h="38100"/>
          <a:bevelB w="120650" h="571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52848" tIns="40640" rIns="40640" bIns="4064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>
              <a:solidFill>
                <a:schemeClr val="tx1"/>
              </a:solidFill>
            </a:rPr>
            <a:t>необходимость безусловной реализации достижения целей и задач, определенных национальными проектами и указами Президента Российской Федерации;</a:t>
          </a:r>
        </a:p>
      </dsp:txBody>
      <dsp:txXfrm>
        <a:off x="693386" y="473988"/>
        <a:ext cx="6131007" cy="948470"/>
      </dsp:txXfrm>
    </dsp:sp>
    <dsp:sp modelId="{8DFFCF2B-C998-4E3F-85EA-678FEC165B52}">
      <dsp:nvSpPr>
        <dsp:cNvPr id="0" name=""/>
        <dsp:cNvSpPr/>
      </dsp:nvSpPr>
      <dsp:spPr>
        <a:xfrm>
          <a:off x="100592" y="355429"/>
          <a:ext cx="1185587" cy="1185587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solidFill>
            <a:srgbClr val="FFFF00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4D99A45D-F0B7-4A1C-BCC3-9C1D7E89FA40}">
      <dsp:nvSpPr>
        <dsp:cNvPr id="0" name=""/>
        <dsp:cNvSpPr/>
      </dsp:nvSpPr>
      <dsp:spPr>
        <a:xfrm>
          <a:off x="1237165" y="1896940"/>
          <a:ext cx="5587227" cy="948470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>
          <a:solidFill>
            <a:srgbClr val="FFFF00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isometricOffAxis2Left" zoom="82000"/>
          <a:lightRig rig="morning" dir="t">
            <a:rot lat="0" lon="0" rev="20400000"/>
          </a:lightRig>
        </a:scene3d>
        <a:sp3d extrusionH="190500" prstMaterial="matt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52848" tIns="40640" rIns="40640" bIns="4064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>
              <a:solidFill>
                <a:schemeClr val="tx1"/>
              </a:solidFill>
            </a:rPr>
            <a:t>замедление темпов роста экономики в связи с изменением внутренних и внешнеполитических факторов;</a:t>
          </a:r>
        </a:p>
      </dsp:txBody>
      <dsp:txXfrm>
        <a:off x="1237165" y="1896940"/>
        <a:ext cx="5587227" cy="948470"/>
      </dsp:txXfrm>
    </dsp:sp>
    <dsp:sp modelId="{6C5B2BDE-CFA8-46A2-97CA-C1CB16A51DEE}">
      <dsp:nvSpPr>
        <dsp:cNvPr id="0" name=""/>
        <dsp:cNvSpPr/>
      </dsp:nvSpPr>
      <dsp:spPr>
        <a:xfrm>
          <a:off x="644371" y="1778381"/>
          <a:ext cx="1185587" cy="1185587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>
          <a:solidFill>
            <a:srgbClr val="FFFF00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B970410A-A991-4BA4-B28C-54968B6CF0A0}">
      <dsp:nvSpPr>
        <dsp:cNvPr id="0" name=""/>
        <dsp:cNvSpPr/>
      </dsp:nvSpPr>
      <dsp:spPr>
        <a:xfrm>
          <a:off x="1237165" y="3319892"/>
          <a:ext cx="5587227" cy="948470"/>
        </a:xfrm>
        <a:prstGeom prst="rect">
          <a:avLst/>
        </a:prstGeom>
        <a:solidFill>
          <a:schemeClr val="accent3">
            <a:lumMod val="20000"/>
            <a:lumOff val="80000"/>
          </a:schemeClr>
        </a:solidFill>
        <a:ln>
          <a:solidFill>
            <a:srgbClr val="FFFF00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isometricOffAxis2Left" zoom="82000"/>
          <a:lightRig rig="morning" dir="t">
            <a:rot lat="0" lon="0" rev="20400000"/>
          </a:lightRig>
        </a:scene3d>
        <a:sp3d extrusionH="190500" prstMaterial="matt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52848" tIns="40640" rIns="40640" bIns="4064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>
              <a:solidFill>
                <a:schemeClr val="tx1"/>
              </a:solidFill>
            </a:rPr>
            <a:t>ограниченность собственных финансовых ресурсов;</a:t>
          </a:r>
        </a:p>
      </dsp:txBody>
      <dsp:txXfrm>
        <a:off x="1237165" y="3319892"/>
        <a:ext cx="5587227" cy="948470"/>
      </dsp:txXfrm>
    </dsp:sp>
    <dsp:sp modelId="{70833B74-2538-4A64-8A6F-2BFB7174FE8D}">
      <dsp:nvSpPr>
        <dsp:cNvPr id="0" name=""/>
        <dsp:cNvSpPr/>
      </dsp:nvSpPr>
      <dsp:spPr>
        <a:xfrm>
          <a:off x="644371" y="3201334"/>
          <a:ext cx="1185587" cy="1185587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>
          <a:solidFill>
            <a:srgbClr val="FFFF00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C0F0BC15-756F-4CE9-BD25-A0EE977444BD}">
      <dsp:nvSpPr>
        <dsp:cNvPr id="0" name=""/>
        <dsp:cNvSpPr/>
      </dsp:nvSpPr>
      <dsp:spPr>
        <a:xfrm>
          <a:off x="693386" y="4742845"/>
          <a:ext cx="6131007" cy="948470"/>
        </a:xfrm>
        <a:prstGeom prst="rect">
          <a:avLst/>
        </a:prstGeom>
        <a:solidFill>
          <a:schemeClr val="accent4">
            <a:lumMod val="20000"/>
            <a:lumOff val="80000"/>
          </a:schemeClr>
        </a:solidFill>
        <a:ln>
          <a:solidFill>
            <a:srgbClr val="FFFF00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isometricOffAxis2Left" zoom="82000"/>
          <a:lightRig rig="morning" dir="t">
            <a:rot lat="0" lon="0" rev="20400000"/>
          </a:lightRig>
        </a:scene3d>
        <a:sp3d extrusionH="190500" prstMaterial="matt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52848" tIns="40640" rIns="40640" bIns="4064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>
              <a:solidFill>
                <a:schemeClr val="tx1"/>
              </a:solidFill>
            </a:rPr>
            <a:t>значительный объем расходных обязательств городского округа, установленных федеральными законами и муниципальными нормативными правовыми актами.</a:t>
          </a:r>
        </a:p>
      </dsp:txBody>
      <dsp:txXfrm>
        <a:off x="693386" y="4742845"/>
        <a:ext cx="6131007" cy="948470"/>
      </dsp:txXfrm>
    </dsp:sp>
    <dsp:sp modelId="{D157C406-7F30-4DB0-9297-65A47C175649}">
      <dsp:nvSpPr>
        <dsp:cNvPr id="0" name=""/>
        <dsp:cNvSpPr/>
      </dsp:nvSpPr>
      <dsp:spPr>
        <a:xfrm>
          <a:off x="100592" y="4624286"/>
          <a:ext cx="1185587" cy="1185587"/>
        </a:xfrm>
        <a:prstGeom prst="ellipse">
          <a:avLst/>
        </a:prstGeom>
        <a:blipFill dpi="0" rotWithShape="1"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solidFill>
            <a:srgbClr val="FFFF00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E4AE428-8838-4DDC-AF0C-82A8EACE376F}">
      <dsp:nvSpPr>
        <dsp:cNvPr id="0" name=""/>
        <dsp:cNvSpPr/>
      </dsp:nvSpPr>
      <dsp:spPr>
        <a:xfrm>
          <a:off x="108525" y="0"/>
          <a:ext cx="4792642" cy="5253524"/>
        </a:xfrm>
        <a:prstGeom prst="upArrow">
          <a:avLst/>
        </a:prstGeom>
        <a:blipFill dpi="0"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solidFill>
            <a:schemeClr val="bg2">
              <a:lumMod val="75000"/>
            </a:schemeClr>
          </a:solidFill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2B8AF52-DE43-4996-9632-3FE01FB6674F}">
      <dsp:nvSpPr>
        <dsp:cNvPr id="0" name=""/>
        <dsp:cNvSpPr/>
      </dsp:nvSpPr>
      <dsp:spPr>
        <a:xfrm>
          <a:off x="2549550" y="0"/>
          <a:ext cx="6468887" cy="855838"/>
        </a:xfrm>
        <a:prstGeom prst="roundRect">
          <a:avLst/>
        </a:prstGeom>
        <a:solidFill>
          <a:srgbClr val="CCFFFF">
            <a:alpha val="90000"/>
          </a:srgbClr>
        </a:soli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1" kern="1200" dirty="0">
              <a:solidFill>
                <a:schemeClr val="tx1"/>
              </a:solidFill>
            </a:rPr>
            <a:t>Основной целью бюджетной и налоговой политики городского округа в предстоящем бюджетном цикле являются обеспечение финансовой устойчивости и сбалансированности бюджета городского округа, сохранение стабильной социально-экономической ситуации в городско округе. Для достижения данной цели необходимо решение следующих задач:</a:t>
          </a:r>
        </a:p>
      </dsp:txBody>
      <dsp:txXfrm>
        <a:off x="2591329" y="41779"/>
        <a:ext cx="6385329" cy="772280"/>
      </dsp:txXfrm>
    </dsp:sp>
    <dsp:sp modelId="{27116596-7AB9-4E85-9D3B-D45CED5C2FB2}">
      <dsp:nvSpPr>
        <dsp:cNvPr id="0" name=""/>
        <dsp:cNvSpPr/>
      </dsp:nvSpPr>
      <dsp:spPr>
        <a:xfrm>
          <a:off x="3566209" y="1008111"/>
          <a:ext cx="5488953" cy="326738"/>
        </a:xfrm>
        <a:prstGeom prst="roundRect">
          <a:avLst/>
        </a:prstGeom>
        <a:gradFill rotWithShape="1">
          <a:gsLst>
            <a:gs pos="0">
              <a:schemeClr val="accent3">
                <a:shade val="51000"/>
                <a:satMod val="130000"/>
              </a:schemeClr>
            </a:gs>
            <a:gs pos="80000">
              <a:schemeClr val="accent3">
                <a:shade val="93000"/>
                <a:satMod val="130000"/>
              </a:schemeClr>
            </a:gs>
            <a:gs pos="100000">
              <a:schemeClr val="accent3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chilly" dir="t"/>
        </a:scene3d>
        <a:sp3d z="12700" extrusionH="1700">
          <a:bevelT w="63500" h="25400"/>
        </a:sp3d>
      </dsp:spPr>
      <dsp:style>
        <a:lnRef idx="0">
          <a:schemeClr val="accent3"/>
        </a:lnRef>
        <a:fillRef idx="3">
          <a:schemeClr val="accent3"/>
        </a:fillRef>
        <a:effectRef idx="3">
          <a:schemeClr val="accent3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/>
            <a:t>- сохранение и укрепление доходного потенциала бюджета городского округа;</a:t>
          </a:r>
        </a:p>
      </dsp:txBody>
      <dsp:txXfrm>
        <a:off x="3582159" y="1024061"/>
        <a:ext cx="5457053" cy="294838"/>
      </dsp:txXfrm>
    </dsp:sp>
    <dsp:sp modelId="{B38F8FCF-FD6A-4AC7-8351-155815FC7C73}">
      <dsp:nvSpPr>
        <dsp:cNvPr id="0" name=""/>
        <dsp:cNvSpPr/>
      </dsp:nvSpPr>
      <dsp:spPr>
        <a:xfrm>
          <a:off x="3566209" y="1512167"/>
          <a:ext cx="5489983" cy="473387"/>
        </a:xfrm>
        <a:prstGeom prst="roundRect">
          <a:avLst/>
        </a:prstGeom>
        <a:gradFill rotWithShape="1">
          <a:gsLst>
            <a:gs pos="0">
              <a:schemeClr val="accent3">
                <a:shade val="51000"/>
                <a:satMod val="130000"/>
              </a:schemeClr>
            </a:gs>
            <a:gs pos="80000">
              <a:schemeClr val="accent3">
                <a:shade val="93000"/>
                <a:satMod val="130000"/>
              </a:schemeClr>
            </a:gs>
            <a:gs pos="100000">
              <a:schemeClr val="accent3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chilly" dir="t"/>
        </a:scene3d>
        <a:sp3d z="12700" extrusionH="1700">
          <a:bevelT w="63500" h="25400"/>
        </a:sp3d>
      </dsp:spPr>
      <dsp:style>
        <a:lnRef idx="0">
          <a:schemeClr val="accent3"/>
        </a:lnRef>
        <a:fillRef idx="3">
          <a:schemeClr val="accent3"/>
        </a:fillRef>
        <a:effectRef idx="3">
          <a:schemeClr val="accent3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/>
            <a:t>- формирование реалистичного прогноза поступления доходов, основанного на прогнозе социально-экономического развития городского округа на среднесрочный период 2023 - 2025 годов;</a:t>
          </a:r>
        </a:p>
      </dsp:txBody>
      <dsp:txXfrm>
        <a:off x="3589318" y="1535276"/>
        <a:ext cx="5443765" cy="427169"/>
      </dsp:txXfrm>
    </dsp:sp>
    <dsp:sp modelId="{599ACD58-992A-4BAA-86BB-198DAF8B4DA1}">
      <dsp:nvSpPr>
        <dsp:cNvPr id="0" name=""/>
        <dsp:cNvSpPr/>
      </dsp:nvSpPr>
      <dsp:spPr>
        <a:xfrm>
          <a:off x="3566209" y="2160239"/>
          <a:ext cx="5489983" cy="376238"/>
        </a:xfrm>
        <a:prstGeom prst="roundRect">
          <a:avLst/>
        </a:prstGeom>
        <a:gradFill rotWithShape="1">
          <a:gsLst>
            <a:gs pos="0">
              <a:schemeClr val="accent3">
                <a:shade val="51000"/>
                <a:satMod val="130000"/>
              </a:schemeClr>
            </a:gs>
            <a:gs pos="80000">
              <a:schemeClr val="accent3">
                <a:shade val="93000"/>
                <a:satMod val="130000"/>
              </a:schemeClr>
            </a:gs>
            <a:gs pos="100000">
              <a:schemeClr val="accent3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chilly" dir="t"/>
        </a:scene3d>
        <a:sp3d z="12700" extrusionH="1700">
          <a:bevelT w="63500" h="25400"/>
        </a:sp3d>
      </dsp:spPr>
      <dsp:style>
        <a:lnRef idx="0">
          <a:schemeClr val="accent3"/>
        </a:lnRef>
        <a:fillRef idx="3">
          <a:schemeClr val="accent3"/>
        </a:fillRef>
        <a:effectRef idx="3">
          <a:schemeClr val="accent3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/>
            <a:t>- осуществление бюджетных расходов исходя из необходимости безусловной реализации указов Президента Российской Федерации и национальных проектов;</a:t>
          </a:r>
        </a:p>
      </dsp:txBody>
      <dsp:txXfrm>
        <a:off x="3584575" y="2178605"/>
        <a:ext cx="5453251" cy="339506"/>
      </dsp:txXfrm>
    </dsp:sp>
    <dsp:sp modelId="{CFDAB090-9265-4EB6-B8DB-F586BB07C0EF}">
      <dsp:nvSpPr>
        <dsp:cNvPr id="0" name=""/>
        <dsp:cNvSpPr/>
      </dsp:nvSpPr>
      <dsp:spPr>
        <a:xfrm>
          <a:off x="3566209" y="2664297"/>
          <a:ext cx="5489983" cy="326738"/>
        </a:xfrm>
        <a:prstGeom prst="roundRect">
          <a:avLst/>
        </a:prstGeom>
        <a:gradFill rotWithShape="1">
          <a:gsLst>
            <a:gs pos="0">
              <a:schemeClr val="accent3">
                <a:shade val="51000"/>
                <a:satMod val="130000"/>
              </a:schemeClr>
            </a:gs>
            <a:gs pos="80000">
              <a:schemeClr val="accent3">
                <a:shade val="93000"/>
                <a:satMod val="130000"/>
              </a:schemeClr>
            </a:gs>
            <a:gs pos="100000">
              <a:schemeClr val="accent3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chilly" dir="t"/>
        </a:scene3d>
        <a:sp3d z="12700" extrusionH="1700">
          <a:bevelT w="63500" h="25400"/>
        </a:sp3d>
      </dsp:spPr>
      <dsp:style>
        <a:lnRef idx="0">
          <a:schemeClr val="accent3"/>
        </a:lnRef>
        <a:fillRef idx="3">
          <a:schemeClr val="accent3"/>
        </a:fillRef>
        <a:effectRef idx="3">
          <a:schemeClr val="accent3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/>
            <a:t>- обеспечение населения доступными и качественными муниципальными услугами;</a:t>
          </a:r>
        </a:p>
      </dsp:txBody>
      <dsp:txXfrm>
        <a:off x="3582159" y="2680247"/>
        <a:ext cx="5458083" cy="294838"/>
      </dsp:txXfrm>
    </dsp:sp>
    <dsp:sp modelId="{40181C37-06D0-4B0B-89A2-0B7E19EAA9F3}">
      <dsp:nvSpPr>
        <dsp:cNvPr id="0" name=""/>
        <dsp:cNvSpPr/>
      </dsp:nvSpPr>
      <dsp:spPr>
        <a:xfrm>
          <a:off x="3566209" y="3168351"/>
          <a:ext cx="5489983" cy="321614"/>
        </a:xfrm>
        <a:prstGeom prst="roundRect">
          <a:avLst/>
        </a:prstGeom>
        <a:gradFill rotWithShape="1">
          <a:gsLst>
            <a:gs pos="0">
              <a:schemeClr val="accent3">
                <a:shade val="51000"/>
                <a:satMod val="130000"/>
              </a:schemeClr>
            </a:gs>
            <a:gs pos="80000">
              <a:schemeClr val="accent3">
                <a:shade val="93000"/>
                <a:satMod val="130000"/>
              </a:schemeClr>
            </a:gs>
            <a:gs pos="100000">
              <a:schemeClr val="accent3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chilly" dir="t"/>
        </a:scene3d>
        <a:sp3d z="12700" extrusionH="1700">
          <a:bevelT w="63500" h="25400"/>
        </a:sp3d>
      </dsp:spPr>
      <dsp:style>
        <a:lnRef idx="0">
          <a:schemeClr val="accent3"/>
        </a:lnRef>
        <a:fillRef idx="3">
          <a:schemeClr val="accent3"/>
        </a:fillRef>
        <a:effectRef idx="3">
          <a:schemeClr val="accent3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/>
            <a:t>- создание благоприятных и комфортных условий для проживания при сохранении устойчивости бюджетной системы;</a:t>
          </a:r>
        </a:p>
      </dsp:txBody>
      <dsp:txXfrm>
        <a:off x="3581909" y="3184051"/>
        <a:ext cx="5458583" cy="290214"/>
      </dsp:txXfrm>
    </dsp:sp>
    <dsp:sp modelId="{4570CC86-611B-4FDA-94DC-0EBF2EE425A7}">
      <dsp:nvSpPr>
        <dsp:cNvPr id="0" name=""/>
        <dsp:cNvSpPr/>
      </dsp:nvSpPr>
      <dsp:spPr>
        <a:xfrm>
          <a:off x="3569815" y="3600399"/>
          <a:ext cx="5489983" cy="455084"/>
        </a:xfrm>
        <a:prstGeom prst="roundRect">
          <a:avLst/>
        </a:prstGeom>
        <a:gradFill rotWithShape="1">
          <a:gsLst>
            <a:gs pos="0">
              <a:schemeClr val="accent3">
                <a:shade val="51000"/>
                <a:satMod val="130000"/>
              </a:schemeClr>
            </a:gs>
            <a:gs pos="80000">
              <a:schemeClr val="accent3">
                <a:shade val="93000"/>
                <a:satMod val="130000"/>
              </a:schemeClr>
            </a:gs>
            <a:gs pos="100000">
              <a:schemeClr val="accent3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chilly" dir="t"/>
        </a:scene3d>
        <a:sp3d z="12700" extrusionH="1700">
          <a:bevelT w="63500" h="25400"/>
        </a:sp3d>
      </dsp:spPr>
      <dsp:style>
        <a:lnRef idx="0">
          <a:schemeClr val="accent3"/>
        </a:lnRef>
        <a:fillRef idx="3">
          <a:schemeClr val="accent3"/>
        </a:fillRef>
        <a:effectRef idx="3">
          <a:schemeClr val="accent3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/>
            <a:t>- взаимодействие с региональными и федеральными органами власти в целях обеспечения сбалансированности бюджета городского округа и привлечения средств из бюджетов всех уровней;</a:t>
          </a:r>
        </a:p>
      </dsp:txBody>
      <dsp:txXfrm>
        <a:off x="3592030" y="3622614"/>
        <a:ext cx="5445553" cy="410654"/>
      </dsp:txXfrm>
    </dsp:sp>
    <dsp:sp modelId="{3BF0DD8A-A79F-409D-9359-CA772B755D5C}">
      <dsp:nvSpPr>
        <dsp:cNvPr id="0" name=""/>
        <dsp:cNvSpPr/>
      </dsp:nvSpPr>
      <dsp:spPr>
        <a:xfrm>
          <a:off x="3564369" y="4176461"/>
          <a:ext cx="5489983" cy="326738"/>
        </a:xfrm>
        <a:prstGeom prst="roundRect">
          <a:avLst/>
        </a:prstGeom>
        <a:gradFill rotWithShape="1">
          <a:gsLst>
            <a:gs pos="0">
              <a:schemeClr val="accent3">
                <a:shade val="51000"/>
                <a:satMod val="130000"/>
              </a:schemeClr>
            </a:gs>
            <a:gs pos="80000">
              <a:schemeClr val="accent3">
                <a:shade val="93000"/>
                <a:satMod val="130000"/>
              </a:schemeClr>
            </a:gs>
            <a:gs pos="100000">
              <a:schemeClr val="accent3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chilly" dir="t"/>
        </a:scene3d>
        <a:sp3d z="12700" extrusionH="1700">
          <a:bevelT w="63500" h="25400"/>
        </a:sp3d>
      </dsp:spPr>
      <dsp:style>
        <a:lnRef idx="0">
          <a:schemeClr val="accent3"/>
        </a:lnRef>
        <a:fillRef idx="3">
          <a:schemeClr val="accent3"/>
        </a:fillRef>
        <a:effectRef idx="3">
          <a:schemeClr val="accent3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/>
            <a:t>- повышение эффективности расходования бюджетных средств;</a:t>
          </a:r>
        </a:p>
      </dsp:txBody>
      <dsp:txXfrm>
        <a:off x="3580319" y="4192411"/>
        <a:ext cx="5458083" cy="294838"/>
      </dsp:txXfrm>
    </dsp:sp>
    <dsp:sp modelId="{37FF51FD-EF0B-4EFF-AA47-39272854A36E}">
      <dsp:nvSpPr>
        <dsp:cNvPr id="0" name=""/>
        <dsp:cNvSpPr/>
      </dsp:nvSpPr>
      <dsp:spPr>
        <a:xfrm>
          <a:off x="3566209" y="4608513"/>
          <a:ext cx="5489983" cy="326738"/>
        </a:xfrm>
        <a:prstGeom prst="roundRect">
          <a:avLst/>
        </a:prstGeom>
        <a:gradFill rotWithShape="1">
          <a:gsLst>
            <a:gs pos="0">
              <a:schemeClr val="accent3">
                <a:shade val="51000"/>
                <a:satMod val="130000"/>
              </a:schemeClr>
            </a:gs>
            <a:gs pos="80000">
              <a:schemeClr val="accent3">
                <a:shade val="93000"/>
                <a:satMod val="130000"/>
              </a:schemeClr>
            </a:gs>
            <a:gs pos="100000">
              <a:schemeClr val="accent3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chilly" dir="t"/>
        </a:scene3d>
        <a:sp3d z="12700" extrusionH="1700">
          <a:bevelT w="63500" h="25400"/>
        </a:sp3d>
      </dsp:spPr>
      <dsp:style>
        <a:lnRef idx="0">
          <a:schemeClr val="accent3"/>
        </a:lnRef>
        <a:fillRef idx="3">
          <a:schemeClr val="accent3"/>
        </a:fillRef>
        <a:effectRef idx="3">
          <a:schemeClr val="accent3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/>
            <a:t>- обеспечение эффективного управления муниципальным долгом;</a:t>
          </a:r>
        </a:p>
      </dsp:txBody>
      <dsp:txXfrm>
        <a:off x="3582159" y="4624463"/>
        <a:ext cx="5458083" cy="294838"/>
      </dsp:txXfrm>
    </dsp:sp>
    <dsp:sp modelId="{0E4636C9-D971-4E11-BF45-36973964E29A}">
      <dsp:nvSpPr>
        <dsp:cNvPr id="0" name=""/>
        <dsp:cNvSpPr/>
      </dsp:nvSpPr>
      <dsp:spPr>
        <a:xfrm>
          <a:off x="3566209" y="5040559"/>
          <a:ext cx="5489983" cy="326738"/>
        </a:xfrm>
        <a:prstGeom prst="roundRect">
          <a:avLst/>
        </a:prstGeom>
        <a:gradFill rotWithShape="1">
          <a:gsLst>
            <a:gs pos="0">
              <a:schemeClr val="accent3">
                <a:shade val="51000"/>
                <a:satMod val="130000"/>
              </a:schemeClr>
            </a:gs>
            <a:gs pos="80000">
              <a:schemeClr val="accent3">
                <a:shade val="93000"/>
                <a:satMod val="130000"/>
              </a:schemeClr>
            </a:gs>
            <a:gs pos="100000">
              <a:schemeClr val="accent3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chilly" dir="t"/>
        </a:scene3d>
        <a:sp3d z="12700" extrusionH="1700">
          <a:bevelT w="63500" h="25400"/>
        </a:sp3d>
      </dsp:spPr>
      <dsp:style>
        <a:lnRef idx="0">
          <a:schemeClr val="accent3"/>
        </a:lnRef>
        <a:fillRef idx="3">
          <a:schemeClr val="accent3"/>
        </a:fillRef>
        <a:effectRef idx="3">
          <a:schemeClr val="accent3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/>
            <a:t>- поддержание прозрачности и открытости бюджетного процесса на высоком уровне. </a:t>
          </a:r>
        </a:p>
      </dsp:txBody>
      <dsp:txXfrm>
        <a:off x="3582159" y="5056509"/>
        <a:ext cx="5458083" cy="294838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6A5870D-F373-4FE3-B117-206FE3E4E52B}">
      <dsp:nvSpPr>
        <dsp:cNvPr id="0" name=""/>
        <dsp:cNvSpPr/>
      </dsp:nvSpPr>
      <dsp:spPr>
        <a:xfrm rot="10800000">
          <a:off x="762897" y="0"/>
          <a:ext cx="1919468" cy="829233"/>
        </a:xfrm>
        <a:prstGeom prst="homePlate">
          <a:avLst/>
        </a:prstGeom>
        <a:solidFill>
          <a:schemeClr val="accent5">
            <a:lumMod val="20000"/>
            <a:lumOff val="80000"/>
          </a:schemeClr>
        </a:solidFill>
        <a:ln w="9525" cap="flat" cmpd="sng" algn="ctr">
          <a:solidFill>
            <a:schemeClr val="accent5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>
          <a:bevelT prst="angle"/>
        </a:sp3d>
      </dsp:spPr>
      <dsp:style>
        <a:lnRef idx="1">
          <a:schemeClr val="accent5"/>
        </a:lnRef>
        <a:fillRef idx="2">
          <a:schemeClr val="accent5"/>
        </a:fillRef>
        <a:effectRef idx="1">
          <a:schemeClr val="accent5"/>
        </a:effectRef>
        <a:fontRef idx="minor">
          <a:schemeClr val="dk1"/>
        </a:fontRef>
      </dsp:style>
      <dsp:txBody>
        <a:bodyPr spcFirstLastPara="0" vert="horz" wrap="square" lIns="365669" tIns="60960" rIns="113792" bIns="609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/>
            <a:t>Виды налоговых доходов</a:t>
          </a:r>
          <a:endParaRPr lang="ru-RU" sz="1600" kern="1200" dirty="0"/>
        </a:p>
      </dsp:txBody>
      <dsp:txXfrm rot="10800000">
        <a:off x="970205" y="0"/>
        <a:ext cx="1712160" cy="829233"/>
      </dsp:txXfrm>
    </dsp:sp>
    <dsp:sp modelId="{DC5D3EE0-ADC1-484C-80F0-B0824E1AFA19}">
      <dsp:nvSpPr>
        <dsp:cNvPr id="0" name=""/>
        <dsp:cNvSpPr/>
      </dsp:nvSpPr>
      <dsp:spPr>
        <a:xfrm>
          <a:off x="204052" y="0"/>
          <a:ext cx="1117689" cy="829233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000" b="-3000"/>
          </a:stretch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9B7435B-60BC-4454-8CDB-7ECD29492C93}">
      <dsp:nvSpPr>
        <dsp:cNvPr id="0" name=""/>
        <dsp:cNvSpPr/>
      </dsp:nvSpPr>
      <dsp:spPr>
        <a:xfrm rot="10800000">
          <a:off x="771698" y="0"/>
          <a:ext cx="1963298" cy="829233"/>
        </a:xfrm>
        <a:prstGeom prst="homePlate">
          <a:avLst/>
        </a:prstGeom>
        <a:solidFill>
          <a:schemeClr val="accent5">
            <a:lumMod val="20000"/>
            <a:lumOff val="80000"/>
          </a:schemeClr>
        </a:solidFill>
        <a:ln w="9525" cap="flat" cmpd="sng" algn="ctr">
          <a:solidFill>
            <a:schemeClr val="accent2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>
          <a:bevelT/>
        </a:sp3d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365669" tIns="60960" rIns="113792" bIns="609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/>
            <a:t>Виды неналоговых доходов</a:t>
          </a:r>
          <a:endParaRPr lang="ru-RU" sz="1600" kern="1200" dirty="0"/>
        </a:p>
      </dsp:txBody>
      <dsp:txXfrm rot="10800000">
        <a:off x="979006" y="0"/>
        <a:ext cx="1755990" cy="829233"/>
      </dsp:txXfrm>
    </dsp:sp>
    <dsp:sp modelId="{1C8FF7F9-A095-400A-97D3-0C5CC30BBB90}">
      <dsp:nvSpPr>
        <dsp:cNvPr id="0" name=""/>
        <dsp:cNvSpPr/>
      </dsp:nvSpPr>
      <dsp:spPr>
        <a:xfrm>
          <a:off x="217331" y="0"/>
          <a:ext cx="1108734" cy="829233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000" b="-3000"/>
          </a:stretch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StepDownProcess">
  <dgm:title val=""/>
  <dgm:desc val=""/>
  <dgm:catLst>
    <dgm:cat type="process" pri="1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t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t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hoose name="Name3">
      <dgm:if name="Name4" func="var" arg="dir" op="equ" val="norm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if>
      <dgm:else name="Name5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else>
    </dgm:choose>
    <dgm:forEach name="nodesForEach" axis="ch" ptType="node">
      <dgm:layoutNode name="composite">
        <dgm:alg type="composite">
          <dgm:param type="ar" val="1.2439"/>
        </dgm:alg>
        <dgm:shape xmlns:r="http://schemas.openxmlformats.org/officeDocument/2006/relationships" r:blip="">
          <dgm:adjLst/>
        </dgm:shape>
        <dgm:choose name="Name6">
          <dgm:if name="Name7" func="var" arg="dir" op="equ" val="norm">
            <dgm:constrLst>
              <dgm:constr type="l" for="ch" forName="bentUpArrow1" refType="w" fact="0.0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refFor="ch" refForName="ParentText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refFor="ch" refForName="ParentText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if>
          <dgm:else name="Name8">
            <dgm:constrLst>
              <dgm:constr type="r" for="ch" forName="bentUpArrow1" refType="w" fact="0.9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.4316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fact="0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fact="0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else>
        </dgm:choose>
        <dgm:choose name="Name9">
          <dgm:if name="Name10" axis="followSib" ptType="node" func="cnt" op="gte" val="1">
            <dgm:layoutNode name="bentUpArrow1" styleLbl="alignImgPlace1">
              <dgm:alg type="sp"/>
              <dgm:choose name="Name11">
                <dgm:if name="Name12" func="var" arg="dir" op="equ" val="norm">
                  <dgm:shape xmlns:r="http://schemas.openxmlformats.org/officeDocument/2006/relationships" rot="90" type="bentUpArrow" r:blip="">
                    <dgm:adjLst>
                      <dgm:adj idx="1" val="0.3284"/>
                      <dgm:adj idx="2" val="0.25"/>
                      <dgm:adj idx="3" val="0.3578"/>
                    </dgm:adjLst>
                  </dgm:shape>
                </dgm:if>
                <dgm:else name="Name13">
                  <dgm:shape xmlns:r="http://schemas.openxmlformats.org/officeDocument/2006/relationships" rot="180" type="bentArrow" r:blip="">
                    <dgm:adjLst>
                      <dgm:adj idx="1" val="0.3284"/>
                      <dgm:adj idx="2" val="0.25"/>
                      <dgm:adj idx="3" val="0.3578"/>
                      <dgm:adj idx="4" val="0"/>
                    </dgm:adjLst>
                  </dgm:shape>
                </dgm:else>
              </dgm:choose>
              <dgm:presOf/>
            </dgm:layoutNode>
          </dgm:if>
          <dgm:else name="Name14"/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66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15">
          <dgm:if name="Name16" axis="followSib" ptType="node" func="cnt" op="equ" val="0">
            <dgm:choose name="Name17">
              <dgm:if name="Name18" axis="ch" ptType="node" func="cnt" op="gte" val="1">
                <dgm:layoutNode name="FinalChildText" styleLbl="revTx">
                  <dgm:varLst>
                    <dgm:chMax val="0"/>
                    <dgm:chPref val="0"/>
                    <dgm:bulletEnabled val="1"/>
                  </dgm:varLst>
                  <dgm:alg type="tx">
                    <dgm:param type="stBulletLvl" val="1"/>
                    <dgm:param type="txAnchorVertCh" val="mid"/>
                    <dgm:param type="parTxLTRAlign" val="l"/>
                  </dgm:alg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</dgm:if>
          <dgm:else name="Name20">
            <dgm:layoutNode name="ChildText" styleLbl="revTx">
              <dgm:varLst>
                <dgm:chMax val="0"/>
                <dgm:chPref val="0"/>
                <dgm:bulletEnabled val="1"/>
              </dgm:varLst>
              <dgm:alg type="tx">
                <dgm:param type="stBulletLvl" val="1"/>
                <dgm:param type="txAnchorVertCh" val="mid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else>
        </dgm:choos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7">
  <dgm:title val=""/>
  <dgm:desc val=""/>
  <dgm:catLst>
    <dgm:cat type="3D" pri="11700"/>
  </dgm:catLst>
  <dgm:scene3d>
    <a:camera prst="perspectiveLeft" zoom="91000"/>
    <a:lightRig rig="threePt" dir="t">
      <a:rot lat="0" lon="0" rev="20640000"/>
    </a:lightRig>
  </dgm:scene3d>
  <dgm:styleLbl name="node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threePt" dir="t"/>
    </dgm:scene3d>
    <dgm:sp3d extrusionH="50600" prstMaterial="clear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 z="572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118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 z="106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 z="-2118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0000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50600">
      <a:bevelT w="101600" h="80600"/>
      <a:bevelB w="80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50600">
      <a:bevelT w="101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61800" extrusionH="10600" contourW="3000">
      <a:bevelT w="48600" h="8600" prst="softRound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61800" extrusionH="10600" contourW="3000">
      <a:bevelT w="48600" h="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618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50600">
      <a:bevelT w="80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200" extrusionH="600" contourW="3000" prstMaterial="plastic">
      <a:bevelT w="80600" h="18600" prst="relaxedInset"/>
      <a:bevelB w="80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3d7">
  <dgm:title val=""/>
  <dgm:desc val=""/>
  <dgm:catLst>
    <dgm:cat type="3D" pri="11700"/>
  </dgm:catLst>
  <dgm:scene3d>
    <a:camera prst="perspectiveLeft" zoom="91000"/>
    <a:lightRig rig="threePt" dir="t">
      <a:rot lat="0" lon="0" rev="20640000"/>
    </a:lightRig>
  </dgm:scene3d>
  <dgm:styleLbl name="node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threePt" dir="t"/>
    </dgm:scene3d>
    <dgm:sp3d extrusionH="50600" prstMaterial="clear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 z="572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118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 z="106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 z="-2118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0000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50600">
      <a:bevelT w="101600" h="80600"/>
      <a:bevelB w="80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50600">
      <a:bevelT w="101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61800" extrusionH="10600" contourW="3000">
      <a:bevelT w="48600" h="8600" prst="softRound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61800" extrusionH="10600" contourW="3000">
      <a:bevelT w="48600" h="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618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50600">
      <a:bevelT w="80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200" extrusionH="600" contourW="3000" prstMaterial="plastic">
      <a:bevelT w="80600" h="18600" prst="relaxedInset"/>
      <a:bevelB w="80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7">
  <dgm:title val=""/>
  <dgm:desc val=""/>
  <dgm:catLst>
    <dgm:cat type="3D" pri="11700"/>
  </dgm:catLst>
  <dgm:scene3d>
    <a:camera prst="perspectiveLeft" zoom="91000"/>
    <a:lightRig rig="threePt" dir="t">
      <a:rot lat="0" lon="0" rev="20640000"/>
    </a:lightRig>
  </dgm:scene3d>
  <dgm:styleLbl name="node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threePt" dir="t"/>
    </dgm:scene3d>
    <dgm:sp3d extrusionH="50600" prstMaterial="clear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 z="572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118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 z="106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 z="-2118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0000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50600">
      <a:bevelT w="101600" h="80600"/>
      <a:bevelB w="80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50600">
      <a:bevelT w="101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61800" extrusionH="10600" contourW="3000">
      <a:bevelT w="48600" h="8600" prst="softRound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61800" extrusionH="10600" contourW="3000">
      <a:bevelT w="48600" h="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618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50600">
      <a:bevelT w="80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200" extrusionH="600" contourW="3000" prstMaterial="plastic">
      <a:bevelT w="80600" h="18600" prst="relaxedInset"/>
      <a:bevelB w="80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9/2/quickstyle/3d8">
  <dgm:title val=""/>
  <dgm:desc val=""/>
  <dgm:catLst>
    <dgm:cat type="3D" pri="11800"/>
  </dgm:catLst>
  <dgm:scene3d>
    <a:camera prst="perspectiveHeroicExtremeRightFacing" zoom="82000">
      <a:rot lat="21300000" lon="20400000" rev="180000"/>
    </a:camera>
    <a:lightRig rig="morning" dir="t">
      <a:rot lat="0" lon="0" rev="20400000"/>
    </a:lightRig>
  </dgm:scene3d>
  <dgm:styleLbl name="node0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0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600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635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1520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190500" prstMaterial="matte">
      <a:bevelT w="120650" h="38100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2946351" cy="49339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9729" y="0"/>
            <a:ext cx="2946351" cy="49339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725982-90D3-493F-A9DF-23A4EF9B0AD1}" type="datetimeFigureOut">
              <a:rPr lang="ru-RU" smtClean="0"/>
              <a:pPr/>
              <a:t>03.03.2023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31863" y="741363"/>
            <a:ext cx="4933950" cy="37004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930" y="4689636"/>
            <a:ext cx="5437821" cy="4442146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2" y="9377693"/>
            <a:ext cx="2946351" cy="49339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9729" y="9377693"/>
            <a:ext cx="2946351" cy="49339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2BA7C1-B8E3-4786-A338-F1ED0EB1564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55847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2BA7C1-B8E3-4786-A338-F1ED0EB1564C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05611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6956520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3288" y="741363"/>
            <a:ext cx="4929187" cy="36972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71765D-8766-4872-9B99-41E23A7EDE42}" type="slidenum">
              <a:rPr lang="ru-RU" smtClean="0">
                <a:solidFill>
                  <a:prstClr val="black"/>
                </a:solidFill>
              </a:rPr>
              <a:pPr/>
              <a:t>21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34191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31863" y="741363"/>
            <a:ext cx="4933950" cy="3700462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71765D-8766-4872-9B99-41E23A7EDE42}" type="slidenum">
              <a:rPr lang="ru-RU" smtClean="0"/>
              <a:pPr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52095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31863" y="741363"/>
            <a:ext cx="4933950" cy="3700462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71765D-8766-4872-9B99-41E23A7EDE42}" type="slidenum">
              <a:rPr lang="ru-RU" smtClean="0"/>
              <a:pPr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05833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31863" y="741363"/>
            <a:ext cx="4933950" cy="3700462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71765D-8766-4872-9B99-41E23A7EDE42}" type="slidenum">
              <a:rPr lang="ru-RU" smtClean="0"/>
              <a:pPr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02085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3288" y="741363"/>
            <a:ext cx="4929187" cy="36972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0651">
              <a:defRPr/>
            </a:pPr>
            <a:fld id="{ED71765D-8766-4872-9B99-41E23A7EDE42}" type="slidenum">
              <a:rPr lang="ru-RU">
                <a:solidFill>
                  <a:prstClr val="black"/>
                </a:solidFill>
                <a:latin typeface="Calibri"/>
              </a:rPr>
              <a:pPr defTabSz="910651">
                <a:defRPr/>
              </a:pPr>
              <a:t>70</a:t>
            </a:fld>
            <a:endParaRPr lang="ru-RU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530298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 Imagen" descr="Dibujo.b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b="1" cap="none" spc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defRPr>
            </a:lvl1pPr>
          </a:lstStyle>
          <a:p>
            <a:r>
              <a:rPr lang="ru-RU"/>
              <a:t>Образец заголовка</a:t>
            </a:r>
            <a:endParaRPr lang="es-ES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s-ES" dirty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B9050-3690-47DE-BEC2-9B35EC80E874}" type="datetimeFigureOut">
              <a:rPr lang="ru-RU" smtClean="0"/>
              <a:pPr/>
              <a:t>03.03.2023</a:t>
            </a:fld>
            <a:endParaRPr lang="ru-RU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04102-6DF5-4AA1-B48A-E2AE7F301B6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7581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B9050-3690-47DE-BEC2-9B35EC80E874}" type="datetimeFigureOut">
              <a:rPr lang="ru-RU" smtClean="0"/>
              <a:pPr/>
              <a:t>03.03.2023</a:t>
            </a:fld>
            <a:endParaRPr lang="ru-RU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04102-6DF5-4AA1-B48A-E2AE7F301B6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70962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B9050-3690-47DE-BEC2-9B35EC80E874}" type="datetimeFigureOut">
              <a:rPr lang="ru-RU" smtClean="0"/>
              <a:pPr/>
              <a:t>03.03.2023</a:t>
            </a:fld>
            <a:endParaRPr lang="ru-RU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04102-6DF5-4AA1-B48A-E2AE7F301B6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36276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cap="none" spc="0">
                <a:ln w="18415" cmpd="sng">
                  <a:solidFill>
                    <a:srgbClr val="0066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defRPr>
            </a:lvl1pPr>
          </a:lstStyle>
          <a:p>
            <a:r>
              <a:rPr lang="ru-RU"/>
              <a:t>Образец заголовка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800">
                <a:ln>
                  <a:noFill/>
                </a:ln>
                <a:solidFill>
                  <a:srgbClr val="0000CC"/>
                </a:solidFill>
              </a:defRPr>
            </a:lvl1pPr>
            <a:lvl2pPr>
              <a:defRPr>
                <a:ln>
                  <a:noFill/>
                </a:ln>
                <a:solidFill>
                  <a:srgbClr val="0000CC"/>
                </a:solidFill>
              </a:defRPr>
            </a:lvl2pPr>
            <a:lvl3pPr>
              <a:defRPr>
                <a:ln>
                  <a:noFill/>
                </a:ln>
                <a:solidFill>
                  <a:srgbClr val="0000CC"/>
                </a:solidFill>
              </a:defRPr>
            </a:lvl3pPr>
            <a:lvl4pPr>
              <a:defRPr>
                <a:ln>
                  <a:noFill/>
                </a:ln>
                <a:solidFill>
                  <a:srgbClr val="0000CC"/>
                </a:solidFill>
              </a:defRPr>
            </a:lvl4pPr>
            <a:lvl5pPr>
              <a:defRPr>
                <a:ln>
                  <a:noFill/>
                </a:ln>
                <a:solidFill>
                  <a:srgbClr val="0000CC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s-ES" dirty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B9050-3690-47DE-BEC2-9B35EC80E874}" type="datetimeFigureOut">
              <a:rPr lang="ru-RU" smtClean="0"/>
              <a:pPr/>
              <a:t>03.03.2023</a:t>
            </a:fld>
            <a:endParaRPr lang="ru-RU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04102-6DF5-4AA1-B48A-E2AE7F301B6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65758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B9050-3690-47DE-BEC2-9B35EC80E874}" type="datetimeFigureOut">
              <a:rPr lang="ru-RU" smtClean="0"/>
              <a:pPr/>
              <a:t>03.03.2023</a:t>
            </a:fld>
            <a:endParaRPr lang="ru-RU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04102-6DF5-4AA1-B48A-E2AE7F301B6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98448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B9050-3690-47DE-BEC2-9B35EC80E874}" type="datetimeFigureOut">
              <a:rPr lang="ru-RU" smtClean="0"/>
              <a:pPr/>
              <a:t>03.03.2023</a:t>
            </a:fld>
            <a:endParaRPr lang="ru-RU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04102-6DF5-4AA1-B48A-E2AE7F301B6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19150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B9050-3690-47DE-BEC2-9B35EC80E874}" type="datetimeFigureOut">
              <a:rPr lang="ru-RU" smtClean="0"/>
              <a:pPr/>
              <a:t>03.03.2023</a:t>
            </a:fld>
            <a:endParaRPr lang="ru-RU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04102-6DF5-4AA1-B48A-E2AE7F301B6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97147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B9050-3690-47DE-BEC2-9B35EC80E874}" type="datetimeFigureOut">
              <a:rPr lang="ru-RU" smtClean="0"/>
              <a:pPr/>
              <a:t>03.03.2023</a:t>
            </a:fld>
            <a:endParaRPr lang="ru-RU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04102-6DF5-4AA1-B48A-E2AE7F301B6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69418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B9050-3690-47DE-BEC2-9B35EC80E874}" type="datetimeFigureOut">
              <a:rPr lang="ru-RU" smtClean="0"/>
              <a:pPr/>
              <a:t>03.03.2023</a:t>
            </a:fld>
            <a:endParaRPr lang="ru-RU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04102-6DF5-4AA1-B48A-E2AE7F301B6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91284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B9050-3690-47DE-BEC2-9B35EC80E874}" type="datetimeFigureOut">
              <a:rPr lang="ru-RU" smtClean="0"/>
              <a:pPr/>
              <a:t>03.03.2023</a:t>
            </a:fld>
            <a:endParaRPr lang="ru-RU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04102-6DF5-4AA1-B48A-E2AE7F301B6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48779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B9050-3690-47DE-BEC2-9B35EC80E874}" type="datetimeFigureOut">
              <a:rPr lang="ru-RU" smtClean="0"/>
              <a:pPr/>
              <a:t>03.03.2023</a:t>
            </a:fld>
            <a:endParaRPr lang="ru-RU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04102-6DF5-4AA1-B48A-E2AE7F301B6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90947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6B9050-3690-47DE-BEC2-9B35EC80E874}" type="datetimeFigureOut">
              <a:rPr lang="ru-RU" smtClean="0"/>
              <a:pPr/>
              <a:t>03.03.2023</a:t>
            </a:fld>
            <a:endParaRPr lang="ru-RU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004102-6DF5-4AA1-B48A-E2AE7F301B65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7" name="6 Imagen" descr="Dibujo.bmp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Rectangle 10"/>
          <p:cNvSpPr>
            <a:spLocks noChangeArrowheads="1"/>
          </p:cNvSpPr>
          <p:nvPr/>
        </p:nvSpPr>
        <p:spPr bwMode="auto">
          <a:xfrm>
            <a:off x="0" y="0"/>
            <a:ext cx="9144000" cy="7010400"/>
          </a:xfrm>
          <a:prstGeom prst="rect">
            <a:avLst/>
          </a:prstGeom>
          <a:gradFill flip="none" rotWithShape="1">
            <a:gsLst>
              <a:gs pos="100000">
                <a:srgbClr val="03D4A8">
                  <a:alpha val="18000"/>
                </a:srgbClr>
              </a:gs>
              <a:gs pos="25000">
                <a:srgbClr val="21D6E0">
                  <a:alpha val="23000"/>
                </a:srgbClr>
              </a:gs>
              <a:gs pos="75000">
                <a:srgbClr val="0087E6">
                  <a:alpha val="25000"/>
                </a:srgbClr>
              </a:gs>
              <a:gs pos="100000">
                <a:srgbClr val="005CBF">
                  <a:alpha val="25999"/>
                </a:srgbClr>
              </a:gs>
            </a:gsLst>
            <a:lin ang="2700000" scaled="1"/>
            <a:tileRect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748286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7" r:id="rId1"/>
    <p:sldLayoutId id="2147483958" r:id="rId2"/>
    <p:sldLayoutId id="2147483959" r:id="rId3"/>
    <p:sldLayoutId id="2147483960" r:id="rId4"/>
    <p:sldLayoutId id="2147483961" r:id="rId5"/>
    <p:sldLayoutId id="2147483962" r:id="rId6"/>
    <p:sldLayoutId id="2147483963" r:id="rId7"/>
    <p:sldLayoutId id="2147483964" r:id="rId8"/>
    <p:sldLayoutId id="2147483965" r:id="rId9"/>
    <p:sldLayoutId id="2147483966" r:id="rId10"/>
    <p:sldLayoutId id="214748396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5" Type="http://schemas.openxmlformats.org/officeDocument/2006/relationships/diagramQuickStyle" Target="../diagrams/quickStyle1.xml"/><Relationship Id="rId10" Type="http://schemas.openxmlformats.org/officeDocument/2006/relationships/diagramQuickStyle" Target="../diagrams/quickStyle2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openxmlformats.org/officeDocument/2006/relationships/image" Target="../media/image19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7" Type="http://schemas.openxmlformats.org/officeDocument/2006/relationships/image" Target="../media/image20.jpe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diagramLayout" Target="../diagrams/layout5.xml"/><Relationship Id="rId7" Type="http://schemas.openxmlformats.org/officeDocument/2006/relationships/image" Target="../media/image21.jpe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10" Type="http://schemas.openxmlformats.org/officeDocument/2006/relationships/image" Target="../media/image24.jpeg"/><Relationship Id="rId4" Type="http://schemas.openxmlformats.org/officeDocument/2006/relationships/diagramQuickStyle" Target="../diagrams/quickStyle5.xml"/><Relationship Id="rId9" Type="http://schemas.openxmlformats.org/officeDocument/2006/relationships/image" Target="../media/image23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hyperlink" Target="mailto:fuashr@mail.ru" TargetMode="External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8.jpeg"/><Relationship Id="rId7" Type="http://schemas.microsoft.com/office/2007/relationships/hdphoto" Target="../media/hdphoto2.wdp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microsoft.com/office/2007/relationships/hdphoto" Target="../media/hdphoto1.wdp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0"/>
                <a:lumOff val="100000"/>
              </a:schemeClr>
            </a:gs>
            <a:gs pos="35000">
              <a:schemeClr val="accent5">
                <a:lumMod val="0"/>
                <a:lumOff val="100000"/>
              </a:schemeClr>
            </a:gs>
            <a:gs pos="100000">
              <a:schemeClr val="accent5">
                <a:lumMod val="10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44624"/>
            <a:ext cx="91439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0000CC"/>
                </a:solidFill>
              </a:rPr>
              <a:t>«Бюджет для граждан» подготовлен по проекту решения Совета депутатов городского округа Щёлково «Об  исполнении бюджета городского округа Щёлково Московской области за 2022 год»</a:t>
            </a:r>
            <a:endParaRPr lang="ru-RU" sz="2400" dirty="0">
              <a:solidFill>
                <a:srgbClr val="0000CC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9552" y="1556792"/>
            <a:ext cx="8064896" cy="482453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450826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71799" y="2132856"/>
            <a:ext cx="4052645" cy="2736304"/>
          </a:xfrm>
          <a:prstGeom prst="rect">
            <a:avLst/>
          </a:prstGeom>
          <a:ln>
            <a:solidFill>
              <a:schemeClr val="accent3">
                <a:lumMod val="50000"/>
              </a:schemeClr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perspectiveContrastingRightFacing"/>
            <a:lightRig rig="threePt" dir="t"/>
          </a:scene3d>
          <a:sp3d>
            <a:bevelT/>
          </a:sp3d>
          <a:ex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75769" y="16322"/>
            <a:ext cx="4502832" cy="580559"/>
          </a:xfrm>
          <a:noFill/>
          <a:ln w="57150"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indent="0" algn="ctr">
              <a:buNone/>
            </a:pPr>
            <a:r>
              <a:rPr lang="ru-RU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Дефицит и профицит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481811" y="2647956"/>
            <a:ext cx="2160240" cy="923330"/>
          </a:xfrm>
          <a:prstGeom prst="rect">
            <a:avLst/>
          </a:prstGeom>
          <a:ln/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r>
              <a:rPr lang="ru-RU" dirty="0">
                <a:solidFill>
                  <a:schemeClr val="bg1"/>
                </a:solidFill>
              </a:rPr>
              <a:t>ПРИ НЕДОСТАКЕ СРЕДСТВ -</a:t>
            </a:r>
          </a:p>
          <a:p>
            <a:r>
              <a:rPr lang="ru-RU" dirty="0">
                <a:solidFill>
                  <a:schemeClr val="bg1"/>
                </a:solidFill>
              </a:rPr>
              <a:t>  БЕРУТ  КРЕДИТ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74079" y="2674602"/>
            <a:ext cx="2491185" cy="923330"/>
          </a:xfrm>
          <a:prstGeom prst="rect">
            <a:avLst/>
          </a:prstGeom>
          <a:ln/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r>
              <a:rPr lang="ru-RU" dirty="0">
                <a:solidFill>
                  <a:schemeClr val="bg1"/>
                </a:solidFill>
              </a:rPr>
              <a:t>ИЗЛИШКИ СРЕДСТВ НАПРАВЛЯЮТ В НАКОПЛЕНИЯ</a:t>
            </a:r>
          </a:p>
        </p:txBody>
      </p:sp>
      <p:sp>
        <p:nvSpPr>
          <p:cNvPr id="12" name="Стрелка вниз 11"/>
          <p:cNvSpPr/>
          <p:nvPr/>
        </p:nvSpPr>
        <p:spPr>
          <a:xfrm>
            <a:off x="1484991" y="1954522"/>
            <a:ext cx="330653" cy="720080"/>
          </a:xfrm>
          <a:prstGeom prst="downArrow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3" name="Стрелка вниз 12"/>
          <p:cNvSpPr/>
          <p:nvPr/>
        </p:nvSpPr>
        <p:spPr>
          <a:xfrm>
            <a:off x="7231278" y="1909292"/>
            <a:ext cx="330653" cy="720080"/>
          </a:xfrm>
          <a:prstGeom prst="downArrow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580112" y="713139"/>
            <a:ext cx="3484984" cy="1200329"/>
          </a:xfrm>
          <a:prstGeom prst="rect">
            <a:avLst/>
          </a:prstGeom>
          <a:ln/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r>
              <a:rPr lang="ru-RU" dirty="0">
                <a:solidFill>
                  <a:schemeClr val="bg1"/>
                </a:solidFill>
              </a:rPr>
              <a:t>В случае, если доходов меньше, чем расходов, </a:t>
            </a:r>
          </a:p>
          <a:p>
            <a:r>
              <a:rPr lang="ru-RU" dirty="0">
                <a:solidFill>
                  <a:schemeClr val="bg1"/>
                </a:solidFill>
              </a:rPr>
              <a:t>возникает </a:t>
            </a:r>
          </a:p>
          <a:p>
            <a:r>
              <a:rPr lang="ru-RU" dirty="0">
                <a:solidFill>
                  <a:schemeClr val="bg1"/>
                </a:solidFill>
              </a:rPr>
              <a:t>ДЕФИЦИТ бюджета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55575" y="737640"/>
            <a:ext cx="3623320" cy="1200329"/>
          </a:xfrm>
          <a:prstGeom prst="rect">
            <a:avLst/>
          </a:prstGeom>
          <a:ln/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 prst="angle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случае, если доходов </a:t>
            </a:r>
            <a:r>
              <a:rPr lang="ru-RU" b="1" u="sng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больше, чем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расходов,</a:t>
            </a:r>
          </a:p>
          <a:p>
            <a:pPr algn="ctr"/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возникает </a:t>
            </a:r>
          </a:p>
          <a:p>
            <a:pPr algn="ctr"/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ПРОФИЦИТ бюджета</a:t>
            </a:r>
          </a:p>
        </p:txBody>
      </p:sp>
      <p:sp>
        <p:nvSpPr>
          <p:cNvPr id="15" name="AutoShape 2" descr="https://www.syl.ru/misc/i/ai/177805/706647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aphicFrame>
        <p:nvGraphicFramePr>
          <p:cNvPr id="31" name="Схема 30"/>
          <p:cNvGraphicFramePr/>
          <p:nvPr>
            <p:extLst/>
          </p:nvPr>
        </p:nvGraphicFramePr>
        <p:xfrm>
          <a:off x="-77397" y="4005064"/>
          <a:ext cx="3497269" cy="23402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38" name="Схема 37"/>
          <p:cNvGraphicFramePr/>
          <p:nvPr>
            <p:extLst/>
          </p:nvPr>
        </p:nvGraphicFramePr>
        <p:xfrm>
          <a:off x="5796136" y="4165347"/>
          <a:ext cx="3347864" cy="23976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39" name="Скругленный прямоугольник 38"/>
          <p:cNvSpPr/>
          <p:nvPr/>
        </p:nvSpPr>
        <p:spPr>
          <a:xfrm>
            <a:off x="5991859" y="6093296"/>
            <a:ext cx="1882047" cy="504056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ДЕФИЦИТ</a:t>
            </a:r>
          </a:p>
        </p:txBody>
      </p:sp>
      <p:sp>
        <p:nvSpPr>
          <p:cNvPr id="4" name="Крест 3"/>
          <p:cNvSpPr/>
          <p:nvPr/>
        </p:nvSpPr>
        <p:spPr>
          <a:xfrm>
            <a:off x="1619672" y="5551714"/>
            <a:ext cx="1594873" cy="1306286"/>
          </a:xfrm>
          <a:prstGeom prst="plus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</a:rPr>
              <a:t>ПРОФИЦИТ</a:t>
            </a:r>
          </a:p>
        </p:txBody>
      </p:sp>
    </p:spTree>
    <p:extLst>
      <p:ext uri="{BB962C8B-B14F-4D97-AF65-F5344CB8AC3E}">
        <p14:creationId xmlns:p14="http://schemas.microsoft.com/office/powerpoint/2010/main" val="2791508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0"/>
                <a:lumOff val="100000"/>
              </a:schemeClr>
            </a:gs>
            <a:gs pos="35000">
              <a:schemeClr val="accent5">
                <a:lumMod val="0"/>
                <a:lumOff val="100000"/>
              </a:schemeClr>
            </a:gs>
            <a:gs pos="100000">
              <a:schemeClr val="accent5">
                <a:lumMod val="10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49688"/>
            <a:ext cx="2339752" cy="28083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Заголовок 1"/>
          <p:cNvSpPr txBox="1">
            <a:spLocks/>
          </p:cNvSpPr>
          <p:nvPr/>
        </p:nvSpPr>
        <p:spPr>
          <a:xfrm>
            <a:off x="0" y="0"/>
            <a:ext cx="9144000" cy="548680"/>
          </a:xfrm>
          <a:prstGeom prst="rect">
            <a:avLst/>
          </a:prstGeom>
          <a:noFill/>
          <a:ln w="57150"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Из каких поступлений формируются доходы бюджета</a:t>
            </a:r>
            <a:endParaRPr lang="en-US" sz="24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" name="Схема 1"/>
          <p:cNvGraphicFramePr/>
          <p:nvPr>
            <p:extLst/>
          </p:nvPr>
        </p:nvGraphicFramePr>
        <p:xfrm>
          <a:off x="1990931" y="1124746"/>
          <a:ext cx="7153071" cy="567615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Стрелка вправо с вырезом 5"/>
          <p:cNvSpPr/>
          <p:nvPr/>
        </p:nvSpPr>
        <p:spPr>
          <a:xfrm rot="1217145">
            <a:off x="-157023" y="225777"/>
            <a:ext cx="4722354" cy="4373206"/>
          </a:xfrm>
          <a:prstGeom prst="notchedRightArrow">
            <a:avLst/>
          </a:prstGeom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0000CC"/>
                </a:solidFill>
              </a:rPr>
              <a:t>ДОХОДЫ БЮДЖЕТА</a:t>
            </a:r>
          </a:p>
          <a:p>
            <a:pPr algn="ctr"/>
            <a:r>
              <a:rPr lang="ru-RU" sz="1400" dirty="0">
                <a:solidFill>
                  <a:schemeClr val="bg1"/>
                </a:solidFill>
              </a:rPr>
              <a:t>Объем денежных средств, которые поступают в казну на безвозмездной и безвозвратной основе (налоги юридических и физических лиц, административные платежи и сборы, безвозмездные поступления)</a:t>
            </a:r>
          </a:p>
        </p:txBody>
      </p:sp>
    </p:spTree>
    <p:extLst>
      <p:ext uri="{BB962C8B-B14F-4D97-AF65-F5344CB8AC3E}">
        <p14:creationId xmlns:p14="http://schemas.microsoft.com/office/powerpoint/2010/main" val="354854846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0"/>
                <a:lumOff val="100000"/>
              </a:schemeClr>
            </a:gs>
            <a:gs pos="35000">
              <a:schemeClr val="accent5">
                <a:lumMod val="0"/>
                <a:lumOff val="100000"/>
              </a:schemeClr>
            </a:gs>
            <a:gs pos="100000">
              <a:schemeClr val="accent5">
                <a:lumMod val="10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48000" y1="23377" x2="48000" y2="23377"/>
                        <a14:foregroundMark x1="64000" y1="34416" x2="67000" y2="31818"/>
                        <a14:foregroundMark x1="67500" y1="31818" x2="67500" y2="40260"/>
                        <a14:foregroundMark x1="68000" y1="42857" x2="64000" y2="42857"/>
                        <a14:foregroundMark x1="65500" y1="43506" x2="69000" y2="43506"/>
                        <a14:foregroundMark x1="69500" y1="43506" x2="67000" y2="42857"/>
                        <a14:foregroundMark x1="69500" y1="42857" x2="63500" y2="44156"/>
                        <a14:foregroundMark x1="67500" y1="44156" x2="70000" y2="44156"/>
                        <a14:foregroundMark x1="67000" y1="39610" x2="64500" y2="35714"/>
                        <a14:foregroundMark x1="66000" y1="37013" x2="66000" y2="41558"/>
                        <a14:foregroundMark x1="73500" y1="32468" x2="79000" y2="32468"/>
                        <a14:foregroundMark x1="79000" y1="33766" x2="79000" y2="38961"/>
                        <a14:foregroundMark x1="83500" y1="34416" x2="83500" y2="37662"/>
                        <a14:foregroundMark x1="90000" y1="37013" x2="90000" y2="37013"/>
                        <a14:foregroundMark x1="93000" y1="38961" x2="93000" y2="389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6267" y="799550"/>
            <a:ext cx="2411761" cy="188986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2178" y="4599733"/>
            <a:ext cx="2442227" cy="215634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2500" y="1988841"/>
            <a:ext cx="2635984" cy="173994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3037" y="4993394"/>
            <a:ext cx="2939325" cy="196400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Овальная выноска 4"/>
          <p:cNvSpPr/>
          <p:nvPr/>
        </p:nvSpPr>
        <p:spPr>
          <a:xfrm>
            <a:off x="579970" y="1694330"/>
            <a:ext cx="2375846" cy="2011382"/>
          </a:xfrm>
          <a:prstGeom prst="wedgeEllipseCallout">
            <a:avLst>
              <a:gd name="adj1" fmla="val 54050"/>
              <a:gd name="adj2" fmla="val 49931"/>
            </a:avLst>
          </a:prstGeom>
          <a:solidFill>
            <a:schemeClr val="accent2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Налог на доходы физических лиц </a:t>
            </a:r>
          </a:p>
        </p:txBody>
      </p:sp>
      <p:sp>
        <p:nvSpPr>
          <p:cNvPr id="6" name="Овальная выноска 5"/>
          <p:cNvSpPr/>
          <p:nvPr/>
        </p:nvSpPr>
        <p:spPr>
          <a:xfrm>
            <a:off x="1691680" y="4472271"/>
            <a:ext cx="2409444" cy="1912477"/>
          </a:xfrm>
          <a:prstGeom prst="wedgeEllipseCallout">
            <a:avLst>
              <a:gd name="adj1" fmla="val 55396"/>
              <a:gd name="adj2" fmla="val -45559"/>
            </a:avLst>
          </a:prstGeom>
          <a:solidFill>
            <a:schemeClr val="accent5">
              <a:lumMod val="20000"/>
              <a:lumOff val="80000"/>
            </a:schemeClr>
          </a:solidFill>
          <a:ln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Налог на имущество физических лиц </a:t>
            </a:r>
          </a:p>
        </p:txBody>
      </p:sp>
      <p:sp>
        <p:nvSpPr>
          <p:cNvPr id="7" name="Овальная выноска 6"/>
          <p:cNvSpPr/>
          <p:nvPr/>
        </p:nvSpPr>
        <p:spPr>
          <a:xfrm>
            <a:off x="5076057" y="1040492"/>
            <a:ext cx="2736304" cy="2054175"/>
          </a:xfrm>
          <a:prstGeom prst="wedgeEllipseCallout">
            <a:avLst>
              <a:gd name="adj1" fmla="val -58677"/>
              <a:gd name="adj2" fmla="val 42514"/>
            </a:avLst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Транспортный налог </a:t>
            </a:r>
          </a:p>
        </p:txBody>
      </p:sp>
      <p:cxnSp>
        <p:nvCxnSpPr>
          <p:cNvPr id="16" name="Прямая соединительная линия 15"/>
          <p:cNvCxnSpPr/>
          <p:nvPr/>
        </p:nvCxnSpPr>
        <p:spPr>
          <a:xfrm>
            <a:off x="5203703" y="4112749"/>
            <a:ext cx="439869" cy="316389"/>
          </a:xfrm>
          <a:prstGeom prst="line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Овальная выноска 7"/>
          <p:cNvSpPr/>
          <p:nvPr/>
        </p:nvSpPr>
        <p:spPr>
          <a:xfrm>
            <a:off x="6012162" y="3614021"/>
            <a:ext cx="2586538" cy="1914798"/>
          </a:xfrm>
          <a:prstGeom prst="wedgeEllipseCallout">
            <a:avLst>
              <a:gd name="adj1" fmla="val -70128"/>
              <a:gd name="adj2" fmla="val -44153"/>
            </a:avLst>
          </a:prstGeom>
          <a:ln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Земельный налог </a:t>
            </a:r>
          </a:p>
        </p:txBody>
      </p:sp>
      <p:sp>
        <p:nvSpPr>
          <p:cNvPr id="17" name="Заголовок 1"/>
          <p:cNvSpPr txBox="1">
            <a:spLocks/>
          </p:cNvSpPr>
          <p:nvPr/>
        </p:nvSpPr>
        <p:spPr>
          <a:xfrm>
            <a:off x="0" y="0"/>
            <a:ext cx="9144000" cy="864096"/>
          </a:xfrm>
          <a:prstGeom prst="rect">
            <a:avLst/>
          </a:prstGeom>
          <a:noFill/>
          <a:ln w="57150"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4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Какие налоги платили жители</a:t>
            </a:r>
            <a:r>
              <a:rPr lang="en-US" sz="24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endParaRPr lang="ru-RU" sz="24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Городского округа Щёлково Московской области в 2022 году </a:t>
            </a:r>
            <a:endParaRPr lang="en-US" sz="24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Овальная выноска 12"/>
          <p:cNvSpPr/>
          <p:nvPr/>
        </p:nvSpPr>
        <p:spPr>
          <a:xfrm>
            <a:off x="3214681" y="2985296"/>
            <a:ext cx="2365433" cy="1486969"/>
          </a:xfrm>
          <a:prstGeom prst="wedgeEllipseCallout">
            <a:avLst>
              <a:gd name="adj1" fmla="val 4482"/>
              <a:gd name="adj2" fmla="val -30451"/>
            </a:avLst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НАЛОГИ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39863" y="2929235"/>
            <a:ext cx="2403862" cy="159909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 prst="angle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597431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 txBox="1">
            <a:spLocks/>
          </p:cNvSpPr>
          <p:nvPr/>
        </p:nvSpPr>
        <p:spPr>
          <a:xfrm>
            <a:off x="107504" y="92604"/>
            <a:ext cx="8928992" cy="621094"/>
          </a:xfrm>
          <a:prstGeom prst="rect">
            <a:avLst/>
          </a:prstGeom>
          <a:noFill/>
          <a:ln w="57150"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b="1" cap="all" dirty="0">
                <a:ln w="3175" cmpd="sng">
                  <a:noFill/>
                </a:ln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Из чего складываются межбюджетные трансферты </a:t>
            </a:r>
          </a:p>
          <a:p>
            <a:r>
              <a:rPr lang="ru-RU" sz="2000" b="1" cap="all" dirty="0">
                <a:ln w="3175" cmpd="sng">
                  <a:noFill/>
                </a:ln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(безвозмездные поступления)?</a:t>
            </a:r>
          </a:p>
        </p:txBody>
      </p:sp>
      <p:grpSp>
        <p:nvGrpSpPr>
          <p:cNvPr id="8" name="Группа 7"/>
          <p:cNvGrpSpPr/>
          <p:nvPr/>
        </p:nvGrpSpPr>
        <p:grpSpPr>
          <a:xfrm>
            <a:off x="262786" y="958419"/>
            <a:ext cx="1937356" cy="1297420"/>
            <a:chOff x="576069" y="2232255"/>
            <a:chExt cx="1621775" cy="1297420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9" name="Скругленный прямоугольник 8"/>
            <p:cNvSpPr/>
            <p:nvPr/>
          </p:nvSpPr>
          <p:spPr>
            <a:xfrm>
              <a:off x="576069" y="2232255"/>
              <a:ext cx="1621775" cy="1297420"/>
            </a:xfrm>
            <a:prstGeom prst="roundRect">
              <a:avLst>
                <a:gd name="adj" fmla="val 10000"/>
              </a:avLst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3">
                <a:shade val="50000"/>
                <a:hueOff val="0"/>
                <a:satOff val="0"/>
                <a:lumOff val="0"/>
                <a:alphaOff val="0"/>
              </a:schemeClr>
            </a:fillRef>
            <a:effectRef idx="2">
              <a:schemeClr val="accent3">
                <a:shade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" name="Скругленный прямоугольник 4"/>
            <p:cNvSpPr txBox="1"/>
            <p:nvPr/>
          </p:nvSpPr>
          <p:spPr>
            <a:xfrm>
              <a:off x="614069" y="2270255"/>
              <a:ext cx="1519809" cy="1221420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6670" tIns="26670" rIns="26670" bIns="2667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400" b="1" kern="1200" dirty="0">
                  <a:solidFill>
                    <a:schemeClr val="tx1"/>
                  </a:solidFill>
                </a:rPr>
                <a:t>Дотации (от лат. &lt;</a:t>
              </a:r>
              <a:r>
                <a:rPr lang="en-US" sz="1400" b="1" kern="1200" dirty="0">
                  <a:solidFill>
                    <a:schemeClr val="tx1"/>
                  </a:solidFill>
                </a:rPr>
                <a:t>Dotatio</a:t>
              </a:r>
              <a:r>
                <a:rPr lang="ru-RU" sz="1400" b="1" kern="1200" dirty="0">
                  <a:solidFill>
                    <a:schemeClr val="tx1"/>
                  </a:solidFill>
                </a:rPr>
                <a:t>&gt; -дар, пожертвование)</a:t>
              </a:r>
            </a:p>
          </p:txBody>
        </p:sp>
      </p:grpSp>
      <p:grpSp>
        <p:nvGrpSpPr>
          <p:cNvPr id="14" name="Группа 13"/>
          <p:cNvGrpSpPr/>
          <p:nvPr/>
        </p:nvGrpSpPr>
        <p:grpSpPr>
          <a:xfrm>
            <a:off x="6925766" y="972994"/>
            <a:ext cx="1903901" cy="1297420"/>
            <a:chOff x="6433509" y="2232263"/>
            <a:chExt cx="1740984" cy="1297420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5" name="Скругленный прямоугольник 14"/>
            <p:cNvSpPr/>
            <p:nvPr/>
          </p:nvSpPr>
          <p:spPr>
            <a:xfrm>
              <a:off x="6552718" y="2232263"/>
              <a:ext cx="1621775" cy="1297420"/>
            </a:xfrm>
            <a:prstGeom prst="roundRect">
              <a:avLst>
                <a:gd name="adj" fmla="val 10000"/>
              </a:avLst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3">
                <a:shade val="50000"/>
                <a:hueOff val="73467"/>
                <a:satOff val="-10587"/>
                <a:lumOff val="30288"/>
                <a:alphaOff val="0"/>
              </a:schemeClr>
            </a:fillRef>
            <a:effectRef idx="2">
              <a:schemeClr val="accent3">
                <a:shade val="50000"/>
                <a:hueOff val="73467"/>
                <a:satOff val="-10587"/>
                <a:lumOff val="30288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6" name="Скругленный прямоугольник 4"/>
            <p:cNvSpPr txBox="1"/>
            <p:nvPr/>
          </p:nvSpPr>
          <p:spPr>
            <a:xfrm>
              <a:off x="6433509" y="2278041"/>
              <a:ext cx="1592038" cy="1221420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4765" tIns="24765" rIns="24765" bIns="2476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300" b="1" kern="1200" dirty="0">
                  <a:solidFill>
                    <a:schemeClr val="tx1"/>
                  </a:solidFill>
                </a:rPr>
                <a:t>Субсидии (от лат.&lt;</a:t>
              </a:r>
              <a:r>
                <a:rPr lang="en-US" sz="1300" b="1" kern="1200" dirty="0">
                  <a:solidFill>
                    <a:schemeClr val="tx1"/>
                  </a:solidFill>
                </a:rPr>
                <a:t>Subsidium</a:t>
              </a:r>
              <a:r>
                <a:rPr lang="ru-RU" sz="1300" b="1" kern="1200" dirty="0">
                  <a:solidFill>
                    <a:schemeClr val="tx1"/>
                  </a:solidFill>
                </a:rPr>
                <a:t>&gt;-поддержка)</a:t>
              </a:r>
            </a:p>
          </p:txBody>
        </p:sp>
      </p:grpSp>
      <p:grpSp>
        <p:nvGrpSpPr>
          <p:cNvPr id="17" name="Группа 16"/>
          <p:cNvGrpSpPr/>
          <p:nvPr/>
        </p:nvGrpSpPr>
        <p:grpSpPr>
          <a:xfrm>
            <a:off x="3563889" y="3204447"/>
            <a:ext cx="2232247" cy="1088649"/>
            <a:chOff x="3617604" y="860"/>
            <a:chExt cx="1621775" cy="1297420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8" name="Скругленный прямоугольник 17"/>
            <p:cNvSpPr/>
            <p:nvPr/>
          </p:nvSpPr>
          <p:spPr>
            <a:xfrm>
              <a:off x="3617604" y="860"/>
              <a:ext cx="1621775" cy="1297420"/>
            </a:xfrm>
            <a:prstGeom prst="roundRect">
              <a:avLst>
                <a:gd name="adj" fmla="val 10000"/>
              </a:avLst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3">
                <a:shade val="50000"/>
                <a:hueOff val="73467"/>
                <a:satOff val="-10587"/>
                <a:lumOff val="30288"/>
                <a:alphaOff val="0"/>
              </a:schemeClr>
            </a:fillRef>
            <a:effectRef idx="2">
              <a:schemeClr val="accent3">
                <a:shade val="50000"/>
                <a:hueOff val="73467"/>
                <a:satOff val="-10587"/>
                <a:lumOff val="30288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9" name="Скругленный прямоугольник 4"/>
            <p:cNvSpPr txBox="1"/>
            <p:nvPr/>
          </p:nvSpPr>
          <p:spPr>
            <a:xfrm>
              <a:off x="3655604" y="38860"/>
              <a:ext cx="1545775" cy="1050649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4765" tIns="24765" rIns="24765" bIns="2476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300" b="1" kern="1200" dirty="0">
                  <a:solidFill>
                    <a:schemeClr val="tx1"/>
                  </a:solidFill>
                </a:rPr>
                <a:t>Субвенции (от лат.&lt;Subvenire&gt; - приходить на помощь)</a:t>
              </a:r>
            </a:p>
          </p:txBody>
        </p:sp>
      </p:grpSp>
      <p:sp>
        <p:nvSpPr>
          <p:cNvPr id="20" name="Стрелка влево 19"/>
          <p:cNvSpPr/>
          <p:nvPr/>
        </p:nvSpPr>
        <p:spPr>
          <a:xfrm>
            <a:off x="2169122" y="1368914"/>
            <a:ext cx="1720221" cy="486532"/>
          </a:xfrm>
          <a:prstGeom prst="leftArrow">
            <a:avLst>
              <a:gd name="adj1" fmla="val 60000"/>
              <a:gd name="adj2" fmla="val 50000"/>
            </a:avLst>
          </a:prstGeom>
          <a:scene3d>
            <a:camera prst="orthographicFront"/>
            <a:lightRig rig="threePt" dir="t">
              <a:rot lat="0" lon="0" rev="7500000"/>
            </a:lightRig>
          </a:scene3d>
          <a:sp3d z="-152400" extrusionH="63500" prstMaterial="matte">
            <a:bevelT w="25400" h="6350" prst="relaxedInset"/>
            <a:contourClr>
              <a:schemeClr val="bg1"/>
            </a:contourClr>
          </a:sp3d>
        </p:spPr>
        <p:style>
          <a:lnRef idx="0">
            <a:schemeClr val="accent3">
              <a:shade val="90000"/>
              <a:hueOff val="0"/>
              <a:satOff val="0"/>
              <a:lumOff val="0"/>
              <a:alphaOff val="0"/>
            </a:schemeClr>
          </a:lnRef>
          <a:fillRef idx="1">
            <a:schemeClr val="accent3">
              <a:shade val="90000"/>
              <a:hueOff val="0"/>
              <a:satOff val="0"/>
              <a:lumOff val="0"/>
              <a:alphaOff val="0"/>
            </a:schemeClr>
          </a:fillRef>
          <a:effectRef idx="2">
            <a:schemeClr val="accent3">
              <a:shade val="9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1" name="Стрелка влево 20"/>
          <p:cNvSpPr/>
          <p:nvPr/>
        </p:nvSpPr>
        <p:spPr>
          <a:xfrm rot="10800000">
            <a:off x="5557948" y="1401858"/>
            <a:ext cx="1486711" cy="487327"/>
          </a:xfrm>
          <a:prstGeom prst="leftArrow">
            <a:avLst>
              <a:gd name="adj1" fmla="val 60000"/>
              <a:gd name="adj2" fmla="val 50000"/>
            </a:avLst>
          </a:prstGeom>
          <a:scene3d>
            <a:camera prst="orthographicFront"/>
            <a:lightRig rig="threePt" dir="t">
              <a:rot lat="0" lon="0" rev="7500000"/>
            </a:lightRig>
          </a:scene3d>
          <a:sp3d z="-152400" extrusionH="63500" prstMaterial="matte">
            <a:bevelT w="25400" h="6350" prst="relaxedInset"/>
            <a:contourClr>
              <a:schemeClr val="bg1"/>
            </a:contourClr>
          </a:sp3d>
        </p:spPr>
        <p:style>
          <a:lnRef idx="0">
            <a:schemeClr val="accent3">
              <a:shade val="90000"/>
              <a:hueOff val="77391"/>
              <a:satOff val="-9488"/>
              <a:lumOff val="23979"/>
              <a:alphaOff val="0"/>
            </a:schemeClr>
          </a:lnRef>
          <a:fillRef idx="1">
            <a:schemeClr val="accent3">
              <a:shade val="90000"/>
              <a:hueOff val="77391"/>
              <a:satOff val="-9488"/>
              <a:lumOff val="23979"/>
              <a:alphaOff val="0"/>
            </a:schemeClr>
          </a:fillRef>
          <a:effectRef idx="2">
            <a:schemeClr val="accent3">
              <a:shade val="90000"/>
              <a:hueOff val="77391"/>
              <a:satOff val="-9488"/>
              <a:lumOff val="23979"/>
              <a:alphaOff val="0"/>
            </a:schemeClr>
          </a:effectRef>
          <a:fontRef idx="minor">
            <a:schemeClr val="lt1"/>
          </a:fontRef>
        </p:style>
      </p:sp>
      <p:sp>
        <p:nvSpPr>
          <p:cNvPr id="22" name="Стрелка влево 21"/>
          <p:cNvSpPr/>
          <p:nvPr/>
        </p:nvSpPr>
        <p:spPr>
          <a:xfrm rot="16200000">
            <a:off x="4344456" y="2605405"/>
            <a:ext cx="711550" cy="486532"/>
          </a:xfrm>
          <a:prstGeom prst="leftArrow">
            <a:avLst>
              <a:gd name="adj1" fmla="val 60000"/>
              <a:gd name="adj2" fmla="val 50000"/>
            </a:avLst>
          </a:prstGeom>
          <a:scene3d>
            <a:camera prst="orthographicFront"/>
            <a:lightRig rig="threePt" dir="t">
              <a:rot lat="0" lon="0" rev="7500000"/>
            </a:lightRig>
          </a:scene3d>
          <a:sp3d z="-152400" extrusionH="63500" prstMaterial="matte">
            <a:bevelT w="25400" h="6350" prst="relaxedInset"/>
            <a:contourClr>
              <a:schemeClr val="bg1"/>
            </a:contourClr>
          </a:sp3d>
        </p:spPr>
        <p:style>
          <a:lnRef idx="0">
            <a:schemeClr val="accent3">
              <a:shade val="90000"/>
              <a:hueOff val="77391"/>
              <a:satOff val="-9488"/>
              <a:lumOff val="23979"/>
              <a:alphaOff val="0"/>
            </a:schemeClr>
          </a:lnRef>
          <a:fillRef idx="1">
            <a:schemeClr val="accent3">
              <a:shade val="90000"/>
              <a:hueOff val="77391"/>
              <a:satOff val="-9488"/>
              <a:lumOff val="23979"/>
              <a:alphaOff val="0"/>
            </a:schemeClr>
          </a:fillRef>
          <a:effectRef idx="2">
            <a:schemeClr val="accent3">
              <a:shade val="90000"/>
              <a:hueOff val="77391"/>
              <a:satOff val="-9488"/>
              <a:lumOff val="23979"/>
              <a:alphaOff val="0"/>
            </a:schemeClr>
          </a:effectRef>
          <a:fontRef idx="minor">
            <a:schemeClr val="lt1"/>
          </a:fontRef>
        </p:style>
      </p:sp>
      <p:sp>
        <p:nvSpPr>
          <p:cNvPr id="23" name="Скругленный прямоугольник 22"/>
          <p:cNvSpPr/>
          <p:nvPr/>
        </p:nvSpPr>
        <p:spPr>
          <a:xfrm>
            <a:off x="262784" y="2440535"/>
            <a:ext cx="2153708" cy="1728192"/>
          </a:xfrm>
          <a:prstGeom prst="roundRect">
            <a:avLst/>
          </a:prstGeom>
          <a:ln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100" dirty="0"/>
              <a:t>Предоставляются на безвозмездной и безвозвратной основе без определения конкретной цели их использования</a:t>
            </a: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309457" y="4583716"/>
            <a:ext cx="2060361" cy="1440160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u="sng" dirty="0">
                <a:solidFill>
                  <a:schemeClr val="tx1"/>
                </a:solidFill>
              </a:rPr>
              <a:t>Аналогия в семейном бюджете:</a:t>
            </a:r>
          </a:p>
          <a:p>
            <a:pPr algn="ctr"/>
            <a:r>
              <a:rPr lang="ru-RU" sz="1200" dirty="0">
                <a:solidFill>
                  <a:schemeClr val="tx1"/>
                </a:solidFill>
              </a:rPr>
              <a:t>Вы даете своему ребенку «карманные деньги» </a:t>
            </a:r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3044046" y="4578200"/>
            <a:ext cx="3312368" cy="765769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100" dirty="0"/>
              <a:t>Предоставляются бюджетам в целях финансового обеспечения расходных обязательств публично-правовым образованиям</a:t>
            </a:r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3275856" y="5463971"/>
            <a:ext cx="2808312" cy="1061373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u="sng" dirty="0">
                <a:solidFill>
                  <a:schemeClr val="tx1"/>
                </a:solidFill>
              </a:rPr>
              <a:t>Аналогия в семейном бюджете:</a:t>
            </a:r>
          </a:p>
          <a:p>
            <a:pPr algn="ctr"/>
            <a:r>
              <a:rPr lang="ru-RU" sz="1000" dirty="0">
                <a:solidFill>
                  <a:schemeClr val="tx1"/>
                </a:solidFill>
              </a:rPr>
              <a:t>Вы даете своему ребенку деньги и посылаете его в магазин купить продукты (по списку)</a:t>
            </a:r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6816304" y="2457805"/>
            <a:ext cx="2040610" cy="1710922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100" dirty="0"/>
              <a:t>Предоставляются бюджету в целях софинансирования необходимых расходов</a:t>
            </a:r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6881679" y="4578200"/>
            <a:ext cx="1999019" cy="1692188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u="sng" dirty="0">
                <a:solidFill>
                  <a:schemeClr val="tx1"/>
                </a:solidFill>
              </a:rPr>
              <a:t>Аналогия в семейном бюджете:</a:t>
            </a:r>
          </a:p>
          <a:p>
            <a:pPr algn="ctr"/>
            <a:r>
              <a:rPr lang="ru-RU" sz="1000" dirty="0">
                <a:solidFill>
                  <a:schemeClr val="tx1"/>
                </a:solidFill>
              </a:rPr>
              <a:t>Вы «добавляете» денег для того, чтобы ваш ребенок купил себе новый телефон </a:t>
            </a:r>
          </a:p>
          <a:p>
            <a:pPr algn="ctr"/>
            <a:r>
              <a:rPr lang="ru-RU" sz="1000" dirty="0">
                <a:solidFill>
                  <a:schemeClr val="tx1"/>
                </a:solidFill>
              </a:rPr>
              <a:t>(а остальные он накопил сам) </a:t>
            </a:r>
            <a:endParaRPr lang="ru-RU" sz="1000" u="sng" dirty="0">
              <a:solidFill>
                <a:schemeClr val="tx1"/>
              </a:solidFill>
            </a:endParaRPr>
          </a:p>
        </p:txBody>
      </p:sp>
      <p:grpSp>
        <p:nvGrpSpPr>
          <p:cNvPr id="4" name="Группа 3"/>
          <p:cNvGrpSpPr/>
          <p:nvPr/>
        </p:nvGrpSpPr>
        <p:grpSpPr>
          <a:xfrm>
            <a:off x="3877010" y="829327"/>
            <a:ext cx="1707131" cy="1707131"/>
            <a:chOff x="3574926" y="2036423"/>
            <a:chExt cx="1707131" cy="1707131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5" name="Овал 4"/>
            <p:cNvSpPr/>
            <p:nvPr/>
          </p:nvSpPr>
          <p:spPr>
            <a:xfrm>
              <a:off x="3574926" y="2036423"/>
              <a:ext cx="1707131" cy="1707131"/>
            </a:xfrm>
            <a:prstGeom prst="ellipse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3">
                <a:shade val="60000"/>
                <a:hueOff val="0"/>
                <a:satOff val="0"/>
                <a:lumOff val="0"/>
                <a:alphaOff val="0"/>
              </a:schemeClr>
            </a:fillRef>
            <a:effectRef idx="2">
              <a:schemeClr val="accent3">
                <a:shade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" name="Овал 4"/>
            <p:cNvSpPr txBox="1"/>
            <p:nvPr/>
          </p:nvSpPr>
          <p:spPr>
            <a:xfrm>
              <a:off x="3824930" y="2286427"/>
              <a:ext cx="1207123" cy="120712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" tIns="7620" rIns="7620" bIns="7620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200" b="1" kern="1200" dirty="0">
                  <a:solidFill>
                    <a:schemeClr val="bg1"/>
                  </a:solidFill>
                </a:rPr>
                <a:t>Безвозмездные поступления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518487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32729506"/>
              </p:ext>
            </p:extLst>
          </p:nvPr>
        </p:nvGraphicFramePr>
        <p:xfrm>
          <a:off x="395536" y="764704"/>
          <a:ext cx="8568952" cy="59046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251520" y="149181"/>
            <a:ext cx="871296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cap="all" dirty="0">
                <a:ln w="3175" cmpd="sng">
                  <a:noFill/>
                </a:ln>
                <a:latin typeface="Times New Roman" pitchFamily="18" charset="0"/>
                <a:cs typeface="Times New Roman" pitchFamily="18" charset="0"/>
              </a:rPr>
              <a:t>БЮДЖЕТНЫЙ ПРОЦЕСС: </a:t>
            </a:r>
          </a:p>
          <a:p>
            <a:pPr algn="ctr"/>
            <a:r>
              <a:rPr lang="ru-RU" sz="2000" b="1" cap="all" dirty="0">
                <a:ln w="3175" cmpd="sng">
                  <a:noFill/>
                </a:ln>
                <a:latin typeface="Times New Roman" pitchFamily="18" charset="0"/>
                <a:cs typeface="Times New Roman" pitchFamily="18" charset="0"/>
              </a:rPr>
              <a:t>этапы формирования и исполнения бюджета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980728"/>
            <a:ext cx="3257850" cy="3151970"/>
          </a:xfrm>
          <a:prstGeom prst="ellipse">
            <a:avLst/>
          </a:prstGeom>
          <a:ln w="190500" cap="rnd">
            <a:solidFill>
              <a:schemeClr val="accent1">
                <a:lumMod val="75000"/>
              </a:schemeClr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8079740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Box 6"/>
          <p:cNvSpPr txBox="1">
            <a:spLocks noChangeArrowheads="1"/>
          </p:cNvSpPr>
          <p:nvPr/>
        </p:nvSpPr>
        <p:spPr bwMode="auto">
          <a:xfrm>
            <a:off x="1043608" y="20689"/>
            <a:ext cx="6696744" cy="1200329"/>
          </a:xfrm>
          <a:prstGeom prst="rect">
            <a:avLst/>
          </a:prstGeom>
          <a:noFill/>
          <a:ln w="57150">
            <a:noFill/>
          </a:ln>
          <a:ex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ru-RU" altLang="ru-RU" sz="3600" b="1" dirty="0">
                <a:solidFill>
                  <a:schemeClr val="tx2">
                    <a:lumMod val="75000"/>
                  </a:schemeClr>
                </a:solidFill>
                <a:latin typeface="Cambria" pitchFamily="18" charset="0"/>
              </a:rPr>
              <a:t>Бюджетная политика в 2022году</a:t>
            </a:r>
          </a:p>
        </p:txBody>
      </p:sp>
      <p:graphicFrame>
        <p:nvGraphicFramePr>
          <p:cNvPr id="2" name="Схема 1"/>
          <p:cNvGraphicFramePr/>
          <p:nvPr>
            <p:extLst/>
          </p:nvPr>
        </p:nvGraphicFramePr>
        <p:xfrm>
          <a:off x="179512" y="198884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835" y="2010884"/>
            <a:ext cx="2343974" cy="88041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835" y="3068959"/>
            <a:ext cx="2343974" cy="86409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835" y="4110716"/>
            <a:ext cx="2343974" cy="86881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835" y="5157192"/>
            <a:ext cx="2343975" cy="93610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15" name="Загнутый угол 14"/>
          <p:cNvSpPr/>
          <p:nvPr/>
        </p:nvSpPr>
        <p:spPr>
          <a:xfrm>
            <a:off x="6156176" y="2010885"/>
            <a:ext cx="2699792" cy="4032448"/>
          </a:xfrm>
          <a:prstGeom prst="foldedCorner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0000CC"/>
            </a:solidFill>
          </a:ln>
          <a:scene3d>
            <a:camera prst="perspectiveHeroicExtremeLeftFacing"/>
            <a:lightRig rig="balanced" dir="tr"/>
          </a:scene3d>
          <a:sp3d contourW="14605" prstMaterial="plastic">
            <a:bevelT w="50800"/>
            <a:contourClr>
              <a:schemeClr val="accent4">
                <a:shade val="30000"/>
                <a:satMod val="120000"/>
              </a:schemeClr>
            </a:contourClr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2">
                    <a:lumMod val="75000"/>
                  </a:schemeClr>
                </a:solidFill>
              </a:rPr>
              <a:t>Стабилизация макроэкономических показателей и увеличение доходной части бюджета</a:t>
            </a:r>
          </a:p>
        </p:txBody>
      </p:sp>
    </p:spTree>
    <p:extLst>
      <p:ext uri="{BB962C8B-B14F-4D97-AF65-F5344CB8AC3E}">
        <p14:creationId xmlns:p14="http://schemas.microsoft.com/office/powerpoint/2010/main" val="1767122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124744"/>
            <a:ext cx="4248472" cy="5328592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</p:pic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1396283700"/>
              </p:ext>
            </p:extLst>
          </p:nvPr>
        </p:nvGraphicFramePr>
        <p:xfrm>
          <a:off x="2843808" y="692696"/>
          <a:ext cx="6912768" cy="61653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1" name="Заголовок 1"/>
          <p:cNvSpPr txBox="1">
            <a:spLocks/>
          </p:cNvSpPr>
          <p:nvPr/>
        </p:nvSpPr>
        <p:spPr>
          <a:xfrm>
            <a:off x="611560" y="152636"/>
            <a:ext cx="8136904" cy="504056"/>
          </a:xfrm>
          <a:prstGeom prst="rect">
            <a:avLst/>
          </a:prstGeom>
          <a:noFill/>
          <a:ln w="57150"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b="1" cap="all" dirty="0">
                <a:ln w="3175" cmpd="sng">
                  <a:noFill/>
                </a:ln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Факторы, влияющие на бюджетную политику</a:t>
            </a:r>
          </a:p>
          <a:p>
            <a:r>
              <a:rPr lang="ru-RU" sz="2000" b="1" cap="all" dirty="0">
                <a:ln w="3175" cmpd="sng">
                  <a:noFill/>
                </a:ln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55361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1060952046"/>
              </p:ext>
            </p:extLst>
          </p:nvPr>
        </p:nvGraphicFramePr>
        <p:xfrm>
          <a:off x="-108520" y="1196752"/>
          <a:ext cx="9125339" cy="56612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54157" y="188640"/>
            <a:ext cx="8989843" cy="864096"/>
          </a:xfrm>
          <a:noFill/>
          <a:ln w="57150"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>
              <a:defRPr/>
            </a:pPr>
            <a:r>
              <a:rPr lang="ru-RU" sz="2000" b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Основные цели и задачи бюджетной политики на очередной 2023 год и на плановый период 2024 и 2025 годов</a:t>
            </a:r>
          </a:p>
        </p:txBody>
      </p:sp>
    </p:spTree>
    <p:extLst>
      <p:ext uri="{BB962C8B-B14F-4D97-AF65-F5344CB8AC3E}">
        <p14:creationId xmlns:p14="http://schemas.microsoft.com/office/powerpoint/2010/main" val="2646177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17738070"/>
              </p:ext>
            </p:extLst>
          </p:nvPr>
        </p:nvGraphicFramePr>
        <p:xfrm>
          <a:off x="0" y="904912"/>
          <a:ext cx="9143999" cy="5800688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3018059">
                  <a:extLst>
                    <a:ext uri="{9D8B030D-6E8A-4147-A177-3AD203B41FA5}">
                      <a16:colId xmlns:a16="http://schemas.microsoft.com/office/drawing/2014/main" val="304111521"/>
                    </a:ext>
                  </a:extLst>
                </a:gridCol>
                <a:gridCol w="1053925">
                  <a:extLst>
                    <a:ext uri="{9D8B030D-6E8A-4147-A177-3AD203B41FA5}">
                      <a16:colId xmlns:a16="http://schemas.microsoft.com/office/drawing/2014/main" val="3262905417"/>
                    </a:ext>
                  </a:extLst>
                </a:gridCol>
                <a:gridCol w="1257524">
                  <a:extLst>
                    <a:ext uri="{9D8B030D-6E8A-4147-A177-3AD203B41FA5}">
                      <a16:colId xmlns:a16="http://schemas.microsoft.com/office/drawing/2014/main" val="401724017"/>
                    </a:ext>
                  </a:extLst>
                </a:gridCol>
                <a:gridCol w="1257524">
                  <a:extLst>
                    <a:ext uri="{9D8B030D-6E8A-4147-A177-3AD203B41FA5}">
                      <a16:colId xmlns:a16="http://schemas.microsoft.com/office/drawing/2014/main" val="1696829235"/>
                    </a:ext>
                  </a:extLst>
                </a:gridCol>
                <a:gridCol w="1281478">
                  <a:extLst>
                    <a:ext uri="{9D8B030D-6E8A-4147-A177-3AD203B41FA5}">
                      <a16:colId xmlns:a16="http://schemas.microsoft.com/office/drawing/2014/main" val="159488698"/>
                    </a:ext>
                  </a:extLst>
                </a:gridCol>
                <a:gridCol w="1275489">
                  <a:extLst>
                    <a:ext uri="{9D8B030D-6E8A-4147-A177-3AD203B41FA5}">
                      <a16:colId xmlns:a16="http://schemas.microsoft.com/office/drawing/2014/main" val="4292768406"/>
                    </a:ext>
                  </a:extLst>
                </a:gridCol>
              </a:tblGrid>
              <a:tr h="91518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Наименование показателя</a:t>
                      </a:r>
                      <a:endParaRPr lang="ru-RU" sz="1000" b="1" i="0" u="none" strike="noStrike" dirty="0">
                        <a:solidFill>
                          <a:srgbClr val="333333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60" marR="4160" marT="416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Единица измерения</a:t>
                      </a:r>
                      <a:endParaRPr lang="ru-RU" sz="1000" b="1" i="0" u="none" strike="noStrike">
                        <a:solidFill>
                          <a:srgbClr val="333333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60" marR="4160" marT="4160" marB="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Отчет</a:t>
                      </a:r>
                      <a:endParaRPr lang="ru-RU" sz="1000" b="1" i="0" u="none" strike="noStrike">
                        <a:solidFill>
                          <a:srgbClr val="333333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60" marR="4160" marT="416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2022 год</a:t>
                      </a:r>
                      <a:endParaRPr lang="ru-RU" sz="1000" b="1" i="0" u="none" strike="noStrike">
                        <a:solidFill>
                          <a:srgbClr val="333333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60" marR="4160" marT="416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33394714"/>
                  </a:ext>
                </a:extLst>
              </a:tr>
              <a:tr h="22463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2020</a:t>
                      </a:r>
                      <a:endParaRPr lang="ru-RU" sz="1000" b="1" i="0" u="none" strike="noStrike">
                        <a:solidFill>
                          <a:srgbClr val="333333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60" marR="4160" marT="416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2021</a:t>
                      </a:r>
                      <a:endParaRPr lang="ru-RU" sz="1000" b="1" i="0" u="none" strike="noStrike">
                        <a:solidFill>
                          <a:srgbClr val="333333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60" marR="4160" marT="416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План</a:t>
                      </a:r>
                      <a:endParaRPr lang="ru-RU" sz="1000" b="1" i="0" u="none" strike="noStrike" dirty="0">
                        <a:solidFill>
                          <a:srgbClr val="333333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60" marR="4160" marT="416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Ожидаемое исполнение</a:t>
                      </a:r>
                      <a:endParaRPr lang="ru-RU" sz="1000" b="1" i="0" u="none" strike="noStrike">
                        <a:solidFill>
                          <a:srgbClr val="333333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60" marR="4160" marT="4160" marB="0" anchor="ctr"/>
                </a:tc>
                <a:extLst>
                  <a:ext uri="{0D108BD9-81ED-4DB2-BD59-A6C34878D82A}">
                    <a16:rowId xmlns:a16="http://schemas.microsoft.com/office/drawing/2014/main" val="969920165"/>
                  </a:ext>
                </a:extLst>
              </a:tr>
              <a:tr h="166396"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ДЕМОГРАФИЧЕСКИЕ ПОКАЗАТЕЛИ</a:t>
                      </a:r>
                      <a:endParaRPr lang="ru-RU" sz="1000" b="1" i="0" u="none" strike="noStrike">
                        <a:solidFill>
                          <a:srgbClr val="333333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60" marR="4160" marT="416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54063835"/>
                  </a:ext>
                </a:extLst>
              </a:tr>
              <a:tr h="20799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</a:rPr>
                        <a:t>Численность постоянного населения          (на конец года)</a:t>
                      </a:r>
                      <a:endParaRPr lang="ru-RU" sz="1000" b="0" i="0" u="none" strike="noStrike" dirty="0">
                        <a:solidFill>
                          <a:srgbClr val="333333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9837" marR="4160" marT="416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человек</a:t>
                      </a:r>
                      <a:endParaRPr lang="ru-RU" sz="1000" b="0" i="0" u="none" strike="noStrike">
                        <a:solidFill>
                          <a:srgbClr val="333333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60" marR="4160" marT="416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190 409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60" marR="4160" marT="416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191 384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60" marR="4160" marT="416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192 635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60" marR="4160" marT="416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193 066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60" marR="4160" marT="4160" marB="0" anchor="ctr"/>
                </a:tc>
                <a:extLst>
                  <a:ext uri="{0D108BD9-81ED-4DB2-BD59-A6C34878D82A}">
                    <a16:rowId xmlns:a16="http://schemas.microsoft.com/office/drawing/2014/main" val="1675775656"/>
                  </a:ext>
                </a:extLst>
              </a:tr>
              <a:tr h="166396"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ПРОМЫШЛЕННОЕ ПРОИЗВОДСТВО</a:t>
                      </a:r>
                      <a:endParaRPr lang="ru-RU" sz="1000" b="1" i="0" u="none" strike="noStrike">
                        <a:solidFill>
                          <a:srgbClr val="333333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60" marR="4160" marT="416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0454028"/>
                  </a:ext>
                </a:extLst>
              </a:tr>
              <a:tr h="39519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</a:rPr>
                        <a:t>Объем отгруженных товаров собственного производства, выполненных работ и услуг собственными силами по промышленным видам деятельности</a:t>
                      </a:r>
                      <a:endParaRPr lang="ru-RU" sz="1000" b="0" i="0" u="none" strike="noStrike" dirty="0">
                        <a:solidFill>
                          <a:srgbClr val="333333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9837" marR="4160" marT="416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млн. рублей </a:t>
                      </a:r>
                      <a:endParaRPr lang="ru-RU" sz="1000" b="0" i="0" u="none" strike="noStrike">
                        <a:solidFill>
                          <a:srgbClr val="333333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60" marR="4160" marT="416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105 161,9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60" marR="4160" marT="416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131 799,1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60" marR="4160" marT="416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134 405,7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60" marR="4160" marT="416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155 370,6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60" marR="4160" marT="4160" marB="0" anchor="ctr"/>
                </a:tc>
                <a:extLst>
                  <a:ext uri="{0D108BD9-81ED-4DB2-BD59-A6C34878D82A}">
                    <a16:rowId xmlns:a16="http://schemas.microsoft.com/office/drawing/2014/main" val="3305804366"/>
                  </a:ext>
                </a:extLst>
              </a:tr>
              <a:tr h="166396"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ТРАНСПОРТ</a:t>
                      </a:r>
                      <a:endParaRPr lang="ru-RU" sz="1000" b="1" i="0" u="none" strike="noStrike" dirty="0">
                        <a:solidFill>
                          <a:srgbClr val="333333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60" marR="4160" marT="416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63739240"/>
                  </a:ext>
                </a:extLst>
              </a:tr>
              <a:tr h="29119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</a:rPr>
                        <a:t>Протяженность автомобильных дорог общего пользования с твердым типом покрытия местного значения</a:t>
                      </a:r>
                      <a:endParaRPr lang="ru-RU" sz="1000" b="0" i="0" u="none" strike="noStrike">
                        <a:solidFill>
                          <a:srgbClr val="333333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9837" marR="4160" marT="416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километр</a:t>
                      </a:r>
                      <a:endParaRPr lang="ru-RU" sz="1000" b="0" i="0" u="none" strike="noStrike">
                        <a:solidFill>
                          <a:srgbClr val="333333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60" marR="4160" marT="416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358,0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60" marR="4160" marT="416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377,5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60" marR="4160" marT="416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420,0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60" marR="4160" marT="416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482,3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60" marR="4160" marT="4160" marB="0" anchor="ctr"/>
                </a:tc>
                <a:extLst>
                  <a:ext uri="{0D108BD9-81ED-4DB2-BD59-A6C34878D82A}">
                    <a16:rowId xmlns:a16="http://schemas.microsoft.com/office/drawing/2014/main" val="3864574332"/>
                  </a:ext>
                </a:extLst>
              </a:tr>
              <a:tr h="166396"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МАЛОЕ И СРЕДНЕЕ ПРЕДПРИНИМАТЕЛЬСТВО</a:t>
                      </a:r>
                      <a:endParaRPr lang="ru-RU" sz="1000" b="1" i="0" u="none" strike="noStrike">
                        <a:solidFill>
                          <a:srgbClr val="333333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60" marR="4160" marT="416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32683225"/>
                  </a:ext>
                </a:extLst>
              </a:tr>
              <a:tr h="20799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</a:rPr>
                        <a:t>Число малых и средних предприятий, включая микропредприятия (на конец года)</a:t>
                      </a:r>
                      <a:endParaRPr lang="ru-RU" sz="1000" b="0" i="0" u="none" strike="noStrike" dirty="0">
                        <a:solidFill>
                          <a:srgbClr val="333333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9837" marR="4160" marT="416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единица</a:t>
                      </a:r>
                      <a:endParaRPr lang="ru-RU" sz="1000" b="0" i="0" u="none" strike="noStrike">
                        <a:solidFill>
                          <a:srgbClr val="333333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60" marR="4160" marT="416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3 327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60" marR="4160" marT="416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3 373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60" marR="4160" marT="416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3 335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60" marR="4160" marT="416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3 245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60" marR="4160" marT="4160" marB="0" anchor="ctr"/>
                </a:tc>
                <a:extLst>
                  <a:ext uri="{0D108BD9-81ED-4DB2-BD59-A6C34878D82A}">
                    <a16:rowId xmlns:a16="http://schemas.microsoft.com/office/drawing/2014/main" val="4008336121"/>
                  </a:ext>
                </a:extLst>
              </a:tr>
              <a:tr h="166396"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ИНВЕСТИЦИИ</a:t>
                      </a:r>
                      <a:endParaRPr lang="ru-RU" sz="1000" b="1" i="0" u="none" strike="noStrike">
                        <a:solidFill>
                          <a:srgbClr val="333333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60" marR="4160" marT="416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85872600"/>
                  </a:ext>
                </a:extLst>
              </a:tr>
              <a:tr h="48670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</a:rPr>
                        <a:t>Инвестиции в основной капитал за счет всех источников финансирования (без субъектов малого предпринимательства и объемов инвестиций, не наблюдаемых прямыми статистическими методами) </a:t>
                      </a:r>
                      <a:endParaRPr lang="ru-RU" sz="1000" b="0" i="0" u="none" strike="noStrike">
                        <a:solidFill>
                          <a:srgbClr val="333333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9837" marR="4160" marT="416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млн. рублей</a:t>
                      </a:r>
                      <a:endParaRPr lang="ru-RU" sz="1000" b="0" i="0" u="none" strike="noStrike">
                        <a:solidFill>
                          <a:srgbClr val="333333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60" marR="4160" marT="416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13 375,5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60" marR="4160" marT="416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11 120,8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60" marR="4160" marT="416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14 618,5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60" marR="4160" marT="416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12 215,6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60" marR="4160" marT="4160" marB="0" anchor="ctr"/>
                </a:tc>
                <a:extLst>
                  <a:ext uri="{0D108BD9-81ED-4DB2-BD59-A6C34878D82A}">
                    <a16:rowId xmlns:a16="http://schemas.microsoft.com/office/drawing/2014/main" val="3008875522"/>
                  </a:ext>
                </a:extLst>
              </a:tr>
              <a:tr h="166396"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 СТРОИТЕЛЬСТВО </a:t>
                      </a:r>
                      <a:endParaRPr lang="ru-RU" sz="1000" b="1" i="0" u="none" strike="noStrike">
                        <a:solidFill>
                          <a:srgbClr val="333333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60" marR="4160" marT="416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81085614"/>
                  </a:ext>
                </a:extLst>
              </a:tr>
              <a:tr h="29119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</a:rPr>
                        <a:t>Объем работ, выполненных по виду экономической деятельности «Строительство» </a:t>
                      </a:r>
                      <a:endParaRPr lang="ru-RU" sz="1000" b="0" i="0" u="none" strike="noStrike">
                        <a:solidFill>
                          <a:srgbClr val="333333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9837" marR="4160" marT="416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млн.рублей</a:t>
                      </a:r>
                      <a:endParaRPr lang="ru-RU" sz="1000" b="0" i="0" u="none" strike="noStrike">
                        <a:solidFill>
                          <a:srgbClr val="333333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60" marR="4160" marT="416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5 859,2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60" marR="4160" marT="416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6 482,6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60" marR="4160" marT="416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7 500,0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60" marR="4160" marT="416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6 550,0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60" marR="4160" marT="4160" marB="0" anchor="ctr"/>
                </a:tc>
                <a:extLst>
                  <a:ext uri="{0D108BD9-81ED-4DB2-BD59-A6C34878D82A}">
                    <a16:rowId xmlns:a16="http://schemas.microsoft.com/office/drawing/2014/main" val="2261437530"/>
                  </a:ext>
                </a:extLst>
              </a:tr>
              <a:tr h="20799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</a:rPr>
                        <a:t>Объем жилищного строительства</a:t>
                      </a:r>
                      <a:endParaRPr lang="ru-RU" sz="1000" b="0" i="0" u="none" strike="noStrike">
                        <a:solidFill>
                          <a:srgbClr val="333333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9837" marR="4160" marT="416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тыс. кв. м общей площади</a:t>
                      </a:r>
                      <a:endParaRPr lang="ru-RU" sz="1000" b="0" i="0" u="none" strike="noStrike">
                        <a:solidFill>
                          <a:srgbClr val="333333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60" marR="4160" marT="416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233,0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60" marR="4160" marT="416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269,7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60" marR="4160" marT="416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281,8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60" marR="4160" marT="416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287,9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60" marR="4160" marT="4160" marB="0" anchor="ctr"/>
                </a:tc>
                <a:extLst>
                  <a:ext uri="{0D108BD9-81ED-4DB2-BD59-A6C34878D82A}">
                    <a16:rowId xmlns:a16="http://schemas.microsoft.com/office/drawing/2014/main" val="4186245239"/>
                  </a:ext>
                </a:extLst>
              </a:tr>
              <a:tr h="166396"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ТРУД И ЗАРАБОТНАЯ ПЛАТА</a:t>
                      </a:r>
                      <a:endParaRPr lang="ru-RU" sz="1000" b="1" i="0" u="none" strike="noStrike">
                        <a:solidFill>
                          <a:srgbClr val="333333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60" marR="4160" marT="416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160" marR="4160" marT="4160" marB="0" anchor="b"/>
                </a:tc>
                <a:extLst>
                  <a:ext uri="{0D108BD9-81ED-4DB2-BD59-A6C34878D82A}">
                    <a16:rowId xmlns:a16="http://schemas.microsoft.com/office/drawing/2014/main" val="3293844659"/>
                  </a:ext>
                </a:extLst>
              </a:tr>
              <a:tr h="16639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</a:rPr>
                        <a:t>Количество созданных рабочих мест</a:t>
                      </a:r>
                      <a:endParaRPr lang="ru-RU" sz="1000" b="0" i="0" u="none" strike="noStrike">
                        <a:solidFill>
                          <a:srgbClr val="333333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9837" marR="4160" marT="416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единица</a:t>
                      </a:r>
                      <a:endParaRPr lang="ru-RU" sz="1000" b="0" i="0" u="none" strike="noStrike">
                        <a:solidFill>
                          <a:srgbClr val="333333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60" marR="4160" marT="416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376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60" marR="4160" marT="416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2 028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60" marR="4160" marT="416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392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60" marR="4160" marT="416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2 046,0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60" marR="4160" marT="4160" marB="0" anchor="ctr"/>
                </a:tc>
                <a:extLst>
                  <a:ext uri="{0D108BD9-81ED-4DB2-BD59-A6C34878D82A}">
                    <a16:rowId xmlns:a16="http://schemas.microsoft.com/office/drawing/2014/main" val="2272827071"/>
                  </a:ext>
                </a:extLst>
              </a:tr>
              <a:tr h="29119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</a:rPr>
                        <a:t>Численность официально зарегистрированных безработных, на конец года</a:t>
                      </a:r>
                      <a:endParaRPr lang="ru-RU" sz="1000" b="0" i="0" u="none" strike="noStrike">
                        <a:solidFill>
                          <a:srgbClr val="333333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9837" marR="4160" marT="416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человек</a:t>
                      </a:r>
                      <a:endParaRPr lang="ru-RU" sz="1000" b="0" i="0" u="none" strike="noStrike">
                        <a:solidFill>
                          <a:srgbClr val="333333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60" marR="4160" marT="416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3 461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60" marR="4160" marT="416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485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60" marR="4160" marT="416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750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60" marR="4160" marT="416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513,0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60" marR="4160" marT="4160" marB="0" anchor="ctr"/>
                </a:tc>
                <a:extLst>
                  <a:ext uri="{0D108BD9-81ED-4DB2-BD59-A6C34878D82A}">
                    <a16:rowId xmlns:a16="http://schemas.microsoft.com/office/drawing/2014/main" val="1273722362"/>
                  </a:ext>
                </a:extLst>
              </a:tr>
              <a:tr h="20799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</a:rPr>
                        <a:t>Фонд начисленной заработной платы всех работников</a:t>
                      </a:r>
                      <a:endParaRPr lang="ru-RU" sz="1000" b="0" i="0" u="none" strike="noStrike">
                        <a:solidFill>
                          <a:srgbClr val="333333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9837" marR="4160" marT="416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млн. рублей</a:t>
                      </a:r>
                      <a:endParaRPr lang="ru-RU" sz="1000" b="0" i="0" u="none" strike="noStrike">
                        <a:solidFill>
                          <a:srgbClr val="333333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60" marR="4160" marT="416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34 765,0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60" marR="4160" marT="416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36 862,1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60" marR="4160" marT="416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40 057,9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60" marR="4160" marT="416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40 239,8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60" marR="4160" marT="4160" marB="0" anchor="ctr"/>
                </a:tc>
                <a:extLst>
                  <a:ext uri="{0D108BD9-81ED-4DB2-BD59-A6C34878D82A}">
                    <a16:rowId xmlns:a16="http://schemas.microsoft.com/office/drawing/2014/main" val="229990536"/>
                  </a:ext>
                </a:extLst>
              </a:tr>
              <a:tr h="29119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</a:rPr>
                        <a:t>Среднемесячная номинальная начисленная заработная плата работников (по полному кругу организаций)</a:t>
                      </a:r>
                      <a:endParaRPr lang="ru-RU" sz="1000" b="0" i="0" u="none" strike="noStrike">
                        <a:solidFill>
                          <a:srgbClr val="333333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9837" marR="4160" marT="416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рублей</a:t>
                      </a:r>
                      <a:endParaRPr lang="ru-RU" sz="1000" b="0" i="0" u="none" strike="noStrike">
                        <a:solidFill>
                          <a:srgbClr val="333333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60" marR="4160" marT="416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54 391,0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60" marR="4160" marT="416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55 731,1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60" marR="4160" marT="416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60 651,9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60" marR="4160" marT="416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60 017,8</a:t>
                      </a:r>
                      <a:endParaRPr lang="ru-RU" sz="10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60" marR="4160" marT="4160" marB="0" anchor="ctr"/>
                </a:tc>
                <a:extLst>
                  <a:ext uri="{0D108BD9-81ED-4DB2-BD59-A6C34878D82A}">
                    <a16:rowId xmlns:a16="http://schemas.microsoft.com/office/drawing/2014/main" val="1743445857"/>
                  </a:ext>
                </a:extLst>
              </a:tr>
            </a:tbl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35496" y="37837"/>
            <a:ext cx="910850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ln w="12700">
                  <a:noFill/>
                  <a:prstDash val="solid"/>
                </a:ln>
                <a:solidFill>
                  <a:srgbClr val="0000CC"/>
                </a:solidFill>
              </a:rPr>
              <a:t>Информация о выполнении основных показателей социально-экономического развития городского округа Щёлково Московской области за 2022 год</a:t>
            </a:r>
          </a:p>
        </p:txBody>
      </p:sp>
    </p:spTree>
    <p:extLst>
      <p:ext uri="{BB962C8B-B14F-4D97-AF65-F5344CB8AC3E}">
        <p14:creationId xmlns:p14="http://schemas.microsoft.com/office/powerpoint/2010/main" val="1542218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49447555"/>
              </p:ext>
            </p:extLst>
          </p:nvPr>
        </p:nvGraphicFramePr>
        <p:xfrm>
          <a:off x="0" y="-2"/>
          <a:ext cx="9144001" cy="7029402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3025984">
                  <a:extLst>
                    <a:ext uri="{9D8B030D-6E8A-4147-A177-3AD203B41FA5}">
                      <a16:colId xmlns:a16="http://schemas.microsoft.com/office/drawing/2014/main" val="675574144"/>
                    </a:ext>
                  </a:extLst>
                </a:gridCol>
                <a:gridCol w="1056694">
                  <a:extLst>
                    <a:ext uri="{9D8B030D-6E8A-4147-A177-3AD203B41FA5}">
                      <a16:colId xmlns:a16="http://schemas.microsoft.com/office/drawing/2014/main" val="1981280620"/>
                    </a:ext>
                  </a:extLst>
                </a:gridCol>
                <a:gridCol w="1260828">
                  <a:extLst>
                    <a:ext uri="{9D8B030D-6E8A-4147-A177-3AD203B41FA5}">
                      <a16:colId xmlns:a16="http://schemas.microsoft.com/office/drawing/2014/main" val="3321385576"/>
                    </a:ext>
                  </a:extLst>
                </a:gridCol>
                <a:gridCol w="1260828">
                  <a:extLst>
                    <a:ext uri="{9D8B030D-6E8A-4147-A177-3AD203B41FA5}">
                      <a16:colId xmlns:a16="http://schemas.microsoft.com/office/drawing/2014/main" val="823248527"/>
                    </a:ext>
                  </a:extLst>
                </a:gridCol>
                <a:gridCol w="1260828">
                  <a:extLst>
                    <a:ext uri="{9D8B030D-6E8A-4147-A177-3AD203B41FA5}">
                      <a16:colId xmlns:a16="http://schemas.microsoft.com/office/drawing/2014/main" val="142297093"/>
                    </a:ext>
                  </a:extLst>
                </a:gridCol>
                <a:gridCol w="1278839">
                  <a:extLst>
                    <a:ext uri="{9D8B030D-6E8A-4147-A177-3AD203B41FA5}">
                      <a16:colId xmlns:a16="http://schemas.microsoft.com/office/drawing/2014/main" val="4231619372"/>
                    </a:ext>
                  </a:extLst>
                </a:gridCol>
              </a:tblGrid>
              <a:tr h="479727"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Среднемесячная заработная плата отдельных категорий работников социальной сферы и науки и отношение средней заработной платы отдельных категорий работников социальной сферы и науки</a:t>
                      </a:r>
                      <a:r>
                        <a:rPr lang="en-US" sz="1000" u="none" strike="noStrike" baseline="0" dirty="0">
                          <a:effectLst/>
                        </a:rPr>
                        <a:t> </a:t>
                      </a:r>
                      <a:r>
                        <a:rPr lang="ru-RU" sz="1000" u="none" strike="noStrike" dirty="0">
                          <a:effectLst/>
                        </a:rPr>
                        <a:t>к средней заработной плате в целом по Московской области и к среднемесячному доходу от трудовой деятельности по Московской области</a:t>
                      </a:r>
                      <a:endParaRPr lang="ru-RU" sz="1000" b="1" i="0" u="none" strike="noStrike" dirty="0">
                        <a:solidFill>
                          <a:srgbClr val="333333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800" marR="3800" marT="380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39404330"/>
                  </a:ext>
                </a:extLst>
              </a:tr>
              <a:tr h="47972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</a:rPr>
                        <a:t>Справочно: Среднемесячная номинальная начисленная заработная плата работников (по полному кругу организаций) по Московской области</a:t>
                      </a:r>
                      <a:endParaRPr lang="ru-RU" sz="1000" b="0" i="0" u="none" strike="noStrike" dirty="0">
                        <a:solidFill>
                          <a:srgbClr val="333333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1203" marR="3800" marT="38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рублей</a:t>
                      </a:r>
                      <a:endParaRPr lang="ru-RU" sz="1000" b="0" i="0" u="none" strike="noStrike">
                        <a:solidFill>
                          <a:srgbClr val="333333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800" marR="3800" marT="38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58 066,1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800" marR="3800" marT="38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64 041,0</a:t>
                      </a:r>
                      <a:endParaRPr lang="ru-RU" sz="10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800" marR="3800" marT="38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66 194,6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800" marR="3800" marT="38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70 306,2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800" marR="3800" marT="3800" marB="0" anchor="ctr"/>
                </a:tc>
                <a:extLst>
                  <a:ext uri="{0D108BD9-81ED-4DB2-BD59-A6C34878D82A}">
                    <a16:rowId xmlns:a16="http://schemas.microsoft.com/office/drawing/2014/main" val="102582359"/>
                  </a:ext>
                </a:extLst>
              </a:tr>
              <a:tr h="79690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</a:rPr>
                        <a:t>Справочно: Среднемесячная начисленная заработная плата наёмных работников в организациях, у индивидуальных предпринимателей и физических лиц (среднемесячный доход от трудовой деятельности)</a:t>
                      </a:r>
                      <a:endParaRPr lang="ru-RU" sz="1000" b="0" i="0" u="none" strike="noStrike" dirty="0">
                        <a:solidFill>
                          <a:srgbClr val="333333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1203" marR="3800" marT="38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рублей</a:t>
                      </a:r>
                      <a:endParaRPr lang="ru-RU" sz="1000" b="0" i="0" u="none" strike="noStrike">
                        <a:solidFill>
                          <a:srgbClr val="333333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800" marR="3800" marT="38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47 677,0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800" marR="3800" marT="38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51 548,0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800" marR="3800" marT="38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53 021,9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800" marR="3800" marT="38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55 049,8</a:t>
                      </a:r>
                      <a:endParaRPr lang="ru-RU" sz="10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800" marR="3800" marT="3800" marB="0" anchor="ctr"/>
                </a:tc>
                <a:extLst>
                  <a:ext uri="{0D108BD9-81ED-4DB2-BD59-A6C34878D82A}">
                    <a16:rowId xmlns:a16="http://schemas.microsoft.com/office/drawing/2014/main" val="3974797145"/>
                  </a:ext>
                </a:extLst>
              </a:tr>
              <a:tr h="63831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</a:rPr>
                        <a:t>Справочно: Среднемесячная номинальная начисленная заработная плата работников в общеобразовательных организациях в Московской области</a:t>
                      </a:r>
                      <a:endParaRPr lang="ru-RU" sz="1000" b="0" i="0" u="none" strike="noStrike" dirty="0">
                        <a:solidFill>
                          <a:srgbClr val="333333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1203" marR="3800" marT="38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рублей</a:t>
                      </a:r>
                      <a:endParaRPr lang="ru-RU" sz="1000" b="0" i="0" u="none" strike="noStrike">
                        <a:solidFill>
                          <a:srgbClr val="333333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800" marR="3800" marT="38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52 820,0</a:t>
                      </a:r>
                      <a:endParaRPr lang="ru-RU" sz="10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800" marR="3800" marT="38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55 238,0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800" marR="3800" marT="38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54 499,6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800" marR="3800" marT="38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58 997,1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800" marR="3800" marT="3800" marB="0" anchor="ctr"/>
                </a:tc>
                <a:extLst>
                  <a:ext uri="{0D108BD9-81ED-4DB2-BD59-A6C34878D82A}">
                    <a16:rowId xmlns:a16="http://schemas.microsoft.com/office/drawing/2014/main" val="3347367788"/>
                  </a:ext>
                </a:extLst>
              </a:tr>
              <a:tr h="47972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</a:rPr>
                        <a:t>Справочно: Среднемесячная номинальная начисленная заработная плата учителей в Московской области</a:t>
                      </a:r>
                      <a:endParaRPr lang="ru-RU" sz="1000" b="0" i="0" u="none" strike="noStrike" dirty="0">
                        <a:solidFill>
                          <a:srgbClr val="333333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1203" marR="3800" marT="38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рублей</a:t>
                      </a:r>
                      <a:endParaRPr lang="ru-RU" sz="1000" b="0" i="0" u="none" strike="noStrike">
                        <a:solidFill>
                          <a:srgbClr val="333333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800" marR="3800" marT="38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58 675,4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800" marR="3800" marT="38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60 104,0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800" marR="3800" marT="38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61 237,7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800" marR="3800" marT="38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65 636,7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800" marR="3800" marT="3800" marB="0" anchor="ctr"/>
                </a:tc>
                <a:extLst>
                  <a:ext uri="{0D108BD9-81ED-4DB2-BD59-A6C34878D82A}">
                    <a16:rowId xmlns:a16="http://schemas.microsoft.com/office/drawing/2014/main" val="3923671821"/>
                  </a:ext>
                </a:extLst>
              </a:tr>
              <a:tr h="162545"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     Образование</a:t>
                      </a:r>
                      <a:endParaRPr lang="ru-RU" sz="1000" b="1" i="0" u="none" strike="noStrike">
                        <a:solidFill>
                          <a:srgbClr val="333333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800" marR="3800" marT="380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09642405"/>
                  </a:ext>
                </a:extLst>
              </a:tr>
              <a:tr h="32113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</a:rPr>
                        <a:t>Среднемесячная номинальная начисленная заработная плата:</a:t>
                      </a:r>
                      <a:endParaRPr lang="ru-RU" sz="1000" b="0" i="0" u="none" strike="noStrike" dirty="0">
                        <a:solidFill>
                          <a:srgbClr val="333333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1203" marR="3800" marT="3800" marB="0" anchor="ctr"/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333333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800" marR="3800" marT="380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800" marR="3800" marT="3800" marB="0" anchor="b"/>
                </a:tc>
                <a:extLst>
                  <a:ext uri="{0D108BD9-81ED-4DB2-BD59-A6C34878D82A}">
                    <a16:rowId xmlns:a16="http://schemas.microsoft.com/office/drawing/2014/main" val="2418156486"/>
                  </a:ext>
                </a:extLst>
              </a:tr>
              <a:tr h="32113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</a:rPr>
                        <a:t>педагогических работников общеобразовательных организаций</a:t>
                      </a:r>
                      <a:endParaRPr lang="ru-RU" sz="1000" b="0" i="0" u="none" strike="noStrike">
                        <a:solidFill>
                          <a:srgbClr val="333333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82407" marR="3800" marT="38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рублей</a:t>
                      </a:r>
                      <a:endParaRPr lang="ru-RU" sz="1000" b="0" i="0" u="none" strike="noStrike">
                        <a:solidFill>
                          <a:srgbClr val="333333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800" marR="3800" marT="38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59 065,6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800" marR="3800" marT="38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64 945,7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800" marR="3800" marT="38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55 505,8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800" marR="3800" marT="38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67 561,1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800" marR="3800" marT="3800" marB="0" anchor="ctr"/>
                </a:tc>
                <a:extLst>
                  <a:ext uri="{0D108BD9-81ED-4DB2-BD59-A6C34878D82A}">
                    <a16:rowId xmlns:a16="http://schemas.microsoft.com/office/drawing/2014/main" val="2817233359"/>
                  </a:ext>
                </a:extLst>
              </a:tr>
              <a:tr h="32113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</a:rPr>
                        <a:t>педагогических работников дошкольных образовательных организаций</a:t>
                      </a:r>
                      <a:endParaRPr lang="ru-RU" sz="1000" b="0" i="0" u="none" strike="noStrike">
                        <a:solidFill>
                          <a:srgbClr val="333333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82407" marR="3800" marT="38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рублей</a:t>
                      </a:r>
                      <a:endParaRPr lang="ru-RU" sz="1000" b="0" i="0" u="none" strike="noStrike">
                        <a:solidFill>
                          <a:srgbClr val="333333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800" marR="3800" marT="38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54 813,3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800" marR="3800" marT="38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56 705,6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800" marR="3800" marT="38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55 361,4</a:t>
                      </a:r>
                      <a:endParaRPr lang="ru-RU" sz="10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800" marR="3800" marT="38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61 598,7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800" marR="3800" marT="3800" marB="0" anchor="ctr"/>
                </a:tc>
                <a:extLst>
                  <a:ext uri="{0D108BD9-81ED-4DB2-BD59-A6C34878D82A}">
                    <a16:rowId xmlns:a16="http://schemas.microsoft.com/office/drawing/2014/main" val="4224486753"/>
                  </a:ext>
                </a:extLst>
              </a:tr>
              <a:tr h="32113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</a:rPr>
                        <a:t>педагогических работников организаций дополнительного образования детей</a:t>
                      </a:r>
                      <a:endParaRPr lang="ru-RU" sz="1000" b="0" i="0" u="none" strike="noStrike">
                        <a:solidFill>
                          <a:srgbClr val="333333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82407" marR="3800" marT="38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рублей</a:t>
                      </a:r>
                      <a:endParaRPr lang="ru-RU" sz="1000" b="0" i="0" u="none" strike="noStrike">
                        <a:solidFill>
                          <a:srgbClr val="333333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800" marR="3800" marT="38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60 740,9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800" marR="3800" marT="38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62 853,6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800" marR="3800" marT="38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61 850,1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800" marR="3800" marT="38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68 636,1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800" marR="3800" marT="3800" marB="0" anchor="ctr"/>
                </a:tc>
                <a:extLst>
                  <a:ext uri="{0D108BD9-81ED-4DB2-BD59-A6C34878D82A}">
                    <a16:rowId xmlns:a16="http://schemas.microsoft.com/office/drawing/2014/main" val="1166143101"/>
                  </a:ext>
                </a:extLst>
              </a:tr>
              <a:tr h="111409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</a:rPr>
                        <a:t>Отношение средней заработной платы педагогических работников общеобразовательных организаций к среднемесячной начисленной заработной плате наёмных работников в организациях, у индивидуальных предпринимателей и физических лиц (среднемесячному доходу от трудовой деятельности)</a:t>
                      </a:r>
                      <a:endParaRPr lang="ru-RU" sz="1000" b="0" i="0" u="none" strike="noStrike">
                        <a:solidFill>
                          <a:srgbClr val="333333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1203" marR="3800" marT="38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процент</a:t>
                      </a:r>
                      <a:endParaRPr lang="ru-RU" sz="1000" b="0" i="0" u="none" strike="noStrike">
                        <a:solidFill>
                          <a:srgbClr val="333333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800" marR="3800" marT="38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123,9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800" marR="3800" marT="38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126,0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800" marR="3800" marT="38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104,7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800" marR="3800" marT="38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122,7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800" marR="3800" marT="3800" marB="0" anchor="ctr"/>
                </a:tc>
                <a:extLst>
                  <a:ext uri="{0D108BD9-81ED-4DB2-BD59-A6C34878D82A}">
                    <a16:rowId xmlns:a16="http://schemas.microsoft.com/office/drawing/2014/main" val="2780712699"/>
                  </a:ext>
                </a:extLst>
              </a:tr>
              <a:tr h="79690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</a:rPr>
                        <a:t>Отношение среднемесячной заработной платы педагогических работников дошкольных образовательных организаций к среднемесячной заработной плате в общеобразовательных организациях в Московской области</a:t>
                      </a:r>
                      <a:endParaRPr lang="ru-RU" sz="1000" b="0" i="0" u="none" strike="noStrike">
                        <a:solidFill>
                          <a:srgbClr val="333333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1203" marR="3800" marT="38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процент</a:t>
                      </a:r>
                      <a:endParaRPr lang="ru-RU" sz="1000" b="0" i="0" u="none" strike="noStrike">
                        <a:solidFill>
                          <a:srgbClr val="333333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800" marR="3800" marT="38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103,8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800" marR="3800" marT="38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100,7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800" marR="3800" marT="38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101,6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800" marR="3800" marT="38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104,4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800" marR="3800" marT="3800" marB="0" anchor="ctr"/>
                </a:tc>
                <a:extLst>
                  <a:ext uri="{0D108BD9-81ED-4DB2-BD59-A6C34878D82A}">
                    <a16:rowId xmlns:a16="http://schemas.microsoft.com/office/drawing/2014/main" val="2545539781"/>
                  </a:ext>
                </a:extLst>
              </a:tr>
              <a:tr h="79690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</a:rPr>
                        <a:t>Отношение среднемесячной заработной платы педагогических работников организаций дополнительного образования детей к среднемесячной заработной плате учителей в Московской области</a:t>
                      </a:r>
                      <a:endParaRPr lang="ru-RU" sz="1000" b="0" i="0" u="none" strike="noStrike">
                        <a:solidFill>
                          <a:srgbClr val="333333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1203" marR="3800" marT="38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процент</a:t>
                      </a:r>
                      <a:endParaRPr lang="ru-RU" sz="1000" b="0" i="0" u="none" strike="noStrike">
                        <a:solidFill>
                          <a:srgbClr val="333333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800" marR="3800" marT="38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103,5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800" marR="3800" marT="38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104,6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800" marR="3800" marT="38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101,0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800" marR="3800" marT="38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104,6</a:t>
                      </a:r>
                      <a:endParaRPr lang="ru-RU" sz="10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800" marR="3800" marT="3800" marB="0" anchor="ctr"/>
                </a:tc>
                <a:extLst>
                  <a:ext uri="{0D108BD9-81ED-4DB2-BD59-A6C34878D82A}">
                    <a16:rowId xmlns:a16="http://schemas.microsoft.com/office/drawing/2014/main" val="5325476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117715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0"/>
                <a:lumOff val="100000"/>
              </a:schemeClr>
            </a:gs>
            <a:gs pos="35000">
              <a:schemeClr val="accent5">
                <a:lumMod val="0"/>
                <a:lumOff val="100000"/>
              </a:schemeClr>
            </a:gs>
            <a:gs pos="100000">
              <a:schemeClr val="accent5">
                <a:lumMod val="10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347864" y="0"/>
            <a:ext cx="26642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rgbClr val="0000CC"/>
                </a:solidFill>
              </a:rPr>
              <a:t>Оглавления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83978791"/>
              </p:ext>
            </p:extLst>
          </p:nvPr>
        </p:nvGraphicFramePr>
        <p:xfrm>
          <a:off x="0" y="332657"/>
          <a:ext cx="9144000" cy="6555648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8460432">
                  <a:extLst>
                    <a:ext uri="{9D8B030D-6E8A-4147-A177-3AD203B41FA5}">
                      <a16:colId xmlns:a16="http://schemas.microsoft.com/office/drawing/2014/main" val="2749621515"/>
                    </a:ext>
                  </a:extLst>
                </a:gridCol>
                <a:gridCol w="683568">
                  <a:extLst>
                    <a:ext uri="{9D8B030D-6E8A-4147-A177-3AD203B41FA5}">
                      <a16:colId xmlns:a16="http://schemas.microsoft.com/office/drawing/2014/main" val="535031168"/>
                    </a:ext>
                  </a:extLst>
                </a:gridCol>
              </a:tblGrid>
              <a:tr h="319197">
                <a:tc>
                  <a:txBody>
                    <a:bodyPr/>
                    <a:lstStyle/>
                    <a:p>
                      <a:r>
                        <a:rPr kumimoji="0" lang="ru-RU" sz="1600" b="0" kern="120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Административно-территориальное</a:t>
                      </a:r>
                      <a:r>
                        <a:rPr lang="ru-RU" sz="1600" b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</a:rPr>
                        <a:t> расположение</a:t>
                      </a:r>
                      <a:endParaRPr lang="ru-RU" sz="1600" b="0" dirty="0">
                        <a:ln>
                          <a:noFill/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</a:rPr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47324602"/>
                  </a:ext>
                </a:extLst>
              </a:tr>
              <a:tr h="319197">
                <a:tc>
                  <a:txBody>
                    <a:bodyPr/>
                    <a:lstStyle/>
                    <a:p>
                      <a:r>
                        <a:rPr lang="ru-RU" sz="1600" dirty="0">
                          <a:ln>
                            <a:noFill/>
                          </a:ln>
                          <a:solidFill>
                            <a:schemeClr val="bg1"/>
                          </a:solidFill>
                        </a:rPr>
                        <a:t>Глоссарий</a:t>
                      </a:r>
                      <a:endParaRPr lang="ru-RU" sz="1600" b="0" dirty="0">
                        <a:ln>
                          <a:noFill/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n>
                            <a:noFill/>
                          </a:ln>
                          <a:solidFill>
                            <a:schemeClr val="bg1"/>
                          </a:solidFill>
                        </a:rPr>
                        <a:t>5</a:t>
                      </a:r>
                      <a:endParaRPr lang="ru-RU" sz="1600" b="0" dirty="0">
                        <a:ln>
                          <a:noFill/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06539171"/>
                  </a:ext>
                </a:extLst>
              </a:tr>
              <a:tr h="319197">
                <a:tc>
                  <a:txBody>
                    <a:bodyPr/>
                    <a:lstStyle/>
                    <a:p>
                      <a:r>
                        <a:rPr lang="ru-RU" sz="1600" dirty="0">
                          <a:ln>
                            <a:noFill/>
                          </a:ln>
                          <a:solidFill>
                            <a:schemeClr val="bg1"/>
                          </a:solidFill>
                        </a:rPr>
                        <a:t>Основные понятия</a:t>
                      </a:r>
                      <a:endParaRPr lang="ru-RU" sz="1600" b="0" dirty="0">
                        <a:ln>
                          <a:noFill/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n>
                            <a:noFill/>
                          </a:ln>
                          <a:solidFill>
                            <a:schemeClr val="bg1"/>
                          </a:solidFill>
                        </a:rPr>
                        <a:t>7</a:t>
                      </a:r>
                      <a:endParaRPr lang="ru-RU" sz="1600" b="0" dirty="0">
                        <a:ln>
                          <a:noFill/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51218761"/>
                  </a:ext>
                </a:extLst>
              </a:tr>
              <a:tr h="319197">
                <a:tc>
                  <a:txBody>
                    <a:bodyPr/>
                    <a:lstStyle/>
                    <a:p>
                      <a:r>
                        <a:rPr lang="ru-RU" sz="1600" dirty="0">
                          <a:ln>
                            <a:noFill/>
                          </a:ln>
                          <a:solidFill>
                            <a:schemeClr val="bg1"/>
                          </a:solidFill>
                        </a:rPr>
                        <a:t>Бюджетный процесс</a:t>
                      </a:r>
                      <a:endParaRPr lang="ru-RU" sz="1600" b="0" dirty="0">
                        <a:ln>
                          <a:noFill/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n>
                            <a:noFill/>
                          </a:ln>
                          <a:solidFill>
                            <a:schemeClr val="bg1"/>
                          </a:solidFill>
                        </a:rPr>
                        <a:t>14</a:t>
                      </a:r>
                      <a:endParaRPr lang="ru-RU" sz="1600" b="0" dirty="0">
                        <a:ln>
                          <a:noFill/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37657006"/>
                  </a:ext>
                </a:extLst>
              </a:tr>
              <a:tr h="319197">
                <a:tc>
                  <a:txBody>
                    <a:bodyPr/>
                    <a:lstStyle/>
                    <a:p>
                      <a:r>
                        <a:rPr lang="ru-RU" sz="1600" dirty="0">
                          <a:ln>
                            <a:noFill/>
                          </a:ln>
                          <a:solidFill>
                            <a:schemeClr val="bg1"/>
                          </a:solidFill>
                        </a:rPr>
                        <a:t>Бюджетная политика в</a:t>
                      </a:r>
                      <a:r>
                        <a:rPr lang="ru-RU" sz="160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</a:rPr>
                        <a:t> 2022 году</a:t>
                      </a:r>
                      <a:endParaRPr lang="ru-RU" sz="1600" b="0" dirty="0">
                        <a:ln>
                          <a:noFill/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n>
                            <a:noFill/>
                          </a:ln>
                          <a:solidFill>
                            <a:schemeClr val="bg1"/>
                          </a:solidFill>
                        </a:rPr>
                        <a:t>16</a:t>
                      </a:r>
                      <a:endParaRPr lang="ru-RU" sz="1600" b="0" dirty="0">
                        <a:ln>
                          <a:noFill/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09423072"/>
                  </a:ext>
                </a:extLst>
              </a:tr>
              <a:tr h="551341">
                <a:tc>
                  <a:txBody>
                    <a:bodyPr/>
                    <a:lstStyle/>
                    <a:p>
                      <a:r>
                        <a:rPr kumimoji="0" lang="ru-RU" sz="1600" kern="120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Информация о выполнении </a:t>
                      </a:r>
                      <a:r>
                        <a:rPr lang="ru-RU" sz="1600" dirty="0">
                          <a:ln w="12700">
                            <a:noFill/>
                            <a:prstDash val="solid"/>
                          </a:ln>
                          <a:solidFill>
                            <a:schemeClr val="bg1"/>
                          </a:solidFill>
                          <a:effectLst/>
                        </a:rPr>
                        <a:t>показателей социально-экономического развития бюджета городского округа Щёлково Московской области за 2022 год</a:t>
                      </a:r>
                      <a:endParaRPr lang="ru-RU" sz="1600" b="0" dirty="0">
                        <a:ln>
                          <a:noFill/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n>
                            <a:noFill/>
                          </a:ln>
                          <a:solidFill>
                            <a:schemeClr val="bg1"/>
                          </a:solidFill>
                        </a:rPr>
                        <a:t>18</a:t>
                      </a:r>
                      <a:endParaRPr lang="ru-RU" sz="1600" b="0" dirty="0">
                        <a:ln>
                          <a:noFill/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34283503"/>
                  </a:ext>
                </a:extLst>
              </a:tr>
              <a:tr h="551341">
                <a:tc>
                  <a:txBody>
                    <a:bodyPr/>
                    <a:lstStyle/>
                    <a:p>
                      <a:r>
                        <a:rPr lang="ru-RU" sz="1600" dirty="0">
                          <a:ln w="12700">
                            <a:noFill/>
                            <a:prstDash val="solid"/>
                          </a:ln>
                          <a:solidFill>
                            <a:schemeClr val="bg1"/>
                          </a:solidFill>
                          <a:effectLst/>
                        </a:rPr>
                        <a:t>Информация о выполнении основных характеристик бюджета городского округа Щёлково Московской области за 2022 год</a:t>
                      </a:r>
                      <a:endParaRPr lang="ru-RU" sz="1600" b="0" dirty="0">
                        <a:ln>
                          <a:noFill/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</a:rPr>
                        <a:t>21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30715197"/>
                  </a:ext>
                </a:extLst>
              </a:tr>
              <a:tr h="319197">
                <a:tc>
                  <a:txBody>
                    <a:bodyPr/>
                    <a:lstStyle/>
                    <a:p>
                      <a:r>
                        <a:rPr kumimoji="0" lang="ru-RU" sz="1600" kern="120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Информация об объёме и структуре налоговых доходов </a:t>
                      </a:r>
                      <a:endParaRPr lang="ru-RU" sz="1600" b="0" dirty="0">
                        <a:ln>
                          <a:noFill/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n>
                            <a:noFill/>
                          </a:ln>
                          <a:solidFill>
                            <a:schemeClr val="bg1"/>
                          </a:solidFill>
                        </a:rPr>
                        <a:t>22</a:t>
                      </a:r>
                      <a:endParaRPr lang="ru-RU" sz="1600" b="0" dirty="0">
                        <a:ln>
                          <a:noFill/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558611"/>
                  </a:ext>
                </a:extLst>
              </a:tr>
              <a:tr h="319197">
                <a:tc>
                  <a:txBody>
                    <a:bodyPr/>
                    <a:lstStyle/>
                    <a:p>
                      <a:r>
                        <a:rPr kumimoji="0" lang="ru-RU" sz="1600" kern="120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Информация об объёме и структуре неналоговых доходов </a:t>
                      </a:r>
                      <a:endParaRPr lang="ru-RU" sz="1600" b="0" dirty="0">
                        <a:ln>
                          <a:noFill/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n>
                            <a:noFill/>
                          </a:ln>
                          <a:solidFill>
                            <a:schemeClr val="bg1"/>
                          </a:solidFill>
                        </a:rPr>
                        <a:t>23</a:t>
                      </a:r>
                      <a:endParaRPr lang="ru-RU" sz="1600" b="0" dirty="0">
                        <a:ln>
                          <a:noFill/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07724559"/>
                  </a:ext>
                </a:extLst>
              </a:tr>
              <a:tr h="551341">
                <a:tc>
                  <a:txBody>
                    <a:bodyPr/>
                    <a:lstStyle/>
                    <a:p>
                      <a:r>
                        <a:rPr kumimoji="0" lang="ru-RU" sz="1600" kern="120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Информация о межбюджетных трансфертах, поступивших в бюджет городского округа Щёлково Московской области в 2022 году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n>
                            <a:noFill/>
                          </a:ln>
                          <a:solidFill>
                            <a:schemeClr val="bg1"/>
                          </a:solidFill>
                        </a:rPr>
                        <a:t>24</a:t>
                      </a:r>
                      <a:endParaRPr lang="ru-RU" sz="1600" b="0" dirty="0">
                        <a:ln>
                          <a:noFill/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14186553"/>
                  </a:ext>
                </a:extLst>
              </a:tr>
              <a:tr h="551341">
                <a:tc>
                  <a:txBody>
                    <a:bodyPr/>
                    <a:lstStyle/>
                    <a:p>
                      <a:r>
                        <a:rPr kumimoji="0" lang="ru-RU" sz="1600" kern="120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Удельный объем налоговых и неналоговых доходов на душу населения в сравнении с другими муниципальными образованиями </a:t>
                      </a:r>
                      <a:endParaRPr kumimoji="0" lang="ru-RU" sz="1600" b="0" kern="120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n>
                            <a:noFill/>
                          </a:ln>
                          <a:solidFill>
                            <a:schemeClr val="bg1"/>
                          </a:solidFill>
                        </a:rPr>
                        <a:t>25</a:t>
                      </a:r>
                      <a:endParaRPr lang="ru-RU" sz="1600" b="0" dirty="0">
                        <a:ln>
                          <a:noFill/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32910405"/>
                  </a:ext>
                </a:extLst>
              </a:tr>
              <a:tr h="551341">
                <a:tc>
                  <a:txBody>
                    <a:bodyPr/>
                    <a:lstStyle/>
                    <a:p>
                      <a:r>
                        <a:rPr kumimoji="0" lang="ru-RU" sz="1600" b="0" kern="120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Информация об объёме и структуре налоговых и неналоговых доходов, поступающих в бюджет городского округа Щёлково в динамике 2021-2025 годов </a:t>
                      </a:r>
                    </a:p>
                    <a:p>
                      <a:endParaRPr kumimoji="0" lang="ru-RU" sz="1600" b="0" kern="120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</a:rPr>
                        <a:t>26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39279296"/>
                  </a:ext>
                </a:extLst>
              </a:tr>
              <a:tr h="55134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kern="120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Информация о межбюджетных трансфертах, поступивших в бюджет городского округа Щёлково Московской области в динамике 2021-2025 годов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kern="1200" dirty="0">
                          <a:ln>
                            <a:noFill/>
                          </a:ln>
                          <a:solidFill>
                            <a:schemeClr val="bg1"/>
                          </a:solidFill>
                        </a:rPr>
                        <a:t>28</a:t>
                      </a:r>
                      <a:endParaRPr kumimoji="0" lang="ru-RU" sz="1600" b="0" kern="1200" dirty="0">
                        <a:ln>
                          <a:noFill/>
                        </a:ln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15300764"/>
                  </a:ext>
                </a:extLst>
              </a:tr>
              <a:tr h="490128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700" b="0" kern="1200" dirty="0">
                          <a:solidFill>
                            <a:schemeClr val="bg1"/>
                          </a:solidFill>
                          <a:effectLst/>
                        </a:rPr>
                        <a:t>Местные налоги </a:t>
                      </a:r>
                      <a:endParaRPr kumimoji="0" lang="ru-RU" sz="17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b="0" kern="1200" dirty="0">
                          <a:solidFill>
                            <a:schemeClr val="bg1"/>
                          </a:solidFill>
                        </a:rPr>
                        <a:t>29</a:t>
                      </a:r>
                      <a:endParaRPr kumimoji="0" lang="ru-RU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739332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8387114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85327630"/>
              </p:ext>
            </p:extLst>
          </p:nvPr>
        </p:nvGraphicFramePr>
        <p:xfrm>
          <a:off x="0" y="-2"/>
          <a:ext cx="9144000" cy="4877480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3025985">
                  <a:extLst>
                    <a:ext uri="{9D8B030D-6E8A-4147-A177-3AD203B41FA5}">
                      <a16:colId xmlns:a16="http://schemas.microsoft.com/office/drawing/2014/main" val="698350744"/>
                    </a:ext>
                  </a:extLst>
                </a:gridCol>
                <a:gridCol w="1056694">
                  <a:extLst>
                    <a:ext uri="{9D8B030D-6E8A-4147-A177-3AD203B41FA5}">
                      <a16:colId xmlns:a16="http://schemas.microsoft.com/office/drawing/2014/main" val="3362654039"/>
                    </a:ext>
                  </a:extLst>
                </a:gridCol>
                <a:gridCol w="1260827">
                  <a:extLst>
                    <a:ext uri="{9D8B030D-6E8A-4147-A177-3AD203B41FA5}">
                      <a16:colId xmlns:a16="http://schemas.microsoft.com/office/drawing/2014/main" val="2576467404"/>
                    </a:ext>
                  </a:extLst>
                </a:gridCol>
                <a:gridCol w="1260827">
                  <a:extLst>
                    <a:ext uri="{9D8B030D-6E8A-4147-A177-3AD203B41FA5}">
                      <a16:colId xmlns:a16="http://schemas.microsoft.com/office/drawing/2014/main" val="562861206"/>
                    </a:ext>
                  </a:extLst>
                </a:gridCol>
                <a:gridCol w="1260827">
                  <a:extLst>
                    <a:ext uri="{9D8B030D-6E8A-4147-A177-3AD203B41FA5}">
                      <a16:colId xmlns:a16="http://schemas.microsoft.com/office/drawing/2014/main" val="2327324012"/>
                    </a:ext>
                  </a:extLst>
                </a:gridCol>
                <a:gridCol w="1278840">
                  <a:extLst>
                    <a:ext uri="{9D8B030D-6E8A-4147-A177-3AD203B41FA5}">
                      <a16:colId xmlns:a16="http://schemas.microsoft.com/office/drawing/2014/main" val="574868522"/>
                    </a:ext>
                  </a:extLst>
                </a:gridCol>
              </a:tblGrid>
              <a:tr h="178459"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     Культура</a:t>
                      </a:r>
                      <a:endParaRPr lang="ru-RU" sz="1000" b="1" i="0" u="none" strike="noStrike" dirty="0">
                        <a:solidFill>
                          <a:srgbClr val="333333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52" marR="4352" marT="4352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14146080"/>
                  </a:ext>
                </a:extLst>
              </a:tr>
              <a:tr h="49076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</a:rPr>
                        <a:t>Среднемесячная номинальная начисленная заработная плата работников муниципальных учреждений культуры</a:t>
                      </a:r>
                      <a:endParaRPr lang="ru-RU" sz="1000" b="0" i="0" u="none" strike="noStrike" dirty="0">
                        <a:solidFill>
                          <a:srgbClr val="333333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04445" marR="4352" marT="435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рублей</a:t>
                      </a:r>
                      <a:endParaRPr lang="ru-RU" sz="1000" b="0" i="0" u="none" strike="noStrike">
                        <a:solidFill>
                          <a:srgbClr val="333333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52" marR="4352" marT="435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50 653,9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52" marR="4352" marT="435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52 654,4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52" marR="4352" marT="435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55 371,6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52" marR="4352" marT="435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56 234,9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52" marR="4352" marT="4352" marB="0" anchor="ctr"/>
                </a:tc>
                <a:extLst>
                  <a:ext uri="{0D108BD9-81ED-4DB2-BD59-A6C34878D82A}">
                    <a16:rowId xmlns:a16="http://schemas.microsoft.com/office/drawing/2014/main" val="2684287263"/>
                  </a:ext>
                </a:extLst>
              </a:tr>
              <a:tr h="94188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</a:rPr>
                        <a:t>Отношение средней заработной платы работников учреждений культуры к среднемесячной начисленной заработной плате наёмных работников в организациях, у индивидуальных предпринимателей и физических лиц (среднемесячному доходу от трудовой деятельности)</a:t>
                      </a:r>
                      <a:endParaRPr lang="ru-RU" sz="1000" b="0" i="0" u="none" strike="noStrike">
                        <a:solidFill>
                          <a:srgbClr val="333333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04445" marR="4352" marT="435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процент</a:t>
                      </a:r>
                      <a:endParaRPr lang="ru-RU" sz="1000" b="0" i="0" u="none" strike="noStrike" dirty="0">
                        <a:solidFill>
                          <a:srgbClr val="333333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52" marR="4352" marT="435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106,2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52" marR="4352" marT="435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102,1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52" marR="4352" marT="435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104,4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52" marR="4352" marT="435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102,2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52" marR="4352" marT="4352" marB="0" anchor="ctr"/>
                </a:tc>
                <a:extLst>
                  <a:ext uri="{0D108BD9-81ED-4DB2-BD59-A6C34878D82A}">
                    <a16:rowId xmlns:a16="http://schemas.microsoft.com/office/drawing/2014/main" val="505795130"/>
                  </a:ext>
                </a:extLst>
              </a:tr>
              <a:tr h="178459"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 ТОРГОВЛЯ </a:t>
                      </a:r>
                      <a:endParaRPr lang="ru-RU" sz="1000" b="1" i="0" u="none" strike="noStrike">
                        <a:solidFill>
                          <a:srgbClr val="333333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52" marR="4352" marT="4352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85673615"/>
                  </a:ext>
                </a:extLst>
              </a:tr>
              <a:tr h="31693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</a:rPr>
                        <a:t>Площадь торговых объектов предприятий розничной торговли (на конец года)</a:t>
                      </a:r>
                      <a:endParaRPr lang="ru-RU" sz="1000" b="0" i="0" u="none" strike="noStrike">
                        <a:solidFill>
                          <a:srgbClr val="333333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04445" marR="4352" marT="435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тыс. кв. м</a:t>
                      </a:r>
                      <a:endParaRPr lang="ru-RU" sz="1000" b="0" i="0" u="none" strike="noStrike">
                        <a:solidFill>
                          <a:srgbClr val="333333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52" marR="4352" marT="435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286,8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52" marR="4352" marT="435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295,3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52" marR="4352" marT="435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297,6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52" marR="4352" marT="435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298,1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52" marR="4352" marT="4352" marB="0" anchor="ctr"/>
                </a:tc>
                <a:extLst>
                  <a:ext uri="{0D108BD9-81ED-4DB2-BD59-A6C34878D82A}">
                    <a16:rowId xmlns:a16="http://schemas.microsoft.com/office/drawing/2014/main" val="2981967503"/>
                  </a:ext>
                </a:extLst>
              </a:tr>
              <a:tr h="31230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</a:rPr>
                        <a:t>Оборот розничной торговли:</a:t>
                      </a:r>
                      <a:endParaRPr lang="ru-RU" sz="1000" b="0" i="0" u="none" strike="noStrike">
                        <a:solidFill>
                          <a:srgbClr val="333333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04445" marR="4352" marT="435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млн. рублей</a:t>
                      </a:r>
                      <a:endParaRPr lang="ru-RU" sz="1000" b="0" i="0" u="none" strike="noStrike">
                        <a:solidFill>
                          <a:srgbClr val="333333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52" marR="4352" marT="435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33 553,7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52" marR="4352" marT="435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41 575,6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52" marR="4352" marT="435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41 647,9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52" marR="4352" marT="435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45 500,3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52" marR="4352" marT="4352" marB="0" anchor="ctr"/>
                </a:tc>
                <a:extLst>
                  <a:ext uri="{0D108BD9-81ED-4DB2-BD59-A6C34878D82A}">
                    <a16:rowId xmlns:a16="http://schemas.microsoft.com/office/drawing/2014/main" val="3649001979"/>
                  </a:ext>
                </a:extLst>
              </a:tr>
              <a:tr h="178459"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ОБРАЗОВАНИЕ</a:t>
                      </a:r>
                      <a:endParaRPr lang="ru-RU" sz="1000" b="1" i="0" u="none" strike="noStrike">
                        <a:solidFill>
                          <a:srgbClr val="333333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52" marR="4352" marT="4352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79197583"/>
                  </a:ext>
                </a:extLst>
              </a:tr>
              <a:tr h="178459"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Дошкольное образование</a:t>
                      </a:r>
                      <a:endParaRPr lang="ru-RU" sz="1000" b="1" i="0" u="none" strike="noStrike">
                        <a:solidFill>
                          <a:srgbClr val="333333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52" marR="4352" marT="4352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85152593"/>
                  </a:ext>
                </a:extLst>
              </a:tr>
              <a:tr h="62941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</a:rPr>
                        <a:t>Количество дошкольных образовательных муниципальных организаций, реализующих образовательные программы дошкольного образования</a:t>
                      </a:r>
                      <a:endParaRPr lang="ru-RU" sz="1000" b="0" i="0" u="none" strike="noStrike">
                        <a:solidFill>
                          <a:srgbClr val="333333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08891" marR="4352" marT="435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единица</a:t>
                      </a:r>
                      <a:endParaRPr lang="ru-RU" sz="1000" b="0" i="0" u="none" strike="noStrike">
                        <a:solidFill>
                          <a:srgbClr val="333333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52" marR="4352" marT="435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43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52" marR="4352" marT="435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34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52" marR="4352" marT="435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43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52" marR="4352" marT="435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32,0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52" marR="4352" marT="4352" marB="0" anchor="ctr"/>
                </a:tc>
                <a:extLst>
                  <a:ext uri="{0D108BD9-81ED-4DB2-BD59-A6C34878D82A}">
                    <a16:rowId xmlns:a16="http://schemas.microsoft.com/office/drawing/2014/main" val="1985346250"/>
                  </a:ext>
                </a:extLst>
              </a:tr>
              <a:tr h="35691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</a:rPr>
                        <a:t>Число мест в дошкольных муниципальных образовательных организациях</a:t>
                      </a:r>
                      <a:endParaRPr lang="ru-RU" sz="1000" b="0" i="0" u="none" strike="noStrike">
                        <a:solidFill>
                          <a:srgbClr val="333333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08891" marR="4352" marT="435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единица</a:t>
                      </a:r>
                      <a:endParaRPr lang="ru-RU" sz="1000" b="0" i="0" u="none" strike="noStrike">
                        <a:solidFill>
                          <a:srgbClr val="333333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52" marR="4352" marT="435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8 280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52" marR="4352" marT="435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8 360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52" marR="4352" marT="435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8 280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52" marR="4352" marT="435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8 360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52" marR="4352" marT="4352" marB="0" anchor="ctr"/>
                </a:tc>
                <a:extLst>
                  <a:ext uri="{0D108BD9-81ED-4DB2-BD59-A6C34878D82A}">
                    <a16:rowId xmlns:a16="http://schemas.microsoft.com/office/drawing/2014/main" val="1785135287"/>
                  </a:ext>
                </a:extLst>
              </a:tr>
              <a:tr h="178459"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Общее образование</a:t>
                      </a:r>
                      <a:endParaRPr lang="ru-RU" sz="1000" b="1" i="0" u="none" strike="noStrike">
                        <a:solidFill>
                          <a:srgbClr val="333333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52" marR="4352" marT="4352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29901343"/>
                  </a:ext>
                </a:extLst>
              </a:tr>
              <a:tr h="31693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</a:rPr>
                        <a:t>Количество общеобразовательных муниципальных организаций</a:t>
                      </a:r>
                      <a:endParaRPr lang="ru-RU" sz="1000" b="0" i="0" u="none" strike="noStrike">
                        <a:solidFill>
                          <a:srgbClr val="333333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08891" marR="4352" marT="435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единица</a:t>
                      </a:r>
                      <a:endParaRPr lang="ru-RU" sz="1000" b="0" i="0" u="none" strike="noStrike">
                        <a:solidFill>
                          <a:srgbClr val="333333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52" marR="4352" marT="435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26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52" marR="4352" marT="435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25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52" marR="4352" marT="435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25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52" marR="4352" marT="435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23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52" marR="4352" marT="4352" marB="0" anchor="ctr"/>
                </a:tc>
                <a:extLst>
                  <a:ext uri="{0D108BD9-81ED-4DB2-BD59-A6C34878D82A}">
                    <a16:rowId xmlns:a16="http://schemas.microsoft.com/office/drawing/2014/main" val="1183341327"/>
                  </a:ext>
                </a:extLst>
              </a:tr>
              <a:tr h="49076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</a:rPr>
                        <a:t>Общая численность обучающихся в государственных (муниципальных) общеобразовательных организациях</a:t>
                      </a:r>
                      <a:endParaRPr lang="ru-RU" sz="1000" b="0" i="0" u="none" strike="noStrike">
                        <a:solidFill>
                          <a:srgbClr val="333333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13336" marR="4352" marT="435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тыс.  человек</a:t>
                      </a:r>
                      <a:endParaRPr lang="ru-RU" sz="1000" b="0" i="0" u="none" strike="noStrike">
                        <a:solidFill>
                          <a:srgbClr val="333333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52" marR="4352" marT="435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24,5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52" marR="4352" marT="435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24,4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52" marR="4352" marT="435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25,3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52" marR="4352" marT="435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25,7</a:t>
                      </a:r>
                      <a:endParaRPr lang="ru-RU" sz="10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52" marR="4352" marT="4352" marB="0" anchor="ctr"/>
                </a:tc>
                <a:extLst>
                  <a:ext uri="{0D108BD9-81ED-4DB2-BD59-A6C34878D82A}">
                    <a16:rowId xmlns:a16="http://schemas.microsoft.com/office/drawing/2014/main" val="216746535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8948624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06822"/>
            <a:ext cx="9144000" cy="707886"/>
          </a:xfrm>
          <a:solidFill>
            <a:schemeClr val="accent4">
              <a:lumMod val="20000"/>
              <a:lumOff val="80000"/>
              <a:alpha val="0"/>
            </a:schemeClr>
          </a:solidFill>
          <a:ln>
            <a:noFill/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ru-RU" sz="2000" dirty="0">
                <a:ln w="12700">
                  <a:noFill/>
                  <a:prstDash val="solid"/>
                </a:ln>
                <a:solidFill>
                  <a:srgbClr val="0000CC"/>
                </a:solidFill>
                <a:effectLst/>
              </a:rPr>
              <a:t>Информация о выполнении основных характеристик бюджета городского округа Щёлково Московской области за 2022 год (млн. рублей)</a:t>
            </a: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07861686"/>
              </p:ext>
            </p:extLst>
          </p:nvPr>
        </p:nvGraphicFramePr>
        <p:xfrm>
          <a:off x="1" y="908720"/>
          <a:ext cx="9143999" cy="5949282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4719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0426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3667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8080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5030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05908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</a:rPr>
                        <a:t>№ п/п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144" marR="7144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</a:rPr>
                        <a:t>Наименование показателя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144" marR="7144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</a:rPr>
                        <a:t>Уточненный</a:t>
                      </a:r>
                      <a:r>
                        <a:rPr lang="ru-RU" sz="1600" u="none" strike="noStrike" baseline="0" dirty="0">
                          <a:effectLst/>
                        </a:rPr>
                        <a:t> </a:t>
                      </a:r>
                    </a:p>
                    <a:p>
                      <a:pPr algn="ctr" fontAlgn="ctr"/>
                      <a:r>
                        <a:rPr lang="ru-RU" sz="1600" u="none" strike="noStrike" baseline="0" dirty="0">
                          <a:effectLst/>
                        </a:rPr>
                        <a:t>план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144" marR="7144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</a:rPr>
                        <a:t>Фактическое исполнение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144" marR="7144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</a:rPr>
                        <a:t>Процент исполнения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144" marR="7144" marT="9525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1127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</a:rPr>
                        <a:t>1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144" marR="7144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</a:rPr>
                        <a:t>Общий объем доходов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144" marR="7144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</a:rPr>
                        <a:t>12 984,9</a:t>
                      </a:r>
                      <a:endParaRPr lang="ru-RU" sz="16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7144" marR="7144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</a:rPr>
                        <a:t>13 048,2</a:t>
                      </a:r>
                      <a:endParaRPr lang="ru-RU" sz="16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7144" marR="7144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 smtClean="0">
                          <a:effectLst/>
                        </a:rPr>
                        <a:t>100,5 %</a:t>
                      </a:r>
                      <a:endParaRPr lang="ru-RU" sz="16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7144" marR="7144" marT="9525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2254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</a:rPr>
                        <a:t>1.1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144" marR="7144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</a:rPr>
                        <a:t>Налоговые и неналоговые доходы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144" marR="7144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</a:rPr>
                        <a:t>6 201,3</a:t>
                      </a:r>
                      <a:endParaRPr lang="ru-RU" sz="16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7144" marR="7144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</a:rPr>
                        <a:t>6 339,2</a:t>
                      </a:r>
                      <a:endParaRPr lang="ru-RU" sz="16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7144" marR="7144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 smtClean="0">
                          <a:effectLst/>
                        </a:rPr>
                        <a:t>102,2 %</a:t>
                      </a:r>
                      <a:endParaRPr lang="ru-RU" sz="16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7144" marR="7144" marT="9525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1127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</a:rPr>
                        <a:t>1.2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144" marR="7144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</a:rPr>
                        <a:t>Безвозмездные поступления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144" marR="7144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</a:rPr>
                        <a:t>6 783,6</a:t>
                      </a:r>
                      <a:endParaRPr lang="ru-RU" sz="16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7144" marR="7144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</a:rPr>
                        <a:t>6 709,0</a:t>
                      </a:r>
                      <a:endParaRPr lang="ru-RU" sz="16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7144" marR="7144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 smtClean="0">
                          <a:effectLst/>
                        </a:rPr>
                        <a:t>98,9 %</a:t>
                      </a:r>
                      <a:endParaRPr lang="ru-RU" sz="16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7144" marR="7144" marT="9525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1127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</a:rPr>
                        <a:t>2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144" marR="7144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</a:rPr>
                        <a:t>Общий объем расходов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144" marR="7144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</a:rPr>
                        <a:t>14 412,2</a:t>
                      </a:r>
                      <a:endParaRPr lang="ru-RU" sz="16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7144" marR="7144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</a:rPr>
                        <a:t>13 518,0</a:t>
                      </a:r>
                      <a:endParaRPr lang="ru-RU" sz="16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7144" marR="7144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 smtClean="0">
                          <a:effectLst/>
                        </a:rPr>
                        <a:t>93,8 %</a:t>
                      </a:r>
                      <a:endParaRPr lang="ru-RU" sz="16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7144" marR="7144" marT="9525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22254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</a:rPr>
                        <a:t>3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144" marR="7144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</a:rPr>
                        <a:t>Дефицит бюджета(-), профицит бюджета (+)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144" marR="7144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</a:rPr>
                        <a:t>-1 427,3</a:t>
                      </a:r>
                      <a:endParaRPr lang="ru-RU" sz="16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7144" marR="7144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</a:rPr>
                        <a:t>-469,8</a:t>
                      </a:r>
                      <a:endParaRPr lang="ru-RU" sz="16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7144" marR="7144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32,9%</a:t>
                      </a:r>
                      <a:endParaRPr lang="ru-RU" sz="16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144" marR="7144" marT="9525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1127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</a:rPr>
                        <a:t>4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144" marR="7144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</a:rPr>
                        <a:t>Муниципальный долг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144" marR="7144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</a:rPr>
                        <a:t>0,0</a:t>
                      </a:r>
                      <a:endParaRPr lang="ru-RU" sz="16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7144" marR="7144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</a:rPr>
                        <a:t>0,0</a:t>
                      </a:r>
                      <a:endParaRPr lang="ru-RU" sz="16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7144" marR="7144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6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7144" marR="7144" marT="9525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72774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0"/>
                <a:lumOff val="100000"/>
              </a:schemeClr>
            </a:gs>
            <a:gs pos="35000">
              <a:schemeClr val="accent5">
                <a:lumMod val="0"/>
                <a:lumOff val="100000"/>
              </a:schemeClr>
            </a:gs>
            <a:gs pos="100000">
              <a:schemeClr val="accent5">
                <a:lumMod val="10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297" y="217662"/>
            <a:ext cx="9144000" cy="83671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b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Объём и структура налоговых доходов </a:t>
            </a:r>
            <a:br>
              <a:rPr lang="ru-RU" sz="2800" b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r>
              <a:rPr lang="ru-RU" sz="2800" b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городского округа Щёлково </a:t>
            </a:r>
            <a:br>
              <a:rPr lang="ru-RU" sz="2800" b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r>
              <a:rPr lang="ru-RU" sz="2800" b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Московской области за 2022 год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51520" y="2314018"/>
            <a:ext cx="3182240" cy="454398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1500" dirty="0">
                <a:solidFill>
                  <a:prstClr val="black"/>
                </a:solidFill>
                <a:cs typeface="Times New Roman" pitchFamily="18" charset="0"/>
              </a:rPr>
              <a:t>налог на доходы физических лиц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ru-RU" sz="1500" dirty="0">
                <a:solidFill>
                  <a:prstClr val="black"/>
                </a:solidFill>
                <a:cs typeface="Times New Roman" pitchFamily="18" charset="0"/>
              </a:rPr>
              <a:t>акцизы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1500" dirty="0">
                <a:solidFill>
                  <a:prstClr val="black"/>
                </a:solidFill>
                <a:cs typeface="Times New Roman" pitchFamily="18" charset="0"/>
              </a:rPr>
              <a:t>налог на прибыль организаций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1500" dirty="0">
                <a:solidFill>
                  <a:prstClr val="black"/>
                </a:solidFill>
                <a:cs typeface="Times New Roman" pitchFamily="18" charset="0"/>
              </a:rPr>
              <a:t>налог на имущество организаций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1500" dirty="0">
                <a:solidFill>
                  <a:prstClr val="black"/>
                </a:solidFill>
                <a:cs typeface="Times New Roman" pitchFamily="18" charset="0"/>
              </a:rPr>
              <a:t>налог на имущество физических лиц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1500" dirty="0">
                <a:solidFill>
                  <a:prstClr val="black"/>
                </a:solidFill>
                <a:cs typeface="Times New Roman" pitchFamily="18" charset="0"/>
              </a:rPr>
              <a:t>земельный налог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1500" dirty="0">
                <a:solidFill>
                  <a:prstClr val="black"/>
                </a:solidFill>
                <a:cs typeface="Times New Roman" pitchFamily="18" charset="0"/>
              </a:rPr>
              <a:t>упрощенная система налогообложения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1500" dirty="0">
                <a:solidFill>
                  <a:prstClr val="black"/>
                </a:solidFill>
                <a:cs typeface="Times New Roman" pitchFamily="18" charset="0"/>
              </a:rPr>
              <a:t>единый налог на вмененный доход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1500" dirty="0">
                <a:solidFill>
                  <a:prstClr val="black"/>
                </a:solidFill>
                <a:cs typeface="Times New Roman" pitchFamily="18" charset="0"/>
              </a:rPr>
              <a:t>единый сельскохозяйственный налог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1500" dirty="0">
                <a:solidFill>
                  <a:prstClr val="black"/>
                </a:solidFill>
                <a:cs typeface="Times New Roman" pitchFamily="18" charset="0"/>
              </a:rPr>
              <a:t>налог, взимаемый в связи с применением патентной системы налогообложения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1500" dirty="0">
                <a:solidFill>
                  <a:prstClr val="black"/>
                </a:solidFill>
                <a:cs typeface="Times New Roman" pitchFamily="18" charset="0"/>
              </a:rPr>
              <a:t>государственная пошлина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>
                <a:solidFill>
                  <a:prstClr val="black"/>
                </a:solidFill>
                <a:cs typeface="Times New Roman" pitchFamily="18" charset="0"/>
              </a:rPr>
              <a:t>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956162" y="914845"/>
            <a:ext cx="13681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schemeClr val="bg1"/>
                </a:solidFill>
              </a:rPr>
              <a:t>(млн. руб.)</a:t>
            </a:r>
            <a:endParaRPr lang="ru-RU" dirty="0">
              <a:solidFill>
                <a:schemeClr val="bg1"/>
              </a:solidFill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49557993"/>
              </p:ext>
            </p:extLst>
          </p:nvPr>
        </p:nvGraphicFramePr>
        <p:xfrm>
          <a:off x="3491881" y="1222622"/>
          <a:ext cx="5652120" cy="5635377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2665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900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0769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7035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1740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2702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 № п/п</a:t>
                      </a:r>
                      <a:endParaRPr lang="ru-RU" sz="1200" b="1" i="0" u="none" strike="noStrike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/>
                      </a:endParaRPr>
                    </a:p>
                  </a:txBody>
                  <a:tcPr marL="2938" marR="2938" marT="3917" marB="0" anchor="ctr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Наименование показателей</a:t>
                      </a:r>
                      <a:endParaRPr lang="ru-RU" sz="1300" b="1" i="0" u="none" strike="noStrike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/>
                      </a:endParaRPr>
                    </a:p>
                  </a:txBody>
                  <a:tcPr marL="2938" marR="2938" marT="3917" marB="0" anchor="ctr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Утверждено в бюджете  на 2022 год</a:t>
                      </a:r>
                      <a:endParaRPr lang="ru-RU" sz="1200" b="1" i="0" u="none" strike="noStrike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/>
                      </a:endParaRPr>
                    </a:p>
                  </a:txBody>
                  <a:tcPr marL="2938" marR="2938" marT="3917" marB="0" anchor="ctr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Исполнено за 2022</a:t>
                      </a:r>
                      <a:r>
                        <a:rPr lang="ru-RU" sz="1200" u="none" strike="noStrike" baseline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  <a:r>
                        <a:rPr lang="ru-RU" sz="1200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год</a:t>
                      </a:r>
                      <a:endParaRPr lang="ru-RU" sz="1200" b="1" i="0" u="none" strike="noStrike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/>
                      </a:endParaRPr>
                    </a:p>
                  </a:txBody>
                  <a:tcPr marL="2938" marR="2938" marT="3917" marB="0" anchor="ctr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исполнения </a:t>
                      </a:r>
                      <a:r>
                        <a:rPr lang="ru-RU" sz="1200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плана</a:t>
                      </a:r>
                      <a:endParaRPr lang="ru-RU" sz="1200" b="1" i="0" u="none" strike="noStrike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/>
                      </a:endParaRPr>
                    </a:p>
                  </a:txBody>
                  <a:tcPr marL="2938" marR="2938" marT="3917" marB="0" anchor="ctr">
                    <a:cell3D prstMaterial="dkEdge">
                      <a:bevel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303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1.</a:t>
                      </a:r>
                      <a:endParaRPr lang="ru-RU" sz="1200" b="0" i="0" u="none" strike="noStrike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/>
                      </a:endParaRPr>
                    </a:p>
                  </a:txBody>
                  <a:tcPr marL="2938" marR="2938" marT="3917" marB="0" anchor="ctr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Налог на доходы физических лиц           </a:t>
                      </a:r>
                      <a:endParaRPr lang="ru-RU" sz="1200" b="0" i="0" u="none" strike="noStrike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/>
                      </a:endParaRPr>
                    </a:p>
                  </a:txBody>
                  <a:tcPr marL="2938" marR="2938" marT="3917" marB="0" anchor="ctr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3 681,2</a:t>
                      </a:r>
                    </a:p>
                  </a:txBody>
                  <a:tcPr marL="2938" marR="2938" marT="3917" marB="0" anchor="ctr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3 694,1</a:t>
                      </a:r>
                    </a:p>
                  </a:txBody>
                  <a:tcPr marL="2938" marR="2938" marT="3917" marB="0" anchor="ctr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100,4 %</a:t>
                      </a:r>
                      <a:endParaRPr lang="ru-RU" sz="1400" dirty="0"/>
                    </a:p>
                  </a:txBody>
                  <a:tcPr marL="2938" marR="2938" marT="3917" marB="0" anchor="ctr">
                    <a:cell3D prstMaterial="dkEdge">
                      <a:bevel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9872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2.</a:t>
                      </a:r>
                      <a:endParaRPr lang="ru-RU" sz="1200" b="0" i="0" u="none" strike="noStrike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/>
                      </a:endParaRPr>
                    </a:p>
                  </a:txBody>
                  <a:tcPr marL="2938" marR="2938" marT="3917" marB="0" anchor="ctr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Доходы от уплаты акцизов на нефтепродукты</a:t>
                      </a:r>
                      <a:endParaRPr lang="ru-RU" sz="1200" b="0" i="0" u="none" strike="noStrike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/>
                      </a:endParaRPr>
                    </a:p>
                  </a:txBody>
                  <a:tcPr marL="2938" marR="2938" marT="3917" marB="0" anchor="ctr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67 ,4</a:t>
                      </a:r>
                    </a:p>
                  </a:txBody>
                  <a:tcPr marL="2938" marR="2938" marT="3917" marB="0" anchor="ctr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70,8</a:t>
                      </a:r>
                    </a:p>
                  </a:txBody>
                  <a:tcPr marL="2938" marR="2938" marT="3917" marB="0" anchor="ctr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105,1 %</a:t>
                      </a:r>
                      <a:endParaRPr lang="ru-RU" sz="1400" dirty="0"/>
                    </a:p>
                  </a:txBody>
                  <a:tcPr marL="2938" marR="2938" marT="3917" marB="0" anchor="ctr">
                    <a:cell3D prstMaterial="dkEdge">
                      <a:bevel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2702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3.</a:t>
                      </a:r>
                      <a:endParaRPr lang="ru-RU" sz="1200" b="0" i="0" u="none" strike="noStrike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/>
                      </a:endParaRPr>
                    </a:p>
                  </a:txBody>
                  <a:tcPr marL="2938" marR="2938" marT="3917" marB="0" anchor="ctr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Налог, взимаемый</a:t>
                      </a:r>
                      <a:r>
                        <a:rPr lang="ru-RU" sz="1200" u="none" strike="noStrike" baseline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в связи с применением у</a:t>
                      </a:r>
                      <a:r>
                        <a:rPr lang="ru-RU" sz="1200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прощённой системы налогообложения</a:t>
                      </a:r>
                      <a:endParaRPr lang="ru-RU" sz="1200" b="0" i="0" u="none" strike="noStrike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/>
                      </a:endParaRPr>
                    </a:p>
                  </a:txBody>
                  <a:tcPr marL="2938" marR="2938" marT="3917" marB="0" anchor="ctr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750,4</a:t>
                      </a:r>
                    </a:p>
                  </a:txBody>
                  <a:tcPr marL="2938" marR="2938" marT="3917" marB="0" anchor="ctr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789,4</a:t>
                      </a:r>
                    </a:p>
                  </a:txBody>
                  <a:tcPr marL="2938" marR="2938" marT="3917" marB="0" anchor="ctr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105,2 %</a:t>
                      </a:r>
                      <a:endParaRPr lang="ru-RU" sz="1400" dirty="0"/>
                    </a:p>
                  </a:txBody>
                  <a:tcPr marL="2938" marR="2938" marT="3917" marB="0" anchor="ctr">
                    <a:cell3D prstMaterial="dkEdge">
                      <a:bevel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2702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4.</a:t>
                      </a:r>
                      <a:endParaRPr lang="ru-RU" sz="1200" b="0" i="0" u="none" strike="noStrike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/>
                      </a:endParaRPr>
                    </a:p>
                  </a:txBody>
                  <a:tcPr marL="2938" marR="2938" marT="3917" marB="0" anchor="ctr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Единый налог на вменённый доход для отдельных видов деятельности</a:t>
                      </a:r>
                      <a:endParaRPr lang="ru-RU" sz="1200" b="0" i="0" u="none" strike="noStrike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/>
                      </a:endParaRPr>
                    </a:p>
                  </a:txBody>
                  <a:tcPr marL="2938" marR="2938" marT="3917" marB="0" anchor="ctr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1,0</a:t>
                      </a:r>
                    </a:p>
                  </a:txBody>
                  <a:tcPr marL="2938" marR="2938" marT="3917" marB="0" anchor="ctr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1,1</a:t>
                      </a:r>
                    </a:p>
                  </a:txBody>
                  <a:tcPr marL="2938" marR="2938" marT="3917" marB="0" anchor="ctr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110 %</a:t>
                      </a:r>
                      <a:endParaRPr lang="ru-RU" sz="1400" dirty="0"/>
                    </a:p>
                  </a:txBody>
                  <a:tcPr marL="2938" marR="2938" marT="3917" marB="0" anchor="ctr">
                    <a:cell3D prstMaterial="dkEdge">
                      <a:bevel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195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5.</a:t>
                      </a:r>
                      <a:endParaRPr lang="ru-RU" sz="1200" b="0" i="0" u="none" strike="noStrike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/>
                      </a:endParaRPr>
                    </a:p>
                  </a:txBody>
                  <a:tcPr marL="2938" marR="2938" marT="3917" marB="0" anchor="ctr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Единый сельскохозяйственный налог</a:t>
                      </a:r>
                      <a:endParaRPr lang="ru-RU" sz="1200" b="0" i="0" u="none" strike="noStrike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/>
                      </a:endParaRPr>
                    </a:p>
                  </a:txBody>
                  <a:tcPr marL="2938" marR="2938" marT="3917" marB="0" anchor="ctr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0,6</a:t>
                      </a:r>
                    </a:p>
                  </a:txBody>
                  <a:tcPr marL="2938" marR="2938" marT="3917" marB="0" anchor="ctr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0,6</a:t>
                      </a:r>
                    </a:p>
                  </a:txBody>
                  <a:tcPr marL="2938" marR="2938" marT="3917" marB="0" anchor="ctr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100 %</a:t>
                      </a:r>
                      <a:endParaRPr lang="ru-RU" sz="1400" dirty="0"/>
                    </a:p>
                  </a:txBody>
                  <a:tcPr marL="2938" marR="2938" marT="3917" marB="0" anchor="ctr">
                    <a:cell3D prstMaterial="dkEdge">
                      <a:bevel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2702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6.</a:t>
                      </a:r>
                      <a:endParaRPr lang="ru-RU" sz="1200" b="0" i="0" u="none" strike="noStrike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/>
                      </a:endParaRPr>
                    </a:p>
                  </a:txBody>
                  <a:tcPr marL="2938" marR="2938" marT="3917" marB="0" anchor="ctr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Налог, взимаемый в связи с применением патентной системы налогообложения </a:t>
                      </a:r>
                      <a:endParaRPr lang="ru-RU" sz="1200" b="0" i="0" u="none" strike="noStrike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/>
                      </a:endParaRPr>
                    </a:p>
                  </a:txBody>
                  <a:tcPr marL="2938" marR="2938" marT="3917" marB="0" anchor="ctr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100,0</a:t>
                      </a:r>
                    </a:p>
                  </a:txBody>
                  <a:tcPr marL="2938" marR="2938" marT="3917" marB="0" anchor="ctr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96,0</a:t>
                      </a:r>
                    </a:p>
                  </a:txBody>
                  <a:tcPr marL="2938" marR="2938" marT="3917" marB="0" anchor="ctr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96 %</a:t>
                      </a:r>
                      <a:endParaRPr lang="ru-RU" sz="1400" dirty="0"/>
                    </a:p>
                  </a:txBody>
                  <a:tcPr marL="2938" marR="2938" marT="3917" marB="0" anchor="ctr">
                    <a:cell3D prstMaterial="dkEdge">
                      <a:bevel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195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7</a:t>
                      </a:r>
                      <a:endParaRPr lang="ru-RU" sz="1200" b="0" i="0" u="none" strike="noStrike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/>
                      </a:endParaRPr>
                    </a:p>
                  </a:txBody>
                  <a:tcPr marL="2938" marR="2938" marT="3917" marB="0" anchor="ctr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Земельный налог</a:t>
                      </a:r>
                    </a:p>
                    <a:p>
                      <a:pPr algn="ctr" fontAlgn="ctr"/>
                      <a:endParaRPr lang="ru-RU" sz="1200" b="0" i="0" u="none" strike="noStrike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/>
                      </a:endParaRPr>
                    </a:p>
                  </a:txBody>
                  <a:tcPr marL="2938" marR="2938" marT="3917" marB="0" anchor="ctr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742,2</a:t>
                      </a:r>
                    </a:p>
                  </a:txBody>
                  <a:tcPr marL="2938" marR="2938" marT="3917" marB="0" anchor="ctr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783,0</a:t>
                      </a:r>
                    </a:p>
                  </a:txBody>
                  <a:tcPr marL="2938" marR="2938" marT="3917" marB="0" anchor="ctr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105,5 %</a:t>
                      </a:r>
                      <a:endParaRPr lang="ru-RU" sz="1400" dirty="0"/>
                    </a:p>
                  </a:txBody>
                  <a:tcPr marL="2938" marR="2938" marT="3917" marB="0" anchor="ctr">
                    <a:cell3D prstMaterial="dkEdge">
                      <a:bevel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195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8</a:t>
                      </a:r>
                      <a:endParaRPr lang="ru-RU" sz="1200" b="0" i="0" u="none" strike="noStrike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/>
                      </a:endParaRPr>
                    </a:p>
                  </a:txBody>
                  <a:tcPr marL="2938" marR="2938" marT="3917" marB="0" anchor="ctr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Налог на имущество физических лиц</a:t>
                      </a:r>
                      <a:endParaRPr lang="ru-RU" sz="1200" b="0" i="0" u="none" strike="noStrike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/>
                      </a:endParaRPr>
                    </a:p>
                  </a:txBody>
                  <a:tcPr marL="2938" marR="2938" marT="3917" marB="0" anchor="ctr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168,8</a:t>
                      </a:r>
                    </a:p>
                  </a:txBody>
                  <a:tcPr marL="2938" marR="2938" marT="3917" marB="0" anchor="ctr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191,9</a:t>
                      </a:r>
                    </a:p>
                  </a:txBody>
                  <a:tcPr marL="2938" marR="2938" marT="3917" marB="0" anchor="ctr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113,7 %</a:t>
                      </a:r>
                      <a:endParaRPr lang="ru-RU" sz="1400" dirty="0"/>
                    </a:p>
                  </a:txBody>
                  <a:tcPr marL="2938" marR="2938" marT="3917" marB="0" anchor="ctr">
                    <a:cell3D prstMaterial="dkEdge">
                      <a:bevel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9316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9</a:t>
                      </a:r>
                      <a:endParaRPr lang="ru-RU" sz="1200" b="0" i="0" u="none" strike="noStrike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/>
                      </a:endParaRPr>
                    </a:p>
                  </a:txBody>
                  <a:tcPr marL="2938" marR="2938" marT="3917" marB="0" anchor="ctr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Государственная пошлина</a:t>
                      </a:r>
                      <a:endParaRPr lang="ru-RU" sz="1200" b="0" i="0" u="none" strike="noStrike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/>
                      </a:endParaRPr>
                    </a:p>
                  </a:txBody>
                  <a:tcPr marL="2938" marR="2938" marT="3917" marB="0" anchor="ctr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47,6</a:t>
                      </a:r>
                    </a:p>
                  </a:txBody>
                  <a:tcPr marL="2938" marR="2938" marT="3917" marB="0" anchor="ctr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48,9</a:t>
                      </a:r>
                    </a:p>
                  </a:txBody>
                  <a:tcPr marL="2938" marR="2938" marT="3917" marB="0" anchor="ctr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102,7 %</a:t>
                      </a:r>
                      <a:endParaRPr lang="ru-RU" sz="1400" dirty="0"/>
                    </a:p>
                  </a:txBody>
                  <a:tcPr marL="2938" marR="2938" marT="3917" marB="0" anchor="ctr">
                    <a:cell3D prstMaterial="dkEdge">
                      <a:bevel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63842">
                <a:tc>
                  <a:txBody>
                    <a:bodyPr/>
                    <a:lstStyle/>
                    <a:p>
                      <a:pPr algn="ctr" fontAlgn="ctr"/>
                      <a:endParaRPr lang="ru-RU" sz="1200" b="0" i="0" u="none" strike="noStrike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/>
                      </a:endParaRPr>
                    </a:p>
                  </a:txBody>
                  <a:tcPr marL="2938" marR="2938" marT="3917" marB="0" anchor="ctr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Итого налоговые доходы</a:t>
                      </a:r>
                      <a:endParaRPr lang="ru-RU" sz="1200" b="0" i="0" u="none" strike="noStrike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/>
                      </a:endParaRPr>
                    </a:p>
                  </a:txBody>
                  <a:tcPr marL="2938" marR="2938" marT="3917" marB="0" anchor="ctr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/>
                        <a:t>5 559,0</a:t>
                      </a:r>
                    </a:p>
                  </a:txBody>
                  <a:tcPr marL="2938" marR="2938" marT="3917" marB="0" anchor="ctr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/>
                        <a:t>5 675,8</a:t>
                      </a:r>
                    </a:p>
                  </a:txBody>
                  <a:tcPr marL="2938" marR="2938" marT="3917" marB="0" anchor="ctr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102,1 %</a:t>
                      </a:r>
                      <a:endParaRPr lang="ru-RU" sz="1400" b="1" dirty="0"/>
                    </a:p>
                  </a:txBody>
                  <a:tcPr marL="2938" marR="2938" marT="3917" marB="0" anchor="ctr">
                    <a:cell3D prstMaterial="dkEdge">
                      <a:bevel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graphicFrame>
        <p:nvGraphicFramePr>
          <p:cNvPr id="8" name="Схема 7"/>
          <p:cNvGraphicFramePr/>
          <p:nvPr>
            <p:extLst/>
          </p:nvPr>
        </p:nvGraphicFramePr>
        <p:xfrm>
          <a:off x="395536" y="1484784"/>
          <a:ext cx="2886419" cy="8292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50720467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cover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0"/>
                <a:lumOff val="100000"/>
              </a:schemeClr>
            </a:gs>
            <a:gs pos="35000">
              <a:schemeClr val="accent5">
                <a:lumMod val="0"/>
                <a:lumOff val="100000"/>
              </a:schemeClr>
            </a:gs>
            <a:gs pos="100000">
              <a:schemeClr val="accent5">
                <a:lumMod val="10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9675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500" b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Объём и структура неналоговых доходов</a:t>
            </a:r>
            <a:br>
              <a:rPr lang="ru-RU" sz="2500" b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r>
              <a:rPr lang="ru-RU" sz="2500" b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городского округа Щёлково Московской </a:t>
            </a:r>
            <a:br>
              <a:rPr lang="ru-RU" sz="2500" b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r>
              <a:rPr lang="ru-RU" sz="2500" b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области за 2022 год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95536" y="2636912"/>
            <a:ext cx="2884206" cy="374441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/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400" dirty="0">
              <a:solidFill>
                <a:prstClr val="black"/>
              </a:solidFill>
              <a:cs typeface="Times New Roman" pitchFamily="18" charset="0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sz="1500" dirty="0">
                <a:solidFill>
                  <a:prstClr val="black"/>
                </a:solidFill>
                <a:cs typeface="Times New Roman" pitchFamily="18" charset="0"/>
              </a:rPr>
              <a:t>доходы от использования  государственного и муниципального имущества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sz="1500" dirty="0">
                <a:solidFill>
                  <a:prstClr val="black"/>
                </a:solidFill>
                <a:cs typeface="Times New Roman" pitchFamily="18" charset="0"/>
              </a:rPr>
              <a:t>плата за негативное воздействие на окружающую среду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sz="1500" dirty="0">
                <a:solidFill>
                  <a:prstClr val="black"/>
                </a:solidFill>
                <a:cs typeface="Times New Roman" pitchFamily="18" charset="0"/>
              </a:rPr>
              <a:t>доходы от оказания платных услуг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sz="1500" dirty="0">
                <a:solidFill>
                  <a:prstClr val="black"/>
                </a:solidFill>
                <a:cs typeface="Times New Roman" pitchFamily="18" charset="0"/>
              </a:rPr>
              <a:t>доходы от продажи материальных и нематериальных активов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sz="1500" dirty="0">
                <a:solidFill>
                  <a:prstClr val="black"/>
                </a:solidFill>
                <a:cs typeface="Times New Roman" pitchFamily="18" charset="0"/>
              </a:rPr>
              <a:t>штрафы за нарушения законодательства о налогах и сборах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sz="1500" dirty="0">
                <a:solidFill>
                  <a:prstClr val="black"/>
                </a:solidFill>
                <a:cs typeface="Times New Roman" pitchFamily="18" charset="0"/>
              </a:rPr>
              <a:t>иные неналоговые доходы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>
                <a:solidFill>
                  <a:prstClr val="black"/>
                </a:solidFill>
                <a:cs typeface="Times New Roman" pitchFamily="18" charset="0"/>
              </a:rPr>
              <a:t> </a:t>
            </a: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68722285"/>
              </p:ext>
            </p:extLst>
          </p:nvPr>
        </p:nvGraphicFramePr>
        <p:xfrm>
          <a:off x="3419873" y="1556793"/>
          <a:ext cx="5616624" cy="5184575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32481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0379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0151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0151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8497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75187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</a:rPr>
                        <a:t>№</a:t>
                      </a:r>
                      <a:endParaRPr lang="ru-RU" sz="12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3320" marR="3320" marT="4427" marB="0" anchor="ctr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Наименование показателей</a:t>
                      </a:r>
                      <a:endParaRPr lang="ru-RU" sz="1200" b="1" i="0" u="none" strike="noStrike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/>
                      </a:endParaRPr>
                    </a:p>
                  </a:txBody>
                  <a:tcPr marL="3320" marR="3320" marT="4427" marB="0" anchor="ctr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Утверждено  на 2022 год</a:t>
                      </a:r>
                      <a:endParaRPr lang="ru-RU" sz="1200" b="1" i="0" u="none" strike="noStrike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/>
                      </a:endParaRPr>
                    </a:p>
                  </a:txBody>
                  <a:tcPr marL="2938" marR="2938" marT="3917" marB="0" anchor="ctr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Исполнено</a:t>
                      </a:r>
                    </a:p>
                    <a:p>
                      <a:pPr algn="ctr" fontAlgn="ctr"/>
                      <a:r>
                        <a:rPr lang="ru-RU" sz="1200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за 2022 год</a:t>
                      </a:r>
                      <a:endParaRPr lang="ru-RU" sz="1200" b="1" i="0" u="none" strike="noStrike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/>
                      </a:endParaRPr>
                    </a:p>
                  </a:txBody>
                  <a:tcPr marL="2938" marR="2938" marT="3917" marB="0" anchor="ctr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исполнения </a:t>
                      </a:r>
                      <a:r>
                        <a:rPr lang="ru-RU" sz="1200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плана</a:t>
                      </a:r>
                      <a:endParaRPr lang="ru-RU" sz="1200" b="1" i="0" u="none" strike="noStrike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/>
                      </a:endParaRPr>
                    </a:p>
                  </a:txBody>
                  <a:tcPr marL="3320" marR="3320" marT="4427" marB="0" anchor="ctr">
                    <a:cell3D prstMaterial="dkEdge">
                      <a:bevel prst="artDeco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604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</a:rPr>
                        <a:t>1</a:t>
                      </a:r>
                      <a:endParaRPr lang="ru-RU" sz="12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3320" marR="3320" marT="4427" marB="0" anchor="ctr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Доходы от использования муниципального имущества</a:t>
                      </a:r>
                      <a:endParaRPr lang="ru-RU" sz="1200" b="0" i="0" u="none" strike="noStrike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/>
                      </a:endParaRPr>
                    </a:p>
                  </a:txBody>
                  <a:tcPr marL="3320" marR="3320" marT="4427" marB="0" anchor="ctr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445,2</a:t>
                      </a:r>
                    </a:p>
                  </a:txBody>
                  <a:tcPr marL="3320" marR="3320" marT="4427" marB="0" anchor="ctr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429,8</a:t>
                      </a:r>
                    </a:p>
                  </a:txBody>
                  <a:tcPr marL="3320" marR="3320" marT="4427" marB="0" anchor="ctr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96,5 %</a:t>
                      </a:r>
                      <a:endParaRPr lang="ru-RU" sz="1400" dirty="0"/>
                    </a:p>
                  </a:txBody>
                  <a:tcPr marL="3320" marR="3320" marT="4427" marB="0" anchor="ctr">
                    <a:cell3D prstMaterial="dkEdge">
                      <a:bevel prst="artDeco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7995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2</a:t>
                      </a:r>
                      <a:endParaRPr lang="ru-RU" sz="1200" b="0" i="0" u="none" strike="noStrike">
                        <a:effectLst/>
                        <a:latin typeface="Times New Roman"/>
                      </a:endParaRPr>
                    </a:p>
                  </a:txBody>
                  <a:tcPr marL="3320" marR="3320" marT="4427" marB="0" anchor="ctr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Плата за негативное воздействие на окружающую среду</a:t>
                      </a:r>
                      <a:endParaRPr lang="ru-RU" sz="1200" b="0" i="0" u="none" strike="noStrike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/>
                      </a:endParaRPr>
                    </a:p>
                  </a:txBody>
                  <a:tcPr marL="3320" marR="3320" marT="4427" marB="0" anchor="ctr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2,1</a:t>
                      </a:r>
                    </a:p>
                  </a:txBody>
                  <a:tcPr marL="3320" marR="3320" marT="4427" marB="0" anchor="ctr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2,4</a:t>
                      </a:r>
                    </a:p>
                  </a:txBody>
                  <a:tcPr marL="3320" marR="3320" marT="4427" marB="0" anchor="ctr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114,3 %</a:t>
                      </a:r>
                      <a:endParaRPr lang="ru-RU" sz="1400" dirty="0"/>
                    </a:p>
                  </a:txBody>
                  <a:tcPr marL="3320" marR="3320" marT="4427" marB="0" anchor="ctr">
                    <a:cell3D prstMaterial="dkEdge">
                      <a:bevel prst="artDeco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2185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3</a:t>
                      </a:r>
                      <a:endParaRPr lang="ru-RU" sz="1200" b="0" i="0" u="none" strike="noStrike">
                        <a:effectLst/>
                        <a:latin typeface="Times New Roman"/>
                      </a:endParaRPr>
                    </a:p>
                  </a:txBody>
                  <a:tcPr marL="3320" marR="3320" marT="4427" marB="0" anchor="ctr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Доходы от оказания платных услуг и компенсации затрат государства</a:t>
                      </a:r>
                      <a:endParaRPr lang="ru-RU" sz="1200" b="0" i="0" u="none" strike="noStrike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/>
                      </a:endParaRPr>
                    </a:p>
                  </a:txBody>
                  <a:tcPr marL="3320" marR="3320" marT="4427" marB="0" anchor="ctr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33,5</a:t>
                      </a:r>
                    </a:p>
                  </a:txBody>
                  <a:tcPr marL="3320" marR="3320" marT="4427" marB="0" anchor="ctr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43,6</a:t>
                      </a:r>
                    </a:p>
                  </a:txBody>
                  <a:tcPr marL="3320" marR="3320" marT="4427" marB="0" anchor="ctr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130,2 %</a:t>
                      </a:r>
                      <a:endParaRPr lang="ru-RU" sz="1400" dirty="0"/>
                    </a:p>
                  </a:txBody>
                  <a:tcPr marL="3320" marR="3320" marT="4427" marB="0" anchor="ctr">
                    <a:cell3D prstMaterial="dkEdge">
                      <a:bevel prst="artDeco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1333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4</a:t>
                      </a:r>
                      <a:endParaRPr lang="ru-RU" sz="1200" b="0" i="0" u="none" strike="noStrike">
                        <a:effectLst/>
                        <a:latin typeface="Times New Roman"/>
                      </a:endParaRPr>
                    </a:p>
                  </a:txBody>
                  <a:tcPr marL="3320" marR="3320" marT="4427" marB="0" anchor="ctr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Доходы от продажи материальных и нематериальных активов</a:t>
                      </a:r>
                      <a:endParaRPr lang="ru-RU" sz="1200" b="0" i="0" u="none" strike="noStrike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/>
                      </a:endParaRPr>
                    </a:p>
                  </a:txBody>
                  <a:tcPr marL="3320" marR="3320" marT="4427" marB="0" anchor="ctr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100,2</a:t>
                      </a:r>
                    </a:p>
                  </a:txBody>
                  <a:tcPr marL="3320" marR="3320" marT="4427" marB="0" anchor="ctr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120,8</a:t>
                      </a:r>
                    </a:p>
                  </a:txBody>
                  <a:tcPr marL="3320" marR="3320" marT="4427" marB="0" anchor="ctr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120,6 %</a:t>
                      </a:r>
                      <a:endParaRPr lang="ru-RU" sz="1400" dirty="0"/>
                    </a:p>
                  </a:txBody>
                  <a:tcPr marL="3320" marR="3320" marT="4427" marB="0" anchor="ctr">
                    <a:cell3D prstMaterial="dkEdge">
                      <a:bevel prst="artDeco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698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5</a:t>
                      </a:r>
                      <a:endParaRPr lang="ru-RU" sz="1200" b="0" i="0" u="none" strike="noStrike">
                        <a:effectLst/>
                        <a:latin typeface="Times New Roman"/>
                      </a:endParaRPr>
                    </a:p>
                  </a:txBody>
                  <a:tcPr marL="3320" marR="3320" marT="4427" marB="0" anchor="ctr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Штрафы, санкции, возмещение ущерба</a:t>
                      </a:r>
                      <a:endParaRPr lang="ru-RU" sz="1200" b="0" i="0" u="none" strike="noStrike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/>
                      </a:endParaRPr>
                    </a:p>
                  </a:txBody>
                  <a:tcPr marL="3320" marR="3320" marT="4427" marB="0" anchor="ctr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13,3</a:t>
                      </a:r>
                    </a:p>
                  </a:txBody>
                  <a:tcPr marL="3320" marR="3320" marT="4427" marB="0" anchor="ctr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18,7</a:t>
                      </a:r>
                    </a:p>
                  </a:txBody>
                  <a:tcPr marL="3320" marR="3320" marT="4427" marB="0" anchor="ctr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140,6 %</a:t>
                      </a:r>
                      <a:endParaRPr lang="ru-RU" sz="1400" dirty="0"/>
                    </a:p>
                  </a:txBody>
                  <a:tcPr marL="3320" marR="3320" marT="4427" marB="0" anchor="ctr">
                    <a:cell3D prstMaterial="dkEdge">
                      <a:bevel prst="artDeco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6226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6</a:t>
                      </a:r>
                      <a:endParaRPr lang="ru-RU" sz="1200" b="0" i="0" u="none" strike="noStrike">
                        <a:effectLst/>
                        <a:latin typeface="Times New Roman"/>
                      </a:endParaRPr>
                    </a:p>
                  </a:txBody>
                  <a:tcPr marL="3320" marR="3320" marT="4427" marB="0" anchor="ctr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Прочие неналоговые доходы</a:t>
                      </a:r>
                      <a:endParaRPr lang="ru-RU" sz="1200" b="0" i="0" u="none" strike="noStrike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/>
                      </a:endParaRPr>
                    </a:p>
                  </a:txBody>
                  <a:tcPr marL="3320" marR="3320" marT="4427" marB="0" anchor="ctr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48,0</a:t>
                      </a:r>
                    </a:p>
                  </a:txBody>
                  <a:tcPr marL="3320" marR="3320" marT="4427" marB="0" anchor="ctr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48,1</a:t>
                      </a:r>
                    </a:p>
                  </a:txBody>
                  <a:tcPr marL="3320" marR="3320" marT="4427" marB="0" anchor="ctr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100,2 %</a:t>
                      </a:r>
                      <a:endParaRPr lang="ru-RU" sz="1400" dirty="0"/>
                    </a:p>
                  </a:txBody>
                  <a:tcPr marL="3320" marR="3320" marT="4427" marB="0" anchor="ctr">
                    <a:cell3D prstMaterial="dkEdge">
                      <a:bevel prst="artDeco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62267">
                <a:tc>
                  <a:txBody>
                    <a:bodyPr/>
                    <a:lstStyle/>
                    <a:p>
                      <a:pPr algn="ctr" fontAlgn="ctr"/>
                      <a:endParaRPr lang="ru-RU" sz="1200" b="0" i="0" u="none" strike="noStrike">
                        <a:effectLst/>
                        <a:latin typeface="Times New Roman"/>
                      </a:endParaRPr>
                    </a:p>
                  </a:txBody>
                  <a:tcPr marL="3320" marR="3320" marT="4427" marB="0" anchor="ctr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Итого неналоговые доходы</a:t>
                      </a:r>
                      <a:endParaRPr lang="ru-RU" sz="1200" b="0" i="0" u="none" strike="noStrike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/>
                      </a:endParaRPr>
                    </a:p>
                  </a:txBody>
                  <a:tcPr marL="3320" marR="3320" marT="4427" marB="0" anchor="ctr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/>
                        <a:t>642,3</a:t>
                      </a:r>
                    </a:p>
                  </a:txBody>
                  <a:tcPr marL="3320" marR="3320" marT="4427" marB="0" anchor="ctr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/>
                        <a:t>663,4</a:t>
                      </a:r>
                    </a:p>
                  </a:txBody>
                  <a:tcPr marL="3320" marR="3320" marT="4427" marB="0" anchor="ctr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103,3 %</a:t>
                      </a:r>
                      <a:endParaRPr lang="ru-RU" sz="1400" b="1" dirty="0"/>
                    </a:p>
                  </a:txBody>
                  <a:tcPr marL="3320" marR="3320" marT="4427" marB="0" anchor="ctr">
                    <a:cell3D prstMaterial="dkEdge">
                      <a:bevel prst="artDeco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7740352" y="1258887"/>
            <a:ext cx="17918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schemeClr val="bg1"/>
                </a:solidFill>
              </a:rPr>
              <a:t>(млн. руб.)</a:t>
            </a:r>
          </a:p>
        </p:txBody>
      </p:sp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1148673922"/>
              </p:ext>
            </p:extLst>
          </p:nvPr>
        </p:nvGraphicFramePr>
        <p:xfrm>
          <a:off x="395537" y="1628800"/>
          <a:ext cx="2952328" cy="8292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64538386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0"/>
                <a:lumOff val="100000"/>
              </a:schemeClr>
            </a:gs>
            <a:gs pos="35000">
              <a:schemeClr val="accent5">
                <a:lumMod val="0"/>
                <a:lumOff val="100000"/>
              </a:schemeClr>
            </a:gs>
            <a:gs pos="100000">
              <a:schemeClr val="accent5">
                <a:lumMod val="10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07504" y="260648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rgbClr val="0000CC"/>
                </a:solidFill>
              </a:rPr>
              <a:t>Информация о межбюджетных трансфертах, поступивших в бюджет городского округа Щёлково Московской области в 2022 году (млн. руб.)</a:t>
            </a:r>
          </a:p>
        </p:txBody>
      </p:sp>
      <p:graphicFrame>
        <p:nvGraphicFramePr>
          <p:cNvPr id="14" name="Таблица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64266620"/>
              </p:ext>
            </p:extLst>
          </p:nvPr>
        </p:nvGraphicFramePr>
        <p:xfrm>
          <a:off x="0" y="1124744"/>
          <a:ext cx="9143999" cy="5904655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91625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3258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6147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1284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2085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120939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№ п/п</a:t>
                      </a:r>
                      <a:endParaRPr lang="ru-RU" sz="1200" b="1" i="0" u="none" strike="noStrike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/>
                      </a:endParaRPr>
                    </a:p>
                  </a:txBody>
                  <a:tcPr marL="4322" marR="4322" marT="5763" marB="0" anchor="ctr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Наименование показателей</a:t>
                      </a:r>
                      <a:endParaRPr lang="ru-RU" sz="1200" b="1" i="0" u="none" strike="noStrike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/>
                      </a:endParaRPr>
                    </a:p>
                  </a:txBody>
                  <a:tcPr marL="4322" marR="4322" marT="5763" marB="0" anchor="ctr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Утверждено </a:t>
                      </a:r>
                    </a:p>
                    <a:p>
                      <a:pPr algn="ctr" fontAlgn="b"/>
                      <a:r>
                        <a:rPr lang="ru-RU" sz="1200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 на 2022 год</a:t>
                      </a:r>
                      <a:endParaRPr lang="ru-RU" sz="1200" b="1" i="0" u="none" strike="noStrike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/>
                      </a:endParaRPr>
                    </a:p>
                  </a:txBody>
                  <a:tcPr marL="4322" marR="4322" marT="5763" marB="0" anchor="ctr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Исполнено</a:t>
                      </a:r>
                    </a:p>
                    <a:p>
                      <a:pPr algn="ctr" fontAlgn="b"/>
                      <a:r>
                        <a:rPr lang="ru-RU" sz="1200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за 2022</a:t>
                      </a:r>
                      <a:r>
                        <a:rPr lang="ru-RU" sz="1200" u="none" strike="noStrike" baseline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  <a:r>
                        <a:rPr lang="ru-RU" sz="1200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 год</a:t>
                      </a:r>
                      <a:endParaRPr lang="ru-RU" sz="1200" b="1" i="0" u="none" strike="noStrike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/>
                      </a:endParaRPr>
                    </a:p>
                  </a:txBody>
                  <a:tcPr marL="4322" marR="4322" marT="5763" marB="0" anchor="ctr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исполнения </a:t>
                      </a:r>
                      <a:r>
                        <a:rPr lang="ru-RU" sz="1200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плана </a:t>
                      </a:r>
                      <a:endParaRPr lang="ru-RU" sz="1200" b="1" i="0" u="none" strike="noStrike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/>
                      </a:endParaRPr>
                    </a:p>
                  </a:txBody>
                  <a:tcPr marL="4322" marR="4322" marT="5763" marB="0" anchor="ctr">
                    <a:cell3D prstMaterial="dkEdge">
                      <a:bevel prst="artDeco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5382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</a:t>
                      </a:r>
                      <a:endParaRPr lang="ru-RU" sz="1200" b="0" i="0" u="none" strike="noStrike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/>
                      </a:endParaRPr>
                    </a:p>
                  </a:txBody>
                  <a:tcPr marL="4322" marR="4322" marT="5763" marB="0" anchor="ctr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Дотации</a:t>
                      </a:r>
                      <a:endParaRPr lang="ru-RU" sz="1400" b="0" i="0" u="none" strike="noStrike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/>
                      </a:endParaRPr>
                    </a:p>
                  </a:txBody>
                  <a:tcPr marL="4322" marR="4322" marT="5763" marB="0" anchor="ctr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13,5</a:t>
                      </a:r>
                    </a:p>
                  </a:txBody>
                  <a:tcPr marL="4322" marR="4322" marT="5763" marB="0" anchor="ctr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118,5</a:t>
                      </a:r>
                    </a:p>
                  </a:txBody>
                  <a:tcPr marL="4322" marR="4322" marT="5763" marB="0" anchor="ctr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877,8 %</a:t>
                      </a:r>
                      <a:endParaRPr lang="ru-RU" sz="16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4322" marR="4322" marT="5763" marB="0" anchor="ctr">
                    <a:cell3D prstMaterial="dkEdge">
                      <a:bevel prst="artDeco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6267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</a:t>
                      </a:r>
                      <a:endParaRPr lang="ru-RU" sz="1200" b="0" i="0" u="none" strike="noStrike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/>
                      </a:endParaRPr>
                    </a:p>
                  </a:txBody>
                  <a:tcPr marL="4322" marR="4322" marT="5763" marB="0" anchor="ctr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Субвенции</a:t>
                      </a:r>
                      <a:endParaRPr lang="ru-RU" sz="1400" b="0" i="0" u="none" strike="noStrike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/>
                      </a:endParaRPr>
                    </a:p>
                  </a:txBody>
                  <a:tcPr marL="4322" marR="4322" marT="5763" marB="0" anchor="ctr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3 527,3</a:t>
                      </a:r>
                    </a:p>
                  </a:txBody>
                  <a:tcPr marL="4322" marR="4322" marT="5763" marB="0" anchor="ctr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3 422,5</a:t>
                      </a:r>
                    </a:p>
                  </a:txBody>
                  <a:tcPr marL="4322" marR="4322" marT="5763" marB="0" anchor="ctr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97,0 %</a:t>
                      </a:r>
                      <a:endParaRPr lang="ru-RU" sz="16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4322" marR="4322" marT="5763" marB="0" anchor="ctr">
                    <a:cell3D prstMaterial="dkEdge">
                      <a:bevel prst="artDeco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6267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</a:t>
                      </a:r>
                      <a:endParaRPr lang="ru-RU" sz="1200" b="0" i="0" u="none" strike="noStrike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/>
                      </a:endParaRPr>
                    </a:p>
                  </a:txBody>
                  <a:tcPr marL="4322" marR="4322" marT="5763" marB="0" anchor="ctr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Субсидии</a:t>
                      </a:r>
                      <a:endParaRPr lang="ru-RU" sz="1400" b="0" i="0" u="none" strike="noStrike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/>
                      </a:endParaRPr>
                    </a:p>
                  </a:txBody>
                  <a:tcPr marL="4322" marR="4322" marT="5763" marB="0" anchor="ctr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3 209,4</a:t>
                      </a:r>
                    </a:p>
                  </a:txBody>
                  <a:tcPr marL="4322" marR="4322" marT="5763" marB="0" anchor="ctr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3 120,9</a:t>
                      </a:r>
                    </a:p>
                  </a:txBody>
                  <a:tcPr marL="4322" marR="4322" marT="5763" marB="0" anchor="ctr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97,3 %</a:t>
                      </a:r>
                      <a:endParaRPr lang="ru-RU" sz="16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4322" marR="4322" marT="5763" marB="0" anchor="ctr">
                    <a:cell3D prstMaterial="dkEdge">
                      <a:bevel prst="artDeco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11104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4</a:t>
                      </a:r>
                      <a:endParaRPr lang="ru-RU" sz="1200" b="0" i="0" u="none" strike="noStrike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/>
                      </a:endParaRPr>
                    </a:p>
                  </a:txBody>
                  <a:tcPr marL="4322" marR="4322" marT="5763" marB="0" anchor="ctr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Иные межбюджетные трансферты</a:t>
                      </a:r>
                      <a:endParaRPr lang="ru-RU" sz="1400" b="0" i="0" u="none" strike="noStrike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/>
                      </a:endParaRPr>
                    </a:p>
                  </a:txBody>
                  <a:tcPr marL="4322" marR="4322" marT="5763" marB="0" anchor="ctr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33,5</a:t>
                      </a:r>
                    </a:p>
                  </a:txBody>
                  <a:tcPr marL="4322" marR="4322" marT="5763" marB="0" anchor="ctr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52,7</a:t>
                      </a:r>
                    </a:p>
                  </a:txBody>
                  <a:tcPr marL="4322" marR="4322" marT="5763" marB="0" anchor="ctr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157,3 %</a:t>
                      </a:r>
                      <a:endParaRPr lang="ru-RU" sz="16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4322" marR="4322" marT="5763" marB="0" anchor="ctr">
                    <a:cell3D prstMaterial="dkEdge">
                      <a:bevel prst="artDeco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0191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5</a:t>
                      </a:r>
                      <a:endParaRPr lang="ru-RU" sz="1200" b="0" i="0" u="none" strike="noStrike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/>
                      </a:endParaRPr>
                    </a:p>
                  </a:txBody>
                  <a:tcPr marL="4322" marR="4322" marT="5763" marB="0" anchor="ctr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Доходы бюджета от возврата организациями остатков</a:t>
                      </a:r>
                      <a:r>
                        <a:rPr lang="ru-RU" sz="1400" u="none" strike="noStrike" baseline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субсидий прошлых лет</a:t>
                      </a:r>
                      <a:endParaRPr lang="ru-RU" sz="1400" b="0" i="0" u="none" strike="noStrike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/>
                      </a:endParaRPr>
                    </a:p>
                  </a:txBody>
                  <a:tcPr marL="4322" marR="4322" marT="5763" marB="0" anchor="ctr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0,0</a:t>
                      </a:r>
                    </a:p>
                  </a:txBody>
                  <a:tcPr marL="4322" marR="4322" marT="5763" marB="0" anchor="ctr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21,7</a:t>
                      </a:r>
                    </a:p>
                  </a:txBody>
                  <a:tcPr marL="4322" marR="4322" marT="5763" marB="0" anchor="ctr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4322" marR="4322" marT="5763" marB="0" anchor="ctr">
                    <a:cell3D prstMaterial="dkEdge">
                      <a:bevel prst="artDeco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98720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6</a:t>
                      </a:r>
                      <a:endParaRPr lang="ru-RU" sz="1200" b="0" i="0" u="none" strike="noStrike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/>
                      </a:endParaRPr>
                    </a:p>
                  </a:txBody>
                  <a:tcPr marL="4322" marR="4322" marT="5763" marB="0" anchor="ctr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Возврат остатков субсидий, субвенций и иных межбюджетных трансфертов прошлых лет из бюджета</a:t>
                      </a:r>
                      <a:endParaRPr lang="ru-RU" sz="1400" b="0" i="0" u="none" strike="noStrike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/>
                      </a:endParaRPr>
                    </a:p>
                  </a:txBody>
                  <a:tcPr marL="4322" marR="4322" marT="5763" marB="0" anchor="ctr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0,0</a:t>
                      </a:r>
                    </a:p>
                  </a:txBody>
                  <a:tcPr marL="4322" marR="4322" marT="5763" marB="0" anchor="ctr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-27,4</a:t>
                      </a:r>
                    </a:p>
                  </a:txBody>
                  <a:tcPr marL="4322" marR="4322" marT="5763" marB="0" anchor="ctr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4322" marR="4322" marT="5763" marB="0" anchor="ctr">
                    <a:cell3D prstMaterial="dkEdge">
                      <a:bevel prst="artDeco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04337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 </a:t>
                      </a:r>
                      <a:endParaRPr lang="ru-RU" sz="1200" b="0" i="0" u="none" strike="noStrike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/>
                      </a:endParaRPr>
                    </a:p>
                  </a:txBody>
                  <a:tcPr marL="4322" marR="4322" marT="5763" marB="0" anchor="ctr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ИТОГО</a:t>
                      </a:r>
                      <a:endParaRPr lang="ru-RU" sz="1000" b="1" i="0" u="none" strike="noStrike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/>
                      </a:endParaRPr>
                    </a:p>
                  </a:txBody>
                  <a:tcPr marL="4322" marR="4322" marT="5763" marB="0" anchor="ctr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6 783,6</a:t>
                      </a:r>
                    </a:p>
                  </a:txBody>
                  <a:tcPr marL="4322" marR="4322" marT="5763" marB="0" anchor="ctr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6 709,0</a:t>
                      </a:r>
                    </a:p>
                  </a:txBody>
                  <a:tcPr marL="4322" marR="4322" marT="5763" marB="0" anchor="ctr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98,9 %</a:t>
                      </a:r>
                      <a:endParaRPr lang="ru-RU" sz="16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4322" marR="4322" marT="5763" marB="0" anchor="ctr">
                    <a:cell3D prstMaterial="dkEdge">
                      <a:bevel prst="artDeco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0469586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wheel spokes="1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685799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3947" y="54210"/>
            <a:ext cx="8648533" cy="1403647"/>
          </a:xfrm>
          <a:noFill/>
          <a:ln w="57150"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ru-RU" sz="2000" b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Удельный объём налоговых и неналоговых доходов на душу населения в сравнении с другими муниципальными образованиями</a:t>
            </a:r>
            <a:r>
              <a:rPr lang="ru-RU" sz="2400" b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900" b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источник информации: Открытый бюджет Московской области </a:t>
            </a:r>
            <a:r>
              <a:rPr lang="en-US" sz="900" b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https://budget.mosreg.ru/dokumenty/byudzhetnaya-politika/pokazateli-ispolneniya-byudzhetov-municipalnyx-obrazovanij-moskovskoj-oblasti/#</a:t>
            </a:r>
            <a:r>
              <a:rPr lang="en-US" sz="900" b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tab-id-10</a:t>
            </a:r>
            <a:r>
              <a:rPr lang="ru-RU" sz="900" b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;</a:t>
            </a:r>
            <a:r>
              <a:rPr lang="ru-RU" sz="900" b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900" b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endParaRPr lang="ru-RU" sz="900" b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7016565"/>
              </p:ext>
            </p:extLst>
          </p:nvPr>
        </p:nvGraphicFramePr>
        <p:xfrm>
          <a:off x="251520" y="1664295"/>
          <a:ext cx="8640960" cy="5005065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71412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54223">
                  <a:extLst>
                    <a:ext uri="{9D8B030D-6E8A-4147-A177-3AD203B41FA5}">
                      <a16:colId xmlns:a16="http://schemas.microsoft.com/office/drawing/2014/main" val="640130230"/>
                    </a:ext>
                  </a:extLst>
                </a:gridCol>
                <a:gridCol w="147348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2825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5684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1401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886145">
                <a:tc gridSpan="2"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chemeClr val="tx1"/>
                          </a:solidFill>
                        </a:rPr>
                        <a:t>Муниципальное образование</a:t>
                      </a:r>
                    </a:p>
                  </a:txBody>
                  <a:tcPr marL="68580" marR="6858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aseline="0" dirty="0">
                          <a:solidFill>
                            <a:schemeClr val="tx1"/>
                          </a:solidFill>
                        </a:rPr>
                        <a:t>Доход на 1 человека </a:t>
                      </a:r>
                    </a:p>
                    <a:p>
                      <a:pPr algn="ctr"/>
                      <a:r>
                        <a:rPr lang="ru-RU" sz="1200" baseline="0" dirty="0">
                          <a:solidFill>
                            <a:schemeClr val="tx1"/>
                          </a:solidFill>
                        </a:rPr>
                        <a:t>на </a:t>
                      </a:r>
                      <a:r>
                        <a:rPr lang="ru-RU" sz="1200" baseline="0" smtClean="0">
                          <a:solidFill>
                            <a:schemeClr val="tx1"/>
                          </a:solidFill>
                        </a:rPr>
                        <a:t>01.01.2022                  (</a:t>
                      </a:r>
                      <a:r>
                        <a:rPr lang="ru-RU" sz="1200" baseline="0" dirty="0">
                          <a:solidFill>
                            <a:schemeClr val="tx1"/>
                          </a:solidFill>
                        </a:rPr>
                        <a:t>руб. на чел.)</a:t>
                      </a:r>
                    </a:p>
                  </a:txBody>
                  <a:tcPr marL="68580" marR="6858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</a:rPr>
                        <a:t>Численность населения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</a:rPr>
                        <a:t>на </a:t>
                      </a:r>
                      <a:r>
                        <a:rPr lang="ru-RU" sz="1200" dirty="0" smtClean="0">
                          <a:solidFill>
                            <a:schemeClr val="tx1"/>
                          </a:solidFill>
                        </a:rPr>
                        <a:t>01.01.2023</a:t>
                      </a:r>
                      <a:endParaRPr lang="ru-RU" sz="120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</a:rPr>
                        <a:t>(чел.)</a:t>
                      </a:r>
                    </a:p>
                  </a:txBody>
                  <a:tcPr marL="68580" marR="6858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</a:rPr>
                        <a:t>Доходы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</a:rPr>
                        <a:t>на </a:t>
                      </a:r>
                      <a:r>
                        <a:rPr lang="ru-RU" sz="1200" dirty="0" smtClean="0">
                          <a:solidFill>
                            <a:schemeClr val="tx1"/>
                          </a:solidFill>
                        </a:rPr>
                        <a:t>01.01.2022</a:t>
                      </a:r>
                      <a:endParaRPr lang="ru-RU" sz="1200" dirty="0">
                        <a:solidFill>
                          <a:schemeClr val="tx1"/>
                        </a:solidFill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</a:rPr>
                        <a:t> (тыс. руб.)</a:t>
                      </a:r>
                    </a:p>
                  </a:txBody>
                  <a:tcPr marL="68580" marR="6858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</a:rPr>
                        <a:t>Доход на 1 человека </a:t>
                      </a:r>
                    </a:p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</a:rPr>
                        <a:t>на</a:t>
                      </a:r>
                      <a:r>
                        <a:rPr lang="ru-RU" sz="1200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ru-RU" sz="1200" baseline="0" dirty="0" smtClean="0">
                          <a:solidFill>
                            <a:schemeClr val="tx1"/>
                          </a:solidFill>
                        </a:rPr>
                        <a:t>01.01.2023 </a:t>
                      </a:r>
                      <a:r>
                        <a:rPr lang="ru-RU" sz="1200" baseline="0" dirty="0">
                          <a:solidFill>
                            <a:schemeClr val="tx1"/>
                          </a:solidFill>
                        </a:rPr>
                        <a:t>(руб. на чел.)</a:t>
                      </a:r>
                    </a:p>
                  </a:txBody>
                  <a:tcPr marL="68580" marR="6858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70941">
                <a:tc>
                  <a:txBody>
                    <a:bodyPr/>
                    <a:lstStyle/>
                    <a:p>
                      <a:endParaRPr lang="ru-RU" sz="1400" b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chemeClr val="tx1"/>
                          </a:solidFill>
                        </a:rPr>
                        <a:t>Городской округ Щёлково</a:t>
                      </a:r>
                    </a:p>
                  </a:txBody>
                  <a:tcPr marL="68580" marR="6858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chemeClr val="tx1"/>
                          </a:solidFill>
                        </a:rPr>
                        <a:t>31 567</a:t>
                      </a:r>
                    </a:p>
                  </a:txBody>
                  <a:tcPr marL="68580" marR="6858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chemeClr val="tx1"/>
                          </a:solidFill>
                        </a:rPr>
                        <a:t>191 944</a:t>
                      </a:r>
                    </a:p>
                  </a:txBody>
                  <a:tcPr marL="68580" marR="6858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chemeClr val="tx1"/>
                          </a:solidFill>
                        </a:rPr>
                        <a:t>6 339 195</a:t>
                      </a:r>
                    </a:p>
                  </a:txBody>
                  <a:tcPr marL="68580" marR="6858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chemeClr val="tx1"/>
                          </a:solidFill>
                        </a:rPr>
                        <a:t>33 026</a:t>
                      </a:r>
                    </a:p>
                  </a:txBody>
                  <a:tcPr marL="68580" marR="6858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71224">
                <a:tc>
                  <a:txBody>
                    <a:bodyPr/>
                    <a:lstStyle/>
                    <a:p>
                      <a:endParaRPr lang="ru-RU" sz="1400" b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chemeClr val="tx1"/>
                          </a:solidFill>
                        </a:rPr>
                        <a:t>Городской округ Сергиево-Посадский</a:t>
                      </a:r>
                    </a:p>
                  </a:txBody>
                  <a:tcPr marL="68580" marR="6858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chemeClr val="tx1"/>
                          </a:solidFill>
                        </a:rPr>
                        <a:t>25 864</a:t>
                      </a:r>
                    </a:p>
                  </a:txBody>
                  <a:tcPr marL="68580" marR="6858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chemeClr val="tx1"/>
                          </a:solidFill>
                        </a:rPr>
                        <a:t>206 676</a:t>
                      </a:r>
                    </a:p>
                  </a:txBody>
                  <a:tcPr marL="68580" marR="6858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chemeClr val="tx1"/>
                          </a:solidFill>
                        </a:rPr>
                        <a:t>6 360 039</a:t>
                      </a:r>
                    </a:p>
                  </a:txBody>
                  <a:tcPr marL="68580" marR="6858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chemeClr val="tx1"/>
                          </a:solidFill>
                        </a:rPr>
                        <a:t>30 773</a:t>
                      </a:r>
                    </a:p>
                  </a:txBody>
                  <a:tcPr marL="68580" marR="6858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44635">
                <a:tc>
                  <a:txBody>
                    <a:bodyPr/>
                    <a:lstStyle/>
                    <a:p>
                      <a:endParaRPr lang="ru-RU" sz="1400" b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chemeClr val="tx1"/>
                          </a:solidFill>
                        </a:rPr>
                        <a:t>Городской округ Королёв</a:t>
                      </a:r>
                    </a:p>
                  </a:txBody>
                  <a:tcPr marL="68580" marR="6858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chemeClr val="tx1"/>
                          </a:solidFill>
                        </a:rPr>
                        <a:t>18 229</a:t>
                      </a:r>
                    </a:p>
                  </a:txBody>
                  <a:tcPr marL="68580" marR="6858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chemeClr val="tx1"/>
                          </a:solidFill>
                        </a:rPr>
                        <a:t>225 271</a:t>
                      </a:r>
                    </a:p>
                  </a:txBody>
                  <a:tcPr marL="68580" marR="6858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chemeClr val="tx1"/>
                          </a:solidFill>
                        </a:rPr>
                        <a:t>4 659 380</a:t>
                      </a:r>
                    </a:p>
                  </a:txBody>
                  <a:tcPr marL="68580" marR="6858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chemeClr val="tx1"/>
                          </a:solidFill>
                        </a:rPr>
                        <a:t>20 683</a:t>
                      </a:r>
                    </a:p>
                  </a:txBody>
                  <a:tcPr marL="68580" marR="6858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916060">
                <a:tc>
                  <a:txBody>
                    <a:bodyPr/>
                    <a:lstStyle/>
                    <a:p>
                      <a:endParaRPr lang="ru-RU" sz="1400" b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ru-RU" sz="1400" b="1" dirty="0">
                          <a:solidFill>
                            <a:schemeClr val="tx1"/>
                          </a:solidFill>
                        </a:rPr>
                        <a:t>Городской округ Пушкино </a:t>
                      </a:r>
                    </a:p>
                  </a:txBody>
                  <a:tcPr marL="68580" marR="6858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chemeClr val="tx1"/>
                          </a:solidFill>
                        </a:rPr>
                        <a:t>22 531</a:t>
                      </a:r>
                    </a:p>
                  </a:txBody>
                  <a:tcPr marL="68580" marR="6858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chemeClr val="tx1"/>
                          </a:solidFill>
                        </a:rPr>
                        <a:t>290 551</a:t>
                      </a:r>
                    </a:p>
                  </a:txBody>
                  <a:tcPr marL="68580" marR="6858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chemeClr val="tx1"/>
                          </a:solidFill>
                        </a:rPr>
                        <a:t>7 103 608</a:t>
                      </a:r>
                    </a:p>
                  </a:txBody>
                  <a:tcPr marL="68580" marR="6858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chemeClr val="tx1"/>
                          </a:solidFill>
                        </a:rPr>
                        <a:t>24 449</a:t>
                      </a:r>
                    </a:p>
                  </a:txBody>
                  <a:tcPr marL="68580" marR="6858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916060">
                <a:tc>
                  <a:txBody>
                    <a:bodyPr/>
                    <a:lstStyle/>
                    <a:p>
                      <a:endParaRPr lang="ru-RU" sz="1400" b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chemeClr val="tx1"/>
                          </a:solidFill>
                        </a:rPr>
                        <a:t>Городской округ Богородский</a:t>
                      </a:r>
                    </a:p>
                  </a:txBody>
                  <a:tcPr marL="68580" marR="6858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chemeClr val="tx1"/>
                          </a:solidFill>
                        </a:rPr>
                        <a:t>24 043</a:t>
                      </a:r>
                    </a:p>
                  </a:txBody>
                  <a:tcPr marL="68580" marR="6858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chemeClr val="tx1"/>
                          </a:solidFill>
                        </a:rPr>
                        <a:t>211 528</a:t>
                      </a:r>
                    </a:p>
                  </a:txBody>
                  <a:tcPr marL="68580" marR="6858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chemeClr val="tx1"/>
                          </a:solidFill>
                        </a:rPr>
                        <a:t>5 423 246</a:t>
                      </a:r>
                    </a:p>
                  </a:txBody>
                  <a:tcPr marL="68580" marR="6858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chemeClr val="tx1"/>
                          </a:solidFill>
                        </a:rPr>
                        <a:t>25 638</a:t>
                      </a:r>
                    </a:p>
                  </a:txBody>
                  <a:tcPr marL="68580" marR="6858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D754DA3-698A-4F61-ADE7-BDE04BFA68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4181881"/>
            <a:ext cx="712507" cy="717963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A15723E-8CE2-489F-B1CD-2A13F37363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3947" y="4831754"/>
            <a:ext cx="720080" cy="99349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C9956A1-5361-4983-9969-3D6B664090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3947" y="2564904"/>
            <a:ext cx="720080" cy="80653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889EE5F-EAE1-480A-A3CF-938C7BD39ED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9094" y="3328460"/>
            <a:ext cx="712506" cy="910987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BDFE04E-9B11-402D-B437-F002AE8AA97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3947" y="5797414"/>
            <a:ext cx="747009" cy="910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1149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0" y="0"/>
            <a:ext cx="9144000" cy="836712"/>
          </a:xfrm>
          <a:prstGeom prst="rect">
            <a:avLst/>
          </a:prstGeom>
          <a:noFill/>
          <a:ln w="57150"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fontAlgn="ctr">
              <a:spcBef>
                <a:spcPts val="0"/>
              </a:spcBef>
            </a:pPr>
            <a:r>
              <a:rPr lang="ru-RU" sz="1600" b="1" cap="all" dirty="0">
                <a:ln w="3175" cmpd="sng">
                  <a:noFill/>
                </a:ln>
                <a:solidFill>
                  <a:srgbClr val="212121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Информация об объёме и структуре налоговых и неналоговых доходов, поступающих в бюджет городского округа Щёлково в динамике 2021-2025 годов </a:t>
            </a:r>
            <a:endParaRPr kumimoji="0" lang="ru-RU" sz="1600" b="1" i="0" u="none" strike="noStrike" kern="1200" cap="all" spc="0" normalizeH="0" baseline="0" noProof="0" dirty="0">
              <a:ln w="3175" cmpd="sng">
                <a:noFill/>
              </a:ln>
              <a:solidFill>
                <a:srgbClr val="212121">
                  <a:lumMod val="75000"/>
                </a:srgbClr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graphicFrame>
        <p:nvGraphicFramePr>
          <p:cNvPr id="6" name="Таблица 5">
            <a:extLst>
              <a:ext uri="{FF2B5EF4-FFF2-40B4-BE49-F238E27FC236}">
                <a16:creationId xmlns:a16="http://schemas.microsoft.com/office/drawing/2014/main" id="{6490CFCA-EBB9-4744-8622-98D62E6238D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4135461"/>
              </p:ext>
            </p:extLst>
          </p:nvPr>
        </p:nvGraphicFramePr>
        <p:xfrm>
          <a:off x="0" y="836712"/>
          <a:ext cx="9143999" cy="126682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641801">
                  <a:extLst>
                    <a:ext uri="{9D8B030D-6E8A-4147-A177-3AD203B41FA5}">
                      <a16:colId xmlns:a16="http://schemas.microsoft.com/office/drawing/2014/main" val="778615933"/>
                    </a:ext>
                  </a:extLst>
                </a:gridCol>
                <a:gridCol w="764864">
                  <a:extLst>
                    <a:ext uri="{9D8B030D-6E8A-4147-A177-3AD203B41FA5}">
                      <a16:colId xmlns:a16="http://schemas.microsoft.com/office/drawing/2014/main" val="1167796831"/>
                    </a:ext>
                  </a:extLst>
                </a:gridCol>
                <a:gridCol w="727142">
                  <a:extLst>
                    <a:ext uri="{9D8B030D-6E8A-4147-A177-3AD203B41FA5}">
                      <a16:colId xmlns:a16="http://schemas.microsoft.com/office/drawing/2014/main" val="2321884690"/>
                    </a:ext>
                  </a:extLst>
                </a:gridCol>
                <a:gridCol w="742449">
                  <a:extLst>
                    <a:ext uri="{9D8B030D-6E8A-4147-A177-3AD203B41FA5}">
                      <a16:colId xmlns:a16="http://schemas.microsoft.com/office/drawing/2014/main" val="3017594559"/>
                    </a:ext>
                  </a:extLst>
                </a:gridCol>
                <a:gridCol w="707795">
                  <a:extLst>
                    <a:ext uri="{9D8B030D-6E8A-4147-A177-3AD203B41FA5}">
                      <a16:colId xmlns:a16="http://schemas.microsoft.com/office/drawing/2014/main" val="1947810951"/>
                    </a:ext>
                  </a:extLst>
                </a:gridCol>
                <a:gridCol w="732365">
                  <a:extLst>
                    <a:ext uri="{9D8B030D-6E8A-4147-A177-3AD203B41FA5}">
                      <a16:colId xmlns:a16="http://schemas.microsoft.com/office/drawing/2014/main" val="3311150104"/>
                    </a:ext>
                  </a:extLst>
                </a:gridCol>
                <a:gridCol w="827583">
                  <a:extLst>
                    <a:ext uri="{9D8B030D-6E8A-4147-A177-3AD203B41FA5}">
                      <a16:colId xmlns:a16="http://schemas.microsoft.com/office/drawing/2014/main" val="2126734973"/>
                    </a:ext>
                  </a:extLst>
                </a:gridCol>
              </a:tblGrid>
              <a:tr h="219075">
                <a:tc>
                  <a:txBody>
                    <a:bodyPr/>
                    <a:lstStyle/>
                    <a:p>
                      <a:pPr algn="l" fontAlgn="b"/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 gridSpan="6">
                  <a:txBody>
                    <a:bodyPr/>
                    <a:lstStyle/>
                    <a:p>
                      <a:pPr algn="r" fontAlgn="b"/>
                      <a:r>
                        <a:rPr lang="ru-RU" sz="105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(млн. руб.)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pPr algn="l" fontAlgn="b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pPr algn="l" fontAlgn="b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pPr algn="l" fontAlgn="b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6512977"/>
                  </a:ext>
                </a:extLst>
              </a:tr>
              <a:tr h="676275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Наименование кода дохода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Отчёт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План</a:t>
                      </a:r>
                    </a:p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(уточн 2)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Отчет</a:t>
                      </a:r>
                    </a:p>
                  </a:txBody>
                  <a:tcPr marL="9525" marR="9525" marT="9525" marB="0" anchor="ctr"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1000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Утверждено</a:t>
                      </a:r>
                      <a:r>
                        <a:rPr lang="ru-RU" sz="1000" i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/>
                      </a:r>
                      <a:br>
                        <a:rPr lang="ru-RU" sz="1000" i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ru-RU" sz="1000" i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 Решение Совета депутатов городского округа  Щёлково</a:t>
                      </a:r>
                      <a:br>
                        <a:rPr lang="ru-RU" sz="1000" i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ru-RU" sz="1000" i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от 14.12.2022 № 465/55-127-НПА )</a:t>
                      </a:r>
                      <a:endParaRPr lang="ru-RU" sz="1000" b="0" i="1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36135438"/>
                  </a:ext>
                </a:extLst>
              </a:tr>
              <a:tr h="37147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2021 год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2022 год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2022 год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2023 год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2024 год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2025 год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803277109"/>
                  </a:ext>
                </a:extLst>
              </a:tr>
            </a:tbl>
          </a:graphicData>
        </a:graphic>
      </p:graphicFrame>
      <p:graphicFrame>
        <p:nvGraphicFramePr>
          <p:cNvPr id="7" name="Таблица 6">
            <a:extLst>
              <a:ext uri="{FF2B5EF4-FFF2-40B4-BE49-F238E27FC236}">
                <a16:creationId xmlns:a16="http://schemas.microsoft.com/office/drawing/2014/main" id="{6002B0BD-DAC5-4F68-97C9-975BCF887C2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21190929"/>
              </p:ext>
            </p:extLst>
          </p:nvPr>
        </p:nvGraphicFramePr>
        <p:xfrm>
          <a:off x="0" y="2103536"/>
          <a:ext cx="9144000" cy="492586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641802">
                  <a:extLst>
                    <a:ext uri="{9D8B030D-6E8A-4147-A177-3AD203B41FA5}">
                      <a16:colId xmlns:a16="http://schemas.microsoft.com/office/drawing/2014/main" val="1110309735"/>
                    </a:ext>
                  </a:extLst>
                </a:gridCol>
                <a:gridCol w="750183">
                  <a:extLst>
                    <a:ext uri="{9D8B030D-6E8A-4147-A177-3AD203B41FA5}">
                      <a16:colId xmlns:a16="http://schemas.microsoft.com/office/drawing/2014/main" val="1299907860"/>
                    </a:ext>
                  </a:extLst>
                </a:gridCol>
                <a:gridCol w="741826">
                  <a:extLst>
                    <a:ext uri="{9D8B030D-6E8A-4147-A177-3AD203B41FA5}">
                      <a16:colId xmlns:a16="http://schemas.microsoft.com/office/drawing/2014/main" val="2352778417"/>
                    </a:ext>
                  </a:extLst>
                </a:gridCol>
                <a:gridCol w="733608">
                  <a:extLst>
                    <a:ext uri="{9D8B030D-6E8A-4147-A177-3AD203B41FA5}">
                      <a16:colId xmlns:a16="http://schemas.microsoft.com/office/drawing/2014/main" val="66147484"/>
                    </a:ext>
                  </a:extLst>
                </a:gridCol>
                <a:gridCol w="710506">
                  <a:extLst>
                    <a:ext uri="{9D8B030D-6E8A-4147-A177-3AD203B41FA5}">
                      <a16:colId xmlns:a16="http://schemas.microsoft.com/office/drawing/2014/main" val="398401297"/>
                    </a:ext>
                  </a:extLst>
                </a:gridCol>
                <a:gridCol w="801511">
                  <a:extLst>
                    <a:ext uri="{9D8B030D-6E8A-4147-A177-3AD203B41FA5}">
                      <a16:colId xmlns:a16="http://schemas.microsoft.com/office/drawing/2014/main" val="3750922169"/>
                    </a:ext>
                  </a:extLst>
                </a:gridCol>
                <a:gridCol w="764564">
                  <a:extLst>
                    <a:ext uri="{9D8B030D-6E8A-4147-A177-3AD203B41FA5}">
                      <a16:colId xmlns:a16="http://schemas.microsoft.com/office/drawing/2014/main" val="3564349276"/>
                    </a:ext>
                  </a:extLst>
                </a:gridCol>
              </a:tblGrid>
              <a:tr h="18340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НАЛОГОВЫЕ И НЕНАЛОГОВЫЕ ДОХОДЫ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439" marR="7439" marT="74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6 010,7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439" marR="7439" marT="74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6 201,3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439" marR="7439" marT="74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6 339,2</a:t>
                      </a:r>
                    </a:p>
                  </a:txBody>
                  <a:tcPr marL="7439" marR="7439" marT="74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5 753,8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439" marR="7439" marT="74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5 766,4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439" marR="7439" marT="74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5 982,9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439" marR="7439" marT="7439" marB="0" anchor="ctr"/>
                </a:tc>
                <a:extLst>
                  <a:ext uri="{0D108BD9-81ED-4DB2-BD59-A6C34878D82A}">
                    <a16:rowId xmlns:a16="http://schemas.microsoft.com/office/drawing/2014/main" val="585401646"/>
                  </a:ext>
                </a:extLst>
              </a:tr>
              <a:tr h="18340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НАЛОГИ НА ПРИБЫЛЬ, ДОХОДЫ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439" marR="7439" marT="74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3 653,6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439" marR="7439" marT="74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3 681,2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439" marR="7439" marT="74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3 694,1</a:t>
                      </a:r>
                    </a:p>
                  </a:txBody>
                  <a:tcPr marL="7439" marR="7439" marT="74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3 138,1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439" marR="7439" marT="74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2 756,9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439" marR="7439" marT="74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2 627,2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439" marR="7439" marT="7439" marB="0" anchor="ctr"/>
                </a:tc>
                <a:extLst>
                  <a:ext uri="{0D108BD9-81ED-4DB2-BD59-A6C34878D82A}">
                    <a16:rowId xmlns:a16="http://schemas.microsoft.com/office/drawing/2014/main" val="283540806"/>
                  </a:ext>
                </a:extLst>
              </a:tr>
              <a:tr h="18340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Налог на доходы физических лиц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439" marR="7439" marT="74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3 653,6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439" marR="7439" marT="74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3 681,2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439" marR="7439" marT="74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3 694,1</a:t>
                      </a:r>
                    </a:p>
                  </a:txBody>
                  <a:tcPr marL="7439" marR="7439" marT="74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3 138,1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439" marR="7439" marT="74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2 756,9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439" marR="7439" marT="74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2 627,2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439" marR="7439" marT="7439" marB="0" anchor="ctr"/>
                </a:tc>
                <a:extLst>
                  <a:ext uri="{0D108BD9-81ED-4DB2-BD59-A6C34878D82A}">
                    <a16:rowId xmlns:a16="http://schemas.microsoft.com/office/drawing/2014/main" val="3074096441"/>
                  </a:ext>
                </a:extLst>
              </a:tr>
              <a:tr h="35827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НАЛОГИ НА ТОВАРЫ (РАБОТЫ, УСЛУГИ), РЕАЛИЗУЕМЫЕ НА ТЕРРИТОРИИ РОССИЙСКОЙ ФЕДЕРАЦИИ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439" marR="7439" marT="74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61,1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439" marR="7439" marT="74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67,4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439" marR="7439" marT="74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67,4</a:t>
                      </a:r>
                    </a:p>
                  </a:txBody>
                  <a:tcPr marL="7439" marR="7439" marT="74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71,5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439" marR="7439" marT="74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78,0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439" marR="7439" marT="74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82,5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439" marR="7439" marT="7439" marB="0" anchor="ctr"/>
                </a:tc>
                <a:extLst>
                  <a:ext uri="{0D108BD9-81ED-4DB2-BD59-A6C34878D82A}">
                    <a16:rowId xmlns:a16="http://schemas.microsoft.com/office/drawing/2014/main" val="398904509"/>
                  </a:ext>
                </a:extLst>
              </a:tr>
              <a:tr h="35827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Акцизы по подакцизным товарам (продукции), производимым на территории Российской Федерации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439" marR="7439" marT="74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61,1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439" marR="7439" marT="74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67,4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439" marR="7439" marT="74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67,4</a:t>
                      </a:r>
                    </a:p>
                  </a:txBody>
                  <a:tcPr marL="7439" marR="7439" marT="74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71,5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439" marR="7439" marT="74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78,0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439" marR="7439" marT="74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82,5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439" marR="7439" marT="7439" marB="0" anchor="ctr"/>
                </a:tc>
                <a:extLst>
                  <a:ext uri="{0D108BD9-81ED-4DB2-BD59-A6C34878D82A}">
                    <a16:rowId xmlns:a16="http://schemas.microsoft.com/office/drawing/2014/main" val="3351467287"/>
                  </a:ext>
                </a:extLst>
              </a:tr>
              <a:tr h="18340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НАЛОГИ НА СОВОКУПНЫЙ ДОХОД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439" marR="7439" marT="74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748,6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439" marR="7439" marT="74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851,9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439" marR="7439" marT="74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887,1</a:t>
                      </a:r>
                    </a:p>
                  </a:txBody>
                  <a:tcPr marL="7439" marR="7439" marT="74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1 049,0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439" marR="7439" marT="74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1 295,3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439" marR="7439" marT="74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1 551,5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439" marR="7439" marT="7439" marB="0" anchor="ctr"/>
                </a:tc>
                <a:extLst>
                  <a:ext uri="{0D108BD9-81ED-4DB2-BD59-A6C34878D82A}">
                    <a16:rowId xmlns:a16="http://schemas.microsoft.com/office/drawing/2014/main" val="4004897663"/>
                  </a:ext>
                </a:extLst>
              </a:tr>
              <a:tr h="35827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Налог, взимаемый в связи с применением упрощенной системы налогообложения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439" marR="7439" marT="74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640,5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439" marR="7439" marT="74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750,4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439" marR="7439" marT="74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789,4</a:t>
                      </a:r>
                    </a:p>
                  </a:txBody>
                  <a:tcPr marL="7439" marR="7439" marT="74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941,2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439" marR="7439" marT="74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1 176,3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439" marR="7439" marT="74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1 425,2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439" marR="7439" marT="7439" marB="0" anchor="ctr"/>
                </a:tc>
                <a:extLst>
                  <a:ext uri="{0D108BD9-81ED-4DB2-BD59-A6C34878D82A}">
                    <a16:rowId xmlns:a16="http://schemas.microsoft.com/office/drawing/2014/main" val="576449014"/>
                  </a:ext>
                </a:extLst>
              </a:tr>
              <a:tr h="27044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Единый налог на вмененный доход для отдельных видов деятельности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439" marR="7439" marT="74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14,5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439" marR="7439" marT="74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0,9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439" marR="7439" marT="74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1,1</a:t>
                      </a:r>
                    </a:p>
                  </a:txBody>
                  <a:tcPr marL="7439" marR="7439" marT="74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439" marR="7439" marT="74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439" marR="7439" marT="74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439" marR="7439" marT="7439" marB="0" anchor="ctr"/>
                </a:tc>
                <a:extLst>
                  <a:ext uri="{0D108BD9-81ED-4DB2-BD59-A6C34878D82A}">
                    <a16:rowId xmlns:a16="http://schemas.microsoft.com/office/drawing/2014/main" val="3343652240"/>
                  </a:ext>
                </a:extLst>
              </a:tr>
              <a:tr h="27044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Единый сельскохозяйственный налог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439" marR="7439" marT="74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-0,3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439" marR="7439" marT="74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0,6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439" marR="7439" marT="74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0,6</a:t>
                      </a:r>
                    </a:p>
                  </a:txBody>
                  <a:tcPr marL="7439" marR="7439" marT="74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439" marR="7439" marT="74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439" marR="7439" marT="74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439" marR="7439" marT="7439" marB="0" anchor="ctr"/>
                </a:tc>
                <a:extLst>
                  <a:ext uri="{0D108BD9-81ED-4DB2-BD59-A6C34878D82A}">
                    <a16:rowId xmlns:a16="http://schemas.microsoft.com/office/drawing/2014/main" val="3285361747"/>
                  </a:ext>
                </a:extLst>
              </a:tr>
              <a:tr h="35827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Налог, взимаемый в связи с применением патентной системы налогообложения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439" marR="7439" marT="74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93,9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439" marR="7439" marT="74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439" marR="7439" marT="74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96,0</a:t>
                      </a:r>
                    </a:p>
                  </a:txBody>
                  <a:tcPr marL="7439" marR="7439" marT="74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107,5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439" marR="7439" marT="74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118,7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439" marR="7439" marT="74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126,0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439" marR="7439" marT="7439" marB="0" anchor="ctr"/>
                </a:tc>
                <a:extLst>
                  <a:ext uri="{0D108BD9-81ED-4DB2-BD59-A6C34878D82A}">
                    <a16:rowId xmlns:a16="http://schemas.microsoft.com/office/drawing/2014/main" val="2743917954"/>
                  </a:ext>
                </a:extLst>
              </a:tr>
              <a:tr h="40130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Налог, взимаемый в связи с применением специального налогового режима "Автоматизированная упрощенная система налогообложения"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439" marR="7439" marT="74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439" marR="7439" marT="74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439" marR="7439" marT="7439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439" marR="7439" marT="74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439" marR="7439" marT="74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439" marR="7439" marT="74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439" marR="7439" marT="7439" marB="0" anchor="ctr"/>
                </a:tc>
                <a:extLst>
                  <a:ext uri="{0D108BD9-81ED-4DB2-BD59-A6C34878D82A}">
                    <a16:rowId xmlns:a16="http://schemas.microsoft.com/office/drawing/2014/main" val="1091789801"/>
                  </a:ext>
                </a:extLst>
              </a:tr>
              <a:tr h="18340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НАЛОГИ НА ИМУЩЕСТВО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439" marR="7439" marT="74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876,3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439" marR="7439" marT="74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911,0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439" marR="7439" marT="74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974,9</a:t>
                      </a:r>
                    </a:p>
                  </a:txBody>
                  <a:tcPr marL="7439" marR="7439" marT="74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963,3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439" marR="7439" marT="74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1 036,4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439" marR="7439" marT="74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1 092,4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439" marR="7439" marT="7439" marB="0" anchor="ctr"/>
                </a:tc>
                <a:extLst>
                  <a:ext uri="{0D108BD9-81ED-4DB2-BD59-A6C34878D82A}">
                    <a16:rowId xmlns:a16="http://schemas.microsoft.com/office/drawing/2014/main" val="3810386816"/>
                  </a:ext>
                </a:extLst>
              </a:tr>
              <a:tr h="18340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Налог на имущество физических лиц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439" marR="7439" marT="74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148,1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439" marR="7439" marT="74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168,8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439" marR="7439" marT="74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191,9</a:t>
                      </a:r>
                    </a:p>
                  </a:txBody>
                  <a:tcPr marL="7439" marR="7439" marT="74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199,7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439" marR="7439" marT="74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215,7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439" marR="7439" marT="74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226,2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439" marR="7439" marT="7439" marB="0" anchor="ctr"/>
                </a:tc>
                <a:extLst>
                  <a:ext uri="{0D108BD9-81ED-4DB2-BD59-A6C34878D82A}">
                    <a16:rowId xmlns:a16="http://schemas.microsoft.com/office/drawing/2014/main" val="510458831"/>
                  </a:ext>
                </a:extLst>
              </a:tr>
              <a:tr h="18340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Земельный налог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439" marR="7439" marT="74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728,2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439" marR="7439" marT="74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742,2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439" marR="7439" marT="74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783,0</a:t>
                      </a:r>
                    </a:p>
                  </a:txBody>
                  <a:tcPr marL="7439" marR="7439" marT="74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763,7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439" marR="7439" marT="74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820,7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439" marR="7439" marT="74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866,2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439" marR="7439" marT="7439" marB="0" anchor="ctr"/>
                </a:tc>
                <a:extLst>
                  <a:ext uri="{0D108BD9-81ED-4DB2-BD59-A6C34878D82A}">
                    <a16:rowId xmlns:a16="http://schemas.microsoft.com/office/drawing/2014/main" val="3458310356"/>
                  </a:ext>
                </a:extLst>
              </a:tr>
              <a:tr h="18340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i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Земельный налог с организаций</a:t>
                      </a:r>
                      <a:endParaRPr lang="ru-RU" sz="1000" b="0" i="1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439" marR="7439" marT="74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i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477,4</a:t>
                      </a:r>
                      <a:endParaRPr lang="ru-RU" sz="1000" b="0" i="1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439" marR="7439" marT="74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i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466,9</a:t>
                      </a:r>
                      <a:endParaRPr lang="ru-RU" sz="1000" b="0" i="1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439" marR="7439" marT="74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1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461,7</a:t>
                      </a:r>
                    </a:p>
                  </a:txBody>
                  <a:tcPr marL="7439" marR="7439" marT="74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i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432,1</a:t>
                      </a:r>
                      <a:endParaRPr lang="ru-RU" sz="1000" b="0" i="1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439" marR="7439" marT="74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i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464,1</a:t>
                      </a:r>
                      <a:endParaRPr lang="ru-RU" sz="1000" b="0" i="1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439" marR="7439" marT="74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i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490,0</a:t>
                      </a:r>
                      <a:endParaRPr lang="ru-RU" sz="1000" b="0" i="1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439" marR="7439" marT="7439" marB="0" anchor="ctr"/>
                </a:tc>
                <a:extLst>
                  <a:ext uri="{0D108BD9-81ED-4DB2-BD59-A6C34878D82A}">
                    <a16:rowId xmlns:a16="http://schemas.microsoft.com/office/drawing/2014/main" val="1358174488"/>
                  </a:ext>
                </a:extLst>
              </a:tr>
              <a:tr h="18340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i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Земельный налог с физических лиц</a:t>
                      </a:r>
                      <a:endParaRPr lang="ru-RU" sz="1000" b="0" i="1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439" marR="7439" marT="74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i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250,8</a:t>
                      </a:r>
                      <a:endParaRPr lang="ru-RU" sz="1000" b="0" i="1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439" marR="7439" marT="74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i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275,3</a:t>
                      </a:r>
                      <a:endParaRPr lang="ru-RU" sz="1000" b="0" i="1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439" marR="7439" marT="74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1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321,3</a:t>
                      </a:r>
                    </a:p>
                  </a:txBody>
                  <a:tcPr marL="7439" marR="7439" marT="74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i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331,6</a:t>
                      </a:r>
                      <a:endParaRPr lang="ru-RU" sz="1000" b="0" i="1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439" marR="7439" marT="74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i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356,6</a:t>
                      </a:r>
                      <a:endParaRPr lang="ru-RU" sz="1000" b="0" i="1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439" marR="7439" marT="74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i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376,2</a:t>
                      </a:r>
                      <a:endParaRPr lang="ru-RU" sz="1000" b="0" i="1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439" marR="7439" marT="7439" marB="0" anchor="ctr"/>
                </a:tc>
                <a:extLst>
                  <a:ext uri="{0D108BD9-81ED-4DB2-BD59-A6C34878D82A}">
                    <a16:rowId xmlns:a16="http://schemas.microsoft.com/office/drawing/2014/main" val="3387762560"/>
                  </a:ext>
                </a:extLst>
              </a:tr>
              <a:tr h="18340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ГОСУДАРСТВЕННАЯ ПОШЛИНА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439" marR="7439" marT="74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44,4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439" marR="7439" marT="74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47,6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439" marR="7439" marT="74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48,9</a:t>
                      </a:r>
                    </a:p>
                  </a:txBody>
                  <a:tcPr marL="7439" marR="7439" marT="74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54,1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439" marR="7439" marT="74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58,8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439" marR="7439" marT="74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65,4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439" marR="7439" marT="7439" marB="0" anchor="ctr"/>
                </a:tc>
                <a:extLst>
                  <a:ext uri="{0D108BD9-81ED-4DB2-BD59-A6C34878D82A}">
                    <a16:rowId xmlns:a16="http://schemas.microsoft.com/office/drawing/2014/main" val="1152149917"/>
                  </a:ext>
                </a:extLst>
              </a:tr>
              <a:tr h="35827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Государственная пошлина по делам, рассматриваемым в судах общей юрисдикции, мировыми судьями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439" marR="7439" marT="74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43,8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439" marR="7439" marT="74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47,5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439" marR="7439" marT="74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48,8</a:t>
                      </a:r>
                    </a:p>
                  </a:txBody>
                  <a:tcPr marL="7439" marR="7439" marT="74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54,1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439" marR="7439" marT="74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58,8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439" marR="7439" marT="74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65,4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439" marR="7439" marT="7439" marB="0" anchor="ctr"/>
                </a:tc>
                <a:extLst>
                  <a:ext uri="{0D108BD9-81ED-4DB2-BD59-A6C34878D82A}">
                    <a16:rowId xmlns:a16="http://schemas.microsoft.com/office/drawing/2014/main" val="155174644"/>
                  </a:ext>
                </a:extLst>
              </a:tr>
              <a:tr h="35827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Государственная пошлина за государственную регистрацию, а также за совершение прочих юридически значимых действий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439" marR="7439" marT="74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0,6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439" marR="7439" marT="74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439" marR="7439" marT="74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0,5</a:t>
                      </a:r>
                    </a:p>
                  </a:txBody>
                  <a:tcPr marL="7439" marR="7439" marT="74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439" marR="7439" marT="74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439" marR="7439" marT="74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439" marR="7439" marT="7439" marB="0" anchor="ctr"/>
                </a:tc>
                <a:extLst>
                  <a:ext uri="{0D108BD9-81ED-4DB2-BD59-A6C34878D82A}">
                    <a16:rowId xmlns:a16="http://schemas.microsoft.com/office/drawing/2014/main" val="72922176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25927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0" y="0"/>
            <a:ext cx="9144000" cy="836712"/>
          </a:xfrm>
          <a:prstGeom prst="rect">
            <a:avLst/>
          </a:prstGeom>
          <a:noFill/>
          <a:ln w="57150"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fontAlgn="ctr">
              <a:spcBef>
                <a:spcPts val="0"/>
              </a:spcBef>
            </a:pPr>
            <a:r>
              <a:rPr lang="ru-RU" sz="1600" b="1" cap="all" dirty="0">
                <a:ln w="3175" cmpd="sng">
                  <a:noFill/>
                </a:ln>
                <a:solidFill>
                  <a:srgbClr val="212121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Информация об объёме и структуре налоговых и неналоговых доходов, поступающих в бюджет городского округа Щёлково в динамике 2021-2025 годов </a:t>
            </a:r>
            <a:endParaRPr kumimoji="0" lang="ru-RU" sz="1600" b="1" i="0" u="none" strike="noStrike" kern="1200" cap="all" spc="0" normalizeH="0" baseline="0" noProof="0" dirty="0">
              <a:ln w="3175" cmpd="sng">
                <a:noFill/>
              </a:ln>
              <a:solidFill>
                <a:srgbClr val="212121">
                  <a:lumMod val="75000"/>
                </a:srgbClr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graphicFrame>
        <p:nvGraphicFramePr>
          <p:cNvPr id="6" name="Таблица 5">
            <a:extLst>
              <a:ext uri="{FF2B5EF4-FFF2-40B4-BE49-F238E27FC236}">
                <a16:creationId xmlns:a16="http://schemas.microsoft.com/office/drawing/2014/main" id="{6490CFCA-EBB9-4744-8622-98D62E6238D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00322629"/>
              </p:ext>
            </p:extLst>
          </p:nvPr>
        </p:nvGraphicFramePr>
        <p:xfrm>
          <a:off x="0" y="836712"/>
          <a:ext cx="9143999" cy="126682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641801">
                  <a:extLst>
                    <a:ext uri="{9D8B030D-6E8A-4147-A177-3AD203B41FA5}">
                      <a16:colId xmlns:a16="http://schemas.microsoft.com/office/drawing/2014/main" val="778615933"/>
                    </a:ext>
                  </a:extLst>
                </a:gridCol>
                <a:gridCol w="779845">
                  <a:extLst>
                    <a:ext uri="{9D8B030D-6E8A-4147-A177-3AD203B41FA5}">
                      <a16:colId xmlns:a16="http://schemas.microsoft.com/office/drawing/2014/main" val="1167796831"/>
                    </a:ext>
                  </a:extLst>
                </a:gridCol>
                <a:gridCol w="712162">
                  <a:extLst>
                    <a:ext uri="{9D8B030D-6E8A-4147-A177-3AD203B41FA5}">
                      <a16:colId xmlns:a16="http://schemas.microsoft.com/office/drawing/2014/main" val="2321884690"/>
                    </a:ext>
                  </a:extLst>
                </a:gridCol>
                <a:gridCol w="733611">
                  <a:extLst>
                    <a:ext uri="{9D8B030D-6E8A-4147-A177-3AD203B41FA5}">
                      <a16:colId xmlns:a16="http://schemas.microsoft.com/office/drawing/2014/main" val="3313468384"/>
                    </a:ext>
                  </a:extLst>
                </a:gridCol>
                <a:gridCol w="795174">
                  <a:extLst>
                    <a:ext uri="{9D8B030D-6E8A-4147-A177-3AD203B41FA5}">
                      <a16:colId xmlns:a16="http://schemas.microsoft.com/office/drawing/2014/main" val="1947810951"/>
                    </a:ext>
                  </a:extLst>
                </a:gridCol>
                <a:gridCol w="643787">
                  <a:extLst>
                    <a:ext uri="{9D8B030D-6E8A-4147-A177-3AD203B41FA5}">
                      <a16:colId xmlns:a16="http://schemas.microsoft.com/office/drawing/2014/main" val="934993334"/>
                    </a:ext>
                  </a:extLst>
                </a:gridCol>
                <a:gridCol w="837619">
                  <a:extLst>
                    <a:ext uri="{9D8B030D-6E8A-4147-A177-3AD203B41FA5}">
                      <a16:colId xmlns:a16="http://schemas.microsoft.com/office/drawing/2014/main" val="2126734973"/>
                    </a:ext>
                  </a:extLst>
                </a:gridCol>
              </a:tblGrid>
              <a:tr h="219075">
                <a:tc>
                  <a:txBody>
                    <a:bodyPr/>
                    <a:lstStyle/>
                    <a:p>
                      <a:pPr algn="l" fontAlgn="b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 gridSpan="6">
                  <a:txBody>
                    <a:bodyPr/>
                    <a:lstStyle/>
                    <a:p>
                      <a:pPr algn="r" fontAlgn="b"/>
                      <a:r>
                        <a:rPr lang="ru-RU" sz="105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(млн. руб.)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pPr algn="l" fontAlgn="b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pPr algn="l" fontAlgn="b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pPr algn="l" fontAlgn="b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6512977"/>
                  </a:ext>
                </a:extLst>
              </a:tr>
              <a:tr h="676275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Наименование кода дохода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Отчёт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План</a:t>
                      </a:r>
                    </a:p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(уточн 2)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Отчет</a:t>
                      </a:r>
                    </a:p>
                  </a:txBody>
                  <a:tcPr marL="9525" marR="9525" marT="9525" marB="0" anchor="ctr"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1000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Утверждено</a:t>
                      </a:r>
                      <a:r>
                        <a:rPr lang="ru-RU" sz="1000" i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/>
                      </a:r>
                      <a:br>
                        <a:rPr lang="ru-RU" sz="1000" i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ru-RU" sz="1000" i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 Решение Совета депутатов городского округа  Щёлково</a:t>
                      </a:r>
                      <a:br>
                        <a:rPr lang="ru-RU" sz="1000" i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ru-RU" sz="1000" i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от 14.12.2022 № 465/55-127-НПА )</a:t>
                      </a:r>
                      <a:endParaRPr lang="ru-RU" sz="1000" b="0" i="1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36135438"/>
                  </a:ext>
                </a:extLst>
              </a:tr>
              <a:tr h="37147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2021 год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2022 год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2022год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2023 год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2024 год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2025 год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803277109"/>
                  </a:ext>
                </a:extLst>
              </a:tr>
            </a:tbl>
          </a:graphicData>
        </a:graphic>
      </p:graphicFrame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EB390E6F-FE28-441F-AA0D-690F7AC4917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66766387"/>
              </p:ext>
            </p:extLst>
          </p:nvPr>
        </p:nvGraphicFramePr>
        <p:xfrm>
          <a:off x="0" y="2103538"/>
          <a:ext cx="9144000" cy="488410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641805">
                  <a:extLst>
                    <a:ext uri="{9D8B030D-6E8A-4147-A177-3AD203B41FA5}">
                      <a16:colId xmlns:a16="http://schemas.microsoft.com/office/drawing/2014/main" val="3590685083"/>
                    </a:ext>
                  </a:extLst>
                </a:gridCol>
                <a:gridCol w="779841">
                  <a:extLst>
                    <a:ext uri="{9D8B030D-6E8A-4147-A177-3AD203B41FA5}">
                      <a16:colId xmlns:a16="http://schemas.microsoft.com/office/drawing/2014/main" val="3858197048"/>
                    </a:ext>
                  </a:extLst>
                </a:gridCol>
                <a:gridCol w="712168">
                  <a:extLst>
                    <a:ext uri="{9D8B030D-6E8A-4147-A177-3AD203B41FA5}">
                      <a16:colId xmlns:a16="http://schemas.microsoft.com/office/drawing/2014/main" val="183165785"/>
                    </a:ext>
                  </a:extLst>
                </a:gridCol>
                <a:gridCol w="733605">
                  <a:extLst>
                    <a:ext uri="{9D8B030D-6E8A-4147-A177-3AD203B41FA5}">
                      <a16:colId xmlns:a16="http://schemas.microsoft.com/office/drawing/2014/main" val="234363617"/>
                    </a:ext>
                  </a:extLst>
                </a:gridCol>
                <a:gridCol w="795175">
                  <a:extLst>
                    <a:ext uri="{9D8B030D-6E8A-4147-A177-3AD203B41FA5}">
                      <a16:colId xmlns:a16="http://schemas.microsoft.com/office/drawing/2014/main" val="308369418"/>
                    </a:ext>
                  </a:extLst>
                </a:gridCol>
                <a:gridCol w="722886">
                  <a:extLst>
                    <a:ext uri="{9D8B030D-6E8A-4147-A177-3AD203B41FA5}">
                      <a16:colId xmlns:a16="http://schemas.microsoft.com/office/drawing/2014/main" val="4089108897"/>
                    </a:ext>
                  </a:extLst>
                </a:gridCol>
                <a:gridCol w="758520">
                  <a:extLst>
                    <a:ext uri="{9D8B030D-6E8A-4147-A177-3AD203B41FA5}">
                      <a16:colId xmlns:a16="http://schemas.microsoft.com/office/drawing/2014/main" val="834679201"/>
                    </a:ext>
                  </a:extLst>
                </a:gridCol>
              </a:tblGrid>
              <a:tr h="44925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ДОХОДЫ ОТ ИСПОЛЬЗОВАНИЯ ИМУЩЕСТВА, НАХОДЯЩЕГОСЯ В ГОСУДАРСТВЕННОЙ И МУНИЦИПАЛЬНОЙ СОБСТВЕННОСТИ</a:t>
                      </a:r>
                      <a:endParaRPr lang="ru-RU" sz="105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09" marR="8709" marT="870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461,1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09" marR="8709" marT="870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445,2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09" marR="8709" marT="870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429,8</a:t>
                      </a:r>
                    </a:p>
                  </a:txBody>
                  <a:tcPr marL="8709" marR="8709" marT="870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417,6</a:t>
                      </a:r>
                      <a:endParaRPr lang="ru-RU" sz="105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09" marR="8709" marT="870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454,6</a:t>
                      </a:r>
                      <a:endParaRPr lang="ru-RU" sz="105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09" marR="8709" marT="870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475,2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09" marR="8709" marT="8709" marB="0" anchor="ctr"/>
                </a:tc>
                <a:extLst>
                  <a:ext uri="{0D108BD9-81ED-4DB2-BD59-A6C34878D82A}">
                    <a16:rowId xmlns:a16="http://schemas.microsoft.com/office/drawing/2014/main" val="3877219998"/>
                  </a:ext>
                </a:extLst>
              </a:tr>
              <a:tr h="30217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Доходы, получаемые в виде арендной платы за земельные участки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09" marR="8709" marT="870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351,2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09" marR="8709" marT="870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359,1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09" marR="8709" marT="870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348,4</a:t>
                      </a:r>
                    </a:p>
                  </a:txBody>
                  <a:tcPr marL="8709" marR="8709" marT="870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346,1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09" marR="8709" marT="870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371,2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09" marR="8709" marT="870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385,0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09" marR="8709" marT="8709" marB="0" anchor="ctr"/>
                </a:tc>
                <a:extLst>
                  <a:ext uri="{0D108BD9-81ED-4DB2-BD59-A6C34878D82A}">
                    <a16:rowId xmlns:a16="http://schemas.microsoft.com/office/drawing/2014/main" val="802815536"/>
                  </a:ext>
                </a:extLst>
              </a:tr>
              <a:tr h="26415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Доходы от сдачи в аренду имущества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09" marR="8709" marT="870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22,1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09" marR="8709" marT="870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22,8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09" marR="8709" marT="870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18,5</a:t>
                      </a:r>
                    </a:p>
                  </a:txBody>
                  <a:tcPr marL="8709" marR="8709" marT="870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19,5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09" marR="8709" marT="870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20,4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09" marR="8709" marT="870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21,2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09" marR="8709" marT="8709" marB="0" anchor="ctr"/>
                </a:tc>
                <a:extLst>
                  <a:ext uri="{0D108BD9-81ED-4DB2-BD59-A6C34878D82A}">
                    <a16:rowId xmlns:a16="http://schemas.microsoft.com/office/drawing/2014/main" val="1534088244"/>
                  </a:ext>
                </a:extLst>
              </a:tr>
              <a:tr h="30217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Платежи от муниципальных унитарных предприятий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09" marR="8709" marT="870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1,2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09" marR="8709" marT="870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09" marR="8709" marT="8709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09" marR="8709" marT="870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09" marR="8709" marT="870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09" marR="8709" marT="870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09" marR="8709" marT="8709" marB="0" anchor="ctr"/>
                </a:tc>
                <a:extLst>
                  <a:ext uri="{0D108BD9-81ED-4DB2-BD59-A6C34878D82A}">
                    <a16:rowId xmlns:a16="http://schemas.microsoft.com/office/drawing/2014/main" val="1089654145"/>
                  </a:ext>
                </a:extLst>
              </a:tr>
              <a:tr h="44925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Прочие поступления от использования имущества, находящегося в собственности городских округов 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09" marR="8709" marT="870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86,6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09" marR="8709" marT="870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63,3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09" marR="8709" marT="870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62,7</a:t>
                      </a:r>
                    </a:p>
                  </a:txBody>
                  <a:tcPr marL="8709" marR="8709" marT="870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52,0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09" marR="8709" marT="870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63,0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09" marR="8709" marT="870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69,0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09" marR="8709" marT="8709" marB="0" anchor="ctr"/>
                </a:tc>
                <a:extLst>
                  <a:ext uri="{0D108BD9-81ED-4DB2-BD59-A6C34878D82A}">
                    <a16:rowId xmlns:a16="http://schemas.microsoft.com/office/drawing/2014/main" val="47532759"/>
                  </a:ext>
                </a:extLst>
              </a:tr>
              <a:tr h="30217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ПЛАТЕЖИ ПРИ ПОЛЬЗОВАНИИ ПРИРОДНЫМИ РЕСУРСАМИ</a:t>
                      </a:r>
                      <a:endParaRPr lang="ru-RU" sz="105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09" marR="8709" marT="870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2,5</a:t>
                      </a:r>
                      <a:endParaRPr lang="ru-RU" sz="105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09" marR="8709" marT="870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2,1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09" marR="8709" marT="870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2,4</a:t>
                      </a:r>
                    </a:p>
                  </a:txBody>
                  <a:tcPr marL="8709" marR="8709" marT="870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2,1</a:t>
                      </a:r>
                      <a:endParaRPr lang="ru-RU" sz="105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09" marR="8709" marT="870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2,1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09" marR="8709" marT="870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2,1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09" marR="8709" marT="8709" marB="0" anchor="ctr"/>
                </a:tc>
                <a:extLst>
                  <a:ext uri="{0D108BD9-81ED-4DB2-BD59-A6C34878D82A}">
                    <a16:rowId xmlns:a16="http://schemas.microsoft.com/office/drawing/2014/main" val="187250118"/>
                  </a:ext>
                </a:extLst>
              </a:tr>
              <a:tr h="30217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Плата за негативное воздействие на окружающую среду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09" marR="8709" marT="870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2,5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09" marR="8709" marT="870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2,1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09" marR="8709" marT="870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2,4</a:t>
                      </a:r>
                    </a:p>
                  </a:txBody>
                  <a:tcPr marL="8709" marR="8709" marT="870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2,1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09" marR="8709" marT="870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2,1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09" marR="8709" marT="870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2,1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09" marR="8709" marT="8709" marB="0" anchor="ctr"/>
                </a:tc>
                <a:extLst>
                  <a:ext uri="{0D108BD9-81ED-4DB2-BD59-A6C34878D82A}">
                    <a16:rowId xmlns:a16="http://schemas.microsoft.com/office/drawing/2014/main" val="1869012265"/>
                  </a:ext>
                </a:extLst>
              </a:tr>
              <a:tr h="34886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ДОХОДЫ ОТ ОКАЗАНИЯ ПЛАТНЫХ УСЛУГ И КОМПЕНСАЦИИ ЗАТРАТ ГОСУДАРСТВА</a:t>
                      </a:r>
                      <a:endParaRPr lang="ru-RU" sz="105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09" marR="8709" marT="870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32,7</a:t>
                      </a:r>
                      <a:endParaRPr lang="ru-RU" sz="105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09" marR="8709" marT="870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33,5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09" marR="8709" marT="870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43,6</a:t>
                      </a:r>
                    </a:p>
                  </a:txBody>
                  <a:tcPr marL="8709" marR="8709" marT="870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5,6</a:t>
                      </a:r>
                      <a:endParaRPr lang="ru-RU" sz="105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09" marR="8709" marT="870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11,0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09" marR="8709" marT="870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13,2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09" marR="8709" marT="8709" marB="0" anchor="ctr"/>
                </a:tc>
                <a:extLst>
                  <a:ext uri="{0D108BD9-81ED-4DB2-BD59-A6C34878D82A}">
                    <a16:rowId xmlns:a16="http://schemas.microsoft.com/office/drawing/2014/main" val="4244413297"/>
                  </a:ext>
                </a:extLst>
              </a:tr>
              <a:tr h="34886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ДОХОДЫ ОТ ПРОДАЖИ МАТЕРИАЛЬНЫХ И НЕМАТЕРИАЛЬНЫХ АКТИВОВ</a:t>
                      </a:r>
                      <a:endParaRPr lang="ru-RU" sz="105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09" marR="8709" marT="870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80,0</a:t>
                      </a:r>
                      <a:endParaRPr lang="ru-RU" sz="105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09" marR="8709" marT="870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100,2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09" marR="8709" marT="870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120,8</a:t>
                      </a:r>
                    </a:p>
                  </a:txBody>
                  <a:tcPr marL="8709" marR="8709" marT="870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32,9</a:t>
                      </a:r>
                      <a:endParaRPr lang="ru-RU" sz="105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09" marR="8709" marT="870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53,7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09" marR="8709" marT="870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53,7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09" marR="8709" marT="8709" marB="0" anchor="ctr"/>
                </a:tc>
                <a:extLst>
                  <a:ext uri="{0D108BD9-81ED-4DB2-BD59-A6C34878D82A}">
                    <a16:rowId xmlns:a16="http://schemas.microsoft.com/office/drawing/2014/main" val="2431016630"/>
                  </a:ext>
                </a:extLst>
              </a:tr>
              <a:tr h="44925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Доходы от реализации имущества, находящегося в собственности городских округов 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09" marR="8709" marT="870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11,9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09" marR="8709" marT="870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13,8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09" marR="8709" marT="870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14,9</a:t>
                      </a:r>
                    </a:p>
                  </a:txBody>
                  <a:tcPr marL="8709" marR="8709" marT="870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8,4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09" marR="8709" marT="870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12,4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09" marR="8709" marT="870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12,4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09" marR="8709" marT="8709" marB="0" anchor="ctr"/>
                </a:tc>
                <a:extLst>
                  <a:ext uri="{0D108BD9-81ED-4DB2-BD59-A6C34878D82A}">
                    <a16:rowId xmlns:a16="http://schemas.microsoft.com/office/drawing/2014/main" val="2360997487"/>
                  </a:ext>
                </a:extLst>
              </a:tr>
              <a:tr h="34886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Доходы от продажи земельных участков, находящихся в государственной и муниципальной собственности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09" marR="8709" marT="870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30,8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09" marR="8709" marT="870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32,5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09" marR="8709" marT="870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46,0</a:t>
                      </a:r>
                    </a:p>
                  </a:txBody>
                  <a:tcPr marL="8709" marR="8709" marT="870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14,5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09" marR="8709" marT="870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16,3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09" marR="8709" marT="870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16,3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09" marR="8709" marT="8709" marB="0" anchor="ctr"/>
                </a:tc>
                <a:extLst>
                  <a:ext uri="{0D108BD9-81ED-4DB2-BD59-A6C34878D82A}">
                    <a16:rowId xmlns:a16="http://schemas.microsoft.com/office/drawing/2014/main" val="2037931185"/>
                  </a:ext>
                </a:extLst>
              </a:tr>
              <a:tr h="55458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Плата за увеличение площади земельных участков, находящихся в частной собственности, в результате перераспределения таких земельных участков 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09" marR="8709" marT="870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37,3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09" marR="8709" marT="870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53,5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09" marR="8709" marT="870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59,5</a:t>
                      </a:r>
                    </a:p>
                  </a:txBody>
                  <a:tcPr marL="8709" marR="8709" marT="870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10,0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09" marR="8709" marT="870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25,0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09" marR="8709" marT="870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25,0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09" marR="8709" marT="8709" marB="0" anchor="ctr"/>
                </a:tc>
                <a:extLst>
                  <a:ext uri="{0D108BD9-81ED-4DB2-BD59-A6C34878D82A}">
                    <a16:rowId xmlns:a16="http://schemas.microsoft.com/office/drawing/2014/main" val="3014348972"/>
                  </a:ext>
                </a:extLst>
              </a:tr>
              <a:tr h="28324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ШТРАФЫ, САНКЦИИ, ВОЗМЕЩЕНИЕ УЩЕРБА</a:t>
                      </a:r>
                      <a:endParaRPr lang="ru-RU" sz="105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09" marR="8709" marT="870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24,5</a:t>
                      </a:r>
                      <a:endParaRPr lang="ru-RU" sz="105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09" marR="8709" marT="870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13,3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09" marR="8709" marT="870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18,7</a:t>
                      </a:r>
                    </a:p>
                  </a:txBody>
                  <a:tcPr marL="8709" marR="8709" marT="870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19,6</a:t>
                      </a:r>
                      <a:endParaRPr lang="ru-RU" sz="105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09" marR="8709" marT="870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19,7</a:t>
                      </a:r>
                      <a:endParaRPr lang="ru-RU" sz="105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09" marR="8709" marT="870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19,7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09" marR="8709" marT="8709" marB="0" anchor="ctr"/>
                </a:tc>
                <a:extLst>
                  <a:ext uri="{0D108BD9-81ED-4DB2-BD59-A6C34878D82A}">
                    <a16:rowId xmlns:a16="http://schemas.microsoft.com/office/drawing/2014/main" val="602203627"/>
                  </a:ext>
                </a:extLst>
              </a:tr>
              <a:tr h="17905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ПРОЧИЕ НЕНАЛОГОВЫЕ ДОХОДЫ</a:t>
                      </a:r>
                      <a:endParaRPr lang="ru-RU" sz="105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09" marR="8709" marT="870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25,9</a:t>
                      </a:r>
                      <a:endParaRPr lang="ru-RU" sz="105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09" marR="8709" marT="870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48,0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09" marR="8709" marT="870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48,1</a:t>
                      </a:r>
                    </a:p>
                  </a:txBody>
                  <a:tcPr marL="8709" marR="8709" marT="870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105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09" marR="8709" marT="870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105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09" marR="8709" marT="870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09" marR="8709" marT="8709" marB="0" anchor="ctr"/>
                </a:tc>
                <a:extLst>
                  <a:ext uri="{0D108BD9-81ED-4DB2-BD59-A6C34878D82A}">
                    <a16:rowId xmlns:a16="http://schemas.microsoft.com/office/drawing/2014/main" val="417026839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67677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0" y="0"/>
            <a:ext cx="9144000" cy="836712"/>
          </a:xfrm>
          <a:prstGeom prst="rect">
            <a:avLst/>
          </a:prstGeom>
          <a:noFill/>
          <a:ln w="57150"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fontAlgn="ctr">
              <a:spcBef>
                <a:spcPts val="0"/>
              </a:spcBef>
            </a:pPr>
            <a:r>
              <a:rPr lang="ru-RU" sz="1600" b="1" cap="all" dirty="0">
                <a:ln w="3175" cmpd="sng">
                  <a:noFill/>
                </a:ln>
                <a:solidFill>
                  <a:srgbClr val="212121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Информация об объёме и структуре межбюджетных трансфертов, поступающих в бюджет городского округа Щёлково в динамике 2021-2025 годов </a:t>
            </a:r>
            <a:endParaRPr kumimoji="0" lang="ru-RU" sz="1600" b="1" i="0" u="none" strike="noStrike" kern="1200" cap="all" spc="0" normalizeH="0" baseline="0" noProof="0" dirty="0">
              <a:ln w="3175" cmpd="sng">
                <a:noFill/>
              </a:ln>
              <a:solidFill>
                <a:srgbClr val="212121">
                  <a:lumMod val="75000"/>
                </a:srgbClr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graphicFrame>
        <p:nvGraphicFramePr>
          <p:cNvPr id="6" name="Таблица 5">
            <a:extLst>
              <a:ext uri="{FF2B5EF4-FFF2-40B4-BE49-F238E27FC236}">
                <a16:creationId xmlns:a16="http://schemas.microsoft.com/office/drawing/2014/main" id="{6490CFCA-EBB9-4744-8622-98D62E6238D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72865599"/>
              </p:ext>
            </p:extLst>
          </p:nvPr>
        </p:nvGraphicFramePr>
        <p:xfrm>
          <a:off x="0" y="836712"/>
          <a:ext cx="9144001" cy="126682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641801">
                  <a:extLst>
                    <a:ext uri="{9D8B030D-6E8A-4147-A177-3AD203B41FA5}">
                      <a16:colId xmlns:a16="http://schemas.microsoft.com/office/drawing/2014/main" val="778615933"/>
                    </a:ext>
                  </a:extLst>
                </a:gridCol>
                <a:gridCol w="750184">
                  <a:extLst>
                    <a:ext uri="{9D8B030D-6E8A-4147-A177-3AD203B41FA5}">
                      <a16:colId xmlns:a16="http://schemas.microsoft.com/office/drawing/2014/main" val="1167796831"/>
                    </a:ext>
                  </a:extLst>
                </a:gridCol>
                <a:gridCol w="741824">
                  <a:extLst>
                    <a:ext uri="{9D8B030D-6E8A-4147-A177-3AD203B41FA5}">
                      <a16:colId xmlns:a16="http://schemas.microsoft.com/office/drawing/2014/main" val="2321884690"/>
                    </a:ext>
                  </a:extLst>
                </a:gridCol>
                <a:gridCol w="788334">
                  <a:extLst>
                    <a:ext uri="{9D8B030D-6E8A-4147-A177-3AD203B41FA5}">
                      <a16:colId xmlns:a16="http://schemas.microsoft.com/office/drawing/2014/main" val="2558771625"/>
                    </a:ext>
                  </a:extLst>
                </a:gridCol>
                <a:gridCol w="655782">
                  <a:extLst>
                    <a:ext uri="{9D8B030D-6E8A-4147-A177-3AD203B41FA5}">
                      <a16:colId xmlns:a16="http://schemas.microsoft.com/office/drawing/2014/main" val="1947810951"/>
                    </a:ext>
                  </a:extLst>
                </a:gridCol>
                <a:gridCol w="874376">
                  <a:extLst>
                    <a:ext uri="{9D8B030D-6E8A-4147-A177-3AD203B41FA5}">
                      <a16:colId xmlns:a16="http://schemas.microsoft.com/office/drawing/2014/main" val="911170973"/>
                    </a:ext>
                  </a:extLst>
                </a:gridCol>
                <a:gridCol w="691700">
                  <a:extLst>
                    <a:ext uri="{9D8B030D-6E8A-4147-A177-3AD203B41FA5}">
                      <a16:colId xmlns:a16="http://schemas.microsoft.com/office/drawing/2014/main" val="2126734973"/>
                    </a:ext>
                  </a:extLst>
                </a:gridCol>
              </a:tblGrid>
              <a:tr h="219075">
                <a:tc>
                  <a:txBody>
                    <a:bodyPr/>
                    <a:lstStyle/>
                    <a:p>
                      <a:pPr algn="l" fontAlgn="b"/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 gridSpan="6">
                  <a:txBody>
                    <a:bodyPr/>
                    <a:lstStyle/>
                    <a:p>
                      <a:pPr algn="r" fontAlgn="b"/>
                      <a:r>
                        <a:rPr lang="ru-RU" sz="105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(млн. руб.)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pPr algn="l" fontAlgn="b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pPr algn="l" fontAlgn="b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pPr algn="l" fontAlgn="b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6512977"/>
                  </a:ext>
                </a:extLst>
              </a:tr>
              <a:tr h="676275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Наименование кода дохода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Отчёт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План</a:t>
                      </a:r>
                    </a:p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(уточн 2)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Отчет</a:t>
                      </a:r>
                    </a:p>
                  </a:txBody>
                  <a:tcPr marL="9525" marR="9525" marT="9525" marB="0" anchor="ctr"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1000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Утверждено</a:t>
                      </a:r>
                      <a:r>
                        <a:rPr lang="ru-RU" sz="1000" i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/>
                      </a:r>
                      <a:br>
                        <a:rPr lang="ru-RU" sz="1000" i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ru-RU" sz="1000" i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 Решение Совета депутатов городского округа  Щёлково</a:t>
                      </a:r>
                      <a:br>
                        <a:rPr lang="ru-RU" sz="1000" i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ru-RU" sz="1000" i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от 14.12.2022 № 465/55-127-НПА )</a:t>
                      </a:r>
                      <a:endParaRPr lang="ru-RU" sz="1000" b="0" i="1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36135438"/>
                  </a:ext>
                </a:extLst>
              </a:tr>
              <a:tr h="37147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2021 год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2022 год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2022 год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2023 год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2024 год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2025 год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803277109"/>
                  </a:ext>
                </a:extLst>
              </a:tr>
            </a:tbl>
          </a:graphicData>
        </a:graphic>
      </p:graphicFrame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740C5B9D-3480-48A0-A609-4E9775FAC9D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58582002"/>
              </p:ext>
            </p:extLst>
          </p:nvPr>
        </p:nvGraphicFramePr>
        <p:xfrm>
          <a:off x="0" y="2132856"/>
          <a:ext cx="9144001" cy="489654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641800">
                  <a:extLst>
                    <a:ext uri="{9D8B030D-6E8A-4147-A177-3AD203B41FA5}">
                      <a16:colId xmlns:a16="http://schemas.microsoft.com/office/drawing/2014/main" val="1667348812"/>
                    </a:ext>
                  </a:extLst>
                </a:gridCol>
                <a:gridCol w="750185">
                  <a:extLst>
                    <a:ext uri="{9D8B030D-6E8A-4147-A177-3AD203B41FA5}">
                      <a16:colId xmlns:a16="http://schemas.microsoft.com/office/drawing/2014/main" val="4179329994"/>
                    </a:ext>
                  </a:extLst>
                </a:gridCol>
                <a:gridCol w="741824">
                  <a:extLst>
                    <a:ext uri="{9D8B030D-6E8A-4147-A177-3AD203B41FA5}">
                      <a16:colId xmlns:a16="http://schemas.microsoft.com/office/drawing/2014/main" val="1289342984"/>
                    </a:ext>
                  </a:extLst>
                </a:gridCol>
                <a:gridCol w="788334">
                  <a:extLst>
                    <a:ext uri="{9D8B030D-6E8A-4147-A177-3AD203B41FA5}">
                      <a16:colId xmlns:a16="http://schemas.microsoft.com/office/drawing/2014/main" val="3988285161"/>
                    </a:ext>
                  </a:extLst>
                </a:gridCol>
                <a:gridCol w="728647">
                  <a:extLst>
                    <a:ext uri="{9D8B030D-6E8A-4147-A177-3AD203B41FA5}">
                      <a16:colId xmlns:a16="http://schemas.microsoft.com/office/drawing/2014/main" val="1862088105"/>
                    </a:ext>
                  </a:extLst>
                </a:gridCol>
                <a:gridCol w="801511">
                  <a:extLst>
                    <a:ext uri="{9D8B030D-6E8A-4147-A177-3AD203B41FA5}">
                      <a16:colId xmlns:a16="http://schemas.microsoft.com/office/drawing/2014/main" val="256752809"/>
                    </a:ext>
                  </a:extLst>
                </a:gridCol>
                <a:gridCol w="691700">
                  <a:extLst>
                    <a:ext uri="{9D8B030D-6E8A-4147-A177-3AD203B41FA5}">
                      <a16:colId xmlns:a16="http://schemas.microsoft.com/office/drawing/2014/main" val="2530747234"/>
                    </a:ext>
                  </a:extLst>
                </a:gridCol>
              </a:tblGrid>
              <a:tr h="28907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БЕЗВОЗМЕЗДНЫЕ ПОСТУПЛЕНИЯ</a:t>
                      </a:r>
                      <a:endParaRPr lang="ru-RU" sz="105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4 786,6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6 783,6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6 709,0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6 673,2</a:t>
                      </a:r>
                      <a:endParaRPr lang="ru-RU" sz="105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5 108,4</a:t>
                      </a:r>
                      <a:endParaRPr lang="ru-RU" sz="105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5 294,9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732847428"/>
                  </a:ext>
                </a:extLst>
              </a:tr>
              <a:tr h="74292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БЕЗВОЗМЕЗДНЫЕ ПОСТУПЛЕНИЯ ОТ ДРУГИХ БЮДЖЕТОВ БЮДЖЕТНОЙ СИСТЕМЫ РОССИЙСКОЙ ФЕДЕРАЦИИ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4 798,9</a:t>
                      </a:r>
                      <a:endParaRPr lang="ru-RU" sz="105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6 783,6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6 714,6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6 673,2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5 108,4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5 294,9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398353001"/>
                  </a:ext>
                </a:extLst>
              </a:tr>
              <a:tr h="50010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Дотации бюджетам бюджетной системы Российской Федерации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294,6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13,5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118,5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691373902"/>
                  </a:ext>
                </a:extLst>
              </a:tr>
              <a:tr h="50010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Субсидии бюджетам бюджетной системы Российской Федерации (межбюджетные субсидии)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1 471,2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3 209,4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3 120,9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3 067,1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1 489,3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1 715,6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464945409"/>
                  </a:ext>
                </a:extLst>
              </a:tr>
              <a:tr h="50010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Субвенции бюджетам бюджетной системы Российской Федерации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3 032,3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3 527,2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3 422,5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3 600,6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3 619,1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3 579,3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393937951"/>
                  </a:ext>
                </a:extLst>
              </a:tr>
              <a:tr h="28907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Иные межбюджетные трансферты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0,8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33,5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52,7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5,5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0,0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0,0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09275200"/>
                  </a:ext>
                </a:extLst>
              </a:tr>
              <a:tr h="110213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b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ДОХОДЫ БЮДЖЕТОВ БЮДЖЕТНОЙ СИСТЕМЫ РОССИЙСКОЙ ФЕДЕРАЦИИ ОТ ВОЗВРАТА ОСТАТКОВ СУБСИДИЙ, СУБВЕНЦИЙ И ИНЫХ МЕЖБЮДЖЕТНЫХ ТРАНСФЕРТОВ, ИМЕЮЩИХ ЦЕЛЕВОЕ НАЗНАЧЕНИЕ, ПРОШЛЫХ ЛЕТ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14,9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21,7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105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105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35429503"/>
                  </a:ext>
                </a:extLst>
              </a:tr>
              <a:tr h="68394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b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ВОЗВРАТ ОСТАТКОВ СУБСИДИЙ, СУБВЕНЦИЙ И ИНЫХ МЕЖБЮДЖЕТНЫХ ТРАНСФЕРТОВ, ИМЕЮЩИХ ЦЕЛЕВОЕ НАЗНАЧЕНИЕ, ПРОШЛЫХ ЛЕТ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-27,2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-27,4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105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26728245"/>
                  </a:ext>
                </a:extLst>
              </a:tr>
              <a:tr h="289076"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ИТОГО  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10 797,3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12 984,9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13 048,2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12 427,0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10 874,8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11 277,8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6315108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40860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0"/>
                <a:lumOff val="100000"/>
              </a:schemeClr>
            </a:gs>
            <a:gs pos="35000">
              <a:schemeClr val="accent5">
                <a:lumMod val="0"/>
                <a:lumOff val="100000"/>
              </a:schemeClr>
            </a:gs>
            <a:gs pos="100000">
              <a:schemeClr val="accent5">
                <a:lumMod val="10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own Arrow 6"/>
          <p:cNvSpPr/>
          <p:nvPr/>
        </p:nvSpPr>
        <p:spPr>
          <a:xfrm>
            <a:off x="683568" y="3140968"/>
            <a:ext cx="409498" cy="848182"/>
          </a:xfrm>
          <a:prstGeom prst="downArrow">
            <a:avLst>
              <a:gd name="adj1" fmla="val 50000"/>
              <a:gd name="adj2" fmla="val 43726"/>
            </a:avLst>
          </a:prstGeom>
          <a:solidFill>
            <a:srgbClr val="0000CC"/>
          </a:solidFill>
          <a:ln>
            <a:solidFill>
              <a:srgbClr val="0000CC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14282" y="928670"/>
            <a:ext cx="4357718" cy="5500726"/>
          </a:xfrm>
        </p:spPr>
        <p:txBody>
          <a:bodyPr>
            <a:normAutofit/>
          </a:bodyPr>
          <a:lstStyle/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0" y="928670"/>
            <a:ext cx="4429156" cy="5643602"/>
          </a:xfrm>
        </p:spPr>
        <p:txBody>
          <a:bodyPr>
            <a:normAutofit/>
          </a:bodyPr>
          <a:lstStyle/>
          <a:p>
            <a:endParaRPr lang="ru-RU" dirty="0"/>
          </a:p>
          <a:p>
            <a:endParaRPr lang="ru-RU" dirty="0"/>
          </a:p>
          <a:p>
            <a:pPr>
              <a:buNone/>
            </a:pPr>
            <a:endParaRPr lang="ru-RU" dirty="0"/>
          </a:p>
          <a:p>
            <a:pPr marL="0" indent="0">
              <a:buNone/>
            </a:pPr>
            <a:endParaRPr lang="ru-RU" sz="1400" b="1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sp>
        <p:nvSpPr>
          <p:cNvPr id="5" name="Rounded Rectangle 4"/>
          <p:cNvSpPr/>
          <p:nvPr/>
        </p:nvSpPr>
        <p:spPr>
          <a:xfrm>
            <a:off x="35496" y="2636912"/>
            <a:ext cx="4144544" cy="500066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0000CC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bg1"/>
                </a:solidFill>
              </a:rPr>
              <a:t>Налог на имущество физических лиц</a:t>
            </a:r>
          </a:p>
        </p:txBody>
      </p:sp>
      <p:sp>
        <p:nvSpPr>
          <p:cNvPr id="8" name="Down Arrow 7"/>
          <p:cNvSpPr/>
          <p:nvPr/>
        </p:nvSpPr>
        <p:spPr>
          <a:xfrm>
            <a:off x="8028385" y="3140968"/>
            <a:ext cx="432048" cy="864096"/>
          </a:xfrm>
          <a:prstGeom prst="downArrow">
            <a:avLst>
              <a:gd name="adj1" fmla="val 50000"/>
              <a:gd name="adj2" fmla="val 43726"/>
            </a:avLst>
          </a:prstGeom>
          <a:solidFill>
            <a:srgbClr val="0000CC"/>
          </a:solidFill>
          <a:ln>
            <a:solidFill>
              <a:srgbClr val="0000CC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Rounded Rectangle 8"/>
          <p:cNvSpPr/>
          <p:nvPr/>
        </p:nvSpPr>
        <p:spPr>
          <a:xfrm>
            <a:off x="179512" y="4005064"/>
            <a:ext cx="4000528" cy="764205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rgbClr val="0000CC"/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bg1"/>
                </a:solidFill>
              </a:rPr>
              <a:t>Глава 32 Налогового кодекса Российской Федерации 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5004048" y="4005064"/>
            <a:ext cx="3923455" cy="792088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rgbClr val="0000CC"/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bg1"/>
                </a:solidFill>
              </a:rPr>
              <a:t>Глава 31 Налогового кодекса Российской Федерации </a:t>
            </a:r>
          </a:p>
        </p:txBody>
      </p:sp>
      <p:sp>
        <p:nvSpPr>
          <p:cNvPr id="12" name="Багетная рамка 11"/>
          <p:cNvSpPr/>
          <p:nvPr/>
        </p:nvSpPr>
        <p:spPr>
          <a:xfrm>
            <a:off x="2627784" y="548680"/>
            <a:ext cx="3816423" cy="1217375"/>
          </a:xfrm>
          <a:prstGeom prst="bevel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bg1"/>
                </a:solidFill>
              </a:rPr>
              <a:t>Местные налоги</a:t>
            </a:r>
          </a:p>
        </p:txBody>
      </p:sp>
      <p:sp>
        <p:nvSpPr>
          <p:cNvPr id="15" name="Down Arrow 6"/>
          <p:cNvSpPr/>
          <p:nvPr/>
        </p:nvSpPr>
        <p:spPr>
          <a:xfrm>
            <a:off x="2987824" y="1772816"/>
            <a:ext cx="409498" cy="848182"/>
          </a:xfrm>
          <a:prstGeom prst="downArrow">
            <a:avLst>
              <a:gd name="adj1" fmla="val 50000"/>
              <a:gd name="adj2" fmla="val 43726"/>
            </a:avLst>
          </a:prstGeom>
          <a:solidFill>
            <a:srgbClr val="0000CC"/>
          </a:solidFill>
          <a:ln>
            <a:solidFill>
              <a:srgbClr val="0000CC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Down Arrow 7"/>
          <p:cNvSpPr/>
          <p:nvPr/>
        </p:nvSpPr>
        <p:spPr>
          <a:xfrm>
            <a:off x="5652121" y="1772816"/>
            <a:ext cx="432048" cy="864096"/>
          </a:xfrm>
          <a:prstGeom prst="downArrow">
            <a:avLst>
              <a:gd name="adj1" fmla="val 50000"/>
              <a:gd name="adj2" fmla="val 43726"/>
            </a:avLst>
          </a:prstGeom>
          <a:solidFill>
            <a:srgbClr val="0000CC"/>
          </a:solidFill>
          <a:ln>
            <a:solidFill>
              <a:srgbClr val="0000CC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Rounded Rectangle 5"/>
          <p:cNvSpPr/>
          <p:nvPr/>
        </p:nvSpPr>
        <p:spPr>
          <a:xfrm>
            <a:off x="4932040" y="2636912"/>
            <a:ext cx="4000528" cy="515729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0000CC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bg1"/>
                </a:solidFill>
              </a:rPr>
              <a:t>Земельный налог</a:t>
            </a:r>
          </a:p>
        </p:txBody>
      </p:sp>
    </p:spTree>
    <p:extLst>
      <p:ext uri="{BB962C8B-B14F-4D97-AF65-F5344CB8AC3E}">
        <p14:creationId xmlns:p14="http://schemas.microsoft.com/office/powerpoint/2010/main" val="131419206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0"/>
                <a:lumOff val="100000"/>
              </a:schemeClr>
            </a:gs>
            <a:gs pos="35000">
              <a:schemeClr val="accent5">
                <a:lumMod val="0"/>
                <a:lumOff val="100000"/>
              </a:schemeClr>
            </a:gs>
            <a:gs pos="100000">
              <a:schemeClr val="accent5">
                <a:lumMod val="10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96541060"/>
              </p:ext>
            </p:extLst>
          </p:nvPr>
        </p:nvGraphicFramePr>
        <p:xfrm>
          <a:off x="0" y="0"/>
          <a:ext cx="9108504" cy="5769040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8572086">
                  <a:extLst>
                    <a:ext uri="{9D8B030D-6E8A-4147-A177-3AD203B41FA5}">
                      <a16:colId xmlns:a16="http://schemas.microsoft.com/office/drawing/2014/main" val="3633381416"/>
                    </a:ext>
                  </a:extLst>
                </a:gridCol>
                <a:gridCol w="536418">
                  <a:extLst>
                    <a:ext uri="{9D8B030D-6E8A-4147-A177-3AD203B41FA5}">
                      <a16:colId xmlns:a16="http://schemas.microsoft.com/office/drawing/2014/main" val="1637143492"/>
                    </a:ext>
                  </a:extLst>
                </a:gridCol>
              </a:tblGrid>
              <a:tr h="783119">
                <a:tc>
                  <a:txBody>
                    <a:bodyPr/>
                    <a:lstStyle/>
                    <a:p>
                      <a:pPr marL="0" algn="l" rtl="0" eaLnBrk="1" latinLnBrk="0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kumimoji="0" lang="ru-RU" sz="1700" b="0" kern="1200" dirty="0">
                          <a:solidFill>
                            <a:sysClr val="windowText" lastClr="000000"/>
                          </a:solidFill>
                          <a:effectLst/>
                        </a:rPr>
                        <a:t>Нормативно-правовые  акты  об установлении налога на имущество физических лиц и земельного налога на территории городского округа Щёлково Московской области</a:t>
                      </a:r>
                      <a:endParaRPr kumimoji="0" lang="ru-RU" sz="1700" b="0" kern="1200" dirty="0">
                        <a:solidFill>
                          <a:sysClr val="windowText" lastClr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kumimoji="0" lang="ru-RU" sz="1700" b="0" kern="1200" dirty="0">
                          <a:solidFill>
                            <a:sysClr val="windowText" lastClr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50539105"/>
                  </a:ext>
                </a:extLst>
              </a:tr>
              <a:tr h="589858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700" kern="1200" dirty="0">
                          <a:solidFill>
                            <a:sysClr val="windowText" lastClr="000000"/>
                          </a:solidFill>
                          <a:effectLst/>
                        </a:rPr>
                        <a:t>Ставки и налоговые льготы по уплате налога на имущество физических лиц и земельного налога</a:t>
                      </a:r>
                      <a:endParaRPr kumimoji="0" lang="ru-RU" sz="1700" b="0" kern="1200" dirty="0">
                        <a:solidFill>
                          <a:sysClr val="windowText" lastClr="0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kumimoji="0" lang="ru-RU" sz="1700" b="0" kern="1200" dirty="0">
                          <a:solidFill>
                            <a:sysClr val="windowText" lastClr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37571237"/>
                  </a:ext>
                </a:extLst>
              </a:tr>
              <a:tr h="363806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700" kern="1200" dirty="0">
                          <a:solidFill>
                            <a:sysClr val="windowText" lastClr="000000"/>
                          </a:solidFill>
                          <a:effectLst/>
                        </a:rPr>
                        <a:t>Объём выпадающих доходов в 2022 году в связи с предоставлением льгот</a:t>
                      </a:r>
                      <a:endParaRPr kumimoji="0" lang="ru-RU" sz="1700" kern="1200" dirty="0">
                        <a:solidFill>
                          <a:sysClr val="windowText" lastClr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kumimoji="0" lang="ru-RU" sz="1700" kern="1200" dirty="0">
                          <a:solidFill>
                            <a:sysClr val="windowText" lastClr="000000"/>
                          </a:solidFill>
                          <a:effectLst/>
                        </a:rPr>
                        <a:t>37</a:t>
                      </a:r>
                      <a:endParaRPr kumimoji="0" lang="ru-RU" sz="1700" b="0" kern="1200" dirty="0">
                        <a:solidFill>
                          <a:sysClr val="windowText" lastClr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6852393"/>
                  </a:ext>
                </a:extLst>
              </a:tr>
              <a:tr h="353608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700" kern="1200" dirty="0">
                          <a:solidFill>
                            <a:sysClr val="windowText" lastClr="000000"/>
                          </a:solidFill>
                          <a:effectLst/>
                        </a:rPr>
                        <a:t>Структура расходов бюджета городского округа Щёлково Московской области</a:t>
                      </a:r>
                      <a:endParaRPr kumimoji="0" lang="ru-RU" sz="1700" b="0" kern="1200" dirty="0">
                        <a:solidFill>
                          <a:sysClr val="windowText" lastClr="0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kumimoji="0" lang="ru-RU" sz="1700" kern="1200" dirty="0">
                          <a:solidFill>
                            <a:sysClr val="windowText" lastClr="000000"/>
                          </a:solidFill>
                          <a:effectLst/>
                        </a:rPr>
                        <a:t>38</a:t>
                      </a:r>
                      <a:endParaRPr kumimoji="0" lang="ru-RU" sz="1700" b="0" kern="1200" dirty="0">
                        <a:solidFill>
                          <a:sysClr val="windowText" lastClr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21385840"/>
                  </a:ext>
                </a:extLst>
              </a:tr>
              <a:tr h="589858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700" kern="1200" dirty="0">
                          <a:solidFill>
                            <a:sysClr val="windowText" lastClr="000000"/>
                          </a:solidFill>
                          <a:effectLst/>
                        </a:rPr>
                        <a:t>Информация о расходах бюджета городского округа Щёлково Московской области в разрезе муниципальных программ</a:t>
                      </a:r>
                      <a:r>
                        <a:rPr kumimoji="0" lang="ru-RU" sz="1700" kern="1200" baseline="0" dirty="0">
                          <a:solidFill>
                            <a:sysClr val="windowText" lastClr="000000"/>
                          </a:solidFill>
                          <a:effectLst/>
                        </a:rPr>
                        <a:t> </a:t>
                      </a:r>
                      <a:r>
                        <a:rPr kumimoji="0" lang="ru-RU" sz="1700" kern="1200" dirty="0">
                          <a:solidFill>
                            <a:sysClr val="windowText" lastClr="000000"/>
                          </a:solidFill>
                          <a:effectLst/>
                        </a:rPr>
                        <a:t>за 2022 год</a:t>
                      </a:r>
                      <a:endParaRPr kumimoji="0" lang="ru-RU" sz="1700" kern="1200" dirty="0">
                        <a:solidFill>
                          <a:sysClr val="windowText" lastClr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kumimoji="0" lang="ru-RU" sz="1700" kern="1200" dirty="0">
                          <a:solidFill>
                            <a:sysClr val="windowText" lastClr="000000"/>
                          </a:solidFill>
                          <a:effectLst/>
                        </a:rPr>
                        <a:t>39</a:t>
                      </a:r>
                      <a:endParaRPr kumimoji="0" lang="ru-RU" sz="1700" b="0" kern="1200" dirty="0">
                        <a:solidFill>
                          <a:sysClr val="windowText" lastClr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22049220"/>
                  </a:ext>
                </a:extLst>
              </a:tr>
              <a:tr h="589858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700" kern="1200" dirty="0">
                          <a:solidFill>
                            <a:sysClr val="windowText" lastClr="000000"/>
                          </a:solidFill>
                          <a:effectLst/>
                        </a:rPr>
                        <a:t>Целевые показатели муниципальных программ городского округа Щёлково Московской</a:t>
                      </a:r>
                      <a:r>
                        <a:rPr kumimoji="0" lang="ru-RU" sz="1700" kern="1200" baseline="0" dirty="0">
                          <a:solidFill>
                            <a:sysClr val="windowText" lastClr="000000"/>
                          </a:solidFill>
                          <a:effectLst/>
                        </a:rPr>
                        <a:t> области </a:t>
                      </a:r>
                      <a:r>
                        <a:rPr kumimoji="0" lang="ru-RU" sz="1700" kern="1200" dirty="0">
                          <a:solidFill>
                            <a:sysClr val="windowText" lastClr="000000"/>
                          </a:solidFill>
                          <a:effectLst/>
                        </a:rPr>
                        <a:t>за 2022 год </a:t>
                      </a:r>
                      <a:endParaRPr kumimoji="0" lang="ru-RU" sz="1700" b="0" kern="1200" dirty="0">
                        <a:solidFill>
                          <a:sysClr val="windowText" lastClr="0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kumimoji="0" lang="ru-RU" sz="1700" b="0" kern="1200" dirty="0">
                          <a:solidFill>
                            <a:sysClr val="windowText" lastClr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38303693"/>
                  </a:ext>
                </a:extLst>
              </a:tr>
              <a:tr h="589858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700" kern="1200" dirty="0">
                          <a:solidFill>
                            <a:sysClr val="windowText" lastClr="000000"/>
                          </a:solidFill>
                          <a:effectLst/>
                        </a:rPr>
                        <a:t>Расходы бюджета городского округа Щёлково Московской области с учётом интересов целевых групп пользователей ​ за 2022 год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kumimoji="0" lang="ru-RU" sz="1700" b="0" kern="1200" dirty="0">
                          <a:solidFill>
                            <a:sysClr val="windowText" lastClr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96216386"/>
                  </a:ext>
                </a:extLst>
              </a:tr>
              <a:tr h="589858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700" kern="1200" dirty="0">
                          <a:solidFill>
                            <a:sysClr val="windowText" lastClr="000000"/>
                          </a:solidFill>
                          <a:effectLst/>
                        </a:rPr>
                        <a:t>Расходы бюджета городского округа Щёлково Московской области за 2022 год по разделам и подразделам КБК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kumimoji="0" lang="ru-RU" sz="1700" b="0" kern="1200" dirty="0">
                          <a:solidFill>
                            <a:sysClr val="windowText" lastClr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87195234"/>
                  </a:ext>
                </a:extLst>
              </a:tr>
              <a:tr h="589858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700" kern="1200" dirty="0">
                          <a:solidFill>
                            <a:sysClr val="windowText" lastClr="000000"/>
                          </a:solidFill>
                          <a:effectLst/>
                        </a:rPr>
                        <a:t>Информация об общественно значимых проектах, реализуемых на территории городского округа Щёлково Московской области в 2022 году </a:t>
                      </a:r>
                      <a:endParaRPr kumimoji="0" lang="ru-RU" sz="1700" b="0" kern="1200" dirty="0">
                        <a:solidFill>
                          <a:sysClr val="windowText" lastClr="0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kumimoji="0" lang="ru-RU" sz="1700" b="0" kern="1200" dirty="0">
                          <a:solidFill>
                            <a:sysClr val="windowText" lastClr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17627339"/>
                  </a:ext>
                </a:extLst>
              </a:tr>
              <a:tr h="549557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700" b="0" kern="1200" dirty="0">
                          <a:solidFill>
                            <a:sysClr val="windowText" lastClr="000000"/>
                          </a:solidFill>
                          <a:latin typeface="+mn-lt"/>
                          <a:ea typeface="+mn-ea"/>
                          <a:cs typeface="+mn-cs"/>
                        </a:rPr>
                        <a:t>Контактная информация для граждан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kumimoji="0" lang="ru-RU" sz="1700" b="0" kern="1200" dirty="0">
                          <a:solidFill>
                            <a:sysClr val="windowText" lastClr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0448457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45761"/>
            <a:ext cx="9144000" cy="2612239"/>
          </a:xfrm>
          <a:prstGeom prst="rect">
            <a:avLst/>
          </a:prstGeom>
          <a:ln>
            <a:noFill/>
          </a:ln>
          <a:effectLst>
            <a:softEdge rad="127000"/>
          </a:effectLst>
        </p:spPr>
      </p:pic>
      <p:graphicFrame>
        <p:nvGraphicFramePr>
          <p:cNvPr id="5" name="Таблица 4"/>
          <p:cNvGraphicFramePr>
            <a:graphicFrameLocks noGrp="1"/>
          </p:cNvGraphicFramePr>
          <p:nvPr>
            <p:extLst/>
          </p:nvPr>
        </p:nvGraphicFramePr>
        <p:xfrm>
          <a:off x="0" y="1268760"/>
          <a:ext cx="9144000" cy="2760790"/>
        </p:xfrm>
        <a:graphic>
          <a:graphicData uri="http://schemas.openxmlformats.org/drawingml/2006/table">
            <a:tbl>
              <a:tblPr>
                <a:tableStyleId>{69C7853C-536D-4A76-A0AE-DD22124D55A5}</a:tableStyleId>
              </a:tblPr>
              <a:tblGrid>
                <a:gridCol w="45795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644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0279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Налог на имущество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 физических лиц</a:t>
                      </a:r>
                      <a:endParaRPr lang="ru-RU" sz="2000" b="1" dirty="0">
                        <a:solidFill>
                          <a:srgbClr val="0000CC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4374" marR="5437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>
                          <a:effectLst/>
                        </a:rPr>
                        <a:t>Земельный налог</a:t>
                      </a:r>
                      <a:endParaRPr lang="ru-RU" sz="2000" b="1" dirty="0">
                        <a:solidFill>
                          <a:srgbClr val="0000CC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4374" marR="54374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56662">
                <a:tc>
                  <a:txBody>
                    <a:bodyPr/>
                    <a:lstStyle/>
                    <a:p>
                      <a:pPr indent="2159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u="none" dirty="0">
                          <a:effectLst/>
                        </a:rPr>
                        <a:t>Решение Совета депутатов городского округа  Щелково от</a:t>
                      </a:r>
                      <a:r>
                        <a:rPr lang="ru-RU" sz="1400" u="none" baseline="0" dirty="0">
                          <a:effectLst/>
                        </a:rPr>
                        <a:t> 14.10.2019</a:t>
                      </a:r>
                      <a:r>
                        <a:rPr lang="ru-RU" sz="1400" u="none" dirty="0">
                          <a:effectLst/>
                        </a:rPr>
                        <a:t> г. N 28/3-7-НПА «О налоге на имущество физических лиц на территории городского округа Щёлково Московской области»</a:t>
                      </a:r>
                    </a:p>
                    <a:p>
                      <a:pPr indent="2159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u="none" dirty="0">
                          <a:effectLst/>
                        </a:rPr>
                        <a:t>(в ред. решения Совета депутатов городского округа Щелково МО от 10.06.2020</a:t>
                      </a:r>
                    </a:p>
                    <a:p>
                      <a:pPr indent="2159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u="none" dirty="0">
                          <a:effectLst/>
                        </a:rPr>
                        <a:t> N 125/13-22-НПА)</a:t>
                      </a:r>
                      <a:endParaRPr lang="ru-RU" sz="1400" u="none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54374" marR="5437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u="none" dirty="0">
                          <a:effectLst/>
                        </a:rPr>
                        <a:t>Решение Совета депутатов городского округа Щелково от 14.10.2019 г. </a:t>
                      </a:r>
                      <a:r>
                        <a:rPr lang="en-US" sz="1400" u="none" dirty="0">
                          <a:effectLst/>
                        </a:rPr>
                        <a:t>N </a:t>
                      </a:r>
                      <a:r>
                        <a:rPr lang="ru-RU" sz="1400" u="none" dirty="0">
                          <a:effectLst/>
                        </a:rPr>
                        <a:t>29/3-8-НПА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u="none" dirty="0">
                          <a:effectLst/>
                        </a:rPr>
                        <a:t> «О земельном налоге на территории городского округа Щёлково Московской области»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u="none" dirty="0">
                          <a:effectLst/>
                        </a:rPr>
                        <a:t>(в ред. решений Совета депутатов городского округа Щелково МО от 10.06.2020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u="none" dirty="0">
                          <a:effectLst/>
                        </a:rPr>
                        <a:t> N 124/13-21-НПА, от 26.01.2022 N 313/41-81-НПА, от 12.05.2022 N 351/46-92-НПА, от 26.10.2022</a:t>
                      </a:r>
                      <a:r>
                        <a:rPr lang="ru-RU" sz="1400" u="none" baseline="0" dirty="0">
                          <a:effectLst/>
                        </a:rPr>
                        <a:t> </a:t>
                      </a:r>
                      <a:r>
                        <a:rPr lang="ru-RU" sz="1400" u="none" dirty="0">
                          <a:effectLst/>
                        </a:rPr>
                        <a:t>N 419/53-115-НПА)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400" u="none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54374" marR="54374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1068" y="6872"/>
            <a:ext cx="9142932" cy="1047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Bef>
                <a:spcPct val="0"/>
              </a:spcBef>
              <a:spcAft>
                <a:spcPts val="1000"/>
              </a:spcAft>
            </a:pPr>
            <a:r>
              <a:rPr lang="ru-RU" b="1" cap="all" dirty="0">
                <a:ln w="3175" cmpd="sng">
                  <a:noFill/>
                </a:ln>
                <a:solidFill>
                  <a:srgbClr val="146194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Нормативно-правовые  акты  об установлении налога на имущество физических лиц и земельного налога на территории городского округа Щёлково Московской области</a:t>
            </a:r>
          </a:p>
        </p:txBody>
      </p:sp>
    </p:spTree>
    <p:extLst>
      <p:ext uri="{BB962C8B-B14F-4D97-AF65-F5344CB8AC3E}">
        <p14:creationId xmlns:p14="http://schemas.microsoft.com/office/powerpoint/2010/main" val="3867250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1E0CC7D-795A-4B18-8A5E-07A92477C1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502" y="0"/>
            <a:ext cx="5040560" cy="703365"/>
          </a:xfrm>
        </p:spPr>
        <p:txBody>
          <a:bodyPr>
            <a:noAutofit/>
          </a:bodyPr>
          <a:lstStyle/>
          <a:p>
            <a:pPr algn="ctr"/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Ставки по уплате земельного налога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3824180-10A4-4B05-BE1A-5D83E27384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8104" y="-106052"/>
            <a:ext cx="3812351" cy="21328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614EE25-9879-482B-B086-A36C7CECDC71}"/>
              </a:ext>
            </a:extLst>
          </p:cNvPr>
          <p:cNvSpPr txBox="1"/>
          <p:nvPr/>
        </p:nvSpPr>
        <p:spPr>
          <a:xfrm>
            <a:off x="323528" y="703365"/>
            <a:ext cx="5400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/>
              <a:t>Решение Совета депутатов городского округа Щелково от 14.10.2019 г.</a:t>
            </a:r>
          </a:p>
          <a:p>
            <a:r>
              <a:rPr lang="ru-RU" sz="1600" b="1" dirty="0"/>
              <a:t>N 29/3-8-НПА "О земельном налоге на территории городского округа Щёлково Московской области»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0924AB6-1E51-4C7D-B5A4-885E4B5ADD6A}"/>
              </a:ext>
            </a:extLst>
          </p:cNvPr>
          <p:cNvSpPr txBox="1"/>
          <p:nvPr/>
        </p:nvSpPr>
        <p:spPr>
          <a:xfrm>
            <a:off x="251520" y="2216765"/>
            <a:ext cx="8640960" cy="4185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b="1" dirty="0">
                <a:solidFill>
                  <a:srgbClr val="0000CC"/>
                </a:solidFill>
              </a:rPr>
              <a:t>0,25 %   </a:t>
            </a:r>
            <a:r>
              <a:rPr lang="ru-RU" sz="1400" dirty="0">
                <a:solidFill>
                  <a:srgbClr val="0000CC"/>
                </a:solidFill>
              </a:rPr>
              <a:t> в отношении земельных участков:</a:t>
            </a:r>
          </a:p>
          <a:p>
            <a:pPr algn="just"/>
            <a:r>
              <a:rPr lang="ru-RU" sz="1400" dirty="0">
                <a:solidFill>
                  <a:srgbClr val="0000CC"/>
                </a:solidFill>
              </a:rPr>
              <a:t>	- не используемых в предпринимательской деятельности и приобретенных (предоставленных) физическими лицами для ведения личного подсобного хозяйства, садоводства или огородничества, а также земельных участков общего назначения, предусмотренных Федеральным законом от 29 июля 2017 года N 217-ФЗ "О ведении гражданами садоводства и огородничества для собственных нужд и о внесении изменений в отдельные законодательные акты Российской Федерации";</a:t>
            </a:r>
          </a:p>
          <a:p>
            <a:pPr lvl="0" algn="just"/>
            <a:endParaRPr lang="ru-RU" sz="1400" b="1" dirty="0">
              <a:solidFill>
                <a:srgbClr val="0000CC"/>
              </a:solidFill>
            </a:endParaRPr>
          </a:p>
          <a:p>
            <a:pPr lvl="0" algn="just"/>
            <a:r>
              <a:rPr lang="ru-RU" sz="1400" b="1" dirty="0">
                <a:solidFill>
                  <a:srgbClr val="0000CC"/>
                </a:solidFill>
              </a:rPr>
              <a:t>0,3 %   </a:t>
            </a:r>
            <a:r>
              <a:rPr lang="ru-RU" sz="1400" dirty="0">
                <a:solidFill>
                  <a:srgbClr val="0000CC"/>
                </a:solidFill>
              </a:rPr>
              <a:t> в отношении земельных участков:</a:t>
            </a:r>
          </a:p>
          <a:p>
            <a:pPr lvl="0" algn="just"/>
            <a:r>
              <a:rPr lang="ru-RU" sz="1400" dirty="0">
                <a:solidFill>
                  <a:srgbClr val="0000CC"/>
                </a:solidFill>
              </a:rPr>
              <a:t> 	- занятых жилищным фондом и объектами инженерной инфраструктуры жилищно-коммунального комплекса (за исключением доли в праве на земельный участок, приходящейся на объект, не относящийся к жилищному фонду и к объектам инженерной инфраструктуры жилищно-коммунального комплекса) или приобретенных (предоставленных) для жилищного строительства (за исключением земельных участков, приобретенных (предоставленных) для индивидуального жилищного строительства, используемых в предпринимательской деятельности);</a:t>
            </a:r>
          </a:p>
          <a:p>
            <a:pPr lvl="0" algn="just"/>
            <a:r>
              <a:rPr lang="ru-RU" sz="1400" dirty="0">
                <a:solidFill>
                  <a:srgbClr val="0000CC"/>
                </a:solidFill>
              </a:rPr>
              <a:t> 	- отнесенных к землям сельскохозяйственного назначения или к землям в составе зон сельскохозяйственного использования в населенных пунктах и используемых для сельскохозяйственного производства;</a:t>
            </a:r>
          </a:p>
          <a:p>
            <a:pPr lvl="0" algn="just"/>
            <a:r>
              <a:rPr lang="ru-RU" sz="1400" dirty="0">
                <a:solidFill>
                  <a:srgbClr val="0000CC"/>
                </a:solidFill>
              </a:rPr>
              <a:t> 	- ограниченных в обороте в соответствии с законодательством Российской Федерации, предоставленных для обеспечения обороны, безопасности и таможенных нужд.</a:t>
            </a:r>
            <a:endParaRPr lang="ru-RU" sz="1200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21162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A74414-8CEA-4D84-8F73-4CD893800B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548680"/>
            <a:ext cx="5040560" cy="882452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>
                <a:solidFill>
                  <a:srgbClr val="146194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Ставки по уплате земельного налога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4A3F803-C56D-485B-A0F6-312013142E44}"/>
              </a:ext>
            </a:extLst>
          </p:cNvPr>
          <p:cNvSpPr txBox="1"/>
          <p:nvPr/>
        </p:nvSpPr>
        <p:spPr>
          <a:xfrm>
            <a:off x="251520" y="2060848"/>
            <a:ext cx="8640960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b="1" dirty="0">
                <a:solidFill>
                  <a:srgbClr val="0000CC"/>
                </a:solidFill>
              </a:rPr>
              <a:t>1,0  %  </a:t>
            </a:r>
            <a:r>
              <a:rPr lang="ru-RU" sz="1400" dirty="0">
                <a:solidFill>
                  <a:srgbClr val="0000CC"/>
                </a:solidFill>
              </a:rPr>
              <a:t> в отношении земельных участков, занятых гаражными кооперативами и индивидуальными гаражами;</a:t>
            </a:r>
          </a:p>
          <a:p>
            <a:pPr algn="just"/>
            <a:r>
              <a:rPr lang="ru-RU" sz="1400" dirty="0">
                <a:solidFill>
                  <a:srgbClr val="0000CC"/>
                </a:solidFill>
              </a:rPr>
              <a:t> </a:t>
            </a:r>
          </a:p>
          <a:p>
            <a:pPr algn="just"/>
            <a:r>
              <a:rPr lang="ru-RU" sz="1400" b="1" dirty="0">
                <a:solidFill>
                  <a:srgbClr val="0000CC"/>
                </a:solidFill>
              </a:rPr>
              <a:t>1,5 %  </a:t>
            </a:r>
            <a:r>
              <a:rPr lang="ru-RU" sz="1400" dirty="0">
                <a:solidFill>
                  <a:srgbClr val="0000CC"/>
                </a:solidFill>
              </a:rPr>
              <a:t>в отношении прочих земельных участков, в том числе земельных участков, отнесенных к землям сельскохозяйственного назначения или к землям в составе зон сельскохозяйственного использования в населенных пунктах, не используемых по целевому назначению;</a:t>
            </a:r>
          </a:p>
          <a:p>
            <a:pPr algn="just"/>
            <a:endParaRPr lang="ru-RU" sz="1400" dirty="0">
              <a:solidFill>
                <a:srgbClr val="0000CC"/>
              </a:solidFill>
            </a:endParaRPr>
          </a:p>
          <a:p>
            <a:pPr lvl="0" algn="just"/>
            <a:r>
              <a:rPr lang="ru-RU" sz="1400" b="1" dirty="0">
                <a:solidFill>
                  <a:srgbClr val="0000CC"/>
                </a:solidFill>
              </a:rPr>
              <a:t>0  %   </a:t>
            </a:r>
            <a:r>
              <a:rPr lang="ru-RU" sz="1400" dirty="0">
                <a:solidFill>
                  <a:srgbClr val="0000CC"/>
                </a:solidFill>
              </a:rPr>
              <a:t> в отношении земельных участков:</a:t>
            </a:r>
          </a:p>
          <a:p>
            <a:pPr lvl="0" algn="just"/>
            <a:r>
              <a:rPr lang="ru-RU" sz="1400" dirty="0">
                <a:solidFill>
                  <a:srgbClr val="0000CC"/>
                </a:solidFill>
              </a:rPr>
              <a:t>	-   занятых кладбищами и иными местами погребения;</a:t>
            </a:r>
          </a:p>
          <a:p>
            <a:pPr lvl="0" algn="just"/>
            <a:r>
              <a:rPr lang="ru-RU" sz="1400" dirty="0">
                <a:solidFill>
                  <a:srgbClr val="0000CC"/>
                </a:solidFill>
              </a:rPr>
              <a:t>	- занятых организациями и индивидуальными предпринимателями, которые осуществляют деятельность в области информационных технологий, разрабатывают и реализуют разработанные ими программы для ЭВМ, базы данных на материальном носителе или в форме электронного документа по каналам связи независимо от вида договора и (или) оказывают услуги (выполняют работы) по разработке, адаптации, модификации программ для ЭВМ, баз данных (программных средств и информационных продуктов вычислительной техники), устанавливают, тестируют и сопровождают программы для ЭВМ, базы данных (с 01.01.2022 до 01.01.2025)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4C7337A-5B3C-4488-804F-650F74BE71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69450" y="116632"/>
            <a:ext cx="3810330" cy="213378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67226EC-4DB7-43AA-B26B-D5EE6B0810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35896" y="5259782"/>
            <a:ext cx="3456384" cy="152085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7971789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1E0CC7D-795A-4B18-8A5E-07A92477C1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332656"/>
            <a:ext cx="5112568" cy="936104"/>
          </a:xfrm>
        </p:spPr>
        <p:txBody>
          <a:bodyPr>
            <a:noAutofit/>
          </a:bodyPr>
          <a:lstStyle/>
          <a:p>
            <a:pPr algn="ctr"/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Ставки по уплате налога на имущество физических лиц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614EE25-9879-482B-B086-A36C7CECDC71}"/>
              </a:ext>
            </a:extLst>
          </p:cNvPr>
          <p:cNvSpPr txBox="1"/>
          <p:nvPr/>
        </p:nvSpPr>
        <p:spPr>
          <a:xfrm>
            <a:off x="251520" y="1868640"/>
            <a:ext cx="86409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rgbClr val="0000CC"/>
                </a:solidFill>
              </a:rPr>
              <a:t>Решение Совета депутатов городского округа  Щелково от 14.10.2019 г.</a:t>
            </a:r>
          </a:p>
          <a:p>
            <a:r>
              <a:rPr lang="ru-RU" sz="1600" b="1" dirty="0">
                <a:solidFill>
                  <a:srgbClr val="0000CC"/>
                </a:solidFill>
              </a:rPr>
              <a:t> N 28/3-7-НПА «О налоге на имущество физических лиц на территории городского округа Щёлково Московской области»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0924AB6-1E51-4C7D-B5A4-885E4B5ADD6A}"/>
              </a:ext>
            </a:extLst>
          </p:cNvPr>
          <p:cNvSpPr txBox="1"/>
          <p:nvPr/>
        </p:nvSpPr>
        <p:spPr>
          <a:xfrm>
            <a:off x="251520" y="2996952"/>
            <a:ext cx="8640960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rgbClr val="0000CC"/>
                </a:solidFill>
              </a:rPr>
              <a:t>Объекты налогообложения, кадастровая </a:t>
            </a:r>
            <a:r>
              <a:rPr lang="ru-RU" sz="1400" b="1" u="sng" dirty="0">
                <a:solidFill>
                  <a:srgbClr val="0000CC"/>
                </a:solidFill>
              </a:rPr>
              <a:t>стоимость каждого </a:t>
            </a:r>
            <a:r>
              <a:rPr lang="ru-RU" sz="1400" dirty="0">
                <a:solidFill>
                  <a:srgbClr val="0000CC"/>
                </a:solidFill>
              </a:rPr>
              <a:t>из которых </a:t>
            </a:r>
            <a:r>
              <a:rPr lang="ru-RU" sz="1400" b="1" u="sng" dirty="0">
                <a:solidFill>
                  <a:srgbClr val="0000CC"/>
                </a:solidFill>
              </a:rPr>
              <a:t>не превышает 300 млн. рублей</a:t>
            </a:r>
            <a:r>
              <a:rPr lang="ru-RU" sz="1400" dirty="0">
                <a:solidFill>
                  <a:srgbClr val="0000CC"/>
                </a:solidFill>
              </a:rPr>
              <a:t>:</a:t>
            </a:r>
          </a:p>
          <a:p>
            <a:endParaRPr lang="ru-RU" sz="1400" dirty="0">
              <a:solidFill>
                <a:srgbClr val="0000CC"/>
              </a:solidFill>
            </a:endParaRPr>
          </a:p>
          <a:p>
            <a:r>
              <a:rPr lang="ru-RU" sz="1400" b="1" dirty="0">
                <a:solidFill>
                  <a:srgbClr val="0000CC"/>
                </a:solidFill>
              </a:rPr>
              <a:t>0,1 % - </a:t>
            </a:r>
            <a:r>
              <a:rPr lang="ru-RU" sz="1400" dirty="0">
                <a:solidFill>
                  <a:srgbClr val="0000CC"/>
                </a:solidFill>
              </a:rPr>
              <a:t>в отношении квартир, частей квартир, комнат;</a:t>
            </a:r>
          </a:p>
          <a:p>
            <a:endParaRPr lang="ru-RU" sz="1400" b="1" dirty="0">
              <a:solidFill>
                <a:srgbClr val="0000CC"/>
              </a:solidFill>
            </a:endParaRPr>
          </a:p>
          <a:p>
            <a:r>
              <a:rPr lang="ru-RU" sz="1400" b="1" dirty="0">
                <a:solidFill>
                  <a:srgbClr val="0000CC"/>
                </a:solidFill>
              </a:rPr>
              <a:t>0,3 % </a:t>
            </a:r>
            <a:r>
              <a:rPr lang="ru-RU" sz="1400" dirty="0">
                <a:solidFill>
                  <a:srgbClr val="0000CC"/>
                </a:solidFill>
              </a:rPr>
              <a:t>в отношении </a:t>
            </a:r>
            <a:endParaRPr lang="en-US" sz="1400" dirty="0">
              <a:solidFill>
                <a:srgbClr val="0000CC"/>
              </a:solidFill>
            </a:endParaRPr>
          </a:p>
          <a:p>
            <a:r>
              <a:rPr lang="en-US" sz="1400" dirty="0">
                <a:solidFill>
                  <a:srgbClr val="0000CC"/>
                </a:solidFill>
              </a:rPr>
              <a:t>-     </a:t>
            </a:r>
            <a:r>
              <a:rPr lang="ru-RU" sz="1400" dirty="0">
                <a:solidFill>
                  <a:srgbClr val="0000CC"/>
                </a:solidFill>
              </a:rPr>
              <a:t>жилых домов, частей жилых домов;</a:t>
            </a:r>
          </a:p>
          <a:p>
            <a:pPr marL="285750" indent="-285750">
              <a:buFontTx/>
              <a:buChar char="-"/>
            </a:pPr>
            <a:r>
              <a:rPr lang="ru-RU" sz="1400" dirty="0">
                <a:solidFill>
                  <a:srgbClr val="0000CC"/>
                </a:solidFill>
              </a:rPr>
              <a:t>объектов незавершенного строительства;</a:t>
            </a:r>
          </a:p>
          <a:p>
            <a:pPr marL="285750" indent="-285750">
              <a:buFontTx/>
              <a:buChar char="-"/>
            </a:pPr>
            <a:r>
              <a:rPr lang="ru-RU" sz="1400" dirty="0">
                <a:solidFill>
                  <a:srgbClr val="0000CC"/>
                </a:solidFill>
              </a:rPr>
              <a:t>единых недвижимых комплексов, в состав которых входят хотя бы один жилой дом;</a:t>
            </a:r>
          </a:p>
          <a:p>
            <a:pPr marL="285750" indent="-285750">
              <a:buFontTx/>
              <a:buChar char="-"/>
            </a:pPr>
            <a:r>
              <a:rPr lang="ru-RU" sz="1400" dirty="0">
                <a:solidFill>
                  <a:srgbClr val="0000CC"/>
                </a:solidFill>
              </a:rPr>
              <a:t>гаражей и машино - мест;</a:t>
            </a:r>
          </a:p>
          <a:p>
            <a:pPr marL="285750" indent="-285750">
              <a:buFontTx/>
              <a:buChar char="-"/>
            </a:pPr>
            <a:r>
              <a:rPr lang="ru-RU" sz="1400" dirty="0">
                <a:solidFill>
                  <a:srgbClr val="0000CC"/>
                </a:solidFill>
              </a:rPr>
              <a:t>хозяйственных строений или сооружений, площадь каждого из которых не превышает 50 квадратных метров и которые расположены на земельных участках для ведения личного подсобного хозяйства, огородничества, садоводства или ИЖС;</a:t>
            </a:r>
          </a:p>
          <a:p>
            <a:pPr lvl="0"/>
            <a:endParaRPr lang="en-US" sz="1400" dirty="0">
              <a:solidFill>
                <a:srgbClr val="0000CC"/>
              </a:solidFill>
            </a:endParaRPr>
          </a:p>
          <a:p>
            <a:pPr lvl="0"/>
            <a:r>
              <a:rPr lang="ru-RU" sz="1400" b="1" dirty="0">
                <a:solidFill>
                  <a:srgbClr val="0000CC"/>
                </a:solidFill>
              </a:rPr>
              <a:t>0,5 %</a:t>
            </a:r>
            <a:r>
              <a:rPr lang="ru-RU" sz="1400" dirty="0">
                <a:solidFill>
                  <a:srgbClr val="0000CC"/>
                </a:solidFill>
              </a:rPr>
              <a:t> </a:t>
            </a:r>
            <a:r>
              <a:rPr lang="en-US" sz="1400" dirty="0">
                <a:solidFill>
                  <a:srgbClr val="0000CC"/>
                </a:solidFill>
              </a:rPr>
              <a:t>- </a:t>
            </a:r>
            <a:r>
              <a:rPr lang="ru-RU" sz="1400" dirty="0">
                <a:solidFill>
                  <a:srgbClr val="0000CC"/>
                </a:solidFill>
              </a:rPr>
              <a:t>в отношении прочих объектов налогообложения.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A9F08554-16F0-4F8D-8A4D-3D066ECE4F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360000">
            <a:off x="5518533" y="243288"/>
            <a:ext cx="2933972" cy="1624347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</p:spTree>
    <p:extLst>
      <p:ext uri="{BB962C8B-B14F-4D97-AF65-F5344CB8AC3E}">
        <p14:creationId xmlns:p14="http://schemas.microsoft.com/office/powerpoint/2010/main" val="209693115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1E0CC7D-795A-4B18-8A5E-07A92477C1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550" y="285920"/>
            <a:ext cx="5172530" cy="979124"/>
          </a:xfrm>
        </p:spPr>
        <p:txBody>
          <a:bodyPr>
            <a:noAutofit/>
          </a:bodyPr>
          <a:lstStyle/>
          <a:p>
            <a:pPr algn="ctr"/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Ставки по уплате налога на имущество физических лиц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0924AB6-1E51-4C7D-B5A4-885E4B5ADD6A}"/>
              </a:ext>
            </a:extLst>
          </p:cNvPr>
          <p:cNvSpPr txBox="1"/>
          <p:nvPr/>
        </p:nvSpPr>
        <p:spPr>
          <a:xfrm>
            <a:off x="251520" y="2267173"/>
            <a:ext cx="8712968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400" dirty="0"/>
          </a:p>
          <a:p>
            <a:pPr lvl="0"/>
            <a:r>
              <a:rPr lang="ru-RU" sz="1400" dirty="0">
                <a:solidFill>
                  <a:srgbClr val="0000CC"/>
                </a:solidFill>
              </a:rPr>
              <a:t>Объекты налогообложения, кадастровая </a:t>
            </a:r>
            <a:r>
              <a:rPr lang="ru-RU" sz="1400" b="1" u="sng" dirty="0">
                <a:solidFill>
                  <a:srgbClr val="0000CC"/>
                </a:solidFill>
              </a:rPr>
              <a:t>стоимость каждого </a:t>
            </a:r>
            <a:r>
              <a:rPr lang="ru-RU" sz="1400" b="1" dirty="0">
                <a:solidFill>
                  <a:srgbClr val="0000CC"/>
                </a:solidFill>
              </a:rPr>
              <a:t>из которых </a:t>
            </a:r>
            <a:r>
              <a:rPr lang="ru-RU" sz="1400" b="1" u="sng" dirty="0">
                <a:solidFill>
                  <a:srgbClr val="0000CC"/>
                </a:solidFill>
              </a:rPr>
              <a:t>превышает 300 млн</a:t>
            </a:r>
            <a:r>
              <a:rPr lang="ru-RU" sz="1400" dirty="0">
                <a:solidFill>
                  <a:srgbClr val="0000CC"/>
                </a:solidFill>
              </a:rPr>
              <a:t>. рублей  -  </a:t>
            </a:r>
            <a:r>
              <a:rPr lang="ru-RU" sz="1400" b="1" dirty="0">
                <a:solidFill>
                  <a:srgbClr val="0000CC"/>
                </a:solidFill>
              </a:rPr>
              <a:t>2,0%</a:t>
            </a:r>
            <a:r>
              <a:rPr lang="ru-RU" sz="1400" dirty="0">
                <a:solidFill>
                  <a:srgbClr val="0000CC"/>
                </a:solidFill>
              </a:rPr>
              <a:t> ;</a:t>
            </a:r>
          </a:p>
          <a:p>
            <a:endParaRPr lang="en-US" sz="1400" b="1" dirty="0">
              <a:solidFill>
                <a:srgbClr val="0000CC"/>
              </a:solidFill>
            </a:endParaRPr>
          </a:p>
          <a:p>
            <a:pPr lvl="0"/>
            <a:r>
              <a:rPr lang="ru-RU" sz="1400" dirty="0">
                <a:solidFill>
                  <a:srgbClr val="0000CC"/>
                </a:solidFill>
              </a:rPr>
              <a:t>Объекты налогообложения, включенные в перечень, определяемый в соответствии с пунктом 7 статьи 378.2  Налогового кодекса РФ, в отношении объектов налогообложения, предусмотренных абзацем вторым пункта 10 статьи 378.2 Налогового кодекса РФ, в 2020 году - 1,7%, 2021 году - 1,8% , в 2022 году - 1,9%, в 2023 году и последующие годы – 2,0%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3D56FC5-D44C-42B2-B1A9-02F9E768EF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6333" y="4238550"/>
            <a:ext cx="4589764" cy="25018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F0D0DC1-335D-4E0B-8612-4524C9CB5A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6136" y="285920"/>
            <a:ext cx="3005588" cy="4799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996449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8B69A358-21CD-46BE-A01B-664673D6F53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44439109"/>
              </p:ext>
            </p:extLst>
          </p:nvPr>
        </p:nvGraphicFramePr>
        <p:xfrm>
          <a:off x="323527" y="1052736"/>
          <a:ext cx="8640961" cy="5688632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708275">
                  <a:extLst>
                    <a:ext uri="{9D8B030D-6E8A-4147-A177-3AD203B41FA5}">
                      <a16:colId xmlns:a16="http://schemas.microsoft.com/office/drawing/2014/main" val="3031734178"/>
                    </a:ext>
                  </a:extLst>
                </a:gridCol>
                <a:gridCol w="5170411">
                  <a:extLst>
                    <a:ext uri="{9D8B030D-6E8A-4147-A177-3AD203B41FA5}">
                      <a16:colId xmlns:a16="http://schemas.microsoft.com/office/drawing/2014/main" val="2481900769"/>
                    </a:ext>
                  </a:extLst>
                </a:gridCol>
                <a:gridCol w="2762275">
                  <a:extLst>
                    <a:ext uri="{9D8B030D-6E8A-4147-A177-3AD203B41FA5}">
                      <a16:colId xmlns:a16="http://schemas.microsoft.com/office/drawing/2014/main" val="1010333535"/>
                    </a:ext>
                  </a:extLst>
                </a:gridCol>
              </a:tblGrid>
              <a:tr h="661916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bg1"/>
                          </a:solidFill>
                        </a:rPr>
                        <a:t>№ п/п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lang="ru-RU" sz="1400" dirty="0">
                          <a:solidFill>
                            <a:schemeClr val="bg1"/>
                          </a:solidFill>
                        </a:rPr>
                        <a:t>Наименование налоговой льготы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bg1"/>
                          </a:solidFill>
                        </a:rPr>
                        <a:t>Размер льготы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76103009"/>
                  </a:ext>
                </a:extLst>
              </a:tr>
              <a:tr h="809612">
                <a:tc gridSpan="3">
                  <a:txBody>
                    <a:bodyPr/>
                    <a:lstStyle/>
                    <a:p>
                      <a:r>
                        <a:rPr lang="ru-RU" sz="1400" b="1" dirty="0"/>
                        <a:t>Земельный налог </a:t>
                      </a:r>
                    </a:p>
                    <a:p>
                      <a:r>
                        <a:rPr lang="ru-RU" sz="1200" dirty="0"/>
                        <a:t>Решение Совета депутатов городского округа Щелково от 14.10.2019 г. N 29/3-8-НПА </a:t>
                      </a:r>
                    </a:p>
                    <a:p>
                      <a:r>
                        <a:rPr lang="ru-RU" sz="1200" dirty="0"/>
                        <a:t>«О земельном налоге на территории городского округа Щёлково Московской области»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2826419"/>
                  </a:ext>
                </a:extLst>
              </a:tr>
              <a:tr h="2957110">
                <a:tc rowSpan="2">
                  <a:txBody>
                    <a:bodyPr/>
                    <a:lstStyle/>
                    <a:p>
                      <a:r>
                        <a:rPr lang="ru-RU" sz="1400" dirty="0"/>
                        <a:t>1.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/>
                        <a:t>Пункт 5.1 </a:t>
                      </a:r>
                    </a:p>
                    <a:p>
                      <a:r>
                        <a:rPr lang="ru-RU" sz="1200" dirty="0"/>
                        <a:t>Льгота в виде уменьшения на 50 процентов исчисленной суммы земельного налога в отношении одного земельного участка, не используемого в предпринимательской деятельности, по выбору налогоплательщика, имеющего предельные размеры, установленные законодательством Московской области и нормативными правовыми актами городского округа Щелково, предназначенного для индивидуального жилищного строительства, дачного строительства, ведения личного подсобного хозяйства, садоводства или огородничества, следующим категориям налогоплательщиков, имеющим указанный земельный участок в собственности, постоянном (бессрочном) пользовании или пожизненном наследуемом владении: </a:t>
                      </a:r>
                    </a:p>
                    <a:p>
                      <a:r>
                        <a:rPr lang="ru-RU" sz="1200" dirty="0"/>
                        <a:t>- физическим лицам, являющимся членами многодетных семей, которые в соответствии законодательством Российской Федерации и Московской области отнесены к данной категории граждан;</a:t>
                      </a: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r>
                        <a:rPr lang="ru-RU" sz="1400" dirty="0"/>
                        <a:t>50%</a:t>
                      </a:r>
                    </a:p>
                  </a:txBody>
                  <a:tcPr anchor="ctr" anchorCtr="1"/>
                </a:tc>
                <a:extLst>
                  <a:ext uri="{0D108BD9-81ED-4DB2-BD59-A6C34878D82A}">
                    <a16:rowId xmlns:a16="http://schemas.microsoft.com/office/drawing/2014/main" val="1832460574"/>
                  </a:ext>
                </a:extLst>
              </a:tr>
              <a:tr h="1259994">
                <a:tc vMerge="1">
                  <a:txBody>
                    <a:bodyPr/>
                    <a:lstStyle/>
                    <a:p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/>
                        <a:t>- детям-сиротам и детям, оставшимся без попечения родителей, лицам в возрасте от 18 до 23 лет из числа детей-сирот и детей, оставшихся без попечения родителей, которым предоставляются дополнительные виды социальной поддержки в соответствии с законодательством Российской Федерации и законодательством Московской области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53614260"/>
                  </a:ext>
                </a:extLst>
              </a:tr>
            </a:tbl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0" y="6096"/>
            <a:ext cx="9144000" cy="8771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700" b="1" cap="all" dirty="0">
                <a:ln w="3175" cmpd="sng">
                  <a:noFill/>
                </a:ln>
                <a:solidFill>
                  <a:srgbClr val="146194">
                    <a:lumMod val="75000"/>
                  </a:srgb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Информация о налоговых льготах, установленных представительным органом местного самоуправления в соответствии с утверждёнными нормативными правовыми актами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414564172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8B69A358-21CD-46BE-A01B-664673D6F53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59666852"/>
              </p:ext>
            </p:extLst>
          </p:nvPr>
        </p:nvGraphicFramePr>
        <p:xfrm>
          <a:off x="251520" y="1844824"/>
          <a:ext cx="8424936" cy="3608813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089746">
                  <a:extLst>
                    <a:ext uri="{9D8B030D-6E8A-4147-A177-3AD203B41FA5}">
                      <a16:colId xmlns:a16="http://schemas.microsoft.com/office/drawing/2014/main" val="3031734178"/>
                    </a:ext>
                  </a:extLst>
                </a:gridCol>
                <a:gridCol w="5697006">
                  <a:extLst>
                    <a:ext uri="{9D8B030D-6E8A-4147-A177-3AD203B41FA5}">
                      <a16:colId xmlns:a16="http://schemas.microsoft.com/office/drawing/2014/main" val="1307464325"/>
                    </a:ext>
                  </a:extLst>
                </a:gridCol>
                <a:gridCol w="1638184">
                  <a:extLst>
                    <a:ext uri="{9D8B030D-6E8A-4147-A177-3AD203B41FA5}">
                      <a16:colId xmlns:a16="http://schemas.microsoft.com/office/drawing/2014/main" val="934783628"/>
                    </a:ext>
                  </a:extLst>
                </a:gridCol>
              </a:tblGrid>
              <a:tr h="792088"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r>
                        <a:rPr lang="ru-RU" sz="1400" b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№ п/п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endParaRPr lang="ru-RU" sz="1400" b="1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ctr" defTabSz="457200" rtl="0" eaLnBrk="1" latinLnBrk="0" hangingPunct="1"/>
                      <a:r>
                        <a:rPr lang="ru-RU" sz="1400" b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Наименование налоговой льготы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r>
                        <a:rPr lang="ru-RU" sz="1400" b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Размер льготы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76103009"/>
                  </a:ext>
                </a:extLst>
              </a:tr>
              <a:tr h="2816725">
                <a:tc>
                  <a:txBody>
                    <a:bodyPr/>
                    <a:lstStyle/>
                    <a:p>
                      <a:r>
                        <a:rPr lang="ru-RU" sz="1400" dirty="0"/>
                        <a:t>2.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/>
                        <a:t>Пункт 6 </a:t>
                      </a:r>
                    </a:p>
                    <a:p>
                      <a:r>
                        <a:rPr lang="ru-RU" sz="1300" dirty="0"/>
                        <a:t>- органы местного самоуправления городского округа Щелково Московской области, муниципальные учреждения городского округа Щелково Московской области в отношении земельных участков, предоставленных и используемых ими для непосредственного выполнения возложенных на них функций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Освобождение от налогообложения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2826419"/>
                  </a:ext>
                </a:extLst>
              </a:tr>
            </a:tbl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251520" y="116632"/>
            <a:ext cx="842493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cap="all" dirty="0">
                <a:ln w="3175" cmpd="sng">
                  <a:noFill/>
                </a:ln>
                <a:solidFill>
                  <a:srgbClr val="146194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Информация о налоговых льготах, установленных представительным органом местного самоуправления в соответствии с утверждёнными нормативными правовыми актами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195260573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0"/>
                <a:lumOff val="100000"/>
              </a:schemeClr>
            </a:gs>
            <a:gs pos="35000">
              <a:schemeClr val="accent5">
                <a:lumMod val="0"/>
                <a:lumOff val="100000"/>
              </a:schemeClr>
            </a:gs>
            <a:gs pos="100000">
              <a:schemeClr val="accent5">
                <a:lumMod val="10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5381"/>
            <a:ext cx="9144000" cy="605307"/>
          </a:xfrm>
        </p:spPr>
        <p:txBody>
          <a:bodyPr>
            <a:noAutofit/>
          </a:bodyPr>
          <a:lstStyle/>
          <a:p>
            <a:r>
              <a:rPr lang="ru-RU" sz="2000" dirty="0">
                <a:solidFill>
                  <a:srgbClr val="0000CC"/>
                </a:solidFill>
                <a:effectLst/>
                <a:latin typeface="+mn-lt"/>
              </a:rPr>
              <a:t/>
            </a:r>
            <a:br>
              <a:rPr lang="ru-RU" sz="2000" dirty="0">
                <a:solidFill>
                  <a:srgbClr val="0000CC"/>
                </a:solidFill>
                <a:effectLst/>
                <a:latin typeface="+mn-lt"/>
              </a:rPr>
            </a:br>
            <a:r>
              <a:rPr lang="ru-RU" sz="2000" b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</a:rPr>
              <a:t>Объём выпадающих доходов в 2022 году в связи с предоставлением льгот, установленных представительным органом  городского округа Щёлково</a:t>
            </a:r>
            <a:br>
              <a:rPr lang="ru-RU" sz="2000" b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</a:rPr>
            </a:br>
            <a:endParaRPr lang="ru-RU" sz="1200" dirty="0">
              <a:solidFill>
                <a:schemeClr val="bg1"/>
              </a:solidFill>
            </a:endParaRPr>
          </a:p>
        </p:txBody>
      </p:sp>
      <p:graphicFrame>
        <p:nvGraphicFramePr>
          <p:cNvPr id="7" name="Объект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55609003"/>
              </p:ext>
            </p:extLst>
          </p:nvPr>
        </p:nvGraphicFramePr>
        <p:xfrm>
          <a:off x="1" y="692698"/>
          <a:ext cx="9143999" cy="6233365"/>
        </p:xfrm>
        <a:graphic>
          <a:graphicData uri="http://schemas.openxmlformats.org/drawingml/2006/table">
            <a:tbl>
              <a:tblPr firstRow="1" bandRow="1">
                <a:tableStyleId>{35758FB7-9AC5-4552-8A53-C91805E547FA}</a:tableStyleId>
              </a:tblPr>
              <a:tblGrid>
                <a:gridCol w="5940150">
                  <a:extLst>
                    <a:ext uri="{9D8B030D-6E8A-4147-A177-3AD203B41FA5}">
                      <a16:colId xmlns:a16="http://schemas.microsoft.com/office/drawing/2014/main" val="3112892977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val="1602276602"/>
                    </a:ext>
                  </a:extLst>
                </a:gridCol>
                <a:gridCol w="1835697">
                  <a:extLst>
                    <a:ext uri="{9D8B030D-6E8A-4147-A177-3AD203B41FA5}">
                      <a16:colId xmlns:a16="http://schemas.microsoft.com/office/drawing/2014/main" val="3249162461"/>
                    </a:ext>
                  </a:extLst>
                </a:gridCol>
              </a:tblGrid>
              <a:tr h="530617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bg1"/>
                          </a:solidFill>
                        </a:rPr>
                        <a:t>Категории налогоплательщиков</a:t>
                      </a:r>
                      <a:r>
                        <a:rPr lang="ru-RU" sz="1400" baseline="0" dirty="0">
                          <a:solidFill>
                            <a:schemeClr val="bg1"/>
                          </a:solidFill>
                        </a:rPr>
                        <a:t>, имеющих льготы и преференции по уплате налогов</a:t>
                      </a:r>
                      <a:endParaRPr lang="ru-RU" sz="1400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</a:rPr>
                        <a:t>Размер льготы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endParaRPr lang="ru-RU" sz="1400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</a:rPr>
                        <a:t>Сумма 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</a:rPr>
                        <a:t>(тыс. руб.)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56747512"/>
                  </a:ext>
                </a:extLst>
              </a:tr>
              <a:tr h="1019533">
                <a:tc>
                  <a:txBody>
                    <a:bodyPr/>
                    <a:lstStyle/>
                    <a:p>
                      <a:r>
                        <a:rPr lang="ru-RU" sz="1400" b="1" dirty="0"/>
                        <a:t>Земельный налог </a:t>
                      </a:r>
                      <a:r>
                        <a:rPr lang="ru-RU" sz="1400" b="0" dirty="0"/>
                        <a:t>(</a:t>
                      </a:r>
                      <a:r>
                        <a:rPr lang="ru-RU" sz="1200" dirty="0"/>
                        <a:t>Решение Совета депутатов городского округа Щёлково </a:t>
                      </a:r>
                    </a:p>
                    <a:p>
                      <a:r>
                        <a:rPr lang="ru-RU" sz="1200" dirty="0"/>
                        <a:t>от 14.10.2019 г.  N 29/3-8-НПА «О земельном налоге на территории городского округа Щёлково Московской  области»)</a:t>
                      </a:r>
                    </a:p>
                    <a:p>
                      <a:r>
                        <a:rPr lang="ru-RU" sz="1200" b="1" dirty="0"/>
                        <a:t>Пункт 1.5 </a:t>
                      </a:r>
                    </a:p>
                    <a:p>
                      <a:r>
                        <a:rPr lang="ru-RU" sz="1200" dirty="0"/>
                        <a:t>- земельные участки, занятые кладбищами и иными местами погребения</a:t>
                      </a:r>
                      <a:endParaRPr lang="ru-RU" dirty="0"/>
                    </a:p>
                  </a:txBody>
                  <a:tcPr anchor="ctr"/>
                </a:tc>
                <a:tc rowSpan="3">
                  <a:txBody>
                    <a:bodyPr/>
                    <a:lstStyle/>
                    <a:p>
                      <a:endParaRPr lang="ru-RU" sz="1400" dirty="0"/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dirty="0"/>
                        <a:t>ставка 0%</a:t>
                      </a:r>
                    </a:p>
                    <a:p>
                      <a:pPr algn="ctr">
                        <a:lnSpc>
                          <a:spcPct val="200000"/>
                        </a:lnSpc>
                      </a:pPr>
                      <a:endParaRPr lang="ru-RU" sz="1400" dirty="0"/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ru-RU" sz="1400" dirty="0"/>
                        <a:t>-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21260745"/>
                  </a:ext>
                </a:extLst>
              </a:tr>
              <a:tr h="293285">
                <a:tc rowSpan="2">
                  <a:txBody>
                    <a:bodyPr/>
                    <a:lstStyle/>
                    <a:p>
                      <a:pPr algn="l"/>
                      <a:r>
                        <a:rPr lang="ru-RU" sz="1200" dirty="0"/>
                        <a:t>- земельные участки, занятые организациями и индивидуальными предпринимателями, которые осуществляют деятельность в области информационных технологий, разрабатывают и реализуют разработанные ими программы для ЭВМ, базы данных на материальном носителе или в форме электронного документа по каналам связи независимо от вида договора и (или) оказывают услуги (выполняют работы) по разработке, адаптации, модификации программ для ЭВМ, баз данных (программных средств и информационных продуктов вычислительной техники), устанавливают, тестируют и сопровождают программы для ЭВМ, базы данных (с 01.01.2022 до 01.01.2025)</a:t>
                      </a: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endParaRPr lang="ru-RU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91692375"/>
                  </a:ext>
                </a:extLst>
              </a:tr>
              <a:tr h="1415932">
                <a:tc vMerge="1">
                  <a:txBody>
                    <a:bodyPr/>
                    <a:lstStyle/>
                    <a:p>
                      <a:pPr algn="l"/>
                      <a:r>
                        <a:rPr lang="ru-RU" sz="1200" dirty="0"/>
                        <a:t>- занятых организациями и индивидуальными предпринимателями, которые осуществляют деятельность в области информационных технологий, разрабатывают и реализуют разработанные ими программы для ЭВМ, базы данных на материальном носителе или в форме электронного документа по каналам связи независимо от вида договора и (или) оказывают услуги (выполняют работы) по разработке, адаптации, модификации программ для ЭВМ, баз данных (программных средств и информационных продуктов вычислительной техники), устанавливают, тестируют и сопровождают программы для ЭВМ, базы данных (с 01.01.2022 до 01.01.2025)</a:t>
                      </a:r>
                    </a:p>
                    <a:p>
                      <a:pPr algn="l"/>
                      <a:endParaRPr lang="ru-RU" sz="1200" dirty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ru-RU" sz="1400" dirty="0"/>
                        <a:t>-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58918793"/>
                  </a:ext>
                </a:extLst>
              </a:tr>
              <a:tr h="1349381">
                <a:tc>
                  <a:txBody>
                    <a:bodyPr/>
                    <a:lstStyle/>
                    <a:p>
                      <a:pPr algn="l"/>
                      <a:r>
                        <a:rPr lang="ru-RU" sz="1200" b="1" dirty="0"/>
                        <a:t>Пункт 5.1</a:t>
                      </a:r>
                    </a:p>
                    <a:p>
                      <a:pPr algn="l"/>
                      <a:r>
                        <a:rPr lang="ru-RU" sz="1200" dirty="0"/>
                        <a:t>- члены многодетных семей, которые в соответствии законодательством Российской Федерации и Московской области отнесены к данной категории граждан;</a:t>
                      </a:r>
                    </a:p>
                    <a:p>
                      <a:pPr algn="l"/>
                      <a:r>
                        <a:rPr lang="ru-RU" sz="1200" dirty="0"/>
                        <a:t>-дети-сироты и дети, оставшиеся без попечения родителей, лица в возрасте от 18 до 23 лет из числа детей-сирот и детей, оставшихся без попечения родителей, которым предоставляются дополнительные виды социальной поддержки в соответствии с законодательством Российской Федерации и законодательством Московской области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dirty="0"/>
                        <a:t>50%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dirty="0"/>
                        <a:t>413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37733610"/>
                  </a:ext>
                </a:extLst>
              </a:tr>
              <a:tr h="989546">
                <a:tc>
                  <a:txBody>
                    <a:bodyPr/>
                    <a:lstStyle/>
                    <a:p>
                      <a:pPr algn="l"/>
                      <a:r>
                        <a:rPr lang="ru-RU" sz="1200" b="1" dirty="0"/>
                        <a:t>Пункт 6</a:t>
                      </a:r>
                    </a:p>
                    <a:p>
                      <a:pPr algn="l"/>
                      <a:r>
                        <a:rPr lang="ru-RU" sz="1200" dirty="0"/>
                        <a:t>- органы местного самоуправления городского округа Щелково Московской области, муниципальные учреждения городского округа Щелково Московской области в отношении земельных участков, предоставленных и используемых ими для непосредственного выполнения возложенных на них функций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dirty="0"/>
                        <a:t>Освобождение от налогообложения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dirty="0"/>
                        <a:t>71 883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481952"/>
                  </a:ext>
                </a:extLst>
              </a:tr>
              <a:tr h="551628"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Всего: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ru-RU" sz="1400" b="1" dirty="0"/>
                        <a:t>72 296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7789606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0246399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0"/>
                <a:lumOff val="100000"/>
              </a:schemeClr>
            </a:gs>
            <a:gs pos="35000">
              <a:schemeClr val="accent5">
                <a:lumMod val="0"/>
                <a:lumOff val="100000"/>
              </a:schemeClr>
            </a:gs>
            <a:gs pos="100000">
              <a:schemeClr val="accent5">
                <a:lumMod val="10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6D9F55C-0C77-4FC7-AC74-D797C3C7A6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9331"/>
            <a:ext cx="9144000" cy="1143000"/>
          </a:xfrm>
        </p:spPr>
        <p:txBody>
          <a:bodyPr>
            <a:noAutofit/>
          </a:bodyPr>
          <a:lstStyle/>
          <a:p>
            <a:r>
              <a:rPr lang="ru-RU" sz="2800" b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Структура расходов бюджета городского округа Щёлково Московской области</a:t>
            </a:r>
          </a:p>
        </p:txBody>
      </p:sp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6925D068-942A-47CA-B9B3-EF37EC3F668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97189451"/>
              </p:ext>
            </p:extLst>
          </p:nvPr>
        </p:nvGraphicFramePr>
        <p:xfrm>
          <a:off x="35496" y="1052736"/>
          <a:ext cx="9108504" cy="58052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21853151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08" y="0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rgbClr val="0000CC"/>
                </a:solidFill>
              </a:rPr>
              <a:t>Информация о расходах бюджета городского округа Щёлково Московской области в разрезе муниципальных программ за 2022 </a:t>
            </a:r>
            <a:r>
              <a:rPr lang="ru-RU" sz="2000" b="1" dirty="0" smtClean="0">
                <a:solidFill>
                  <a:srgbClr val="0000CC"/>
                </a:solidFill>
              </a:rPr>
              <a:t>год</a:t>
            </a:r>
            <a:endParaRPr lang="ru-RU" sz="2000" b="1" dirty="0">
              <a:solidFill>
                <a:srgbClr val="0000CC"/>
              </a:solidFill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/>
          </p:nvPr>
        </p:nvGraphicFramePr>
        <p:xfrm>
          <a:off x="-607" y="620688"/>
          <a:ext cx="9144606" cy="6237310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3591263">
                  <a:extLst>
                    <a:ext uri="{9D8B030D-6E8A-4147-A177-3AD203B41FA5}">
                      <a16:colId xmlns:a16="http://schemas.microsoft.com/office/drawing/2014/main" val="1710749478"/>
                    </a:ext>
                  </a:extLst>
                </a:gridCol>
                <a:gridCol w="1036624">
                  <a:extLst>
                    <a:ext uri="{9D8B030D-6E8A-4147-A177-3AD203B41FA5}">
                      <a16:colId xmlns:a16="http://schemas.microsoft.com/office/drawing/2014/main" val="67500930"/>
                    </a:ext>
                  </a:extLst>
                </a:gridCol>
                <a:gridCol w="814490">
                  <a:extLst>
                    <a:ext uri="{9D8B030D-6E8A-4147-A177-3AD203B41FA5}">
                      <a16:colId xmlns:a16="http://schemas.microsoft.com/office/drawing/2014/main" val="1591220052"/>
                    </a:ext>
                  </a:extLst>
                </a:gridCol>
                <a:gridCol w="1036624">
                  <a:extLst>
                    <a:ext uri="{9D8B030D-6E8A-4147-A177-3AD203B41FA5}">
                      <a16:colId xmlns:a16="http://schemas.microsoft.com/office/drawing/2014/main" val="2278597047"/>
                    </a:ext>
                  </a:extLst>
                </a:gridCol>
                <a:gridCol w="2665605">
                  <a:extLst>
                    <a:ext uri="{9D8B030D-6E8A-4147-A177-3AD203B41FA5}">
                      <a16:colId xmlns:a16="http://schemas.microsoft.com/office/drawing/2014/main" val="1585164086"/>
                    </a:ext>
                  </a:extLst>
                </a:gridCol>
              </a:tblGrid>
              <a:tr h="509032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00" b="1" u="none" strike="noStrike" kern="1200" dirty="0" smtClean="0">
                          <a:effectLst/>
                        </a:rPr>
                        <a:t>Наименование муниципальной программы</a:t>
                      </a:r>
                      <a:endParaRPr lang="ru-RU" sz="800" b="1" i="0" u="none" strike="noStrike" kern="12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6067" marR="6067" marT="606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00" b="1" u="none" strike="noStrike" kern="1200" dirty="0" smtClean="0">
                          <a:effectLst/>
                        </a:rPr>
                        <a:t>Уточненный план на 2022 год</a:t>
                      </a:r>
                      <a:r>
                        <a:rPr lang="ru-RU" sz="800" b="1" u="none" strike="noStrike" kern="1200" dirty="0">
                          <a:effectLst/>
                        </a:rPr>
                        <a:t>, тыс. руб.</a:t>
                      </a:r>
                      <a:endParaRPr lang="ru-RU" sz="800" b="1" i="0" u="none" strike="noStrike" kern="12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6067" marR="6067" marT="606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00" b="1" u="none" strike="noStrike" kern="1200" dirty="0" smtClean="0">
                          <a:effectLst/>
                        </a:rPr>
                        <a:t>Исполнено за 2023 год,</a:t>
                      </a:r>
                      <a:r>
                        <a:rPr lang="ru-RU" sz="800" b="1" u="none" strike="noStrike" kern="1200" baseline="0" dirty="0" smtClean="0">
                          <a:effectLst/>
                        </a:rPr>
                        <a:t> </a:t>
                      </a:r>
                      <a:r>
                        <a:rPr lang="ru-RU" sz="800" b="1" u="none" strike="noStrike" kern="1200" dirty="0" smtClean="0">
                          <a:effectLst/>
                        </a:rPr>
                        <a:t>тыс</a:t>
                      </a:r>
                      <a:r>
                        <a:rPr lang="ru-RU" sz="800" b="1" u="none" strike="noStrike" kern="1200" dirty="0">
                          <a:effectLst/>
                        </a:rPr>
                        <a:t>. руб.</a:t>
                      </a:r>
                      <a:endParaRPr lang="ru-RU" sz="800" b="1" i="0" u="none" strike="noStrike" kern="12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6067" marR="6067" marT="606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790" b="1" u="none" strike="noStrike" kern="1200" dirty="0" smtClean="0">
                          <a:effectLst/>
                        </a:rPr>
                        <a:t>Исполнено за 2022 год, процент</a:t>
                      </a:r>
                      <a:endParaRPr lang="ru-RU" sz="790" b="1" i="0" u="none" strike="noStrike" kern="12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6067" marR="6067" marT="606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00" b="1" u="none" strike="noStrike" kern="1200" dirty="0" smtClean="0">
                          <a:effectLst/>
                        </a:rPr>
                        <a:t>Причины не выполнения</a:t>
                      </a:r>
                      <a:endParaRPr lang="ru-RU" sz="800" b="1" i="0" u="none" strike="noStrike" kern="12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6067" marR="6067" marT="6067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40631701"/>
                  </a:ext>
                </a:extLst>
              </a:tr>
              <a:tr h="258103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00" b="1" u="none" strike="noStrike" kern="1200" dirty="0">
                          <a:effectLst/>
                        </a:rPr>
                        <a:t>Муниципальная программа "Здравоохранение"</a:t>
                      </a:r>
                      <a:endParaRPr lang="ru-RU" sz="800" b="1" i="0" u="none" strike="noStrike" kern="12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6067" marR="6067" marT="606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00" b="1" u="none" strike="noStrike" kern="1200" dirty="0">
                          <a:effectLst/>
                        </a:rPr>
                        <a:t>3 857</a:t>
                      </a:r>
                      <a:endParaRPr lang="ru-RU" sz="800" b="1" i="0" u="none" strike="noStrike" kern="12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6067" marR="6067" marT="606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00" b="1" u="none" strike="noStrike" kern="1200" dirty="0">
                          <a:effectLst/>
                        </a:rPr>
                        <a:t>3 837</a:t>
                      </a:r>
                      <a:endParaRPr lang="ru-RU" sz="800" b="1" i="0" u="none" strike="noStrike" kern="12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6067" marR="6067" marT="606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00" b="1" u="none" strike="noStrike" kern="1200" dirty="0">
                          <a:effectLst/>
                        </a:rPr>
                        <a:t>99,48%</a:t>
                      </a:r>
                      <a:endParaRPr lang="ru-RU" sz="800" b="1" i="0" u="none" strike="noStrike" kern="12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6067" marR="6067" marT="606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00" b="1" u="none" strike="noStrike" kern="1200" dirty="0" smtClean="0">
                          <a:effectLst/>
                        </a:rPr>
                        <a:t>Увольнение сотрудника, получающего компенсацию за съем жилья в декабре месяце</a:t>
                      </a:r>
                      <a:endParaRPr lang="ru-RU" sz="800" b="1" i="0" u="none" strike="noStrike" kern="12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6067" marR="6067" marT="6067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8005411"/>
                  </a:ext>
                </a:extLst>
              </a:tr>
              <a:tr h="262484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00" b="1" u="none" strike="noStrike" kern="1200">
                          <a:effectLst/>
                        </a:rPr>
                        <a:t>Муниципальная программа "Культура"</a:t>
                      </a:r>
                      <a:endParaRPr lang="ru-RU" sz="800" b="1" i="0" u="none" strike="noStrike" kern="12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6067" marR="6067" marT="606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00" b="1" u="none" strike="noStrike" kern="1200" dirty="0">
                          <a:effectLst/>
                        </a:rPr>
                        <a:t>800 763</a:t>
                      </a:r>
                      <a:endParaRPr lang="ru-RU" sz="800" b="1" i="0" u="none" strike="noStrike" kern="12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6067" marR="6067" marT="606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00" b="1" u="none" strike="noStrike" kern="1200" dirty="0">
                          <a:effectLst/>
                        </a:rPr>
                        <a:t>796 440</a:t>
                      </a:r>
                      <a:endParaRPr lang="ru-RU" sz="800" b="1" i="0" u="none" strike="noStrike" kern="12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6067" marR="6067" marT="606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00" b="1" u="none" strike="noStrike" kern="1200" dirty="0">
                          <a:effectLst/>
                        </a:rPr>
                        <a:t>99,46%</a:t>
                      </a:r>
                      <a:endParaRPr lang="ru-RU" sz="800" b="1" i="0" u="none" strike="noStrike" kern="12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6067" marR="6067" marT="606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00" b="1" u="none" strike="noStrike" kern="1200" dirty="0" smtClean="0">
                          <a:effectLst/>
                        </a:rPr>
                        <a:t>Экономия по результатам конкурентных процедур</a:t>
                      </a:r>
                      <a:endParaRPr lang="ru-RU" sz="800" b="1" i="0" u="none" strike="noStrike" kern="12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6067" marR="6067" marT="6067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67839028"/>
                  </a:ext>
                </a:extLst>
              </a:tr>
              <a:tr h="223109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00" b="1" u="none" strike="noStrike" kern="1200" dirty="0">
                          <a:effectLst/>
                        </a:rPr>
                        <a:t>Муниципальная программа "Образование"</a:t>
                      </a:r>
                      <a:endParaRPr lang="ru-RU" sz="800" b="1" i="0" u="none" strike="noStrike" kern="12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6067" marR="6067" marT="606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00" b="1" u="none" strike="noStrike" kern="1200">
                          <a:effectLst/>
                        </a:rPr>
                        <a:t>5 591 685</a:t>
                      </a:r>
                      <a:endParaRPr lang="ru-RU" sz="800" b="1" i="0" u="none" strike="noStrike" kern="12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6067" marR="6067" marT="606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00" b="1" u="none" strike="noStrike" kern="1200" dirty="0">
                          <a:effectLst/>
                        </a:rPr>
                        <a:t>5 461 508</a:t>
                      </a:r>
                      <a:endParaRPr lang="ru-RU" sz="800" b="1" i="0" u="none" strike="noStrike" kern="12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6067" marR="6067" marT="606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00" b="1" u="none" strike="noStrike" kern="1200" dirty="0">
                          <a:effectLst/>
                        </a:rPr>
                        <a:t>97,67%</a:t>
                      </a:r>
                      <a:endParaRPr lang="ru-RU" sz="800" b="1" i="0" u="none" strike="noStrike" kern="12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6067" marR="6067" marT="606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u="none" strike="noStrike" kern="1200" dirty="0" smtClean="0">
                          <a:effectLst/>
                        </a:rPr>
                        <a:t>Экономия по результатам конкурентных процедур</a:t>
                      </a:r>
                      <a:endParaRPr lang="ru-RU" sz="800" b="1" i="0" u="none" strike="noStrike" kern="1200" dirty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6067" marR="6067" marT="6067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41900288"/>
                  </a:ext>
                </a:extLst>
              </a:tr>
              <a:tr h="269858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00" b="1" u="none" strike="noStrike" kern="1200" dirty="0">
                          <a:effectLst/>
                        </a:rPr>
                        <a:t>Муниципальная программа "Социальная защита населения"</a:t>
                      </a:r>
                      <a:endParaRPr lang="ru-RU" sz="800" b="1" i="0" u="none" strike="noStrike" kern="12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6067" marR="6067" marT="606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00" b="1" u="none" strike="noStrike" kern="1200">
                          <a:effectLst/>
                        </a:rPr>
                        <a:t>91 531</a:t>
                      </a:r>
                      <a:endParaRPr lang="ru-RU" sz="800" b="1" i="0" u="none" strike="noStrike" kern="12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6067" marR="6067" marT="606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00" b="1" u="none" strike="noStrike" kern="1200" dirty="0">
                          <a:effectLst/>
                        </a:rPr>
                        <a:t>89 029</a:t>
                      </a:r>
                      <a:endParaRPr lang="ru-RU" sz="800" b="1" i="0" u="none" strike="noStrike" kern="12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6067" marR="6067" marT="606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00" b="1" u="none" strike="noStrike" kern="1200" dirty="0">
                          <a:effectLst/>
                        </a:rPr>
                        <a:t>97,27%</a:t>
                      </a:r>
                      <a:endParaRPr lang="ru-RU" sz="800" b="1" i="0" u="none" strike="noStrike" kern="12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6067" marR="6067" marT="606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Сокращение числа получателей пенсии за выслугу лет</a:t>
                      </a:r>
                      <a:endParaRPr lang="ru-RU" sz="800" b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067" marR="6067" marT="6067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48260255"/>
                  </a:ext>
                </a:extLst>
              </a:tr>
              <a:tr h="325099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00" b="1" u="none" strike="noStrike" kern="1200" dirty="0">
                          <a:effectLst/>
                        </a:rPr>
                        <a:t>Муниципальная программа "Спорт"</a:t>
                      </a:r>
                      <a:endParaRPr lang="ru-RU" sz="800" b="1" i="0" u="none" strike="noStrike" kern="12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6067" marR="6067" marT="606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00" b="1" u="none" strike="noStrike" kern="1200" dirty="0">
                          <a:effectLst/>
                        </a:rPr>
                        <a:t>458 038</a:t>
                      </a:r>
                      <a:endParaRPr lang="ru-RU" sz="800" b="1" i="0" u="none" strike="noStrike" kern="12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6067" marR="6067" marT="606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00" b="1" u="none" strike="noStrike" kern="1200">
                          <a:effectLst/>
                        </a:rPr>
                        <a:t>456 239</a:t>
                      </a:r>
                      <a:endParaRPr lang="ru-RU" sz="800" b="1" i="0" u="none" strike="noStrike" kern="12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6067" marR="6067" marT="606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00" b="1" u="none" strike="noStrike" kern="1200" dirty="0">
                          <a:effectLst/>
                        </a:rPr>
                        <a:t>99,61%</a:t>
                      </a:r>
                      <a:endParaRPr lang="ru-RU" sz="800" b="1" i="0" u="none" strike="noStrike" kern="12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6067" marR="6067" marT="606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u="none" strike="noStrike" kern="1200" dirty="0" smtClean="0">
                          <a:effectLst/>
                        </a:rPr>
                        <a:t>Экономия по результатам конкурентных процедур</a:t>
                      </a:r>
                      <a:endParaRPr lang="ru-RU" sz="800" b="1" i="0" u="none" strike="noStrike" kern="1200" dirty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6067" marR="6067" marT="6067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07756288"/>
                  </a:ext>
                </a:extLst>
              </a:tr>
              <a:tr h="269858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00" b="1" u="none" strike="noStrike" kern="1200">
                          <a:effectLst/>
                        </a:rPr>
                        <a:t>Муниципальная программа "Развитие сельского хозяйства"</a:t>
                      </a:r>
                      <a:endParaRPr lang="ru-RU" sz="800" b="1" i="0" u="none" strike="noStrike" kern="12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6067" marR="6067" marT="606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00" b="1" u="none" strike="noStrike" kern="1200">
                          <a:effectLst/>
                        </a:rPr>
                        <a:t>11 556</a:t>
                      </a:r>
                      <a:endParaRPr lang="ru-RU" sz="800" b="1" i="0" u="none" strike="noStrike" kern="12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6067" marR="6067" marT="606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00" b="1" u="none" strike="noStrike" kern="1200">
                          <a:effectLst/>
                        </a:rPr>
                        <a:t>10 097</a:t>
                      </a:r>
                      <a:endParaRPr lang="ru-RU" sz="800" b="1" i="0" u="none" strike="noStrike" kern="12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6067" marR="6067" marT="606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00" b="1" u="none" strike="noStrike" kern="1200" dirty="0">
                          <a:effectLst/>
                        </a:rPr>
                        <a:t>87,37%</a:t>
                      </a:r>
                      <a:endParaRPr lang="ru-RU" sz="800" b="1" i="0" u="none" strike="noStrike" kern="12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6067" marR="6067" marT="606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u="none" strike="noStrike" kern="1200" dirty="0" smtClean="0">
                          <a:effectLst/>
                        </a:rPr>
                        <a:t>Экономия по результатам конкурентных процедур</a:t>
                      </a:r>
                      <a:endParaRPr lang="ru-RU" sz="800" b="1" i="0" u="none" strike="noStrike" kern="1200" dirty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fontAlgn="ctr" latinLnBrk="0" hangingPunct="1"/>
                      <a:endParaRPr lang="ru-RU" sz="800" b="1" i="0" u="none" strike="noStrike" kern="12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6067" marR="6067" marT="6067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8184251"/>
                  </a:ext>
                </a:extLst>
              </a:tr>
              <a:tr h="270815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00" b="1" u="none" strike="noStrike" kern="1200" dirty="0">
                          <a:effectLst/>
                        </a:rPr>
                        <a:t>Муниципальная программа "Экология и окружающая среда"</a:t>
                      </a:r>
                      <a:endParaRPr lang="ru-RU" sz="800" b="1" i="0" u="none" strike="noStrike" kern="12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6067" marR="6067" marT="606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00" b="1" u="none" strike="noStrike" kern="1200">
                          <a:effectLst/>
                        </a:rPr>
                        <a:t>25 260</a:t>
                      </a:r>
                      <a:endParaRPr lang="ru-RU" sz="800" b="1" i="0" u="none" strike="noStrike" kern="12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6067" marR="6067" marT="606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00" b="1" u="none" strike="noStrike" kern="1200">
                          <a:effectLst/>
                        </a:rPr>
                        <a:t>24 982</a:t>
                      </a:r>
                      <a:endParaRPr lang="ru-RU" sz="800" b="1" i="0" u="none" strike="noStrike" kern="12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6067" marR="6067" marT="606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00" b="1" u="none" strike="noStrike" kern="1200" dirty="0">
                          <a:effectLst/>
                        </a:rPr>
                        <a:t>98,90%</a:t>
                      </a:r>
                      <a:endParaRPr lang="ru-RU" sz="800" b="1" i="0" u="none" strike="noStrike" kern="12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6067" marR="6067" marT="606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u="none" strike="noStrike" kern="1200" dirty="0" smtClean="0">
                          <a:effectLst/>
                        </a:rPr>
                        <a:t>Экономия по результатам конкурентных процедур</a:t>
                      </a:r>
                      <a:endParaRPr lang="ru-RU" sz="800" b="1" i="0" u="none" strike="noStrike" kern="1200" dirty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fontAlgn="ctr" latinLnBrk="0" hangingPunct="1"/>
                      <a:endParaRPr lang="ru-RU" sz="800" b="1" i="0" u="none" strike="noStrike" kern="12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6067" marR="6067" marT="6067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50374439"/>
                  </a:ext>
                </a:extLst>
              </a:tr>
              <a:tr h="357200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00" b="1" u="none" strike="noStrike" kern="1200">
                          <a:effectLst/>
                        </a:rPr>
                        <a:t>Муниципальная программа "Безопасность и обеспечение безопасности жизнедеятельности населения"</a:t>
                      </a:r>
                      <a:endParaRPr lang="ru-RU" sz="800" b="1" i="0" u="none" strike="noStrike" kern="12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6067" marR="6067" marT="606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00" b="1" u="none" strike="noStrike" kern="1200">
                          <a:effectLst/>
                        </a:rPr>
                        <a:t>210 979</a:t>
                      </a:r>
                      <a:endParaRPr lang="ru-RU" sz="800" b="1" i="0" u="none" strike="noStrike" kern="12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6067" marR="6067" marT="606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00" b="1" u="none" strike="noStrike" kern="1200" dirty="0">
                          <a:effectLst/>
                        </a:rPr>
                        <a:t>192 857</a:t>
                      </a:r>
                      <a:endParaRPr lang="ru-RU" sz="800" b="1" i="0" u="none" strike="noStrike" kern="12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6067" marR="6067" marT="606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00" b="1" u="none" strike="noStrike" kern="1200">
                          <a:effectLst/>
                        </a:rPr>
                        <a:t>91,41%</a:t>
                      </a:r>
                      <a:endParaRPr lang="ru-RU" sz="800" b="1" i="0" u="none" strike="noStrike" kern="12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6067" marR="6067" marT="606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u="none" strike="noStrike" kern="1200" dirty="0" smtClean="0">
                          <a:effectLst/>
                        </a:rPr>
                        <a:t>Экономия по результатам конкурентных процедур</a:t>
                      </a:r>
                      <a:endParaRPr lang="ru-RU" sz="800" b="1" i="0" u="none" strike="noStrike" kern="1200" dirty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fontAlgn="ctr" latinLnBrk="0" hangingPunct="1"/>
                      <a:endParaRPr lang="ru-RU" sz="800" b="1" i="0" u="none" strike="noStrike" kern="12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6067" marR="6067" marT="6067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88253420"/>
                  </a:ext>
                </a:extLst>
              </a:tr>
              <a:tr h="297479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00" b="1" u="none" strike="noStrike" kern="1200">
                          <a:effectLst/>
                        </a:rPr>
                        <a:t>Муниципальная программа "Жилище"</a:t>
                      </a:r>
                      <a:endParaRPr lang="ru-RU" sz="800" b="1" i="0" u="none" strike="noStrike" kern="12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6067" marR="6067" marT="606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00" b="1" u="none" strike="noStrike" kern="1200">
                          <a:effectLst/>
                        </a:rPr>
                        <a:t>125 057</a:t>
                      </a:r>
                      <a:endParaRPr lang="ru-RU" sz="800" b="1" i="0" u="none" strike="noStrike" kern="12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6067" marR="6067" marT="606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00" b="1" u="none" strike="noStrike" kern="1200">
                          <a:effectLst/>
                        </a:rPr>
                        <a:t>124 525</a:t>
                      </a:r>
                      <a:endParaRPr lang="ru-RU" sz="800" b="1" i="0" u="none" strike="noStrike" kern="12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6067" marR="6067" marT="606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00" b="1" u="none" strike="noStrike" kern="1200">
                          <a:effectLst/>
                        </a:rPr>
                        <a:t>99,57%</a:t>
                      </a:r>
                      <a:endParaRPr lang="ru-RU" sz="800" b="1" i="0" u="none" strike="noStrike" kern="12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6067" marR="6067" marT="606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u="none" strike="noStrike" kern="1200" dirty="0" smtClean="0">
                          <a:effectLst/>
                        </a:rPr>
                        <a:t>Экономия по результатам конкурентных процедур</a:t>
                      </a:r>
                      <a:endParaRPr lang="ru-RU" sz="800" b="1" i="0" u="none" strike="noStrike" kern="1200" dirty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6067" marR="6067" marT="6067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44440308"/>
                  </a:ext>
                </a:extLst>
              </a:tr>
              <a:tr h="270815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00" b="1" u="none" strike="noStrike" kern="1200" dirty="0">
                          <a:effectLst/>
                        </a:rPr>
                        <a:t>Муниципальная программа "Развитие инженерной инфраструктуры и энергоэффективности"</a:t>
                      </a:r>
                      <a:endParaRPr lang="ru-RU" sz="800" b="1" i="0" u="none" strike="noStrike" kern="12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6067" marR="6067" marT="606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00" b="1" u="none" strike="noStrike" kern="1200" dirty="0">
                          <a:effectLst/>
                        </a:rPr>
                        <a:t>502 606</a:t>
                      </a:r>
                      <a:endParaRPr lang="ru-RU" sz="800" b="1" i="0" u="none" strike="noStrike" kern="12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6067" marR="6067" marT="606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00" b="1" u="none" strike="noStrike" kern="1200">
                          <a:effectLst/>
                        </a:rPr>
                        <a:t>495 131</a:t>
                      </a:r>
                      <a:endParaRPr lang="ru-RU" sz="800" b="1" i="0" u="none" strike="noStrike" kern="12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6067" marR="6067" marT="606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00" b="1" u="none" strike="noStrike" kern="1200">
                          <a:effectLst/>
                        </a:rPr>
                        <a:t>98,51%</a:t>
                      </a:r>
                      <a:endParaRPr lang="ru-RU" sz="800" b="1" i="0" u="none" strike="noStrike" kern="12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6067" marR="6067" marT="606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u="none" strike="noStrike" kern="1200" dirty="0" smtClean="0">
                          <a:effectLst/>
                        </a:rPr>
                        <a:t>Экономия по результатам конкурентных процедур</a:t>
                      </a:r>
                      <a:endParaRPr lang="ru-RU" sz="800" b="1" i="0" u="none" strike="noStrike" kern="1200" dirty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fontAlgn="ctr" latinLnBrk="0" hangingPunct="1"/>
                      <a:endParaRPr lang="ru-RU" sz="800" b="1" i="0" u="none" strike="noStrike" kern="12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6067" marR="6067" marT="6067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77334173"/>
                  </a:ext>
                </a:extLst>
              </a:tr>
              <a:tr h="244335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00" b="1" u="none" strike="noStrike" kern="1200">
                          <a:effectLst/>
                        </a:rPr>
                        <a:t>Муниципальная программа "Предпринимательство"</a:t>
                      </a:r>
                      <a:endParaRPr lang="ru-RU" sz="800" b="1" i="0" u="none" strike="noStrike" kern="12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6067" marR="6067" marT="606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00" b="1" u="none" strike="noStrike" kern="1200">
                          <a:effectLst/>
                        </a:rPr>
                        <a:t>500</a:t>
                      </a:r>
                      <a:endParaRPr lang="ru-RU" sz="800" b="1" i="0" u="none" strike="noStrike" kern="12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6067" marR="6067" marT="606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00" b="1" u="none" strike="noStrike" kern="1200">
                          <a:effectLst/>
                        </a:rPr>
                        <a:t>499</a:t>
                      </a:r>
                      <a:endParaRPr lang="ru-RU" sz="800" b="1" i="0" u="none" strike="noStrike" kern="12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6067" marR="6067" marT="606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00" b="1" u="none" strike="noStrike" kern="1200">
                          <a:effectLst/>
                        </a:rPr>
                        <a:t>99,80%</a:t>
                      </a:r>
                      <a:endParaRPr lang="ru-RU" sz="800" b="1" i="0" u="none" strike="noStrike" kern="12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6067" marR="6067" marT="606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u="none" strike="noStrike" kern="1200" dirty="0" smtClean="0">
                          <a:effectLst/>
                        </a:rPr>
                        <a:t>Экономия по результатам конкурентных процедур</a:t>
                      </a:r>
                      <a:endParaRPr lang="ru-RU" sz="800" b="1" i="0" u="none" strike="noStrike" kern="1200" dirty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6067" marR="6067" marT="6067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03953312"/>
                  </a:ext>
                </a:extLst>
              </a:tr>
              <a:tr h="509941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00" b="1" u="none" strike="noStrike" kern="1200">
                          <a:effectLst/>
                        </a:rPr>
                        <a:t>Муниципальная программа "Управление имуществом и муниципальными финансами"</a:t>
                      </a:r>
                      <a:endParaRPr lang="ru-RU" sz="800" b="1" i="0" u="none" strike="noStrike" kern="12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6067" marR="6067" marT="606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00" b="1" u="none" strike="noStrike" kern="1200">
                          <a:effectLst/>
                        </a:rPr>
                        <a:t>1 348 152</a:t>
                      </a:r>
                      <a:endParaRPr lang="ru-RU" sz="800" b="1" i="0" u="none" strike="noStrike" kern="12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6067" marR="6067" marT="606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00" b="1" u="none" strike="noStrike" kern="1200">
                          <a:effectLst/>
                        </a:rPr>
                        <a:t>1 307 706</a:t>
                      </a:r>
                      <a:endParaRPr lang="ru-RU" sz="800" b="1" i="0" u="none" strike="noStrike" kern="12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6067" marR="6067" marT="606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00" b="1" u="none" strike="noStrike" kern="1200">
                          <a:effectLst/>
                        </a:rPr>
                        <a:t>97,00%</a:t>
                      </a:r>
                      <a:endParaRPr lang="ru-RU" sz="800" b="1" i="0" u="none" strike="noStrike" kern="12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6067" marR="6067" marT="606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u="none" strike="noStrike" kern="1200" dirty="0" smtClean="0">
                          <a:effectLst/>
                        </a:rPr>
                        <a:t>Экономия по результатам конкурентных процедур, перенос сроков ремонта муниципального имущества на 2023 год, экономия</a:t>
                      </a:r>
                      <a:r>
                        <a:rPr lang="ru-RU" sz="800" b="1" u="none" strike="noStrike" kern="1200" baseline="0" dirty="0" smtClean="0">
                          <a:effectLst/>
                        </a:rPr>
                        <a:t> фонда оплаты труда в связи с платой больничных листов за счет средств ФСС</a:t>
                      </a:r>
                      <a:endParaRPr lang="ru-RU" sz="800" b="1" i="0" u="none" strike="noStrike" kern="1200" dirty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6067" marR="6067" marT="6067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06174250"/>
                  </a:ext>
                </a:extLst>
              </a:tr>
              <a:tr h="413595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00" b="1" u="none" strike="noStrike" kern="1200">
                          <a:effectLst/>
                        </a:rPr>
                        <a:t>Муниципальная программа "Развитие институтов гражданского общества, повышение эффективности местного самоуправления и реализации молодежной политики"</a:t>
                      </a:r>
                      <a:endParaRPr lang="ru-RU" sz="800" b="1" i="0" u="none" strike="noStrike" kern="12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6067" marR="6067" marT="606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00" b="1" u="none" strike="noStrike" kern="1200">
                          <a:effectLst/>
                        </a:rPr>
                        <a:t>66 164</a:t>
                      </a:r>
                      <a:endParaRPr lang="ru-RU" sz="800" b="1" i="0" u="none" strike="noStrike" kern="12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6067" marR="6067" marT="606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00" b="1" u="none" strike="noStrike" kern="1200" dirty="0">
                          <a:effectLst/>
                        </a:rPr>
                        <a:t>61 948</a:t>
                      </a:r>
                      <a:endParaRPr lang="ru-RU" sz="800" b="1" i="0" u="none" strike="noStrike" kern="12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6067" marR="6067" marT="606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00" b="1" u="none" strike="noStrike" kern="1200">
                          <a:effectLst/>
                        </a:rPr>
                        <a:t>93,63%</a:t>
                      </a:r>
                      <a:endParaRPr lang="ru-RU" sz="800" b="1" i="0" u="none" strike="noStrike" kern="12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6067" marR="6067" marT="606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u="none" strike="noStrike" kern="1200" dirty="0" smtClean="0">
                          <a:effectLst/>
                        </a:rPr>
                        <a:t>Экономия по результатам конкурентных процедур</a:t>
                      </a:r>
                      <a:endParaRPr lang="ru-RU" sz="800" b="1" i="0" u="none" strike="noStrike" kern="1200" dirty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fontAlgn="ctr" latinLnBrk="0" hangingPunct="1"/>
                      <a:endParaRPr lang="ru-RU" sz="800" b="1" i="0" u="none" strike="noStrike" kern="12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6067" marR="6067" marT="6067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896675"/>
                  </a:ext>
                </a:extLst>
              </a:tr>
              <a:tr h="401512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00" b="1" u="none" strike="noStrike" kern="1200">
                          <a:effectLst/>
                        </a:rPr>
                        <a:t>Муниципальная программа "Развитие и функционирование дорожно-транспортного комплекса"</a:t>
                      </a:r>
                      <a:endParaRPr lang="ru-RU" sz="800" b="1" i="0" u="none" strike="noStrike" kern="12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6067" marR="6067" marT="606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00" b="1" u="none" strike="noStrike" kern="1200">
                          <a:effectLst/>
                        </a:rPr>
                        <a:t>756 732</a:t>
                      </a:r>
                      <a:endParaRPr lang="ru-RU" sz="800" b="1" i="0" u="none" strike="noStrike" kern="12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6067" marR="6067" marT="606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00" b="1" u="none" strike="noStrike" kern="1200">
                          <a:effectLst/>
                        </a:rPr>
                        <a:t>662 452</a:t>
                      </a:r>
                      <a:endParaRPr lang="ru-RU" sz="800" b="1" i="0" u="none" strike="noStrike" kern="12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6067" marR="6067" marT="606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00" b="1" u="none" strike="noStrike" kern="1200">
                          <a:effectLst/>
                        </a:rPr>
                        <a:t>87,54%</a:t>
                      </a:r>
                      <a:endParaRPr lang="ru-RU" sz="800" b="1" i="0" u="none" strike="noStrike" kern="12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6067" marR="6067" marT="606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u="none" strike="noStrike" kern="1200" dirty="0" smtClean="0">
                          <a:effectLst/>
                        </a:rPr>
                        <a:t>Экономия по результатам конкурентных процедур</a:t>
                      </a:r>
                      <a:endParaRPr lang="ru-RU" sz="800" b="1" i="0" u="none" strike="noStrike" kern="1200" dirty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fontAlgn="ctr" latinLnBrk="0" hangingPunct="1"/>
                      <a:endParaRPr lang="ru-RU" sz="800" b="1" i="0" u="none" strike="noStrike" kern="12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6067" marR="6067" marT="6067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57361275"/>
                  </a:ext>
                </a:extLst>
              </a:tr>
              <a:tr h="270815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00" b="1" u="none" strike="noStrike" kern="1200">
                          <a:effectLst/>
                        </a:rPr>
                        <a:t>Муниципальная программа "Цифровое муниципальное образование"</a:t>
                      </a:r>
                      <a:endParaRPr lang="ru-RU" sz="800" b="1" i="0" u="none" strike="noStrike" kern="12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6067" marR="6067" marT="606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00" b="1" u="none" strike="noStrike" kern="1200">
                          <a:effectLst/>
                        </a:rPr>
                        <a:t>169 412</a:t>
                      </a:r>
                      <a:endParaRPr lang="ru-RU" sz="800" b="1" i="0" u="none" strike="noStrike" kern="12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6067" marR="6067" marT="606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00" b="1" u="none" strike="noStrike" kern="1200">
                          <a:effectLst/>
                        </a:rPr>
                        <a:t>165 798</a:t>
                      </a:r>
                      <a:endParaRPr lang="ru-RU" sz="800" b="1" i="0" u="none" strike="noStrike" kern="12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6067" marR="6067" marT="606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00" b="1" u="none" strike="noStrike" kern="1200">
                          <a:effectLst/>
                        </a:rPr>
                        <a:t>97,87%</a:t>
                      </a:r>
                      <a:endParaRPr lang="ru-RU" sz="800" b="1" i="0" u="none" strike="noStrike" kern="12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6067" marR="6067" marT="606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u="none" strike="noStrike" kern="1200" dirty="0" smtClean="0">
                          <a:effectLst/>
                        </a:rPr>
                        <a:t>Экономия по результатам конкурентных процедур</a:t>
                      </a:r>
                      <a:endParaRPr lang="ru-RU" sz="800" b="1" i="0" u="none" strike="noStrike" kern="1200" dirty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fontAlgn="ctr" latinLnBrk="0" hangingPunct="1"/>
                      <a:endParaRPr lang="ru-RU" sz="800" b="1" i="0" u="none" strike="noStrike" kern="12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6067" marR="6067" marT="6067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93666536"/>
                  </a:ext>
                </a:extLst>
              </a:tr>
              <a:tr h="270815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00" b="1" u="none" strike="noStrike" kern="1200">
                          <a:effectLst/>
                        </a:rPr>
                        <a:t>Муниципальная программа "Архитектура и градостроительство"</a:t>
                      </a:r>
                      <a:endParaRPr lang="ru-RU" sz="800" b="1" i="0" u="none" strike="noStrike" kern="12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6067" marR="6067" marT="606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00" b="1" u="none" strike="noStrike" kern="1200">
                          <a:effectLst/>
                        </a:rPr>
                        <a:t>16 081</a:t>
                      </a:r>
                      <a:endParaRPr lang="ru-RU" sz="800" b="1" i="0" u="none" strike="noStrike" kern="12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6067" marR="6067" marT="606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00" b="1" u="none" strike="noStrike" kern="1200">
                          <a:effectLst/>
                        </a:rPr>
                        <a:t>16 048</a:t>
                      </a:r>
                      <a:endParaRPr lang="ru-RU" sz="800" b="1" i="0" u="none" strike="noStrike" kern="12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6067" marR="6067" marT="606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00" b="1" u="none" strike="noStrike" kern="1200">
                          <a:effectLst/>
                        </a:rPr>
                        <a:t>99,79%</a:t>
                      </a:r>
                      <a:endParaRPr lang="ru-RU" sz="800" b="1" i="0" u="none" strike="noStrike" kern="12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6067" marR="6067" marT="606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u="none" strike="noStrike" kern="1200" dirty="0" smtClean="0">
                          <a:effectLst/>
                        </a:rPr>
                        <a:t>Экономия по результатам конкурентных процедур</a:t>
                      </a:r>
                      <a:endParaRPr lang="ru-RU" sz="800" b="1" i="0" u="none" strike="noStrike" kern="1200" dirty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fontAlgn="ctr" latinLnBrk="0" hangingPunct="1"/>
                      <a:endParaRPr lang="ru-RU" sz="800" b="1" i="0" u="none" strike="noStrike" kern="12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6067" marR="6067" marT="6067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76573077"/>
                  </a:ext>
                </a:extLst>
              </a:tr>
              <a:tr h="270815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00" b="1" u="none" strike="noStrike" kern="1200">
                          <a:effectLst/>
                        </a:rPr>
                        <a:t>Муниципальная программа "Формирование современной комфортной городской среды"</a:t>
                      </a:r>
                      <a:endParaRPr lang="ru-RU" sz="800" b="1" i="0" u="none" strike="noStrike" kern="12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6067" marR="6067" marT="606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00" b="1" u="none" strike="noStrike" kern="1200">
                          <a:effectLst/>
                        </a:rPr>
                        <a:t>1 505 511</a:t>
                      </a:r>
                      <a:endParaRPr lang="ru-RU" sz="800" b="1" i="0" u="none" strike="noStrike" kern="12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6067" marR="6067" marT="606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00" b="1" u="none" strike="noStrike" kern="1200">
                          <a:effectLst/>
                        </a:rPr>
                        <a:t>1 420 557</a:t>
                      </a:r>
                      <a:endParaRPr lang="ru-RU" sz="800" b="1" i="0" u="none" strike="noStrike" kern="12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6067" marR="6067" marT="606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00" b="1" u="none" strike="noStrike" kern="1200" dirty="0">
                          <a:effectLst/>
                        </a:rPr>
                        <a:t>94,36%</a:t>
                      </a:r>
                      <a:endParaRPr lang="ru-RU" sz="800" b="1" i="0" u="none" strike="noStrike" kern="12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6067" marR="6067" marT="606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u="none" strike="noStrike" kern="1200" dirty="0" smtClean="0">
                          <a:effectLst/>
                        </a:rPr>
                        <a:t>Экономия по результатам конкурентных процедур</a:t>
                      </a:r>
                      <a:endParaRPr lang="ru-RU" sz="800" b="1" i="0" u="none" strike="noStrike" kern="1200" dirty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fontAlgn="ctr" latinLnBrk="0" hangingPunct="1"/>
                      <a:endParaRPr lang="ru-RU" sz="800" b="1" i="0" u="none" strike="noStrike" kern="12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6067" marR="6067" marT="6067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80110955"/>
                  </a:ext>
                </a:extLst>
              </a:tr>
              <a:tr h="270815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00" b="1" u="none" strike="noStrike" kern="1200">
                          <a:effectLst/>
                        </a:rPr>
                        <a:t>Муниципальная программа "Строительство объектов социальной инфраструктуры"</a:t>
                      </a:r>
                      <a:endParaRPr lang="ru-RU" sz="800" b="1" i="0" u="none" strike="noStrike" kern="12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6067" marR="6067" marT="606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00" b="1" u="none" strike="noStrike" kern="1200">
                          <a:effectLst/>
                        </a:rPr>
                        <a:t>2 583 016</a:t>
                      </a:r>
                      <a:endParaRPr lang="ru-RU" sz="800" b="1" i="0" u="none" strike="noStrike" kern="12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6067" marR="6067" marT="606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00" b="1" u="none" strike="noStrike" kern="1200">
                          <a:effectLst/>
                        </a:rPr>
                        <a:t>2 142 010</a:t>
                      </a:r>
                      <a:endParaRPr lang="ru-RU" sz="800" b="1" i="0" u="none" strike="noStrike" kern="12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6067" marR="6067" marT="606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00" b="1" u="none" strike="noStrike" kern="1200" dirty="0">
                          <a:effectLst/>
                        </a:rPr>
                        <a:t>82,93%</a:t>
                      </a:r>
                      <a:endParaRPr lang="ru-RU" sz="800" b="1" i="0" u="none" strike="noStrike" kern="12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6067" marR="6067" marT="606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Перенос сроков строительства</a:t>
                      </a:r>
                      <a:r>
                        <a:rPr lang="ru-RU" sz="800" b="1" i="0" u="none" strike="noStrike" kern="1200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 на более поздний срок</a:t>
                      </a:r>
                      <a:endParaRPr lang="ru-RU" sz="800" b="1" i="0" u="none" strike="noStrike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6067" marR="6067" marT="6067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92640291"/>
                  </a:ext>
                </a:extLst>
              </a:tr>
              <a:tr h="270815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00" b="1" u="none" strike="noStrike" kern="1200">
                          <a:effectLst/>
                        </a:rPr>
                        <a:t>Муниципальная программа "Переселение граждан из аварийного жилищного фонда"</a:t>
                      </a:r>
                      <a:endParaRPr lang="ru-RU" sz="800" b="1" i="0" u="none" strike="noStrike" kern="12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6067" marR="6067" marT="606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00" b="1" u="none" strike="noStrike" kern="1200" dirty="0">
                          <a:effectLst/>
                        </a:rPr>
                        <a:t>10 000</a:t>
                      </a:r>
                      <a:endParaRPr lang="ru-RU" sz="800" b="1" i="0" u="none" strike="noStrike" kern="12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6067" marR="6067" marT="606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00" b="1" u="none" strike="noStrike" kern="1200" dirty="0">
                          <a:effectLst/>
                        </a:rPr>
                        <a:t>5 232</a:t>
                      </a:r>
                      <a:endParaRPr lang="ru-RU" sz="800" b="1" i="0" u="none" strike="noStrike" kern="12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6067" marR="6067" marT="606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00" b="1" u="none" strike="noStrike" kern="1200" dirty="0">
                          <a:effectLst/>
                        </a:rPr>
                        <a:t>52,32%</a:t>
                      </a:r>
                      <a:endParaRPr lang="ru-RU" sz="800" b="1" i="0" u="none" strike="noStrike" kern="12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6067" marR="6067" marT="606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Экономия за счет привлечения внебюджетных</a:t>
                      </a:r>
                      <a:r>
                        <a:rPr lang="ru-RU" sz="800" b="1" i="0" u="none" strike="noStrike" kern="1200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 источников</a:t>
                      </a:r>
                      <a:endParaRPr lang="ru-RU" sz="800" b="1" i="0" u="none" strike="noStrike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6067" marR="6067" marT="6067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3420839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9436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894077"/>
            <a:ext cx="4032448" cy="509656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2" name="Прямоугольник 1"/>
          <p:cNvSpPr/>
          <p:nvPr/>
        </p:nvSpPr>
        <p:spPr>
          <a:xfrm>
            <a:off x="395536" y="894077"/>
            <a:ext cx="3629336" cy="5324535"/>
          </a:xfrm>
          <a:prstGeom prst="rect">
            <a:avLst/>
          </a:prstGeom>
          <a:gradFill>
            <a:gsLst>
              <a:gs pos="0">
                <a:schemeClr val="accent3">
                  <a:lumMod val="20000"/>
                  <a:lumOff val="80000"/>
                </a:schemeClr>
              </a:gs>
              <a:gs pos="100000">
                <a:srgbClr val="00B0F0"/>
              </a:gs>
            </a:gsLst>
          </a:gradFill>
          <a:scene3d>
            <a:camera prst="orthographicFront">
              <a:rot lat="0" lon="0" rev="0"/>
            </a:camera>
            <a:lightRig rig="threePt" dir="t">
              <a:rot lat="0" lon="0" rev="3240000"/>
            </a:lightRig>
          </a:scene3d>
          <a:sp3d>
            <a:bevelT w="28575" h="28575" prst="angle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i="1" dirty="0">
                <a:solidFill>
                  <a:schemeClr val="tx1"/>
                </a:solidFill>
              </a:rPr>
              <a:t> </a:t>
            </a:r>
            <a:r>
              <a:rPr lang="ru-RU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Городской округ Щёлково Московской области — это российский регион с богатым культурным наследием, хорошо развитой промышленностью и сельским хозяйством, с мощной научной базой и квалифицированными кадрами.</a:t>
            </a:r>
          </a:p>
          <a:p>
            <a:pPr algn="ctr"/>
            <a:r>
              <a:rPr lang="ru-RU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Округ расположен на северо-востоке Московской области в 25 км от Москвы. Общая площадь — 621,49 кв. км.</a:t>
            </a:r>
          </a:p>
          <a:p>
            <a:pPr algn="ctr"/>
            <a:r>
              <a:rPr lang="ru-RU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Население округа — 191,9 тыс. чел., плотность населения 305 чел. на 1 км². </a:t>
            </a:r>
          </a:p>
        </p:txBody>
      </p:sp>
    </p:spTree>
    <p:extLst>
      <p:ext uri="{BB962C8B-B14F-4D97-AF65-F5344CB8AC3E}">
        <p14:creationId xmlns:p14="http://schemas.microsoft.com/office/powerpoint/2010/main" val="276526393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31643" y="0"/>
            <a:ext cx="9144000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700" b="1" dirty="0">
                <a:solidFill>
                  <a:srgbClr val="0000CC"/>
                </a:solidFill>
              </a:rPr>
              <a:t>Целевые показатели муниципальных программ городского округа Щёлково Московской области за 2022 год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/>
          </p:nvPr>
        </p:nvGraphicFramePr>
        <p:xfrm>
          <a:off x="0" y="548680"/>
          <a:ext cx="9144000" cy="4967149"/>
        </p:xfrm>
        <a:graphic>
          <a:graphicData uri="http://schemas.openxmlformats.org/drawingml/2006/table">
            <a:tbl>
              <a:tblPr/>
              <a:tblGrid>
                <a:gridCol w="348105">
                  <a:extLst>
                    <a:ext uri="{9D8B030D-6E8A-4147-A177-3AD203B41FA5}">
                      <a16:colId xmlns:a16="http://schemas.microsoft.com/office/drawing/2014/main" val="319996128"/>
                    </a:ext>
                  </a:extLst>
                </a:gridCol>
                <a:gridCol w="2191204">
                  <a:extLst>
                    <a:ext uri="{9D8B030D-6E8A-4147-A177-3AD203B41FA5}">
                      <a16:colId xmlns:a16="http://schemas.microsoft.com/office/drawing/2014/main" val="3334360302"/>
                    </a:ext>
                  </a:extLst>
                </a:gridCol>
                <a:gridCol w="1880290">
                  <a:extLst>
                    <a:ext uri="{9D8B030D-6E8A-4147-A177-3AD203B41FA5}">
                      <a16:colId xmlns:a16="http://schemas.microsoft.com/office/drawing/2014/main" val="2483732738"/>
                    </a:ext>
                  </a:extLst>
                </a:gridCol>
                <a:gridCol w="990600">
                  <a:extLst>
                    <a:ext uri="{9D8B030D-6E8A-4147-A177-3AD203B41FA5}">
                      <a16:colId xmlns:a16="http://schemas.microsoft.com/office/drawing/2014/main" val="1485907897"/>
                    </a:ext>
                  </a:extLst>
                </a:gridCol>
                <a:gridCol w="663008">
                  <a:extLst>
                    <a:ext uri="{9D8B030D-6E8A-4147-A177-3AD203B41FA5}">
                      <a16:colId xmlns:a16="http://schemas.microsoft.com/office/drawing/2014/main" val="1693628894"/>
                    </a:ext>
                  </a:extLst>
                </a:gridCol>
                <a:gridCol w="784792">
                  <a:extLst>
                    <a:ext uri="{9D8B030D-6E8A-4147-A177-3AD203B41FA5}">
                      <a16:colId xmlns:a16="http://schemas.microsoft.com/office/drawing/2014/main" val="4214642405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3923114122"/>
                    </a:ext>
                  </a:extLst>
                </a:gridCol>
                <a:gridCol w="1524001">
                  <a:extLst>
                    <a:ext uri="{9D8B030D-6E8A-4147-A177-3AD203B41FA5}">
                      <a16:colId xmlns:a16="http://schemas.microsoft.com/office/drawing/2014/main" val="104520449"/>
                    </a:ext>
                  </a:extLst>
                </a:gridCol>
              </a:tblGrid>
              <a:tr h="720080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№</a:t>
                      </a:r>
                    </a:p>
                  </a:txBody>
                  <a:tcPr marL="8398" marR="8398" marT="839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Наименование основного мероприятия </a:t>
                      </a:r>
                    </a:p>
                  </a:txBody>
                  <a:tcPr marL="8398" marR="8398" marT="839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Планируемые результаты реализации муниципальной программы</a:t>
                      </a:r>
                    </a:p>
                  </a:txBody>
                  <a:tcPr marL="8398" marR="8398" marT="839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Тип показателя</a:t>
                      </a:r>
                    </a:p>
                  </a:txBody>
                  <a:tcPr marL="8398" marR="8398" marT="839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Единица измерения</a:t>
                      </a:r>
                    </a:p>
                  </a:txBody>
                  <a:tcPr marL="8398" marR="8398" marT="839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Планируемое значение показателя на 2022 год</a:t>
                      </a:r>
                    </a:p>
                  </a:txBody>
                  <a:tcPr marL="8398" marR="8398" marT="839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Достигнутое значение показателя за 2022 год</a:t>
                      </a:r>
                    </a:p>
                  </a:txBody>
                  <a:tcPr marL="8398" marR="8398" marT="839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Причины невыполнения / несвоевременного выполнения / текущая стадия выполнения / предложения по выполнению</a:t>
                      </a:r>
                    </a:p>
                  </a:txBody>
                  <a:tcPr marL="8398" marR="8398" marT="839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3220700"/>
                  </a:ext>
                </a:extLst>
              </a:tr>
              <a:tr h="268133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1.</a:t>
                      </a:r>
                    </a:p>
                  </a:txBody>
                  <a:tcPr marL="8398" marR="8398" marT="839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gridSpan="7">
                  <a:txBody>
                    <a:bodyPr/>
                    <a:lstStyle/>
                    <a:p>
                      <a:pPr algn="ctr" fontAlgn="t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Муниципальная программа городского округа Щёлково "Здравоохранение"</a:t>
                      </a:r>
                    </a:p>
                  </a:txBody>
                  <a:tcPr marL="8398" marR="8398" marT="839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44817319"/>
                  </a:ext>
                </a:extLst>
              </a:tr>
              <a:tr h="300308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1.1</a:t>
                      </a:r>
                    </a:p>
                  </a:txBody>
                  <a:tcPr marL="8398" marR="8398" marT="839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gridSpan="7">
                  <a:txBody>
                    <a:bodyPr/>
                    <a:lstStyle/>
                    <a:p>
                      <a:pPr algn="ctr" fontAlgn="t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Подпрограмма 1 "Профилактика заболеваний и формирование здорового образа жизни. Развитие первичной медико-санитарной помощи"</a:t>
                      </a:r>
                    </a:p>
                  </a:txBody>
                  <a:tcPr marL="8398" marR="8398" marT="839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04613919"/>
                  </a:ext>
                </a:extLst>
              </a:tr>
              <a:tr h="1303767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8398" marR="8398" marT="839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Основное мероприятие 03 «Развитие первичной медико-санитарной помощи, а также системы раннего выявления заболеваний, патологических состояний и факторов риска их развития, включая проведение медицинских осмотров и диспансеризации населения»</a:t>
                      </a:r>
                    </a:p>
                  </a:txBody>
                  <a:tcPr marL="8398" marR="8398" marT="839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2022 Количество застрахованного населения трудоспособного возраста на территории Московской области</a:t>
                      </a:r>
                    </a:p>
                  </a:txBody>
                  <a:tcPr marL="8398" marR="8398" marT="839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Приоритетно-целевой показатель,                  Рейтинг-45</a:t>
                      </a:r>
                    </a:p>
                  </a:txBody>
                  <a:tcPr marL="8398" marR="8398" marT="839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8398" marR="8398" marT="839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97</a:t>
                      </a:r>
                    </a:p>
                  </a:txBody>
                  <a:tcPr marL="8398" marR="8398" marT="839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114</a:t>
                      </a:r>
                    </a:p>
                  </a:txBody>
                  <a:tcPr marL="8398" marR="8398" marT="839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Выполнен. Численность застрахованного населения составила 133 367 человек</a:t>
                      </a:r>
                    </a:p>
                  </a:txBody>
                  <a:tcPr marL="8398" marR="8398" marT="839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2157543"/>
                  </a:ext>
                </a:extLst>
              </a:tr>
              <a:tr h="1224136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8398" marR="8398" marT="839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Основное мероприятие 03 «Развитие первичной медико-санитарной помощи, а также системы раннего выявления заболеваний, патологических состояний и факторов риска их развития, включая проведение медицинских осмотров и диспансеризации населения»</a:t>
                      </a:r>
                    </a:p>
                  </a:txBody>
                  <a:tcPr marL="8398" marR="8398" marT="839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2022 Диспансеризация взрослого населения Московской области (Доля взрослого населения, прошедшего диспансеризацию, от общего числа взрослого населения)</a:t>
                      </a:r>
                    </a:p>
                  </a:txBody>
                  <a:tcPr marL="8398" marR="8398" marT="839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Приоритетно-целевой показатель,                Рейтинг-45</a:t>
                      </a:r>
                    </a:p>
                  </a:txBody>
                  <a:tcPr marL="8398" marR="8398" marT="839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8398" marR="8398" marT="839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25</a:t>
                      </a:r>
                    </a:p>
                  </a:txBody>
                  <a:tcPr marL="8398" marR="8398" marT="839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42,3</a:t>
                      </a:r>
                    </a:p>
                  </a:txBody>
                  <a:tcPr marL="8398" marR="8398" marT="839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Выполнен. Численность прошедших диспансеризацию 54 941 человек</a:t>
                      </a:r>
                    </a:p>
                  </a:txBody>
                  <a:tcPr marL="8398" marR="8398" marT="839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3185534"/>
                  </a:ext>
                </a:extLst>
              </a:tr>
              <a:tr h="246682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1.5</a:t>
                      </a:r>
                    </a:p>
                  </a:txBody>
                  <a:tcPr marL="8398" marR="8398" marT="839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gridSpan="7">
                  <a:txBody>
                    <a:bodyPr/>
                    <a:lstStyle/>
                    <a:p>
                      <a:pPr algn="ctr" fontAlgn="t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Подпрограмма 5 "Финансовое обеспечение системы организации медицинской помощи"</a:t>
                      </a:r>
                    </a:p>
                  </a:txBody>
                  <a:tcPr marL="8398" marR="8398" marT="839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13979368"/>
                  </a:ext>
                </a:extLst>
              </a:tr>
              <a:tr h="789303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</a:t>
                      </a:r>
                    </a:p>
                  </a:txBody>
                  <a:tcPr marL="8398" marR="8398" marT="839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Основное мероприятие 03 «Развитие мер социальной поддержки медицинских работников»</a:t>
                      </a:r>
                    </a:p>
                  </a:txBody>
                  <a:tcPr marL="8398" marR="8398" marT="839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2022 Жилье – медикам, нуждающихся в обеспечении жильем</a:t>
                      </a:r>
                    </a:p>
                  </a:txBody>
                  <a:tcPr marL="8398" marR="8398" marT="839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Отраслевой  показатель</a:t>
                      </a:r>
                    </a:p>
                  </a:txBody>
                  <a:tcPr marL="8398" marR="8398" marT="839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8398" marR="8398" marT="839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</a:t>
                      </a:r>
                    </a:p>
                  </a:txBody>
                  <a:tcPr marL="8398" marR="8398" marT="839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</a:t>
                      </a:r>
                    </a:p>
                  </a:txBody>
                  <a:tcPr marL="8398" marR="8398" marT="839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Выполнен. В 2022 году обеспечено жильем 18 медицинских работников</a:t>
                      </a:r>
                    </a:p>
                  </a:txBody>
                  <a:tcPr marL="8398" marR="8398" marT="839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0171209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7265584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Таблица 5"/>
          <p:cNvGraphicFramePr>
            <a:graphicFrameLocks noGrp="1"/>
          </p:cNvGraphicFramePr>
          <p:nvPr>
            <p:extLst/>
          </p:nvPr>
        </p:nvGraphicFramePr>
        <p:xfrm>
          <a:off x="0" y="0"/>
          <a:ext cx="9143999" cy="7029400"/>
        </p:xfrm>
        <a:graphic>
          <a:graphicData uri="http://schemas.openxmlformats.org/drawingml/2006/table">
            <a:tbl>
              <a:tblPr/>
              <a:tblGrid>
                <a:gridCol w="348105">
                  <a:extLst>
                    <a:ext uri="{9D8B030D-6E8A-4147-A177-3AD203B41FA5}">
                      <a16:colId xmlns:a16="http://schemas.microsoft.com/office/drawing/2014/main" val="4231946498"/>
                    </a:ext>
                  </a:extLst>
                </a:gridCol>
                <a:gridCol w="2191202">
                  <a:extLst>
                    <a:ext uri="{9D8B030D-6E8A-4147-A177-3AD203B41FA5}">
                      <a16:colId xmlns:a16="http://schemas.microsoft.com/office/drawing/2014/main" val="2470444346"/>
                    </a:ext>
                  </a:extLst>
                </a:gridCol>
                <a:gridCol w="2026474">
                  <a:extLst>
                    <a:ext uri="{9D8B030D-6E8A-4147-A177-3AD203B41FA5}">
                      <a16:colId xmlns:a16="http://schemas.microsoft.com/office/drawing/2014/main" val="56724318"/>
                    </a:ext>
                  </a:extLst>
                </a:gridCol>
                <a:gridCol w="994588">
                  <a:extLst>
                    <a:ext uri="{9D8B030D-6E8A-4147-A177-3AD203B41FA5}">
                      <a16:colId xmlns:a16="http://schemas.microsoft.com/office/drawing/2014/main" val="837413045"/>
                    </a:ext>
                  </a:extLst>
                </a:gridCol>
                <a:gridCol w="512836">
                  <a:extLst>
                    <a:ext uri="{9D8B030D-6E8A-4147-A177-3AD203B41FA5}">
                      <a16:colId xmlns:a16="http://schemas.microsoft.com/office/drawing/2014/main" val="392619243"/>
                    </a:ext>
                  </a:extLst>
                </a:gridCol>
                <a:gridCol w="671348">
                  <a:extLst>
                    <a:ext uri="{9D8B030D-6E8A-4147-A177-3AD203B41FA5}">
                      <a16:colId xmlns:a16="http://schemas.microsoft.com/office/drawing/2014/main" val="874185048"/>
                    </a:ext>
                  </a:extLst>
                </a:gridCol>
                <a:gridCol w="609186">
                  <a:extLst>
                    <a:ext uri="{9D8B030D-6E8A-4147-A177-3AD203B41FA5}">
                      <a16:colId xmlns:a16="http://schemas.microsoft.com/office/drawing/2014/main" val="2516833618"/>
                    </a:ext>
                  </a:extLst>
                </a:gridCol>
                <a:gridCol w="1790260">
                  <a:extLst>
                    <a:ext uri="{9D8B030D-6E8A-4147-A177-3AD203B41FA5}">
                      <a16:colId xmlns:a16="http://schemas.microsoft.com/office/drawing/2014/main" val="4274009415"/>
                    </a:ext>
                  </a:extLst>
                </a:gridCol>
              </a:tblGrid>
              <a:tr h="501845"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№</a:t>
                      </a:r>
                    </a:p>
                  </a:txBody>
                  <a:tcPr marL="3490" marR="3490" marT="349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Наименование основного мероприятия </a:t>
                      </a:r>
                    </a:p>
                  </a:txBody>
                  <a:tcPr marL="3490" marR="3490" marT="349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Планируемые результаты реализации муниципальной программы</a:t>
                      </a:r>
                    </a:p>
                  </a:txBody>
                  <a:tcPr marL="3490" marR="3490" marT="349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Тип показателя</a:t>
                      </a:r>
                    </a:p>
                  </a:txBody>
                  <a:tcPr marL="3490" marR="3490" marT="349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Единица измерения</a:t>
                      </a:r>
                    </a:p>
                  </a:txBody>
                  <a:tcPr marL="3490" marR="3490" marT="349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Планируемое значение показателя на 2022 год</a:t>
                      </a:r>
                    </a:p>
                  </a:txBody>
                  <a:tcPr marL="3490" marR="3490" marT="349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Достигнутое значение показателя за 2022 год</a:t>
                      </a:r>
                    </a:p>
                  </a:txBody>
                  <a:tcPr marL="3490" marR="3490" marT="349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Причины невыполнения / несвоевременного выполнения / текущая стадия выполнения / предложения по выполнению</a:t>
                      </a:r>
                    </a:p>
                  </a:txBody>
                  <a:tcPr marL="3490" marR="3490" marT="349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7543738"/>
                  </a:ext>
                </a:extLst>
              </a:tr>
              <a:tr h="128136"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2.</a:t>
                      </a:r>
                    </a:p>
                  </a:txBody>
                  <a:tcPr marL="3490" marR="3490" marT="349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gridSpan="7">
                  <a:txBody>
                    <a:bodyPr/>
                    <a:lstStyle/>
                    <a:p>
                      <a:pPr algn="ctr" fontAlgn="t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Муниципальная программа городского округа Щёлково "Культура"</a:t>
                      </a:r>
                    </a:p>
                  </a:txBody>
                  <a:tcPr marL="3490" marR="3490" marT="349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8727828"/>
                  </a:ext>
                </a:extLst>
              </a:tr>
              <a:tr h="128136"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2.2</a:t>
                      </a:r>
                    </a:p>
                  </a:txBody>
                  <a:tcPr marL="3490" marR="3490" marT="349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gridSpan="7">
                  <a:txBody>
                    <a:bodyPr/>
                    <a:lstStyle/>
                    <a:p>
                      <a:pPr algn="ctr" fontAlgn="t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Подпрограмма 2 "Развитие музейного дела в Московской области"</a:t>
                      </a:r>
                    </a:p>
                  </a:txBody>
                  <a:tcPr marL="3490" marR="3490" marT="349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59783987"/>
                  </a:ext>
                </a:extLst>
              </a:tr>
              <a:tr h="252706"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</a:p>
                  </a:txBody>
                  <a:tcPr marL="3490" marR="3490" marT="349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Основное мероприятие 01 «Обеспечение выполнения функций муниципальных музеев»</a:t>
                      </a:r>
                    </a:p>
                  </a:txBody>
                  <a:tcPr marL="3490" marR="3490" marT="349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Перевод в электронный вид музейных фондов</a:t>
                      </a:r>
                    </a:p>
                  </a:txBody>
                  <a:tcPr marL="3490" marR="3490" marT="349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Отраслевой показатель</a:t>
                      </a:r>
                    </a:p>
                  </a:txBody>
                  <a:tcPr marL="3490" marR="3490" marT="349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3490" marR="3490" marT="349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70</a:t>
                      </a:r>
                    </a:p>
                  </a:txBody>
                  <a:tcPr marL="3490" marR="3490" marT="349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89,97</a:t>
                      </a:r>
                    </a:p>
                  </a:txBody>
                  <a:tcPr marL="3490" marR="3490" marT="349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Выполнен</a:t>
                      </a:r>
                    </a:p>
                  </a:txBody>
                  <a:tcPr marL="3490" marR="3490" marT="349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6507305"/>
                  </a:ext>
                </a:extLst>
              </a:tr>
              <a:tr h="128136"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2.3</a:t>
                      </a:r>
                    </a:p>
                  </a:txBody>
                  <a:tcPr marL="3490" marR="3490" marT="349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gridSpan="7">
                  <a:txBody>
                    <a:bodyPr/>
                    <a:lstStyle/>
                    <a:p>
                      <a:pPr algn="ctr" fontAlgn="t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Подпрограмма 3 "Развитие библиотечного дела в Московской области"</a:t>
                      </a:r>
                    </a:p>
                  </a:txBody>
                  <a:tcPr marL="3490" marR="3490" marT="349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83751313"/>
                  </a:ext>
                </a:extLst>
              </a:tr>
              <a:tr h="501845"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L="3490" marR="3490" marT="349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Основное мероприятие 01 «Организация библиотечного обслуживания населения муниципальными библиотеками Московской области»</a:t>
                      </a:r>
                    </a:p>
                  </a:txBody>
                  <a:tcPr marL="3490" marR="3490" marT="349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Макропоказатель подпрограммы. Обеспечение роста числа пользователей муниципальных библиотек Московской области</a:t>
                      </a:r>
                    </a:p>
                  </a:txBody>
                  <a:tcPr marL="3490" marR="3490" marT="349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Отраслевой показатель</a:t>
                      </a:r>
                    </a:p>
                  </a:txBody>
                  <a:tcPr marL="3490" marR="3490" marT="349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Человек</a:t>
                      </a:r>
                    </a:p>
                  </a:txBody>
                  <a:tcPr marL="3490" marR="3490" marT="349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42 671</a:t>
                      </a:r>
                    </a:p>
                  </a:txBody>
                  <a:tcPr marL="3490" marR="3490" marT="349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42 769</a:t>
                      </a:r>
                    </a:p>
                  </a:txBody>
                  <a:tcPr marL="3490" marR="3490" marT="349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Выполнен </a:t>
                      </a:r>
                    </a:p>
                  </a:txBody>
                  <a:tcPr marL="3490" marR="3490" marT="349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09053453"/>
                  </a:ext>
                </a:extLst>
              </a:tr>
              <a:tr h="501845"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</a:t>
                      </a:r>
                    </a:p>
                  </a:txBody>
                  <a:tcPr marL="3490" marR="3490" marT="349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Основное мероприятие 01 «Организация библиотечного обслуживания населения муниципальными библиотеками Московской области»</a:t>
                      </a:r>
                    </a:p>
                  </a:txBody>
                  <a:tcPr marL="3490" marR="3490" marT="349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Количество посещений организаций культуры по отношению к уровню 2017 года (в части посещений библиотек)</a:t>
                      </a:r>
                    </a:p>
                  </a:txBody>
                  <a:tcPr marL="3490" marR="3490" marT="349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Показатель к соглашению с ФОИВ</a:t>
                      </a:r>
                    </a:p>
                  </a:txBody>
                  <a:tcPr marL="3490" marR="3490" marT="349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3490" marR="3490" marT="349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110</a:t>
                      </a:r>
                    </a:p>
                  </a:txBody>
                  <a:tcPr marL="3490" marR="3490" marT="349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110</a:t>
                      </a:r>
                    </a:p>
                  </a:txBody>
                  <a:tcPr marL="3490" marR="3490" marT="349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Выполнен</a:t>
                      </a:r>
                    </a:p>
                  </a:txBody>
                  <a:tcPr marL="3490" marR="3490" marT="349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98395406"/>
                  </a:ext>
                </a:extLst>
              </a:tr>
              <a:tr h="128136"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2.4</a:t>
                      </a:r>
                    </a:p>
                  </a:txBody>
                  <a:tcPr marL="3490" marR="3490" marT="349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gridSpan="7">
                  <a:txBody>
                    <a:bodyPr/>
                    <a:lstStyle/>
                    <a:p>
                      <a:pPr algn="ctr" fontAlgn="t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Подпрограмма 4 "Развитие профессионального искусства, гастрольно-концертной и культурно-досуговой деятельности, кинематографии Московской области"</a:t>
                      </a:r>
                    </a:p>
                  </a:txBody>
                  <a:tcPr marL="3490" marR="3490" marT="349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83980166"/>
                  </a:ext>
                </a:extLst>
              </a:tr>
              <a:tr h="1000125"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</a:t>
                      </a:r>
                    </a:p>
                  </a:txBody>
                  <a:tcPr marL="3490" marR="3490" marT="349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Основное мероприятие 01 «Обеспечение функций театрально-концертных учреждений, муниципальных учреждений культуры Московской области»</a:t>
                      </a:r>
                    </a:p>
                  </a:txBody>
                  <a:tcPr marL="3490" marR="3490" marT="349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2020 Соотношение средней заработной платы работников учреждений культуры к среднемесячной начисленной заработной плате наемных работников в организациях, у индивидуальных предпринимателей и физических лиц (среднемесячному доходу от трудовой деятельности) в Московской области</a:t>
                      </a:r>
                    </a:p>
                  </a:txBody>
                  <a:tcPr marL="3490" marR="3490" marT="349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Указ Президента Российской Федерации</a:t>
                      </a:r>
                    </a:p>
                  </a:txBody>
                  <a:tcPr marL="3490" marR="3490" marT="349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3490" marR="3490" marT="349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</a:t>
                      </a:r>
                    </a:p>
                  </a:txBody>
                  <a:tcPr marL="3490" marR="3490" marT="349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</a:t>
                      </a:r>
                    </a:p>
                  </a:txBody>
                  <a:tcPr marL="3490" marR="3490" marT="349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Выполнение показателя не запланировано в 2022 году</a:t>
                      </a:r>
                    </a:p>
                  </a:txBody>
                  <a:tcPr marL="3490" marR="3490" marT="349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41424925"/>
                  </a:ext>
                </a:extLst>
              </a:tr>
              <a:tr h="501845"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</a:t>
                      </a:r>
                    </a:p>
                  </a:txBody>
                  <a:tcPr marL="3490" marR="3490" marT="349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Основное мероприятие 01 «Обеспечение функций театрально-концертных учреждений, муниципальных учреждений культуры Московской области»</a:t>
                      </a:r>
                    </a:p>
                  </a:txBody>
                  <a:tcPr marL="3490" marR="3490" marT="349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2022 Количество посещений организаций культуры (профессиональных театров) по отношению к 2017 году (приоритетный показатель на 2022 год)</a:t>
                      </a:r>
                    </a:p>
                  </a:txBody>
                  <a:tcPr marL="3490" marR="3490" marT="349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Показатель к соглашению с ФОИВ</a:t>
                      </a:r>
                    </a:p>
                  </a:txBody>
                  <a:tcPr marL="3490" marR="3490" marT="349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3490" marR="3490" marT="349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112</a:t>
                      </a:r>
                    </a:p>
                  </a:txBody>
                  <a:tcPr marL="3490" marR="3490" marT="349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241,65</a:t>
                      </a:r>
                    </a:p>
                  </a:txBody>
                  <a:tcPr marL="3490" marR="3490" marT="349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Выполнен</a:t>
                      </a:r>
                    </a:p>
                  </a:txBody>
                  <a:tcPr marL="3490" marR="3490" marT="349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5125473"/>
                  </a:ext>
                </a:extLst>
              </a:tr>
              <a:tr h="377275"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</a:t>
                      </a:r>
                    </a:p>
                  </a:txBody>
                  <a:tcPr marL="3490" marR="3490" marT="349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Основное мероприятие 05 «Обеспечение функций культурно-досуговых учреждений»</a:t>
                      </a:r>
                    </a:p>
                  </a:txBody>
                  <a:tcPr marL="3490" marR="3490" marT="349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2022 Число посещений культурных мероприятий (приоритетный показатель на 2022 год)</a:t>
                      </a:r>
                    </a:p>
                  </a:txBody>
                  <a:tcPr marL="3490" marR="3490" marT="349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Указ ПРФ от 04.02.2021 № 68 </a:t>
                      </a:r>
                    </a:p>
                  </a:txBody>
                  <a:tcPr marL="3490" marR="3490" marT="349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Тысяча единиц</a:t>
                      </a:r>
                    </a:p>
                  </a:txBody>
                  <a:tcPr marL="3490" marR="3490" marT="349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873,035</a:t>
                      </a:r>
                    </a:p>
                  </a:txBody>
                  <a:tcPr marL="3490" marR="3490" marT="349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882,141</a:t>
                      </a:r>
                    </a:p>
                  </a:txBody>
                  <a:tcPr marL="3490" marR="3490" marT="349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Выполнен</a:t>
                      </a:r>
                    </a:p>
                  </a:txBody>
                  <a:tcPr marL="3490" marR="3490" marT="349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3118354"/>
                  </a:ext>
                </a:extLst>
              </a:tr>
              <a:tr h="875555"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</a:t>
                      </a:r>
                    </a:p>
                  </a:txBody>
                  <a:tcPr marL="3490" marR="3490" marT="349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Федеральный проект A2 «Творческие люди»</a:t>
                      </a:r>
                    </a:p>
                  </a:txBody>
                  <a:tcPr marL="3490" marR="3490" marT="349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Количество граждан, принимающих участие в добровольческой деятельности, получивших государственную (муниципальную) поддержку в форме субсидий бюджетным учреждениям (не приоритетный, но обязательный для включения в муниципальные программы ОМСУ)</a:t>
                      </a:r>
                    </a:p>
                  </a:txBody>
                  <a:tcPr marL="3490" marR="3490" marT="349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Региональный проект </a:t>
                      </a:r>
                      <a:b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«Творческие люди Подмосковья»</a:t>
                      </a:r>
                      <a:b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490" marR="3490" marT="349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Единица </a:t>
                      </a:r>
                    </a:p>
                  </a:txBody>
                  <a:tcPr marL="3490" marR="3490" marT="349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77</a:t>
                      </a:r>
                    </a:p>
                  </a:txBody>
                  <a:tcPr marL="3490" marR="3490" marT="349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77</a:t>
                      </a:r>
                    </a:p>
                  </a:txBody>
                  <a:tcPr marL="3490" marR="3490" marT="349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Выполнен</a:t>
                      </a:r>
                    </a:p>
                  </a:txBody>
                  <a:tcPr marL="3490" marR="3490" marT="349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986435"/>
                  </a:ext>
                </a:extLst>
              </a:tr>
              <a:tr h="501845"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</a:t>
                      </a:r>
                    </a:p>
                  </a:txBody>
                  <a:tcPr marL="3490" marR="3490" marT="349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Основное мероприятие 01 «Обеспечение функций театрально-концертных учреждений, муниципальных учреждений культуры Московской области»</a:t>
                      </a:r>
                    </a:p>
                  </a:txBody>
                  <a:tcPr marL="3490" marR="3490" marT="349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Количество посещений организаций культуры (профессиональных театров) по отношению к уровню 2010 года (приоритетный показатель на 2021 год)</a:t>
                      </a:r>
                    </a:p>
                  </a:txBody>
                  <a:tcPr marL="3490" marR="3490" marT="349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Показатель к соглашению с ФОИВ</a:t>
                      </a:r>
                    </a:p>
                  </a:txBody>
                  <a:tcPr marL="3490" marR="3490" marT="349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 процентах к базовому году</a:t>
                      </a:r>
                    </a:p>
                  </a:txBody>
                  <a:tcPr marL="3490" marR="3490" marT="349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</a:t>
                      </a:r>
                    </a:p>
                  </a:txBody>
                  <a:tcPr marL="3490" marR="3490" marT="349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</a:t>
                      </a:r>
                    </a:p>
                  </a:txBody>
                  <a:tcPr marL="3490" marR="3490" marT="349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Выполнение показателя не запланировано в 2022 году</a:t>
                      </a:r>
                    </a:p>
                  </a:txBody>
                  <a:tcPr marL="3490" marR="3490" marT="349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136923"/>
                  </a:ext>
                </a:extLst>
              </a:tr>
              <a:tr h="252706"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</a:t>
                      </a:r>
                    </a:p>
                  </a:txBody>
                  <a:tcPr marL="3490" marR="3490" marT="349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Федеральный проект A2 «Творческие люди»</a:t>
                      </a:r>
                    </a:p>
                  </a:txBody>
                  <a:tcPr marL="3490" marR="3490" marT="349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Оказана поддержка лучшим работникам сельских учреждений культуры</a:t>
                      </a:r>
                    </a:p>
                  </a:txBody>
                  <a:tcPr marL="3490" marR="3490" marT="349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Показатель к соглашению с ФОИВ</a:t>
                      </a:r>
                    </a:p>
                  </a:txBody>
                  <a:tcPr marL="3490" marR="3490" marT="349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Человек</a:t>
                      </a:r>
                    </a:p>
                  </a:txBody>
                  <a:tcPr marL="3490" marR="3490" marT="349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</a:t>
                      </a:r>
                    </a:p>
                  </a:txBody>
                  <a:tcPr marL="3490" marR="3490" marT="349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</a:t>
                      </a:r>
                    </a:p>
                  </a:txBody>
                  <a:tcPr marL="3490" marR="3490" marT="349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Выполнение показателя не предусмотрено в 2022 году</a:t>
                      </a:r>
                    </a:p>
                  </a:txBody>
                  <a:tcPr marL="3490" marR="3490" marT="349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7905736"/>
                  </a:ext>
                </a:extLst>
              </a:tr>
              <a:tr h="1249264"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13</a:t>
                      </a:r>
                    </a:p>
                  </a:txBody>
                  <a:tcPr marL="3490" marR="3490" marT="349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Основное мероприятие 01 «Обеспечение функций театрально-концертных учреждений, муниципальных учреждений культуры Московской области»</a:t>
                      </a:r>
                    </a:p>
                  </a:txBody>
                  <a:tcPr marL="3490" marR="3490" marT="349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Соотношение средней заработной платы работников учреждений культуры к среднемесячной начисленной заработной плате наемных работников в организациях, у индивидуальных предпринимателей и физических лиц (среднемесячному доходу от трудовой деятельности) в Московской области (не приоритетный, но обязательный для включения в муниципальные программы ОМСУ)</a:t>
                      </a:r>
                    </a:p>
                  </a:txBody>
                  <a:tcPr marL="3490" marR="3490" marT="349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Показатель муниципальной программы</a:t>
                      </a:r>
                    </a:p>
                  </a:txBody>
                  <a:tcPr marL="3490" marR="3490" marT="349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3490" marR="3490" marT="349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</a:t>
                      </a:r>
                    </a:p>
                  </a:txBody>
                  <a:tcPr marL="3490" marR="3490" marT="349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101,11</a:t>
                      </a:r>
                    </a:p>
                  </a:txBody>
                  <a:tcPr marL="3490" marR="3490" marT="349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Выполнен</a:t>
                      </a:r>
                    </a:p>
                  </a:txBody>
                  <a:tcPr marL="3490" marR="3490" marT="349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593356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5771617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/>
          </p:nvPr>
        </p:nvGraphicFramePr>
        <p:xfrm>
          <a:off x="0" y="0"/>
          <a:ext cx="9144000" cy="6384291"/>
        </p:xfrm>
        <a:graphic>
          <a:graphicData uri="http://schemas.openxmlformats.org/drawingml/2006/table">
            <a:tbl>
              <a:tblPr/>
              <a:tblGrid>
                <a:gridCol w="348106">
                  <a:extLst>
                    <a:ext uri="{9D8B030D-6E8A-4147-A177-3AD203B41FA5}">
                      <a16:colId xmlns:a16="http://schemas.microsoft.com/office/drawing/2014/main" val="4282272391"/>
                    </a:ext>
                  </a:extLst>
                </a:gridCol>
                <a:gridCol w="2191203">
                  <a:extLst>
                    <a:ext uri="{9D8B030D-6E8A-4147-A177-3AD203B41FA5}">
                      <a16:colId xmlns:a16="http://schemas.microsoft.com/office/drawing/2014/main" val="3502067571"/>
                    </a:ext>
                  </a:extLst>
                </a:gridCol>
                <a:gridCol w="2026474">
                  <a:extLst>
                    <a:ext uri="{9D8B030D-6E8A-4147-A177-3AD203B41FA5}">
                      <a16:colId xmlns:a16="http://schemas.microsoft.com/office/drawing/2014/main" val="1239254334"/>
                    </a:ext>
                  </a:extLst>
                </a:gridCol>
                <a:gridCol w="994589">
                  <a:extLst>
                    <a:ext uri="{9D8B030D-6E8A-4147-A177-3AD203B41FA5}">
                      <a16:colId xmlns:a16="http://schemas.microsoft.com/office/drawing/2014/main" val="1407265709"/>
                    </a:ext>
                  </a:extLst>
                </a:gridCol>
                <a:gridCol w="512835">
                  <a:extLst>
                    <a:ext uri="{9D8B030D-6E8A-4147-A177-3AD203B41FA5}">
                      <a16:colId xmlns:a16="http://schemas.microsoft.com/office/drawing/2014/main" val="3779259045"/>
                    </a:ext>
                  </a:extLst>
                </a:gridCol>
                <a:gridCol w="671348">
                  <a:extLst>
                    <a:ext uri="{9D8B030D-6E8A-4147-A177-3AD203B41FA5}">
                      <a16:colId xmlns:a16="http://schemas.microsoft.com/office/drawing/2014/main" val="4277868835"/>
                    </a:ext>
                  </a:extLst>
                </a:gridCol>
                <a:gridCol w="609185">
                  <a:extLst>
                    <a:ext uri="{9D8B030D-6E8A-4147-A177-3AD203B41FA5}">
                      <a16:colId xmlns:a16="http://schemas.microsoft.com/office/drawing/2014/main" val="2283697212"/>
                    </a:ext>
                  </a:extLst>
                </a:gridCol>
                <a:gridCol w="1790260">
                  <a:extLst>
                    <a:ext uri="{9D8B030D-6E8A-4147-A177-3AD203B41FA5}">
                      <a16:colId xmlns:a16="http://schemas.microsoft.com/office/drawing/2014/main" val="1473277082"/>
                    </a:ext>
                  </a:extLst>
                </a:gridCol>
              </a:tblGrid>
              <a:tr h="157600"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2.5</a:t>
                      </a:r>
                    </a:p>
                  </a:txBody>
                  <a:tcPr marL="4041" marR="4041" marT="404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gridSpan="7">
                  <a:txBody>
                    <a:bodyPr/>
                    <a:lstStyle/>
                    <a:p>
                      <a:pPr algn="ctr" fontAlgn="t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Подпрограмма 5 "Укрепление материально-технической базы государственных и муниципальных учреждений культуры, образовательных организаций в сфере культуры Московской области"</a:t>
                      </a:r>
                    </a:p>
                  </a:txBody>
                  <a:tcPr marL="4041" marR="4041" marT="404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96641988"/>
                  </a:ext>
                </a:extLst>
              </a:tr>
              <a:tr h="626361"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14</a:t>
                      </a:r>
                    </a:p>
                  </a:txBody>
                  <a:tcPr marL="4041" marR="4041" marT="404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Основное мероприятие 02 «Проведение капитального ремонта, технического переоснащения современным непроизводственным оборудованием и благоустройство территории муниципальных учреждений культуры, муниципальных организаций дополнительного образования сферы культуры»</a:t>
                      </a:r>
                    </a:p>
                  </a:txBody>
                  <a:tcPr marL="4041" marR="4041" marT="404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Количество муниципальных учреждений культуры Московской области, по которым осуществлено развитие материально-технической базы (в части увеличения стоимости основных средств)</a:t>
                      </a:r>
                    </a:p>
                  </a:txBody>
                  <a:tcPr marL="4041" marR="4041" marT="404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Обращение Губернатора Московской области</a:t>
                      </a:r>
                    </a:p>
                  </a:txBody>
                  <a:tcPr marL="4041" marR="4041" marT="404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Единица</a:t>
                      </a:r>
                    </a:p>
                  </a:txBody>
                  <a:tcPr marL="4041" marR="4041" marT="404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</a:t>
                      </a:r>
                    </a:p>
                  </a:txBody>
                  <a:tcPr marL="4041" marR="4041" marT="404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</a:t>
                      </a:r>
                    </a:p>
                  </a:txBody>
                  <a:tcPr marL="4041" marR="4041" marT="404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Выполнен</a:t>
                      </a:r>
                    </a:p>
                  </a:txBody>
                  <a:tcPr marL="4041" marR="4041" marT="404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2826897"/>
                  </a:ext>
                </a:extLst>
              </a:tr>
              <a:tr h="80821"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2.7</a:t>
                      </a:r>
                    </a:p>
                  </a:txBody>
                  <a:tcPr marL="4041" marR="4041" marT="404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gridSpan="7">
                  <a:txBody>
                    <a:bodyPr/>
                    <a:lstStyle/>
                    <a:p>
                      <a:pPr algn="ctr" fontAlgn="t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Подпрограмма 7 "Развитие архивного дела в Московской области"</a:t>
                      </a:r>
                    </a:p>
                  </a:txBody>
                  <a:tcPr marL="4041" marR="4041" marT="404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48893607"/>
                  </a:ext>
                </a:extLst>
              </a:tr>
              <a:tr h="501089"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15</a:t>
                      </a:r>
                    </a:p>
                  </a:txBody>
                  <a:tcPr marL="4041" marR="4041" marT="404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Основное мероприятие 01 «Хранение, комплектование, учет и использование архивных документов в муниципальных архивах»</a:t>
                      </a:r>
                    </a:p>
                  </a:txBody>
                  <a:tcPr marL="4041" marR="4041" marT="404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2022 Доля архивных документов, хранящихся в муниципальном архиве в нормативных условиях, обеспечивающих их постоянное (вечное) и долговременное хранение, в общем количестве документов в муниципальном архиве</a:t>
                      </a:r>
                    </a:p>
                  </a:txBody>
                  <a:tcPr marL="4041" marR="4041" marT="404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Отраслевой показатель</a:t>
                      </a:r>
                    </a:p>
                  </a:txBody>
                  <a:tcPr marL="4041" marR="4041" marT="404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4041" marR="4041" marT="404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</a:t>
                      </a:r>
                    </a:p>
                  </a:txBody>
                  <a:tcPr marL="4041" marR="4041" marT="404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</a:t>
                      </a:r>
                    </a:p>
                  </a:txBody>
                  <a:tcPr marL="4041" marR="4041" marT="404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Выполнен</a:t>
                      </a:r>
                    </a:p>
                  </a:txBody>
                  <a:tcPr marL="4041" marR="4041" marT="404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6188215"/>
                  </a:ext>
                </a:extLst>
              </a:tr>
              <a:tr h="456637"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16</a:t>
                      </a:r>
                    </a:p>
                  </a:txBody>
                  <a:tcPr marL="4041" marR="4041" marT="404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Основное мероприятие 01 «Хранение, комплектование, учет и использование архивных документов в муниципальных архивах»</a:t>
                      </a:r>
                    </a:p>
                  </a:txBody>
                  <a:tcPr marL="4041" marR="4041" marT="404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2022 Доля архивных документов, переведенных в электронно-цифровую форму, от общего количества документов, находящихся на хранении в муниципальном архиве муниципального образования</a:t>
                      </a:r>
                    </a:p>
                  </a:txBody>
                  <a:tcPr marL="4041" marR="4041" marT="404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Отраслевой показатель</a:t>
                      </a:r>
                    </a:p>
                  </a:txBody>
                  <a:tcPr marL="4041" marR="4041" marT="404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4041" marR="4041" marT="404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3,4</a:t>
                      </a:r>
                    </a:p>
                  </a:txBody>
                  <a:tcPr marL="4041" marR="4041" marT="404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3,4</a:t>
                      </a:r>
                    </a:p>
                  </a:txBody>
                  <a:tcPr marL="4041" marR="4041" marT="404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Выполнен </a:t>
                      </a:r>
                    </a:p>
                  </a:txBody>
                  <a:tcPr marL="4041" marR="4041" marT="404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8664971"/>
                  </a:ext>
                </a:extLst>
              </a:tr>
              <a:tr h="456637"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17</a:t>
                      </a:r>
                    </a:p>
                  </a:txBody>
                  <a:tcPr marL="4041" marR="4041" marT="404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Основное мероприятие 01 «Хранение, комплектование, учет и использование архивных документов в муниципальных архивах»</a:t>
                      </a:r>
                    </a:p>
                  </a:txBody>
                  <a:tcPr marL="4041" marR="4041" marT="404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2022 Доля архивных фондов муниципального архива, внесенных в общеотраслевую базу данных "Архивный фонд", от общего количества архивных фондов, хранящихся в муниципальном архиве</a:t>
                      </a:r>
                    </a:p>
                  </a:txBody>
                  <a:tcPr marL="4041" marR="4041" marT="404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Отраслевой показатель</a:t>
                      </a:r>
                    </a:p>
                  </a:txBody>
                  <a:tcPr marL="4041" marR="4041" marT="404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4041" marR="4041" marT="404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</a:t>
                      </a:r>
                    </a:p>
                  </a:txBody>
                  <a:tcPr marL="4041" marR="4041" marT="404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</a:t>
                      </a:r>
                    </a:p>
                  </a:txBody>
                  <a:tcPr marL="4041" marR="4041" marT="404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Выполнен</a:t>
                      </a:r>
                    </a:p>
                  </a:txBody>
                  <a:tcPr marL="4041" marR="4041" marT="404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6195083"/>
                  </a:ext>
                </a:extLst>
              </a:tr>
              <a:tr h="981972"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18</a:t>
                      </a:r>
                    </a:p>
                  </a:txBody>
                  <a:tcPr marL="4041" marR="4041" marT="404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Основное мероприятие 02 «Временное хранение, комплектование, учет и использование архивных документов, относящихся к собственности Московской области и временно хранящихся в муниципальных архивах»</a:t>
                      </a:r>
                    </a:p>
                  </a:txBody>
                  <a:tcPr marL="4041" marR="4041" marT="404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2022 Доля субвенции бюджету муниципального образования Московской области на обеспечение переданных государственных полномочий по временному хранению, комплектованию, учету и использованию архивных документов, относящихся к собственности Московской области и временно хранящихся в муниципальном архиве, освоенная бюджетом муниципального образования Московской области, в общей сумме указанной субвенции</a:t>
                      </a:r>
                    </a:p>
                  </a:txBody>
                  <a:tcPr marL="4041" marR="4041" marT="404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Отраслевой показатель</a:t>
                      </a:r>
                    </a:p>
                  </a:txBody>
                  <a:tcPr marL="4041" marR="4041" marT="404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4041" marR="4041" marT="404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</a:t>
                      </a:r>
                    </a:p>
                  </a:txBody>
                  <a:tcPr marL="4041" marR="4041" marT="404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</a:t>
                      </a:r>
                    </a:p>
                  </a:txBody>
                  <a:tcPr marL="4041" marR="4041" marT="404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Выполнен</a:t>
                      </a:r>
                    </a:p>
                  </a:txBody>
                  <a:tcPr marL="4041" marR="4041" marT="404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6584400"/>
                  </a:ext>
                </a:extLst>
              </a:tr>
              <a:tr h="96985"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2.9</a:t>
                      </a:r>
                    </a:p>
                  </a:txBody>
                  <a:tcPr marL="4041" marR="4041" marT="404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gridSpan="7">
                  <a:txBody>
                    <a:bodyPr/>
                    <a:lstStyle/>
                    <a:p>
                      <a:pPr algn="ctr" fontAlgn="t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Подпрограмма 9 "Развитие парков культуры и отдыха"</a:t>
                      </a:r>
                    </a:p>
                  </a:txBody>
                  <a:tcPr marL="4041" marR="4041" marT="404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6332575"/>
                  </a:ext>
                </a:extLst>
              </a:tr>
              <a:tr h="282873"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19</a:t>
                      </a:r>
                    </a:p>
                  </a:txBody>
                  <a:tcPr marL="4041" marR="4041" marT="404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Основное мероприятие 01 «Создание условий для массового отдыха жителей городского округа в парках культуры и отдыха»</a:t>
                      </a:r>
                    </a:p>
                  </a:txBody>
                  <a:tcPr marL="4041" marR="4041" marT="404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2022 Соответствие нормативу обеспеченности парками культуры и отдыха</a:t>
                      </a:r>
                    </a:p>
                  </a:txBody>
                  <a:tcPr marL="4041" marR="4041" marT="404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Приоритетный показатель</a:t>
                      </a:r>
                    </a:p>
                  </a:txBody>
                  <a:tcPr marL="4041" marR="4041" marT="404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4041" marR="4041" marT="404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</a:t>
                      </a:r>
                    </a:p>
                  </a:txBody>
                  <a:tcPr marL="4041" marR="4041" marT="404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</a:t>
                      </a:r>
                    </a:p>
                  </a:txBody>
                  <a:tcPr marL="4041" marR="4041" marT="404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Выполнение показателя не запланировано в 2022 году</a:t>
                      </a:r>
                    </a:p>
                  </a:txBody>
                  <a:tcPr marL="4041" marR="4041" marT="404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8354836"/>
                  </a:ext>
                </a:extLst>
              </a:tr>
              <a:tr h="440473"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</a:t>
                      </a:r>
                    </a:p>
                  </a:txBody>
                  <a:tcPr marL="4041" marR="4041" marT="404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Основное мероприятие 01 «Создание условий для массового отдыха жителей городского округа в парках культуры и отдыха»</a:t>
                      </a:r>
                    </a:p>
                  </a:txBody>
                  <a:tcPr marL="4041" marR="4041" marT="404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2022 Увеличение числа посетителей парков культуры и отдыха</a:t>
                      </a:r>
                    </a:p>
                  </a:txBody>
                  <a:tcPr marL="4041" marR="4041" marT="404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Обращение Губернатора Московской области, приоритетный показатель</a:t>
                      </a:r>
                    </a:p>
                  </a:txBody>
                  <a:tcPr marL="4041" marR="4041" marT="404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4041" marR="4041" marT="404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</a:t>
                      </a:r>
                    </a:p>
                  </a:txBody>
                  <a:tcPr marL="4041" marR="4041" marT="404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</a:t>
                      </a:r>
                    </a:p>
                  </a:txBody>
                  <a:tcPr marL="4041" marR="4041" marT="404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Выполнение показателя не запланировано в 2022 году</a:t>
                      </a:r>
                    </a:p>
                  </a:txBody>
                  <a:tcPr marL="4041" marR="4041" marT="404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33712177"/>
                  </a:ext>
                </a:extLst>
              </a:tr>
              <a:tr h="444514"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21</a:t>
                      </a:r>
                    </a:p>
                  </a:txBody>
                  <a:tcPr marL="4041" marR="4041" marT="404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Основное мероприятие 01 «Создание условий для массового отдыха жителей городского округа в парках культуры и отдыха»</a:t>
                      </a:r>
                    </a:p>
                  </a:txBody>
                  <a:tcPr marL="4041" marR="4041" marT="404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2021 Количество созданных и благоустроенных парков культуры и отдыха на территории Московской области</a:t>
                      </a:r>
                    </a:p>
                  </a:txBody>
                  <a:tcPr marL="4041" marR="4041" marT="404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Обращение Губернатора Московской области, приоритетный показатель</a:t>
                      </a:r>
                    </a:p>
                  </a:txBody>
                  <a:tcPr marL="4041" marR="4041" marT="404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Единица</a:t>
                      </a:r>
                    </a:p>
                  </a:txBody>
                  <a:tcPr marL="4041" marR="4041" marT="404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</a:p>
                  </a:txBody>
                  <a:tcPr marL="4041" marR="4041" marT="404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</a:p>
                  </a:txBody>
                  <a:tcPr marL="4041" marR="4041" marT="404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Выполнен</a:t>
                      </a:r>
                    </a:p>
                  </a:txBody>
                  <a:tcPr marL="4041" marR="4041" marT="404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975512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4952122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/>
          </p:nvPr>
        </p:nvGraphicFramePr>
        <p:xfrm>
          <a:off x="0" y="1"/>
          <a:ext cx="9143999" cy="7029399"/>
        </p:xfrm>
        <a:graphic>
          <a:graphicData uri="http://schemas.openxmlformats.org/drawingml/2006/table">
            <a:tbl>
              <a:tblPr/>
              <a:tblGrid>
                <a:gridCol w="348106">
                  <a:extLst>
                    <a:ext uri="{9D8B030D-6E8A-4147-A177-3AD203B41FA5}">
                      <a16:colId xmlns:a16="http://schemas.microsoft.com/office/drawing/2014/main" val="1652845753"/>
                    </a:ext>
                  </a:extLst>
                </a:gridCol>
                <a:gridCol w="2191204">
                  <a:extLst>
                    <a:ext uri="{9D8B030D-6E8A-4147-A177-3AD203B41FA5}">
                      <a16:colId xmlns:a16="http://schemas.microsoft.com/office/drawing/2014/main" val="1414260511"/>
                    </a:ext>
                  </a:extLst>
                </a:gridCol>
                <a:gridCol w="2026475">
                  <a:extLst>
                    <a:ext uri="{9D8B030D-6E8A-4147-A177-3AD203B41FA5}">
                      <a16:colId xmlns:a16="http://schemas.microsoft.com/office/drawing/2014/main" val="1900183591"/>
                    </a:ext>
                  </a:extLst>
                </a:gridCol>
                <a:gridCol w="994587">
                  <a:extLst>
                    <a:ext uri="{9D8B030D-6E8A-4147-A177-3AD203B41FA5}">
                      <a16:colId xmlns:a16="http://schemas.microsoft.com/office/drawing/2014/main" val="81200138"/>
                    </a:ext>
                  </a:extLst>
                </a:gridCol>
                <a:gridCol w="512835">
                  <a:extLst>
                    <a:ext uri="{9D8B030D-6E8A-4147-A177-3AD203B41FA5}">
                      <a16:colId xmlns:a16="http://schemas.microsoft.com/office/drawing/2014/main" val="659345484"/>
                    </a:ext>
                  </a:extLst>
                </a:gridCol>
                <a:gridCol w="671347">
                  <a:extLst>
                    <a:ext uri="{9D8B030D-6E8A-4147-A177-3AD203B41FA5}">
                      <a16:colId xmlns:a16="http://schemas.microsoft.com/office/drawing/2014/main" val="53846698"/>
                    </a:ext>
                  </a:extLst>
                </a:gridCol>
                <a:gridCol w="609186">
                  <a:extLst>
                    <a:ext uri="{9D8B030D-6E8A-4147-A177-3AD203B41FA5}">
                      <a16:colId xmlns:a16="http://schemas.microsoft.com/office/drawing/2014/main" val="2589102022"/>
                    </a:ext>
                  </a:extLst>
                </a:gridCol>
                <a:gridCol w="1790259">
                  <a:extLst>
                    <a:ext uri="{9D8B030D-6E8A-4147-A177-3AD203B41FA5}">
                      <a16:colId xmlns:a16="http://schemas.microsoft.com/office/drawing/2014/main" val="1942293137"/>
                    </a:ext>
                  </a:extLst>
                </a:gridCol>
              </a:tblGrid>
              <a:tr h="510608"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№</a:t>
                      </a:r>
                    </a:p>
                  </a:txBody>
                  <a:tcPr marL="3653" marR="3653" marT="365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Наименование основного мероприятия </a:t>
                      </a:r>
                    </a:p>
                  </a:txBody>
                  <a:tcPr marL="3653" marR="3653" marT="365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Планируемые результаты реализации муниципальной программы</a:t>
                      </a:r>
                    </a:p>
                  </a:txBody>
                  <a:tcPr marL="3653" marR="3653" marT="365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Тип показателя</a:t>
                      </a:r>
                    </a:p>
                  </a:txBody>
                  <a:tcPr marL="3653" marR="3653" marT="365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Единица измерения</a:t>
                      </a:r>
                    </a:p>
                  </a:txBody>
                  <a:tcPr marL="3653" marR="3653" marT="365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Планируемое значение показателя на 2022 год</a:t>
                      </a:r>
                    </a:p>
                  </a:txBody>
                  <a:tcPr marL="3653" marR="3653" marT="365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Достигнутое значение показателя за 2022 год</a:t>
                      </a:r>
                    </a:p>
                  </a:txBody>
                  <a:tcPr marL="3653" marR="3653" marT="365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Причины невыполнения / несвоевременного выполнения / текущая стадия выполнения / предложения по выполнению</a:t>
                      </a:r>
                    </a:p>
                  </a:txBody>
                  <a:tcPr marL="3653" marR="3653" marT="365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6635105"/>
                  </a:ext>
                </a:extLst>
              </a:tr>
              <a:tr h="130499"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4.</a:t>
                      </a:r>
                    </a:p>
                  </a:txBody>
                  <a:tcPr marL="3653" marR="3653" marT="365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7">
                  <a:txBody>
                    <a:bodyPr/>
                    <a:lstStyle/>
                    <a:p>
                      <a:pPr algn="ctr" fontAlgn="t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Муниципальная программа городского округа Щёлково "Социальная защита населения"</a:t>
                      </a:r>
                    </a:p>
                  </a:txBody>
                  <a:tcPr marL="3653" marR="3653" marT="365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75434057"/>
                  </a:ext>
                </a:extLst>
              </a:tr>
              <a:tr h="130499"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4.1</a:t>
                      </a:r>
                    </a:p>
                  </a:txBody>
                  <a:tcPr marL="3653" marR="3653" marT="365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7">
                  <a:txBody>
                    <a:bodyPr/>
                    <a:lstStyle/>
                    <a:p>
                      <a:pPr algn="ctr" fontAlgn="t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Подпрограмма 1 "Социальная поддержка граждан"     </a:t>
                      </a:r>
                    </a:p>
                  </a:txBody>
                  <a:tcPr marL="3653" marR="3653" marT="365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3847508"/>
                  </a:ext>
                </a:extLst>
              </a:tr>
              <a:tr h="510608"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58</a:t>
                      </a:r>
                    </a:p>
                  </a:txBody>
                  <a:tcPr marL="3653" marR="3653" marT="365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Основное мероприятие 18 «Предоставление государственных гарантий муниципальным служащим, поощрение за муниципальную службу»</a:t>
                      </a:r>
                    </a:p>
                  </a:txBody>
                  <a:tcPr marL="3653" marR="3653" marT="365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Доля муниципальных служащих, вышедших на пенсию, и получающих пенсию за выслугу лет от общего числа лиц, имеющих право на выплату пенсии за выслугу лет</a:t>
                      </a:r>
                    </a:p>
                  </a:txBody>
                  <a:tcPr marL="3653" marR="3653" marT="365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Показатель муниципальной программы</a:t>
                      </a:r>
                    </a:p>
                  </a:txBody>
                  <a:tcPr marL="3653" marR="3653" marT="365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3653" marR="3653" marT="365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</a:t>
                      </a:r>
                    </a:p>
                  </a:txBody>
                  <a:tcPr marL="3653" marR="3653" marT="365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</a:t>
                      </a:r>
                    </a:p>
                  </a:txBody>
                  <a:tcPr marL="3653" marR="3653" marT="365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Выполнен</a:t>
                      </a:r>
                    </a:p>
                  </a:txBody>
                  <a:tcPr marL="3653" marR="3653" marT="365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67966750"/>
                  </a:ext>
                </a:extLst>
              </a:tr>
              <a:tr h="637310"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59</a:t>
                      </a:r>
                    </a:p>
                  </a:txBody>
                  <a:tcPr marL="3653" marR="3653" marT="365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Основное мероприятие 03 «Предоставление мер социальной поддержки и субсидий по оплате жилого помещения и коммунальных услуг гражданам Российской Федерации, имеющим место жительства в Московской области»</a:t>
                      </a:r>
                    </a:p>
                  </a:txBody>
                  <a:tcPr marL="3653" marR="3653" marT="365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2022 Уровень бедности</a:t>
                      </a:r>
                    </a:p>
                  </a:txBody>
                  <a:tcPr marL="3653" marR="3653" marT="365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Показатель к указу Президента РФ от 04.02.2021 № 68,                  приоритетный показатель                             </a:t>
                      </a:r>
                    </a:p>
                  </a:txBody>
                  <a:tcPr marL="3653" marR="3653" marT="365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3653" marR="3653" marT="365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4,6</a:t>
                      </a:r>
                    </a:p>
                  </a:txBody>
                  <a:tcPr marL="3653" marR="3653" marT="365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0,59</a:t>
                      </a:r>
                    </a:p>
                  </a:txBody>
                  <a:tcPr marL="3653" marR="3653" marT="365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Выполнен</a:t>
                      </a:r>
                    </a:p>
                  </a:txBody>
                  <a:tcPr marL="3653" marR="3653" marT="365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04270192"/>
                  </a:ext>
                </a:extLst>
              </a:tr>
              <a:tr h="257202"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59</a:t>
                      </a:r>
                    </a:p>
                  </a:txBody>
                  <a:tcPr marL="3653" marR="3653" marT="365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Основное мероприятие 20 «Создание условий для поддержания здорового образа жизни»</a:t>
                      </a:r>
                    </a:p>
                  </a:txBody>
                  <a:tcPr marL="3653" marR="3653" marT="365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2022 Активное долголетие</a:t>
                      </a:r>
                    </a:p>
                  </a:txBody>
                  <a:tcPr marL="3653" marR="3653" marT="365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Приоритетный показатель </a:t>
                      </a:r>
                    </a:p>
                  </a:txBody>
                  <a:tcPr marL="3653" marR="3653" marT="365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3653" marR="3653" marT="365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10,5</a:t>
                      </a:r>
                    </a:p>
                  </a:txBody>
                  <a:tcPr marL="3653" marR="3653" marT="365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10,81</a:t>
                      </a:r>
                    </a:p>
                  </a:txBody>
                  <a:tcPr marL="3653" marR="3653" marT="365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Выполнен</a:t>
                      </a:r>
                    </a:p>
                  </a:txBody>
                  <a:tcPr marL="3653" marR="3653" marT="365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16127544"/>
                  </a:ext>
                </a:extLst>
              </a:tr>
              <a:tr h="130499"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4.2</a:t>
                      </a:r>
                    </a:p>
                  </a:txBody>
                  <a:tcPr marL="3653" marR="3653" marT="365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7">
                  <a:txBody>
                    <a:bodyPr/>
                    <a:lstStyle/>
                    <a:p>
                      <a:pPr algn="ctr" fontAlgn="t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Подпрограмма 2 "Доступная среда"</a:t>
                      </a:r>
                    </a:p>
                  </a:txBody>
                  <a:tcPr marL="3653" marR="3653" marT="365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33264609"/>
                  </a:ext>
                </a:extLst>
              </a:tr>
              <a:tr h="510608"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60</a:t>
                      </a:r>
                    </a:p>
                  </a:txBody>
                  <a:tcPr marL="3653" marR="3653" marT="365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Основное мероприятие 02 «Создание безбарьерной среды на объектах социальной, инженерной и транспортной инфраструктуры в Московской области»</a:t>
                      </a:r>
                    </a:p>
                  </a:txBody>
                  <a:tcPr marL="3653" marR="3653" marT="365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2022 Доля детей-инвалидов в возрасте от 5 до 18 лет, получающих дополнительное образование, в общей численности детей-инвалидов такого возраста</a:t>
                      </a:r>
                    </a:p>
                  </a:txBody>
                  <a:tcPr marL="3653" marR="3653" marT="365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Приоритетный показатель</a:t>
                      </a:r>
                    </a:p>
                  </a:txBody>
                  <a:tcPr marL="3653" marR="3653" marT="365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3653" marR="3653" marT="365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50</a:t>
                      </a:r>
                    </a:p>
                  </a:txBody>
                  <a:tcPr marL="3653" marR="3653" marT="365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66,83</a:t>
                      </a:r>
                    </a:p>
                  </a:txBody>
                  <a:tcPr marL="3653" marR="3653" marT="365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Выполнен</a:t>
                      </a:r>
                    </a:p>
                  </a:txBody>
                  <a:tcPr marL="3653" marR="3653" marT="365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8963371"/>
                  </a:ext>
                </a:extLst>
              </a:tr>
              <a:tr h="510608"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61</a:t>
                      </a:r>
                    </a:p>
                  </a:txBody>
                  <a:tcPr marL="3653" marR="3653" marT="365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Основное мероприятие 02 «Создание безбарьерной среды на объектах социальной, инженерной и транспортной инфраструктуры в Московской области»</a:t>
                      </a:r>
                    </a:p>
                  </a:txBody>
                  <a:tcPr marL="3653" marR="3653" marT="365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2022 Доля детей-инвалидов в возрасте от 1,5 года до 7 лет, охваченных дошкольным образованием, в общей численности детей-инвалидов такого возраста</a:t>
                      </a:r>
                    </a:p>
                  </a:txBody>
                  <a:tcPr marL="3653" marR="3653" marT="365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Приоритетный показатель</a:t>
                      </a:r>
                    </a:p>
                  </a:txBody>
                  <a:tcPr marL="3653" marR="3653" marT="365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3653" marR="3653" marT="365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</a:t>
                      </a:r>
                    </a:p>
                  </a:txBody>
                  <a:tcPr marL="3653" marR="3653" marT="365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</a:t>
                      </a:r>
                    </a:p>
                  </a:txBody>
                  <a:tcPr marL="3653" marR="3653" marT="365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Выполнен</a:t>
                      </a:r>
                    </a:p>
                  </a:txBody>
                  <a:tcPr marL="3653" marR="3653" marT="365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2080646"/>
                  </a:ext>
                </a:extLst>
              </a:tr>
              <a:tr h="764014"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62</a:t>
                      </a:r>
                    </a:p>
                  </a:txBody>
                  <a:tcPr marL="3653" marR="3653" marT="365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Основное мероприятие 02 «Создание безбарьерной среды на объектах социальной, инженерной и транспортной инфраструктуры в Московской области»</a:t>
                      </a:r>
                    </a:p>
                  </a:txBody>
                  <a:tcPr marL="3653" marR="3653" marT="365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2022 Доля доступных для инвалидов и других маломобильных групп населения приоритетных объектов социальной, транспортной, инженерной инфраструктуры в общем количестве муниципальных приоритетных объектов</a:t>
                      </a:r>
                    </a:p>
                  </a:txBody>
                  <a:tcPr marL="3653" marR="3653" marT="365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Приоритетный показатель</a:t>
                      </a:r>
                    </a:p>
                  </a:txBody>
                  <a:tcPr marL="3653" marR="3653" marT="365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3653" marR="3653" marT="365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79,8</a:t>
                      </a:r>
                    </a:p>
                  </a:txBody>
                  <a:tcPr marL="3653" marR="3653" marT="365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79,87</a:t>
                      </a:r>
                    </a:p>
                  </a:txBody>
                  <a:tcPr marL="3653" marR="3653" marT="365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Выполнен </a:t>
                      </a:r>
                    </a:p>
                  </a:txBody>
                  <a:tcPr marL="3653" marR="3653" marT="365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3282353"/>
                  </a:ext>
                </a:extLst>
              </a:tr>
              <a:tr h="764014"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63</a:t>
                      </a:r>
                    </a:p>
                  </a:txBody>
                  <a:tcPr marL="3653" marR="3653" marT="365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Основное мероприятие 02 «Создание безбарьерной среды на объектах социальной, инженерной и транспортной инфраструктуры в Московской области»</a:t>
                      </a:r>
                    </a:p>
                  </a:txBody>
                  <a:tcPr marL="3653" marR="3653" marT="365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2022 Доля детей-инвалидов, которым созданы условия для получения качественного начального общего, основного общего, среднего общего образования, в общей численности детей- инвалидов школьного возраста</a:t>
                      </a:r>
                    </a:p>
                  </a:txBody>
                  <a:tcPr marL="3653" marR="3653" marT="365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Приоритетный показатель</a:t>
                      </a:r>
                    </a:p>
                  </a:txBody>
                  <a:tcPr marL="3653" marR="3653" marT="365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3653" marR="3653" marT="365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</a:t>
                      </a:r>
                    </a:p>
                  </a:txBody>
                  <a:tcPr marL="3653" marR="3653" marT="365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</a:t>
                      </a:r>
                    </a:p>
                  </a:txBody>
                  <a:tcPr marL="3653" marR="3653" marT="365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Выполнен</a:t>
                      </a:r>
                    </a:p>
                  </a:txBody>
                  <a:tcPr marL="3653" marR="3653" marT="365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85631022"/>
                  </a:ext>
                </a:extLst>
              </a:tr>
              <a:tr h="130499"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4.3</a:t>
                      </a:r>
                    </a:p>
                  </a:txBody>
                  <a:tcPr marL="3653" marR="3653" marT="365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7">
                  <a:txBody>
                    <a:bodyPr/>
                    <a:lstStyle/>
                    <a:p>
                      <a:pPr algn="ctr" fontAlgn="t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Подпрограмма 3 "Развитие системы отдыха и оздоровления детей"  </a:t>
                      </a:r>
                    </a:p>
                  </a:txBody>
                  <a:tcPr marL="3653" marR="3653" marT="365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37022897"/>
                  </a:ext>
                </a:extLst>
              </a:tr>
              <a:tr h="764014"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64</a:t>
                      </a:r>
                    </a:p>
                  </a:txBody>
                  <a:tcPr marL="3653" marR="3653" marT="365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Основное мероприятие 05 «Мероприятия по организации отдыха детей в каникулярное время, проводимые муниципальными образованиями Московской области»</a:t>
                      </a:r>
                    </a:p>
                  </a:txBody>
                  <a:tcPr marL="3653" marR="3653" marT="365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2022 Доля детей, находящихся в трудной жизненной ситуации, охваченных отдыхом и оздоровлением, в общей численности детей в возрасте от 7 до 15 лет, находящихся в трудной жизненной ситуации, подлежащих оздоровлению</a:t>
                      </a:r>
                    </a:p>
                  </a:txBody>
                  <a:tcPr marL="3653" marR="3653" marT="365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Приоритетный показатель</a:t>
                      </a:r>
                    </a:p>
                  </a:txBody>
                  <a:tcPr marL="3653" marR="3653" marT="365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3653" marR="3653" marT="365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56</a:t>
                      </a:r>
                    </a:p>
                  </a:txBody>
                  <a:tcPr marL="3653" marR="3653" marT="365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83,87</a:t>
                      </a:r>
                    </a:p>
                  </a:txBody>
                  <a:tcPr marL="3653" marR="3653" marT="365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Выполнен</a:t>
                      </a:r>
                    </a:p>
                  </a:txBody>
                  <a:tcPr marL="3653" marR="3653" marT="365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1002636"/>
                  </a:ext>
                </a:extLst>
              </a:tr>
              <a:tr h="510608"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65</a:t>
                      </a:r>
                    </a:p>
                  </a:txBody>
                  <a:tcPr marL="3653" marR="3653" marT="365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Основное мероприятие 05 «Мероприятия по организации отдыха детей в каникулярное время, проводимые муниципальными образованиями Московской области»</a:t>
                      </a:r>
                    </a:p>
                  </a:txBody>
                  <a:tcPr marL="3653" marR="3653" marT="365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2022 Доля детей, охваченных отдыхом и оздоровлением, в общей численности детей в возрасте от 7 до 15 лет, подлежащих оздоровлению</a:t>
                      </a:r>
                    </a:p>
                  </a:txBody>
                  <a:tcPr marL="3653" marR="3653" marT="365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Приоритетный показатель</a:t>
                      </a:r>
                    </a:p>
                  </a:txBody>
                  <a:tcPr marL="3653" marR="3653" marT="365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3653" marR="3653" marT="365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62</a:t>
                      </a:r>
                    </a:p>
                  </a:txBody>
                  <a:tcPr marL="3653" marR="3653" marT="365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90,53</a:t>
                      </a:r>
                    </a:p>
                  </a:txBody>
                  <a:tcPr marL="3653" marR="3653" marT="365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Выполнен</a:t>
                      </a:r>
                    </a:p>
                  </a:txBody>
                  <a:tcPr marL="3653" marR="3653" marT="365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3603560"/>
                  </a:ext>
                </a:extLst>
              </a:tr>
              <a:tr h="130499"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4.8</a:t>
                      </a:r>
                    </a:p>
                  </a:txBody>
                  <a:tcPr marL="3653" marR="3653" marT="365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7">
                  <a:txBody>
                    <a:bodyPr/>
                    <a:lstStyle/>
                    <a:p>
                      <a:pPr algn="ctr" fontAlgn="t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Подпрограмма 8 "Развитие трудовых ресурсов и охраны труда" </a:t>
                      </a:r>
                    </a:p>
                  </a:txBody>
                  <a:tcPr marL="3653" marR="3653" marT="365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27605500"/>
                  </a:ext>
                </a:extLst>
              </a:tr>
              <a:tr h="637310"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66</a:t>
                      </a:r>
                    </a:p>
                  </a:txBody>
                  <a:tcPr marL="3653" marR="3653" marT="365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Основное мероприятие 01 «Профилактика производственного травматизма»</a:t>
                      </a:r>
                    </a:p>
                  </a:txBody>
                  <a:tcPr marL="3653" marR="3653" marT="365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Число пострадавших в результате несчастных случаев со смертельным исходом, связанных с производством, в расчете на 1000 работающих (организаций, занятых в экономике муниципального образования)</a:t>
                      </a:r>
                    </a:p>
                  </a:txBody>
                  <a:tcPr marL="3653" marR="3653" marT="365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Отраслевой показатель</a:t>
                      </a:r>
                    </a:p>
                  </a:txBody>
                  <a:tcPr marL="3653" marR="3653" marT="365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Промилле (0,1 процента)</a:t>
                      </a:r>
                    </a:p>
                  </a:txBody>
                  <a:tcPr marL="3653" marR="3653" marT="365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0,061</a:t>
                      </a:r>
                    </a:p>
                  </a:txBody>
                  <a:tcPr marL="3653" marR="3653" marT="365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3653" marR="3653" marT="365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Выполнен. Пострадавших в результате несчастных случаев со смертельным исходом, связанных с производством в 2022 году не было</a:t>
                      </a:r>
                    </a:p>
                  </a:txBody>
                  <a:tcPr marL="3653" marR="3653" marT="365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995614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2813532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/>
          </p:nvPr>
        </p:nvGraphicFramePr>
        <p:xfrm>
          <a:off x="0" y="0"/>
          <a:ext cx="9144000" cy="6883700"/>
        </p:xfrm>
        <a:graphic>
          <a:graphicData uri="http://schemas.openxmlformats.org/drawingml/2006/table">
            <a:tbl>
              <a:tblPr/>
              <a:tblGrid>
                <a:gridCol w="348106">
                  <a:extLst>
                    <a:ext uri="{9D8B030D-6E8A-4147-A177-3AD203B41FA5}">
                      <a16:colId xmlns:a16="http://schemas.microsoft.com/office/drawing/2014/main" val="2641609187"/>
                    </a:ext>
                  </a:extLst>
                </a:gridCol>
                <a:gridCol w="2191204">
                  <a:extLst>
                    <a:ext uri="{9D8B030D-6E8A-4147-A177-3AD203B41FA5}">
                      <a16:colId xmlns:a16="http://schemas.microsoft.com/office/drawing/2014/main" val="3092333689"/>
                    </a:ext>
                  </a:extLst>
                </a:gridCol>
                <a:gridCol w="2026476">
                  <a:extLst>
                    <a:ext uri="{9D8B030D-6E8A-4147-A177-3AD203B41FA5}">
                      <a16:colId xmlns:a16="http://schemas.microsoft.com/office/drawing/2014/main" val="1325213477"/>
                    </a:ext>
                  </a:extLst>
                </a:gridCol>
                <a:gridCol w="994587">
                  <a:extLst>
                    <a:ext uri="{9D8B030D-6E8A-4147-A177-3AD203B41FA5}">
                      <a16:colId xmlns:a16="http://schemas.microsoft.com/office/drawing/2014/main" val="1419888085"/>
                    </a:ext>
                  </a:extLst>
                </a:gridCol>
                <a:gridCol w="512834">
                  <a:extLst>
                    <a:ext uri="{9D8B030D-6E8A-4147-A177-3AD203B41FA5}">
                      <a16:colId xmlns:a16="http://schemas.microsoft.com/office/drawing/2014/main" val="350549928"/>
                    </a:ext>
                  </a:extLst>
                </a:gridCol>
                <a:gridCol w="671348">
                  <a:extLst>
                    <a:ext uri="{9D8B030D-6E8A-4147-A177-3AD203B41FA5}">
                      <a16:colId xmlns:a16="http://schemas.microsoft.com/office/drawing/2014/main" val="3034133673"/>
                    </a:ext>
                  </a:extLst>
                </a:gridCol>
                <a:gridCol w="609184">
                  <a:extLst>
                    <a:ext uri="{9D8B030D-6E8A-4147-A177-3AD203B41FA5}">
                      <a16:colId xmlns:a16="http://schemas.microsoft.com/office/drawing/2014/main" val="934512782"/>
                    </a:ext>
                  </a:extLst>
                </a:gridCol>
                <a:gridCol w="1790261">
                  <a:extLst>
                    <a:ext uri="{9D8B030D-6E8A-4147-A177-3AD203B41FA5}">
                      <a16:colId xmlns:a16="http://schemas.microsoft.com/office/drawing/2014/main" val="1149599656"/>
                    </a:ext>
                  </a:extLst>
                </a:gridCol>
              </a:tblGrid>
              <a:tr h="48562"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4.9</a:t>
                      </a:r>
                    </a:p>
                  </a:txBody>
                  <a:tcPr marL="2428" marR="2428" marT="242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7">
                  <a:txBody>
                    <a:bodyPr/>
                    <a:lstStyle/>
                    <a:p>
                      <a:pPr algn="ctr" fontAlgn="t"/>
                      <a:r>
                        <a:rPr lang="ru-RU" sz="65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Подпрограмма 9 "Развитие и поддержка социально ориентированных некоммерческих организаций"</a:t>
                      </a:r>
                    </a:p>
                  </a:txBody>
                  <a:tcPr marL="2428" marR="2428" marT="242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14382514"/>
                  </a:ext>
                </a:extLst>
              </a:tr>
              <a:tr h="288943"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67</a:t>
                      </a:r>
                    </a:p>
                  </a:txBody>
                  <a:tcPr marL="2428" marR="2428" marT="242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Основное мероприятие 01 «Осуществление финансовой поддержки СО НКО» ;     </a:t>
                      </a:r>
                      <a:br>
                        <a:rPr lang="ru-RU" sz="6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6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Основное мероприятие 02 «Осуществление имущественной, информационной и консультационной поддержки СО НКО»</a:t>
                      </a:r>
                    </a:p>
                  </a:txBody>
                  <a:tcPr marL="2428" marR="2428" marT="242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2022 Количество СО НКО, которым оказана поддержка органами местного самоуправления</a:t>
                      </a:r>
                    </a:p>
                  </a:txBody>
                  <a:tcPr marL="2428" marR="2428" marT="242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Приоритетный показатель</a:t>
                      </a:r>
                    </a:p>
                  </a:txBody>
                  <a:tcPr marL="2428" marR="2428" marT="242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Единица</a:t>
                      </a:r>
                    </a:p>
                  </a:txBody>
                  <a:tcPr marL="2428" marR="2428" marT="242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</a:t>
                      </a:r>
                    </a:p>
                  </a:txBody>
                  <a:tcPr marL="2428" marR="2428" marT="242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18</a:t>
                      </a:r>
                    </a:p>
                  </a:txBody>
                  <a:tcPr marL="2428" marR="2428" marT="242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Выполнен на 90 % , так как в 2022 году поступила только 1 заявка на субсидию от организации  в сфере физической культуры и спорта  из запланированных 3 организаций</a:t>
                      </a:r>
                    </a:p>
                  </a:txBody>
                  <a:tcPr marL="2428" marR="2428" marT="242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20356607"/>
                  </a:ext>
                </a:extLst>
              </a:tr>
              <a:tr h="288943"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68</a:t>
                      </a:r>
                    </a:p>
                  </a:txBody>
                  <a:tcPr marL="2428" marR="2428" marT="242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Основное мероприятие 01 «Осуществление финансовой поддержки СО НКО» ;     </a:t>
                      </a:r>
                      <a:br>
                        <a:rPr lang="ru-RU" sz="6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6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Основное мероприятие 02 «Осуществление имущественной, информационной и консультационной поддержки СО НКО»</a:t>
                      </a:r>
                    </a:p>
                  </a:txBody>
                  <a:tcPr marL="2428" marR="2428" marT="242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2022 Количество СО НКО в сфере социальной защиты населения, которым оказана поддержка органами местного самоуправления</a:t>
                      </a:r>
                    </a:p>
                  </a:txBody>
                  <a:tcPr marL="2428" marR="2428" marT="242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Приоритетный показатель</a:t>
                      </a:r>
                    </a:p>
                  </a:txBody>
                  <a:tcPr marL="2428" marR="2428" marT="242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Единица</a:t>
                      </a:r>
                    </a:p>
                  </a:txBody>
                  <a:tcPr marL="2428" marR="2428" marT="242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16</a:t>
                      </a:r>
                    </a:p>
                  </a:txBody>
                  <a:tcPr marL="2428" marR="2428" marT="242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16</a:t>
                      </a:r>
                    </a:p>
                  </a:txBody>
                  <a:tcPr marL="2428" marR="2428" marT="242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Выполнен</a:t>
                      </a:r>
                    </a:p>
                  </a:txBody>
                  <a:tcPr marL="2428" marR="2428" marT="242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1559531"/>
                  </a:ext>
                </a:extLst>
              </a:tr>
              <a:tr h="284087"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69</a:t>
                      </a:r>
                    </a:p>
                  </a:txBody>
                  <a:tcPr marL="2428" marR="2428" marT="242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Основное мероприятие 01 «Осуществление финансовой поддержки СО НКО» ;     </a:t>
                      </a:r>
                      <a:br>
                        <a:rPr lang="ru-RU" sz="6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6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Основное мероприятие 02 «Осуществление имущественной, информационной и консультационной поддержки СО НКО»</a:t>
                      </a:r>
                    </a:p>
                  </a:txBody>
                  <a:tcPr marL="2428" marR="2428" marT="242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2022 Количество СО НКО в сфере образования, которым оказана поддержка органами местного самоуправления</a:t>
                      </a:r>
                    </a:p>
                  </a:txBody>
                  <a:tcPr marL="2428" marR="2428" marT="242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Приоритетный целевой</a:t>
                      </a:r>
                    </a:p>
                  </a:txBody>
                  <a:tcPr marL="2428" marR="2428" marT="242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Единица</a:t>
                      </a:r>
                    </a:p>
                  </a:txBody>
                  <a:tcPr marL="2428" marR="2428" marT="242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2428" marR="2428" marT="242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2428" marR="2428" marT="242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Выполнен</a:t>
                      </a:r>
                    </a:p>
                  </a:txBody>
                  <a:tcPr marL="2428" marR="2428" marT="242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790155"/>
                  </a:ext>
                </a:extLst>
              </a:tr>
              <a:tr h="291371"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70</a:t>
                      </a:r>
                    </a:p>
                  </a:txBody>
                  <a:tcPr marL="2428" marR="2428" marT="242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Основное мероприятие 01 «Осуществление финансовой поддержки СО НКО» ;     </a:t>
                      </a:r>
                      <a:br>
                        <a:rPr lang="ru-RU" sz="6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6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Основное мероприятие 02 «Осуществление имущественной, информационной и консультационной поддержки СО НКО»</a:t>
                      </a:r>
                    </a:p>
                  </a:txBody>
                  <a:tcPr marL="2428" marR="2428" marT="242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2022 Количество СО НКО в сфере физической культуры и спорта, которым оказана поддержка органами местного самоуправления</a:t>
                      </a:r>
                    </a:p>
                  </a:txBody>
                  <a:tcPr marL="2428" marR="2428" marT="242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Приоритетный целевой</a:t>
                      </a:r>
                    </a:p>
                  </a:txBody>
                  <a:tcPr marL="2428" marR="2428" marT="242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Единица</a:t>
                      </a:r>
                    </a:p>
                  </a:txBody>
                  <a:tcPr marL="2428" marR="2428" marT="242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</a:t>
                      </a:r>
                    </a:p>
                  </a:txBody>
                  <a:tcPr marL="2428" marR="2428" marT="242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2428" marR="2428" marT="242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 2022 году заявка на субсидию поступила от  1 организации из запланированных 3 организаций</a:t>
                      </a:r>
                    </a:p>
                  </a:txBody>
                  <a:tcPr marL="2428" marR="2428" marT="242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82696730"/>
                  </a:ext>
                </a:extLst>
              </a:tr>
              <a:tr h="259806"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71</a:t>
                      </a:r>
                    </a:p>
                  </a:txBody>
                  <a:tcPr marL="2428" marR="2428" marT="242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5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Основное мероприятие 01 «Осуществление финансовой поддержки СО НКО»</a:t>
                      </a:r>
                    </a:p>
                  </a:txBody>
                  <a:tcPr marL="2428" marR="2428" marT="242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Доля расходов, направляемых на предоставление субсидий СО НКО, в общем объеме расходов бюджета муниципального образования Московской области на социальную сферу</a:t>
                      </a:r>
                    </a:p>
                  </a:txBody>
                  <a:tcPr marL="2428" marR="2428" marT="242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Отраслевой показатель</a:t>
                      </a:r>
                    </a:p>
                  </a:txBody>
                  <a:tcPr marL="2428" marR="2428" marT="242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2428" marR="2428" marT="242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0,07</a:t>
                      </a:r>
                    </a:p>
                  </a:txBody>
                  <a:tcPr marL="2428" marR="2428" marT="242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0,07</a:t>
                      </a:r>
                    </a:p>
                  </a:txBody>
                  <a:tcPr marL="2428" marR="2428" marT="242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Выполнен</a:t>
                      </a:r>
                    </a:p>
                  </a:txBody>
                  <a:tcPr marL="2428" marR="2428" marT="242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1770090"/>
                  </a:ext>
                </a:extLst>
              </a:tr>
              <a:tr h="310796"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72</a:t>
                      </a:r>
                    </a:p>
                  </a:txBody>
                  <a:tcPr marL="2428" marR="2428" marT="242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Основное мероприятие 01 «Осуществление финансовой поддержки СО НКО»</a:t>
                      </a:r>
                    </a:p>
                  </a:txBody>
                  <a:tcPr marL="2428" marR="2428" marT="242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Доля расходов, направляемых на предоставление субсидий СО НКО в сфере социальной защиты населения, в общем объеме расходов бюджета муниципального образования Московской области в сфере социальной защиты населения</a:t>
                      </a:r>
                    </a:p>
                  </a:txBody>
                  <a:tcPr marL="2428" marR="2428" marT="242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Отраслевой показатель</a:t>
                      </a:r>
                    </a:p>
                  </a:txBody>
                  <a:tcPr marL="2428" marR="2428" marT="242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2428" marR="2428" marT="242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1,13</a:t>
                      </a:r>
                    </a:p>
                  </a:txBody>
                  <a:tcPr marL="2428" marR="2428" marT="242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1,13</a:t>
                      </a:r>
                    </a:p>
                  </a:txBody>
                  <a:tcPr marL="2428" marR="2428" marT="242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Выполнен</a:t>
                      </a:r>
                    </a:p>
                  </a:txBody>
                  <a:tcPr marL="2428" marR="2428" marT="242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6168631"/>
                  </a:ext>
                </a:extLst>
              </a:tr>
              <a:tr h="254950"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73</a:t>
                      </a:r>
                    </a:p>
                  </a:txBody>
                  <a:tcPr marL="2428" marR="2428" marT="242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Основное мероприятие 01 «Осуществление финансовой поддержки СО НКО»</a:t>
                      </a:r>
                    </a:p>
                  </a:txBody>
                  <a:tcPr marL="2428" marR="2428" marT="242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5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Доля расходов, направляемых на предоставление субсидий СО НКО в сфере образования, в общем объеме расходов бюджета муниципального образования Московской области в сфере образования</a:t>
                      </a:r>
                    </a:p>
                  </a:txBody>
                  <a:tcPr marL="2428" marR="2428" marT="242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Отраслевой показатель</a:t>
                      </a:r>
                    </a:p>
                  </a:txBody>
                  <a:tcPr marL="2428" marR="2428" marT="242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2428" marR="2428" marT="242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0,04</a:t>
                      </a:r>
                    </a:p>
                  </a:txBody>
                  <a:tcPr marL="2428" marR="2428" marT="242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0,04</a:t>
                      </a:r>
                    </a:p>
                  </a:txBody>
                  <a:tcPr marL="2428" marR="2428" marT="242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Выполнен</a:t>
                      </a:r>
                    </a:p>
                  </a:txBody>
                  <a:tcPr marL="2428" marR="2428" marT="242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0063654"/>
                  </a:ext>
                </a:extLst>
              </a:tr>
              <a:tr h="288943"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74</a:t>
                      </a:r>
                    </a:p>
                  </a:txBody>
                  <a:tcPr marL="2428" marR="2428" marT="242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Основное мероприятие 01 «Осуществление финансовой поддержки СО НКО»</a:t>
                      </a:r>
                    </a:p>
                  </a:txBody>
                  <a:tcPr marL="2428" marR="2428" marT="242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Доля расходов, направляемых на предоставление субсидий СО НКО в сфере физической культуры и спорта, в общем объеме расходов бюджета муниципального образования Московской области в сфере физической культуры и спорта</a:t>
                      </a:r>
                    </a:p>
                  </a:txBody>
                  <a:tcPr marL="2428" marR="2428" marT="242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Отраслевой показатель</a:t>
                      </a:r>
                    </a:p>
                  </a:txBody>
                  <a:tcPr marL="2428" marR="2428" marT="242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2428" marR="2428" marT="242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0,04</a:t>
                      </a:r>
                    </a:p>
                  </a:txBody>
                  <a:tcPr marL="2428" marR="2428" marT="242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0,04</a:t>
                      </a:r>
                    </a:p>
                  </a:txBody>
                  <a:tcPr marL="2428" marR="2428" marT="242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Выполнен</a:t>
                      </a:r>
                    </a:p>
                  </a:txBody>
                  <a:tcPr marL="2428" marR="2428" marT="242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5039312"/>
                  </a:ext>
                </a:extLst>
              </a:tr>
              <a:tr h="259806"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75</a:t>
                      </a:r>
                    </a:p>
                  </a:txBody>
                  <a:tcPr marL="2428" marR="2428" marT="242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Основное мероприятие 01 «Осуществление финансовой поддержки СО НКО»</a:t>
                      </a:r>
                    </a:p>
                  </a:txBody>
                  <a:tcPr marL="2428" marR="2428" marT="242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Доля СО НКО, внесенных в реестр поставщиков социальных услуг и получивших поддержку, в общем количестве СО НКО на территории муниципального образования, получивших поддержку</a:t>
                      </a:r>
                    </a:p>
                  </a:txBody>
                  <a:tcPr marL="2428" marR="2428" marT="242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Отраслевой показатель</a:t>
                      </a:r>
                    </a:p>
                  </a:txBody>
                  <a:tcPr marL="2428" marR="2428" marT="242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2428" marR="2428" marT="242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L="2428" marR="2428" marT="242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L="2428" marR="2428" marT="242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Выполнен</a:t>
                      </a:r>
                    </a:p>
                  </a:txBody>
                  <a:tcPr marL="2428" marR="2428" marT="242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4905823"/>
                  </a:ext>
                </a:extLst>
              </a:tr>
              <a:tr h="157826"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76</a:t>
                      </a:r>
                    </a:p>
                  </a:txBody>
                  <a:tcPr marL="2428" marR="2428" marT="242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Основное мероприятие 01 «Осуществление финансовой поддержки СО НКО»</a:t>
                      </a:r>
                    </a:p>
                  </a:txBody>
                  <a:tcPr marL="2428" marR="2428" marT="242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Количество СО НКО, которым оказана финансовая поддержка органами местного самоуправления</a:t>
                      </a:r>
                    </a:p>
                  </a:txBody>
                  <a:tcPr marL="2428" marR="2428" marT="242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Отраслевой показатель</a:t>
                      </a:r>
                    </a:p>
                  </a:txBody>
                  <a:tcPr marL="2428" marR="2428" marT="242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Единица</a:t>
                      </a:r>
                    </a:p>
                  </a:txBody>
                  <a:tcPr marL="2428" marR="2428" marT="242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</a:t>
                      </a:r>
                    </a:p>
                  </a:txBody>
                  <a:tcPr marL="2428" marR="2428" marT="242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</a:p>
                  </a:txBody>
                  <a:tcPr marL="2428" marR="2428" marT="242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 2022 году заявки на субсидию поступили от 4 организаций из запланированных 11 организаций</a:t>
                      </a:r>
                    </a:p>
                  </a:txBody>
                  <a:tcPr marL="2428" marR="2428" marT="242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6242201"/>
                  </a:ext>
                </a:extLst>
              </a:tr>
              <a:tr h="157826"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77</a:t>
                      </a:r>
                    </a:p>
                  </a:txBody>
                  <a:tcPr marL="2428" marR="2428" marT="242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Основное мероприятие 02 «Осуществление имущественной, информационной и консультационной поддержки СО НКО»</a:t>
                      </a:r>
                    </a:p>
                  </a:txBody>
                  <a:tcPr marL="2428" marR="2428" marT="242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Количество СО НКО, которым оказана имущественная поддержка органами местного самоуправления</a:t>
                      </a:r>
                    </a:p>
                  </a:txBody>
                  <a:tcPr marL="2428" marR="2428" marT="242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Отраслевой показатель</a:t>
                      </a:r>
                    </a:p>
                  </a:txBody>
                  <a:tcPr marL="2428" marR="2428" marT="242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Единица</a:t>
                      </a:r>
                    </a:p>
                  </a:txBody>
                  <a:tcPr marL="2428" marR="2428" marT="242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</a:t>
                      </a:r>
                    </a:p>
                  </a:txBody>
                  <a:tcPr marL="2428" marR="2428" marT="242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</a:t>
                      </a:r>
                    </a:p>
                  </a:txBody>
                  <a:tcPr marL="2428" marR="2428" marT="242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Выполнен</a:t>
                      </a:r>
                    </a:p>
                  </a:txBody>
                  <a:tcPr marL="2428" marR="2428" marT="242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97961059"/>
                  </a:ext>
                </a:extLst>
              </a:tr>
              <a:tr h="213672"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78</a:t>
                      </a:r>
                    </a:p>
                  </a:txBody>
                  <a:tcPr marL="2428" marR="2428" marT="242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Основное мероприятие 02 «Осуществление имущественной, информационной и консультационной поддержки СО НКО»</a:t>
                      </a:r>
                    </a:p>
                  </a:txBody>
                  <a:tcPr marL="2428" marR="2428" marT="242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Количество СО НКО в сфере социальной защиты населения, которым оказана имущественная поддержка органами местного самоуправления</a:t>
                      </a:r>
                    </a:p>
                  </a:txBody>
                  <a:tcPr marL="2428" marR="2428" marT="242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Отраслевой показатель</a:t>
                      </a:r>
                    </a:p>
                  </a:txBody>
                  <a:tcPr marL="2428" marR="2428" marT="242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Единица</a:t>
                      </a:r>
                    </a:p>
                  </a:txBody>
                  <a:tcPr marL="2428" marR="2428" marT="242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</a:t>
                      </a:r>
                    </a:p>
                  </a:txBody>
                  <a:tcPr marL="2428" marR="2428" marT="242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</a:t>
                      </a:r>
                    </a:p>
                  </a:txBody>
                  <a:tcPr marL="2428" marR="2428" marT="242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Выполнен</a:t>
                      </a:r>
                    </a:p>
                  </a:txBody>
                  <a:tcPr marL="2428" marR="2428" marT="242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443429"/>
                  </a:ext>
                </a:extLst>
              </a:tr>
              <a:tr h="218528"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79</a:t>
                      </a:r>
                    </a:p>
                  </a:txBody>
                  <a:tcPr marL="2428" marR="2428" marT="242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Основное мероприятие 02 «Осуществление имущественной, информационной и консультационной поддержки СО НКО»</a:t>
                      </a:r>
                    </a:p>
                  </a:txBody>
                  <a:tcPr marL="2428" marR="2428" marT="242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Количество СО НКО в сфере физической культуры и спорта, которым оказана имущественная поддержка органами местного самоуправления</a:t>
                      </a:r>
                    </a:p>
                  </a:txBody>
                  <a:tcPr marL="2428" marR="2428" marT="242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Отраслевой показатель</a:t>
                      </a:r>
                    </a:p>
                  </a:txBody>
                  <a:tcPr marL="2428" marR="2428" marT="242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Единица</a:t>
                      </a:r>
                    </a:p>
                  </a:txBody>
                  <a:tcPr marL="2428" marR="2428" marT="242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2428" marR="2428" marT="242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2428" marR="2428" marT="242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Выполнен</a:t>
                      </a:r>
                    </a:p>
                  </a:txBody>
                  <a:tcPr marL="2428" marR="2428" marT="242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6732773"/>
                  </a:ext>
                </a:extLst>
              </a:tr>
              <a:tr h="199104"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80</a:t>
                      </a:r>
                    </a:p>
                  </a:txBody>
                  <a:tcPr marL="2428" marR="2428" marT="242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Основное мероприятие 02 «Осуществление имущественной, информационной и консультационной поддержки СО НКО»</a:t>
                      </a:r>
                    </a:p>
                  </a:txBody>
                  <a:tcPr marL="2428" marR="2428" marT="242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Общее количество предоставленной органами местного самоуправления площади на льготных условиях или в безвозмездное пользование СО НКО</a:t>
                      </a:r>
                    </a:p>
                  </a:txBody>
                  <a:tcPr marL="2428" marR="2428" marT="242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Отраслевой показатель</a:t>
                      </a:r>
                    </a:p>
                  </a:txBody>
                  <a:tcPr marL="2428" marR="2428" marT="242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Квадратный метр</a:t>
                      </a:r>
                    </a:p>
                  </a:txBody>
                  <a:tcPr marL="2428" marR="2428" marT="242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911,3</a:t>
                      </a:r>
                    </a:p>
                  </a:txBody>
                  <a:tcPr marL="2428" marR="2428" marT="242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911,3</a:t>
                      </a:r>
                    </a:p>
                  </a:txBody>
                  <a:tcPr marL="2428" marR="2428" marT="242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Выполнен</a:t>
                      </a:r>
                    </a:p>
                  </a:txBody>
                  <a:tcPr marL="2428" marR="2428" marT="242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98783"/>
                  </a:ext>
                </a:extLst>
              </a:tr>
              <a:tr h="252522"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81</a:t>
                      </a:r>
                    </a:p>
                  </a:txBody>
                  <a:tcPr marL="2428" marR="2428" marT="242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Основное мероприятие 02 «Осуществление имущественной, информационной и консультационной поддержки СО НКО»</a:t>
                      </a:r>
                    </a:p>
                  </a:txBody>
                  <a:tcPr marL="2428" marR="2428" marT="242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Общее количество предоставленной органами местного самоуправления площади на льготных условиях или в безвозмездное пользование СО НКО в сфере социальной защиты населения</a:t>
                      </a:r>
                    </a:p>
                  </a:txBody>
                  <a:tcPr marL="2428" marR="2428" marT="242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Отраслевой показатель</a:t>
                      </a:r>
                    </a:p>
                  </a:txBody>
                  <a:tcPr marL="2428" marR="2428" marT="242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Квадратный метр</a:t>
                      </a:r>
                    </a:p>
                  </a:txBody>
                  <a:tcPr marL="2428" marR="2428" marT="242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412</a:t>
                      </a:r>
                    </a:p>
                  </a:txBody>
                  <a:tcPr marL="2428" marR="2428" marT="242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412</a:t>
                      </a:r>
                    </a:p>
                  </a:txBody>
                  <a:tcPr marL="2428" marR="2428" marT="242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Выполнен</a:t>
                      </a:r>
                    </a:p>
                  </a:txBody>
                  <a:tcPr marL="2428" marR="2428" marT="242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56520882"/>
                  </a:ext>
                </a:extLst>
              </a:tr>
              <a:tr h="245237"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82</a:t>
                      </a:r>
                    </a:p>
                  </a:txBody>
                  <a:tcPr marL="2428" marR="2428" marT="242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Основное мероприятие 02 «Осуществление имущественной, информационной и консультационной поддержки СО НКО»</a:t>
                      </a:r>
                    </a:p>
                  </a:txBody>
                  <a:tcPr marL="2428" marR="2428" marT="242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Общее количество предоставленной органами местного самоуправления площади на льготных условиях или в безвозмездное пользование СО НКО в сфере физической культуры и спорта</a:t>
                      </a:r>
                    </a:p>
                  </a:txBody>
                  <a:tcPr marL="2428" marR="2428" marT="242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Отраслевой показатель</a:t>
                      </a:r>
                    </a:p>
                  </a:txBody>
                  <a:tcPr marL="2428" marR="2428" marT="242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Квадратный метр</a:t>
                      </a:r>
                    </a:p>
                  </a:txBody>
                  <a:tcPr marL="2428" marR="2428" marT="242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499,3</a:t>
                      </a:r>
                    </a:p>
                  </a:txBody>
                  <a:tcPr marL="2428" marR="2428" marT="242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499,3</a:t>
                      </a:r>
                    </a:p>
                  </a:txBody>
                  <a:tcPr marL="2428" marR="2428" marT="242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Выполнен</a:t>
                      </a:r>
                    </a:p>
                  </a:txBody>
                  <a:tcPr marL="2428" marR="2428" marT="242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9998695"/>
                  </a:ext>
                </a:extLst>
              </a:tr>
              <a:tr h="160254"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83</a:t>
                      </a:r>
                    </a:p>
                  </a:txBody>
                  <a:tcPr marL="2428" marR="2428" marT="242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Основное мероприятие 02 «Осуществление имущественной, информационной и консультационной поддержки СО НКО»</a:t>
                      </a:r>
                    </a:p>
                  </a:txBody>
                  <a:tcPr marL="2428" marR="2428" marT="242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Количество СО НКО, которым оказана консультационная поддержка органами местного самоуправления</a:t>
                      </a:r>
                    </a:p>
                  </a:txBody>
                  <a:tcPr marL="2428" marR="2428" marT="242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Отраслевой показатель</a:t>
                      </a:r>
                    </a:p>
                  </a:txBody>
                  <a:tcPr marL="2428" marR="2428" marT="242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Единица</a:t>
                      </a:r>
                    </a:p>
                  </a:txBody>
                  <a:tcPr marL="2428" marR="2428" marT="242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</a:t>
                      </a:r>
                    </a:p>
                  </a:txBody>
                  <a:tcPr marL="2428" marR="2428" marT="242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</a:t>
                      </a:r>
                    </a:p>
                  </a:txBody>
                  <a:tcPr marL="2428" marR="2428" marT="242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Выполнен</a:t>
                      </a:r>
                    </a:p>
                  </a:txBody>
                  <a:tcPr marL="2428" marR="2428" marT="242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4388490"/>
                  </a:ext>
                </a:extLst>
              </a:tr>
              <a:tr h="174823"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84</a:t>
                      </a:r>
                    </a:p>
                  </a:txBody>
                  <a:tcPr marL="2428" marR="2428" marT="242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Основное мероприятие 02 «Осуществление имущественной, информационной и консультационной поддержки СО НКО»</a:t>
                      </a:r>
                    </a:p>
                  </a:txBody>
                  <a:tcPr marL="2428" marR="2428" marT="242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Численность граждан, принявших участие в просветительских мероприятиях по вопросам деятельности СО НКО</a:t>
                      </a:r>
                    </a:p>
                  </a:txBody>
                  <a:tcPr marL="2428" marR="2428" marT="242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Отраслевой показатель</a:t>
                      </a:r>
                    </a:p>
                  </a:txBody>
                  <a:tcPr marL="2428" marR="2428" marT="242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Человек</a:t>
                      </a:r>
                    </a:p>
                  </a:txBody>
                  <a:tcPr marL="2428" marR="2428" marT="242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540</a:t>
                      </a:r>
                    </a:p>
                  </a:txBody>
                  <a:tcPr marL="2428" marR="2428" marT="242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540</a:t>
                      </a:r>
                    </a:p>
                  </a:txBody>
                  <a:tcPr marL="2428" marR="2428" marT="242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Выполнен</a:t>
                      </a:r>
                    </a:p>
                  </a:txBody>
                  <a:tcPr marL="2428" marR="2428" marT="242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3607041"/>
                  </a:ext>
                </a:extLst>
              </a:tr>
              <a:tr h="169966"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85</a:t>
                      </a:r>
                    </a:p>
                  </a:txBody>
                  <a:tcPr marL="2428" marR="2428" marT="242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Основное мероприятие 02 «Осуществление имущественной, информационной и консультационной поддержки СО НКО»</a:t>
                      </a:r>
                    </a:p>
                  </a:txBody>
                  <a:tcPr marL="2428" marR="2428" marT="242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Количество проведенных органами местного самоуправления просветительских мероприятий по вопросам деятельности СО НКО</a:t>
                      </a:r>
                    </a:p>
                  </a:txBody>
                  <a:tcPr marL="2428" marR="2428" marT="242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Отраслевой показатель</a:t>
                      </a:r>
                    </a:p>
                  </a:txBody>
                  <a:tcPr marL="2428" marR="2428" marT="242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Единица</a:t>
                      </a:r>
                    </a:p>
                  </a:txBody>
                  <a:tcPr marL="2428" marR="2428" marT="242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36</a:t>
                      </a:r>
                    </a:p>
                  </a:txBody>
                  <a:tcPr marL="2428" marR="2428" marT="242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36</a:t>
                      </a:r>
                    </a:p>
                  </a:txBody>
                  <a:tcPr marL="2428" marR="2428" marT="242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5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Выполне</a:t>
                      </a:r>
                      <a:endParaRPr lang="ru-RU" sz="6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428" marR="2428" marT="242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100978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3421400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Таблица 4"/>
          <p:cNvGraphicFramePr>
            <a:graphicFrameLocks noGrp="1"/>
          </p:cNvGraphicFramePr>
          <p:nvPr>
            <p:extLst/>
          </p:nvPr>
        </p:nvGraphicFramePr>
        <p:xfrm>
          <a:off x="0" y="0"/>
          <a:ext cx="9143998" cy="7029399"/>
        </p:xfrm>
        <a:graphic>
          <a:graphicData uri="http://schemas.openxmlformats.org/drawingml/2006/table">
            <a:tbl>
              <a:tblPr/>
              <a:tblGrid>
                <a:gridCol w="348105">
                  <a:extLst>
                    <a:ext uri="{9D8B030D-6E8A-4147-A177-3AD203B41FA5}">
                      <a16:colId xmlns:a16="http://schemas.microsoft.com/office/drawing/2014/main" val="1143543517"/>
                    </a:ext>
                  </a:extLst>
                </a:gridCol>
                <a:gridCol w="2191203">
                  <a:extLst>
                    <a:ext uri="{9D8B030D-6E8A-4147-A177-3AD203B41FA5}">
                      <a16:colId xmlns:a16="http://schemas.microsoft.com/office/drawing/2014/main" val="947698446"/>
                    </a:ext>
                  </a:extLst>
                </a:gridCol>
                <a:gridCol w="2248716">
                  <a:extLst>
                    <a:ext uri="{9D8B030D-6E8A-4147-A177-3AD203B41FA5}">
                      <a16:colId xmlns:a16="http://schemas.microsoft.com/office/drawing/2014/main" val="2415431382"/>
                    </a:ext>
                  </a:extLst>
                </a:gridCol>
                <a:gridCol w="1008112">
                  <a:extLst>
                    <a:ext uri="{9D8B030D-6E8A-4147-A177-3AD203B41FA5}">
                      <a16:colId xmlns:a16="http://schemas.microsoft.com/office/drawing/2014/main" val="1105685372"/>
                    </a:ext>
                  </a:extLst>
                </a:gridCol>
                <a:gridCol w="576064">
                  <a:extLst>
                    <a:ext uri="{9D8B030D-6E8A-4147-A177-3AD203B41FA5}">
                      <a16:colId xmlns:a16="http://schemas.microsoft.com/office/drawing/2014/main" val="442251985"/>
                    </a:ext>
                  </a:extLst>
                </a:gridCol>
                <a:gridCol w="648072">
                  <a:extLst>
                    <a:ext uri="{9D8B030D-6E8A-4147-A177-3AD203B41FA5}">
                      <a16:colId xmlns:a16="http://schemas.microsoft.com/office/drawing/2014/main" val="2044873642"/>
                    </a:ext>
                  </a:extLst>
                </a:gridCol>
                <a:gridCol w="720080">
                  <a:extLst>
                    <a:ext uri="{9D8B030D-6E8A-4147-A177-3AD203B41FA5}">
                      <a16:colId xmlns:a16="http://schemas.microsoft.com/office/drawing/2014/main" val="1721269059"/>
                    </a:ext>
                  </a:extLst>
                </a:gridCol>
                <a:gridCol w="1403646">
                  <a:extLst>
                    <a:ext uri="{9D8B030D-6E8A-4147-A177-3AD203B41FA5}">
                      <a16:colId xmlns:a16="http://schemas.microsoft.com/office/drawing/2014/main" val="1711367666"/>
                    </a:ext>
                  </a:extLst>
                </a:gridCol>
              </a:tblGrid>
              <a:tr h="453596">
                <a:tc>
                  <a:txBody>
                    <a:bodyPr/>
                    <a:lstStyle/>
                    <a:p>
                      <a:pPr algn="ctr" fontAlgn="t"/>
                      <a:r>
                        <a:rPr lang="ru-RU" sz="71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№</a:t>
                      </a:r>
                    </a:p>
                  </a:txBody>
                  <a:tcPr marL="2570" marR="2570" marT="257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1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Наименование основного мероприятия </a:t>
                      </a:r>
                    </a:p>
                  </a:txBody>
                  <a:tcPr marL="2570" marR="2570" marT="257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1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Планируемые результаты реализации муниципальной программы</a:t>
                      </a:r>
                    </a:p>
                  </a:txBody>
                  <a:tcPr marL="2570" marR="2570" marT="257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1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Тип показателя</a:t>
                      </a:r>
                    </a:p>
                  </a:txBody>
                  <a:tcPr marL="2570" marR="2570" marT="257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1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Единица измерения</a:t>
                      </a:r>
                    </a:p>
                  </a:txBody>
                  <a:tcPr marL="2570" marR="2570" marT="257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1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Планируемое значение показателя на 2022 год</a:t>
                      </a:r>
                    </a:p>
                  </a:txBody>
                  <a:tcPr marL="2570" marR="2570" marT="257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1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Достигнутое значение показателя за 2022 год</a:t>
                      </a:r>
                    </a:p>
                  </a:txBody>
                  <a:tcPr marL="2570" marR="2570" marT="257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1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Причины невыполнения / несвоевременного выполнения / текущая стадия выполнения / предложения по выполнению</a:t>
                      </a:r>
                    </a:p>
                  </a:txBody>
                  <a:tcPr marL="2570" marR="2570" marT="257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6334141"/>
                  </a:ext>
                </a:extLst>
              </a:tr>
              <a:tr h="115407">
                <a:tc>
                  <a:txBody>
                    <a:bodyPr/>
                    <a:lstStyle/>
                    <a:p>
                      <a:pPr algn="ctr" fontAlgn="t"/>
                      <a:r>
                        <a:rPr lang="ru-RU" sz="71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5.</a:t>
                      </a:r>
                    </a:p>
                  </a:txBody>
                  <a:tcPr marL="2570" marR="2570" marT="257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gridSpan="7">
                  <a:txBody>
                    <a:bodyPr/>
                    <a:lstStyle/>
                    <a:p>
                      <a:pPr algn="ctr" fontAlgn="t"/>
                      <a:r>
                        <a:rPr lang="ru-RU" sz="71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Муниципальная программа городского округа Щёлково "Спорт"</a:t>
                      </a:r>
                    </a:p>
                  </a:txBody>
                  <a:tcPr marL="2570" marR="2570" marT="257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68017102"/>
                  </a:ext>
                </a:extLst>
              </a:tr>
              <a:tr h="115407">
                <a:tc>
                  <a:txBody>
                    <a:bodyPr/>
                    <a:lstStyle/>
                    <a:p>
                      <a:pPr algn="ctr" fontAlgn="t"/>
                      <a:r>
                        <a:rPr lang="ru-RU" sz="71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5.1</a:t>
                      </a:r>
                    </a:p>
                  </a:txBody>
                  <a:tcPr marL="2570" marR="2570" marT="257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gridSpan="7">
                  <a:txBody>
                    <a:bodyPr/>
                    <a:lstStyle/>
                    <a:p>
                      <a:pPr algn="ctr" fontAlgn="t"/>
                      <a:r>
                        <a:rPr lang="ru-RU" sz="71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Подпрограмма 1  «Развитие физической культуры и спорта» </a:t>
                      </a:r>
                    </a:p>
                  </a:txBody>
                  <a:tcPr marL="2570" marR="2570" marT="257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77045529"/>
                  </a:ext>
                </a:extLst>
              </a:tr>
              <a:tr h="904515">
                <a:tc>
                  <a:txBody>
                    <a:bodyPr/>
                    <a:lstStyle/>
                    <a:p>
                      <a:pPr algn="ctr" fontAlgn="t"/>
                      <a:r>
                        <a:rPr lang="ru-RU" sz="71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86</a:t>
                      </a:r>
                    </a:p>
                  </a:txBody>
                  <a:tcPr marL="2570" marR="2570" marT="257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1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Основное мероприятие 01 «Обеспечение условий для развития на территории городского округа физической культуры, школьного спорта и массового спорта»      </a:t>
                      </a:r>
                      <a:br>
                        <a:rPr lang="ru-RU" sz="71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1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Основное мероприятие 08 «Модернизация и материально-техническое обеспечение объектов физической культуры и спорта, находящихся в собственности Московской области или в собственности муниципальных образований Московской области»</a:t>
                      </a:r>
                    </a:p>
                  </a:txBody>
                  <a:tcPr marL="2570" marR="2570" marT="257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1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2022 Доступные спортивные площадки. Доля спортивных площадок, управляемых в соответствии со стандартом их использования</a:t>
                      </a:r>
                    </a:p>
                  </a:txBody>
                  <a:tcPr marL="2570" marR="2570" marT="257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1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Приоритетный показатель,   Рейтинг-45</a:t>
                      </a:r>
                    </a:p>
                  </a:txBody>
                  <a:tcPr marL="2570" marR="2570" marT="257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1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2570" marR="2570" marT="257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1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</a:t>
                      </a:r>
                    </a:p>
                  </a:txBody>
                  <a:tcPr marL="2570" marR="2570" marT="257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1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</a:t>
                      </a:r>
                    </a:p>
                  </a:txBody>
                  <a:tcPr marL="2570" marR="2570" marT="257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1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Выполнение показателя не предусмотрено в 2022 году</a:t>
                      </a:r>
                    </a:p>
                  </a:txBody>
                  <a:tcPr marL="2570" marR="2570" marT="257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5530817"/>
                  </a:ext>
                </a:extLst>
              </a:tr>
              <a:tr h="679055">
                <a:tc>
                  <a:txBody>
                    <a:bodyPr/>
                    <a:lstStyle/>
                    <a:p>
                      <a:pPr algn="ctr" fontAlgn="t"/>
                      <a:r>
                        <a:rPr lang="ru-RU" sz="71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87</a:t>
                      </a:r>
                    </a:p>
                  </a:txBody>
                  <a:tcPr marL="2570" marR="2570" marT="257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1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Основное мероприятие 08 «Модернизация и материально-техническое обеспечение объектов физической культуры и спорта, находящихся в собственности Московской области или в собственности муниципальных образований Московской области»      </a:t>
                      </a:r>
                      <a:br>
                        <a:rPr lang="ru-RU" sz="71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1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Федеральный проект P5 «Спорт - норма жизни»</a:t>
                      </a:r>
                    </a:p>
                  </a:txBody>
                  <a:tcPr marL="2570" marR="2570" marT="257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1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2022 Количество установленных (отремонтированных, модернизированных) плоскостных спортивных сооружений в муниципальных образованиях Московской области</a:t>
                      </a:r>
                    </a:p>
                  </a:txBody>
                  <a:tcPr marL="2570" marR="2570" marT="257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1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Приоритетный показатель, показатель Регионального проекта «Спорт – норма жизни»</a:t>
                      </a:r>
                    </a:p>
                  </a:txBody>
                  <a:tcPr marL="2570" marR="2570" marT="257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1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Единица</a:t>
                      </a:r>
                    </a:p>
                  </a:txBody>
                  <a:tcPr marL="2570" marR="2570" marT="257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1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2570" marR="2570" marT="257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1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2570" marR="2570" marT="257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1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Выполнен</a:t>
                      </a:r>
                    </a:p>
                  </a:txBody>
                  <a:tcPr marL="2570" marR="2570" marT="257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2307845"/>
                  </a:ext>
                </a:extLst>
              </a:tr>
              <a:tr h="340866">
                <a:tc>
                  <a:txBody>
                    <a:bodyPr/>
                    <a:lstStyle/>
                    <a:p>
                      <a:pPr algn="ctr" fontAlgn="t"/>
                      <a:r>
                        <a:rPr lang="ru-RU" sz="71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88</a:t>
                      </a:r>
                    </a:p>
                  </a:txBody>
                  <a:tcPr marL="2570" marR="2570" marT="257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1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Основное мероприятие 01 «Обеспечение условий для развития на территории городского округа физической культуры, школьного спорта и массового спорта»</a:t>
                      </a:r>
                    </a:p>
                  </a:txBody>
                  <a:tcPr marL="2570" marR="2570" marT="257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1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Количество проведенных массовых, официальных физкультурных и спортивных мероприятий</a:t>
                      </a:r>
                    </a:p>
                  </a:txBody>
                  <a:tcPr marL="2570" marR="2570" marT="257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1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Отраслевой показатель</a:t>
                      </a:r>
                    </a:p>
                  </a:txBody>
                  <a:tcPr marL="2570" marR="2570" marT="257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1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Единица</a:t>
                      </a:r>
                    </a:p>
                  </a:txBody>
                  <a:tcPr marL="2570" marR="2570" marT="257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1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86</a:t>
                      </a:r>
                    </a:p>
                  </a:txBody>
                  <a:tcPr marL="2570" marR="2570" marT="257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1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140</a:t>
                      </a:r>
                    </a:p>
                  </a:txBody>
                  <a:tcPr marL="2570" marR="2570" marT="257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1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Выполнен</a:t>
                      </a:r>
                    </a:p>
                  </a:txBody>
                  <a:tcPr marL="2570" marR="2570" marT="257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6405907"/>
                  </a:ext>
                </a:extLst>
              </a:tr>
              <a:tr h="904515">
                <a:tc>
                  <a:txBody>
                    <a:bodyPr/>
                    <a:lstStyle/>
                    <a:p>
                      <a:pPr algn="ctr" fontAlgn="t"/>
                      <a:r>
                        <a:rPr lang="ru-RU" sz="71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89</a:t>
                      </a:r>
                    </a:p>
                  </a:txBody>
                  <a:tcPr marL="2570" marR="2570" marT="257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1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Основное мероприятие 01 «Обеспечение условий для развития на территории городского округа физической культуры, школьного спорта и массового спорта»</a:t>
                      </a:r>
                    </a:p>
                  </a:txBody>
                  <a:tcPr marL="2570" marR="2570" marT="257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1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Доля обучающихся и студентов муниципального образования Московской области, выполнивших нормативы Всероссийского физкультурно-спортивного комплекса «Готов к труду и обороне» (ГТО), в общей численности обучающихся и студентов, принявших участие в сдаче нормативов Всероссийского физкультурно-спортивного комплекса «Готов к труду и обороне» (ГТО)</a:t>
                      </a:r>
                    </a:p>
                  </a:txBody>
                  <a:tcPr marL="2570" marR="2570" marT="257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1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Отраслевой показатель</a:t>
                      </a:r>
                    </a:p>
                  </a:txBody>
                  <a:tcPr marL="2570" marR="2570" marT="257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1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2570" marR="2570" marT="257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1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51,2</a:t>
                      </a:r>
                    </a:p>
                  </a:txBody>
                  <a:tcPr marL="2570" marR="2570" marT="257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1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51,2</a:t>
                      </a:r>
                    </a:p>
                  </a:txBody>
                  <a:tcPr marL="2570" marR="2570" marT="257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1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Выполнен</a:t>
                      </a:r>
                    </a:p>
                  </a:txBody>
                  <a:tcPr marL="2570" marR="2570" marT="257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7738792"/>
                  </a:ext>
                </a:extLst>
              </a:tr>
              <a:tr h="566326">
                <a:tc>
                  <a:txBody>
                    <a:bodyPr/>
                    <a:lstStyle/>
                    <a:p>
                      <a:pPr algn="ctr" fontAlgn="t"/>
                      <a:r>
                        <a:rPr lang="ru-RU" sz="71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90</a:t>
                      </a:r>
                    </a:p>
                  </a:txBody>
                  <a:tcPr marL="2570" marR="2570" marT="257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1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Основное мероприятие 01 «Обеспечение условий для развития на территории городского округа физической культуры, школьного спорта и массового спорта»</a:t>
                      </a:r>
                    </a:p>
                  </a:txBody>
                  <a:tcPr marL="2570" marR="2570" marT="257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1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Доля лиц с ограниченными возможностями здоровья и инвалидов, систематически занимающихся физической культурой и спортом, в общей численности указанной категории населения, проживающих в муниципальном образовании Московской области</a:t>
                      </a:r>
                    </a:p>
                  </a:txBody>
                  <a:tcPr marL="2570" marR="2570" marT="257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1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Отраслевой показатель</a:t>
                      </a:r>
                    </a:p>
                  </a:txBody>
                  <a:tcPr marL="2570" marR="2570" marT="257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1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2570" marR="2570" marT="257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1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16</a:t>
                      </a:r>
                    </a:p>
                  </a:txBody>
                  <a:tcPr marL="2570" marR="2570" marT="257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1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16</a:t>
                      </a:r>
                    </a:p>
                  </a:txBody>
                  <a:tcPr marL="2570" marR="2570" marT="257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1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Выполнен</a:t>
                      </a:r>
                    </a:p>
                  </a:txBody>
                  <a:tcPr marL="2570" marR="2570" marT="257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8592758"/>
                  </a:ext>
                </a:extLst>
              </a:tr>
              <a:tr h="340866">
                <a:tc>
                  <a:txBody>
                    <a:bodyPr/>
                    <a:lstStyle/>
                    <a:p>
                      <a:pPr algn="ctr" fontAlgn="t"/>
                      <a:r>
                        <a:rPr lang="ru-RU" sz="71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91</a:t>
                      </a:r>
                    </a:p>
                  </a:txBody>
                  <a:tcPr marL="2570" marR="2570" marT="257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1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Основное мероприятие 01 «Обеспечение условий для развития на территории городского округа физической культуры, школьного спорта и массового спорта»</a:t>
                      </a:r>
                    </a:p>
                  </a:txBody>
                  <a:tcPr marL="2570" marR="2570" marT="257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1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Доля обучающихся и студентов, систематически занимающихся физической культурой и спортом, в общей численности обучающихся и студентов</a:t>
                      </a:r>
                    </a:p>
                  </a:txBody>
                  <a:tcPr marL="2570" marR="2570" marT="257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1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Отраслевой показатель</a:t>
                      </a:r>
                    </a:p>
                  </a:txBody>
                  <a:tcPr marL="2570" marR="2570" marT="257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1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2570" marR="2570" marT="257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1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</a:t>
                      </a:r>
                    </a:p>
                  </a:txBody>
                  <a:tcPr marL="2570" marR="2570" marT="257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1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</a:t>
                      </a:r>
                    </a:p>
                  </a:txBody>
                  <a:tcPr marL="2570" marR="2570" marT="257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1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Выполнение данного показателя не запланировано на 2022 год</a:t>
                      </a:r>
                    </a:p>
                  </a:txBody>
                  <a:tcPr marL="2570" marR="2570" marT="257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235204"/>
                  </a:ext>
                </a:extLst>
              </a:tr>
              <a:tr h="566326">
                <a:tc>
                  <a:txBody>
                    <a:bodyPr/>
                    <a:lstStyle/>
                    <a:p>
                      <a:pPr algn="ctr" fontAlgn="t"/>
                      <a:r>
                        <a:rPr lang="ru-RU" sz="71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92</a:t>
                      </a:r>
                    </a:p>
                  </a:txBody>
                  <a:tcPr marL="2570" marR="2570" marT="257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1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Основное мероприятие 01 «Обеспечение условий для развития на территории городского округа физической культуры, школьного спорта и массового спорта»</a:t>
                      </a:r>
                    </a:p>
                  </a:txBody>
                  <a:tcPr marL="2570" marR="2570" marT="257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1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Доля жителей муниципального образования Московской области, выполнивших нормативы испытаний (тестов) Всероссийского комплекса «Готов к труду и обороне» (ГТО), в общей численности населения, принявшего участие в испытаниях (тестах)</a:t>
                      </a:r>
                    </a:p>
                  </a:txBody>
                  <a:tcPr marL="2570" marR="2570" marT="257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1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Отраслевой показатель</a:t>
                      </a:r>
                    </a:p>
                  </a:txBody>
                  <a:tcPr marL="2570" marR="2570" marT="257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1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2570" marR="2570" marT="257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1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31,2</a:t>
                      </a:r>
                    </a:p>
                  </a:txBody>
                  <a:tcPr marL="2570" marR="2570" marT="257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1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48</a:t>
                      </a:r>
                    </a:p>
                  </a:txBody>
                  <a:tcPr marL="2570" marR="2570" marT="257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1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Выполнен</a:t>
                      </a:r>
                    </a:p>
                  </a:txBody>
                  <a:tcPr marL="2570" marR="2570" marT="257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3103556"/>
                  </a:ext>
                </a:extLst>
              </a:tr>
              <a:tr h="340866">
                <a:tc>
                  <a:txBody>
                    <a:bodyPr/>
                    <a:lstStyle/>
                    <a:p>
                      <a:pPr algn="ctr" fontAlgn="t"/>
                      <a:r>
                        <a:rPr lang="ru-RU" sz="71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93</a:t>
                      </a:r>
                    </a:p>
                  </a:txBody>
                  <a:tcPr marL="2570" marR="2570" marT="257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1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Основное мероприятие 01 «Обеспечение условий для развития на территории городского округа физической культуры, школьного спорта и массового спорта»</a:t>
                      </a:r>
                    </a:p>
                  </a:txBody>
                  <a:tcPr marL="2570" marR="2570" marT="257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1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Доля жителей муниципального образования Московской области, занимающихся в спортивных организациях, в общей численности детей и молодежи в возрасте 6-15 лет</a:t>
                      </a:r>
                    </a:p>
                  </a:txBody>
                  <a:tcPr marL="2570" marR="2570" marT="257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1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Отраслевой показатель</a:t>
                      </a:r>
                    </a:p>
                  </a:txBody>
                  <a:tcPr marL="2570" marR="2570" marT="257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1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2570" marR="2570" marT="257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1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</a:t>
                      </a:r>
                    </a:p>
                  </a:txBody>
                  <a:tcPr marL="2570" marR="2570" marT="257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1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</a:t>
                      </a:r>
                    </a:p>
                  </a:txBody>
                  <a:tcPr marL="2570" marR="2570" marT="257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1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Выполнение данного показателя не запланировано на 2022 год</a:t>
                      </a:r>
                    </a:p>
                  </a:txBody>
                  <a:tcPr marL="2570" marR="2570" marT="257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37989909"/>
                  </a:ext>
                </a:extLst>
              </a:tr>
              <a:tr h="566326">
                <a:tc>
                  <a:txBody>
                    <a:bodyPr/>
                    <a:lstStyle/>
                    <a:p>
                      <a:pPr algn="ctr" fontAlgn="t"/>
                      <a:r>
                        <a:rPr lang="ru-RU" sz="71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94</a:t>
                      </a:r>
                    </a:p>
                  </a:txBody>
                  <a:tcPr marL="2570" marR="2570" marT="257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1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Основное мероприятие 01 «Обеспечение условий для развития на территории городского округа физической культуры, школьного спорта и массового спорта»</a:t>
                      </a:r>
                    </a:p>
                  </a:txBody>
                  <a:tcPr marL="2570" marR="2570" marT="257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1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2022 Доля жителей муниципального образования Московской области, систематически занимающихся физической культурой и спортом</a:t>
                      </a:r>
                    </a:p>
                  </a:txBody>
                  <a:tcPr marL="2570" marR="2570" marT="257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1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Приоритетный показатель, </a:t>
                      </a:r>
                      <a:br>
                        <a:rPr lang="ru-RU" sz="71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1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показатель Регионального проекта «Спорт – норма жизни» </a:t>
                      </a:r>
                    </a:p>
                  </a:txBody>
                  <a:tcPr marL="2570" marR="2570" marT="257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1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2570" marR="2570" marT="257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1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53,6</a:t>
                      </a:r>
                    </a:p>
                  </a:txBody>
                  <a:tcPr marL="2570" marR="2570" marT="257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1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53,6</a:t>
                      </a:r>
                    </a:p>
                  </a:txBody>
                  <a:tcPr marL="2570" marR="2570" marT="257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1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Выполнен</a:t>
                      </a:r>
                    </a:p>
                  </a:txBody>
                  <a:tcPr marL="2570" marR="2570" marT="257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9459396"/>
                  </a:ext>
                </a:extLst>
              </a:tr>
              <a:tr h="340866">
                <a:tc>
                  <a:txBody>
                    <a:bodyPr/>
                    <a:lstStyle/>
                    <a:p>
                      <a:pPr algn="ctr" fontAlgn="t"/>
                      <a:r>
                        <a:rPr lang="ru-RU" sz="71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95</a:t>
                      </a:r>
                    </a:p>
                  </a:txBody>
                  <a:tcPr marL="2570" marR="2570" marT="257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1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Основное мероприятие 01 «Обеспечение условий для развития на территории городского округа физической культуры, школьного спорта и массового спорта»</a:t>
                      </a:r>
                    </a:p>
                  </a:txBody>
                  <a:tcPr marL="2570" marR="2570" marT="257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1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Эффективность использования существующих объектов спорта (отношение фактической посещаемости к нормативной пропускной способности)</a:t>
                      </a:r>
                    </a:p>
                  </a:txBody>
                  <a:tcPr marL="2570" marR="2570" marT="257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1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Показатель к ежегодному обращению Губернатора Московской области</a:t>
                      </a:r>
                    </a:p>
                  </a:txBody>
                  <a:tcPr marL="2570" marR="2570" marT="257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1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2570" marR="2570" marT="257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1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</a:t>
                      </a:r>
                    </a:p>
                  </a:txBody>
                  <a:tcPr marL="2570" marR="2570" marT="257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1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104,4</a:t>
                      </a:r>
                    </a:p>
                  </a:txBody>
                  <a:tcPr marL="2570" marR="2570" marT="257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1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Выполнен</a:t>
                      </a:r>
                    </a:p>
                  </a:txBody>
                  <a:tcPr marL="2570" marR="2570" marT="257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47938069"/>
                  </a:ext>
                </a:extLst>
              </a:tr>
              <a:tr h="453596">
                <a:tc>
                  <a:txBody>
                    <a:bodyPr/>
                    <a:lstStyle/>
                    <a:p>
                      <a:pPr algn="ctr" fontAlgn="t"/>
                      <a:r>
                        <a:rPr lang="ru-RU" sz="71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96</a:t>
                      </a:r>
                    </a:p>
                  </a:txBody>
                  <a:tcPr marL="2570" marR="2570" marT="257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1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Основное мероприятие 01 «Обеспечение условий для развития на территории городского округа физической культуры, школьного спорта и массового спорта»</a:t>
                      </a:r>
                    </a:p>
                  </a:txBody>
                  <a:tcPr marL="2570" marR="2570" marT="257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1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Доля населения муниципального образования Московской области, занятого в экономике, занимающегося физической культурой и спортом, в общей численности населения, занятого в экономике</a:t>
                      </a:r>
                    </a:p>
                  </a:txBody>
                  <a:tcPr marL="2570" marR="2570" marT="257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1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Отраслевой показатель</a:t>
                      </a:r>
                    </a:p>
                  </a:txBody>
                  <a:tcPr marL="2570" marR="2570" marT="257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1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2570" marR="2570" marT="257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1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</a:t>
                      </a:r>
                    </a:p>
                  </a:txBody>
                  <a:tcPr marL="2570" marR="2570" marT="257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1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</a:t>
                      </a:r>
                    </a:p>
                  </a:txBody>
                  <a:tcPr marL="2570" marR="2570" marT="257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1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Выполнение данного показателя не запланировано на 2022 год</a:t>
                      </a:r>
                    </a:p>
                  </a:txBody>
                  <a:tcPr marL="2570" marR="2570" marT="257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70118970"/>
                  </a:ext>
                </a:extLst>
              </a:tr>
              <a:tr h="340866">
                <a:tc>
                  <a:txBody>
                    <a:bodyPr/>
                    <a:lstStyle/>
                    <a:p>
                      <a:pPr algn="ctr" fontAlgn="t"/>
                      <a:r>
                        <a:rPr lang="ru-RU" sz="71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97</a:t>
                      </a:r>
                    </a:p>
                  </a:txBody>
                  <a:tcPr marL="2570" marR="2570" marT="257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1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Основное мероприятие 01 «Обеспечение условий для развития на территории городского округа физической культуры, школьного спорта и массового спорта»</a:t>
                      </a:r>
                    </a:p>
                  </a:txBody>
                  <a:tcPr marL="2570" marR="2570" marT="257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1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Уровень обеспеченности граждан спортивными сооружениями исходя из единовременной пропускной способности объектов спорта</a:t>
                      </a:r>
                    </a:p>
                  </a:txBody>
                  <a:tcPr marL="2570" marR="2570" marT="257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1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Показатель Регионального проекта «Спорт – норма жизни»</a:t>
                      </a:r>
                    </a:p>
                  </a:txBody>
                  <a:tcPr marL="2570" marR="2570" marT="257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1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2570" marR="2570" marT="257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1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24,23</a:t>
                      </a:r>
                    </a:p>
                  </a:txBody>
                  <a:tcPr marL="2570" marR="2570" marT="257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1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25</a:t>
                      </a:r>
                    </a:p>
                  </a:txBody>
                  <a:tcPr marL="2570" marR="2570" marT="257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1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Выполнен</a:t>
                      </a:r>
                    </a:p>
                  </a:txBody>
                  <a:tcPr marL="2570" marR="2570" marT="257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8249835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0680068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/>
          </p:nvPr>
        </p:nvGraphicFramePr>
        <p:xfrm>
          <a:off x="0" y="0"/>
          <a:ext cx="9144000" cy="4531203"/>
        </p:xfrm>
        <a:graphic>
          <a:graphicData uri="http://schemas.openxmlformats.org/drawingml/2006/table">
            <a:tbl>
              <a:tblPr/>
              <a:tblGrid>
                <a:gridCol w="348105">
                  <a:extLst>
                    <a:ext uri="{9D8B030D-6E8A-4147-A177-3AD203B41FA5}">
                      <a16:colId xmlns:a16="http://schemas.microsoft.com/office/drawing/2014/main" val="3623327844"/>
                    </a:ext>
                  </a:extLst>
                </a:gridCol>
                <a:gridCol w="2191203">
                  <a:extLst>
                    <a:ext uri="{9D8B030D-6E8A-4147-A177-3AD203B41FA5}">
                      <a16:colId xmlns:a16="http://schemas.microsoft.com/office/drawing/2014/main" val="2442234422"/>
                    </a:ext>
                  </a:extLst>
                </a:gridCol>
                <a:gridCol w="2026475">
                  <a:extLst>
                    <a:ext uri="{9D8B030D-6E8A-4147-A177-3AD203B41FA5}">
                      <a16:colId xmlns:a16="http://schemas.microsoft.com/office/drawing/2014/main" val="3397031747"/>
                    </a:ext>
                  </a:extLst>
                </a:gridCol>
                <a:gridCol w="994588">
                  <a:extLst>
                    <a:ext uri="{9D8B030D-6E8A-4147-A177-3AD203B41FA5}">
                      <a16:colId xmlns:a16="http://schemas.microsoft.com/office/drawing/2014/main" val="876771648"/>
                    </a:ext>
                  </a:extLst>
                </a:gridCol>
                <a:gridCol w="512835">
                  <a:extLst>
                    <a:ext uri="{9D8B030D-6E8A-4147-A177-3AD203B41FA5}">
                      <a16:colId xmlns:a16="http://schemas.microsoft.com/office/drawing/2014/main" val="3032800297"/>
                    </a:ext>
                  </a:extLst>
                </a:gridCol>
                <a:gridCol w="671348">
                  <a:extLst>
                    <a:ext uri="{9D8B030D-6E8A-4147-A177-3AD203B41FA5}">
                      <a16:colId xmlns:a16="http://schemas.microsoft.com/office/drawing/2014/main" val="706748736"/>
                    </a:ext>
                  </a:extLst>
                </a:gridCol>
                <a:gridCol w="609185">
                  <a:extLst>
                    <a:ext uri="{9D8B030D-6E8A-4147-A177-3AD203B41FA5}">
                      <a16:colId xmlns:a16="http://schemas.microsoft.com/office/drawing/2014/main" val="3784937069"/>
                    </a:ext>
                  </a:extLst>
                </a:gridCol>
                <a:gridCol w="1790261">
                  <a:extLst>
                    <a:ext uri="{9D8B030D-6E8A-4147-A177-3AD203B41FA5}">
                      <a16:colId xmlns:a16="http://schemas.microsoft.com/office/drawing/2014/main" val="2904161655"/>
                    </a:ext>
                  </a:extLst>
                </a:gridCol>
              </a:tblGrid>
              <a:tr h="122821"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5.3</a:t>
                      </a:r>
                    </a:p>
                  </a:txBody>
                  <a:tcPr marL="6141" marR="6141" marT="614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gridSpan="7">
                  <a:txBody>
                    <a:bodyPr/>
                    <a:lstStyle/>
                    <a:p>
                      <a:pPr algn="ctr" fontAlgn="t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Подпрограмма 3 «Подготовка спортивного резерва»     </a:t>
                      </a:r>
                    </a:p>
                  </a:txBody>
                  <a:tcPr marL="6141" marR="6141" marT="614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91817781"/>
                  </a:ext>
                </a:extLst>
              </a:tr>
              <a:tr h="994852"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98</a:t>
                      </a:r>
                    </a:p>
                  </a:txBody>
                  <a:tcPr marL="6141" marR="6141" marT="614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Основное мероприятие 01 «Подготовка спортивного резерва»</a:t>
                      </a:r>
                    </a:p>
                  </a:txBody>
                  <a:tcPr marL="6141" marR="6141" marT="614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Доля занимающихся по программам спортивной подготовки в организациях ведомственной принадлежности физической культуры и спорта в общем количестве занимающихся в организациях ведомственной принадлежности физической культуры и спорта</a:t>
                      </a:r>
                    </a:p>
                  </a:txBody>
                  <a:tcPr marL="6141" marR="6141" marT="614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Отраслевой показатель</a:t>
                      </a:r>
                    </a:p>
                  </a:txBody>
                  <a:tcPr marL="6141" marR="6141" marT="614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6141" marR="6141" marT="614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</a:t>
                      </a:r>
                    </a:p>
                  </a:txBody>
                  <a:tcPr marL="6141" marR="6141" marT="614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</a:t>
                      </a:r>
                    </a:p>
                  </a:txBody>
                  <a:tcPr marL="6141" marR="6141" marT="614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Выполнен</a:t>
                      </a:r>
                    </a:p>
                  </a:txBody>
                  <a:tcPr marL="6141" marR="6141" marT="614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5288598"/>
                  </a:ext>
                </a:extLst>
              </a:tr>
              <a:tr h="1504560"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99</a:t>
                      </a:r>
                    </a:p>
                  </a:txBody>
                  <a:tcPr marL="6141" marR="6141" marT="614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Основное мероприятие 01 «Подготовка спортивного резерва»      </a:t>
                      </a:r>
                      <a:b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Федеральный проект P5 «Спорт - норма жизни»</a:t>
                      </a:r>
                    </a:p>
                  </a:txBody>
                  <a:tcPr marL="6141" marR="6141" marT="614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Доля организаций, оказывающих услуги по спортивной подготовке в соответствии с федеральными стандартами спортивной подготовки, в общем количестве организаций в сфере физической культуры и спорта Московской области, в том числе для лиц с ограниченными возможностями здоровья и инвалидов (в рамках государственной поддержки спортивных организаций, осуществляющих подготовку спортивного резерва для сборных команд Российской Федерации)</a:t>
                      </a:r>
                    </a:p>
                  </a:txBody>
                  <a:tcPr marL="6141" marR="6141" marT="614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Показатель к соглашению, заключенному с федеральным органом исполнительной власти</a:t>
                      </a:r>
                    </a:p>
                  </a:txBody>
                  <a:tcPr marL="6141" marR="6141" marT="614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6141" marR="6141" marT="614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</a:t>
                      </a:r>
                    </a:p>
                  </a:txBody>
                  <a:tcPr marL="6141" marR="6141" marT="614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</a:t>
                      </a:r>
                    </a:p>
                  </a:txBody>
                  <a:tcPr marL="6141" marR="6141" marT="614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Выполнение данного показателя не запланировано на 2022 год</a:t>
                      </a:r>
                    </a:p>
                  </a:txBody>
                  <a:tcPr marL="6141" marR="6141" marT="614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2326999"/>
                  </a:ext>
                </a:extLst>
              </a:tr>
              <a:tr h="859749"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</a:t>
                      </a:r>
                    </a:p>
                  </a:txBody>
                  <a:tcPr marL="6141" marR="6141" marT="614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Основное мероприятие 01 «Подготовка спортивного резерва»</a:t>
                      </a:r>
                    </a:p>
                  </a:txBody>
                  <a:tcPr marL="6141" marR="6141" marT="614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Доля спортсменов-разрядников, имеющих разряды и звания (от I разряда до спортивного звания «Заслуженный мастер спорта»), в общем количестве спортсменов-разрядников в системе спортивных школ олимпийского резерва</a:t>
                      </a:r>
                    </a:p>
                  </a:txBody>
                  <a:tcPr marL="6141" marR="6141" marT="614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Отраслевой показатель</a:t>
                      </a:r>
                    </a:p>
                  </a:txBody>
                  <a:tcPr marL="6141" marR="6141" marT="614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6141" marR="6141" marT="614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23,1</a:t>
                      </a:r>
                    </a:p>
                  </a:txBody>
                  <a:tcPr marL="6141" marR="6141" marT="614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50</a:t>
                      </a:r>
                    </a:p>
                  </a:txBody>
                  <a:tcPr marL="6141" marR="6141" marT="614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Выполнен</a:t>
                      </a:r>
                    </a:p>
                  </a:txBody>
                  <a:tcPr marL="6141" marR="6141" marT="614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3126911"/>
                  </a:ext>
                </a:extLst>
              </a:tr>
              <a:tr h="1043981"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101</a:t>
                      </a:r>
                    </a:p>
                  </a:txBody>
                  <a:tcPr marL="6141" marR="6141" marT="614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Основное мероприятие 01 «Подготовка спортивного резерва»</a:t>
                      </a:r>
                    </a:p>
                  </a:txBody>
                  <a:tcPr marL="6141" marR="6141" marT="614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Доля занимающихся на этапе высшего спортивного мастерства в организациях, осуществляющих спортивную подготовку, в общем количестве занимающихся на этапе совершенствования спортивного мастерства в организациях, осуществляющих спортивную подготовку в муниципальном образовании Московской области</a:t>
                      </a:r>
                    </a:p>
                  </a:txBody>
                  <a:tcPr marL="6141" marR="6141" marT="614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Показатель к соглашению, заключенному с федеральным органом исполнительной власти</a:t>
                      </a:r>
                    </a:p>
                  </a:txBody>
                  <a:tcPr marL="6141" marR="6141" marT="614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6141" marR="6141" marT="614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</a:t>
                      </a:r>
                    </a:p>
                  </a:txBody>
                  <a:tcPr marL="6141" marR="6141" marT="614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</a:t>
                      </a:r>
                    </a:p>
                  </a:txBody>
                  <a:tcPr marL="6141" marR="6141" marT="614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Выполнение данного показателя не запланировано на 2022 год</a:t>
                      </a:r>
                    </a:p>
                  </a:txBody>
                  <a:tcPr marL="6141" marR="6141" marT="614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039425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5146417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/>
          </p:nvPr>
        </p:nvGraphicFramePr>
        <p:xfrm>
          <a:off x="0" y="0"/>
          <a:ext cx="9144000" cy="7029399"/>
        </p:xfrm>
        <a:graphic>
          <a:graphicData uri="http://schemas.openxmlformats.org/drawingml/2006/table">
            <a:tbl>
              <a:tblPr/>
              <a:tblGrid>
                <a:gridCol w="348107">
                  <a:extLst>
                    <a:ext uri="{9D8B030D-6E8A-4147-A177-3AD203B41FA5}">
                      <a16:colId xmlns:a16="http://schemas.microsoft.com/office/drawing/2014/main" val="2649186765"/>
                    </a:ext>
                  </a:extLst>
                </a:gridCol>
                <a:gridCol w="2191201">
                  <a:extLst>
                    <a:ext uri="{9D8B030D-6E8A-4147-A177-3AD203B41FA5}">
                      <a16:colId xmlns:a16="http://schemas.microsoft.com/office/drawing/2014/main" val="202324591"/>
                    </a:ext>
                  </a:extLst>
                </a:gridCol>
                <a:gridCol w="2026475">
                  <a:extLst>
                    <a:ext uri="{9D8B030D-6E8A-4147-A177-3AD203B41FA5}">
                      <a16:colId xmlns:a16="http://schemas.microsoft.com/office/drawing/2014/main" val="2774042166"/>
                    </a:ext>
                  </a:extLst>
                </a:gridCol>
                <a:gridCol w="994587">
                  <a:extLst>
                    <a:ext uri="{9D8B030D-6E8A-4147-A177-3AD203B41FA5}">
                      <a16:colId xmlns:a16="http://schemas.microsoft.com/office/drawing/2014/main" val="4290692066"/>
                    </a:ext>
                  </a:extLst>
                </a:gridCol>
                <a:gridCol w="512836">
                  <a:extLst>
                    <a:ext uri="{9D8B030D-6E8A-4147-A177-3AD203B41FA5}">
                      <a16:colId xmlns:a16="http://schemas.microsoft.com/office/drawing/2014/main" val="4177940618"/>
                    </a:ext>
                  </a:extLst>
                </a:gridCol>
                <a:gridCol w="671349">
                  <a:extLst>
                    <a:ext uri="{9D8B030D-6E8A-4147-A177-3AD203B41FA5}">
                      <a16:colId xmlns:a16="http://schemas.microsoft.com/office/drawing/2014/main" val="708006328"/>
                    </a:ext>
                  </a:extLst>
                </a:gridCol>
                <a:gridCol w="609184">
                  <a:extLst>
                    <a:ext uri="{9D8B030D-6E8A-4147-A177-3AD203B41FA5}">
                      <a16:colId xmlns:a16="http://schemas.microsoft.com/office/drawing/2014/main" val="3529105219"/>
                    </a:ext>
                  </a:extLst>
                </a:gridCol>
                <a:gridCol w="1790261">
                  <a:extLst>
                    <a:ext uri="{9D8B030D-6E8A-4147-A177-3AD203B41FA5}">
                      <a16:colId xmlns:a16="http://schemas.microsoft.com/office/drawing/2014/main" val="3921361655"/>
                    </a:ext>
                  </a:extLst>
                </a:gridCol>
              </a:tblGrid>
              <a:tr h="454383">
                <a:tc>
                  <a:txBody>
                    <a:bodyPr/>
                    <a:lstStyle/>
                    <a:p>
                      <a:pPr algn="ctr" fontAlgn="t"/>
                      <a:r>
                        <a:rPr lang="ru-RU" sz="73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№</a:t>
                      </a:r>
                    </a:p>
                  </a:txBody>
                  <a:tcPr marL="2966" marR="2966" marT="296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3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Наименование основного мероприятия </a:t>
                      </a:r>
                    </a:p>
                  </a:txBody>
                  <a:tcPr marL="2966" marR="2966" marT="296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3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Планируемые результаты реализации муниципальной программы</a:t>
                      </a:r>
                    </a:p>
                  </a:txBody>
                  <a:tcPr marL="2966" marR="2966" marT="296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3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Тип показателя</a:t>
                      </a:r>
                    </a:p>
                  </a:txBody>
                  <a:tcPr marL="2966" marR="2966" marT="296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3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Единица измерения</a:t>
                      </a:r>
                    </a:p>
                  </a:txBody>
                  <a:tcPr marL="2966" marR="2966" marT="296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3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Планируемое значение показателя на 2022 год</a:t>
                      </a:r>
                    </a:p>
                  </a:txBody>
                  <a:tcPr marL="2966" marR="2966" marT="296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3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Достигнутое значение показателя за 2022 год</a:t>
                      </a:r>
                    </a:p>
                  </a:txBody>
                  <a:tcPr marL="2966" marR="2966" marT="296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3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Причины невыполнения / несвоевременного выполнения / текущая стадия выполнения / предложения по выполнению</a:t>
                      </a:r>
                    </a:p>
                  </a:txBody>
                  <a:tcPr marL="2966" marR="2966" marT="296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2111661"/>
                  </a:ext>
                </a:extLst>
              </a:tr>
              <a:tr h="115852">
                <a:tc>
                  <a:txBody>
                    <a:bodyPr/>
                    <a:lstStyle/>
                    <a:p>
                      <a:pPr algn="ctr" fontAlgn="t"/>
                      <a:r>
                        <a:rPr lang="ru-RU" sz="73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6.</a:t>
                      </a:r>
                    </a:p>
                  </a:txBody>
                  <a:tcPr marL="2966" marR="2966" marT="296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gridSpan="7">
                  <a:txBody>
                    <a:bodyPr/>
                    <a:lstStyle/>
                    <a:p>
                      <a:pPr algn="ctr" fontAlgn="t"/>
                      <a:r>
                        <a:rPr lang="ru-RU" sz="73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Муниципальная программа городского округа Щёлково "Развитие сельского хозяйства"</a:t>
                      </a:r>
                    </a:p>
                  </a:txBody>
                  <a:tcPr marL="2966" marR="2966" marT="296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4554488"/>
                  </a:ext>
                </a:extLst>
              </a:tr>
              <a:tr h="115852">
                <a:tc>
                  <a:txBody>
                    <a:bodyPr/>
                    <a:lstStyle/>
                    <a:p>
                      <a:pPr algn="ctr" fontAlgn="t"/>
                      <a:r>
                        <a:rPr lang="ru-RU" sz="73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6.1</a:t>
                      </a:r>
                    </a:p>
                  </a:txBody>
                  <a:tcPr marL="2966" marR="2966" marT="296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gridSpan="7">
                  <a:txBody>
                    <a:bodyPr/>
                    <a:lstStyle/>
                    <a:p>
                      <a:pPr algn="ctr" fontAlgn="t"/>
                      <a:r>
                        <a:rPr lang="ru-RU" sz="73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Подпрограмма 1 " Развитие отраслей сельского хозяйства и перерабатывающей промышленности"    </a:t>
                      </a:r>
                    </a:p>
                  </a:txBody>
                  <a:tcPr marL="2966" marR="2966" marT="296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94275078"/>
                  </a:ext>
                </a:extLst>
              </a:tr>
              <a:tr h="454383">
                <a:tc>
                  <a:txBody>
                    <a:bodyPr/>
                    <a:lstStyle/>
                    <a:p>
                      <a:pPr algn="ctr" fontAlgn="t"/>
                      <a:r>
                        <a:rPr lang="ru-RU" sz="73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102</a:t>
                      </a:r>
                    </a:p>
                  </a:txBody>
                  <a:tcPr marL="2966" marR="2966" marT="296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3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Основное мероприятие 11 «Создание условий для развития сельскохозяйственного производства, расширения рынка сельскохозяйственной продукции, сырья и продовольствия»</a:t>
                      </a:r>
                    </a:p>
                  </a:txBody>
                  <a:tcPr marL="2966" marR="2966" marT="296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3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2022 Индекс производства продукции сельского хозяйства в хозяйствах всех категорий (в сопоставимых ценах) к предыдущему году</a:t>
                      </a:r>
                    </a:p>
                  </a:txBody>
                  <a:tcPr marL="2966" marR="2966" marT="296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3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Приоритетный, отраслевой показатель</a:t>
                      </a:r>
                    </a:p>
                  </a:txBody>
                  <a:tcPr marL="2966" marR="2966" marT="296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3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2966" marR="2966" marT="296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3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100,6</a:t>
                      </a:r>
                    </a:p>
                  </a:txBody>
                  <a:tcPr marL="2966" marR="2966" marT="296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3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121</a:t>
                      </a:r>
                    </a:p>
                  </a:txBody>
                  <a:tcPr marL="2966" marR="2966" marT="296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3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Выполнен</a:t>
                      </a:r>
                    </a:p>
                  </a:txBody>
                  <a:tcPr marL="2966" marR="2966" marT="296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8981653"/>
                  </a:ext>
                </a:extLst>
              </a:tr>
              <a:tr h="454383">
                <a:tc>
                  <a:txBody>
                    <a:bodyPr/>
                    <a:lstStyle/>
                    <a:p>
                      <a:pPr algn="ctr" fontAlgn="t"/>
                      <a:r>
                        <a:rPr lang="ru-RU" sz="73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103</a:t>
                      </a:r>
                    </a:p>
                  </a:txBody>
                  <a:tcPr marL="2966" marR="2966" marT="296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3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Основное мероприятие 11 «Создание условий для развития сельскохозяйственного производства, расширения рынка сельскохозяйственной продукции, сырья и продовольствия»</a:t>
                      </a:r>
                    </a:p>
                  </a:txBody>
                  <a:tcPr marL="2966" marR="2966" marT="296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3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2022 Производство молока в хозяйствах всех категорий</a:t>
                      </a:r>
                    </a:p>
                  </a:txBody>
                  <a:tcPr marL="2966" marR="2966" marT="296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3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Приоритетный, обращение Губернатора Московской области</a:t>
                      </a:r>
                    </a:p>
                  </a:txBody>
                  <a:tcPr marL="2966" marR="2966" marT="296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3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Тысяча тонн</a:t>
                      </a:r>
                    </a:p>
                  </a:txBody>
                  <a:tcPr marL="2966" marR="2966" marT="296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3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</a:p>
                  </a:txBody>
                  <a:tcPr marL="2966" marR="2966" marT="296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3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4,1</a:t>
                      </a:r>
                    </a:p>
                  </a:txBody>
                  <a:tcPr marL="2966" marR="2966" marT="296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3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Выполнен</a:t>
                      </a:r>
                    </a:p>
                  </a:txBody>
                  <a:tcPr marL="2966" marR="2966" marT="296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8690642"/>
                  </a:ext>
                </a:extLst>
              </a:tr>
              <a:tr h="2259882">
                <a:tc>
                  <a:txBody>
                    <a:bodyPr/>
                    <a:lstStyle/>
                    <a:p>
                      <a:pPr algn="ctr" fontAlgn="t"/>
                      <a:r>
                        <a:rPr lang="ru-RU" sz="73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104</a:t>
                      </a:r>
                    </a:p>
                  </a:txBody>
                  <a:tcPr marL="2966" marR="2966" marT="296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3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Основное мероприятие 11 «Создание условий для развития сельскохозяйственного производства, расширения рынка сельскохозяйственной продукции, сырья и продовольствия»</a:t>
                      </a:r>
                    </a:p>
                  </a:txBody>
                  <a:tcPr marL="2966" marR="2966" marT="296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3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2022 Инвестиции в основной капитал по видам экономической деятельности: Растениеводство и животноводство, охота и предоставление соответствующих услуг в этих областях, Производство пищевых продуктов, Производство напитков</a:t>
                      </a:r>
                    </a:p>
                  </a:txBody>
                  <a:tcPr marL="2966" marR="2966" marT="296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3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Приоритетный, обращение Губернатора Московской области</a:t>
                      </a:r>
                    </a:p>
                  </a:txBody>
                  <a:tcPr marL="2966" marR="2966" marT="296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3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Миллион рублей</a:t>
                      </a:r>
                    </a:p>
                  </a:txBody>
                  <a:tcPr marL="2966" marR="2966" marT="296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3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1 000</a:t>
                      </a:r>
                    </a:p>
                  </a:txBody>
                  <a:tcPr marL="2966" marR="2966" marT="296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3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909</a:t>
                      </a:r>
                    </a:p>
                  </a:txBody>
                  <a:tcPr marL="2966" marR="2966" marT="296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3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Выполнен на 91 %.  В 2022 году инвестиции в основной капитал были у организаций: ООО "Ягодная долина" - 33,0 млн. руб; КФХ Цветков В.Н. – 6,0 млн. руб.; ООО "Русская бакалейная Компания" – 175,0 млн. руб.; ООО "Богородские деликатесы" - 15,2 млн. руб;, ООО ТД "Богородский фермер" - 14,4 млн. руб.; ООО ТПК "Вилон" – 42,8 млн. руб.; ООО "МилкЭкспресс" – 92,0 млн. руб.; КФХ "Тексель Фарм" – 28,0 млн. руб.; КФХ "Галеон" - 0,89 млн. руб.; АО «Щелковохлеб» - 39,14 млн. руб.; ООО "Мултон"- 360,0 млн. руб.; ООО "Альбаторг"- 100 млн. руб.; ООО "Флагман" - 2,3 млн. руб.; ООО "Фландерр" -0,203 млн. руб. Из - за  финансовых трудностей вложение инвестиций в основной капитал у предприятий ООО "Милкэкспресс" и ООО "Ягодная долина" было меньше чем было запланированно на 2022 год</a:t>
                      </a:r>
                    </a:p>
                  </a:txBody>
                  <a:tcPr marL="2966" marR="2966" marT="296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4470878"/>
                  </a:ext>
                </a:extLst>
              </a:tr>
              <a:tr h="454383">
                <a:tc>
                  <a:txBody>
                    <a:bodyPr/>
                    <a:lstStyle/>
                    <a:p>
                      <a:pPr algn="ctr" fontAlgn="t"/>
                      <a:r>
                        <a:rPr lang="ru-RU" sz="73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105</a:t>
                      </a:r>
                    </a:p>
                  </a:txBody>
                  <a:tcPr marL="2966" marR="2966" marT="296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3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Основное мероприятие 11 «Создание условий для развития сельскохозяйственного производства, расширения рынка сельскохозяйственной продукции, сырья и продовольствия»</a:t>
                      </a:r>
                    </a:p>
                  </a:txBody>
                  <a:tcPr marL="2966" marR="2966" marT="296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3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2022 Ввод мощностей животноводческих комплексов молочного направления</a:t>
                      </a:r>
                    </a:p>
                  </a:txBody>
                  <a:tcPr marL="2966" marR="2966" marT="296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3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Приоритетный, обращение Губернатора Московской области</a:t>
                      </a:r>
                    </a:p>
                  </a:txBody>
                  <a:tcPr marL="2966" marR="2966" marT="296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3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Скотомест</a:t>
                      </a:r>
                    </a:p>
                  </a:txBody>
                  <a:tcPr marL="2966" marR="2966" marT="296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3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300</a:t>
                      </a:r>
                    </a:p>
                  </a:txBody>
                  <a:tcPr marL="2966" marR="2966" marT="296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3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300</a:t>
                      </a:r>
                    </a:p>
                  </a:txBody>
                  <a:tcPr marL="2966" marR="2966" marT="296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3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Выполнен </a:t>
                      </a:r>
                    </a:p>
                  </a:txBody>
                  <a:tcPr marL="2966" marR="2966" marT="296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8804852"/>
                  </a:ext>
                </a:extLst>
              </a:tr>
              <a:tr h="115852">
                <a:tc>
                  <a:txBody>
                    <a:bodyPr/>
                    <a:lstStyle/>
                    <a:p>
                      <a:pPr algn="ctr" fontAlgn="t"/>
                      <a:r>
                        <a:rPr lang="ru-RU" sz="73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6.2</a:t>
                      </a:r>
                    </a:p>
                  </a:txBody>
                  <a:tcPr marL="2966" marR="2966" marT="296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gridSpan="7">
                  <a:txBody>
                    <a:bodyPr/>
                    <a:lstStyle/>
                    <a:p>
                      <a:pPr algn="ctr" fontAlgn="t"/>
                      <a:r>
                        <a:rPr lang="ru-RU" sz="73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Подпрограмма 2 "Развитие мелиорации земель сельскохозяйственного назначения"   </a:t>
                      </a:r>
                    </a:p>
                  </a:txBody>
                  <a:tcPr marL="2966" marR="2966" marT="296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0028324"/>
                  </a:ext>
                </a:extLst>
              </a:tr>
              <a:tr h="1695663">
                <a:tc>
                  <a:txBody>
                    <a:bodyPr/>
                    <a:lstStyle/>
                    <a:p>
                      <a:pPr algn="ctr" fontAlgn="t"/>
                      <a:r>
                        <a:rPr lang="ru-RU" sz="73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106</a:t>
                      </a:r>
                    </a:p>
                  </a:txBody>
                  <a:tcPr marL="2966" marR="2966" marT="296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3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Основное мероприятие 01 «Реализация мероприятий в области мелиорации земель сельскохозяйственного назначения»</a:t>
                      </a:r>
                    </a:p>
                  </a:txBody>
                  <a:tcPr marL="2966" marR="2966" marT="296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3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2022 Вовлечение в оборот выбывших сельскохозяйственных угодий за счет проведения культуртехнических работ сельскохозяйственными товаропроизводителями</a:t>
                      </a:r>
                    </a:p>
                  </a:txBody>
                  <a:tcPr marL="2966" marR="2966" marT="296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3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Приоритетный, соглашение с ЦИОГВ</a:t>
                      </a:r>
                    </a:p>
                  </a:txBody>
                  <a:tcPr marL="2966" marR="2966" marT="296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3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Тысяча гектаров</a:t>
                      </a:r>
                    </a:p>
                  </a:txBody>
                  <a:tcPr marL="2966" marR="2966" marT="296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3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0,6315</a:t>
                      </a:r>
                    </a:p>
                  </a:txBody>
                  <a:tcPr marL="2966" marR="2966" marT="296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3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0,52</a:t>
                      </a:r>
                    </a:p>
                  </a:txBody>
                  <a:tcPr marL="2966" marR="2966" marT="296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3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 2022 году введены в оборот земельные участки хозяйством ИП ГКФХ Цветков В.Н. - 242 Га. и  физическими лицами 278 Га. Невыполнение плана по вводу в оборот составляет 111,5 Га. Погодные условия осенью 2022 года и поздно заключенный договор аренды  на предоставленные ИП ГКФХ Цветкову В.Н.  земельного участка, приостановили возможность введения их в с/х оборот с помощью проведения культуртехнических и агротехнических работ. Земельные участки, которые не были вовлечены в полном объеме в 2022 году будут введены в сельскохозяйственный оборот в 2023 году</a:t>
                      </a:r>
                    </a:p>
                  </a:txBody>
                  <a:tcPr marL="2966" marR="2966" marT="296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03035881"/>
                  </a:ext>
                </a:extLst>
              </a:tr>
              <a:tr h="567227">
                <a:tc>
                  <a:txBody>
                    <a:bodyPr/>
                    <a:lstStyle/>
                    <a:p>
                      <a:pPr algn="ctr" fontAlgn="t"/>
                      <a:r>
                        <a:rPr lang="ru-RU" sz="73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107</a:t>
                      </a:r>
                    </a:p>
                  </a:txBody>
                  <a:tcPr marL="2966" marR="2966" marT="296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3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Основное мероприятие 01 «Реализация мероприятий в области мелиорации земель сельскохозяйственного назначения»</a:t>
                      </a:r>
                    </a:p>
                  </a:txBody>
                  <a:tcPr marL="2966" marR="2966" marT="296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3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2022 Площадь земельных участков, находящихся в муниципальной собственности и государственная собственность на которые не разграничена, предоставленных сельхозтоваропроизводителям</a:t>
                      </a:r>
                    </a:p>
                  </a:txBody>
                  <a:tcPr marL="2966" marR="2966" marT="296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3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Приоритетный, обращение Губернатора</a:t>
                      </a:r>
                    </a:p>
                  </a:txBody>
                  <a:tcPr marL="2966" marR="2966" marT="296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3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Гектар</a:t>
                      </a:r>
                    </a:p>
                  </a:txBody>
                  <a:tcPr marL="2966" marR="2966" marT="296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3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10,927</a:t>
                      </a:r>
                    </a:p>
                  </a:txBody>
                  <a:tcPr marL="2966" marR="2966" marT="296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3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10,927</a:t>
                      </a:r>
                    </a:p>
                  </a:txBody>
                  <a:tcPr marL="2966" marR="2966" marT="296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3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Выполнен</a:t>
                      </a:r>
                    </a:p>
                  </a:txBody>
                  <a:tcPr marL="2966" marR="2966" marT="296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6883633"/>
                  </a:ext>
                </a:extLst>
              </a:tr>
              <a:tr h="341539">
                <a:tc>
                  <a:txBody>
                    <a:bodyPr/>
                    <a:lstStyle/>
                    <a:p>
                      <a:pPr algn="ctr" fontAlgn="t"/>
                      <a:r>
                        <a:rPr lang="ru-RU" sz="73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108</a:t>
                      </a:r>
                    </a:p>
                  </a:txBody>
                  <a:tcPr marL="2966" marR="2966" marT="296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3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Основное мероприятие 01 «Реализация мероприятий в области мелиорации земель сельскохозяйственного назначения»</a:t>
                      </a:r>
                    </a:p>
                  </a:txBody>
                  <a:tcPr marL="2966" marR="2966" marT="296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3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2022 Площадь земель, обработанных от борщевика Сосновского</a:t>
                      </a:r>
                    </a:p>
                  </a:txBody>
                  <a:tcPr marL="2966" marR="2966" marT="296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3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Приоритетный, Рейтинг - 45</a:t>
                      </a:r>
                    </a:p>
                  </a:txBody>
                  <a:tcPr marL="2966" marR="2966" marT="296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3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Гектар</a:t>
                      </a:r>
                    </a:p>
                  </a:txBody>
                  <a:tcPr marL="2966" marR="2966" marT="296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3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179,51</a:t>
                      </a:r>
                    </a:p>
                  </a:txBody>
                  <a:tcPr marL="2966" marR="2966" marT="296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3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179,51</a:t>
                      </a:r>
                    </a:p>
                  </a:txBody>
                  <a:tcPr marL="2966" marR="2966" marT="296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3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Выполнен</a:t>
                      </a:r>
                    </a:p>
                  </a:txBody>
                  <a:tcPr marL="2966" marR="2966" marT="296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1778307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3297598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/>
          </p:nvPr>
        </p:nvGraphicFramePr>
        <p:xfrm>
          <a:off x="0" y="0"/>
          <a:ext cx="9144000" cy="4380722"/>
        </p:xfrm>
        <a:graphic>
          <a:graphicData uri="http://schemas.openxmlformats.org/drawingml/2006/table">
            <a:tbl>
              <a:tblPr/>
              <a:tblGrid>
                <a:gridCol w="348106">
                  <a:extLst>
                    <a:ext uri="{9D8B030D-6E8A-4147-A177-3AD203B41FA5}">
                      <a16:colId xmlns:a16="http://schemas.microsoft.com/office/drawing/2014/main" val="633358672"/>
                    </a:ext>
                  </a:extLst>
                </a:gridCol>
                <a:gridCol w="2191203">
                  <a:extLst>
                    <a:ext uri="{9D8B030D-6E8A-4147-A177-3AD203B41FA5}">
                      <a16:colId xmlns:a16="http://schemas.microsoft.com/office/drawing/2014/main" val="1868752235"/>
                    </a:ext>
                  </a:extLst>
                </a:gridCol>
                <a:gridCol w="2026474">
                  <a:extLst>
                    <a:ext uri="{9D8B030D-6E8A-4147-A177-3AD203B41FA5}">
                      <a16:colId xmlns:a16="http://schemas.microsoft.com/office/drawing/2014/main" val="2260658069"/>
                    </a:ext>
                  </a:extLst>
                </a:gridCol>
                <a:gridCol w="994589">
                  <a:extLst>
                    <a:ext uri="{9D8B030D-6E8A-4147-A177-3AD203B41FA5}">
                      <a16:colId xmlns:a16="http://schemas.microsoft.com/office/drawing/2014/main" val="1402548421"/>
                    </a:ext>
                  </a:extLst>
                </a:gridCol>
                <a:gridCol w="512834">
                  <a:extLst>
                    <a:ext uri="{9D8B030D-6E8A-4147-A177-3AD203B41FA5}">
                      <a16:colId xmlns:a16="http://schemas.microsoft.com/office/drawing/2014/main" val="3113350541"/>
                    </a:ext>
                  </a:extLst>
                </a:gridCol>
                <a:gridCol w="671348">
                  <a:extLst>
                    <a:ext uri="{9D8B030D-6E8A-4147-A177-3AD203B41FA5}">
                      <a16:colId xmlns:a16="http://schemas.microsoft.com/office/drawing/2014/main" val="3904835991"/>
                    </a:ext>
                  </a:extLst>
                </a:gridCol>
                <a:gridCol w="609186">
                  <a:extLst>
                    <a:ext uri="{9D8B030D-6E8A-4147-A177-3AD203B41FA5}">
                      <a16:colId xmlns:a16="http://schemas.microsoft.com/office/drawing/2014/main" val="3190372134"/>
                    </a:ext>
                  </a:extLst>
                </a:gridCol>
                <a:gridCol w="1790260">
                  <a:extLst>
                    <a:ext uri="{9D8B030D-6E8A-4147-A177-3AD203B41FA5}">
                      <a16:colId xmlns:a16="http://schemas.microsoft.com/office/drawing/2014/main" val="1087801415"/>
                    </a:ext>
                  </a:extLst>
                </a:gridCol>
              </a:tblGrid>
              <a:tr h="167951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6.4</a:t>
                      </a:r>
                    </a:p>
                  </a:txBody>
                  <a:tcPr marL="8398" marR="8398" marT="839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gridSpan="7">
                  <a:txBody>
                    <a:bodyPr/>
                    <a:lstStyle/>
                    <a:p>
                      <a:pPr algn="ctr" fontAlgn="t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4. Обеспечение эпизоотического и ветеринарно-санитарного благополучия и развития государственной ветеринарной службы</a:t>
                      </a:r>
                    </a:p>
                  </a:txBody>
                  <a:tcPr marL="8398" marR="8398" marT="839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97297570"/>
                  </a:ext>
                </a:extLst>
              </a:tr>
              <a:tr h="890140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109</a:t>
                      </a:r>
                    </a:p>
                  </a:txBody>
                  <a:tcPr marL="8398" marR="8398" marT="839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Основное мероприятие 01 «Обеспечение эпизоотического благополучия территории от заноса и распространения заразных, в том числе особо опасных болезней животных, включая африканскую чуму свиней»</a:t>
                      </a:r>
                    </a:p>
                  </a:txBody>
                  <a:tcPr marL="8398" marR="8398" marT="839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2022 Количество отловленных собак без владельцев</a:t>
                      </a:r>
                    </a:p>
                  </a:txBody>
                  <a:tcPr marL="8398" marR="8398" marT="839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Приоритетный, отраслевой показатель</a:t>
                      </a:r>
                    </a:p>
                  </a:txBody>
                  <a:tcPr marL="8398" marR="8398" marT="839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Единица</a:t>
                      </a:r>
                    </a:p>
                  </a:txBody>
                  <a:tcPr marL="8398" marR="8398" marT="839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558</a:t>
                      </a:r>
                    </a:p>
                  </a:txBody>
                  <a:tcPr marL="8398" marR="8398" marT="839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637</a:t>
                      </a:r>
                    </a:p>
                  </a:txBody>
                  <a:tcPr marL="8398" marR="8398" marT="839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Выполнен</a:t>
                      </a:r>
                    </a:p>
                  </a:txBody>
                  <a:tcPr marL="8398" marR="8398" marT="839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7410221"/>
                  </a:ext>
                </a:extLst>
              </a:tr>
              <a:tr h="2460482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110</a:t>
                      </a:r>
                    </a:p>
                  </a:txBody>
                  <a:tcPr marL="8398" marR="8398" marT="839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Основное мероприятие 01 «Обеспечение эпизоотического благополучия территории от заноса и распространения заразных, в том числе особо опасных болезней животных, включая африканскую чуму свиней»</a:t>
                      </a:r>
                    </a:p>
                  </a:txBody>
                  <a:tcPr marL="8398" marR="8398" marT="839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Количество обустроенных сибиреязвенных скотомогильников</a:t>
                      </a:r>
                    </a:p>
                  </a:txBody>
                  <a:tcPr marL="8398" marR="8398" marT="839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Отраслевой показатель</a:t>
                      </a:r>
                    </a:p>
                  </a:txBody>
                  <a:tcPr marL="8398" marR="8398" marT="839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Единица</a:t>
                      </a:r>
                    </a:p>
                  </a:txBody>
                  <a:tcPr marL="8398" marR="8398" marT="839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8398" marR="8398" marT="839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8398" marR="8398" marT="839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 ноябре 2022 расторгнут муниципальный контракт на выполнение работ по обустройству сибиреязвенных скотомогильников, расположенных на территории городского округа Щёлково в связи с выявленным рядом дополнительных работ, не включенных в техническое задание, без выполнение которых приступить к исполнению контракта невозможно. Финансирование предусмотрено в 2023 году. Исполнение показателя планируется также в 2023 году.</a:t>
                      </a:r>
                    </a:p>
                  </a:txBody>
                  <a:tcPr marL="8398" marR="8398" marT="839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3706179"/>
                  </a:ext>
                </a:extLst>
              </a:tr>
              <a:tr h="167951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6.7</a:t>
                      </a:r>
                    </a:p>
                  </a:txBody>
                  <a:tcPr marL="8398" marR="8398" marT="839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gridSpan="7">
                  <a:txBody>
                    <a:bodyPr/>
                    <a:lstStyle/>
                    <a:p>
                      <a:pPr algn="ctr" fontAlgn="t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7. Экспорт продукции агропромышленного комплекса </a:t>
                      </a:r>
                    </a:p>
                  </a:txBody>
                  <a:tcPr marL="8398" marR="8398" marT="839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16411063"/>
                  </a:ext>
                </a:extLst>
              </a:tr>
              <a:tr h="680202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111</a:t>
                      </a:r>
                    </a:p>
                  </a:txBody>
                  <a:tcPr marL="8398" marR="8398" marT="839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Федеральный проект T2 «Экспорт продукции агропромышленного комплекса»</a:t>
                      </a:r>
                    </a:p>
                  </a:txBody>
                  <a:tcPr marL="8398" marR="8398" marT="839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2022 Объем экспорта продукции АПК</a:t>
                      </a:r>
                    </a:p>
                  </a:txBody>
                  <a:tcPr marL="8398" marR="8398" marT="839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Приоритетный, Указ Президента № 204                         </a:t>
                      </a:r>
                      <a:b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/>
                      </a:r>
                      <a:b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398" marR="8398" marT="839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Тысяча долларов</a:t>
                      </a:r>
                    </a:p>
                  </a:txBody>
                  <a:tcPr marL="8398" marR="8398" marT="839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6 274,30</a:t>
                      </a:r>
                    </a:p>
                  </a:txBody>
                  <a:tcPr marL="8398" marR="8398" marT="839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6 274,30</a:t>
                      </a:r>
                    </a:p>
                  </a:txBody>
                  <a:tcPr marL="8398" marR="8398" marT="839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Выполнен</a:t>
                      </a:r>
                    </a:p>
                  </a:txBody>
                  <a:tcPr marL="8398" marR="8398" marT="839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179426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9669619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/>
          </p:nvPr>
        </p:nvGraphicFramePr>
        <p:xfrm>
          <a:off x="0" y="0"/>
          <a:ext cx="9146345" cy="5375041"/>
        </p:xfrm>
        <a:graphic>
          <a:graphicData uri="http://schemas.openxmlformats.org/drawingml/2006/table">
            <a:tbl>
              <a:tblPr/>
              <a:tblGrid>
                <a:gridCol w="348195">
                  <a:extLst>
                    <a:ext uri="{9D8B030D-6E8A-4147-A177-3AD203B41FA5}">
                      <a16:colId xmlns:a16="http://schemas.microsoft.com/office/drawing/2014/main" val="1791970307"/>
                    </a:ext>
                  </a:extLst>
                </a:gridCol>
                <a:gridCol w="2191764">
                  <a:extLst>
                    <a:ext uri="{9D8B030D-6E8A-4147-A177-3AD203B41FA5}">
                      <a16:colId xmlns:a16="http://schemas.microsoft.com/office/drawing/2014/main" val="1274065012"/>
                    </a:ext>
                  </a:extLst>
                </a:gridCol>
                <a:gridCol w="2026995">
                  <a:extLst>
                    <a:ext uri="{9D8B030D-6E8A-4147-A177-3AD203B41FA5}">
                      <a16:colId xmlns:a16="http://schemas.microsoft.com/office/drawing/2014/main" val="2053906204"/>
                    </a:ext>
                  </a:extLst>
                </a:gridCol>
                <a:gridCol w="994844">
                  <a:extLst>
                    <a:ext uri="{9D8B030D-6E8A-4147-A177-3AD203B41FA5}">
                      <a16:colId xmlns:a16="http://schemas.microsoft.com/office/drawing/2014/main" val="1161073452"/>
                    </a:ext>
                  </a:extLst>
                </a:gridCol>
                <a:gridCol w="512966">
                  <a:extLst>
                    <a:ext uri="{9D8B030D-6E8A-4147-A177-3AD203B41FA5}">
                      <a16:colId xmlns:a16="http://schemas.microsoft.com/office/drawing/2014/main" val="4219044338"/>
                    </a:ext>
                  </a:extLst>
                </a:gridCol>
                <a:gridCol w="671520">
                  <a:extLst>
                    <a:ext uri="{9D8B030D-6E8A-4147-A177-3AD203B41FA5}">
                      <a16:colId xmlns:a16="http://schemas.microsoft.com/office/drawing/2014/main" val="149325984"/>
                    </a:ext>
                  </a:extLst>
                </a:gridCol>
                <a:gridCol w="609342">
                  <a:extLst>
                    <a:ext uri="{9D8B030D-6E8A-4147-A177-3AD203B41FA5}">
                      <a16:colId xmlns:a16="http://schemas.microsoft.com/office/drawing/2014/main" val="2470528003"/>
                    </a:ext>
                  </a:extLst>
                </a:gridCol>
                <a:gridCol w="1790719">
                  <a:extLst>
                    <a:ext uri="{9D8B030D-6E8A-4147-A177-3AD203B41FA5}">
                      <a16:colId xmlns:a16="http://schemas.microsoft.com/office/drawing/2014/main" val="3344802584"/>
                    </a:ext>
                  </a:extLst>
                </a:gridCol>
              </a:tblGrid>
              <a:tr h="549420"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№</a:t>
                      </a:r>
                    </a:p>
                  </a:txBody>
                  <a:tcPr marL="4503" marR="4503" marT="450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Наименование основного мероприятия </a:t>
                      </a:r>
                    </a:p>
                  </a:txBody>
                  <a:tcPr marL="4503" marR="4503" marT="450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Планируемые результаты реализации муниципальной программы</a:t>
                      </a:r>
                    </a:p>
                  </a:txBody>
                  <a:tcPr marL="4503" marR="4503" marT="450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Тип показателя</a:t>
                      </a:r>
                    </a:p>
                  </a:txBody>
                  <a:tcPr marL="4503" marR="4503" marT="450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Единица измерения</a:t>
                      </a:r>
                    </a:p>
                  </a:txBody>
                  <a:tcPr marL="4503" marR="4503" marT="450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Планируемое значение показателя на 2022 год</a:t>
                      </a:r>
                    </a:p>
                  </a:txBody>
                  <a:tcPr marL="4503" marR="4503" marT="450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Достигнутое значение показателя за 2022 год</a:t>
                      </a:r>
                    </a:p>
                  </a:txBody>
                  <a:tcPr marL="4503" marR="4503" marT="450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Причины невыполнения / несвоевременного выполнения / текущая стадия выполнения / предложения по выполнению</a:t>
                      </a:r>
                    </a:p>
                  </a:txBody>
                  <a:tcPr marL="4503" marR="4503" marT="450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3666981"/>
                  </a:ext>
                </a:extLst>
              </a:tr>
              <a:tr h="103579"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7.</a:t>
                      </a:r>
                    </a:p>
                  </a:txBody>
                  <a:tcPr marL="4503" marR="4503" marT="450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gridSpan="7">
                  <a:txBody>
                    <a:bodyPr/>
                    <a:lstStyle/>
                    <a:p>
                      <a:pPr algn="ctr" fontAlgn="t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Муниципальная программа городского округа Щёлково "Экология и окружающая среда"</a:t>
                      </a:r>
                    </a:p>
                  </a:txBody>
                  <a:tcPr marL="4503" marR="4503" marT="450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17519851"/>
                  </a:ext>
                </a:extLst>
              </a:tr>
              <a:tr h="90069"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7.1</a:t>
                      </a:r>
                    </a:p>
                  </a:txBody>
                  <a:tcPr marL="4503" marR="4503" marT="450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gridSpan="7">
                  <a:txBody>
                    <a:bodyPr/>
                    <a:lstStyle/>
                    <a:p>
                      <a:pPr algn="ctr" fontAlgn="t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Подпрограмма 1 "Охрана окружающей среды"    </a:t>
                      </a:r>
                    </a:p>
                  </a:txBody>
                  <a:tcPr marL="4503" marR="4503" marT="450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51339630"/>
                  </a:ext>
                </a:extLst>
              </a:tr>
              <a:tr h="247689"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112</a:t>
                      </a:r>
                    </a:p>
                  </a:txBody>
                  <a:tcPr marL="4503" marR="4503" marT="450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Основное мероприятие 01 «Проведение обследований состояния окружающей среды»</a:t>
                      </a:r>
                    </a:p>
                  </a:txBody>
                  <a:tcPr marL="4503" marR="4503" marT="450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Количество проводимых исследований состояния окружающей природной среды</a:t>
                      </a:r>
                    </a:p>
                  </a:txBody>
                  <a:tcPr marL="4503" marR="4503" marT="450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Показатель муниципальной программы</a:t>
                      </a:r>
                    </a:p>
                  </a:txBody>
                  <a:tcPr marL="4503" marR="4503" marT="450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Единица</a:t>
                      </a:r>
                    </a:p>
                  </a:txBody>
                  <a:tcPr marL="4503" marR="4503" marT="450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847</a:t>
                      </a:r>
                    </a:p>
                  </a:txBody>
                  <a:tcPr marL="4503" marR="4503" marT="450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847</a:t>
                      </a:r>
                    </a:p>
                  </a:txBody>
                  <a:tcPr marL="4503" marR="4503" marT="450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Выполнен</a:t>
                      </a:r>
                    </a:p>
                  </a:txBody>
                  <a:tcPr marL="4503" marR="4503" marT="450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8629490"/>
                  </a:ext>
                </a:extLst>
              </a:tr>
              <a:tr h="265703"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113</a:t>
                      </a:r>
                    </a:p>
                  </a:txBody>
                  <a:tcPr marL="4503" marR="4503" marT="450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Основное мероприятие 03 «Вовлечение населения в экологические мероприятия»</a:t>
                      </a:r>
                    </a:p>
                  </a:txBody>
                  <a:tcPr marL="4503" marR="4503" marT="450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Количество проведённых экологических мероприятий</a:t>
                      </a:r>
                    </a:p>
                  </a:txBody>
                  <a:tcPr marL="4503" marR="4503" marT="450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Показатель муниципальной программы</a:t>
                      </a:r>
                    </a:p>
                  </a:txBody>
                  <a:tcPr marL="4503" marR="4503" marT="450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Единица</a:t>
                      </a:r>
                    </a:p>
                  </a:txBody>
                  <a:tcPr marL="4503" marR="4503" marT="450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18</a:t>
                      </a:r>
                    </a:p>
                  </a:txBody>
                  <a:tcPr marL="4503" marR="4503" marT="450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18</a:t>
                      </a:r>
                    </a:p>
                  </a:txBody>
                  <a:tcPr marL="4503" marR="4503" marT="450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Выполнен</a:t>
                      </a:r>
                    </a:p>
                  </a:txBody>
                  <a:tcPr marL="4503" marR="4503" marT="450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11826087"/>
                  </a:ext>
                </a:extLst>
              </a:tr>
              <a:tr h="90069"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7.2</a:t>
                      </a:r>
                    </a:p>
                  </a:txBody>
                  <a:tcPr marL="4503" marR="4503" marT="450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gridSpan="7">
                  <a:txBody>
                    <a:bodyPr/>
                    <a:lstStyle/>
                    <a:p>
                      <a:pPr algn="ctr" fontAlgn="t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Подпрограмма 2 "Развитие водохозяйственного комплекса"    </a:t>
                      </a:r>
                    </a:p>
                  </a:txBody>
                  <a:tcPr marL="4503" marR="4503" marT="450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82392585"/>
                  </a:ext>
                </a:extLst>
              </a:tr>
              <a:tr h="549420"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114</a:t>
                      </a:r>
                    </a:p>
                  </a:txBody>
                  <a:tcPr marL="4503" marR="4503" marT="450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Основное мероприятие 01 «Обеспечение безопасности гидротехнических сооружений и проведение мероприятий по берегоукреплению»</a:t>
                      </a:r>
                    </a:p>
                  </a:txBody>
                  <a:tcPr marL="4503" marR="4503" marT="450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2022 Количество гидротехнических сооружений с неудовлетворительным и опасным уровнем безопасности, приведенных в безопасное техническое состояние</a:t>
                      </a:r>
                    </a:p>
                  </a:txBody>
                  <a:tcPr marL="4503" marR="4503" marT="450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Приоритетный показатель</a:t>
                      </a:r>
                    </a:p>
                  </a:txBody>
                  <a:tcPr marL="4503" marR="4503" marT="450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Штука</a:t>
                      </a:r>
                    </a:p>
                  </a:txBody>
                  <a:tcPr marL="4503" marR="4503" marT="450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4503" marR="4503" marT="450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4503" marR="4503" marT="450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Гидротехнических сооружений с неудовлетворительным и опасным уровнем безопасности, приведенных в безопасное техническое состояние на территории городского округа Щёлково нет</a:t>
                      </a:r>
                    </a:p>
                  </a:txBody>
                  <a:tcPr marL="4503" marR="4503" marT="450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09979191"/>
                  </a:ext>
                </a:extLst>
              </a:tr>
              <a:tr h="499882"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115</a:t>
                      </a:r>
                    </a:p>
                  </a:txBody>
                  <a:tcPr marL="4503" marR="4503" marT="450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Основное мероприятие 01 «Обеспечение безопасности гидротехнических сооружений и проведение мероприятий по берегоукреплению»</a:t>
                      </a:r>
                    </a:p>
                  </a:txBody>
                  <a:tcPr marL="4503" marR="4503" marT="450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Количество реконструированных гидротехнических сооружений, находящихся в муниципальной собственности, в том числе разработанная проектная документация</a:t>
                      </a:r>
                    </a:p>
                  </a:txBody>
                  <a:tcPr marL="4503" marR="4503" marT="450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Отраслевой показатель</a:t>
                      </a:r>
                    </a:p>
                  </a:txBody>
                  <a:tcPr marL="4503" marR="4503" marT="450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Штука</a:t>
                      </a:r>
                    </a:p>
                  </a:txBody>
                  <a:tcPr marL="4503" marR="4503" marT="450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</a:t>
                      </a:r>
                    </a:p>
                  </a:txBody>
                  <a:tcPr marL="4503" marR="4503" marT="450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</a:t>
                      </a:r>
                    </a:p>
                  </a:txBody>
                  <a:tcPr marL="4503" marR="4503" marT="450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Выполнение показателя не предусмотрено в 2022 году</a:t>
                      </a:r>
                    </a:p>
                  </a:txBody>
                  <a:tcPr marL="4503" marR="4503" marT="450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9087292"/>
                  </a:ext>
                </a:extLst>
              </a:tr>
              <a:tr h="342262"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116</a:t>
                      </a:r>
                    </a:p>
                  </a:txBody>
                  <a:tcPr marL="4503" marR="4503" marT="450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Основное мероприятие 04 «Ликвидация последствий засорения водных объектов»</a:t>
                      </a:r>
                    </a:p>
                  </a:txBody>
                  <a:tcPr marL="4503" marR="4503" marT="450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Количество водных объектов, на которых выполнены комплексы мероприятий по ликвидации последствий засорения</a:t>
                      </a:r>
                    </a:p>
                  </a:txBody>
                  <a:tcPr marL="4503" marR="4503" marT="450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Показатель муниципальной программы</a:t>
                      </a:r>
                    </a:p>
                  </a:txBody>
                  <a:tcPr marL="4503" marR="4503" marT="450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Штука</a:t>
                      </a:r>
                    </a:p>
                  </a:txBody>
                  <a:tcPr marL="4503" marR="4503" marT="450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4503" marR="4503" marT="450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4503" marR="4503" marT="450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Выполнен</a:t>
                      </a:r>
                    </a:p>
                  </a:txBody>
                  <a:tcPr marL="4503" marR="4503" marT="450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5525853"/>
                  </a:ext>
                </a:extLst>
              </a:tr>
              <a:tr h="90069"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7.4</a:t>
                      </a:r>
                    </a:p>
                  </a:txBody>
                  <a:tcPr marL="4503" marR="4503" marT="450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gridSpan="7">
                  <a:txBody>
                    <a:bodyPr/>
                    <a:lstStyle/>
                    <a:p>
                      <a:pPr algn="ctr" fontAlgn="t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Подпрограмма 4. "Развитие лесного хозяйства"</a:t>
                      </a:r>
                    </a:p>
                  </a:txBody>
                  <a:tcPr marL="4503" marR="4503" marT="450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15340067"/>
                  </a:ext>
                </a:extLst>
              </a:tr>
              <a:tr h="468358"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117</a:t>
                      </a:r>
                    </a:p>
                  </a:txBody>
                  <a:tcPr marL="4503" marR="4503" marT="450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Основное мероприятие 01 «Осуществление отдельных полномочий в области лесных отношений»</a:t>
                      </a:r>
                    </a:p>
                  </a:txBody>
                  <a:tcPr marL="4503" marR="4503" marT="450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Доля ликвидированных отходов, в том числе бытового мусора, на лесных участках, не предоставленных гражданам и юридическим лицам в общем объеме обнаруженных отходов</a:t>
                      </a:r>
                    </a:p>
                  </a:txBody>
                  <a:tcPr marL="4503" marR="4503" marT="450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Отраслевой показатель</a:t>
                      </a:r>
                    </a:p>
                  </a:txBody>
                  <a:tcPr marL="4503" marR="4503" marT="450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4503" marR="4503" marT="450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</a:t>
                      </a:r>
                    </a:p>
                  </a:txBody>
                  <a:tcPr marL="4503" marR="4503" marT="450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</a:t>
                      </a:r>
                    </a:p>
                  </a:txBody>
                  <a:tcPr marL="4503" marR="4503" marT="450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Выполнен</a:t>
                      </a:r>
                    </a:p>
                  </a:txBody>
                  <a:tcPr marL="4503" marR="4503" marT="450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6537735"/>
                  </a:ext>
                </a:extLst>
              </a:tr>
              <a:tr h="103579"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7.5</a:t>
                      </a:r>
                    </a:p>
                  </a:txBody>
                  <a:tcPr marL="4503" marR="4503" marT="450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gridSpan="7">
                  <a:txBody>
                    <a:bodyPr/>
                    <a:lstStyle/>
                    <a:p>
                      <a:pPr algn="ctr" fontAlgn="t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Подпрограмма 5 "Региональная программа в области обращения с отходами, в том числе с твердыми коммунальными отходами"    </a:t>
                      </a:r>
                    </a:p>
                  </a:txBody>
                  <a:tcPr marL="4503" marR="4503" marT="450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06529150"/>
                  </a:ext>
                </a:extLst>
              </a:tr>
              <a:tr h="468358"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118</a:t>
                      </a:r>
                    </a:p>
                  </a:txBody>
                  <a:tcPr marL="4503" marR="4503" marT="450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Основное мероприятие 06 «Рекультивация полигонов твёрдых коммунальных отходов (твердых бытовых отходов)»      </a:t>
                      </a:r>
                      <a:b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Федеральный проект G1 «Чистая страна»</a:t>
                      </a:r>
                    </a:p>
                  </a:txBody>
                  <a:tcPr marL="4503" marR="4503" marT="450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2022 Численность населения, качество жизни которого улучшится в связи с ликвидацией и рекультивацией объектов накопленного вреда окружающей среде</a:t>
                      </a:r>
                    </a:p>
                  </a:txBody>
                  <a:tcPr marL="4503" marR="4503" marT="450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Приоритетный показатель</a:t>
                      </a:r>
                    </a:p>
                  </a:txBody>
                  <a:tcPr marL="4503" marR="4503" marT="450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Тысяча человек</a:t>
                      </a:r>
                    </a:p>
                  </a:txBody>
                  <a:tcPr marL="4503" marR="4503" marT="450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4503" marR="4503" marT="450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4503" marR="4503" marT="450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Выполнение показателя не предусмотрено в 2022 году</a:t>
                      </a:r>
                    </a:p>
                  </a:txBody>
                  <a:tcPr marL="4503" marR="4503" marT="450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44718253"/>
                  </a:ext>
                </a:extLst>
              </a:tr>
              <a:tr h="310738"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119</a:t>
                      </a:r>
                    </a:p>
                  </a:txBody>
                  <a:tcPr marL="4503" marR="4503" marT="450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Основное мероприятие 11 «Организация работ в области обращения с отходами»</a:t>
                      </a:r>
                    </a:p>
                  </a:txBody>
                  <a:tcPr marL="4503" marR="4503" marT="450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2022 Количество ликвидированных наиболее опасных объектов накопленного вреда окружающей среде</a:t>
                      </a:r>
                    </a:p>
                  </a:txBody>
                  <a:tcPr marL="4503" marR="4503" marT="450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Приоритетный показатель</a:t>
                      </a:r>
                    </a:p>
                  </a:txBody>
                  <a:tcPr marL="4503" marR="4503" marT="450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Штука</a:t>
                      </a:r>
                    </a:p>
                  </a:txBody>
                  <a:tcPr marL="4503" marR="4503" marT="450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4503" marR="4503" marT="450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84</a:t>
                      </a:r>
                    </a:p>
                  </a:txBody>
                  <a:tcPr marL="4503" marR="4503" marT="450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 2022 году ликвидированно 84 объекта накопленного вреда окружающей среде</a:t>
                      </a:r>
                    </a:p>
                  </a:txBody>
                  <a:tcPr marL="4503" marR="4503" marT="450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31329157"/>
                  </a:ext>
                </a:extLst>
              </a:tr>
              <a:tr h="346765"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120</a:t>
                      </a:r>
                    </a:p>
                  </a:txBody>
                  <a:tcPr marL="4503" marR="4503" marT="450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Основное мероприятие 06 «Рекультивация полигонов твёрдых коммунальных отходов (твердых бытовых отходов)»</a:t>
                      </a:r>
                    </a:p>
                  </a:txBody>
                  <a:tcPr marL="4503" marR="4503" marT="450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Количество разработанной проектной документации на рекультивацию полигонов твердых коммунальных отходов</a:t>
                      </a:r>
                    </a:p>
                  </a:txBody>
                  <a:tcPr marL="4503" marR="4503" marT="450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Показатель муниципальной программы</a:t>
                      </a:r>
                    </a:p>
                  </a:txBody>
                  <a:tcPr marL="4503" marR="4503" marT="450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Единица</a:t>
                      </a:r>
                    </a:p>
                  </a:txBody>
                  <a:tcPr marL="4503" marR="4503" marT="450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4503" marR="4503" marT="450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4503" marR="4503" marT="450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Выполнен</a:t>
                      </a:r>
                    </a:p>
                  </a:txBody>
                  <a:tcPr marL="4503" marR="4503" marT="450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6014344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394084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87824" y="456000"/>
            <a:ext cx="2880320" cy="400110"/>
          </a:xfrm>
          <a:prstGeom prst="rect">
            <a:avLst/>
          </a:prstGeom>
          <a:noFill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ГЛОССАРИЙ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827584" y="725535"/>
            <a:ext cx="7632848" cy="36317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/>
              <a:t>Бюджет </a:t>
            </a:r>
          </a:p>
          <a:p>
            <a:r>
              <a:rPr lang="ru-RU" sz="1200" dirty="0"/>
              <a:t>Форма образования и расходования денежных средств, предназначенных для финансового обеспечения задач и функций государства и местного самоуправления. Представляет собой главный финансовый документ страны (региона, муниципального образования), утверждаемый органом законодательной власти соответствующего уровня управления. </a:t>
            </a:r>
          </a:p>
          <a:p>
            <a:endParaRPr lang="ru-RU" sz="1200" dirty="0"/>
          </a:p>
          <a:p>
            <a:r>
              <a:rPr lang="ru-RU" sz="1200" b="1" dirty="0"/>
              <a:t>Бюджетная классификация </a:t>
            </a:r>
          </a:p>
          <a:p>
            <a:r>
              <a:rPr lang="ru-RU" sz="1200" dirty="0"/>
              <a:t>Группировка доходов, расходов и источников финансирования дефицитов бюджетов бюджетной системы РФ, используемая для составления и исполнения бюджетов, составления бюджетной отчётности. </a:t>
            </a:r>
          </a:p>
          <a:p>
            <a:endParaRPr lang="ru-RU" sz="1200" dirty="0"/>
          </a:p>
          <a:p>
            <a:r>
              <a:rPr lang="ru-RU" sz="1200" b="1" dirty="0"/>
              <a:t>Бюджетная система Российской Федерации </a:t>
            </a:r>
          </a:p>
          <a:p>
            <a:r>
              <a:rPr lang="ru-RU" sz="1200" dirty="0"/>
              <a:t>Совокупность федерального бюджета, бюджетов субъектов Российской Федерации, местных бюджетов и бюджетов государственных внебюджетных фондов. </a:t>
            </a:r>
          </a:p>
          <a:p>
            <a:endParaRPr lang="ru-RU" sz="1200" dirty="0"/>
          </a:p>
          <a:p>
            <a:r>
              <a:rPr lang="ru-RU" sz="1200" b="1" dirty="0"/>
              <a:t>Бюджетный процесс </a:t>
            </a:r>
          </a:p>
          <a:p>
            <a:r>
              <a:rPr lang="ru-RU" sz="1200" dirty="0"/>
              <a:t>Деятельность по подготовке проектов бюджетов, утверждению и исполнению бюджетов, контролю за их исполнением, осуществлению бюджетного учета, составлению, внешней проверке, рассмотрению и утверждению бюджетной отчетности.</a:t>
            </a:r>
          </a:p>
          <a:p>
            <a:r>
              <a:rPr lang="ru-RU" sz="1200" dirty="0"/>
              <a:t>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827584" y="4432120"/>
            <a:ext cx="763284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dirty="0"/>
              <a:t>Многосторонний процесс, включающий действия органов власти всех уровней не только в бюджетной сфере, но в налоговой, ценовой, кредитной и в целом в финансовой.</a:t>
            </a:r>
          </a:p>
          <a:p>
            <a:r>
              <a:rPr lang="ru-RU" sz="1200" i="1" dirty="0"/>
              <a:t>С точки зрения бюджетной сферы,</a:t>
            </a:r>
            <a:r>
              <a:rPr lang="ru-RU" sz="1200" dirty="0"/>
              <a:t> </a:t>
            </a:r>
            <a:r>
              <a:rPr lang="ru-RU" sz="1200" b="1" dirty="0"/>
              <a:t>бюджетная политика</a:t>
            </a:r>
            <a:r>
              <a:rPr lang="ru-RU" sz="1200" dirty="0"/>
              <a:t> представляет собой совокупность действий и мероприятий, проводимых органами власти в сфере управления формированием и исполнением бюджета по выполнению ими функций перед обществом и государством.</a:t>
            </a:r>
          </a:p>
        </p:txBody>
      </p:sp>
      <p:sp>
        <p:nvSpPr>
          <p:cNvPr id="11" name="4-конечная звезда 10"/>
          <p:cNvSpPr/>
          <p:nvPr/>
        </p:nvSpPr>
        <p:spPr>
          <a:xfrm>
            <a:off x="262491" y="915083"/>
            <a:ext cx="576064" cy="576064"/>
          </a:xfrm>
          <a:prstGeom prst="star4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4-конечная звезда 11"/>
          <p:cNvSpPr/>
          <p:nvPr/>
        </p:nvSpPr>
        <p:spPr>
          <a:xfrm>
            <a:off x="251520" y="1951611"/>
            <a:ext cx="576064" cy="576064"/>
          </a:xfrm>
          <a:prstGeom prst="star4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4-конечная звезда 12"/>
          <p:cNvSpPr/>
          <p:nvPr/>
        </p:nvSpPr>
        <p:spPr>
          <a:xfrm>
            <a:off x="310687" y="3606524"/>
            <a:ext cx="576064" cy="576064"/>
          </a:xfrm>
          <a:prstGeom prst="star4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4-конечная звезда 13"/>
          <p:cNvSpPr/>
          <p:nvPr/>
        </p:nvSpPr>
        <p:spPr>
          <a:xfrm>
            <a:off x="323528" y="2780928"/>
            <a:ext cx="576064" cy="576064"/>
          </a:xfrm>
          <a:prstGeom prst="star4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4-конечная звезда 15"/>
          <p:cNvSpPr/>
          <p:nvPr/>
        </p:nvSpPr>
        <p:spPr>
          <a:xfrm>
            <a:off x="310687" y="4604422"/>
            <a:ext cx="576064" cy="576064"/>
          </a:xfrm>
          <a:prstGeom prst="star4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827584" y="5409035"/>
            <a:ext cx="7589613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/>
              <a:t>Доходы бюджета</a:t>
            </a:r>
          </a:p>
          <a:p>
            <a:r>
              <a:rPr lang="ru-RU" sz="1400" dirty="0"/>
              <a:t>Поступающие от населения, организаций, учреждений в бюджет денежные средства в виде налогов, неналоговых поступлений (доходы от использования муниципального имущества, доходы от продажи имущества, штрафы и т.п.), безвозмездных поступлений. Кредиты, остатки средств на начало периода не включаются в состав доходов.</a:t>
            </a:r>
          </a:p>
        </p:txBody>
      </p:sp>
      <p:sp>
        <p:nvSpPr>
          <p:cNvPr id="15" name="4-конечная звезда 14"/>
          <p:cNvSpPr/>
          <p:nvPr/>
        </p:nvSpPr>
        <p:spPr>
          <a:xfrm>
            <a:off x="287928" y="5686993"/>
            <a:ext cx="576064" cy="576064"/>
          </a:xfrm>
          <a:prstGeom prst="star4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797719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/>
          </p:nvPr>
        </p:nvGraphicFramePr>
        <p:xfrm>
          <a:off x="0" y="0"/>
          <a:ext cx="9144000" cy="7029397"/>
        </p:xfrm>
        <a:graphic>
          <a:graphicData uri="http://schemas.openxmlformats.org/drawingml/2006/table">
            <a:tbl>
              <a:tblPr/>
              <a:tblGrid>
                <a:gridCol w="348104">
                  <a:extLst>
                    <a:ext uri="{9D8B030D-6E8A-4147-A177-3AD203B41FA5}">
                      <a16:colId xmlns:a16="http://schemas.microsoft.com/office/drawing/2014/main" val="1965005687"/>
                    </a:ext>
                  </a:extLst>
                </a:gridCol>
                <a:gridCol w="2191202">
                  <a:extLst>
                    <a:ext uri="{9D8B030D-6E8A-4147-A177-3AD203B41FA5}">
                      <a16:colId xmlns:a16="http://schemas.microsoft.com/office/drawing/2014/main" val="2045424759"/>
                    </a:ext>
                  </a:extLst>
                </a:gridCol>
                <a:gridCol w="2026477">
                  <a:extLst>
                    <a:ext uri="{9D8B030D-6E8A-4147-A177-3AD203B41FA5}">
                      <a16:colId xmlns:a16="http://schemas.microsoft.com/office/drawing/2014/main" val="3981083528"/>
                    </a:ext>
                  </a:extLst>
                </a:gridCol>
                <a:gridCol w="994590">
                  <a:extLst>
                    <a:ext uri="{9D8B030D-6E8A-4147-A177-3AD203B41FA5}">
                      <a16:colId xmlns:a16="http://schemas.microsoft.com/office/drawing/2014/main" val="1817435722"/>
                    </a:ext>
                  </a:extLst>
                </a:gridCol>
                <a:gridCol w="512833">
                  <a:extLst>
                    <a:ext uri="{9D8B030D-6E8A-4147-A177-3AD203B41FA5}">
                      <a16:colId xmlns:a16="http://schemas.microsoft.com/office/drawing/2014/main" val="4090179455"/>
                    </a:ext>
                  </a:extLst>
                </a:gridCol>
                <a:gridCol w="671349">
                  <a:extLst>
                    <a:ext uri="{9D8B030D-6E8A-4147-A177-3AD203B41FA5}">
                      <a16:colId xmlns:a16="http://schemas.microsoft.com/office/drawing/2014/main" val="2771810865"/>
                    </a:ext>
                  </a:extLst>
                </a:gridCol>
                <a:gridCol w="609185">
                  <a:extLst>
                    <a:ext uri="{9D8B030D-6E8A-4147-A177-3AD203B41FA5}">
                      <a16:colId xmlns:a16="http://schemas.microsoft.com/office/drawing/2014/main" val="2341435880"/>
                    </a:ext>
                  </a:extLst>
                </a:gridCol>
                <a:gridCol w="1790260">
                  <a:extLst>
                    <a:ext uri="{9D8B030D-6E8A-4147-A177-3AD203B41FA5}">
                      <a16:colId xmlns:a16="http://schemas.microsoft.com/office/drawing/2014/main" val="1294365641"/>
                    </a:ext>
                  </a:extLst>
                </a:gridCol>
              </a:tblGrid>
              <a:tr h="369968"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№</a:t>
                      </a:r>
                    </a:p>
                  </a:txBody>
                  <a:tcPr marL="2067" marR="2067" marT="206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Наименование основного мероприятия </a:t>
                      </a:r>
                    </a:p>
                  </a:txBody>
                  <a:tcPr marL="2067" marR="2067" marT="206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Планируемые результаты реализации муниципальной программы</a:t>
                      </a:r>
                    </a:p>
                  </a:txBody>
                  <a:tcPr marL="2067" marR="2067" marT="206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Тип показателя</a:t>
                      </a:r>
                    </a:p>
                  </a:txBody>
                  <a:tcPr marL="2067" marR="2067" marT="206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Единица измерения</a:t>
                      </a:r>
                    </a:p>
                  </a:txBody>
                  <a:tcPr marL="2067" marR="2067" marT="206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Планируемое значение показателя на 2022 год</a:t>
                      </a:r>
                    </a:p>
                  </a:txBody>
                  <a:tcPr marL="2067" marR="2067" marT="206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Достигнутое значение показателя за 2022 год</a:t>
                      </a:r>
                    </a:p>
                  </a:txBody>
                  <a:tcPr marL="2067" marR="2067" marT="206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Причины невыполнения / несвоевременного выполнения / текущая стадия выполнения / предложения по выполнению</a:t>
                      </a:r>
                    </a:p>
                  </a:txBody>
                  <a:tcPr marL="2067" marR="2067" marT="206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94738039"/>
                  </a:ext>
                </a:extLst>
              </a:tr>
              <a:tr h="94051"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8.</a:t>
                      </a:r>
                    </a:p>
                  </a:txBody>
                  <a:tcPr marL="2067" marR="2067" marT="206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7">
                  <a:txBody>
                    <a:bodyPr/>
                    <a:lstStyle/>
                    <a:p>
                      <a:pPr algn="ctr" fontAlgn="t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Муниципальная программа городского округа Щёлково "Безопасность и обеспечение безопасности жизнедеятельности населения"</a:t>
                      </a:r>
                    </a:p>
                  </a:txBody>
                  <a:tcPr marL="2067" marR="2067" marT="206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84232040"/>
                  </a:ext>
                </a:extLst>
              </a:tr>
              <a:tr h="94051"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8.1</a:t>
                      </a:r>
                    </a:p>
                  </a:txBody>
                  <a:tcPr marL="2067" marR="2067" marT="206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7">
                  <a:txBody>
                    <a:bodyPr/>
                    <a:lstStyle/>
                    <a:p>
                      <a:pPr algn="ctr" fontAlgn="t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Подпрограмма 1 "Профилактика преступлений и иных правонарушений"     </a:t>
                      </a:r>
                    </a:p>
                  </a:txBody>
                  <a:tcPr marL="2067" marR="2067" marT="206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02898053"/>
                  </a:ext>
                </a:extLst>
              </a:tr>
              <a:tr h="186024"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121</a:t>
                      </a:r>
                    </a:p>
                  </a:txBody>
                  <a:tcPr marL="2067" marR="2067" marT="206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Основное мероприятие 07 «Развитие похоронного дела на территории Московской области»</a:t>
                      </a:r>
                    </a:p>
                  </a:txBody>
                  <a:tcPr marL="2067" marR="2067" marT="206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2022 Количество установленных мемориальных знаков</a:t>
                      </a:r>
                    </a:p>
                  </a:txBody>
                  <a:tcPr marL="2067" marR="2067" marT="206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Приоритетный, целевой показатель</a:t>
                      </a:r>
                    </a:p>
                  </a:txBody>
                  <a:tcPr marL="2067" marR="2067" marT="206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Единица</a:t>
                      </a:r>
                    </a:p>
                  </a:txBody>
                  <a:tcPr marL="2067" marR="2067" marT="206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2067" marR="2067" marT="206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2067" marR="2067" marT="206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Установленных мемориальных знаков в 2022 году не было</a:t>
                      </a:r>
                    </a:p>
                  </a:txBody>
                  <a:tcPr marL="2067" marR="2067" marT="206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5758655"/>
                  </a:ext>
                </a:extLst>
              </a:tr>
              <a:tr h="461941"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122</a:t>
                      </a:r>
                    </a:p>
                  </a:txBody>
                  <a:tcPr marL="2067" marR="2067" marT="206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Макропоказатель программы</a:t>
                      </a:r>
                    </a:p>
                  </a:txBody>
                  <a:tcPr marL="2067" marR="2067" marT="206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Макропоказатель.</a:t>
                      </a:r>
                      <a:b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2022 Снижение общего количества преступлений, совершенных на территории муниципального образования, не менее чем на 3 % ежегодно</a:t>
                      </a:r>
                    </a:p>
                  </a:txBody>
                  <a:tcPr marL="2067" marR="2067" marT="206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Приоритетный, целевой показатель</a:t>
                      </a:r>
                    </a:p>
                  </a:txBody>
                  <a:tcPr marL="2067" marR="2067" marT="206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Количество</a:t>
                      </a:r>
                    </a:p>
                  </a:txBody>
                  <a:tcPr marL="2067" marR="2067" marT="206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1 533</a:t>
                      </a:r>
                    </a:p>
                  </a:txBody>
                  <a:tcPr marL="2067" marR="2067" marT="206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1 437</a:t>
                      </a:r>
                    </a:p>
                  </a:txBody>
                  <a:tcPr marL="2067" marR="2067" marT="206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Выполнен. В аналогичном периоде 2021 года значение показателя составляло 1 581 преступлений. Снижение общего количества преступлений, совершенных на территории городского округа Щёлково на 9,1 %</a:t>
                      </a:r>
                    </a:p>
                  </a:txBody>
                  <a:tcPr marL="2067" marR="2067" marT="206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79663262"/>
                  </a:ext>
                </a:extLst>
              </a:tr>
              <a:tr h="369968"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123</a:t>
                      </a:r>
                    </a:p>
                  </a:txBody>
                  <a:tcPr marL="2067" marR="2067" marT="206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Основное мероприятие 01 «Повышение степени антитеррористической защищенности социально значимых объектов, находящихся в собственности муниципального образования, и мест с массовым пребыванием людей»</a:t>
                      </a:r>
                    </a:p>
                  </a:txBody>
                  <a:tcPr marL="2067" marR="2067" marT="206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Увеличение доли социально значимых объектов (учреждений), оборудованных в целях антитеррористической защищенности средствами безопасности</a:t>
                      </a:r>
                    </a:p>
                  </a:txBody>
                  <a:tcPr marL="2067" marR="2067" marT="206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Отраслевой показатель</a:t>
                      </a:r>
                    </a:p>
                  </a:txBody>
                  <a:tcPr marL="2067" marR="2067" marT="206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2067" marR="2067" marT="206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91</a:t>
                      </a:r>
                    </a:p>
                  </a:txBody>
                  <a:tcPr marL="2067" marR="2067" marT="206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91</a:t>
                      </a:r>
                    </a:p>
                  </a:txBody>
                  <a:tcPr marL="2067" marR="2067" marT="206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Выполнен</a:t>
                      </a:r>
                    </a:p>
                  </a:txBody>
                  <a:tcPr marL="2067" marR="2067" marT="206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0869830"/>
                  </a:ext>
                </a:extLst>
              </a:tr>
              <a:tr h="369968"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124</a:t>
                      </a:r>
                    </a:p>
                  </a:txBody>
                  <a:tcPr marL="2067" marR="2067" marT="206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Основное мероприятие 03 «Реализация мероприятий по обеспечению общественного порядка и общественной безопасности, профилактике проявлений экстремизма на территории муниципального образования Московской области»</a:t>
                      </a:r>
                    </a:p>
                  </a:txBody>
                  <a:tcPr marL="2067" marR="2067" marT="206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Снижение доли несовершеннолетних в общем числе лиц, совершивших преступления</a:t>
                      </a:r>
                    </a:p>
                  </a:txBody>
                  <a:tcPr marL="2067" marR="2067" marT="206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Отраслевой показатель</a:t>
                      </a:r>
                    </a:p>
                  </a:txBody>
                  <a:tcPr marL="2067" marR="2067" marT="206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2067" marR="2067" marT="206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99,7</a:t>
                      </a:r>
                    </a:p>
                  </a:txBody>
                  <a:tcPr marL="2067" marR="2067" marT="206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99,3</a:t>
                      </a:r>
                    </a:p>
                  </a:txBody>
                  <a:tcPr marL="2067" marR="2067" marT="206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Выполнен</a:t>
                      </a:r>
                    </a:p>
                  </a:txBody>
                  <a:tcPr marL="2067" marR="2067" marT="206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4505642"/>
                  </a:ext>
                </a:extLst>
              </a:tr>
              <a:tr h="461941"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125</a:t>
                      </a:r>
                    </a:p>
                  </a:txBody>
                  <a:tcPr marL="2067" marR="2067" marT="206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Основное мероприятие 04 «Развертывание элементов системы технологического обеспечения региональной общественной безопасности и оперативного управления «Безопасный регион»»</a:t>
                      </a:r>
                    </a:p>
                  </a:txBody>
                  <a:tcPr marL="2067" marR="2067" marT="206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2022 Увеличение общего количества видеокамер, введенных в эксплуатацию в систему технологического обеспечения региональной общественной безопасности и оперативного управления «Безопасный регион», не менее чем на 5 % ежегодно</a:t>
                      </a:r>
                    </a:p>
                  </a:txBody>
                  <a:tcPr marL="2067" marR="2067" marT="206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Приоритетный, целевой показатель</a:t>
                      </a:r>
                    </a:p>
                  </a:txBody>
                  <a:tcPr marL="2067" marR="2067" marT="206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Единица</a:t>
                      </a:r>
                    </a:p>
                  </a:txBody>
                  <a:tcPr marL="2067" marR="2067" marT="206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2 799</a:t>
                      </a:r>
                    </a:p>
                  </a:txBody>
                  <a:tcPr marL="2067" marR="2067" marT="206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3 361</a:t>
                      </a:r>
                    </a:p>
                  </a:txBody>
                  <a:tcPr marL="2067" marR="2067" marT="206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Выполнен</a:t>
                      </a:r>
                    </a:p>
                  </a:txBody>
                  <a:tcPr marL="2067" marR="2067" marT="206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9870429"/>
                  </a:ext>
                </a:extLst>
              </a:tr>
              <a:tr h="277996"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126</a:t>
                      </a:r>
                    </a:p>
                  </a:txBody>
                  <a:tcPr marL="2067" marR="2067" marT="206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Основное мероприятие 07 «Развитие похоронного дела на территории Московской области»</a:t>
                      </a:r>
                    </a:p>
                  </a:txBody>
                  <a:tcPr marL="2067" marR="2067" marT="206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2022 Количество восстановленных (ремонт, реставрация, благоустройство) воинских захоронений</a:t>
                      </a:r>
                    </a:p>
                  </a:txBody>
                  <a:tcPr marL="2067" marR="2067" marT="206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Приоритетный, целевой показатель</a:t>
                      </a:r>
                    </a:p>
                  </a:txBody>
                  <a:tcPr marL="2067" marR="2067" marT="206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Единица</a:t>
                      </a:r>
                    </a:p>
                  </a:txBody>
                  <a:tcPr marL="2067" marR="2067" marT="206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2067" marR="2067" marT="206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2067" marR="2067" marT="206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Восстановленных, отремонтированных и отреставрированных воинских захоронений в 2022 году не было</a:t>
                      </a:r>
                    </a:p>
                  </a:txBody>
                  <a:tcPr marL="2067" marR="2067" marT="206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9352596"/>
                  </a:ext>
                </a:extLst>
              </a:tr>
              <a:tr h="553913"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127</a:t>
                      </a:r>
                    </a:p>
                  </a:txBody>
                  <a:tcPr marL="2067" marR="2067" marT="206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Основное мероприятие 03 «Реализация мероприятий по обеспечению общественного порядка и общественной безопасности, профилактике проявлений экстремизма на территории муниципального образования Московской области»</a:t>
                      </a:r>
                    </a:p>
                  </a:txBody>
                  <a:tcPr marL="2067" marR="2067" marT="206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Количество отремонтированных зданий (помещений), занимаемых территориальными подразделениями ведомств, осуществляющих деятельность по обеспечению соблюдения законности, правопорядка и безопасности на территории Московской области</a:t>
                      </a:r>
                    </a:p>
                  </a:txBody>
                  <a:tcPr marL="2067" marR="2067" marT="206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Отраслевой показатель</a:t>
                      </a:r>
                    </a:p>
                  </a:txBody>
                  <a:tcPr marL="2067" marR="2067" marT="206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Единица</a:t>
                      </a:r>
                    </a:p>
                  </a:txBody>
                  <a:tcPr marL="2067" marR="2067" marT="206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2067" marR="2067" marT="206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2067" marR="2067" marT="206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Отремонтированных зданий (помещений), занимаемых территориальными подразделениями ведомств, осуществляющих деятельность по обеспечению соблюдения законности, правопорядка и безопасности на территории городского округа Щёлково в 2022 год не было</a:t>
                      </a:r>
                    </a:p>
                  </a:txBody>
                  <a:tcPr marL="2067" marR="2067" marT="206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3663045"/>
                  </a:ext>
                </a:extLst>
              </a:tr>
              <a:tr h="645885"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128</a:t>
                      </a:r>
                    </a:p>
                  </a:txBody>
                  <a:tcPr marL="2067" marR="2067" marT="206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Основное мероприятие 05 «Профилактика наркомании и токсикомании, проведение ежегодных медицинских осмотров школьников и студентов, обучающихся в образовательных организациях Московской области, с целью раннего выявления незаконного потребления наркотических средств и психотропных веществ, медицинских осмотров призывников в Военном комиссариате Московской области»</a:t>
                      </a:r>
                    </a:p>
                  </a:txBody>
                  <a:tcPr marL="2067" marR="2067" marT="206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Рост числа лиц, состоящих на диспансерном наблюдении с диагнозом «Употребление наркотиков с вредными последствиями»</a:t>
                      </a:r>
                    </a:p>
                  </a:txBody>
                  <a:tcPr marL="2067" marR="2067" marT="206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Отраслевой показатель</a:t>
                      </a:r>
                    </a:p>
                  </a:txBody>
                  <a:tcPr marL="2067" marR="2067" marT="206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2067" marR="2067" marT="206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106</a:t>
                      </a:r>
                    </a:p>
                  </a:txBody>
                  <a:tcPr marL="2067" marR="2067" marT="206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106</a:t>
                      </a:r>
                    </a:p>
                  </a:txBody>
                  <a:tcPr marL="2067" marR="2067" marT="206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Выполнен</a:t>
                      </a:r>
                    </a:p>
                  </a:txBody>
                  <a:tcPr marL="2067" marR="2067" marT="206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9627257"/>
                  </a:ext>
                </a:extLst>
              </a:tr>
              <a:tr h="369968"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129</a:t>
                      </a:r>
                    </a:p>
                  </a:txBody>
                  <a:tcPr marL="2067" marR="2067" marT="206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Основное мероприятие 07 «Развитие похоронного дела на территории Московской области»</a:t>
                      </a:r>
                    </a:p>
                  </a:txBody>
                  <a:tcPr marL="2067" marR="2067" marT="206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Доля транспортировок умерших в морг с мест обнаружения или происшествия для производства судебно-медицинской экспертизы, произведенных в соответствии с установленными требованиями </a:t>
                      </a:r>
                    </a:p>
                  </a:txBody>
                  <a:tcPr marL="2067" marR="2067" marT="206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Приоритетный целевой</a:t>
                      </a:r>
                    </a:p>
                  </a:txBody>
                  <a:tcPr marL="2067" marR="2067" marT="206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2067" marR="2067" marT="206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</a:t>
                      </a:r>
                    </a:p>
                  </a:txBody>
                  <a:tcPr marL="2067" marR="2067" marT="206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</a:t>
                      </a:r>
                    </a:p>
                  </a:txBody>
                  <a:tcPr marL="2067" marR="2067" marT="206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Выполнен</a:t>
                      </a:r>
                    </a:p>
                  </a:txBody>
                  <a:tcPr marL="2067" marR="2067" marT="206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4719"/>
                  </a:ext>
                </a:extLst>
              </a:tr>
              <a:tr h="645885"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130</a:t>
                      </a:r>
                    </a:p>
                  </a:txBody>
                  <a:tcPr marL="2067" marR="2067" marT="206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Основное мероприятие 05 «Профилактика наркомании и токсикомании, проведение ежегодных медицинских осмотров школьников и студентов, обучающихся в образовательных организациях Московской области, с целью раннего выявления незаконного потребления наркотических средств и психотропных веществ, медицинских осмотров призывников в Военном комиссариате Московской области»</a:t>
                      </a:r>
                    </a:p>
                  </a:txBody>
                  <a:tcPr marL="2067" marR="2067" marT="206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Снижение уровня криминогенности наркомании на 100 тыс.человек</a:t>
                      </a:r>
                    </a:p>
                  </a:txBody>
                  <a:tcPr marL="2067" marR="2067" marT="206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Отраслевой показатель</a:t>
                      </a:r>
                    </a:p>
                  </a:txBody>
                  <a:tcPr marL="2067" marR="2067" marT="206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человек на 100 тыс. населения</a:t>
                      </a:r>
                    </a:p>
                  </a:txBody>
                  <a:tcPr marL="2067" marR="2067" marT="206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58,2</a:t>
                      </a:r>
                    </a:p>
                  </a:txBody>
                  <a:tcPr marL="2067" marR="2067" marT="206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46,36</a:t>
                      </a:r>
                    </a:p>
                  </a:txBody>
                  <a:tcPr marL="2067" marR="2067" marT="206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Выполнен</a:t>
                      </a:r>
                    </a:p>
                  </a:txBody>
                  <a:tcPr marL="2067" marR="2067" marT="206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9408372"/>
                  </a:ext>
                </a:extLst>
              </a:tr>
              <a:tr h="461941"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131</a:t>
                      </a:r>
                    </a:p>
                  </a:txBody>
                  <a:tcPr marL="2067" marR="2067" marT="206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Основное мероприятие 03 «Реализация мероприятий по обеспечению общественного порядка и общественной безопасности, профилактике проявлений экстремизма на территории муниципального образования Московской области»</a:t>
                      </a:r>
                    </a:p>
                  </a:txBody>
                  <a:tcPr marL="2067" marR="2067" marT="206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Количество снесенных объектов самовольного строительства, право на снос которых в судебном порядке предоставлено администрациям муниципальных образований Московской области, являющимися взыскателями по исполнительным производствам</a:t>
                      </a:r>
                    </a:p>
                  </a:txBody>
                  <a:tcPr marL="2067" marR="2067" marT="206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Отраслевой показатель</a:t>
                      </a:r>
                    </a:p>
                  </a:txBody>
                  <a:tcPr marL="2067" marR="2067" marT="206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Единица</a:t>
                      </a:r>
                    </a:p>
                  </a:txBody>
                  <a:tcPr marL="2067" marR="2067" marT="206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2067" marR="2067" marT="206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2067" marR="2067" marT="206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Снесенных объектов самовольного строительства, на территории городского округа Щёлково в 2022 года не было</a:t>
                      </a:r>
                    </a:p>
                  </a:txBody>
                  <a:tcPr marL="2067" marR="2067" marT="206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6384902"/>
                  </a:ext>
                </a:extLst>
              </a:tr>
              <a:tr h="186024"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132</a:t>
                      </a:r>
                    </a:p>
                  </a:txBody>
                  <a:tcPr marL="2067" marR="2067" marT="206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Основное мероприятие 07 «Развитие похоронного дела на территории Московской области»</a:t>
                      </a:r>
                    </a:p>
                  </a:txBody>
                  <a:tcPr marL="2067" marR="2067" marT="206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Инвентаризация мест захоронений</a:t>
                      </a:r>
                    </a:p>
                  </a:txBody>
                  <a:tcPr marL="2067" marR="2067" marT="206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Отраслевой показатель</a:t>
                      </a:r>
                    </a:p>
                  </a:txBody>
                  <a:tcPr marL="2067" marR="2067" marT="206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2067" marR="2067" marT="206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</a:t>
                      </a:r>
                    </a:p>
                  </a:txBody>
                  <a:tcPr marL="2067" marR="2067" marT="206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</a:t>
                      </a:r>
                    </a:p>
                  </a:txBody>
                  <a:tcPr marL="2067" marR="2067" marT="206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Выполнен</a:t>
                      </a:r>
                    </a:p>
                  </a:txBody>
                  <a:tcPr marL="2067" marR="2067" marT="206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4539227"/>
                  </a:ext>
                </a:extLst>
              </a:tr>
              <a:tr h="277996"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133</a:t>
                      </a:r>
                    </a:p>
                  </a:txBody>
                  <a:tcPr marL="2067" marR="2067" marT="206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Основное мероприятие 02 «Обеспечение деятельности общественных объединений правоохранительной направленности»</a:t>
                      </a:r>
                    </a:p>
                  </a:txBody>
                  <a:tcPr marL="2067" marR="2067" marT="206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Увеличение доли от числа граждан принимающих участие в деятельности народных дружин</a:t>
                      </a:r>
                    </a:p>
                  </a:txBody>
                  <a:tcPr marL="2067" marR="2067" marT="206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Отраслевой показатель</a:t>
                      </a:r>
                    </a:p>
                  </a:txBody>
                  <a:tcPr marL="2067" marR="2067" marT="206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2067" marR="2067" marT="206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115</a:t>
                      </a:r>
                    </a:p>
                  </a:txBody>
                  <a:tcPr marL="2067" marR="2067" marT="206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115</a:t>
                      </a:r>
                    </a:p>
                  </a:txBody>
                  <a:tcPr marL="2067" marR="2067" marT="206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Выполнен</a:t>
                      </a:r>
                    </a:p>
                  </a:txBody>
                  <a:tcPr marL="2067" marR="2067" marT="206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3854685"/>
                  </a:ext>
                </a:extLst>
              </a:tr>
              <a:tr h="277996"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134</a:t>
                      </a:r>
                    </a:p>
                  </a:txBody>
                  <a:tcPr marL="2067" marR="2067" marT="206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Основное мероприятие 07 «Развитие похоронного дела на территории Московской области»</a:t>
                      </a:r>
                    </a:p>
                  </a:txBody>
                  <a:tcPr marL="2067" marR="2067" marT="206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2022 Количество имен погибших при защите Отечества, нанесенных на мемориальные сооружения воинских захоронений по месту захоронения</a:t>
                      </a:r>
                    </a:p>
                  </a:txBody>
                  <a:tcPr marL="2067" marR="2067" marT="206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Приоритетный, целевой показатель</a:t>
                      </a:r>
                    </a:p>
                  </a:txBody>
                  <a:tcPr marL="2067" marR="2067" marT="206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Единица</a:t>
                      </a:r>
                    </a:p>
                  </a:txBody>
                  <a:tcPr marL="2067" marR="2067" marT="206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2067" marR="2067" marT="206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2067" marR="2067" marT="206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Имен погибших при защите Отечества, нанесенных на мемориальные сооружения воинских захоронений по месту захоронения в 2022 году не было</a:t>
                      </a:r>
                    </a:p>
                  </a:txBody>
                  <a:tcPr marL="2067" marR="2067" marT="206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36689378"/>
                  </a:ext>
                </a:extLst>
              </a:tr>
              <a:tr h="645885"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135</a:t>
                      </a:r>
                    </a:p>
                  </a:txBody>
                  <a:tcPr marL="2067" marR="2067" marT="206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Основное мероприятие 05 «Профилактика наркомании и токсикомании, проведение ежегодных медицинских осмотров школьников и студентов, обучающихся в образовательных организациях Московской области, с целью раннего выявления незаконного потребления наркотических средств и психотропных веществ, медицинских осмотров призывников в Военном комиссариате Московской области»</a:t>
                      </a:r>
                    </a:p>
                  </a:txBody>
                  <a:tcPr marL="2067" marR="2067" marT="206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Снижение уровня вовлеченности населения в незаконный оборот наркотиков на 100 </a:t>
                      </a:r>
                      <a:r>
                        <a:rPr lang="ru-RU" sz="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тыс.человек</a:t>
                      </a:r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, человек на 100 тыс.</a:t>
                      </a:r>
                    </a:p>
                  </a:txBody>
                  <a:tcPr marL="2067" marR="2067" marT="206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Отраслевой показатель</a:t>
                      </a:r>
                    </a:p>
                  </a:txBody>
                  <a:tcPr marL="2067" marR="2067" marT="206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человек на 100 тыс. населения</a:t>
                      </a:r>
                    </a:p>
                  </a:txBody>
                  <a:tcPr marL="2067" marR="2067" marT="206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86,7</a:t>
                      </a:r>
                    </a:p>
                  </a:txBody>
                  <a:tcPr marL="2067" marR="2067" marT="206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41,15</a:t>
                      </a:r>
                    </a:p>
                  </a:txBody>
                  <a:tcPr marL="2067" marR="2067" marT="206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Выполнен</a:t>
                      </a:r>
                    </a:p>
                  </a:txBody>
                  <a:tcPr marL="2067" marR="2067" marT="206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0787336"/>
                  </a:ext>
                </a:extLst>
              </a:tr>
              <a:tr h="277996"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136</a:t>
                      </a:r>
                    </a:p>
                  </a:txBody>
                  <a:tcPr marL="2067" marR="2067" marT="206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Основное мероприятие 07 «Развитие похоронного дела на территории Московской области»</a:t>
                      </a:r>
                    </a:p>
                  </a:txBody>
                  <a:tcPr marL="2067" marR="2067" marT="206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2022 Доля кладбищ, соответствующих требованиям Регионального стандарта</a:t>
                      </a:r>
                    </a:p>
                  </a:txBody>
                  <a:tcPr marL="2067" marR="2067" marT="206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Приоритетный,  целевой показатель, </a:t>
                      </a:r>
                      <a:b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Рейтинг-45</a:t>
                      </a:r>
                    </a:p>
                  </a:txBody>
                  <a:tcPr marL="2067" marR="2067" marT="206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2067" marR="2067" marT="206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</a:t>
                      </a:r>
                    </a:p>
                  </a:txBody>
                  <a:tcPr marL="2067" marR="2067" marT="206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</a:t>
                      </a:r>
                    </a:p>
                  </a:txBody>
                  <a:tcPr marL="2067" marR="2067" marT="206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Выполнен</a:t>
                      </a:r>
                    </a:p>
                  </a:txBody>
                  <a:tcPr marL="2067" marR="2067" marT="206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774395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0715773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/>
          </p:nvPr>
        </p:nvGraphicFramePr>
        <p:xfrm>
          <a:off x="0" y="-32372"/>
          <a:ext cx="9144001" cy="5607322"/>
        </p:xfrm>
        <a:graphic>
          <a:graphicData uri="http://schemas.openxmlformats.org/drawingml/2006/table">
            <a:tbl>
              <a:tblPr/>
              <a:tblGrid>
                <a:gridCol w="348107">
                  <a:extLst>
                    <a:ext uri="{9D8B030D-6E8A-4147-A177-3AD203B41FA5}">
                      <a16:colId xmlns:a16="http://schemas.microsoft.com/office/drawing/2014/main" val="3202880215"/>
                    </a:ext>
                  </a:extLst>
                </a:gridCol>
                <a:gridCol w="2191204">
                  <a:extLst>
                    <a:ext uri="{9D8B030D-6E8A-4147-A177-3AD203B41FA5}">
                      <a16:colId xmlns:a16="http://schemas.microsoft.com/office/drawing/2014/main" val="981162820"/>
                    </a:ext>
                  </a:extLst>
                </a:gridCol>
                <a:gridCol w="2026474">
                  <a:extLst>
                    <a:ext uri="{9D8B030D-6E8A-4147-A177-3AD203B41FA5}">
                      <a16:colId xmlns:a16="http://schemas.microsoft.com/office/drawing/2014/main" val="689132052"/>
                    </a:ext>
                  </a:extLst>
                </a:gridCol>
                <a:gridCol w="994588">
                  <a:extLst>
                    <a:ext uri="{9D8B030D-6E8A-4147-A177-3AD203B41FA5}">
                      <a16:colId xmlns:a16="http://schemas.microsoft.com/office/drawing/2014/main" val="713264274"/>
                    </a:ext>
                  </a:extLst>
                </a:gridCol>
                <a:gridCol w="512834">
                  <a:extLst>
                    <a:ext uri="{9D8B030D-6E8A-4147-A177-3AD203B41FA5}">
                      <a16:colId xmlns:a16="http://schemas.microsoft.com/office/drawing/2014/main" val="2567164527"/>
                    </a:ext>
                  </a:extLst>
                </a:gridCol>
                <a:gridCol w="671348">
                  <a:extLst>
                    <a:ext uri="{9D8B030D-6E8A-4147-A177-3AD203B41FA5}">
                      <a16:colId xmlns:a16="http://schemas.microsoft.com/office/drawing/2014/main" val="731455339"/>
                    </a:ext>
                  </a:extLst>
                </a:gridCol>
                <a:gridCol w="609185">
                  <a:extLst>
                    <a:ext uri="{9D8B030D-6E8A-4147-A177-3AD203B41FA5}">
                      <a16:colId xmlns:a16="http://schemas.microsoft.com/office/drawing/2014/main" val="598795799"/>
                    </a:ext>
                  </a:extLst>
                </a:gridCol>
                <a:gridCol w="1790261">
                  <a:extLst>
                    <a:ext uri="{9D8B030D-6E8A-4147-A177-3AD203B41FA5}">
                      <a16:colId xmlns:a16="http://schemas.microsoft.com/office/drawing/2014/main" val="3072179169"/>
                    </a:ext>
                  </a:extLst>
                </a:gridCol>
              </a:tblGrid>
              <a:tr h="128772"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8.2</a:t>
                      </a:r>
                    </a:p>
                  </a:txBody>
                  <a:tcPr marL="3787" marR="3787" marT="378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7">
                  <a:txBody>
                    <a:bodyPr/>
                    <a:lstStyle/>
                    <a:p>
                      <a:pPr algn="ctr" fontAlgn="t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Подпрограмма 2 "Снижение рисков возникновения и смягчение последствий чрезвычайных ситуаций природного и техногенного характера на территории муниципального образования Московской области"</a:t>
                      </a:r>
                    </a:p>
                  </a:txBody>
                  <a:tcPr marL="3787" marR="3787" marT="378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68937272"/>
                  </a:ext>
                </a:extLst>
              </a:tr>
              <a:tr h="488577"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137</a:t>
                      </a:r>
                    </a:p>
                  </a:txBody>
                  <a:tcPr marL="3787" marR="3787" marT="378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Основное мероприятие 02 «Выполнение мероприятий по безопасности населения на водных объектах, расположенных на территории муниципального образования Московской области»</a:t>
                      </a:r>
                    </a:p>
                  </a:txBody>
                  <a:tcPr marL="3787" marR="3787" marT="378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2022 Прирост уровня безопасности людей на водных объектах, расположенных на территории муниципального образования Московской области</a:t>
                      </a:r>
                    </a:p>
                  </a:txBody>
                  <a:tcPr marL="3787" marR="3787" marT="378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Приоритетный показатель, </a:t>
                      </a:r>
                      <a:b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Указ Президента Российской Федерации от 11.01.2018  </a:t>
                      </a:r>
                      <a:b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№ 12</a:t>
                      </a:r>
                      <a:b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787" marR="3787" marT="378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3787" marR="3787" marT="378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22</a:t>
                      </a:r>
                    </a:p>
                  </a:txBody>
                  <a:tcPr marL="3787" marR="3787" marT="378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22</a:t>
                      </a:r>
                    </a:p>
                  </a:txBody>
                  <a:tcPr marL="3787" marR="3787" marT="378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Выполнен</a:t>
                      </a:r>
                    </a:p>
                  </a:txBody>
                  <a:tcPr marL="3787" marR="3787" marT="378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1838490"/>
                  </a:ext>
                </a:extLst>
              </a:tr>
              <a:tr h="730971"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138</a:t>
                      </a:r>
                    </a:p>
                  </a:txBody>
                  <a:tcPr marL="3787" marR="3787" marT="378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Основное мероприятие 01 «Осуществление мероприятий по защите и смягчению последствий от чрезвычайных ситуаций природного и техногенного характера населения и территорий муниципального образования Московской области»      </a:t>
                      </a:r>
                      <a:b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Основное мероприятие 03 «Создание, содержание системно-аппаратного комплекса «Безопасный город» на территории Московской области»</a:t>
                      </a:r>
                    </a:p>
                  </a:txBody>
                  <a:tcPr marL="3787" marR="3787" marT="378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2022 Степень готовности муниципального звена Московской областной системы предупреждения и ликвидации чрезвычайным ситуациям к действиям по предназначению</a:t>
                      </a:r>
                    </a:p>
                  </a:txBody>
                  <a:tcPr marL="3787" marR="3787" marT="378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Приоритетный показатель,</a:t>
                      </a:r>
                      <a:b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Указ Президента Российской Федерации от 11.01.2018  № 12; от 16.10.2019 г. № 501 </a:t>
                      </a:r>
                      <a:b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787" marR="3787" marT="378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3787" marR="3787" marT="378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23</a:t>
                      </a:r>
                    </a:p>
                  </a:txBody>
                  <a:tcPr marL="3787" marR="3787" marT="378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23</a:t>
                      </a:r>
                    </a:p>
                  </a:txBody>
                  <a:tcPr marL="3787" marR="3787" marT="378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Выполнен</a:t>
                      </a:r>
                    </a:p>
                  </a:txBody>
                  <a:tcPr marL="3787" marR="3787" marT="378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8295787"/>
                  </a:ext>
                </a:extLst>
              </a:tr>
              <a:tr h="590837"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139</a:t>
                      </a:r>
                    </a:p>
                  </a:txBody>
                  <a:tcPr marL="3787" marR="3787" marT="378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Основное мероприятие 01 «Осуществление мероприятий по защите и смягчению последствий от чрезвычайных ситуаций природного и техногенного характера населения и территорий муниципального образования Московской области»</a:t>
                      </a:r>
                    </a:p>
                  </a:txBody>
                  <a:tcPr marL="3787" marR="3787" marT="378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2022 Среднее временя совместного реагирования нескольких экстренных оперативных служб на обращения населения по единому номеру «112» на территории муниципального образования Московской области</a:t>
                      </a:r>
                    </a:p>
                  </a:txBody>
                  <a:tcPr marL="3787" marR="3787" marT="378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Приоритетный показатель,</a:t>
                      </a:r>
                      <a:b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Указ Президента Российской Федерации</a:t>
                      </a:r>
                      <a:b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от 13.11.2012 </a:t>
                      </a:r>
                      <a:b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№ 1522;</a:t>
                      </a:r>
                      <a:b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от 28.12.2010 № 1632</a:t>
                      </a:r>
                    </a:p>
                  </a:txBody>
                  <a:tcPr marL="3787" marR="3787" marT="378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Минута</a:t>
                      </a:r>
                    </a:p>
                  </a:txBody>
                  <a:tcPr marL="3787" marR="3787" marT="378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45,5</a:t>
                      </a:r>
                    </a:p>
                  </a:txBody>
                  <a:tcPr marL="3787" marR="3787" marT="378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45,5</a:t>
                      </a:r>
                    </a:p>
                  </a:txBody>
                  <a:tcPr marL="3787" marR="3787" marT="378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Выполнен </a:t>
                      </a:r>
                    </a:p>
                  </a:txBody>
                  <a:tcPr marL="3787" marR="3787" marT="378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4965211"/>
                  </a:ext>
                </a:extLst>
              </a:tr>
              <a:tr h="90898"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8.3</a:t>
                      </a:r>
                    </a:p>
                  </a:txBody>
                  <a:tcPr marL="3787" marR="3787" marT="378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7">
                  <a:txBody>
                    <a:bodyPr/>
                    <a:lstStyle/>
                    <a:p>
                      <a:pPr algn="ctr" fontAlgn="t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Подпрограмма 3 "Развитие и совершенствование систем оповещения и информирования населения муниципального образования Московской области"</a:t>
                      </a:r>
                    </a:p>
                  </a:txBody>
                  <a:tcPr marL="3787" marR="3787" marT="378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05653893"/>
                  </a:ext>
                </a:extLst>
              </a:tr>
              <a:tr h="670373"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140</a:t>
                      </a:r>
                    </a:p>
                  </a:txBody>
                  <a:tcPr marL="3787" marR="3787" marT="378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Основное мероприятие 01 «Создание, развитие и поддержание в постоянной готовности систем оповещения населения об опасностях, возникающих при военных конфликтах или вследствие этих конфликтов, а также при чрезвычайных ситуациях природного и техногенного характера (происшествиях) на территории муниципального образования Московской области»</a:t>
                      </a:r>
                    </a:p>
                  </a:txBody>
                  <a:tcPr marL="3787" marR="3787" marT="378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2022 Увеличение процента покрытия, системой централизованного оповещения и информирования при чрезвычайных ситуациях или угрозе их возникновения, населения на территории муниципального образования</a:t>
                      </a:r>
                    </a:p>
                  </a:txBody>
                  <a:tcPr marL="3787" marR="3787" marT="378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Приоритетный показатель,</a:t>
                      </a:r>
                      <a:b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Указ Президента Российской Федерации</a:t>
                      </a:r>
                      <a:b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от 13.11.2012 № 1522;</a:t>
                      </a:r>
                      <a:b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от 20.12.2016  № 696</a:t>
                      </a:r>
                      <a:b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787" marR="3787" marT="378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3787" marR="3787" marT="378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99</a:t>
                      </a:r>
                    </a:p>
                  </a:txBody>
                  <a:tcPr marL="3787" marR="3787" marT="378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</a:t>
                      </a:r>
                    </a:p>
                  </a:txBody>
                  <a:tcPr marL="3787" marR="3787" marT="378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Выполнен</a:t>
                      </a:r>
                    </a:p>
                  </a:txBody>
                  <a:tcPr marL="3787" marR="3787" marT="378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7918777"/>
                  </a:ext>
                </a:extLst>
              </a:tr>
              <a:tr h="75748"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8.4</a:t>
                      </a:r>
                    </a:p>
                  </a:txBody>
                  <a:tcPr marL="3787" marR="3787" marT="378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7">
                  <a:txBody>
                    <a:bodyPr/>
                    <a:lstStyle/>
                    <a:p>
                      <a:pPr algn="ctr" fontAlgn="t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Подпрограмма 4 "Обеспечение пожарной безопасности на территории муниципального образования Московской области"</a:t>
                      </a:r>
                    </a:p>
                  </a:txBody>
                  <a:tcPr marL="3787" marR="3787" marT="378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87775068"/>
                  </a:ext>
                </a:extLst>
              </a:tr>
              <a:tr h="386316"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141</a:t>
                      </a:r>
                    </a:p>
                  </a:txBody>
                  <a:tcPr marL="3787" marR="3787" marT="378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Основное мероприятие 01 «Повышение степени пожарной безопасности»</a:t>
                      </a:r>
                    </a:p>
                  </a:txBody>
                  <a:tcPr marL="3787" marR="3787" marT="378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2022 Повышение степени пожарной защищенности городского округа, по отношению к базовому периоду 2019 года</a:t>
                      </a:r>
                    </a:p>
                  </a:txBody>
                  <a:tcPr marL="3787" marR="3787" marT="378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Приоритетный показатель,</a:t>
                      </a:r>
                      <a:b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Указ Президента Российской Федерации от 10.01.2018  № 2</a:t>
                      </a:r>
                    </a:p>
                  </a:txBody>
                  <a:tcPr marL="3787" marR="3787" marT="378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3787" marR="3787" marT="378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18,5</a:t>
                      </a:r>
                    </a:p>
                  </a:txBody>
                  <a:tcPr marL="3787" marR="3787" marT="378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18,5</a:t>
                      </a:r>
                    </a:p>
                  </a:txBody>
                  <a:tcPr marL="3787" marR="3787" marT="378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Выполнен</a:t>
                      </a:r>
                    </a:p>
                  </a:txBody>
                  <a:tcPr marL="3787" marR="3787" marT="378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0555555"/>
                  </a:ext>
                </a:extLst>
              </a:tr>
              <a:tr h="102260"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8.5</a:t>
                      </a:r>
                    </a:p>
                  </a:txBody>
                  <a:tcPr marL="3787" marR="3787" marT="378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7">
                  <a:txBody>
                    <a:bodyPr/>
                    <a:lstStyle/>
                    <a:p>
                      <a:pPr algn="ctr" fontAlgn="t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Подпрограмма 5 "Обеспечение мероприятий гражданской обороны на территории муниципального образования Московской области"</a:t>
                      </a:r>
                    </a:p>
                  </a:txBody>
                  <a:tcPr marL="3787" marR="3787" marT="378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51740249"/>
                  </a:ext>
                </a:extLst>
              </a:tr>
              <a:tr h="469640"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142</a:t>
                      </a:r>
                    </a:p>
                  </a:txBody>
                  <a:tcPr marL="3787" marR="3787" marT="378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Основное мероприятие 02 «Обеспечение готовности защитных сооружений и других объектов гражданской обороны на территории муниципальных образований Московской области»</a:t>
                      </a:r>
                    </a:p>
                  </a:txBody>
                  <a:tcPr marL="3787" marR="3787" marT="378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2022 Увеличение степени готовности к использованию по предназначению защитных сооружений и иных объектов ГО</a:t>
                      </a:r>
                    </a:p>
                  </a:txBody>
                  <a:tcPr marL="3787" marR="3787" marT="378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Приоритетный показатель, </a:t>
                      </a:r>
                      <a:b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Указ Президента Российской Федерации</a:t>
                      </a:r>
                      <a:b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от 20.12.2016  № 696 </a:t>
                      </a:r>
                    </a:p>
                  </a:txBody>
                  <a:tcPr marL="3787" marR="3787" marT="378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3787" marR="3787" marT="378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14</a:t>
                      </a:r>
                    </a:p>
                  </a:txBody>
                  <a:tcPr marL="3787" marR="3787" marT="378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14</a:t>
                      </a:r>
                    </a:p>
                  </a:txBody>
                  <a:tcPr marL="3787" marR="3787" marT="378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Выполнен</a:t>
                      </a:r>
                    </a:p>
                  </a:txBody>
                  <a:tcPr marL="3787" marR="3787" marT="378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66807023"/>
                  </a:ext>
                </a:extLst>
              </a:tr>
              <a:tr h="791570"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143</a:t>
                      </a:r>
                    </a:p>
                  </a:txBody>
                  <a:tcPr marL="3787" marR="3787" marT="378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Основное мероприятие 01 «Организация накопления, хранения, освежения и обслуживания запасов материально-технических, продовольственных, медицинских и иных средств в целях гражданской обороны»      </a:t>
                      </a:r>
                      <a:b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Основное мероприятие 02 «Обеспечение готовности защитных сооружений и других объектов гражданской обороны на территории муниципальных образований Московской области»</a:t>
                      </a:r>
                    </a:p>
                  </a:txBody>
                  <a:tcPr marL="3787" marR="3787" marT="378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2022 Темп прироста степени обеспеченности запасами материально-технических, продовольственных, медицинских и иных средств для целей гражданской обороны</a:t>
                      </a:r>
                    </a:p>
                  </a:txBody>
                  <a:tcPr marL="3787" marR="3787" marT="378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Приоритетный показатель, </a:t>
                      </a:r>
                      <a:b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Указ Президента Российской Федерации</a:t>
                      </a:r>
                      <a:b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от 20.12.2016  № 696 </a:t>
                      </a:r>
                    </a:p>
                  </a:txBody>
                  <a:tcPr marL="3787" marR="3787" marT="378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3787" marR="3787" marT="378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</a:p>
                  </a:txBody>
                  <a:tcPr marL="3787" marR="3787" marT="378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</a:p>
                  </a:txBody>
                  <a:tcPr marL="3787" marR="3787" marT="378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Выполнен </a:t>
                      </a:r>
                    </a:p>
                  </a:txBody>
                  <a:tcPr marL="3787" marR="3787" marT="378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112005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358682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Таблица 4"/>
          <p:cNvGraphicFramePr>
            <a:graphicFrameLocks noGrp="1"/>
          </p:cNvGraphicFramePr>
          <p:nvPr>
            <p:extLst/>
          </p:nvPr>
        </p:nvGraphicFramePr>
        <p:xfrm>
          <a:off x="0" y="0"/>
          <a:ext cx="9144000" cy="7029398"/>
        </p:xfrm>
        <a:graphic>
          <a:graphicData uri="http://schemas.openxmlformats.org/drawingml/2006/table">
            <a:tbl>
              <a:tblPr/>
              <a:tblGrid>
                <a:gridCol w="348105">
                  <a:extLst>
                    <a:ext uri="{9D8B030D-6E8A-4147-A177-3AD203B41FA5}">
                      <a16:colId xmlns:a16="http://schemas.microsoft.com/office/drawing/2014/main" val="3101129710"/>
                    </a:ext>
                  </a:extLst>
                </a:gridCol>
                <a:gridCol w="2191202">
                  <a:extLst>
                    <a:ext uri="{9D8B030D-6E8A-4147-A177-3AD203B41FA5}">
                      <a16:colId xmlns:a16="http://schemas.microsoft.com/office/drawing/2014/main" val="3631950439"/>
                    </a:ext>
                  </a:extLst>
                </a:gridCol>
                <a:gridCol w="2026475">
                  <a:extLst>
                    <a:ext uri="{9D8B030D-6E8A-4147-A177-3AD203B41FA5}">
                      <a16:colId xmlns:a16="http://schemas.microsoft.com/office/drawing/2014/main" val="2873628456"/>
                    </a:ext>
                  </a:extLst>
                </a:gridCol>
                <a:gridCol w="994587">
                  <a:extLst>
                    <a:ext uri="{9D8B030D-6E8A-4147-A177-3AD203B41FA5}">
                      <a16:colId xmlns:a16="http://schemas.microsoft.com/office/drawing/2014/main" val="807147156"/>
                    </a:ext>
                  </a:extLst>
                </a:gridCol>
                <a:gridCol w="512835">
                  <a:extLst>
                    <a:ext uri="{9D8B030D-6E8A-4147-A177-3AD203B41FA5}">
                      <a16:colId xmlns:a16="http://schemas.microsoft.com/office/drawing/2014/main" val="1600915804"/>
                    </a:ext>
                  </a:extLst>
                </a:gridCol>
                <a:gridCol w="671349">
                  <a:extLst>
                    <a:ext uri="{9D8B030D-6E8A-4147-A177-3AD203B41FA5}">
                      <a16:colId xmlns:a16="http://schemas.microsoft.com/office/drawing/2014/main" val="404391388"/>
                    </a:ext>
                  </a:extLst>
                </a:gridCol>
                <a:gridCol w="609187">
                  <a:extLst>
                    <a:ext uri="{9D8B030D-6E8A-4147-A177-3AD203B41FA5}">
                      <a16:colId xmlns:a16="http://schemas.microsoft.com/office/drawing/2014/main" val="66067842"/>
                    </a:ext>
                  </a:extLst>
                </a:gridCol>
                <a:gridCol w="1790260">
                  <a:extLst>
                    <a:ext uri="{9D8B030D-6E8A-4147-A177-3AD203B41FA5}">
                      <a16:colId xmlns:a16="http://schemas.microsoft.com/office/drawing/2014/main" val="1630412945"/>
                    </a:ext>
                  </a:extLst>
                </a:gridCol>
              </a:tblGrid>
              <a:tr h="440081"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№</a:t>
                      </a:r>
                    </a:p>
                  </a:txBody>
                  <a:tcPr marL="2903" marR="2903" marT="290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Наименование основного мероприятия </a:t>
                      </a:r>
                    </a:p>
                  </a:txBody>
                  <a:tcPr marL="2903" marR="2903" marT="290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Планируемые результаты реализации муниципальной программы</a:t>
                      </a:r>
                    </a:p>
                  </a:txBody>
                  <a:tcPr marL="2903" marR="2903" marT="290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Тип показателя</a:t>
                      </a:r>
                    </a:p>
                  </a:txBody>
                  <a:tcPr marL="2903" marR="2903" marT="290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Единица измерения</a:t>
                      </a:r>
                    </a:p>
                  </a:txBody>
                  <a:tcPr marL="2903" marR="2903" marT="290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Планируемое значение показателя на 2022 год</a:t>
                      </a:r>
                    </a:p>
                  </a:txBody>
                  <a:tcPr marL="2903" marR="2903" marT="290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Достигнутое значение показателя за 2022 год</a:t>
                      </a:r>
                    </a:p>
                  </a:txBody>
                  <a:tcPr marL="2903" marR="2903" marT="290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Причины невыполнения / несвоевременного выполнения / текущая стадия выполнения / предложения по выполнению</a:t>
                      </a:r>
                    </a:p>
                  </a:txBody>
                  <a:tcPr marL="2903" marR="2903" marT="290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5195293"/>
                  </a:ext>
                </a:extLst>
              </a:tr>
              <a:tr h="112250"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9.</a:t>
                      </a:r>
                    </a:p>
                  </a:txBody>
                  <a:tcPr marL="2903" marR="2903" marT="290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gridSpan="7">
                  <a:txBody>
                    <a:bodyPr/>
                    <a:lstStyle/>
                    <a:p>
                      <a:pPr algn="ctr" fontAlgn="t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Муниципальная программа городского округа Щёлково"Жилище"</a:t>
                      </a:r>
                    </a:p>
                  </a:txBody>
                  <a:tcPr marL="2903" marR="2903" marT="290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65293794"/>
                  </a:ext>
                </a:extLst>
              </a:tr>
              <a:tr h="112250"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9.1</a:t>
                      </a:r>
                    </a:p>
                  </a:txBody>
                  <a:tcPr marL="2903" marR="2903" marT="290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gridSpan="7">
                  <a:txBody>
                    <a:bodyPr/>
                    <a:lstStyle/>
                    <a:p>
                      <a:pPr algn="ctr" fontAlgn="t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Подпрограмма 1 "Создание условий для жилищного строительства"</a:t>
                      </a:r>
                    </a:p>
                  </a:txBody>
                  <a:tcPr marL="2903" marR="2903" marT="290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31093300"/>
                  </a:ext>
                </a:extLst>
              </a:tr>
              <a:tr h="658635"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144</a:t>
                      </a:r>
                    </a:p>
                  </a:txBody>
                  <a:tcPr marL="2903" marR="2903" marT="290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Основное мероприятие 01 «Создание условий для развития рынка доступного жилья, развитие жилищного строительства»</a:t>
                      </a:r>
                    </a:p>
                  </a:txBody>
                  <a:tcPr marL="2903" marR="2903" marT="290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2022 Объем ввода индивидуального жилищного строительства, построенного населением за счет собственных и (или) кредитных средств</a:t>
                      </a:r>
                    </a:p>
                  </a:txBody>
                  <a:tcPr marL="2903" marR="2903" marT="290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Указ Президента Российской Федерации № 204, Показатель национального проекта, Приоритетный</a:t>
                      </a:r>
                      <a:b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903" marR="2903" marT="290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Квадратный метр</a:t>
                      </a:r>
                    </a:p>
                  </a:txBody>
                  <a:tcPr marL="2903" marR="2903" marT="290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212</a:t>
                      </a:r>
                    </a:p>
                  </a:txBody>
                  <a:tcPr marL="2903" marR="2903" marT="290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342,5</a:t>
                      </a:r>
                    </a:p>
                  </a:txBody>
                  <a:tcPr marL="2903" marR="2903" marT="290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Выполнен</a:t>
                      </a:r>
                    </a:p>
                  </a:txBody>
                  <a:tcPr marL="2903" marR="2903" marT="290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0243551"/>
                  </a:ext>
                </a:extLst>
              </a:tr>
              <a:tr h="549358"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145</a:t>
                      </a:r>
                    </a:p>
                  </a:txBody>
                  <a:tcPr marL="2903" marR="2903" marT="290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Основное мероприятие 01 «Создание условий для развития рынка доступного жилья, развитие жилищного строительства»</a:t>
                      </a:r>
                    </a:p>
                  </a:txBody>
                  <a:tcPr marL="2903" marR="2903" marT="290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2022 Количество семей, улучшивших жилищные условия</a:t>
                      </a:r>
                    </a:p>
                  </a:txBody>
                  <a:tcPr marL="2903" marR="2903" marT="290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Указ Президента Российской Федерации. Приоритетный показатель</a:t>
                      </a:r>
                      <a:b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903" marR="2903" marT="290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Семья</a:t>
                      </a:r>
                    </a:p>
                  </a:txBody>
                  <a:tcPr marL="2903" marR="2903" marT="290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</a:t>
                      </a:r>
                    </a:p>
                  </a:txBody>
                  <a:tcPr marL="2903" marR="2903" marT="290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21</a:t>
                      </a:r>
                    </a:p>
                  </a:txBody>
                  <a:tcPr marL="2903" marR="2903" marT="290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Выполнен</a:t>
                      </a:r>
                    </a:p>
                  </a:txBody>
                  <a:tcPr marL="2903" marR="2903" marT="290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6537747"/>
                  </a:ext>
                </a:extLst>
              </a:tr>
              <a:tr h="1860679"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146</a:t>
                      </a:r>
                    </a:p>
                  </a:txBody>
                  <a:tcPr marL="2903" marR="2903" marT="290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Основное мероприятие 07 «Финансовое обеспечение выполнения отдельных государственных полномочий в сфере жилищной политики, переданных органам местного самоуправления»</a:t>
                      </a:r>
                    </a:p>
                  </a:txBody>
                  <a:tcPr marL="2903" marR="2903" marT="290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2022 Количество уведомлений о соответствии (несоответствии) указанных в уведомлении о планируемом строительстве параметров объекта индивидуального жилищного строительства (далее - ИЖС) или садового дома установленным параметрам и допустимости размещения объекта ИЖС или садового дома на земельном участке, уведомление о соответствии (несоответствии) построенных или реконструируемых объектов ИЖС или садового дома</a:t>
                      </a:r>
                    </a:p>
                  </a:txBody>
                  <a:tcPr marL="2903" marR="2903" marT="290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Показатель муниципальной программы, приоритетный показатель</a:t>
                      </a:r>
                    </a:p>
                  </a:txBody>
                  <a:tcPr marL="2903" marR="2903" marT="290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Единица</a:t>
                      </a:r>
                    </a:p>
                  </a:txBody>
                  <a:tcPr marL="2903" marR="2903" marT="290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2 211</a:t>
                      </a:r>
                    </a:p>
                  </a:txBody>
                  <a:tcPr marL="2903" marR="2903" marT="290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1456</a:t>
                      </a:r>
                    </a:p>
                  </a:txBody>
                  <a:tcPr marL="2903" marR="2903" marT="290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 Администрацию городского округа Щёлково за 2022 год поступило 1456 обращений граждан о выдаче Уведомлений, т.к. в соответствии с ФЗ № 478-ФЗ от 30.12.2021 до 01.03.2031 допускается осуществление кадастрового учета и регистрации прав на жилой или садовый дом, на землях: для индивидуального жилищного строительства, для ведения личного подсобного хозяйства, для ведения гражданами садоводства на основании только техплана и правоустанавливающего документа на земельный участок (при этом уведомления о планируемом строительстве или реконструкции объекта ИЖС и уведомления об окончании строительства не требуется)</a:t>
                      </a:r>
                    </a:p>
                  </a:txBody>
                  <a:tcPr marL="2903" marR="2903" marT="290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2603772"/>
                  </a:ext>
                </a:extLst>
              </a:tr>
              <a:tr h="112250"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9.2</a:t>
                      </a:r>
                    </a:p>
                  </a:txBody>
                  <a:tcPr marL="2903" marR="2903" marT="290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gridSpan="7">
                  <a:txBody>
                    <a:bodyPr/>
                    <a:lstStyle/>
                    <a:p>
                      <a:pPr algn="ctr" fontAlgn="t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Подпрограмма 2 "Обеспечение жильем молодых семей"     </a:t>
                      </a:r>
                    </a:p>
                  </a:txBody>
                  <a:tcPr marL="2903" marR="2903" marT="290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8217549"/>
                  </a:ext>
                </a:extLst>
              </a:tr>
              <a:tr h="440081"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147</a:t>
                      </a:r>
                    </a:p>
                  </a:txBody>
                  <a:tcPr marL="2903" marR="2903" marT="290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Основное мероприятие 01 «Оказание государственной поддержки молодым семьям в виде социальных выплат на приобретение жилого помещения или создание объекта индивидуального жилищного строительства»</a:t>
                      </a:r>
                    </a:p>
                  </a:txBody>
                  <a:tcPr marL="2903" marR="2903" marT="290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2022 Количество молодых семей, получивших свидетельство о праве на получение социальной выплаты, семья</a:t>
                      </a:r>
                    </a:p>
                  </a:txBody>
                  <a:tcPr marL="2903" marR="2903" marT="290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Соглашение с ФОИВ, приоритетный показатель</a:t>
                      </a:r>
                    </a:p>
                  </a:txBody>
                  <a:tcPr marL="2903" marR="2903" marT="290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Семья</a:t>
                      </a:r>
                    </a:p>
                  </a:txBody>
                  <a:tcPr marL="2903" marR="2903" marT="290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18</a:t>
                      </a:r>
                    </a:p>
                  </a:txBody>
                  <a:tcPr marL="2903" marR="2903" marT="290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18</a:t>
                      </a:r>
                    </a:p>
                  </a:txBody>
                  <a:tcPr marL="2903" marR="2903" marT="290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Выполнен</a:t>
                      </a:r>
                    </a:p>
                  </a:txBody>
                  <a:tcPr marL="2903" marR="2903" marT="290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12512130"/>
                  </a:ext>
                </a:extLst>
              </a:tr>
              <a:tr h="440081"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148</a:t>
                      </a:r>
                    </a:p>
                  </a:txBody>
                  <a:tcPr marL="2903" marR="2903" marT="290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Основное мероприятие 01 «Оказание государственной поддержки молодым семьям в виде социальных выплат на приобретение жилого помещения или создание объекта индивидуального жилищного строительства»</a:t>
                      </a:r>
                    </a:p>
                  </a:txBody>
                  <a:tcPr marL="2903" marR="2903" marT="290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Количество молодых семей, получивших дополнительную социальную выплату</a:t>
                      </a:r>
                    </a:p>
                  </a:txBody>
                  <a:tcPr marL="2903" marR="2903" marT="290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Показатель муниципальной программы</a:t>
                      </a:r>
                    </a:p>
                  </a:txBody>
                  <a:tcPr marL="2903" marR="2903" marT="290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Семья</a:t>
                      </a:r>
                    </a:p>
                  </a:txBody>
                  <a:tcPr marL="2903" marR="2903" marT="290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2903" marR="2903" marT="290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2903" marR="2903" marT="290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Выполнен</a:t>
                      </a:r>
                    </a:p>
                  </a:txBody>
                  <a:tcPr marL="2903" marR="2903" marT="290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5122310"/>
                  </a:ext>
                </a:extLst>
              </a:tr>
              <a:tr h="112250"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9.3</a:t>
                      </a:r>
                    </a:p>
                  </a:txBody>
                  <a:tcPr marL="2903" marR="2903" marT="290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gridSpan="7">
                  <a:txBody>
                    <a:bodyPr/>
                    <a:lstStyle/>
                    <a:p>
                      <a:pPr algn="ctr" fontAlgn="t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Подпрограмма 3 "Обеспечение жильем детей-сирот и детей, оставшихся без попечения родителей, лиц из числа детей-сирот и детей, оставшихся без попечения родителей" </a:t>
                      </a:r>
                    </a:p>
                  </a:txBody>
                  <a:tcPr marL="2903" marR="2903" marT="290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36881022"/>
                  </a:ext>
                </a:extLst>
              </a:tr>
              <a:tr h="1423572"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149</a:t>
                      </a:r>
                    </a:p>
                  </a:txBody>
                  <a:tcPr marL="2903" marR="2903" marT="290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Основное мероприятие 01 «Оказание мер социальной поддержки детям-сиротам, детям, оставшимся без попечения родителей, лицам из числа указанной категории детей, а также гражданам, желающим взять детей на воспитание в семью»</a:t>
                      </a:r>
                    </a:p>
                  </a:txBody>
                  <a:tcPr marL="2903" marR="2903" marT="290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2021 Доля детей-сирот и детей, оставшихся без попечения родителей, лиц из числа детей-сирот и детей, оставшихся без попечения родителей, состоящих на учете на получение жилого помещения, включая лиц в возрасте от 23 лет и старше, обеспеченных жилыми помещениями за отчетный год, в общей численности детей-сирот и детей, оставшихся без попечения родителей, лиц из числа детей-сирот и детей, оставшихся без попечения родителей, включенных в список детей-сирот и детей, оставшихся без попечения родителей, лиц из их числа, которые подлежат обеспечению жилыми помещениями, в отчетном году</a:t>
                      </a:r>
                    </a:p>
                  </a:txBody>
                  <a:tcPr marL="2903" marR="2903" marT="290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Соглашение</a:t>
                      </a:r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 ФОИВ</a:t>
                      </a:r>
                    </a:p>
                  </a:txBody>
                  <a:tcPr marL="2903" marR="2903" marT="290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2903" marR="2903" marT="290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</a:t>
                      </a:r>
                    </a:p>
                  </a:txBody>
                  <a:tcPr marL="2903" marR="2903" marT="290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</a:t>
                      </a:r>
                    </a:p>
                  </a:txBody>
                  <a:tcPr marL="2903" marR="2903" marT="290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Выполнен</a:t>
                      </a:r>
                    </a:p>
                  </a:txBody>
                  <a:tcPr marL="2903" marR="2903" marT="290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80023776"/>
                  </a:ext>
                </a:extLst>
              </a:tr>
              <a:tr h="767911"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150</a:t>
                      </a:r>
                    </a:p>
                  </a:txBody>
                  <a:tcPr marL="2903" marR="2903" marT="290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Основное мероприятие 01 «Оказание мер социальной поддержки детям-сиротам, детям, оставшимся без попечения родителей, лицам из числа указанной категории детей, а также гражданам, желающим взять детей на воспитание в семью»</a:t>
                      </a:r>
                    </a:p>
                  </a:txBody>
                  <a:tcPr marL="2903" marR="2903" marT="290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2021 Численность детей сирот и детей, оставшихся без попечения родителей, лиц из числа детей-сирот и детей, оставшихся без попечения родителей, обеспеченных благоустроенными жилыми помещениями специализированного жилищного фонда по договорам найма специализированных жилых помещений в отчетном финансовом году</a:t>
                      </a:r>
                    </a:p>
                  </a:txBody>
                  <a:tcPr marL="2903" marR="2903" marT="290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Соглашение</a:t>
                      </a:r>
                      <a:r>
                        <a:rPr lang="en-US" sz="7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 ФОИВ</a:t>
                      </a:r>
                    </a:p>
                  </a:txBody>
                  <a:tcPr marL="2903" marR="2903" marT="290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Человек</a:t>
                      </a:r>
                    </a:p>
                  </a:txBody>
                  <a:tcPr marL="2903" marR="2903" marT="290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23</a:t>
                      </a:r>
                    </a:p>
                  </a:txBody>
                  <a:tcPr marL="2903" marR="2903" marT="290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23</a:t>
                      </a:r>
                    </a:p>
                  </a:txBody>
                  <a:tcPr marL="2903" marR="2903" marT="290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Выполнен</a:t>
                      </a:r>
                    </a:p>
                  </a:txBody>
                  <a:tcPr marL="2903" marR="2903" marT="290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99362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2024307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Таблица 4"/>
          <p:cNvGraphicFramePr>
            <a:graphicFrameLocks noGrp="1"/>
          </p:cNvGraphicFramePr>
          <p:nvPr>
            <p:extLst/>
          </p:nvPr>
        </p:nvGraphicFramePr>
        <p:xfrm>
          <a:off x="-19501" y="7814"/>
          <a:ext cx="9163501" cy="6000537"/>
        </p:xfrm>
        <a:graphic>
          <a:graphicData uri="http://schemas.openxmlformats.org/drawingml/2006/table">
            <a:tbl>
              <a:tblPr/>
              <a:tblGrid>
                <a:gridCol w="348966">
                  <a:extLst>
                    <a:ext uri="{9D8B030D-6E8A-4147-A177-3AD203B41FA5}">
                      <a16:colId xmlns:a16="http://schemas.microsoft.com/office/drawing/2014/main" val="2252943491"/>
                    </a:ext>
                  </a:extLst>
                </a:gridCol>
                <a:gridCol w="2196623">
                  <a:extLst>
                    <a:ext uri="{9D8B030D-6E8A-4147-A177-3AD203B41FA5}">
                      <a16:colId xmlns:a16="http://schemas.microsoft.com/office/drawing/2014/main" val="3067404971"/>
                    </a:ext>
                  </a:extLst>
                </a:gridCol>
                <a:gridCol w="2031487">
                  <a:extLst>
                    <a:ext uri="{9D8B030D-6E8A-4147-A177-3AD203B41FA5}">
                      <a16:colId xmlns:a16="http://schemas.microsoft.com/office/drawing/2014/main" val="4268581684"/>
                    </a:ext>
                  </a:extLst>
                </a:gridCol>
                <a:gridCol w="997050">
                  <a:extLst>
                    <a:ext uri="{9D8B030D-6E8A-4147-A177-3AD203B41FA5}">
                      <a16:colId xmlns:a16="http://schemas.microsoft.com/office/drawing/2014/main" val="557625792"/>
                    </a:ext>
                  </a:extLst>
                </a:gridCol>
                <a:gridCol w="514104">
                  <a:extLst>
                    <a:ext uri="{9D8B030D-6E8A-4147-A177-3AD203B41FA5}">
                      <a16:colId xmlns:a16="http://schemas.microsoft.com/office/drawing/2014/main" val="1076004893"/>
                    </a:ext>
                  </a:extLst>
                </a:gridCol>
                <a:gridCol w="673008">
                  <a:extLst>
                    <a:ext uri="{9D8B030D-6E8A-4147-A177-3AD203B41FA5}">
                      <a16:colId xmlns:a16="http://schemas.microsoft.com/office/drawing/2014/main" val="4244988454"/>
                    </a:ext>
                  </a:extLst>
                </a:gridCol>
                <a:gridCol w="607577">
                  <a:extLst>
                    <a:ext uri="{9D8B030D-6E8A-4147-A177-3AD203B41FA5}">
                      <a16:colId xmlns:a16="http://schemas.microsoft.com/office/drawing/2014/main" val="4143484554"/>
                    </a:ext>
                  </a:extLst>
                </a:gridCol>
                <a:gridCol w="1794686">
                  <a:extLst>
                    <a:ext uri="{9D8B030D-6E8A-4147-A177-3AD203B41FA5}">
                      <a16:colId xmlns:a16="http://schemas.microsoft.com/office/drawing/2014/main" val="2584710264"/>
                    </a:ext>
                  </a:extLst>
                </a:gridCol>
              </a:tblGrid>
              <a:tr h="78753">
                <a:tc>
                  <a:txBody>
                    <a:bodyPr/>
                    <a:lstStyle/>
                    <a:p>
                      <a:pPr algn="ctr" fontAlgn="t"/>
                      <a:r>
                        <a:rPr lang="ru-RU" sz="85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9.4</a:t>
                      </a:r>
                    </a:p>
                  </a:txBody>
                  <a:tcPr marL="4633" marR="4633" marT="463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gridSpan="7">
                  <a:txBody>
                    <a:bodyPr/>
                    <a:lstStyle/>
                    <a:p>
                      <a:pPr algn="ctr" fontAlgn="t"/>
                      <a:r>
                        <a:rPr lang="ru-RU" sz="85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Подпрограмма 4 "Социальная ипотека" </a:t>
                      </a:r>
                    </a:p>
                  </a:txBody>
                  <a:tcPr marL="4633" marR="4633" marT="463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68588756"/>
                  </a:ext>
                </a:extLst>
              </a:tr>
              <a:tr h="504944">
                <a:tc>
                  <a:txBody>
                    <a:bodyPr/>
                    <a:lstStyle/>
                    <a:p>
                      <a:pPr algn="ctr" fontAlgn="t"/>
                      <a:r>
                        <a:rPr lang="ru-RU" sz="85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151</a:t>
                      </a:r>
                    </a:p>
                  </a:txBody>
                  <a:tcPr marL="4633" marR="4633" marT="463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Основное мероприятие 01 «I этап реализации подпрограммы 4. Компенсация оплаты основного долга по ипотечному жилищному кредиту»</a:t>
                      </a:r>
                    </a:p>
                  </a:txBody>
                  <a:tcPr marL="4633" marR="4633" marT="463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5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2020 Количество участников подпрограммы, получивших финансовую помощь, предоставляемую для погашения основной части долга по ипотечному жилищному кредиту (I этап)</a:t>
                      </a:r>
                    </a:p>
                  </a:txBody>
                  <a:tcPr marL="4633" marR="4633" marT="463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Показатель муниципальной программы</a:t>
                      </a:r>
                    </a:p>
                  </a:txBody>
                  <a:tcPr marL="4633" marR="4633" marT="463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Человек</a:t>
                      </a:r>
                    </a:p>
                  </a:txBody>
                  <a:tcPr marL="4633" marR="4633" marT="463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4633" marR="4633" marT="463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4633" marR="4633" marT="463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Выполнен</a:t>
                      </a:r>
                    </a:p>
                  </a:txBody>
                  <a:tcPr marL="4633" marR="4633" marT="463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2818349"/>
                  </a:ext>
                </a:extLst>
              </a:tr>
              <a:tr h="92650">
                <a:tc>
                  <a:txBody>
                    <a:bodyPr/>
                    <a:lstStyle/>
                    <a:p>
                      <a:pPr algn="ctr" fontAlgn="t"/>
                      <a:r>
                        <a:rPr lang="ru-RU" sz="85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9.7</a:t>
                      </a:r>
                    </a:p>
                  </a:txBody>
                  <a:tcPr marL="4633" marR="4633" marT="463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gridSpan="7">
                  <a:txBody>
                    <a:bodyPr/>
                    <a:lstStyle/>
                    <a:p>
                      <a:pPr algn="ctr" fontAlgn="t"/>
                      <a:r>
                        <a:rPr lang="ru-RU" sz="85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Подпрограмма 7 " Улучшение жилищных условий отдельных категорий многодетных семей" </a:t>
                      </a:r>
                    </a:p>
                  </a:txBody>
                  <a:tcPr marL="4633" marR="4633" marT="463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46082583"/>
                  </a:ext>
                </a:extLst>
              </a:tr>
              <a:tr h="523474">
                <a:tc>
                  <a:txBody>
                    <a:bodyPr/>
                    <a:lstStyle/>
                    <a:p>
                      <a:pPr algn="ctr" fontAlgn="t"/>
                      <a:r>
                        <a:rPr lang="ru-RU" sz="85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152</a:t>
                      </a:r>
                    </a:p>
                  </a:txBody>
                  <a:tcPr marL="4633" marR="4633" marT="463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Основное мероприятие 01 «Предоставление многодетным семьям жилищных субсидий на приобретение жилого помещения или строительство индивидуального жилого дома»</a:t>
                      </a:r>
                    </a:p>
                  </a:txBody>
                  <a:tcPr marL="4633" marR="4633" marT="463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2020 Количество свидетельств о праве на получение жилищной субсидии на приобретение жилого помещения или строительство индивидуального жилого дома, выданных семьям, имеющим семь и более детей</a:t>
                      </a:r>
                    </a:p>
                  </a:txBody>
                  <a:tcPr marL="4633" marR="4633" marT="463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Показатель муниципальной программы</a:t>
                      </a:r>
                    </a:p>
                  </a:txBody>
                  <a:tcPr marL="4633" marR="4633" marT="463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Штука</a:t>
                      </a:r>
                    </a:p>
                  </a:txBody>
                  <a:tcPr marL="4633" marR="4633" marT="463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4633" marR="4633" marT="463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4633" marR="4633" marT="463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Граждан вышеуказанной категории на территории городского округа Щёлково не имеется</a:t>
                      </a:r>
                    </a:p>
                  </a:txBody>
                  <a:tcPr marL="4633" marR="4633" marT="463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8412601"/>
                  </a:ext>
                </a:extLst>
              </a:tr>
              <a:tr h="92650">
                <a:tc>
                  <a:txBody>
                    <a:bodyPr/>
                    <a:lstStyle/>
                    <a:p>
                      <a:pPr algn="ctr" fontAlgn="t"/>
                      <a:r>
                        <a:rPr lang="ru-RU" sz="85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9.8</a:t>
                      </a:r>
                    </a:p>
                  </a:txBody>
                  <a:tcPr marL="4633" marR="4633" marT="463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gridSpan="7">
                  <a:txBody>
                    <a:bodyPr/>
                    <a:lstStyle/>
                    <a:p>
                      <a:pPr algn="ctr" fontAlgn="t"/>
                      <a:r>
                        <a:rPr lang="ru-RU" sz="85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Подпрограмма 8 "Обеспечение жильем отдельных категорий граждан, установленных федеральным законодательством" </a:t>
                      </a:r>
                    </a:p>
                  </a:txBody>
                  <a:tcPr marL="4633" marR="4633" marT="463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76059044"/>
                  </a:ext>
                </a:extLst>
              </a:tr>
              <a:tr h="731937">
                <a:tc>
                  <a:txBody>
                    <a:bodyPr/>
                    <a:lstStyle/>
                    <a:p>
                      <a:pPr algn="ctr" fontAlgn="t"/>
                      <a:r>
                        <a:rPr lang="ru-RU" sz="85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153</a:t>
                      </a:r>
                    </a:p>
                  </a:txBody>
                  <a:tcPr marL="4633" marR="4633" marT="463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Основное мероприятие 02 «Оказание государственной поддержки по обеспечению жильем отдельных категорий граждан, установленных федеральными законами от 12 января 1995 года № 5-ФЗ «О ветеранах» и от 24 ноября 1995 года № 181-ФЗ «О социальной защите инвалидов в Российской Федерации»»</a:t>
                      </a:r>
                    </a:p>
                  </a:txBody>
                  <a:tcPr marL="4633" marR="4633" marT="463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2020 Количество инвалидов и семей, имеющих детей-инвалидов, получивших государственную поддержку по обеспечению жилыми помещениями за счет средств федерального бюджета </a:t>
                      </a:r>
                    </a:p>
                  </a:txBody>
                  <a:tcPr marL="4633" marR="4633" marT="463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Показатель муниципальной программы</a:t>
                      </a:r>
                    </a:p>
                  </a:txBody>
                  <a:tcPr marL="4633" marR="4633" marT="463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Человек</a:t>
                      </a:r>
                    </a:p>
                  </a:txBody>
                  <a:tcPr marL="4633" marR="4633" marT="463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4633" marR="4633" marT="463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4633" marR="4633" marT="463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Граждан вышеуказанной категории, изъявивших желание на обеспечение жильем за счет средств федерального бюджета, в  городского округа Щёлково не имеется</a:t>
                      </a:r>
                    </a:p>
                  </a:txBody>
                  <a:tcPr marL="4633" marR="4633" marT="463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992"/>
                  </a:ext>
                </a:extLst>
              </a:tr>
              <a:tr h="722672">
                <a:tc>
                  <a:txBody>
                    <a:bodyPr/>
                    <a:lstStyle/>
                    <a:p>
                      <a:pPr algn="ctr" fontAlgn="t"/>
                      <a:r>
                        <a:rPr lang="ru-RU" sz="85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154</a:t>
                      </a:r>
                    </a:p>
                  </a:txBody>
                  <a:tcPr marL="4633" marR="4633" marT="463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Основное мероприятие 02 «Оказание государственной поддержки по обеспечению жильем отдельных категорий граждан, установленных федеральными законами от 12 января 1995 года № 5-ФЗ «О ветеранах» и от 24 ноября 1995 года № 181-ФЗ «О социальной защите инвалидов в Российской Федерации»»</a:t>
                      </a:r>
                    </a:p>
                  </a:txBody>
                  <a:tcPr marL="4633" marR="4633" marT="463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2020 Количество инвалидов и ветеранов боевых действий, членов семей погибших (умерших) инвалидов и ветеранов боевых действий, получивших государственную поддержку по обеспечению жилыми помещениями за счет средств федерального бюджета</a:t>
                      </a:r>
                    </a:p>
                  </a:txBody>
                  <a:tcPr marL="4633" marR="4633" marT="463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Показатель муниципальной программы</a:t>
                      </a:r>
                    </a:p>
                  </a:txBody>
                  <a:tcPr marL="4633" marR="4633" marT="463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Человек</a:t>
                      </a:r>
                    </a:p>
                  </a:txBody>
                  <a:tcPr marL="4633" marR="4633" marT="463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4633" marR="4633" marT="463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4633" marR="4633" marT="463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5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Граждан вышеуказанной категории, изъявивших желание на обеспечение жильем за счет средств федерального бюджета, в  городском округе Щёлково не имеется</a:t>
                      </a:r>
                    </a:p>
                  </a:txBody>
                  <a:tcPr marL="4633" marR="4633" marT="463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40807914"/>
                  </a:ext>
                </a:extLst>
              </a:tr>
              <a:tr h="903340">
                <a:tc>
                  <a:txBody>
                    <a:bodyPr/>
                    <a:lstStyle/>
                    <a:p>
                      <a:pPr algn="ctr" fontAlgn="t"/>
                      <a:r>
                        <a:rPr lang="ru-RU" sz="85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155</a:t>
                      </a:r>
                    </a:p>
                  </a:txBody>
                  <a:tcPr marL="4633" marR="4633" marT="463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Основное мероприятие 03 «Оказание государственной поддержки по обеспечению жильем граждан, уволенных с военной службы, и приравненных к ним лиц в соответствии с Федеральным законом от 8 декабря 2010 года № 342-ФЗ «О внесении изменений в Федеральный закон «О статусе военнослужащих» и об обеспечении жилыми помещениями некоторых категорий граждан»»</a:t>
                      </a:r>
                    </a:p>
                  </a:txBody>
                  <a:tcPr marL="4633" marR="4633" marT="463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2020 Количество граждан, уволенных с военной службы, и приравненных к ним лиц, получивших государственную поддержку по обеспечению жилыми помещениями за счет средств федерального бюджета</a:t>
                      </a:r>
                    </a:p>
                  </a:txBody>
                  <a:tcPr marL="4633" marR="4633" marT="463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Показатель муниципальной программы</a:t>
                      </a:r>
                    </a:p>
                  </a:txBody>
                  <a:tcPr marL="4633" marR="4633" marT="463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Человек</a:t>
                      </a:r>
                    </a:p>
                  </a:txBody>
                  <a:tcPr marL="4633" marR="4633" marT="463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4633" marR="4633" marT="463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4633" marR="4633" marT="463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Граждан вышеуказанной категории, изъявивших желание на обеспечение жильем за счет средств федерального бюджета, в городском округе Щёлково не имеется</a:t>
                      </a:r>
                    </a:p>
                  </a:txBody>
                  <a:tcPr marL="4633" marR="4633" marT="463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10955303"/>
                  </a:ext>
                </a:extLst>
              </a:tr>
              <a:tr h="875544">
                <a:tc>
                  <a:txBody>
                    <a:bodyPr/>
                    <a:lstStyle/>
                    <a:p>
                      <a:pPr algn="ctr" fontAlgn="t"/>
                      <a:r>
                        <a:rPr lang="ru-RU" sz="85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156</a:t>
                      </a:r>
                    </a:p>
                  </a:txBody>
                  <a:tcPr marL="4633" marR="4633" marT="463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Основное мероприятие 01 «Оказание государственной поддержки по обеспечению жильем отдельных категорий граждан, установленных Федеральным законом от 12 января 1995 года № 5-ФЗ «О ветеранах», в соответствии с Указом Президента Российской Федерации от 7 мая 2008 года № 714 «Об обеспечении жильем ветеранов Великой Отечественной войны 1941-1945 годов»</a:t>
                      </a:r>
                    </a:p>
                  </a:txBody>
                  <a:tcPr marL="4633" marR="4633" marT="463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Количество ветеранов и инвалидов Великой Отечественной войны, членов семей погибших (умерших) инвалидов и участников Великой Отечественной войны, получивших государственную поддержку по обеспечению жилыми помещениями за счет средств федерального бюджета</a:t>
                      </a:r>
                    </a:p>
                  </a:txBody>
                  <a:tcPr marL="4633" marR="4633" marT="463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Показатель муниципальной программы</a:t>
                      </a:r>
                    </a:p>
                  </a:txBody>
                  <a:tcPr marL="4633" marR="4633" marT="463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Человек</a:t>
                      </a:r>
                    </a:p>
                  </a:txBody>
                  <a:tcPr marL="4633" marR="4633" marT="463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4633" marR="4633" marT="463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4633" marR="4633" marT="463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5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Граждан вышеуказанной категории, изъявивших желание на обеспечение жильем за счет средств федерального бюджета, в  городском округу Щёлково не имеется</a:t>
                      </a:r>
                    </a:p>
                  </a:txBody>
                  <a:tcPr marL="4633" marR="4633" marT="463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204546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6019563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/>
          </p:nvPr>
        </p:nvGraphicFramePr>
        <p:xfrm>
          <a:off x="0" y="0"/>
          <a:ext cx="9144001" cy="7029399"/>
        </p:xfrm>
        <a:graphic>
          <a:graphicData uri="http://schemas.openxmlformats.org/drawingml/2006/table">
            <a:tbl>
              <a:tblPr/>
              <a:tblGrid>
                <a:gridCol w="348106">
                  <a:extLst>
                    <a:ext uri="{9D8B030D-6E8A-4147-A177-3AD203B41FA5}">
                      <a16:colId xmlns:a16="http://schemas.microsoft.com/office/drawing/2014/main" val="1564511699"/>
                    </a:ext>
                  </a:extLst>
                </a:gridCol>
                <a:gridCol w="2191203">
                  <a:extLst>
                    <a:ext uri="{9D8B030D-6E8A-4147-A177-3AD203B41FA5}">
                      <a16:colId xmlns:a16="http://schemas.microsoft.com/office/drawing/2014/main" val="2664371720"/>
                    </a:ext>
                  </a:extLst>
                </a:gridCol>
                <a:gridCol w="2026476">
                  <a:extLst>
                    <a:ext uri="{9D8B030D-6E8A-4147-A177-3AD203B41FA5}">
                      <a16:colId xmlns:a16="http://schemas.microsoft.com/office/drawing/2014/main" val="1484642569"/>
                    </a:ext>
                  </a:extLst>
                </a:gridCol>
                <a:gridCol w="994588">
                  <a:extLst>
                    <a:ext uri="{9D8B030D-6E8A-4147-A177-3AD203B41FA5}">
                      <a16:colId xmlns:a16="http://schemas.microsoft.com/office/drawing/2014/main" val="2544401351"/>
                    </a:ext>
                  </a:extLst>
                </a:gridCol>
                <a:gridCol w="512835">
                  <a:extLst>
                    <a:ext uri="{9D8B030D-6E8A-4147-A177-3AD203B41FA5}">
                      <a16:colId xmlns:a16="http://schemas.microsoft.com/office/drawing/2014/main" val="1472797140"/>
                    </a:ext>
                  </a:extLst>
                </a:gridCol>
                <a:gridCol w="671348">
                  <a:extLst>
                    <a:ext uri="{9D8B030D-6E8A-4147-A177-3AD203B41FA5}">
                      <a16:colId xmlns:a16="http://schemas.microsoft.com/office/drawing/2014/main" val="2409852797"/>
                    </a:ext>
                  </a:extLst>
                </a:gridCol>
                <a:gridCol w="609185">
                  <a:extLst>
                    <a:ext uri="{9D8B030D-6E8A-4147-A177-3AD203B41FA5}">
                      <a16:colId xmlns:a16="http://schemas.microsoft.com/office/drawing/2014/main" val="915577824"/>
                    </a:ext>
                  </a:extLst>
                </a:gridCol>
                <a:gridCol w="1790260">
                  <a:extLst>
                    <a:ext uri="{9D8B030D-6E8A-4147-A177-3AD203B41FA5}">
                      <a16:colId xmlns:a16="http://schemas.microsoft.com/office/drawing/2014/main" val="887208443"/>
                    </a:ext>
                  </a:extLst>
                </a:gridCol>
              </a:tblGrid>
              <a:tr h="506540"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№</a:t>
                      </a:r>
                    </a:p>
                  </a:txBody>
                  <a:tcPr marL="3479" marR="3479" marT="347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Наименование основного мероприятия </a:t>
                      </a:r>
                    </a:p>
                  </a:txBody>
                  <a:tcPr marL="3479" marR="3479" marT="347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Планируемые результаты реализации муниципальной программы</a:t>
                      </a:r>
                    </a:p>
                  </a:txBody>
                  <a:tcPr marL="3479" marR="3479" marT="347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Тип показателя</a:t>
                      </a:r>
                    </a:p>
                  </a:txBody>
                  <a:tcPr marL="3479" marR="3479" marT="347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Единица измерения</a:t>
                      </a:r>
                    </a:p>
                  </a:txBody>
                  <a:tcPr marL="3479" marR="3479" marT="347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Планируемое значение показателя на 2022 год</a:t>
                      </a:r>
                    </a:p>
                  </a:txBody>
                  <a:tcPr marL="3479" marR="3479" marT="347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Достигнутое значение показателя за 2022 год</a:t>
                      </a:r>
                    </a:p>
                  </a:txBody>
                  <a:tcPr marL="3479" marR="3479" marT="347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Причины невыполнения / несвоевременного выполнения / текущая стадия выполнения / предложения по выполнению</a:t>
                      </a:r>
                    </a:p>
                  </a:txBody>
                  <a:tcPr marL="3479" marR="3479" marT="347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63422916"/>
                  </a:ext>
                </a:extLst>
              </a:tr>
              <a:tr h="129326"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10.</a:t>
                      </a:r>
                    </a:p>
                  </a:txBody>
                  <a:tcPr marL="3479" marR="3479" marT="347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gridSpan="7">
                  <a:txBody>
                    <a:bodyPr/>
                    <a:lstStyle/>
                    <a:p>
                      <a:pPr algn="ctr" fontAlgn="t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Муниципальная программа городского округа Щёлково "Развитие инженерной инфраструктуры и энергоэффективности"</a:t>
                      </a:r>
                    </a:p>
                  </a:txBody>
                  <a:tcPr marL="3479" marR="3479" marT="347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24721332"/>
                  </a:ext>
                </a:extLst>
              </a:tr>
              <a:tr h="129326"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10.1</a:t>
                      </a:r>
                    </a:p>
                  </a:txBody>
                  <a:tcPr marL="3479" marR="3479" marT="347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gridSpan="7">
                  <a:txBody>
                    <a:bodyPr/>
                    <a:lstStyle/>
                    <a:p>
                      <a:pPr algn="ctr" fontAlgn="t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Подпрограмма 1 "Чистая вода"    </a:t>
                      </a:r>
                    </a:p>
                  </a:txBody>
                  <a:tcPr marL="3479" marR="3479" marT="347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87832580"/>
                  </a:ext>
                </a:extLst>
              </a:tr>
              <a:tr h="758015"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157</a:t>
                      </a:r>
                    </a:p>
                  </a:txBody>
                  <a:tcPr marL="3479" marR="3479" marT="347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Основное мероприятие 02 «Строительство, реконструкция, капитальный ремонт, приобретение, монтаж и ввод в эксплуатацию объектов водоснабжения на территории муниципальных образований Московской области»</a:t>
                      </a:r>
                    </a:p>
                  </a:txBody>
                  <a:tcPr marL="3479" marR="3479" marT="347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2022 Количество созданных и восстановленных ВЗУ, ВНС и станций водоподготовки</a:t>
                      </a:r>
                    </a:p>
                  </a:txBody>
                  <a:tcPr marL="3479" marR="3479" marT="347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Обращение Губернатора Московской области, приоритетный показатель</a:t>
                      </a:r>
                    </a:p>
                  </a:txBody>
                  <a:tcPr marL="3479" marR="3479" marT="347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Единица</a:t>
                      </a:r>
                    </a:p>
                  </a:txBody>
                  <a:tcPr marL="3479" marR="3479" marT="347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3479" marR="3479" marT="347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3479" marR="3479" marT="347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Созданных и восстановленных ВЗУ, ВНС и станций водоподготовки в 2022 году не было</a:t>
                      </a:r>
                    </a:p>
                  </a:txBody>
                  <a:tcPr marL="3479" marR="3479" marT="347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25074990"/>
                  </a:ext>
                </a:extLst>
              </a:tr>
              <a:tr h="758015"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158</a:t>
                      </a:r>
                    </a:p>
                  </a:txBody>
                  <a:tcPr marL="3479" marR="3479" marT="347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Основное мероприятие 02 «Строительство, реконструкция, капитальный ремонт, приобретение, монтаж и ввод в эксплуатацию объектов водоснабжения на территории муниципальных образований Московской области»</a:t>
                      </a:r>
                    </a:p>
                  </a:txBody>
                  <a:tcPr marL="3479" marR="3479" marT="347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Количество созданных и восстановленных ВЗУ, ВНС и станций водоподготовки за счет средств местного бюджета</a:t>
                      </a:r>
                    </a:p>
                  </a:txBody>
                  <a:tcPr marL="3479" marR="3479" marT="347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Показатель муниципальной программы</a:t>
                      </a:r>
                    </a:p>
                  </a:txBody>
                  <a:tcPr marL="3479" marR="3479" marT="347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Единица</a:t>
                      </a:r>
                    </a:p>
                  </a:txBody>
                  <a:tcPr marL="3479" marR="3479" marT="347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3479" marR="3479" marT="347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3479" marR="3479" marT="347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 2022 году заключен муниципальный контракт для реализации 2-х мероприятий на ВЗУ № 3 пос. Фряново. Работы выполнены. А также выполнение показателя за 2021 год - 1 ед.</a:t>
                      </a:r>
                    </a:p>
                  </a:txBody>
                  <a:tcPr marL="3479" marR="3479" marT="347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20115716"/>
                  </a:ext>
                </a:extLst>
              </a:tr>
              <a:tr h="758015"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159</a:t>
                      </a:r>
                    </a:p>
                  </a:txBody>
                  <a:tcPr marL="3479" marR="3479" marT="347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Основное мероприятие 02 «Строительство, реконструкция, капитальный ремонт, приобретение, монтаж и ввод в эксплуатацию объектов водоснабжения на территории муниципальных образований Московской области»</a:t>
                      </a:r>
                    </a:p>
                  </a:txBody>
                  <a:tcPr marL="3479" marR="3479" marT="347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Содержание, капитальный ремонт и ремонт шахтных колодцев для обеспечения населения доброкачественной питьевой водой</a:t>
                      </a:r>
                    </a:p>
                  </a:txBody>
                  <a:tcPr marL="3479" marR="3479" marT="347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Показатель муниципальной программы</a:t>
                      </a:r>
                    </a:p>
                  </a:txBody>
                  <a:tcPr marL="3479" marR="3479" marT="347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3479" marR="3479" marT="347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</a:t>
                      </a:r>
                    </a:p>
                  </a:txBody>
                  <a:tcPr marL="3479" marR="3479" marT="347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</a:t>
                      </a:r>
                    </a:p>
                  </a:txBody>
                  <a:tcPr marL="3479" marR="3479" marT="347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Выполнен</a:t>
                      </a:r>
                    </a:p>
                  </a:txBody>
                  <a:tcPr marL="3479" marR="3479" marT="347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421187"/>
                  </a:ext>
                </a:extLst>
              </a:tr>
              <a:tr h="129326"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10.2</a:t>
                      </a:r>
                    </a:p>
                  </a:txBody>
                  <a:tcPr marL="3479" marR="3479" marT="347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gridSpan="7">
                  <a:txBody>
                    <a:bodyPr/>
                    <a:lstStyle/>
                    <a:p>
                      <a:pPr algn="ctr" fontAlgn="t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Подпрограмма 2 "Системы водоотведения"</a:t>
                      </a:r>
                    </a:p>
                  </a:txBody>
                  <a:tcPr marL="3479" marR="3479" marT="347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14503002"/>
                  </a:ext>
                </a:extLst>
              </a:tr>
              <a:tr h="758015"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160</a:t>
                      </a:r>
                    </a:p>
                  </a:txBody>
                  <a:tcPr marL="3479" marR="3479" marT="347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Основное мероприятие 01 «Строительство, реконструкция (модернизация), капитальный ремонт, приобретение, монтаж и ввод в эксплуатацию объектов очистки сточных вод на территории муниципальных образований Московской области»</a:t>
                      </a:r>
                    </a:p>
                  </a:txBody>
                  <a:tcPr marL="3479" marR="3479" marT="347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Количество созданных и восстановленных объектов очистки сточных вод суммарной производительностью за счет средств местного бюджета</a:t>
                      </a:r>
                    </a:p>
                  </a:txBody>
                  <a:tcPr marL="3479" marR="3479" marT="347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Показатель муниципальной программы</a:t>
                      </a:r>
                    </a:p>
                  </a:txBody>
                  <a:tcPr marL="3479" marR="3479" marT="347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Единица</a:t>
                      </a:r>
                    </a:p>
                  </a:txBody>
                  <a:tcPr marL="3479" marR="3479" marT="347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3479" marR="3479" marT="347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3479" marR="3479" marT="347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Созданных и восстановленных объектов очистки сточных вод в городском округе Щёлково за  2022 год не было</a:t>
                      </a:r>
                    </a:p>
                  </a:txBody>
                  <a:tcPr marL="3479" marR="3479" marT="347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1749491"/>
                  </a:ext>
                </a:extLst>
              </a:tr>
              <a:tr h="1512443"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161</a:t>
                      </a:r>
                    </a:p>
                  </a:txBody>
                  <a:tcPr marL="3479" marR="3479" marT="347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Основное мероприятие 01 «Строительство, реконструкция (модернизация), капитальный ремонт, приобретение, монтаж и ввод в эксплуатацию объектов очистки сточных вод на территории муниципальных образований Московской области»      </a:t>
                      </a:r>
                      <a:b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Основное мероприятие 02 «Строительство (реконструкция), капитальный ремонт канализационных коллекторов (участков) и канализационных насосных станций на территории муниципальных образований Московской области»</a:t>
                      </a:r>
                    </a:p>
                  </a:txBody>
                  <a:tcPr marL="3479" marR="3479" marT="347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2022 Количество построенных, реконструированных, отремонтированных коллекторов (участков), канализационных насосных станций</a:t>
                      </a:r>
                    </a:p>
                  </a:txBody>
                  <a:tcPr marL="3479" marR="3479" marT="347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Приоритетный, Обращение Губернатора Московской области</a:t>
                      </a:r>
                    </a:p>
                  </a:txBody>
                  <a:tcPr marL="3479" marR="3479" marT="347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Единица</a:t>
                      </a:r>
                    </a:p>
                  </a:txBody>
                  <a:tcPr marL="3479" marR="3479" marT="347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3479" marR="3479" marT="347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3479" marR="3479" marT="347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Выполнен</a:t>
                      </a:r>
                    </a:p>
                  </a:txBody>
                  <a:tcPr marL="3479" marR="3479" marT="347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31418523"/>
                  </a:ext>
                </a:extLst>
              </a:tr>
              <a:tr h="832363"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162</a:t>
                      </a:r>
                    </a:p>
                  </a:txBody>
                  <a:tcPr marL="3479" marR="3479" marT="347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Основное мероприятие 01 «Строительство, реконструкция (модернизация), капитальный ремонт, приобретение, монтаж и ввод в эксплуатацию объектов очистки сточных вод на территории муниципальных образований Московской области»</a:t>
                      </a:r>
                    </a:p>
                  </a:txBody>
                  <a:tcPr marL="3479" marR="3479" marT="347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2022 Количество созданных и восстановленных объектов очистки сточных вод суммарной производительностью</a:t>
                      </a:r>
                    </a:p>
                  </a:txBody>
                  <a:tcPr marL="3479" marR="3479" marT="347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Приоритетный, отраслевой показатель</a:t>
                      </a:r>
                    </a:p>
                  </a:txBody>
                  <a:tcPr marL="3479" marR="3479" marT="347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Единица</a:t>
                      </a:r>
                    </a:p>
                  </a:txBody>
                  <a:tcPr marL="3479" marR="3479" marT="347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3479" marR="3479" marT="347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3479" marR="3479" marT="347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Созданных и восстановленных объектов очистки сточных вод суммарной производительностью в 2022 году в городском округе Щёлково не было</a:t>
                      </a:r>
                    </a:p>
                  </a:txBody>
                  <a:tcPr marL="3479" marR="3479" marT="347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2906270"/>
                  </a:ext>
                </a:extLst>
              </a:tr>
              <a:tr h="758015"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163</a:t>
                      </a:r>
                    </a:p>
                  </a:txBody>
                  <a:tcPr marL="3479" marR="3479" marT="347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Основное мероприятие 01 «Строительство, реконструкция (модернизация), капитальный ремонт, приобретение, монтаж и ввод в эксплуатацию объектов очистки сточных вод на территории муниципальных образований Московской области»</a:t>
                      </a:r>
                    </a:p>
                  </a:txBody>
                  <a:tcPr marL="3479" marR="3479" marT="347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Количество построенных, реконструированных, отремонтированных коллекторов (участков), канализационных насосных станций за счет средств местного бюджета</a:t>
                      </a:r>
                    </a:p>
                  </a:txBody>
                  <a:tcPr marL="3479" marR="3479" marT="347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Показатель муниципальной программы</a:t>
                      </a:r>
                    </a:p>
                  </a:txBody>
                  <a:tcPr marL="3479" marR="3479" marT="347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Единица</a:t>
                      </a:r>
                    </a:p>
                  </a:txBody>
                  <a:tcPr marL="3479" marR="3479" marT="347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3479" marR="3479" marT="347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3479" marR="3479" marT="347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Построенных, реконструированных, отремонтированных коллекторов (участков), канализационных насосных станций за счет средств местного бюджета в 2022 году в городском округе Щёлково не было</a:t>
                      </a:r>
                    </a:p>
                  </a:txBody>
                  <a:tcPr marL="3479" marR="3479" marT="347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5749627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7088206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Таблица 4"/>
          <p:cNvGraphicFramePr>
            <a:graphicFrameLocks noGrp="1"/>
          </p:cNvGraphicFramePr>
          <p:nvPr>
            <p:extLst/>
          </p:nvPr>
        </p:nvGraphicFramePr>
        <p:xfrm>
          <a:off x="0" y="7519"/>
          <a:ext cx="9144000" cy="6850481"/>
        </p:xfrm>
        <a:graphic>
          <a:graphicData uri="http://schemas.openxmlformats.org/drawingml/2006/table">
            <a:tbl>
              <a:tblPr/>
              <a:tblGrid>
                <a:gridCol w="348105">
                  <a:extLst>
                    <a:ext uri="{9D8B030D-6E8A-4147-A177-3AD203B41FA5}">
                      <a16:colId xmlns:a16="http://schemas.microsoft.com/office/drawing/2014/main" val="4198408372"/>
                    </a:ext>
                  </a:extLst>
                </a:gridCol>
                <a:gridCol w="2191204">
                  <a:extLst>
                    <a:ext uri="{9D8B030D-6E8A-4147-A177-3AD203B41FA5}">
                      <a16:colId xmlns:a16="http://schemas.microsoft.com/office/drawing/2014/main" val="1589396936"/>
                    </a:ext>
                  </a:extLst>
                </a:gridCol>
                <a:gridCol w="2026475">
                  <a:extLst>
                    <a:ext uri="{9D8B030D-6E8A-4147-A177-3AD203B41FA5}">
                      <a16:colId xmlns:a16="http://schemas.microsoft.com/office/drawing/2014/main" val="3812881198"/>
                    </a:ext>
                  </a:extLst>
                </a:gridCol>
                <a:gridCol w="994589">
                  <a:extLst>
                    <a:ext uri="{9D8B030D-6E8A-4147-A177-3AD203B41FA5}">
                      <a16:colId xmlns:a16="http://schemas.microsoft.com/office/drawing/2014/main" val="2107029266"/>
                    </a:ext>
                  </a:extLst>
                </a:gridCol>
                <a:gridCol w="512834">
                  <a:extLst>
                    <a:ext uri="{9D8B030D-6E8A-4147-A177-3AD203B41FA5}">
                      <a16:colId xmlns:a16="http://schemas.microsoft.com/office/drawing/2014/main" val="1008417856"/>
                    </a:ext>
                  </a:extLst>
                </a:gridCol>
                <a:gridCol w="671348">
                  <a:extLst>
                    <a:ext uri="{9D8B030D-6E8A-4147-A177-3AD203B41FA5}">
                      <a16:colId xmlns:a16="http://schemas.microsoft.com/office/drawing/2014/main" val="1059755928"/>
                    </a:ext>
                  </a:extLst>
                </a:gridCol>
                <a:gridCol w="609185">
                  <a:extLst>
                    <a:ext uri="{9D8B030D-6E8A-4147-A177-3AD203B41FA5}">
                      <a16:colId xmlns:a16="http://schemas.microsoft.com/office/drawing/2014/main" val="2349933318"/>
                    </a:ext>
                  </a:extLst>
                </a:gridCol>
                <a:gridCol w="1790260">
                  <a:extLst>
                    <a:ext uri="{9D8B030D-6E8A-4147-A177-3AD203B41FA5}">
                      <a16:colId xmlns:a16="http://schemas.microsoft.com/office/drawing/2014/main" val="2911628639"/>
                    </a:ext>
                  </a:extLst>
                </a:gridCol>
              </a:tblGrid>
              <a:tr h="121536">
                <a:tc>
                  <a:txBody>
                    <a:bodyPr/>
                    <a:lstStyle/>
                    <a:p>
                      <a:pPr algn="ctr" fontAlgn="t"/>
                      <a:r>
                        <a:rPr lang="ru-RU" sz="75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10.3</a:t>
                      </a:r>
                    </a:p>
                  </a:txBody>
                  <a:tcPr marL="3408" marR="3408" marT="340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gridSpan="7">
                  <a:txBody>
                    <a:bodyPr/>
                    <a:lstStyle/>
                    <a:p>
                      <a:pPr algn="ctr" fontAlgn="t"/>
                      <a:r>
                        <a:rPr lang="ru-RU" sz="75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Подпрограмма 3 "Создание условий для обеспечения качественными коммунальными услугами"     </a:t>
                      </a:r>
                    </a:p>
                  </a:txBody>
                  <a:tcPr marL="3408" marR="3408" marT="340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42848828"/>
                  </a:ext>
                </a:extLst>
              </a:tr>
              <a:tr h="830923">
                <a:tc>
                  <a:txBody>
                    <a:bodyPr/>
                    <a:lstStyle/>
                    <a:p>
                      <a:pPr algn="ctr" fontAlgn="t"/>
                      <a:r>
                        <a:rPr lang="ru-RU" sz="75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164</a:t>
                      </a:r>
                    </a:p>
                  </a:txBody>
                  <a:tcPr marL="3408" marR="3408" marT="340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Основное мероприятие 05 «Мониторинг разработки и утверждения схем водоснабжения и водоотведения, теплоснабжения, а также программ комплексного развития систем коммунальной инфраструктуры городских округов»</a:t>
                      </a:r>
                    </a:p>
                  </a:txBody>
                  <a:tcPr marL="3408" marR="3408" marT="340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2022 Доля актуальных схем теплоснабжения, водоснабжения и водоотведения, программ комплексного развития систем коммунальной инфраструктуры</a:t>
                      </a:r>
                    </a:p>
                  </a:txBody>
                  <a:tcPr marL="3408" marR="3408" marT="340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Приоритетный показатель (обращение)</a:t>
                      </a:r>
                    </a:p>
                  </a:txBody>
                  <a:tcPr marL="3408" marR="3408" marT="340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3408" marR="3408" marT="340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</a:t>
                      </a:r>
                    </a:p>
                  </a:txBody>
                  <a:tcPr marL="3408" marR="3408" marT="340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66,7</a:t>
                      </a:r>
                    </a:p>
                  </a:txBody>
                  <a:tcPr marL="3408" marR="3408" marT="340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ru-RU" sz="7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 2022 году утверждены схемы теплоснабжения, водоснабжения и водоотведения. Исполнитель-подрядчик не исполнил обязательства по разработке программы комплексного развития систем коммунальной инфраструктуры</a:t>
                      </a:r>
                    </a:p>
                  </a:txBody>
                  <a:tcPr marL="3408" marR="3408" marT="340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3544442"/>
                  </a:ext>
                </a:extLst>
              </a:tr>
              <a:tr h="830923">
                <a:tc>
                  <a:txBody>
                    <a:bodyPr/>
                    <a:lstStyle/>
                    <a:p>
                      <a:pPr algn="ctr" fontAlgn="t"/>
                      <a:r>
                        <a:rPr lang="ru-RU" sz="75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165</a:t>
                      </a:r>
                    </a:p>
                  </a:txBody>
                  <a:tcPr marL="3408" marR="3408" marT="340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Основное мероприятие 03 «Проведение первоочередных мероприятий по восстановлению инфраструктуры военных городков на территории Московской области, переданных из федеральной собственности»</a:t>
                      </a:r>
                    </a:p>
                  </a:txBody>
                  <a:tcPr marL="3408" marR="3408" marT="340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Количество созданных и восстановленных объектов инженерной инфраструктуры на территории военных городков за счет средств местного бюджета в сфере жилищно-коммунального хозяйства</a:t>
                      </a:r>
                    </a:p>
                  </a:txBody>
                  <a:tcPr marL="3408" marR="3408" marT="340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Показатель муниципальной программы</a:t>
                      </a:r>
                    </a:p>
                  </a:txBody>
                  <a:tcPr marL="3408" marR="3408" marT="340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Единица</a:t>
                      </a:r>
                    </a:p>
                  </a:txBody>
                  <a:tcPr marL="3408" marR="3408" marT="340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3408" marR="3408" marT="340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3408" marR="3408" marT="340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Созданных и восстановленных объектов инженерной инфраструктуры на территории военных городков за счет средств местного бюджета в сфере жилищно-коммунального хозяйства в 2022 года в городском округе Щёлково  не было</a:t>
                      </a:r>
                    </a:p>
                  </a:txBody>
                  <a:tcPr marL="3408" marR="3408" marT="340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48128917"/>
                  </a:ext>
                </a:extLst>
              </a:tr>
              <a:tr h="476229">
                <a:tc>
                  <a:txBody>
                    <a:bodyPr/>
                    <a:lstStyle/>
                    <a:p>
                      <a:pPr algn="ctr" fontAlgn="t"/>
                      <a:r>
                        <a:rPr lang="ru-RU" sz="75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166</a:t>
                      </a:r>
                    </a:p>
                  </a:txBody>
                  <a:tcPr marL="3408" marR="3408" marT="340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Основное мероприятие 04 «Создание экономических условий для повышения эффективности работы организаций жилищно-коммунального хозяйства»</a:t>
                      </a:r>
                    </a:p>
                  </a:txBody>
                  <a:tcPr marL="3408" marR="3408" marT="340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Отсутствие ограничений в поставке топливно-энергетических ресурсов</a:t>
                      </a:r>
                    </a:p>
                  </a:txBody>
                  <a:tcPr marL="3408" marR="3408" marT="340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Показатель муниципальной программы</a:t>
                      </a:r>
                    </a:p>
                  </a:txBody>
                  <a:tcPr marL="3408" marR="3408" marT="340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3408" marR="3408" marT="340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</a:t>
                      </a:r>
                    </a:p>
                  </a:txBody>
                  <a:tcPr marL="3408" marR="3408" marT="340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</a:t>
                      </a:r>
                    </a:p>
                  </a:txBody>
                  <a:tcPr marL="3408" marR="3408" marT="340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Выполнен</a:t>
                      </a:r>
                    </a:p>
                  </a:txBody>
                  <a:tcPr marL="3408" marR="3408" marT="340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2491729"/>
                  </a:ext>
                </a:extLst>
              </a:tr>
              <a:tr h="594460">
                <a:tc>
                  <a:txBody>
                    <a:bodyPr/>
                    <a:lstStyle/>
                    <a:p>
                      <a:pPr algn="ctr" fontAlgn="t"/>
                      <a:r>
                        <a:rPr lang="ru-RU" sz="75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167</a:t>
                      </a:r>
                    </a:p>
                  </a:txBody>
                  <a:tcPr marL="3408" marR="3408" marT="340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Основное мероприятие 03 «Проведение первоочередных мероприятий по восстановлению инфраструктуры военных городков на территории Московской области, переданных из федеральной собственности»</a:t>
                      </a:r>
                    </a:p>
                  </a:txBody>
                  <a:tcPr marL="3408" marR="3408" marT="340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2022 Количество созданных и восстановленных объектов социальной и инженерной инфраструктуры на территории военных городков Московской области</a:t>
                      </a:r>
                    </a:p>
                  </a:txBody>
                  <a:tcPr marL="3408" marR="3408" marT="340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Обращение Губернатора Московской области</a:t>
                      </a:r>
                    </a:p>
                  </a:txBody>
                  <a:tcPr marL="3408" marR="3408" marT="340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Единица</a:t>
                      </a:r>
                    </a:p>
                  </a:txBody>
                  <a:tcPr marL="3408" marR="3408" marT="340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3408" marR="3408" marT="340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3408" marR="3408" marT="340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Выполнен</a:t>
                      </a:r>
                    </a:p>
                  </a:txBody>
                  <a:tcPr marL="3408" marR="3408" marT="340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2476072"/>
                  </a:ext>
                </a:extLst>
              </a:tr>
              <a:tr h="712692">
                <a:tc>
                  <a:txBody>
                    <a:bodyPr/>
                    <a:lstStyle/>
                    <a:p>
                      <a:pPr algn="ctr" fontAlgn="t"/>
                      <a:r>
                        <a:rPr lang="ru-RU" sz="75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168</a:t>
                      </a:r>
                    </a:p>
                  </a:txBody>
                  <a:tcPr marL="3408" marR="3408" marT="340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Основное мероприятие 02 «Строительство, реконструкция, капитальный ремонт, приобретение, монтаж и ввод в эксплуатацию объектов коммунальной инфраструктуры на территории муниципальных образований Московской области»</a:t>
                      </a:r>
                    </a:p>
                  </a:txBody>
                  <a:tcPr marL="3408" marR="3408" marT="340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2022 Количество созданных и восстановленных объектов коммунальной инфраструктуры</a:t>
                      </a:r>
                    </a:p>
                  </a:txBody>
                  <a:tcPr marL="3408" marR="3408" marT="340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Обращение Губернатора Московской области</a:t>
                      </a:r>
                    </a:p>
                  </a:txBody>
                  <a:tcPr marL="3408" marR="3408" marT="340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Единица</a:t>
                      </a:r>
                    </a:p>
                  </a:txBody>
                  <a:tcPr marL="3408" marR="3408" marT="340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3408" marR="3408" marT="340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3408" marR="3408" marT="340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Созданных и восстановленных объектов коммунальной инфраструктуры в 2022 году не было</a:t>
                      </a:r>
                    </a:p>
                  </a:txBody>
                  <a:tcPr marL="3408" marR="3408" marT="340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97169329"/>
                  </a:ext>
                </a:extLst>
              </a:tr>
              <a:tr h="121536">
                <a:tc>
                  <a:txBody>
                    <a:bodyPr/>
                    <a:lstStyle/>
                    <a:p>
                      <a:pPr algn="ctr" fontAlgn="t"/>
                      <a:r>
                        <a:rPr lang="ru-RU" sz="75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10.4</a:t>
                      </a:r>
                    </a:p>
                  </a:txBody>
                  <a:tcPr marL="3408" marR="3408" marT="340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gridSpan="7">
                  <a:txBody>
                    <a:bodyPr/>
                    <a:lstStyle/>
                    <a:p>
                      <a:pPr algn="ctr" fontAlgn="t"/>
                      <a:r>
                        <a:rPr lang="ru-RU" sz="75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Подпрограмма 4 "Энергосбережение и повышение энергетической эффективности"     </a:t>
                      </a:r>
                    </a:p>
                  </a:txBody>
                  <a:tcPr marL="3408" marR="3408" marT="340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08145833"/>
                  </a:ext>
                </a:extLst>
              </a:tr>
              <a:tr h="712692">
                <a:tc>
                  <a:txBody>
                    <a:bodyPr/>
                    <a:lstStyle/>
                    <a:p>
                      <a:pPr algn="ctr" fontAlgn="t"/>
                      <a:r>
                        <a:rPr lang="ru-RU" sz="75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169</a:t>
                      </a:r>
                    </a:p>
                  </a:txBody>
                  <a:tcPr marL="3408" marR="3408" marT="340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Основное мероприятие 01 «Повышение энергетической эффективности муниципальных учреждений Московской области»</a:t>
                      </a:r>
                    </a:p>
                  </a:txBody>
                  <a:tcPr marL="3408" marR="3408" marT="340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2022 Доля зданий, строений, сооружений муниципальной собственности, соответствующих нормальному уровню энергетической эффективности и выше (А, B, C, D).</a:t>
                      </a:r>
                    </a:p>
                  </a:txBody>
                  <a:tcPr marL="3408" marR="3408" marT="340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Приоритетный, отраслевой показатель</a:t>
                      </a:r>
                    </a:p>
                  </a:txBody>
                  <a:tcPr marL="3408" marR="3408" marT="340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3408" marR="3408" marT="340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29</a:t>
                      </a:r>
                    </a:p>
                  </a:txBody>
                  <a:tcPr marL="3408" marR="3408" marT="340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25</a:t>
                      </a:r>
                    </a:p>
                  </a:txBody>
                  <a:tcPr marL="3408" marR="3408" marT="340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Выполнен на 86,2 % . По итогам 2022 года достижение планируемого показателя не достигнуто по причине невыполнения муниципальными учреждениями в полном объеме плана мероприятий в сфере энергосбережения</a:t>
                      </a:r>
                    </a:p>
                  </a:txBody>
                  <a:tcPr marL="3408" marR="3408" marT="340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74995134"/>
                  </a:ext>
                </a:extLst>
              </a:tr>
              <a:tr h="594460">
                <a:tc>
                  <a:txBody>
                    <a:bodyPr/>
                    <a:lstStyle/>
                    <a:p>
                      <a:pPr algn="ctr" fontAlgn="t"/>
                      <a:r>
                        <a:rPr lang="ru-RU" sz="75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170</a:t>
                      </a:r>
                    </a:p>
                  </a:txBody>
                  <a:tcPr marL="3408" marR="3408" marT="340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Основное мероприятие 02 «Организация учета энергоресурсов в жилищном фонде Московской области»</a:t>
                      </a:r>
                    </a:p>
                  </a:txBody>
                  <a:tcPr marL="3408" marR="3408" marT="340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2022 Бережливый учет - оснащенность многоквартирных домов общедомовыми приборами учета</a:t>
                      </a:r>
                    </a:p>
                  </a:txBody>
                  <a:tcPr marL="3408" marR="3408" marT="340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Приоритетный, отраслевой показатель</a:t>
                      </a:r>
                    </a:p>
                  </a:txBody>
                  <a:tcPr marL="3408" marR="3408" marT="340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3408" marR="3408" marT="340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96,66</a:t>
                      </a:r>
                    </a:p>
                  </a:txBody>
                  <a:tcPr marL="3408" marR="3408" marT="340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93,13</a:t>
                      </a:r>
                    </a:p>
                  </a:txBody>
                  <a:tcPr marL="3408" marR="3408" marT="340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Выполнен на 96,3 %. По итогам данных в АИС  ГЖИ МО выявлено увеличение количества многоквартирных домов, подлежащих установке приборами учета (наличие технической возможности)</a:t>
                      </a:r>
                    </a:p>
                  </a:txBody>
                  <a:tcPr marL="3408" marR="3408" marT="340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2541808"/>
                  </a:ext>
                </a:extLst>
              </a:tr>
              <a:tr h="357998">
                <a:tc>
                  <a:txBody>
                    <a:bodyPr/>
                    <a:lstStyle/>
                    <a:p>
                      <a:pPr algn="ctr" fontAlgn="t"/>
                      <a:r>
                        <a:rPr lang="ru-RU" sz="75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171</a:t>
                      </a:r>
                    </a:p>
                  </a:txBody>
                  <a:tcPr marL="3408" marR="3408" marT="340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Основное мероприятие 03 «Повышение энергетической эффективности многоквартирных домов»</a:t>
                      </a:r>
                    </a:p>
                  </a:txBody>
                  <a:tcPr marL="3408" marR="3408" marT="340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2022 Доля многоквартирных домов с присвоенными классами энергоэфективности</a:t>
                      </a:r>
                    </a:p>
                  </a:txBody>
                  <a:tcPr marL="3408" marR="3408" marT="340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Приоритетный, отраслевой показатель</a:t>
                      </a:r>
                    </a:p>
                  </a:txBody>
                  <a:tcPr marL="3408" marR="3408" marT="340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3408" marR="3408" marT="340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21,71</a:t>
                      </a:r>
                    </a:p>
                  </a:txBody>
                  <a:tcPr marL="3408" marR="3408" marT="340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22,3</a:t>
                      </a:r>
                    </a:p>
                  </a:txBody>
                  <a:tcPr marL="3408" marR="3408" marT="340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Выполнен</a:t>
                      </a:r>
                    </a:p>
                  </a:txBody>
                  <a:tcPr marL="3408" marR="3408" marT="340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5373013"/>
                  </a:ext>
                </a:extLst>
              </a:tr>
              <a:tr h="594460">
                <a:tc>
                  <a:txBody>
                    <a:bodyPr/>
                    <a:lstStyle/>
                    <a:p>
                      <a:pPr algn="ctr" fontAlgn="t"/>
                      <a:r>
                        <a:rPr lang="ru-RU" sz="75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172</a:t>
                      </a:r>
                    </a:p>
                  </a:txBody>
                  <a:tcPr marL="3408" marR="3408" marT="340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Основное мероприятие 01 «Повышение энергетической эффективности муниципальных учреждений Московской области»</a:t>
                      </a:r>
                    </a:p>
                  </a:txBody>
                  <a:tcPr marL="3408" marR="3408" marT="340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2022 Доля зданий, строений, сооружений органов местного самоуправления и муниципальных учреждений, оснащенных приборами учета потребляемых энергетических ресурсов</a:t>
                      </a:r>
                    </a:p>
                  </a:txBody>
                  <a:tcPr marL="3408" marR="3408" marT="340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Приоритетный, отраслевой показатель</a:t>
                      </a:r>
                    </a:p>
                  </a:txBody>
                  <a:tcPr marL="3408" marR="3408" marT="340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3408" marR="3408" marT="340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91,49</a:t>
                      </a:r>
                    </a:p>
                  </a:txBody>
                  <a:tcPr marL="3408" marR="3408" marT="340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89,01</a:t>
                      </a:r>
                    </a:p>
                  </a:txBody>
                  <a:tcPr marL="3408" marR="3408" marT="340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Выполнен на 97,3 %. По итогам данных в САСДУЭ МО выявлено увеличение количества зданий бюджетной сферы, подлежащих установке приборами учета (наличие технической возможности)</a:t>
                      </a:r>
                    </a:p>
                  </a:txBody>
                  <a:tcPr marL="3408" marR="3408" marT="340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36357863"/>
                  </a:ext>
                </a:extLst>
              </a:tr>
              <a:tr h="423038">
                <a:tc>
                  <a:txBody>
                    <a:bodyPr/>
                    <a:lstStyle/>
                    <a:p>
                      <a:pPr algn="ctr" fontAlgn="t"/>
                      <a:r>
                        <a:rPr lang="ru-RU" sz="75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408" marR="3408" marT="340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Основное мероприятие 02 «Организация учета энергоресурсов в жилищном фонде Московской области»</a:t>
                      </a:r>
                    </a:p>
                  </a:txBody>
                  <a:tcPr marL="3408" marR="3408" marT="340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Бережливый учёт - оснащенность многоквартирных домов индивидуальными приборами учета</a:t>
                      </a:r>
                    </a:p>
                  </a:txBody>
                  <a:tcPr marL="3408" marR="3408" marT="340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Показатель муниципальной программы</a:t>
                      </a:r>
                    </a:p>
                  </a:txBody>
                  <a:tcPr marL="3408" marR="3408" marT="340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Единица</a:t>
                      </a:r>
                    </a:p>
                  </a:txBody>
                  <a:tcPr marL="3408" marR="3408" marT="340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174</a:t>
                      </a:r>
                    </a:p>
                  </a:txBody>
                  <a:tcPr marL="3408" marR="3408" marT="340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174</a:t>
                      </a:r>
                    </a:p>
                  </a:txBody>
                  <a:tcPr marL="3408" marR="3408" marT="340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Выполнен</a:t>
                      </a:r>
                    </a:p>
                  </a:txBody>
                  <a:tcPr marL="3408" marR="3408" marT="340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6372836"/>
                  </a:ext>
                </a:extLst>
              </a:tr>
              <a:tr h="121536">
                <a:tc>
                  <a:txBody>
                    <a:bodyPr/>
                    <a:lstStyle/>
                    <a:p>
                      <a:pPr algn="ctr" fontAlgn="t"/>
                      <a:r>
                        <a:rPr lang="ru-RU" sz="75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10.8</a:t>
                      </a:r>
                    </a:p>
                  </a:txBody>
                  <a:tcPr marL="3408" marR="3408" marT="340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gridSpan="7">
                  <a:txBody>
                    <a:bodyPr/>
                    <a:lstStyle/>
                    <a:p>
                      <a:pPr algn="ctr" fontAlgn="t"/>
                      <a:r>
                        <a:rPr lang="ru-RU" sz="75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Подпрограмма 8 "Обеспечивающая подпрограмма"</a:t>
                      </a:r>
                    </a:p>
                  </a:txBody>
                  <a:tcPr marL="3408" marR="3408" marT="340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61093829"/>
                  </a:ext>
                </a:extLst>
              </a:tr>
              <a:tr h="357998">
                <a:tc>
                  <a:txBody>
                    <a:bodyPr/>
                    <a:lstStyle/>
                    <a:p>
                      <a:pPr algn="ctr" fontAlgn="t"/>
                      <a:r>
                        <a:rPr lang="ru-RU" sz="75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173</a:t>
                      </a:r>
                    </a:p>
                  </a:txBody>
                  <a:tcPr marL="3408" marR="3408" marT="340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Основное мероприятие 01 «Создание условий для реализации полномочий органов местного самоуправления»</a:t>
                      </a:r>
                    </a:p>
                  </a:txBody>
                  <a:tcPr marL="3408" marR="3408" marT="340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Создание условий для реализации полномочий органов местного самоуправления</a:t>
                      </a:r>
                    </a:p>
                  </a:txBody>
                  <a:tcPr marL="3408" marR="3408" marT="340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Показатель муниципальной программы</a:t>
                      </a:r>
                    </a:p>
                  </a:txBody>
                  <a:tcPr marL="3408" marR="3408" marT="340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3408" marR="3408" marT="340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</a:t>
                      </a:r>
                    </a:p>
                  </a:txBody>
                  <a:tcPr marL="3408" marR="3408" marT="340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</a:t>
                      </a:r>
                    </a:p>
                  </a:txBody>
                  <a:tcPr marL="3408" marR="3408" marT="340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5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Выполнен</a:t>
                      </a:r>
                    </a:p>
                  </a:txBody>
                  <a:tcPr marL="3408" marR="3408" marT="340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327348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6820032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/>
          </p:nvPr>
        </p:nvGraphicFramePr>
        <p:xfrm>
          <a:off x="0" y="0"/>
          <a:ext cx="9144000" cy="7029399"/>
        </p:xfrm>
        <a:graphic>
          <a:graphicData uri="http://schemas.openxmlformats.org/drawingml/2006/table">
            <a:tbl>
              <a:tblPr/>
              <a:tblGrid>
                <a:gridCol w="348107">
                  <a:extLst>
                    <a:ext uri="{9D8B030D-6E8A-4147-A177-3AD203B41FA5}">
                      <a16:colId xmlns:a16="http://schemas.microsoft.com/office/drawing/2014/main" val="1555962631"/>
                    </a:ext>
                  </a:extLst>
                </a:gridCol>
                <a:gridCol w="2191203">
                  <a:extLst>
                    <a:ext uri="{9D8B030D-6E8A-4147-A177-3AD203B41FA5}">
                      <a16:colId xmlns:a16="http://schemas.microsoft.com/office/drawing/2014/main" val="3631959614"/>
                    </a:ext>
                  </a:extLst>
                </a:gridCol>
                <a:gridCol w="2026474">
                  <a:extLst>
                    <a:ext uri="{9D8B030D-6E8A-4147-A177-3AD203B41FA5}">
                      <a16:colId xmlns:a16="http://schemas.microsoft.com/office/drawing/2014/main" val="2988607592"/>
                    </a:ext>
                  </a:extLst>
                </a:gridCol>
                <a:gridCol w="994587">
                  <a:extLst>
                    <a:ext uri="{9D8B030D-6E8A-4147-A177-3AD203B41FA5}">
                      <a16:colId xmlns:a16="http://schemas.microsoft.com/office/drawing/2014/main" val="2693430079"/>
                    </a:ext>
                  </a:extLst>
                </a:gridCol>
                <a:gridCol w="512835">
                  <a:extLst>
                    <a:ext uri="{9D8B030D-6E8A-4147-A177-3AD203B41FA5}">
                      <a16:colId xmlns:a16="http://schemas.microsoft.com/office/drawing/2014/main" val="3019956447"/>
                    </a:ext>
                  </a:extLst>
                </a:gridCol>
                <a:gridCol w="671348">
                  <a:extLst>
                    <a:ext uri="{9D8B030D-6E8A-4147-A177-3AD203B41FA5}">
                      <a16:colId xmlns:a16="http://schemas.microsoft.com/office/drawing/2014/main" val="1536807015"/>
                    </a:ext>
                  </a:extLst>
                </a:gridCol>
                <a:gridCol w="609186">
                  <a:extLst>
                    <a:ext uri="{9D8B030D-6E8A-4147-A177-3AD203B41FA5}">
                      <a16:colId xmlns:a16="http://schemas.microsoft.com/office/drawing/2014/main" val="1235530272"/>
                    </a:ext>
                  </a:extLst>
                </a:gridCol>
                <a:gridCol w="1790260">
                  <a:extLst>
                    <a:ext uri="{9D8B030D-6E8A-4147-A177-3AD203B41FA5}">
                      <a16:colId xmlns:a16="http://schemas.microsoft.com/office/drawing/2014/main" val="1023107858"/>
                    </a:ext>
                  </a:extLst>
                </a:gridCol>
              </a:tblGrid>
              <a:tr h="501546">
                <a:tc>
                  <a:txBody>
                    <a:bodyPr/>
                    <a:lstStyle/>
                    <a:p>
                      <a:pPr algn="ctr" fontAlgn="t"/>
                      <a:r>
                        <a:rPr lang="ru-RU" sz="78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№</a:t>
                      </a:r>
                    </a:p>
                  </a:txBody>
                  <a:tcPr marL="3704" marR="3704" marT="370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8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Наименование основного мероприятия </a:t>
                      </a:r>
                    </a:p>
                  </a:txBody>
                  <a:tcPr marL="3704" marR="3704" marT="370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8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Планируемые результаты реализации муниципальной программы</a:t>
                      </a:r>
                    </a:p>
                  </a:txBody>
                  <a:tcPr marL="3704" marR="3704" marT="370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8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Тип показателя</a:t>
                      </a:r>
                    </a:p>
                  </a:txBody>
                  <a:tcPr marL="3704" marR="3704" marT="370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8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Единица измерения</a:t>
                      </a:r>
                    </a:p>
                  </a:txBody>
                  <a:tcPr marL="3704" marR="3704" marT="370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8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Планируемое значение показателя на 2022 год</a:t>
                      </a:r>
                    </a:p>
                  </a:txBody>
                  <a:tcPr marL="3704" marR="3704" marT="370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8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Достигнутое значение показателя за 2022 год</a:t>
                      </a:r>
                    </a:p>
                  </a:txBody>
                  <a:tcPr marL="3704" marR="3704" marT="370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8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Причины невыполнения / несвоевременного выполнения / текущая стадия выполнения / предложения по выполнению</a:t>
                      </a:r>
                    </a:p>
                  </a:txBody>
                  <a:tcPr marL="3704" marR="3704" marT="370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6929324"/>
                  </a:ext>
                </a:extLst>
              </a:tr>
              <a:tr h="128294">
                <a:tc>
                  <a:txBody>
                    <a:bodyPr/>
                    <a:lstStyle/>
                    <a:p>
                      <a:pPr algn="ctr" fontAlgn="t"/>
                      <a:r>
                        <a:rPr lang="ru-RU" sz="78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11.</a:t>
                      </a:r>
                    </a:p>
                  </a:txBody>
                  <a:tcPr marL="3704" marR="3704" marT="370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gridSpan="7">
                  <a:txBody>
                    <a:bodyPr/>
                    <a:lstStyle/>
                    <a:p>
                      <a:pPr algn="ctr" fontAlgn="t"/>
                      <a:r>
                        <a:rPr lang="ru-RU" sz="78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Муниципальная программа городского округа Щёлково "Предпринимательство"</a:t>
                      </a:r>
                    </a:p>
                  </a:txBody>
                  <a:tcPr marL="3704" marR="3704" marT="370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20361964"/>
                  </a:ext>
                </a:extLst>
              </a:tr>
              <a:tr h="128294">
                <a:tc>
                  <a:txBody>
                    <a:bodyPr/>
                    <a:lstStyle/>
                    <a:p>
                      <a:pPr algn="ctr" fontAlgn="t"/>
                      <a:r>
                        <a:rPr lang="ru-RU" sz="78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11.1</a:t>
                      </a:r>
                    </a:p>
                  </a:txBody>
                  <a:tcPr marL="3704" marR="3704" marT="370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gridSpan="7">
                  <a:txBody>
                    <a:bodyPr/>
                    <a:lstStyle/>
                    <a:p>
                      <a:pPr algn="ctr" fontAlgn="t"/>
                      <a:r>
                        <a:rPr lang="ru-RU" sz="78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Подпрограмма 1 "Инвестиции"   </a:t>
                      </a:r>
                    </a:p>
                  </a:txBody>
                  <a:tcPr marL="3704" marR="3704" marT="370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06661497"/>
                  </a:ext>
                </a:extLst>
              </a:tr>
              <a:tr h="501546">
                <a:tc>
                  <a:txBody>
                    <a:bodyPr/>
                    <a:lstStyle/>
                    <a:p>
                      <a:pPr algn="ctr" fontAlgn="t"/>
                      <a:r>
                        <a:rPr lang="ru-RU" sz="78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174</a:t>
                      </a:r>
                    </a:p>
                  </a:txBody>
                  <a:tcPr marL="3704" marR="3704" marT="370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8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Основное мероприятие 07 «Организация работ по поддержке и развитию промышленного потенциала»</a:t>
                      </a:r>
                    </a:p>
                  </a:txBody>
                  <a:tcPr marL="3704" marR="3704" marT="370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8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2022 Увеличение среднемесячной заработной платы работников организаций, не относящихся к субъектам малого предпринимательства</a:t>
                      </a:r>
                    </a:p>
                  </a:txBody>
                  <a:tcPr marL="3704" marR="3704" marT="370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8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Приоритетный показатель</a:t>
                      </a:r>
                    </a:p>
                  </a:txBody>
                  <a:tcPr marL="3704" marR="3704" marT="370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8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3704" marR="3704" marT="370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8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104,3</a:t>
                      </a:r>
                    </a:p>
                  </a:txBody>
                  <a:tcPr marL="3704" marR="3704" marT="370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8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108,9</a:t>
                      </a:r>
                    </a:p>
                  </a:txBody>
                  <a:tcPr marL="3704" marR="3704" marT="370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8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Выполнен</a:t>
                      </a:r>
                    </a:p>
                  </a:txBody>
                  <a:tcPr marL="3704" marR="3704" marT="370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9579545"/>
                  </a:ext>
                </a:extLst>
              </a:tr>
              <a:tr h="874798">
                <a:tc>
                  <a:txBody>
                    <a:bodyPr/>
                    <a:lstStyle/>
                    <a:p>
                      <a:pPr algn="ctr" fontAlgn="t"/>
                      <a:r>
                        <a:rPr lang="ru-RU" sz="78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175</a:t>
                      </a:r>
                    </a:p>
                  </a:txBody>
                  <a:tcPr marL="3704" marR="3704" marT="370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8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Основное мероприятие 02 «Создание многофункциональных индустриальных парков, технологических парков, промышленных площадок»</a:t>
                      </a:r>
                    </a:p>
                  </a:txBody>
                  <a:tcPr marL="3704" marR="3704" marT="370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8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2022 Объем инвестиций, привлеченных в основной капитал (без учета бюджетных инвестиций), на душу населения</a:t>
                      </a:r>
                    </a:p>
                  </a:txBody>
                  <a:tcPr marL="3704" marR="3704" marT="370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8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Приоритетный показатель, </a:t>
                      </a:r>
                      <a:br>
                        <a:rPr lang="ru-RU" sz="78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8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Рейтинг-45</a:t>
                      </a:r>
                      <a:br>
                        <a:rPr lang="ru-RU" sz="78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endParaRPr lang="ru-RU" sz="78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704" marR="3704" marT="370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8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Тысяча рублей</a:t>
                      </a:r>
                    </a:p>
                  </a:txBody>
                  <a:tcPr marL="3704" marR="3704" marT="370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8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64,93</a:t>
                      </a:r>
                    </a:p>
                  </a:txBody>
                  <a:tcPr marL="3704" marR="3704" marT="370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8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51,25</a:t>
                      </a:r>
                    </a:p>
                  </a:txBody>
                  <a:tcPr marL="3704" marR="3704" marT="370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8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Выполнен на 79 %. Плановое значение показателя не достигнуто в связи с переносом сроков реализации инвестиционных проектов на 2023 год предприятиями АО «Газпром космические системы» и  ООО «Машдеталь плюс»</a:t>
                      </a:r>
                    </a:p>
                  </a:txBody>
                  <a:tcPr marL="3704" marR="3704" marT="370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3197278"/>
                  </a:ext>
                </a:extLst>
              </a:tr>
              <a:tr h="377129">
                <a:tc>
                  <a:txBody>
                    <a:bodyPr/>
                    <a:lstStyle/>
                    <a:p>
                      <a:pPr algn="ctr" fontAlgn="t"/>
                      <a:r>
                        <a:rPr lang="ru-RU" sz="78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176</a:t>
                      </a:r>
                    </a:p>
                  </a:txBody>
                  <a:tcPr marL="3704" marR="3704" marT="370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8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Основное мероприятие 07 «Организация работ по поддержке и развитию промышленного потенциала»</a:t>
                      </a:r>
                    </a:p>
                  </a:txBody>
                  <a:tcPr marL="3704" marR="3704" marT="370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8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2022 Количество созданных рабочих мест</a:t>
                      </a:r>
                    </a:p>
                  </a:txBody>
                  <a:tcPr marL="3704" marR="3704" marT="370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8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Приоритетный показатель</a:t>
                      </a:r>
                    </a:p>
                  </a:txBody>
                  <a:tcPr marL="3704" marR="3704" marT="370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8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Единица</a:t>
                      </a:r>
                    </a:p>
                  </a:txBody>
                  <a:tcPr marL="3704" marR="3704" marT="370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8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1010</a:t>
                      </a:r>
                    </a:p>
                  </a:txBody>
                  <a:tcPr marL="3704" marR="3704" marT="370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8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1014</a:t>
                      </a:r>
                    </a:p>
                  </a:txBody>
                  <a:tcPr marL="3704" marR="3704" marT="370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8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Выполнен </a:t>
                      </a:r>
                    </a:p>
                  </a:txBody>
                  <a:tcPr marL="3704" marR="3704" marT="370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67727167"/>
                  </a:ext>
                </a:extLst>
              </a:tr>
              <a:tr h="750381">
                <a:tc>
                  <a:txBody>
                    <a:bodyPr/>
                    <a:lstStyle/>
                    <a:p>
                      <a:pPr algn="ctr" fontAlgn="t"/>
                      <a:r>
                        <a:rPr lang="ru-RU" sz="78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177</a:t>
                      </a:r>
                    </a:p>
                  </a:txBody>
                  <a:tcPr marL="3704" marR="3704" marT="370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8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Основное мероприятие 02 «Создание многофункциональных индустриальных парков, технологических парков, промышленных площадок»</a:t>
                      </a:r>
                    </a:p>
                  </a:txBody>
                  <a:tcPr marL="3704" marR="3704" marT="370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8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2022 Темп роста (индекс роста) физического объема инвестиций в основной капитал, за исключением инвестиций инфраструктурных монополий (федеральные проекты) и бюджетных ассигнований федерального бюджета</a:t>
                      </a:r>
                    </a:p>
                  </a:txBody>
                  <a:tcPr marL="3704" marR="3704" marT="370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8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Приоритетный показатель</a:t>
                      </a:r>
                    </a:p>
                  </a:txBody>
                  <a:tcPr marL="3704" marR="3704" marT="370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8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3704" marR="3704" marT="370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8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90,6</a:t>
                      </a:r>
                    </a:p>
                  </a:txBody>
                  <a:tcPr marL="3704" marR="3704" marT="370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8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113,35</a:t>
                      </a:r>
                    </a:p>
                  </a:txBody>
                  <a:tcPr marL="3704" marR="3704" marT="370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8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Выполнен </a:t>
                      </a:r>
                    </a:p>
                  </a:txBody>
                  <a:tcPr marL="3704" marR="3704" marT="370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96379789"/>
                  </a:ext>
                </a:extLst>
              </a:tr>
              <a:tr h="128294">
                <a:tc>
                  <a:txBody>
                    <a:bodyPr/>
                    <a:lstStyle/>
                    <a:p>
                      <a:pPr algn="ctr" fontAlgn="t"/>
                      <a:r>
                        <a:rPr lang="ru-RU" sz="78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11.2</a:t>
                      </a:r>
                    </a:p>
                  </a:txBody>
                  <a:tcPr marL="3704" marR="3704" marT="370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gridSpan="7">
                  <a:txBody>
                    <a:bodyPr/>
                    <a:lstStyle/>
                    <a:p>
                      <a:pPr algn="ctr" fontAlgn="t"/>
                      <a:r>
                        <a:rPr lang="ru-RU" sz="78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Подпрограмма 2 "Развитие конкуренции"  </a:t>
                      </a:r>
                    </a:p>
                  </a:txBody>
                  <a:tcPr marL="3704" marR="3704" marT="370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95679608"/>
                  </a:ext>
                </a:extLst>
              </a:tr>
              <a:tr h="252711">
                <a:tc>
                  <a:txBody>
                    <a:bodyPr/>
                    <a:lstStyle/>
                    <a:p>
                      <a:pPr algn="ctr" fontAlgn="t"/>
                      <a:r>
                        <a:rPr lang="ru-RU" sz="78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178</a:t>
                      </a:r>
                    </a:p>
                  </a:txBody>
                  <a:tcPr marL="3704" marR="3704" marT="370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8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Основное мероприятие 02 «Развитие конкурентной среды в рамках Федерального закона № 44-ФЗ»</a:t>
                      </a:r>
                    </a:p>
                  </a:txBody>
                  <a:tcPr marL="3704" marR="3704" marT="370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8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2022 Среднее количество участников состоявшихся закупок</a:t>
                      </a:r>
                    </a:p>
                  </a:txBody>
                  <a:tcPr marL="3704" marR="3704" marT="370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8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Приоритетный показатель</a:t>
                      </a:r>
                    </a:p>
                  </a:txBody>
                  <a:tcPr marL="3704" marR="3704" marT="370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8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Единица</a:t>
                      </a:r>
                    </a:p>
                  </a:txBody>
                  <a:tcPr marL="3704" marR="3704" marT="370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8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4,3</a:t>
                      </a:r>
                    </a:p>
                  </a:txBody>
                  <a:tcPr marL="3704" marR="3704" marT="370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8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4,9</a:t>
                      </a:r>
                    </a:p>
                  </a:txBody>
                  <a:tcPr marL="3704" marR="3704" marT="370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8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Выполнен</a:t>
                      </a:r>
                    </a:p>
                  </a:txBody>
                  <a:tcPr marL="3704" marR="3704" marT="370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44938856"/>
                  </a:ext>
                </a:extLst>
              </a:tr>
              <a:tr h="377129">
                <a:tc>
                  <a:txBody>
                    <a:bodyPr/>
                    <a:lstStyle/>
                    <a:p>
                      <a:pPr algn="ctr" fontAlgn="t"/>
                      <a:r>
                        <a:rPr lang="ru-RU" sz="78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179</a:t>
                      </a:r>
                    </a:p>
                  </a:txBody>
                  <a:tcPr marL="3704" marR="3704" marT="370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8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Основное мероприятие 01 «Реализация комплекса мер по развитию сферы закупок в соответствии с Федеральным законом № 44-ФЗ»</a:t>
                      </a:r>
                    </a:p>
                  </a:txBody>
                  <a:tcPr marL="3704" marR="3704" marT="370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8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2022 Доля обоснованных, частично обоснованных жалоб</a:t>
                      </a:r>
                    </a:p>
                  </a:txBody>
                  <a:tcPr marL="3704" marR="3704" marT="370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8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Приоритетный показатель</a:t>
                      </a:r>
                    </a:p>
                  </a:txBody>
                  <a:tcPr marL="3704" marR="3704" marT="370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8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3704" marR="3704" marT="370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8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3,6</a:t>
                      </a:r>
                    </a:p>
                  </a:txBody>
                  <a:tcPr marL="3704" marR="3704" marT="370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8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1,4</a:t>
                      </a:r>
                    </a:p>
                  </a:txBody>
                  <a:tcPr marL="3704" marR="3704" marT="370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8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Выполнен</a:t>
                      </a:r>
                    </a:p>
                  </a:txBody>
                  <a:tcPr marL="3704" marR="3704" marT="370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39431569"/>
                  </a:ext>
                </a:extLst>
              </a:tr>
              <a:tr h="501546">
                <a:tc>
                  <a:txBody>
                    <a:bodyPr/>
                    <a:lstStyle/>
                    <a:p>
                      <a:pPr algn="ctr" fontAlgn="t"/>
                      <a:r>
                        <a:rPr lang="ru-RU" sz="78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180</a:t>
                      </a:r>
                    </a:p>
                  </a:txBody>
                  <a:tcPr marL="3704" marR="3704" marT="370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8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Основное мероприятие 01 «Реализация комплекса мер по развитию сферы закупок в соответствии с Федеральным законом № 44-ФЗ»</a:t>
                      </a:r>
                    </a:p>
                  </a:txBody>
                  <a:tcPr marL="3704" marR="3704" marT="370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8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2022 Доля закупок среди субъектов малого предпринимательства, социально ориентированных некоммерческих организаций</a:t>
                      </a:r>
                    </a:p>
                  </a:txBody>
                  <a:tcPr marL="3704" marR="3704" marT="370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8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Приоритетный показатель</a:t>
                      </a:r>
                    </a:p>
                  </a:txBody>
                  <a:tcPr marL="3704" marR="3704" marT="370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8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3704" marR="3704" marT="370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8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40</a:t>
                      </a:r>
                    </a:p>
                  </a:txBody>
                  <a:tcPr marL="3704" marR="3704" marT="370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8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92,1</a:t>
                      </a:r>
                    </a:p>
                  </a:txBody>
                  <a:tcPr marL="3704" marR="3704" marT="370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8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Выполнен </a:t>
                      </a:r>
                    </a:p>
                  </a:txBody>
                  <a:tcPr marL="3704" marR="3704" marT="370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2151528"/>
                  </a:ext>
                </a:extLst>
              </a:tr>
              <a:tr h="377129">
                <a:tc>
                  <a:txBody>
                    <a:bodyPr/>
                    <a:lstStyle/>
                    <a:p>
                      <a:pPr algn="ctr" fontAlgn="t"/>
                      <a:r>
                        <a:rPr lang="ru-RU" sz="78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181</a:t>
                      </a:r>
                    </a:p>
                  </a:txBody>
                  <a:tcPr marL="3704" marR="3704" marT="370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8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Основное мероприятие 01 «Реализация комплекса мер по развитию сферы закупок в соответствии с Федеральным законом № 44-ФЗ»</a:t>
                      </a:r>
                    </a:p>
                  </a:txBody>
                  <a:tcPr marL="3704" marR="3704" marT="370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8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2022 Доля несостоявшихся закупок от общего количества конкурентных закупок</a:t>
                      </a:r>
                    </a:p>
                  </a:txBody>
                  <a:tcPr marL="3704" marR="3704" marT="370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8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Приоритетный показатель</a:t>
                      </a:r>
                    </a:p>
                  </a:txBody>
                  <a:tcPr marL="3704" marR="3704" marT="370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8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3704" marR="3704" marT="370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8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35</a:t>
                      </a:r>
                    </a:p>
                  </a:txBody>
                  <a:tcPr marL="3704" marR="3704" marT="370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8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7,8</a:t>
                      </a:r>
                    </a:p>
                  </a:txBody>
                  <a:tcPr marL="3704" marR="3704" marT="370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8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Выполнен</a:t>
                      </a:r>
                    </a:p>
                  </a:txBody>
                  <a:tcPr marL="3704" marR="3704" marT="370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5197743"/>
                  </a:ext>
                </a:extLst>
              </a:tr>
              <a:tr h="501546">
                <a:tc>
                  <a:txBody>
                    <a:bodyPr/>
                    <a:lstStyle/>
                    <a:p>
                      <a:pPr algn="ctr" fontAlgn="t"/>
                      <a:r>
                        <a:rPr lang="ru-RU" sz="78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182</a:t>
                      </a:r>
                    </a:p>
                  </a:txBody>
                  <a:tcPr marL="3704" marR="3704" marT="370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8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Основное мероприятие 04 «Реализация комплекса мер по содействию развитию конкуренции»</a:t>
                      </a:r>
                    </a:p>
                  </a:txBody>
                  <a:tcPr marL="3704" marR="3704" marT="370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8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2022 Количество реализованных требований Стандарта развития конкуренции в муниципальном образовании Московской области</a:t>
                      </a:r>
                    </a:p>
                  </a:txBody>
                  <a:tcPr marL="3704" marR="3704" marT="370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8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Приоритетный показатель</a:t>
                      </a:r>
                    </a:p>
                  </a:txBody>
                  <a:tcPr marL="3704" marR="3704" marT="370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8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Единица</a:t>
                      </a:r>
                    </a:p>
                  </a:txBody>
                  <a:tcPr marL="3704" marR="3704" marT="370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8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L="3704" marR="3704" marT="370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8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L="3704" marR="3704" marT="370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8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Выполнен</a:t>
                      </a:r>
                    </a:p>
                  </a:txBody>
                  <a:tcPr marL="3704" marR="3704" marT="370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42660208"/>
                  </a:ext>
                </a:extLst>
              </a:tr>
              <a:tr h="377129">
                <a:tc>
                  <a:txBody>
                    <a:bodyPr/>
                    <a:lstStyle/>
                    <a:p>
                      <a:pPr algn="ctr" fontAlgn="t"/>
                      <a:r>
                        <a:rPr lang="ru-RU" sz="78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183</a:t>
                      </a:r>
                    </a:p>
                  </a:txBody>
                  <a:tcPr marL="3704" marR="3704" marT="370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8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Основное мероприятие 01 «Реализация комплекса мер по развитию сферы закупок в соответствии с Федеральным законом № 44-ФЗ»</a:t>
                      </a:r>
                    </a:p>
                  </a:txBody>
                  <a:tcPr marL="3704" marR="3704" marT="370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8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2022 Доля общей экономии денежных средств по результатам определения поставщиков (подрядчиков, исполнителей)</a:t>
                      </a:r>
                    </a:p>
                  </a:txBody>
                  <a:tcPr marL="3704" marR="3704" marT="370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8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Приоритетный показатель</a:t>
                      </a:r>
                    </a:p>
                  </a:txBody>
                  <a:tcPr marL="3704" marR="3704" marT="370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8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3704" marR="3704" marT="370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8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</a:t>
                      </a:r>
                    </a:p>
                  </a:txBody>
                  <a:tcPr marL="3704" marR="3704" marT="370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8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4,3</a:t>
                      </a:r>
                    </a:p>
                  </a:txBody>
                  <a:tcPr marL="3704" marR="3704" marT="370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8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Выполнен на 53,7 %. Рост цен на товары повлек снижение экономии на торгах</a:t>
                      </a:r>
                    </a:p>
                  </a:txBody>
                  <a:tcPr marL="3704" marR="3704" marT="370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6111151"/>
                  </a:ext>
                </a:extLst>
              </a:tr>
              <a:tr h="377129">
                <a:tc>
                  <a:txBody>
                    <a:bodyPr/>
                    <a:lstStyle/>
                    <a:p>
                      <a:pPr algn="ctr" fontAlgn="t"/>
                      <a:r>
                        <a:rPr lang="ru-RU" sz="78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184</a:t>
                      </a:r>
                    </a:p>
                  </a:txBody>
                  <a:tcPr marL="3704" marR="3704" marT="370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8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Основное мероприятие 01 «Реализация комплекса мер по развитию сферы закупок в соответствии с Федеральным законом № 44-ФЗ»</a:t>
                      </a:r>
                    </a:p>
                  </a:txBody>
                  <a:tcPr marL="3704" marR="3704" marT="370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8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2022 Доля стоимости контрактов, заключенных с единственным поставщиком по несостоявшимся закупкам</a:t>
                      </a:r>
                    </a:p>
                  </a:txBody>
                  <a:tcPr marL="3704" marR="3704" marT="370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8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Приоритетный показатель</a:t>
                      </a:r>
                    </a:p>
                  </a:txBody>
                  <a:tcPr marL="3704" marR="3704" marT="370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8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3704" marR="3704" marT="370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8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41</a:t>
                      </a:r>
                    </a:p>
                  </a:txBody>
                  <a:tcPr marL="3704" marR="3704" marT="370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8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14,2</a:t>
                      </a:r>
                    </a:p>
                  </a:txBody>
                  <a:tcPr marL="3704" marR="3704" marT="370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8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Выполнен</a:t>
                      </a:r>
                    </a:p>
                  </a:txBody>
                  <a:tcPr marL="3704" marR="3704" marT="370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9603438"/>
                  </a:ext>
                </a:extLst>
              </a:tr>
              <a:tr h="874798">
                <a:tc>
                  <a:txBody>
                    <a:bodyPr/>
                    <a:lstStyle/>
                    <a:p>
                      <a:pPr algn="ctr" fontAlgn="t"/>
                      <a:r>
                        <a:rPr lang="ru-RU" sz="78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185</a:t>
                      </a:r>
                    </a:p>
                  </a:txBody>
                  <a:tcPr marL="3704" marR="3704" marT="370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8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Основное мероприятие 01 «Реализация комплекса мер по развитию сферы закупок в соответствии с Федеральным законом № 44-ФЗ»</a:t>
                      </a:r>
                    </a:p>
                  </a:txBody>
                  <a:tcPr marL="3704" marR="3704" marT="370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8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2022 Доля общей экономии денежных средств по результатам осуществления конкурентных закупок</a:t>
                      </a:r>
                    </a:p>
                  </a:txBody>
                  <a:tcPr marL="3704" marR="3704" marT="370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8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Приоритетный показатель</a:t>
                      </a:r>
                    </a:p>
                  </a:txBody>
                  <a:tcPr marL="3704" marR="3704" marT="370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8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3704" marR="3704" marT="370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8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</a:t>
                      </a:r>
                    </a:p>
                  </a:txBody>
                  <a:tcPr marL="3704" marR="3704" marT="370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8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6,3</a:t>
                      </a:r>
                    </a:p>
                  </a:txBody>
                  <a:tcPr marL="3704" marR="3704" marT="370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8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Выполнен на 90,0 %. Невыполнение данного показателя обусловлено торгами первого уровня на строительство детского сада, а также несостоявшимися торгами, при которых отсутствовало снижение НМЦК</a:t>
                      </a:r>
                      <a:br>
                        <a:rPr lang="ru-RU" sz="78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endParaRPr lang="ru-RU" sz="78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704" marR="3704" marT="370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234693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1760282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/>
          </p:nvPr>
        </p:nvGraphicFramePr>
        <p:xfrm>
          <a:off x="0" y="186"/>
          <a:ext cx="9144000" cy="6152576"/>
        </p:xfrm>
        <a:graphic>
          <a:graphicData uri="http://schemas.openxmlformats.org/drawingml/2006/table">
            <a:tbl>
              <a:tblPr/>
              <a:tblGrid>
                <a:gridCol w="348106">
                  <a:extLst>
                    <a:ext uri="{9D8B030D-6E8A-4147-A177-3AD203B41FA5}">
                      <a16:colId xmlns:a16="http://schemas.microsoft.com/office/drawing/2014/main" val="3203378249"/>
                    </a:ext>
                  </a:extLst>
                </a:gridCol>
                <a:gridCol w="2191203">
                  <a:extLst>
                    <a:ext uri="{9D8B030D-6E8A-4147-A177-3AD203B41FA5}">
                      <a16:colId xmlns:a16="http://schemas.microsoft.com/office/drawing/2014/main" val="1035657518"/>
                    </a:ext>
                  </a:extLst>
                </a:gridCol>
                <a:gridCol w="2026474">
                  <a:extLst>
                    <a:ext uri="{9D8B030D-6E8A-4147-A177-3AD203B41FA5}">
                      <a16:colId xmlns:a16="http://schemas.microsoft.com/office/drawing/2014/main" val="3039739260"/>
                    </a:ext>
                  </a:extLst>
                </a:gridCol>
                <a:gridCol w="994589">
                  <a:extLst>
                    <a:ext uri="{9D8B030D-6E8A-4147-A177-3AD203B41FA5}">
                      <a16:colId xmlns:a16="http://schemas.microsoft.com/office/drawing/2014/main" val="686089263"/>
                    </a:ext>
                  </a:extLst>
                </a:gridCol>
                <a:gridCol w="512835">
                  <a:extLst>
                    <a:ext uri="{9D8B030D-6E8A-4147-A177-3AD203B41FA5}">
                      <a16:colId xmlns:a16="http://schemas.microsoft.com/office/drawing/2014/main" val="1857932012"/>
                    </a:ext>
                  </a:extLst>
                </a:gridCol>
                <a:gridCol w="671348">
                  <a:extLst>
                    <a:ext uri="{9D8B030D-6E8A-4147-A177-3AD203B41FA5}">
                      <a16:colId xmlns:a16="http://schemas.microsoft.com/office/drawing/2014/main" val="304762073"/>
                    </a:ext>
                  </a:extLst>
                </a:gridCol>
                <a:gridCol w="609186">
                  <a:extLst>
                    <a:ext uri="{9D8B030D-6E8A-4147-A177-3AD203B41FA5}">
                      <a16:colId xmlns:a16="http://schemas.microsoft.com/office/drawing/2014/main" val="3723882044"/>
                    </a:ext>
                  </a:extLst>
                </a:gridCol>
                <a:gridCol w="1790259">
                  <a:extLst>
                    <a:ext uri="{9D8B030D-6E8A-4147-A177-3AD203B41FA5}">
                      <a16:colId xmlns:a16="http://schemas.microsoft.com/office/drawing/2014/main" val="3151807569"/>
                    </a:ext>
                  </a:extLst>
                </a:gridCol>
              </a:tblGrid>
              <a:tr h="87038"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11.3</a:t>
                      </a:r>
                    </a:p>
                  </a:txBody>
                  <a:tcPr marL="4352" marR="4352" marT="4352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gridSpan="7">
                  <a:txBody>
                    <a:bodyPr/>
                    <a:lstStyle/>
                    <a:p>
                      <a:pPr algn="ctr" fontAlgn="t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Подпрограмма 3 "Развитие малого и среднего предпринимательства"    </a:t>
                      </a:r>
                    </a:p>
                  </a:txBody>
                  <a:tcPr marL="4352" marR="4352" marT="4352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84468451"/>
                  </a:ext>
                </a:extLst>
              </a:tr>
              <a:tr h="295928"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186</a:t>
                      </a:r>
                    </a:p>
                  </a:txBody>
                  <a:tcPr marL="4352" marR="4352" marT="4352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Основное мероприятие 02 «Реализация механизмов муниципальной поддержки субъектов малого и среднего предпринимательства»</a:t>
                      </a:r>
                    </a:p>
                  </a:txBody>
                  <a:tcPr marL="4352" marR="4352" marT="4352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2022 Число субъектов малого и среднего предпринимательства в расчете на 10 тыс. человек населения</a:t>
                      </a:r>
                    </a:p>
                  </a:txBody>
                  <a:tcPr marL="4352" marR="4352" marT="4352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Приоритетный показатель</a:t>
                      </a:r>
                    </a:p>
                  </a:txBody>
                  <a:tcPr marL="4352" marR="4352" marT="4352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Единица</a:t>
                      </a:r>
                    </a:p>
                  </a:txBody>
                  <a:tcPr marL="4352" marR="4352" marT="4352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471,96</a:t>
                      </a:r>
                    </a:p>
                  </a:txBody>
                  <a:tcPr marL="4352" marR="4352" marT="4352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488,76</a:t>
                      </a:r>
                    </a:p>
                  </a:txBody>
                  <a:tcPr marL="4352" marR="4352" marT="4352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Выполнен </a:t>
                      </a:r>
                    </a:p>
                  </a:txBody>
                  <a:tcPr marL="4352" marR="4352" marT="4352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1718634"/>
                  </a:ext>
                </a:extLst>
              </a:tr>
              <a:tr h="396022"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187</a:t>
                      </a:r>
                    </a:p>
                  </a:txBody>
                  <a:tcPr marL="4352" marR="4352" marT="4352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Основное мероприятие 02 «Реализация механизмов муниципальной поддержки субъектов малого и среднего предпринимательства»</a:t>
                      </a:r>
                    </a:p>
                  </a:txBody>
                  <a:tcPr marL="4352" marR="4352" marT="4352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2022 Малый бизнес большого региона. Прирост количества субъектов малого и среднего предпринимательства на 10 тыс. населения</a:t>
                      </a:r>
                    </a:p>
                  </a:txBody>
                  <a:tcPr marL="4352" marR="4352" marT="4352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Приоритетный показатель, </a:t>
                      </a:r>
                      <a:b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Рейтинг-45</a:t>
                      </a:r>
                      <a:b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52" marR="4352" marT="4352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Единица</a:t>
                      </a:r>
                    </a:p>
                  </a:txBody>
                  <a:tcPr marL="4352" marR="4352" marT="4352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13,27</a:t>
                      </a:r>
                    </a:p>
                  </a:txBody>
                  <a:tcPr marL="4352" marR="4352" marT="4352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20,49</a:t>
                      </a:r>
                    </a:p>
                  </a:txBody>
                  <a:tcPr marL="4352" marR="4352" marT="4352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Выполнен</a:t>
                      </a:r>
                    </a:p>
                  </a:txBody>
                  <a:tcPr marL="4352" marR="4352" marT="4352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3940619"/>
                  </a:ext>
                </a:extLst>
              </a:tr>
              <a:tr h="617968"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188</a:t>
                      </a:r>
                    </a:p>
                  </a:txBody>
                  <a:tcPr marL="4352" marR="4352" marT="4352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Основное мероприятие 02 «Реализация механизмов муниципальной поддержки субъектов малого и среднего предпринимательства»</a:t>
                      </a:r>
                    </a:p>
                  </a:txBody>
                  <a:tcPr marL="4352" marR="4352" marT="4352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2022 Доля среднесписочной численности работников (без внешних совместителей) малых и средних предприятий в среднесписочной численности работников (без внешних совместителей) всех предприятий и организаций</a:t>
                      </a:r>
                    </a:p>
                  </a:txBody>
                  <a:tcPr marL="4352" marR="4352" marT="4352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Приоритетный показатель</a:t>
                      </a:r>
                    </a:p>
                  </a:txBody>
                  <a:tcPr marL="4352" marR="4352" marT="4352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4352" marR="4352" marT="4352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37,48</a:t>
                      </a:r>
                    </a:p>
                  </a:txBody>
                  <a:tcPr marL="4352" marR="4352" marT="4352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37,5</a:t>
                      </a:r>
                    </a:p>
                  </a:txBody>
                  <a:tcPr marL="4352" marR="4352" marT="4352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Выполнен</a:t>
                      </a:r>
                    </a:p>
                  </a:txBody>
                  <a:tcPr marL="4352" marR="4352" marT="4352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164366"/>
                  </a:ext>
                </a:extLst>
              </a:tr>
              <a:tr h="191483"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189</a:t>
                      </a:r>
                    </a:p>
                  </a:txBody>
                  <a:tcPr marL="4352" marR="4352" marT="4352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Основное мероприятие 08 «Популяризация предпринимательства»</a:t>
                      </a:r>
                    </a:p>
                  </a:txBody>
                  <a:tcPr marL="4352" marR="4352" marT="4352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2022 Количество вновь созданных субъектов малого и среднего бизнеса</a:t>
                      </a:r>
                    </a:p>
                  </a:txBody>
                  <a:tcPr marL="4352" marR="4352" marT="4352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Приоритетный показатель</a:t>
                      </a:r>
                    </a:p>
                  </a:txBody>
                  <a:tcPr marL="4352" marR="4352" marT="4352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Единица</a:t>
                      </a:r>
                    </a:p>
                  </a:txBody>
                  <a:tcPr marL="4352" marR="4352" marT="4352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1 393</a:t>
                      </a:r>
                    </a:p>
                  </a:txBody>
                  <a:tcPr marL="4352" marR="4352" marT="4352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1 820</a:t>
                      </a:r>
                    </a:p>
                  </a:txBody>
                  <a:tcPr marL="4352" marR="4352" marT="4352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Выполнен</a:t>
                      </a:r>
                    </a:p>
                  </a:txBody>
                  <a:tcPr marL="4352" marR="4352" marT="4352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9408143"/>
                  </a:ext>
                </a:extLst>
              </a:tr>
              <a:tr h="687598"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190</a:t>
                      </a:r>
                    </a:p>
                  </a:txBody>
                  <a:tcPr marL="4352" marR="4352" marT="4352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Основное мероприятие 08 «Популяризация предпринимательства»</a:t>
                      </a:r>
                    </a:p>
                  </a:txBody>
                  <a:tcPr marL="4352" marR="4352" marT="4352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2022 Количество самозанятых граждан, зафиксировавших свой статус, с учетом введения налогового режима для самозанятых, нарастающим итогом</a:t>
                      </a:r>
                    </a:p>
                  </a:txBody>
                  <a:tcPr marL="4352" marR="4352" marT="4352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Приоритетный показатель</a:t>
                      </a:r>
                    </a:p>
                  </a:txBody>
                  <a:tcPr marL="4352" marR="4352" marT="4352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Человек</a:t>
                      </a:r>
                    </a:p>
                  </a:txBody>
                  <a:tcPr marL="4352" marR="4352" marT="4352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8 572</a:t>
                      </a:r>
                    </a:p>
                  </a:txBody>
                  <a:tcPr marL="4352" marR="4352" marT="4352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6 767</a:t>
                      </a:r>
                    </a:p>
                  </a:txBody>
                  <a:tcPr marL="4352" marR="4352" marT="4352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Выполнен на 78,9 %. Плановое значение показателя не достигнуто в связи с санкционным давлением со стороны западных стран на российскую экономику. Однако в сравнении с предшествующим годом темп роста показателя составляет 115 %</a:t>
                      </a:r>
                    </a:p>
                  </a:txBody>
                  <a:tcPr marL="4352" marR="4352" marT="4352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6644349"/>
                  </a:ext>
                </a:extLst>
              </a:tr>
              <a:tr h="87038"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11.4</a:t>
                      </a:r>
                    </a:p>
                  </a:txBody>
                  <a:tcPr marL="4352" marR="4352" marT="4352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gridSpan="7">
                  <a:txBody>
                    <a:bodyPr/>
                    <a:lstStyle/>
                    <a:p>
                      <a:pPr algn="ctr" fontAlgn="t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Подпрограмма 4 " Развитие потребительского рынка и услуг на территории муниципального образования Московской области"</a:t>
                      </a:r>
                    </a:p>
                  </a:txBody>
                  <a:tcPr marL="4352" marR="4352" marT="4352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05325251"/>
                  </a:ext>
                </a:extLst>
              </a:tr>
              <a:tr h="352503"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191</a:t>
                      </a:r>
                    </a:p>
                  </a:txBody>
                  <a:tcPr marL="4352" marR="4352" marT="4352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Основное мероприятие 01 «Развитие потребительского рынка и услуг на территории муниципального образования Московской области»</a:t>
                      </a:r>
                    </a:p>
                  </a:txBody>
                  <a:tcPr marL="4352" marR="4352" marT="4352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2022 Обеспеченность населения площадью торговых объектов</a:t>
                      </a:r>
                    </a:p>
                  </a:txBody>
                  <a:tcPr marL="4352" marR="4352" marT="4352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Приоритетный, отраслевой показатель</a:t>
                      </a:r>
                    </a:p>
                  </a:txBody>
                  <a:tcPr marL="4352" marR="4352" marT="4352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Квадратные метры на 1000 жителей</a:t>
                      </a:r>
                    </a:p>
                  </a:txBody>
                  <a:tcPr marL="4352" marR="4352" marT="4352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1 549,90</a:t>
                      </a:r>
                    </a:p>
                  </a:txBody>
                  <a:tcPr marL="4352" marR="4352" marT="4352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1 560</a:t>
                      </a:r>
                    </a:p>
                  </a:txBody>
                  <a:tcPr marL="4352" marR="4352" marT="4352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Выполнен</a:t>
                      </a:r>
                    </a:p>
                  </a:txBody>
                  <a:tcPr marL="4352" marR="4352" marT="4352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9903936"/>
                  </a:ext>
                </a:extLst>
              </a:tr>
              <a:tr h="600560"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192</a:t>
                      </a:r>
                    </a:p>
                  </a:txBody>
                  <a:tcPr marL="4352" marR="4352" marT="4352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Основное мероприятие 01 «Развитие потребительского рынка и услуг на территории муниципального образования Московской области»      </a:t>
                      </a:r>
                      <a:b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Основное мероприятие 03 «Развитие сферы бытовых услуг на территории муниципального образования Московской области»</a:t>
                      </a:r>
                    </a:p>
                  </a:txBody>
                  <a:tcPr marL="4352" marR="4352" marT="4352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2022 Доля ОДС, соответствующих требованиям, нормам и стандартам действующего законодательства, от общего количества ОДС</a:t>
                      </a:r>
                    </a:p>
                  </a:txBody>
                  <a:tcPr marL="4352" marR="4352" marT="4352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Приоритетный показатель</a:t>
                      </a:r>
                    </a:p>
                  </a:txBody>
                  <a:tcPr marL="4352" marR="4352" marT="4352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4352" marR="4352" marT="4352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47</a:t>
                      </a:r>
                    </a:p>
                  </a:txBody>
                  <a:tcPr marL="4352" marR="4352" marT="4352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47</a:t>
                      </a:r>
                    </a:p>
                  </a:txBody>
                  <a:tcPr marL="4352" marR="4352" marT="4352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Выполнен</a:t>
                      </a:r>
                    </a:p>
                  </a:txBody>
                  <a:tcPr marL="4352" marR="4352" marT="4352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36327663"/>
                  </a:ext>
                </a:extLst>
              </a:tr>
              <a:tr h="304632"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193</a:t>
                      </a:r>
                    </a:p>
                  </a:txBody>
                  <a:tcPr marL="4352" marR="4352" marT="4352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Основное мероприятие 01 «Развитие потребительского рынка и услуг на территории муниципального образования Московской области»</a:t>
                      </a:r>
                    </a:p>
                  </a:txBody>
                  <a:tcPr marL="4352" marR="4352" marT="4352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2022 Прирост площадей торговых объектов</a:t>
                      </a:r>
                    </a:p>
                  </a:txBody>
                  <a:tcPr marL="4352" marR="4352" marT="4352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Приоритетный, отраслевой показатель</a:t>
                      </a:r>
                    </a:p>
                  </a:txBody>
                  <a:tcPr marL="4352" marR="4352" marT="4352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Тысяча квадратных метров</a:t>
                      </a:r>
                    </a:p>
                  </a:txBody>
                  <a:tcPr marL="4352" marR="4352" marT="4352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2,8</a:t>
                      </a:r>
                    </a:p>
                  </a:txBody>
                  <a:tcPr marL="4352" marR="4352" marT="4352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</a:t>
                      </a:r>
                    </a:p>
                  </a:txBody>
                  <a:tcPr marL="4352" marR="4352" marT="4352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Выполнен</a:t>
                      </a:r>
                    </a:p>
                  </a:txBody>
                  <a:tcPr marL="4352" marR="4352" marT="4352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2166460"/>
                  </a:ext>
                </a:extLst>
              </a:tr>
              <a:tr h="313336"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194</a:t>
                      </a:r>
                    </a:p>
                  </a:txBody>
                  <a:tcPr marL="4352" marR="4352" marT="4352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Основное мероприятие 02 «Развитие сферы общественного питания на территории муниципального образования Московской области»</a:t>
                      </a:r>
                    </a:p>
                  </a:txBody>
                  <a:tcPr marL="4352" marR="4352" marT="4352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2022 Прирост посадочных мест на объектах общественного питания</a:t>
                      </a:r>
                    </a:p>
                  </a:txBody>
                  <a:tcPr marL="4352" marR="4352" marT="4352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Приоритетный, отраслевой показатель</a:t>
                      </a:r>
                    </a:p>
                  </a:txBody>
                  <a:tcPr marL="4352" marR="4352" marT="4352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Посадочное место</a:t>
                      </a:r>
                    </a:p>
                  </a:txBody>
                  <a:tcPr marL="4352" marR="4352" marT="4352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65</a:t>
                      </a:r>
                    </a:p>
                  </a:txBody>
                  <a:tcPr marL="4352" marR="4352" marT="4352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1 880</a:t>
                      </a:r>
                    </a:p>
                  </a:txBody>
                  <a:tcPr marL="4352" marR="4352" marT="4352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Выполнен</a:t>
                      </a:r>
                    </a:p>
                  </a:txBody>
                  <a:tcPr marL="4352" marR="4352" marT="4352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0608510"/>
                  </a:ext>
                </a:extLst>
              </a:tr>
              <a:tr h="308984"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195</a:t>
                      </a:r>
                    </a:p>
                  </a:txBody>
                  <a:tcPr marL="4352" marR="4352" marT="4352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Основное мероприятие 03 «Развитие сферы бытовых услуг на территории муниципального образования Московской области»</a:t>
                      </a:r>
                    </a:p>
                  </a:txBody>
                  <a:tcPr marL="4352" marR="4352" marT="4352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2022 Прирост рабочих мест на объектах бытового обслуживания</a:t>
                      </a:r>
                    </a:p>
                  </a:txBody>
                  <a:tcPr marL="4352" marR="4352" marT="4352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Приоритетный, отраслевой показатель</a:t>
                      </a:r>
                    </a:p>
                  </a:txBody>
                  <a:tcPr marL="4352" marR="4352" marT="4352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Мест</a:t>
                      </a:r>
                    </a:p>
                  </a:txBody>
                  <a:tcPr marL="4352" marR="4352" marT="4352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15</a:t>
                      </a:r>
                    </a:p>
                  </a:txBody>
                  <a:tcPr marL="4352" marR="4352" marT="4352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53</a:t>
                      </a:r>
                    </a:p>
                  </a:txBody>
                  <a:tcPr marL="4352" marR="4352" marT="4352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Выполнен</a:t>
                      </a:r>
                    </a:p>
                  </a:txBody>
                  <a:tcPr marL="4352" marR="4352" marT="4352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7185868"/>
                  </a:ext>
                </a:extLst>
              </a:tr>
              <a:tr h="282873"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196</a:t>
                      </a:r>
                    </a:p>
                  </a:txBody>
                  <a:tcPr marL="4352" marR="4352" marT="4352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Основное мероприятие 04 «Участие в организации региональной системы защиты прав потребителей»</a:t>
                      </a:r>
                    </a:p>
                  </a:txBody>
                  <a:tcPr marL="4352" marR="4352" marT="4352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2022 Доля обращений по вопросу защиты прав потребителей от общего количества поступивших обращений</a:t>
                      </a:r>
                    </a:p>
                  </a:txBody>
                  <a:tcPr marL="4352" marR="4352" marT="4352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Приоритетный показатель</a:t>
                      </a:r>
                    </a:p>
                  </a:txBody>
                  <a:tcPr marL="4352" marR="4352" marT="4352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4352" marR="4352" marT="4352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</a:t>
                      </a:r>
                    </a:p>
                  </a:txBody>
                  <a:tcPr marL="4352" marR="4352" marT="4352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</a:t>
                      </a:r>
                    </a:p>
                  </a:txBody>
                  <a:tcPr marL="4352" marR="4352" marT="4352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Выполнен</a:t>
                      </a:r>
                    </a:p>
                  </a:txBody>
                  <a:tcPr marL="4352" marR="4352" marT="4352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1287168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7072417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>
            <p:extLst/>
          </p:nvPr>
        </p:nvGraphicFramePr>
        <p:xfrm>
          <a:off x="-3812" y="0"/>
          <a:ext cx="9147813" cy="7029397"/>
        </p:xfrm>
        <a:graphic>
          <a:graphicData uri="http://schemas.openxmlformats.org/drawingml/2006/table">
            <a:tbl>
              <a:tblPr/>
              <a:tblGrid>
                <a:gridCol w="348252">
                  <a:extLst>
                    <a:ext uri="{9D8B030D-6E8A-4147-A177-3AD203B41FA5}">
                      <a16:colId xmlns:a16="http://schemas.microsoft.com/office/drawing/2014/main" val="1187235367"/>
                    </a:ext>
                  </a:extLst>
                </a:gridCol>
                <a:gridCol w="2192119">
                  <a:extLst>
                    <a:ext uri="{9D8B030D-6E8A-4147-A177-3AD203B41FA5}">
                      <a16:colId xmlns:a16="http://schemas.microsoft.com/office/drawing/2014/main" val="2550209917"/>
                    </a:ext>
                  </a:extLst>
                </a:gridCol>
                <a:gridCol w="2027319">
                  <a:extLst>
                    <a:ext uri="{9D8B030D-6E8A-4147-A177-3AD203B41FA5}">
                      <a16:colId xmlns:a16="http://schemas.microsoft.com/office/drawing/2014/main" val="1293480680"/>
                    </a:ext>
                  </a:extLst>
                </a:gridCol>
                <a:gridCol w="995002">
                  <a:extLst>
                    <a:ext uri="{9D8B030D-6E8A-4147-A177-3AD203B41FA5}">
                      <a16:colId xmlns:a16="http://schemas.microsoft.com/office/drawing/2014/main" val="2637826585"/>
                    </a:ext>
                  </a:extLst>
                </a:gridCol>
                <a:gridCol w="513048">
                  <a:extLst>
                    <a:ext uri="{9D8B030D-6E8A-4147-A177-3AD203B41FA5}">
                      <a16:colId xmlns:a16="http://schemas.microsoft.com/office/drawing/2014/main" val="3609058485"/>
                    </a:ext>
                  </a:extLst>
                </a:gridCol>
                <a:gridCol w="671627">
                  <a:extLst>
                    <a:ext uri="{9D8B030D-6E8A-4147-A177-3AD203B41FA5}">
                      <a16:colId xmlns:a16="http://schemas.microsoft.com/office/drawing/2014/main" val="1861192772"/>
                    </a:ext>
                  </a:extLst>
                </a:gridCol>
                <a:gridCol w="609440">
                  <a:extLst>
                    <a:ext uri="{9D8B030D-6E8A-4147-A177-3AD203B41FA5}">
                      <a16:colId xmlns:a16="http://schemas.microsoft.com/office/drawing/2014/main" val="2506341596"/>
                    </a:ext>
                  </a:extLst>
                </a:gridCol>
                <a:gridCol w="1791006">
                  <a:extLst>
                    <a:ext uri="{9D8B030D-6E8A-4147-A177-3AD203B41FA5}">
                      <a16:colId xmlns:a16="http://schemas.microsoft.com/office/drawing/2014/main" val="888869978"/>
                    </a:ext>
                  </a:extLst>
                </a:gridCol>
              </a:tblGrid>
              <a:tr h="413963"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№</a:t>
                      </a:r>
                    </a:p>
                  </a:txBody>
                  <a:tcPr marL="2561" marR="2561" marT="256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Наименование основного мероприятия </a:t>
                      </a:r>
                    </a:p>
                  </a:txBody>
                  <a:tcPr marL="2561" marR="2561" marT="256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Планируемые результаты реализации муниципальной программы</a:t>
                      </a:r>
                    </a:p>
                  </a:txBody>
                  <a:tcPr marL="2561" marR="2561" marT="256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Тип показателя</a:t>
                      </a:r>
                    </a:p>
                  </a:txBody>
                  <a:tcPr marL="2561" marR="2561" marT="256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Единица измерения</a:t>
                      </a:r>
                    </a:p>
                  </a:txBody>
                  <a:tcPr marL="2561" marR="2561" marT="256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Планируемое значение показателя на 2022 год</a:t>
                      </a:r>
                    </a:p>
                  </a:txBody>
                  <a:tcPr marL="2561" marR="2561" marT="256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Достигнутое значение показателя за 2022 год</a:t>
                      </a:r>
                    </a:p>
                  </a:txBody>
                  <a:tcPr marL="2561" marR="2561" marT="256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Причины невыполнения / несвоевременного выполнения / текущая стадия выполнения / предложения по выполнению</a:t>
                      </a:r>
                    </a:p>
                  </a:txBody>
                  <a:tcPr marL="2561" marR="2561" marT="256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18848"/>
                  </a:ext>
                </a:extLst>
              </a:tr>
              <a:tr h="105485"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12.</a:t>
                      </a:r>
                    </a:p>
                  </a:txBody>
                  <a:tcPr marL="2561" marR="2561" marT="256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gridSpan="7">
                  <a:txBody>
                    <a:bodyPr/>
                    <a:lstStyle/>
                    <a:p>
                      <a:pPr algn="ctr" fontAlgn="t"/>
                      <a:r>
                        <a:rPr lang="ru-RU" sz="65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Муниципальная программа городского округа Щёлково «Управление имуществом и муниципальными финансами»</a:t>
                      </a:r>
                    </a:p>
                  </a:txBody>
                  <a:tcPr marL="2561" marR="2561" marT="256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70903063"/>
                  </a:ext>
                </a:extLst>
              </a:tr>
              <a:tr h="105485"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12.1</a:t>
                      </a:r>
                    </a:p>
                  </a:txBody>
                  <a:tcPr marL="2561" marR="2561" marT="256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gridSpan="7">
                  <a:txBody>
                    <a:bodyPr/>
                    <a:lstStyle/>
                    <a:p>
                      <a:pPr algn="ctr" fontAlgn="t"/>
                      <a:r>
                        <a:rPr lang="ru-RU" sz="65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Подпрограмма 1 "Развитие имущественного комплекса"</a:t>
                      </a:r>
                    </a:p>
                  </a:txBody>
                  <a:tcPr marL="2561" marR="2561" marT="256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73779466"/>
                  </a:ext>
                </a:extLst>
              </a:tr>
              <a:tr h="413963"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197</a:t>
                      </a:r>
                    </a:p>
                  </a:txBody>
                  <a:tcPr marL="2561" marR="2561" marT="256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Основное мероприятие 02 «Управление имуществом, находящимся в муниципальной собственности, и выполнение кадастровых работ»</a:t>
                      </a:r>
                    </a:p>
                  </a:txBody>
                  <a:tcPr marL="2561" marR="2561" marT="256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2022 Предоставление земельных участков многодетным семьям</a:t>
                      </a:r>
                    </a:p>
                  </a:txBody>
                  <a:tcPr marL="2561" marR="2561" marT="256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Приоритетный целевой показатель,                  Закон МО 01.06.2011 №73/2011-ОЗ</a:t>
                      </a:r>
                    </a:p>
                  </a:txBody>
                  <a:tcPr marL="2561" marR="2561" marT="256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2561" marR="2561" marT="256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</a:t>
                      </a:r>
                    </a:p>
                  </a:txBody>
                  <a:tcPr marL="2561" marR="2561" marT="256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68,63</a:t>
                      </a:r>
                    </a:p>
                  </a:txBody>
                  <a:tcPr marL="2561" marR="2561" marT="256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Выполнен на 68,6 %. В 2022 году увеличелось количество поставленных на учёт многодетных семей, в связи с этим  уменьшилось количество предоставляемых земельных участков</a:t>
                      </a:r>
                    </a:p>
                  </a:txBody>
                  <a:tcPr marL="2561" marR="2561" marT="256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77910191"/>
                  </a:ext>
                </a:extLst>
              </a:tr>
              <a:tr h="516789"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198</a:t>
                      </a:r>
                    </a:p>
                  </a:txBody>
                  <a:tcPr marL="2561" marR="2561" marT="256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Основное мероприятие 02 «Управление имуществом, находящимся в муниципальной собственности, и выполнение кадастровых работ»</a:t>
                      </a:r>
                    </a:p>
                  </a:txBody>
                  <a:tcPr marL="2561" marR="2561" marT="256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2022 Поступления доходов в бюджет муниципального образования от распоряжения муниципальным имуществом и землей</a:t>
                      </a:r>
                    </a:p>
                  </a:txBody>
                  <a:tcPr marL="2561" marR="2561" marT="256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Приоритетный целевой показатель,            Рейтинг-45,                Закон МО 10.12.2020 №270/2020-ОЗ</a:t>
                      </a:r>
                      <a:br>
                        <a:rPr lang="ru-RU" sz="6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endParaRPr lang="ru-RU" sz="6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561" marR="2561" marT="256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2561" marR="2561" marT="256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</a:t>
                      </a:r>
                    </a:p>
                  </a:txBody>
                  <a:tcPr marL="2561" marR="2561" marT="256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125,6</a:t>
                      </a:r>
                    </a:p>
                  </a:txBody>
                  <a:tcPr marL="2561" marR="2561" marT="256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Выполнен</a:t>
                      </a:r>
                    </a:p>
                  </a:txBody>
                  <a:tcPr marL="2561" marR="2561" marT="256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21360167"/>
                  </a:ext>
                </a:extLst>
              </a:tr>
              <a:tr h="516789"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199</a:t>
                      </a:r>
                    </a:p>
                  </a:txBody>
                  <a:tcPr marL="2561" marR="2561" marT="256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Основное мероприятие 03 «Создание условий для реализации государственных полномочий в области земельных отношений»</a:t>
                      </a:r>
                    </a:p>
                  </a:txBody>
                  <a:tcPr marL="2561" marR="2561" marT="256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2022 Поступления доходов в бюджет муниципального образования от распоряжения земельными участками, государственная собственность на которые не разграничена</a:t>
                      </a:r>
                    </a:p>
                  </a:txBody>
                  <a:tcPr marL="2561" marR="2561" marT="256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Приоритетный целевой показатель,            Рейтинг-45,                Закон МО 10.12.2020 №270/2020-ОЗ</a:t>
                      </a:r>
                      <a:br>
                        <a:rPr lang="ru-RU" sz="6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endParaRPr lang="ru-RU" sz="6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561" marR="2561" marT="256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2561" marR="2561" marT="256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</a:t>
                      </a:r>
                    </a:p>
                  </a:txBody>
                  <a:tcPr marL="2561" marR="2561" marT="256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117,75</a:t>
                      </a:r>
                    </a:p>
                  </a:txBody>
                  <a:tcPr marL="2561" marR="2561" marT="256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Выполнен</a:t>
                      </a:r>
                    </a:p>
                  </a:txBody>
                  <a:tcPr marL="2561" marR="2561" marT="256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0492482"/>
                  </a:ext>
                </a:extLst>
              </a:tr>
              <a:tr h="619616"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200</a:t>
                      </a:r>
                    </a:p>
                  </a:txBody>
                  <a:tcPr marL="2561" marR="2561" marT="256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Основное мероприятие 03 «Создание условий для реализации государственных полномочий в области земельных отношений»</a:t>
                      </a:r>
                    </a:p>
                  </a:txBody>
                  <a:tcPr marL="2561" marR="2561" marT="256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2022 Доля объектов недвижимого имущества, поставленных на ГКУ по результатам МЗК</a:t>
                      </a:r>
                    </a:p>
                  </a:txBody>
                  <a:tcPr marL="2561" marR="2561" marT="256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Приоритетный целевой показатель           Рейтинг-45</a:t>
                      </a:r>
                      <a:br>
                        <a:rPr lang="ru-RU" sz="6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6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Распоряжение 65-р от 26.12.2017</a:t>
                      </a:r>
                      <a:br>
                        <a:rPr lang="ru-RU" sz="6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endParaRPr lang="ru-RU" sz="6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561" marR="2561" marT="256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2561" marR="2561" marT="256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50</a:t>
                      </a:r>
                    </a:p>
                  </a:txBody>
                  <a:tcPr marL="2561" marR="2561" marT="256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58</a:t>
                      </a:r>
                    </a:p>
                  </a:txBody>
                  <a:tcPr marL="2561" marR="2561" marT="256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Выполнен</a:t>
                      </a:r>
                    </a:p>
                  </a:txBody>
                  <a:tcPr marL="2561" marR="2561" marT="256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5431600"/>
                  </a:ext>
                </a:extLst>
              </a:tr>
              <a:tr h="928094"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201</a:t>
                      </a:r>
                    </a:p>
                  </a:txBody>
                  <a:tcPr marL="2561" marR="2561" marT="256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Основное мероприятие 03 «Создание условий для реализации государственных полномочий в области земельных отношений»</a:t>
                      </a:r>
                    </a:p>
                  </a:txBody>
                  <a:tcPr marL="2561" marR="2561" marT="256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2022 Доля проведенных аукционов на право заключения договоров аренды земельных участков для субъектов малого и среднего предпринимательства к общему количеству таких торгов</a:t>
                      </a:r>
                    </a:p>
                  </a:txBody>
                  <a:tcPr marL="2561" marR="2561" marT="256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Приоритетный целевой показатель, Госпрограмма МО "Предпринимательство Подмосковья" на 2017-2024 годы", Региональный проект "Улучшение условий ведения предпринимательской деятельности"                </a:t>
                      </a:r>
                    </a:p>
                  </a:txBody>
                  <a:tcPr marL="2561" marR="2561" marT="256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2561" marR="2561" marT="256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</a:t>
                      </a:r>
                    </a:p>
                  </a:txBody>
                  <a:tcPr marL="2561" marR="2561" marT="256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2561" marR="2561" marT="256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 утверждённом в 2022 году перечне объектов имущества, находящихся в собственности городского округа Щёлково отствуют земельные участки для передачи субъектам малого и среднего предпринимательства</a:t>
                      </a:r>
                    </a:p>
                  </a:txBody>
                  <a:tcPr marL="2561" marR="2561" marT="256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1463053"/>
                  </a:ext>
                </a:extLst>
              </a:tr>
              <a:tr h="928094"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</a:t>
                      </a:r>
                    </a:p>
                  </a:txBody>
                  <a:tcPr marL="2561" marR="2561" marT="256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Основное мероприятие 03 «Создание условий для реализации государственных полномочий в области земельных отношений»</a:t>
                      </a:r>
                    </a:p>
                  </a:txBody>
                  <a:tcPr marL="2561" marR="2561" marT="256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2022 Эффективность работы по взысканию задолженности по арендной плате за земельные участки, государственная собственность на которые не разграничена</a:t>
                      </a:r>
                    </a:p>
                  </a:txBody>
                  <a:tcPr marL="2561" marR="2561" marT="256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Приоритетный целевой показатель,            Рейтинг-45,                Закон МО 10.12.2020 №270/2020-ОЗ</a:t>
                      </a:r>
                      <a:br>
                        <a:rPr lang="ru-RU" sz="6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endParaRPr lang="ru-RU" sz="6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561" marR="2561" marT="256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2561" marR="2561" marT="256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</a:t>
                      </a:r>
                    </a:p>
                  </a:txBody>
                  <a:tcPr marL="2561" marR="2561" marT="256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87,74</a:t>
                      </a:r>
                    </a:p>
                  </a:txBody>
                  <a:tcPr marL="2561" marR="2561" marT="256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Выполнен на 87,7%. Большой процент неисполнения показателя взыскания задолженности по договорам за земельные участки, государственная собственность на которые не разграничена, составляют договоры заключенные по результатам торгов. В связи с обжалованием решений об отказе в выкупе в судах различных уровней, как правило, сумма арендной платы не поступает</a:t>
                      </a:r>
                    </a:p>
                  </a:txBody>
                  <a:tcPr marL="2561" marR="2561" marT="256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8112372"/>
                  </a:ext>
                </a:extLst>
              </a:tr>
              <a:tr h="516789"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203</a:t>
                      </a:r>
                    </a:p>
                  </a:txBody>
                  <a:tcPr marL="2561" marR="2561" marT="256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Основное мероприятие 03 «Создание условий для реализации государственных полномочий в области земельных отношений»</a:t>
                      </a:r>
                    </a:p>
                  </a:txBody>
                  <a:tcPr marL="2561" marR="2561" marT="256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2022 Исключение незаконных решений по земле</a:t>
                      </a:r>
                    </a:p>
                  </a:txBody>
                  <a:tcPr marL="2561" marR="2561" marT="256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Приоритетный целевой показатель          Рейтинг-45               Закон МО 10.12.2020 №270/2020-ОЗ</a:t>
                      </a:r>
                      <a:br>
                        <a:rPr lang="ru-RU" sz="6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endParaRPr lang="ru-RU" sz="6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561" marR="2561" marT="256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Штука</a:t>
                      </a:r>
                    </a:p>
                  </a:txBody>
                  <a:tcPr marL="2561" marR="2561" marT="256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2561" marR="2561" marT="256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86,92</a:t>
                      </a:r>
                    </a:p>
                  </a:txBody>
                  <a:tcPr marL="2561" marR="2561" marT="256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На значение показателя повлияли несогласованные решения. Для улучшения показателя часть решений пересматривается</a:t>
                      </a:r>
                    </a:p>
                  </a:txBody>
                  <a:tcPr marL="2561" marR="2561" marT="256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06433826"/>
                  </a:ext>
                </a:extLst>
              </a:tr>
              <a:tr h="516789"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204</a:t>
                      </a:r>
                    </a:p>
                  </a:txBody>
                  <a:tcPr marL="2561" marR="2561" marT="256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Основное мероприятие 02 «Управление имуществом, находящимся в муниципальной собственности, и выполнение кадастровых работ»</a:t>
                      </a:r>
                    </a:p>
                  </a:txBody>
                  <a:tcPr marL="2561" marR="2561" marT="256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2022 Эффективность работы по взысканию задолженности по арендной плате за муниципальное имущество и землю</a:t>
                      </a:r>
                    </a:p>
                  </a:txBody>
                  <a:tcPr marL="2561" marR="2561" marT="256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Приоритетный целевой показатель,            Рейтинг-45,                Закон МО 10.12.2020 №270/2020-ОЗ</a:t>
                      </a:r>
                      <a:br>
                        <a:rPr lang="ru-RU" sz="6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endParaRPr lang="ru-RU" sz="6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561" marR="2561" marT="256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2561" marR="2561" marT="256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</a:t>
                      </a:r>
                    </a:p>
                  </a:txBody>
                  <a:tcPr marL="2561" marR="2561" marT="256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121,89</a:t>
                      </a:r>
                    </a:p>
                  </a:txBody>
                  <a:tcPr marL="2561" marR="2561" marT="256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Выполнен</a:t>
                      </a:r>
                    </a:p>
                  </a:txBody>
                  <a:tcPr marL="2561" marR="2561" marT="256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7871527"/>
                  </a:ext>
                </a:extLst>
              </a:tr>
              <a:tr h="516789"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205</a:t>
                      </a:r>
                    </a:p>
                  </a:txBody>
                  <a:tcPr marL="2561" marR="2561" marT="256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Основное мероприятие 03 «Создание условий для реализации государственных полномочий в области земельных отношений»</a:t>
                      </a:r>
                    </a:p>
                  </a:txBody>
                  <a:tcPr marL="2561" marR="2561" marT="256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2022 Проверка использования земель</a:t>
                      </a:r>
                    </a:p>
                  </a:txBody>
                  <a:tcPr marL="2561" marR="2561" marT="256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Приоритетный целевой показатель,</a:t>
                      </a:r>
                      <a:br>
                        <a:rPr lang="ru-RU" sz="6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6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Пост. Прав. МО 26.05.2016 </a:t>
                      </a:r>
                      <a:br>
                        <a:rPr lang="ru-RU" sz="6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6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№ 400/17</a:t>
                      </a:r>
                      <a:br>
                        <a:rPr lang="ru-RU" sz="6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endParaRPr lang="ru-RU" sz="6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561" marR="2561" marT="256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2561" marR="2561" marT="256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</a:t>
                      </a:r>
                    </a:p>
                  </a:txBody>
                  <a:tcPr marL="2561" marR="2561" marT="256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</a:t>
                      </a:r>
                    </a:p>
                  </a:txBody>
                  <a:tcPr marL="2561" marR="2561" marT="256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Выполнен</a:t>
                      </a:r>
                    </a:p>
                  </a:txBody>
                  <a:tcPr marL="2561" marR="2561" marT="256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138433"/>
                  </a:ext>
                </a:extLst>
              </a:tr>
              <a:tr h="516789"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206</a:t>
                      </a:r>
                    </a:p>
                  </a:txBody>
                  <a:tcPr marL="2561" marR="2561" marT="256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Основное мероприятие 03 «Создание условий для реализации государственных полномочий в области земельных отношений»</a:t>
                      </a:r>
                    </a:p>
                  </a:txBody>
                  <a:tcPr marL="2561" marR="2561" marT="256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2022 Прирост земельного налога</a:t>
                      </a:r>
                    </a:p>
                  </a:txBody>
                  <a:tcPr marL="2561" marR="2561" marT="256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Приоритетный, целевой показатель,</a:t>
                      </a:r>
                      <a:br>
                        <a:rPr lang="ru-RU" sz="6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6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Указ Президента РФ     от 28.04.2008 № 607</a:t>
                      </a:r>
                      <a:br>
                        <a:rPr lang="ru-RU" sz="6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endParaRPr lang="ru-RU" sz="6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561" marR="2561" marT="256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2561" marR="2561" marT="256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</a:t>
                      </a:r>
                    </a:p>
                  </a:txBody>
                  <a:tcPr marL="2561" marR="2561" marT="256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</a:t>
                      </a:r>
                    </a:p>
                  </a:txBody>
                  <a:tcPr marL="2561" marR="2561" marT="256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Выполнен</a:t>
                      </a:r>
                    </a:p>
                  </a:txBody>
                  <a:tcPr marL="2561" marR="2561" marT="256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95216956"/>
                  </a:ext>
                </a:extLst>
              </a:tr>
              <a:tr h="413963"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207</a:t>
                      </a:r>
                    </a:p>
                  </a:txBody>
                  <a:tcPr marL="2561" marR="2561" marT="256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Основное мероприятие 02 «Управление имуществом, находящимся в муниципальной собственности, и выполнение кадастровых работ»</a:t>
                      </a:r>
                    </a:p>
                  </a:txBody>
                  <a:tcPr marL="2561" marR="2561" marT="256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Доля квартир многоквартирных домов муниципального жилого фонда, в которых установлены автоматизированные системы контроля газовой безопасности (АСКГБ)</a:t>
                      </a:r>
                    </a:p>
                  </a:txBody>
                  <a:tcPr marL="2561" marR="2561" marT="256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Показатель муниципальной программы</a:t>
                      </a:r>
                    </a:p>
                  </a:txBody>
                  <a:tcPr marL="2561" marR="2561" marT="256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2561" marR="2561" marT="256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60</a:t>
                      </a:r>
                    </a:p>
                  </a:txBody>
                  <a:tcPr marL="2561" marR="2561" marT="256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60</a:t>
                      </a:r>
                    </a:p>
                  </a:txBody>
                  <a:tcPr marL="2561" marR="2561" marT="256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5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Выполнен</a:t>
                      </a:r>
                    </a:p>
                  </a:txBody>
                  <a:tcPr marL="2561" marR="2561" marT="256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27503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2383847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/>
          </p:nvPr>
        </p:nvGraphicFramePr>
        <p:xfrm>
          <a:off x="0" y="0"/>
          <a:ext cx="9144000" cy="4295205"/>
        </p:xfrm>
        <a:graphic>
          <a:graphicData uri="http://schemas.openxmlformats.org/drawingml/2006/table">
            <a:tbl>
              <a:tblPr/>
              <a:tblGrid>
                <a:gridCol w="348106">
                  <a:extLst>
                    <a:ext uri="{9D8B030D-6E8A-4147-A177-3AD203B41FA5}">
                      <a16:colId xmlns:a16="http://schemas.microsoft.com/office/drawing/2014/main" val="2617454249"/>
                    </a:ext>
                  </a:extLst>
                </a:gridCol>
                <a:gridCol w="2191203">
                  <a:extLst>
                    <a:ext uri="{9D8B030D-6E8A-4147-A177-3AD203B41FA5}">
                      <a16:colId xmlns:a16="http://schemas.microsoft.com/office/drawing/2014/main" val="3131768593"/>
                    </a:ext>
                  </a:extLst>
                </a:gridCol>
                <a:gridCol w="2026474">
                  <a:extLst>
                    <a:ext uri="{9D8B030D-6E8A-4147-A177-3AD203B41FA5}">
                      <a16:colId xmlns:a16="http://schemas.microsoft.com/office/drawing/2014/main" val="2206901386"/>
                    </a:ext>
                  </a:extLst>
                </a:gridCol>
                <a:gridCol w="994589">
                  <a:extLst>
                    <a:ext uri="{9D8B030D-6E8A-4147-A177-3AD203B41FA5}">
                      <a16:colId xmlns:a16="http://schemas.microsoft.com/office/drawing/2014/main" val="745114137"/>
                    </a:ext>
                  </a:extLst>
                </a:gridCol>
                <a:gridCol w="512834">
                  <a:extLst>
                    <a:ext uri="{9D8B030D-6E8A-4147-A177-3AD203B41FA5}">
                      <a16:colId xmlns:a16="http://schemas.microsoft.com/office/drawing/2014/main" val="1241423017"/>
                    </a:ext>
                  </a:extLst>
                </a:gridCol>
                <a:gridCol w="671348">
                  <a:extLst>
                    <a:ext uri="{9D8B030D-6E8A-4147-A177-3AD203B41FA5}">
                      <a16:colId xmlns:a16="http://schemas.microsoft.com/office/drawing/2014/main" val="2173636522"/>
                    </a:ext>
                  </a:extLst>
                </a:gridCol>
                <a:gridCol w="609186">
                  <a:extLst>
                    <a:ext uri="{9D8B030D-6E8A-4147-A177-3AD203B41FA5}">
                      <a16:colId xmlns:a16="http://schemas.microsoft.com/office/drawing/2014/main" val="3119794066"/>
                    </a:ext>
                  </a:extLst>
                </a:gridCol>
                <a:gridCol w="1790260">
                  <a:extLst>
                    <a:ext uri="{9D8B030D-6E8A-4147-A177-3AD203B41FA5}">
                      <a16:colId xmlns:a16="http://schemas.microsoft.com/office/drawing/2014/main" val="2146402931"/>
                    </a:ext>
                  </a:extLst>
                </a:gridCol>
              </a:tblGrid>
              <a:tr h="184746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12.3</a:t>
                      </a:r>
                    </a:p>
                  </a:txBody>
                  <a:tcPr marL="8398" marR="8398" marT="839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gridSpan="7">
                  <a:txBody>
                    <a:bodyPr/>
                    <a:lstStyle/>
                    <a:p>
                      <a:pPr algn="ctr" fontAlgn="t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Подпрограмма 3 "Совершенствование муниципальной службы Московской области"</a:t>
                      </a:r>
                    </a:p>
                  </a:txBody>
                  <a:tcPr marL="8398" marR="8398" marT="839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40051682"/>
                  </a:ext>
                </a:extLst>
              </a:tr>
              <a:tr h="1041296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208</a:t>
                      </a:r>
                    </a:p>
                  </a:txBody>
                  <a:tcPr marL="8398" marR="8398" marT="839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Основное мероприятие 01 «Организация профессионального развития муниципальных служащих Московской области»</a:t>
                      </a:r>
                    </a:p>
                  </a:txBody>
                  <a:tcPr marL="8398" marR="8398" marT="839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Доля муниципальных служащих, прошедших обучение по программам профессиональной переподготовки и повышения квалификации в соответствии с планом - заказом, от общего числа муниципальных служащих</a:t>
                      </a:r>
                    </a:p>
                  </a:txBody>
                  <a:tcPr marL="8398" marR="8398" marT="839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Показатель муниципальной программы</a:t>
                      </a:r>
                    </a:p>
                  </a:txBody>
                  <a:tcPr marL="8398" marR="8398" marT="839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8398" marR="8398" marT="839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</a:t>
                      </a:r>
                    </a:p>
                  </a:txBody>
                  <a:tcPr marL="8398" marR="8398" marT="839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</a:t>
                      </a:r>
                    </a:p>
                  </a:txBody>
                  <a:tcPr marL="8398" marR="8398" marT="839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Выполнен</a:t>
                      </a:r>
                    </a:p>
                  </a:txBody>
                  <a:tcPr marL="8398" marR="8398" marT="839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1894027"/>
                  </a:ext>
                </a:extLst>
              </a:tr>
              <a:tr h="167951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12.4</a:t>
                      </a:r>
                    </a:p>
                  </a:txBody>
                  <a:tcPr marL="8398" marR="8398" marT="839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gridSpan="7">
                  <a:txBody>
                    <a:bodyPr/>
                    <a:lstStyle/>
                    <a:p>
                      <a:pPr algn="ctr" fontAlgn="t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Подпрограмма 4 "Управление муниципальными финансами"</a:t>
                      </a:r>
                    </a:p>
                  </a:txBody>
                  <a:tcPr marL="8398" marR="8398" marT="839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16449763"/>
                  </a:ext>
                </a:extLst>
              </a:tr>
              <a:tr h="873345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209</a:t>
                      </a:r>
                    </a:p>
                  </a:txBody>
                  <a:tcPr marL="8398" marR="8398" marT="839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Основное мероприятие 07 «Ежегодное снижение доли просроченной кредиторской задолженности в расходах бюджета городского округа»</a:t>
                      </a:r>
                    </a:p>
                  </a:txBody>
                  <a:tcPr marL="8398" marR="8398" marT="839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Отношение дефицита бюджета к доходам бюджета без учета безвозмездных поступлений и (или) поступлений налоговых доходов по дополнительным нормативам отчислений</a:t>
                      </a:r>
                    </a:p>
                  </a:txBody>
                  <a:tcPr marL="8398" marR="8398" marT="839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Показатель муниципальной программы</a:t>
                      </a:r>
                    </a:p>
                  </a:txBody>
                  <a:tcPr marL="8398" marR="8398" marT="839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8398" marR="8398" marT="839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≤10</a:t>
                      </a:r>
                    </a:p>
                  </a:txBody>
                  <a:tcPr marL="8398" marR="8398" marT="839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</a:t>
                      </a:r>
                    </a:p>
                  </a:txBody>
                  <a:tcPr marL="8398" marR="8398" marT="839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Выполнен</a:t>
                      </a:r>
                    </a:p>
                  </a:txBody>
                  <a:tcPr marL="8398" marR="8398" marT="839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6584"/>
                  </a:ext>
                </a:extLst>
              </a:tr>
              <a:tr h="1305678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210</a:t>
                      </a:r>
                    </a:p>
                  </a:txBody>
                  <a:tcPr marL="8398" marR="8398" marT="839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Основное мероприятие 05 «Повышение качества управления муниципальными финансами и соблюдения требований бюджетного законодательства Российской Федерации при осуществлении бюджетного процесса в муниципальных образованиях Московской области»      </a:t>
                      </a:r>
                      <a:b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Основное мероприятие 06 «Управление муниципальным долгом»</a:t>
                      </a:r>
                    </a:p>
                  </a:txBody>
                  <a:tcPr marL="8398" marR="8398" marT="839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Отношение объема муниципального долга к годовому объему доходов бюджета без учета безвозмездных поступлений и (или) поступлений налоговых доходов по дополнительным нормативам отчислений</a:t>
                      </a:r>
                    </a:p>
                  </a:txBody>
                  <a:tcPr marL="8398" marR="8398" marT="839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Показатель муниципальной программы</a:t>
                      </a:r>
                    </a:p>
                  </a:txBody>
                  <a:tcPr marL="8398" marR="8398" marT="839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8398" marR="8398" marT="839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≤50</a:t>
                      </a:r>
                    </a:p>
                  </a:txBody>
                  <a:tcPr marL="8398" marR="8398" marT="839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8398" marR="8398" marT="839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Выполнен</a:t>
                      </a:r>
                    </a:p>
                  </a:txBody>
                  <a:tcPr marL="8398" marR="8398" marT="839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5211636"/>
                  </a:ext>
                </a:extLst>
              </a:tr>
              <a:tr h="722189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211</a:t>
                      </a:r>
                    </a:p>
                  </a:txBody>
                  <a:tcPr marL="8398" marR="8398" marT="839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Основное мероприятие 01 «Проведение мероприятий в сфере формирования доходов местного бюджета»</a:t>
                      </a:r>
                    </a:p>
                  </a:txBody>
                  <a:tcPr marL="8398" marR="8398" marT="839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Исполнение бюджета муниципального образования по налоговым и неналоговым доходам к первоначально утвержденному уровню</a:t>
                      </a:r>
                    </a:p>
                  </a:txBody>
                  <a:tcPr marL="8398" marR="8398" marT="839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Показатель муниципальной программы</a:t>
                      </a:r>
                    </a:p>
                  </a:txBody>
                  <a:tcPr marL="8398" marR="8398" marT="839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8398" marR="8398" marT="839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≥100</a:t>
                      </a:r>
                    </a:p>
                  </a:txBody>
                  <a:tcPr marL="8398" marR="8398" marT="839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110</a:t>
                      </a:r>
                    </a:p>
                  </a:txBody>
                  <a:tcPr marL="8398" marR="8398" marT="839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Выполнен</a:t>
                      </a:r>
                    </a:p>
                  </a:txBody>
                  <a:tcPr marL="8398" marR="8398" marT="839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229899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070863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090540" y="1440544"/>
            <a:ext cx="753685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/>
              <a:t>Дефицит бюджета </a:t>
            </a:r>
          </a:p>
          <a:p>
            <a:r>
              <a:rPr lang="ru-RU" sz="1400" dirty="0"/>
              <a:t>Превышение расходов бюджета над его доходами.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016142" y="2232157"/>
            <a:ext cx="72728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 </a:t>
            </a:r>
            <a:r>
              <a:rPr lang="ru-RU" sz="1400" b="1" dirty="0"/>
              <a:t>Профицит бюджета </a:t>
            </a:r>
          </a:p>
          <a:p>
            <a:r>
              <a:rPr lang="ru-RU" sz="1400" dirty="0"/>
              <a:t>  Превышение доходов бюджета над его расходами.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1026611" y="486467"/>
            <a:ext cx="72008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/>
              <a:t> Расходы бюджета </a:t>
            </a:r>
          </a:p>
          <a:p>
            <a:r>
              <a:rPr lang="ru-RU" sz="1400" dirty="0"/>
              <a:t> Выплачиваемые из бюджета денежные средства.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1035623" y="3113964"/>
            <a:ext cx="813690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/>
              <a:t>Межбюджетные отношения </a:t>
            </a:r>
          </a:p>
          <a:p>
            <a:r>
              <a:rPr lang="ru-RU" sz="1400" dirty="0"/>
              <a:t>Взаимоотношения между публично-правовыми образованиями по вопросам регулирования бюджетных правоотношений, организации и осуществления бюджетного процесса.</a:t>
            </a:r>
          </a:p>
          <a:p>
            <a:endParaRPr lang="ru-RU" sz="1400" dirty="0"/>
          </a:p>
        </p:txBody>
      </p:sp>
      <p:sp>
        <p:nvSpPr>
          <p:cNvPr id="18" name="4-конечная звезда 17"/>
          <p:cNvSpPr/>
          <p:nvPr/>
        </p:nvSpPr>
        <p:spPr>
          <a:xfrm>
            <a:off x="431032" y="487364"/>
            <a:ext cx="576064" cy="576064"/>
          </a:xfrm>
          <a:prstGeom prst="star4">
            <a:avLst/>
          </a:prstGeom>
          <a:solidFill>
            <a:srgbClr val="92D050"/>
          </a:solidFill>
          <a:ln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4-конечная звезда 18"/>
          <p:cNvSpPr/>
          <p:nvPr/>
        </p:nvSpPr>
        <p:spPr>
          <a:xfrm>
            <a:off x="450547" y="1409126"/>
            <a:ext cx="576064" cy="576064"/>
          </a:xfrm>
          <a:prstGeom prst="star4">
            <a:avLst/>
          </a:prstGeom>
          <a:solidFill>
            <a:srgbClr val="92D050"/>
          </a:solidFill>
          <a:ln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4-конечная звезда 19"/>
          <p:cNvSpPr/>
          <p:nvPr/>
        </p:nvSpPr>
        <p:spPr>
          <a:xfrm>
            <a:off x="469896" y="5202855"/>
            <a:ext cx="576064" cy="576064"/>
          </a:xfrm>
          <a:prstGeom prst="star4">
            <a:avLst/>
          </a:prstGeom>
          <a:solidFill>
            <a:srgbClr val="92D050"/>
          </a:solidFill>
          <a:ln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4-конечная звезда 20"/>
          <p:cNvSpPr/>
          <p:nvPr/>
        </p:nvSpPr>
        <p:spPr>
          <a:xfrm>
            <a:off x="438091" y="3216816"/>
            <a:ext cx="576064" cy="576064"/>
          </a:xfrm>
          <a:prstGeom prst="star4">
            <a:avLst/>
          </a:prstGeom>
          <a:solidFill>
            <a:srgbClr val="92D050"/>
          </a:solidFill>
          <a:ln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4-конечная звезда 21"/>
          <p:cNvSpPr/>
          <p:nvPr/>
        </p:nvSpPr>
        <p:spPr>
          <a:xfrm>
            <a:off x="438091" y="2258923"/>
            <a:ext cx="576064" cy="576064"/>
          </a:xfrm>
          <a:prstGeom prst="star4">
            <a:avLst/>
          </a:prstGeom>
          <a:solidFill>
            <a:srgbClr val="92D050"/>
          </a:solidFill>
          <a:ln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/>
          <p:cNvSpPr/>
          <p:nvPr/>
        </p:nvSpPr>
        <p:spPr>
          <a:xfrm>
            <a:off x="1071722" y="4194085"/>
            <a:ext cx="813690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/>
              <a:t>Межбюджетные трансферты </a:t>
            </a:r>
          </a:p>
          <a:p>
            <a:r>
              <a:rPr lang="ru-RU" sz="1400" dirty="0"/>
              <a:t>Средства, предоставляемые одним бюджетом бюджетной системы Российской Федерации другому бюджету бюджетной системы Российской Федерации. 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1035623" y="5971295"/>
            <a:ext cx="7696844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b="1" dirty="0"/>
              <a:t>Непрограммные расходы</a:t>
            </a:r>
          </a:p>
          <a:p>
            <a:r>
              <a:rPr lang="ru-RU" sz="1400" dirty="0"/>
              <a:t>Расходы, не включенные в государственные и муниципальные программы.</a:t>
            </a:r>
            <a:r>
              <a:rPr lang="ru-RU" sz="1400" b="1" dirty="0"/>
              <a:t> </a:t>
            </a:r>
          </a:p>
          <a:p>
            <a:r>
              <a:rPr lang="ru-RU" sz="1400" dirty="0"/>
              <a:t> 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1007096" y="5197444"/>
            <a:ext cx="813690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/>
              <a:t>Программные расходы</a:t>
            </a:r>
          </a:p>
          <a:p>
            <a:r>
              <a:rPr lang="ru-RU" sz="1400" dirty="0"/>
              <a:t>Расходы, включенные в государственные и муниципальные программы. </a:t>
            </a:r>
          </a:p>
          <a:p>
            <a:r>
              <a:rPr lang="ru-RU" sz="1400" dirty="0"/>
              <a:t> </a:t>
            </a:r>
          </a:p>
        </p:txBody>
      </p:sp>
      <p:sp>
        <p:nvSpPr>
          <p:cNvPr id="16" name="4-конечная звезда 15"/>
          <p:cNvSpPr/>
          <p:nvPr/>
        </p:nvSpPr>
        <p:spPr>
          <a:xfrm>
            <a:off x="459559" y="4221496"/>
            <a:ext cx="576064" cy="576064"/>
          </a:xfrm>
          <a:prstGeom prst="star4">
            <a:avLst/>
          </a:prstGeom>
          <a:solidFill>
            <a:srgbClr val="92D050"/>
          </a:solidFill>
          <a:ln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4-конечная звезда 16"/>
          <p:cNvSpPr/>
          <p:nvPr/>
        </p:nvSpPr>
        <p:spPr>
          <a:xfrm>
            <a:off x="477267" y="5971295"/>
            <a:ext cx="576064" cy="576064"/>
          </a:xfrm>
          <a:prstGeom prst="star4">
            <a:avLst/>
          </a:prstGeom>
          <a:solidFill>
            <a:srgbClr val="92D050"/>
          </a:solidFill>
          <a:ln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797458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/>
          </p:nvPr>
        </p:nvGraphicFramePr>
        <p:xfrm>
          <a:off x="0" y="0"/>
          <a:ext cx="9143999" cy="6257462"/>
        </p:xfrm>
        <a:graphic>
          <a:graphicData uri="http://schemas.openxmlformats.org/drawingml/2006/table">
            <a:tbl>
              <a:tblPr/>
              <a:tblGrid>
                <a:gridCol w="348106">
                  <a:extLst>
                    <a:ext uri="{9D8B030D-6E8A-4147-A177-3AD203B41FA5}">
                      <a16:colId xmlns:a16="http://schemas.microsoft.com/office/drawing/2014/main" val="2197329518"/>
                    </a:ext>
                  </a:extLst>
                </a:gridCol>
                <a:gridCol w="2191202">
                  <a:extLst>
                    <a:ext uri="{9D8B030D-6E8A-4147-A177-3AD203B41FA5}">
                      <a16:colId xmlns:a16="http://schemas.microsoft.com/office/drawing/2014/main" val="3281558238"/>
                    </a:ext>
                  </a:extLst>
                </a:gridCol>
                <a:gridCol w="2026474">
                  <a:extLst>
                    <a:ext uri="{9D8B030D-6E8A-4147-A177-3AD203B41FA5}">
                      <a16:colId xmlns:a16="http://schemas.microsoft.com/office/drawing/2014/main" val="2616251197"/>
                    </a:ext>
                  </a:extLst>
                </a:gridCol>
                <a:gridCol w="994588">
                  <a:extLst>
                    <a:ext uri="{9D8B030D-6E8A-4147-A177-3AD203B41FA5}">
                      <a16:colId xmlns:a16="http://schemas.microsoft.com/office/drawing/2014/main" val="3704018029"/>
                    </a:ext>
                  </a:extLst>
                </a:gridCol>
                <a:gridCol w="512834">
                  <a:extLst>
                    <a:ext uri="{9D8B030D-6E8A-4147-A177-3AD203B41FA5}">
                      <a16:colId xmlns:a16="http://schemas.microsoft.com/office/drawing/2014/main" val="2069523577"/>
                    </a:ext>
                  </a:extLst>
                </a:gridCol>
                <a:gridCol w="671348">
                  <a:extLst>
                    <a:ext uri="{9D8B030D-6E8A-4147-A177-3AD203B41FA5}">
                      <a16:colId xmlns:a16="http://schemas.microsoft.com/office/drawing/2014/main" val="3167462709"/>
                    </a:ext>
                  </a:extLst>
                </a:gridCol>
                <a:gridCol w="609186">
                  <a:extLst>
                    <a:ext uri="{9D8B030D-6E8A-4147-A177-3AD203B41FA5}">
                      <a16:colId xmlns:a16="http://schemas.microsoft.com/office/drawing/2014/main" val="506973787"/>
                    </a:ext>
                  </a:extLst>
                </a:gridCol>
                <a:gridCol w="1790261">
                  <a:extLst>
                    <a:ext uri="{9D8B030D-6E8A-4147-A177-3AD203B41FA5}">
                      <a16:colId xmlns:a16="http://schemas.microsoft.com/office/drawing/2014/main" val="3316458365"/>
                    </a:ext>
                  </a:extLst>
                </a:gridCol>
              </a:tblGrid>
              <a:tr h="435120">
                <a:tc>
                  <a:txBody>
                    <a:bodyPr/>
                    <a:lstStyle/>
                    <a:p>
                      <a:pPr algn="ctr" fontAlgn="t"/>
                      <a:r>
                        <a:rPr lang="ru-RU" sz="75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№</a:t>
                      </a:r>
                    </a:p>
                  </a:txBody>
                  <a:tcPr marL="3567" marR="3567" marT="356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5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Наименование основного мероприятия </a:t>
                      </a:r>
                    </a:p>
                  </a:txBody>
                  <a:tcPr marL="3567" marR="3567" marT="356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5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Планируемые результаты реализации муниципальной программы</a:t>
                      </a:r>
                    </a:p>
                  </a:txBody>
                  <a:tcPr marL="3567" marR="3567" marT="356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5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Тип показателя</a:t>
                      </a:r>
                    </a:p>
                  </a:txBody>
                  <a:tcPr marL="3567" marR="3567" marT="356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5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Единица измерения</a:t>
                      </a:r>
                    </a:p>
                  </a:txBody>
                  <a:tcPr marL="3567" marR="3567" marT="356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5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Планируемое значение показателя на 2022 год</a:t>
                      </a:r>
                    </a:p>
                  </a:txBody>
                  <a:tcPr marL="3567" marR="3567" marT="356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5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Достигнутое значение показателя за 2022 год</a:t>
                      </a:r>
                    </a:p>
                  </a:txBody>
                  <a:tcPr marL="3567" marR="3567" marT="356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5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Причины невыполнения / несвоевременного выполнения / текущая стадия выполнения / предложения по выполнению</a:t>
                      </a:r>
                    </a:p>
                  </a:txBody>
                  <a:tcPr marL="3567" marR="3567" marT="356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3452866"/>
                  </a:ext>
                </a:extLst>
              </a:tr>
              <a:tr h="139096">
                <a:tc>
                  <a:txBody>
                    <a:bodyPr/>
                    <a:lstStyle/>
                    <a:p>
                      <a:pPr algn="ctr" fontAlgn="t"/>
                      <a:r>
                        <a:rPr lang="ru-RU" sz="75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13.</a:t>
                      </a:r>
                    </a:p>
                  </a:txBody>
                  <a:tcPr marL="3567" marR="3567" marT="356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gridSpan="7">
                  <a:txBody>
                    <a:bodyPr/>
                    <a:lstStyle/>
                    <a:p>
                      <a:pPr algn="ctr" fontAlgn="t"/>
                      <a:r>
                        <a:rPr lang="ru-RU" sz="75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Муниципальная программа городского округа Щёлково "Развитие институтов гражданского общества, повышения эффективности местного самоуправления и реализация молодежной политики"</a:t>
                      </a:r>
                    </a:p>
                  </a:txBody>
                  <a:tcPr marL="3567" marR="3567" marT="356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05032390"/>
                  </a:ext>
                </a:extLst>
              </a:tr>
              <a:tr h="135529">
                <a:tc>
                  <a:txBody>
                    <a:bodyPr/>
                    <a:lstStyle/>
                    <a:p>
                      <a:pPr algn="ctr" fontAlgn="t"/>
                      <a:r>
                        <a:rPr lang="ru-RU" sz="75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13.1</a:t>
                      </a:r>
                    </a:p>
                  </a:txBody>
                  <a:tcPr marL="3567" marR="3567" marT="356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gridSpan="7">
                  <a:txBody>
                    <a:bodyPr/>
                    <a:lstStyle/>
                    <a:p>
                      <a:pPr algn="ctr" fontAlgn="t"/>
                      <a:r>
                        <a:rPr lang="ru-RU" sz="75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Подпрограмма 1 "Развитие системы информирования населения о деятельности органов местного самоуправления Московской области, создание доступной современной медиасреды"</a:t>
                      </a:r>
                    </a:p>
                  </a:txBody>
                  <a:tcPr marL="3567" marR="3567" marT="356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22379177"/>
                  </a:ext>
                </a:extLst>
              </a:tr>
              <a:tr h="320990">
                <a:tc>
                  <a:txBody>
                    <a:bodyPr/>
                    <a:lstStyle/>
                    <a:p>
                      <a:pPr algn="ctr" fontAlgn="t"/>
                      <a:r>
                        <a:rPr lang="ru-RU" sz="75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212</a:t>
                      </a:r>
                    </a:p>
                  </a:txBody>
                  <a:tcPr marL="3567" marR="3567" marT="356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Основное мероприятие 01 «Информирование населения об основных событиях социально-экономического развития и общественно-политической жизни»</a:t>
                      </a:r>
                    </a:p>
                  </a:txBody>
                  <a:tcPr marL="3567" marR="3567" marT="356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2022 Информирование населения в средствах массовой информации</a:t>
                      </a:r>
                    </a:p>
                  </a:txBody>
                  <a:tcPr marL="3567" marR="3567" marT="356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Приоритетный показатель,</a:t>
                      </a:r>
                      <a:br>
                        <a:rPr lang="ru-RU" sz="7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Рейтинг 45</a:t>
                      </a:r>
                      <a:br>
                        <a:rPr lang="ru-RU" sz="7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endParaRPr lang="ru-RU" sz="7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567" marR="3567" marT="356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3567" marR="3567" marT="356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149,35</a:t>
                      </a:r>
                    </a:p>
                  </a:txBody>
                  <a:tcPr marL="3567" marR="3567" marT="356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149,35</a:t>
                      </a:r>
                    </a:p>
                  </a:txBody>
                  <a:tcPr marL="3567" marR="3567" marT="356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Выполнен</a:t>
                      </a:r>
                    </a:p>
                  </a:txBody>
                  <a:tcPr marL="3567" marR="3567" marT="356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89598005"/>
                  </a:ext>
                </a:extLst>
              </a:tr>
              <a:tr h="920172">
                <a:tc>
                  <a:txBody>
                    <a:bodyPr/>
                    <a:lstStyle/>
                    <a:p>
                      <a:pPr algn="ctr" fontAlgn="t"/>
                      <a:r>
                        <a:rPr lang="ru-RU" sz="75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213</a:t>
                      </a:r>
                    </a:p>
                  </a:txBody>
                  <a:tcPr marL="3567" marR="3567" marT="356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5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Основное мероприятие 01 «Информирование населения об основных событиях социально-экономического развития и общественно-политической жизни»      </a:t>
                      </a:r>
                      <a:br>
                        <a:rPr lang="ru-RU" sz="75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5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Основное мероприятие 02 «Разработка новых эффективных и высокотехнологичных (интерактивных) информационных проектов, повышающих степень интереса населения и бизнеса к проблематике Московской области по социально значимым темам, в СМИ, на </a:t>
                      </a:r>
                      <a:r>
                        <a:rPr lang="ru-RU" sz="75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интернет-ресурсах</a:t>
                      </a:r>
                      <a:r>
                        <a:rPr lang="ru-RU" sz="75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, в социальных сетях и </a:t>
                      </a:r>
                      <a:r>
                        <a:rPr lang="ru-RU" sz="75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блогосфере</a:t>
                      </a:r>
                      <a:r>
                        <a:rPr lang="ru-RU" sz="75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»</a:t>
                      </a:r>
                    </a:p>
                  </a:txBody>
                  <a:tcPr marL="3567" marR="3567" marT="356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5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2022 Уровень информированности населения в социальных сетях</a:t>
                      </a:r>
                    </a:p>
                  </a:txBody>
                  <a:tcPr marL="3567" marR="3567" marT="356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Приоритетный показатель,</a:t>
                      </a:r>
                      <a:br>
                        <a:rPr lang="ru-RU" sz="7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Рейтинг 45</a:t>
                      </a:r>
                      <a:br>
                        <a:rPr lang="ru-RU" sz="7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endParaRPr lang="ru-RU" sz="7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567" marR="3567" marT="356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Балл</a:t>
                      </a:r>
                    </a:p>
                  </a:txBody>
                  <a:tcPr marL="3567" marR="3567" marT="356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</a:p>
                  </a:txBody>
                  <a:tcPr marL="3567" marR="3567" marT="356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</a:p>
                  </a:txBody>
                  <a:tcPr marL="3567" marR="3567" marT="356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Выполнен </a:t>
                      </a:r>
                    </a:p>
                  </a:txBody>
                  <a:tcPr marL="3567" marR="3567" marT="356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1568339"/>
                  </a:ext>
                </a:extLst>
              </a:tr>
              <a:tr h="320990">
                <a:tc>
                  <a:txBody>
                    <a:bodyPr/>
                    <a:lstStyle/>
                    <a:p>
                      <a:pPr algn="ctr" fontAlgn="t"/>
                      <a:r>
                        <a:rPr lang="ru-RU" sz="75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214</a:t>
                      </a:r>
                    </a:p>
                  </a:txBody>
                  <a:tcPr marL="3567" marR="3567" marT="356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Основное мероприятие 07 «Организация создания и эксплуатации сети объектов наружной рекламы»</a:t>
                      </a:r>
                    </a:p>
                  </a:txBody>
                  <a:tcPr marL="3567" marR="3567" marT="356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2022 Наличие незаконных рекламных конструкций, установленных на территории муниципального образования</a:t>
                      </a:r>
                    </a:p>
                  </a:txBody>
                  <a:tcPr marL="3567" marR="3567" marT="356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Приоритетный показатель,  Показатель муниципальной программы</a:t>
                      </a:r>
                    </a:p>
                  </a:txBody>
                  <a:tcPr marL="3567" marR="3567" marT="356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3567" marR="3567" marT="356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3567" marR="3567" marT="356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3567" marR="3567" marT="356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Выполнен. Незаконных рекламных конструкций, установленных на территории городского округа Щёлково нет</a:t>
                      </a:r>
                    </a:p>
                  </a:txBody>
                  <a:tcPr marL="3567" marR="3567" marT="356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7898318"/>
                  </a:ext>
                </a:extLst>
              </a:tr>
              <a:tr h="688346">
                <a:tc>
                  <a:txBody>
                    <a:bodyPr/>
                    <a:lstStyle/>
                    <a:p>
                      <a:pPr algn="ctr" fontAlgn="t"/>
                      <a:r>
                        <a:rPr lang="ru-RU" sz="75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215</a:t>
                      </a:r>
                    </a:p>
                  </a:txBody>
                  <a:tcPr marL="3567" marR="3567" marT="356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Основное мероприятие 07 «Организация создания и эксплуатации сети объектов наружной рекламы»</a:t>
                      </a:r>
                    </a:p>
                  </a:txBody>
                  <a:tcPr marL="3567" marR="3567" marT="356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2022 Наличие задолженности в муниципальный бюджет по платежам за установку и эксплуатацию рекламных конструкций (Вместо показателя "Снижение неналоговой задолженности в консолидированный бюджет Московской области (в части задолженности по платежам за установку и эксплуатацию рекламных конструкций"</a:t>
                      </a:r>
                    </a:p>
                  </a:txBody>
                  <a:tcPr marL="3567" marR="3567" marT="356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Приоритетный показатель.  Показатель муниципальной программы</a:t>
                      </a:r>
                    </a:p>
                  </a:txBody>
                  <a:tcPr marL="3567" marR="3567" marT="356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3567" marR="3567" marT="356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3567" marR="3567" marT="356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3567" marR="3567" marT="356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Выполнен. Задолженности в  бюджет городского округа Щёлково по платежам за установку и эксплуатацию рекламных конструкций нет</a:t>
                      </a:r>
                    </a:p>
                  </a:txBody>
                  <a:tcPr marL="3567" marR="3567" marT="356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43043629"/>
                  </a:ext>
                </a:extLst>
              </a:tr>
              <a:tr h="71331">
                <a:tc>
                  <a:txBody>
                    <a:bodyPr/>
                    <a:lstStyle/>
                    <a:p>
                      <a:pPr algn="ctr" fontAlgn="t"/>
                      <a:r>
                        <a:rPr lang="ru-RU" sz="75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13.2</a:t>
                      </a:r>
                    </a:p>
                  </a:txBody>
                  <a:tcPr marL="3567" marR="3567" marT="356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gridSpan="7">
                  <a:txBody>
                    <a:bodyPr/>
                    <a:lstStyle/>
                    <a:p>
                      <a:pPr algn="ctr" fontAlgn="t"/>
                      <a:r>
                        <a:rPr lang="ru-RU" sz="75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Подпрограмма: 3. "Эффективное местное самоуправление Московской области"</a:t>
                      </a:r>
                    </a:p>
                  </a:txBody>
                  <a:tcPr marL="3567" marR="3567" marT="356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77813628"/>
                  </a:ext>
                </a:extLst>
              </a:tr>
              <a:tr h="288891">
                <a:tc>
                  <a:txBody>
                    <a:bodyPr/>
                    <a:lstStyle/>
                    <a:p>
                      <a:pPr algn="ctr" fontAlgn="t"/>
                      <a:r>
                        <a:rPr lang="ru-RU" sz="75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216</a:t>
                      </a:r>
                    </a:p>
                  </a:txBody>
                  <a:tcPr marL="3567" marR="3567" marT="356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Основное мероприятие 07 «Реализация практик инициативного бюджетирования на территории муниципальных образований Московской области»</a:t>
                      </a:r>
                    </a:p>
                  </a:txBody>
                  <a:tcPr marL="3567" marR="3567" marT="356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Количество проектов, реализованных на основании заявок жителей городского округа Щёлково в рамках применения практик инициативного бюджетирования</a:t>
                      </a:r>
                    </a:p>
                  </a:txBody>
                  <a:tcPr marL="3567" marR="3567" marT="356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Отраслевой показатель</a:t>
                      </a:r>
                    </a:p>
                  </a:txBody>
                  <a:tcPr marL="3567" marR="3567" marT="356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Штука</a:t>
                      </a:r>
                    </a:p>
                  </a:txBody>
                  <a:tcPr marL="3567" marR="3567" marT="356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3567" marR="3567" marT="356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3567" marR="3567" marT="356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Выполнен</a:t>
                      </a:r>
                    </a:p>
                  </a:txBody>
                  <a:tcPr marL="3567" marR="3567" marT="356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8027633"/>
                  </a:ext>
                </a:extLst>
              </a:tr>
              <a:tr h="71331">
                <a:tc>
                  <a:txBody>
                    <a:bodyPr/>
                    <a:lstStyle/>
                    <a:p>
                      <a:pPr algn="ctr" fontAlgn="t"/>
                      <a:r>
                        <a:rPr lang="ru-RU" sz="75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13.4</a:t>
                      </a:r>
                    </a:p>
                  </a:txBody>
                  <a:tcPr marL="3567" marR="3567" marT="356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gridSpan="7">
                  <a:txBody>
                    <a:bodyPr/>
                    <a:lstStyle/>
                    <a:p>
                      <a:pPr algn="ctr" fontAlgn="t"/>
                      <a:r>
                        <a:rPr lang="ru-RU" sz="75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Подпрограмма 4 "Молодежь Подмосковья"</a:t>
                      </a:r>
                    </a:p>
                  </a:txBody>
                  <a:tcPr marL="3567" marR="3567" marT="356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87843224"/>
                  </a:ext>
                </a:extLst>
              </a:tr>
              <a:tr h="460086">
                <a:tc>
                  <a:txBody>
                    <a:bodyPr/>
                    <a:lstStyle/>
                    <a:p>
                      <a:pPr algn="ctr" fontAlgn="t"/>
                      <a:r>
                        <a:rPr lang="ru-RU" sz="75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217</a:t>
                      </a:r>
                    </a:p>
                  </a:txBody>
                  <a:tcPr marL="3567" marR="3567" marT="356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Основное мероприятие 01 «Организация и проведения мероприятий по гражданско-патриотическому и духовно-нравственному воспитанию молодежи, а также по вовлечению молодежи в международное, межрегиональное и межмуниципальное сотрудничество»</a:t>
                      </a:r>
                    </a:p>
                  </a:txBody>
                  <a:tcPr marL="3567" marR="3567" marT="356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2022 Доля молодежи, задействованной в мероприятиях по вовлечению в творческую деятельность</a:t>
                      </a:r>
                    </a:p>
                  </a:txBody>
                  <a:tcPr marL="3567" marR="3567" marT="356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Приоритетный показатель.</a:t>
                      </a:r>
                      <a:br>
                        <a:rPr lang="ru-RU" sz="7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7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Показатель муниципальной программы</a:t>
                      </a:r>
                      <a:br>
                        <a:rPr lang="ru-RU" sz="7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endParaRPr lang="ru-RU" sz="7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567" marR="3567" marT="356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3567" marR="3567" marT="356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39</a:t>
                      </a:r>
                    </a:p>
                  </a:txBody>
                  <a:tcPr marL="3567" marR="3567" marT="356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39</a:t>
                      </a:r>
                    </a:p>
                  </a:txBody>
                  <a:tcPr marL="3567" marR="3567" marT="356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Выполнен</a:t>
                      </a:r>
                    </a:p>
                  </a:txBody>
                  <a:tcPr marL="3567" marR="3567" marT="356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0740877"/>
                  </a:ext>
                </a:extLst>
              </a:tr>
              <a:tr h="71331">
                <a:tc>
                  <a:txBody>
                    <a:bodyPr/>
                    <a:lstStyle/>
                    <a:p>
                      <a:pPr algn="ctr" fontAlgn="t"/>
                      <a:r>
                        <a:rPr lang="ru-RU" sz="75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13.7</a:t>
                      </a:r>
                    </a:p>
                  </a:txBody>
                  <a:tcPr marL="3567" marR="3567" marT="356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gridSpan="7">
                  <a:txBody>
                    <a:bodyPr/>
                    <a:lstStyle/>
                    <a:p>
                      <a:pPr algn="ctr" fontAlgn="t"/>
                      <a:r>
                        <a:rPr lang="ru-RU" sz="75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Подпрограмма 7 "Развитие добровольчества (волонтерства) в Московской области"</a:t>
                      </a:r>
                    </a:p>
                  </a:txBody>
                  <a:tcPr marL="3567" marR="3567" marT="356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00563972"/>
                  </a:ext>
                </a:extLst>
              </a:tr>
              <a:tr h="602748">
                <a:tc>
                  <a:txBody>
                    <a:bodyPr/>
                    <a:lstStyle/>
                    <a:p>
                      <a:pPr algn="ctr" fontAlgn="t"/>
                      <a:r>
                        <a:rPr lang="ru-RU" sz="75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218</a:t>
                      </a:r>
                    </a:p>
                  </a:txBody>
                  <a:tcPr marL="3567" marR="3567" marT="356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Федеральный проект E8 «Социальная активность»</a:t>
                      </a:r>
                    </a:p>
                  </a:txBody>
                  <a:tcPr marL="3567" marR="3567" marT="356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2022 Общая численность граждан Российской Федерации, вовлеченных центрами (сообществами, объединениями) поддержки добровольчества (волонтерства) на базе образовательных организаций, некоммерческих организаций, государственных и муниципальных учреждений, в добровольческую (волонтерскую) деятельность</a:t>
                      </a:r>
                    </a:p>
                  </a:txBody>
                  <a:tcPr marL="3567" marR="3567" marT="356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Приоритетный показатель, соглашение с ФОИВ </a:t>
                      </a:r>
                    </a:p>
                  </a:txBody>
                  <a:tcPr marL="3567" marR="3567" marT="356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Человек</a:t>
                      </a:r>
                    </a:p>
                  </a:txBody>
                  <a:tcPr marL="3567" marR="3567" marT="356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34940</a:t>
                      </a:r>
                    </a:p>
                  </a:txBody>
                  <a:tcPr marL="3567" marR="3567" marT="356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34940</a:t>
                      </a:r>
                    </a:p>
                  </a:txBody>
                  <a:tcPr marL="3567" marR="3567" marT="356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5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Выполнен</a:t>
                      </a:r>
                    </a:p>
                  </a:txBody>
                  <a:tcPr marL="3567" marR="3567" marT="356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85238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6902892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/>
          </p:nvPr>
        </p:nvGraphicFramePr>
        <p:xfrm>
          <a:off x="0" y="0"/>
          <a:ext cx="9144002" cy="6340308"/>
        </p:xfrm>
        <a:graphic>
          <a:graphicData uri="http://schemas.openxmlformats.org/drawingml/2006/table">
            <a:tbl>
              <a:tblPr/>
              <a:tblGrid>
                <a:gridCol w="348106">
                  <a:extLst>
                    <a:ext uri="{9D8B030D-6E8A-4147-A177-3AD203B41FA5}">
                      <a16:colId xmlns:a16="http://schemas.microsoft.com/office/drawing/2014/main" val="60985043"/>
                    </a:ext>
                  </a:extLst>
                </a:gridCol>
                <a:gridCol w="2191203">
                  <a:extLst>
                    <a:ext uri="{9D8B030D-6E8A-4147-A177-3AD203B41FA5}">
                      <a16:colId xmlns:a16="http://schemas.microsoft.com/office/drawing/2014/main" val="3625322235"/>
                    </a:ext>
                  </a:extLst>
                </a:gridCol>
                <a:gridCol w="2026475">
                  <a:extLst>
                    <a:ext uri="{9D8B030D-6E8A-4147-A177-3AD203B41FA5}">
                      <a16:colId xmlns:a16="http://schemas.microsoft.com/office/drawing/2014/main" val="766165994"/>
                    </a:ext>
                  </a:extLst>
                </a:gridCol>
                <a:gridCol w="994589">
                  <a:extLst>
                    <a:ext uri="{9D8B030D-6E8A-4147-A177-3AD203B41FA5}">
                      <a16:colId xmlns:a16="http://schemas.microsoft.com/office/drawing/2014/main" val="2354473188"/>
                    </a:ext>
                  </a:extLst>
                </a:gridCol>
                <a:gridCol w="512834">
                  <a:extLst>
                    <a:ext uri="{9D8B030D-6E8A-4147-A177-3AD203B41FA5}">
                      <a16:colId xmlns:a16="http://schemas.microsoft.com/office/drawing/2014/main" val="426763386"/>
                    </a:ext>
                  </a:extLst>
                </a:gridCol>
                <a:gridCol w="671349">
                  <a:extLst>
                    <a:ext uri="{9D8B030D-6E8A-4147-A177-3AD203B41FA5}">
                      <a16:colId xmlns:a16="http://schemas.microsoft.com/office/drawing/2014/main" val="2671943878"/>
                    </a:ext>
                  </a:extLst>
                </a:gridCol>
                <a:gridCol w="609186">
                  <a:extLst>
                    <a:ext uri="{9D8B030D-6E8A-4147-A177-3AD203B41FA5}">
                      <a16:colId xmlns:a16="http://schemas.microsoft.com/office/drawing/2014/main" val="204271437"/>
                    </a:ext>
                  </a:extLst>
                </a:gridCol>
                <a:gridCol w="1790260">
                  <a:extLst>
                    <a:ext uri="{9D8B030D-6E8A-4147-A177-3AD203B41FA5}">
                      <a16:colId xmlns:a16="http://schemas.microsoft.com/office/drawing/2014/main" val="2900743393"/>
                    </a:ext>
                  </a:extLst>
                </a:gridCol>
              </a:tblGrid>
              <a:tr h="410228">
                <a:tc>
                  <a:txBody>
                    <a:bodyPr/>
                    <a:lstStyle/>
                    <a:p>
                      <a:pPr algn="ctr" fontAlgn="t"/>
                      <a:r>
                        <a:rPr lang="ru-RU" sz="75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№</a:t>
                      </a:r>
                    </a:p>
                  </a:txBody>
                  <a:tcPr marL="3363" marR="3363" marT="336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5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Наименование основного мероприятия </a:t>
                      </a:r>
                    </a:p>
                  </a:txBody>
                  <a:tcPr marL="3363" marR="3363" marT="336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5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Планируемые результаты реализации муниципальной программы</a:t>
                      </a:r>
                    </a:p>
                  </a:txBody>
                  <a:tcPr marL="3363" marR="3363" marT="336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5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Тип показателя</a:t>
                      </a:r>
                    </a:p>
                  </a:txBody>
                  <a:tcPr marL="3363" marR="3363" marT="336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5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Единица измерения</a:t>
                      </a:r>
                    </a:p>
                  </a:txBody>
                  <a:tcPr marL="3363" marR="3363" marT="336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5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Планируемое значение показателя на 2022 год</a:t>
                      </a:r>
                    </a:p>
                  </a:txBody>
                  <a:tcPr marL="3363" marR="3363" marT="336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5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Достигнутое значение показателя за 2022 год</a:t>
                      </a:r>
                    </a:p>
                  </a:txBody>
                  <a:tcPr marL="3363" marR="3363" marT="336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5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Причины невыполнения / несвоевременного выполнения / текущая стадия выполнения / предложения по выполнению</a:t>
                      </a:r>
                    </a:p>
                  </a:txBody>
                  <a:tcPr marL="3363" marR="3363" marT="336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11598276"/>
                  </a:ext>
                </a:extLst>
              </a:tr>
              <a:tr h="80701">
                <a:tc>
                  <a:txBody>
                    <a:bodyPr/>
                    <a:lstStyle/>
                    <a:p>
                      <a:pPr algn="ctr" fontAlgn="t"/>
                      <a:r>
                        <a:rPr lang="ru-RU" sz="75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14.</a:t>
                      </a:r>
                    </a:p>
                  </a:txBody>
                  <a:tcPr marL="3363" marR="3363" marT="336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gridSpan="7">
                  <a:txBody>
                    <a:bodyPr/>
                    <a:lstStyle/>
                    <a:p>
                      <a:pPr algn="ctr" fontAlgn="t"/>
                      <a:r>
                        <a:rPr lang="ru-RU" sz="75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Муниципальная программа городского округа Щёлково "Развитие и функционирование дорожно-транспортного комплекс"</a:t>
                      </a:r>
                    </a:p>
                  </a:txBody>
                  <a:tcPr marL="3363" marR="3363" marT="336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4085495"/>
                  </a:ext>
                </a:extLst>
              </a:tr>
              <a:tr h="63888">
                <a:tc>
                  <a:txBody>
                    <a:bodyPr/>
                    <a:lstStyle/>
                    <a:p>
                      <a:pPr algn="ctr" fontAlgn="t"/>
                      <a:r>
                        <a:rPr lang="ru-RU" sz="75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14.1</a:t>
                      </a:r>
                    </a:p>
                  </a:txBody>
                  <a:tcPr marL="3363" marR="3363" marT="336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gridSpan="7">
                  <a:txBody>
                    <a:bodyPr/>
                    <a:lstStyle/>
                    <a:p>
                      <a:pPr algn="ctr" fontAlgn="t"/>
                      <a:r>
                        <a:rPr lang="ru-RU" sz="75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Подпрограмма 1 "Пассажирский транспорт общего пользования"</a:t>
                      </a:r>
                    </a:p>
                  </a:txBody>
                  <a:tcPr marL="3363" marR="3363" marT="336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69761499"/>
                  </a:ext>
                </a:extLst>
              </a:tr>
              <a:tr h="225289">
                <a:tc>
                  <a:txBody>
                    <a:bodyPr/>
                    <a:lstStyle/>
                    <a:p>
                      <a:pPr algn="ctr" fontAlgn="t"/>
                      <a:r>
                        <a:rPr lang="ru-RU" sz="7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219</a:t>
                      </a:r>
                    </a:p>
                  </a:txBody>
                  <a:tcPr marL="3363" marR="3363" marT="336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Основное мероприятие 02 «Организация транспортного обслуживания населения»</a:t>
                      </a:r>
                    </a:p>
                  </a:txBody>
                  <a:tcPr marL="3363" marR="3363" marT="336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Доля поездок, оплаченных посредством безналичных расчетов, в общем количестве оплаченных пассажирами поездок на конец года</a:t>
                      </a:r>
                    </a:p>
                  </a:txBody>
                  <a:tcPr marL="3363" marR="3363" marT="336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Отраслевой показатель</a:t>
                      </a:r>
                    </a:p>
                  </a:txBody>
                  <a:tcPr marL="3363" marR="3363" marT="336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3363" marR="3363" marT="336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90,05</a:t>
                      </a:r>
                    </a:p>
                  </a:txBody>
                  <a:tcPr marL="3363" marR="3363" marT="336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</a:t>
                      </a:r>
                    </a:p>
                  </a:txBody>
                  <a:tcPr marL="3363" marR="3363" marT="336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5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Выполнен</a:t>
                      </a:r>
                    </a:p>
                  </a:txBody>
                  <a:tcPr marL="3363" marR="3363" marT="336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7229723"/>
                  </a:ext>
                </a:extLst>
              </a:tr>
              <a:tr h="366516">
                <a:tc>
                  <a:txBody>
                    <a:bodyPr/>
                    <a:lstStyle/>
                    <a:p>
                      <a:pPr algn="ctr" fontAlgn="t"/>
                      <a:r>
                        <a:rPr lang="ru-RU" sz="75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220</a:t>
                      </a:r>
                    </a:p>
                  </a:txBody>
                  <a:tcPr marL="3363" marR="3363" marT="336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Основное мероприятие 02 «Организация транспортного обслуживания населения»</a:t>
                      </a:r>
                    </a:p>
                  </a:txBody>
                  <a:tcPr marL="3363" marR="3363" marT="336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2022 Соблюдение расписания на автобусных маршрутах</a:t>
                      </a:r>
                    </a:p>
                  </a:txBody>
                  <a:tcPr marL="3363" marR="3363" marT="336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Обращение Губернатора Московской области,   Приоритетный показатель</a:t>
                      </a:r>
                    </a:p>
                  </a:txBody>
                  <a:tcPr marL="3363" marR="3363" marT="336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3363" marR="3363" marT="336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75</a:t>
                      </a:r>
                    </a:p>
                  </a:txBody>
                  <a:tcPr marL="3363" marR="3363" marT="336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5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75</a:t>
                      </a:r>
                    </a:p>
                  </a:txBody>
                  <a:tcPr marL="3363" marR="3363" marT="336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Выполнен</a:t>
                      </a:r>
                    </a:p>
                  </a:txBody>
                  <a:tcPr marL="3363" marR="3363" marT="336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0632005"/>
                  </a:ext>
                </a:extLst>
              </a:tr>
              <a:tr h="511104">
                <a:tc>
                  <a:txBody>
                    <a:bodyPr/>
                    <a:lstStyle/>
                    <a:p>
                      <a:pPr algn="ctr" fontAlgn="t"/>
                      <a:r>
                        <a:rPr lang="ru-RU" sz="75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221</a:t>
                      </a:r>
                    </a:p>
                  </a:txBody>
                  <a:tcPr marL="3363" marR="3363" marT="336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Основное мероприятие 02 «Организация транспортного обслуживания населения»</a:t>
                      </a:r>
                    </a:p>
                  </a:txBody>
                  <a:tcPr marL="3363" marR="3363" marT="336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Доля населения, проживающего в населённых пунктах, не имеющих регулярного автобусного и (или) железнодорожного сообщения с административным центром городского округа (муниципального района),в общей численности городского округа (муниципального района)</a:t>
                      </a:r>
                    </a:p>
                  </a:txBody>
                  <a:tcPr marL="3363" marR="3363" marT="336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Отраслевой показатель</a:t>
                      </a:r>
                    </a:p>
                  </a:txBody>
                  <a:tcPr marL="3363" marR="3363" marT="336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3363" marR="3363" marT="336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0,15</a:t>
                      </a:r>
                    </a:p>
                  </a:txBody>
                  <a:tcPr marL="3363" marR="3363" marT="336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0,15</a:t>
                      </a:r>
                    </a:p>
                  </a:txBody>
                  <a:tcPr marL="3363" marR="3363" marT="336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Выполнен </a:t>
                      </a:r>
                    </a:p>
                  </a:txBody>
                  <a:tcPr marL="3363" marR="3363" marT="336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8118283"/>
                  </a:ext>
                </a:extLst>
              </a:tr>
              <a:tr h="67251">
                <a:tc>
                  <a:txBody>
                    <a:bodyPr/>
                    <a:lstStyle/>
                    <a:p>
                      <a:pPr algn="ctr" fontAlgn="t"/>
                      <a:r>
                        <a:rPr lang="ru-RU" sz="75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14.2</a:t>
                      </a:r>
                    </a:p>
                  </a:txBody>
                  <a:tcPr marL="3363" marR="3363" marT="336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gridSpan="7">
                  <a:txBody>
                    <a:bodyPr/>
                    <a:lstStyle/>
                    <a:p>
                      <a:pPr algn="ctr" fontAlgn="t"/>
                      <a:r>
                        <a:rPr lang="ru-RU" sz="75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Подпрограмма 2 "Дороги Подмосковья"</a:t>
                      </a:r>
                    </a:p>
                  </a:txBody>
                  <a:tcPr marL="3363" marR="3363" marT="336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92089132"/>
                  </a:ext>
                </a:extLst>
              </a:tr>
              <a:tr h="356428">
                <a:tc>
                  <a:txBody>
                    <a:bodyPr/>
                    <a:lstStyle/>
                    <a:p>
                      <a:pPr algn="ctr" fontAlgn="t"/>
                      <a:r>
                        <a:rPr lang="ru-RU" sz="75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222</a:t>
                      </a:r>
                    </a:p>
                  </a:txBody>
                  <a:tcPr marL="3363" marR="3363" marT="336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Основное мероприятие 02 «Строительство и реконструкция автомобильных дорог местного значения»</a:t>
                      </a:r>
                    </a:p>
                  </a:txBody>
                  <a:tcPr marL="3363" marR="3363" marT="336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2022 Объёмы ввода в эксплуатацию после строительства и реконструкции автомобильных дорог общего пользования местного значения</a:t>
                      </a:r>
                    </a:p>
                  </a:txBody>
                  <a:tcPr marL="3363" marR="3363" marT="336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Приоритетный показатель,  Соглашение с ФОИВ </a:t>
                      </a:r>
                    </a:p>
                  </a:txBody>
                  <a:tcPr marL="3363" marR="3363" marT="336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Километр на погонный метр</a:t>
                      </a:r>
                    </a:p>
                  </a:txBody>
                  <a:tcPr marL="3363" marR="3363" marT="336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3363" marR="3363" marT="336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3363" marR="3363" marT="336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Ввода в эксплуатацию после строительства и реконструкции автомобильных дорог общего пользования местного значения за 2022 год не было</a:t>
                      </a:r>
                    </a:p>
                  </a:txBody>
                  <a:tcPr marL="3363" marR="3363" marT="336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6971320"/>
                  </a:ext>
                </a:extLst>
              </a:tr>
              <a:tr h="235377">
                <a:tc>
                  <a:txBody>
                    <a:bodyPr/>
                    <a:lstStyle/>
                    <a:p>
                      <a:pPr algn="ctr" fontAlgn="t"/>
                      <a:r>
                        <a:rPr lang="ru-RU" sz="75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223</a:t>
                      </a:r>
                    </a:p>
                  </a:txBody>
                  <a:tcPr marL="3363" marR="3363" marT="336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Основное мероприятие 05 «Ремонт, капитальный ремонт сети автомобильных дорог, мостов и путепроводов местного значения»</a:t>
                      </a:r>
                    </a:p>
                  </a:txBody>
                  <a:tcPr marL="3363" marR="3363" marT="336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2021 Создание парковочного пространства на улично-дорожной сети</a:t>
                      </a:r>
                    </a:p>
                  </a:txBody>
                  <a:tcPr marL="3363" marR="3363" marT="336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Отраслевой показатель </a:t>
                      </a:r>
                    </a:p>
                  </a:txBody>
                  <a:tcPr marL="3363" marR="3363" marT="336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Мест</a:t>
                      </a:r>
                    </a:p>
                  </a:txBody>
                  <a:tcPr marL="3363" marR="3363" marT="336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200</a:t>
                      </a:r>
                    </a:p>
                  </a:txBody>
                  <a:tcPr marL="3363" marR="3363" marT="336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200</a:t>
                      </a:r>
                    </a:p>
                  </a:txBody>
                  <a:tcPr marL="3363" marR="3363" marT="336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Выполнен</a:t>
                      </a:r>
                    </a:p>
                  </a:txBody>
                  <a:tcPr marL="3363" marR="3363" marT="336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15506083"/>
                  </a:ext>
                </a:extLst>
              </a:tr>
              <a:tr h="413591">
                <a:tc>
                  <a:txBody>
                    <a:bodyPr/>
                    <a:lstStyle/>
                    <a:p>
                      <a:pPr algn="ctr" fontAlgn="t"/>
                      <a:r>
                        <a:rPr lang="ru-RU" sz="75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224</a:t>
                      </a:r>
                    </a:p>
                  </a:txBody>
                  <a:tcPr marL="3363" marR="3363" marT="336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Основное мероприятие 05 «Ремонт, капитальный ремонт сети автомобильных дорог, мостов и путепроводов местного значения»</a:t>
                      </a:r>
                    </a:p>
                  </a:txBody>
                  <a:tcPr marL="3363" marR="3363" marT="336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5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Общая протяженность автомобильных дорог общего пользования местного значения, не соответствующих нормативным требованиям к транспортно-эксплуатационным показателям на 31 декабря отчётного года</a:t>
                      </a:r>
                    </a:p>
                  </a:txBody>
                  <a:tcPr marL="3363" marR="3363" marT="336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Отраслевой показатель </a:t>
                      </a:r>
                    </a:p>
                  </a:txBody>
                  <a:tcPr marL="3363" marR="3363" marT="336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Километр</a:t>
                      </a:r>
                    </a:p>
                  </a:txBody>
                  <a:tcPr marL="3363" marR="3363" marT="336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145,8</a:t>
                      </a:r>
                    </a:p>
                  </a:txBody>
                  <a:tcPr marL="3363" marR="3363" marT="336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144</a:t>
                      </a:r>
                    </a:p>
                  </a:txBody>
                  <a:tcPr marL="3363" marR="3363" marT="336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Выполнен</a:t>
                      </a:r>
                    </a:p>
                  </a:txBody>
                  <a:tcPr marL="3363" marR="3363" marT="336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38101146"/>
                  </a:ext>
                </a:extLst>
              </a:tr>
              <a:tr h="490929">
                <a:tc>
                  <a:txBody>
                    <a:bodyPr/>
                    <a:lstStyle/>
                    <a:p>
                      <a:pPr algn="ctr" fontAlgn="t"/>
                      <a:r>
                        <a:rPr lang="ru-RU" sz="75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225</a:t>
                      </a:r>
                    </a:p>
                  </a:txBody>
                  <a:tcPr marL="3363" marR="3363" marT="336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Основное мероприятие 05 «Ремонт, капитальный ремонт сети автомобильных дорог, мостов и путепроводов местного значения»</a:t>
                      </a:r>
                    </a:p>
                  </a:txBody>
                  <a:tcPr marL="3363" marR="3363" marT="336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2021 ДТП. Снижение смертности от дорожно-транспортных происшествий: на дорогах федерального значения, на дорогах регионального значения, на дорогах муниципального значения, на частных дорогах, количество погибших на 100 тыс. населения</a:t>
                      </a:r>
                    </a:p>
                  </a:txBody>
                  <a:tcPr marL="3363" marR="3363" marT="336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Приоритетный показатель,         Рейтинг-45</a:t>
                      </a:r>
                    </a:p>
                  </a:txBody>
                  <a:tcPr marL="3363" marR="3363" marT="336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Человек на 100 тыс. населения</a:t>
                      </a:r>
                    </a:p>
                  </a:txBody>
                  <a:tcPr marL="3363" marR="3363" marT="336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</a:t>
                      </a:r>
                    </a:p>
                  </a:txBody>
                  <a:tcPr marL="3363" marR="3363" marT="336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</a:t>
                      </a:r>
                    </a:p>
                  </a:txBody>
                  <a:tcPr marL="3363" marR="3363" marT="336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Исполнение показатель не запланировано в 2022 году</a:t>
                      </a:r>
                    </a:p>
                  </a:txBody>
                  <a:tcPr marL="3363" marR="3363" marT="336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6112811"/>
                  </a:ext>
                </a:extLst>
              </a:tr>
              <a:tr h="255552">
                <a:tc>
                  <a:txBody>
                    <a:bodyPr/>
                    <a:lstStyle/>
                    <a:p>
                      <a:pPr algn="ctr" fontAlgn="t"/>
                      <a:r>
                        <a:rPr lang="ru-RU" sz="75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226</a:t>
                      </a:r>
                    </a:p>
                  </a:txBody>
                  <a:tcPr marL="3363" marR="3363" marT="336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Основное мероприятие 05 «Ремонт, капитальный ремонт сети автомобильных дорог, мостов и путепроводов местного значения»</a:t>
                      </a:r>
                    </a:p>
                  </a:txBody>
                  <a:tcPr marL="3363" marR="3363" marT="336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Протяженность сети автомобильных дорог общего пользования местного значения на территории субъекта Российской Федерации</a:t>
                      </a:r>
                    </a:p>
                  </a:txBody>
                  <a:tcPr marL="3363" marR="3363" marT="336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Отраслевой показатель </a:t>
                      </a:r>
                    </a:p>
                  </a:txBody>
                  <a:tcPr marL="3363" marR="3363" marT="336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Километр</a:t>
                      </a:r>
                    </a:p>
                  </a:txBody>
                  <a:tcPr marL="3363" marR="3363" marT="336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635,5</a:t>
                      </a:r>
                    </a:p>
                  </a:txBody>
                  <a:tcPr marL="3363" marR="3363" marT="336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716,7</a:t>
                      </a:r>
                    </a:p>
                  </a:txBody>
                  <a:tcPr marL="3363" marR="3363" marT="336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Выполнен</a:t>
                      </a:r>
                    </a:p>
                  </a:txBody>
                  <a:tcPr marL="3363" marR="3363" marT="336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0244559"/>
                  </a:ext>
                </a:extLst>
              </a:tr>
              <a:tr h="272365">
                <a:tc>
                  <a:txBody>
                    <a:bodyPr/>
                    <a:lstStyle/>
                    <a:p>
                      <a:pPr algn="ctr" fontAlgn="t"/>
                      <a:r>
                        <a:rPr lang="ru-RU" sz="75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227</a:t>
                      </a:r>
                    </a:p>
                  </a:txBody>
                  <a:tcPr marL="3363" marR="3363" marT="336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Основное мероприятие 05 «Ремонт, капитальный ремонт сети автомобильных дорог, мостов и путепроводов местного значения»</a:t>
                      </a:r>
                    </a:p>
                  </a:txBody>
                  <a:tcPr marL="3363" marR="3363" marT="336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2022 Количество погибших в дорожно-транспортных происшествиях</a:t>
                      </a:r>
                    </a:p>
                  </a:txBody>
                  <a:tcPr marL="3363" marR="3363" marT="336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Рейтинг 45, Приоритетный показатель</a:t>
                      </a:r>
                    </a:p>
                  </a:txBody>
                  <a:tcPr marL="3363" marR="3363" marT="336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Человек на 100 тыс. населения</a:t>
                      </a:r>
                    </a:p>
                  </a:txBody>
                  <a:tcPr marL="3363" marR="3363" marT="336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4,61</a:t>
                      </a:r>
                    </a:p>
                  </a:txBody>
                  <a:tcPr marL="3363" marR="3363" marT="336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2,98</a:t>
                      </a:r>
                    </a:p>
                  </a:txBody>
                  <a:tcPr marL="3363" marR="3363" marT="336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Выполнен</a:t>
                      </a:r>
                    </a:p>
                  </a:txBody>
                  <a:tcPr marL="3363" marR="3363" marT="336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7738556"/>
                  </a:ext>
                </a:extLst>
              </a:tr>
              <a:tr h="218564">
                <a:tc>
                  <a:txBody>
                    <a:bodyPr/>
                    <a:lstStyle/>
                    <a:p>
                      <a:pPr algn="ctr" fontAlgn="t"/>
                      <a:r>
                        <a:rPr lang="ru-RU" sz="75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228</a:t>
                      </a:r>
                    </a:p>
                  </a:txBody>
                  <a:tcPr marL="3363" marR="3363" marT="336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Основное мероприятие 05 «Ремонт, капитальный ремонт сети автомобильных дорог, мостов и путепроводов местного значения»</a:t>
                      </a:r>
                    </a:p>
                  </a:txBody>
                  <a:tcPr marL="3363" marR="3363" marT="336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Доля муниципальных дорог, не отвечающих нормативным требованиям в общей протяженности дорог</a:t>
                      </a:r>
                    </a:p>
                  </a:txBody>
                  <a:tcPr marL="3363" marR="3363" marT="336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Отраслевой показатель </a:t>
                      </a:r>
                    </a:p>
                  </a:txBody>
                  <a:tcPr marL="3363" marR="3363" marT="336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3363" marR="3363" marT="336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24</a:t>
                      </a:r>
                    </a:p>
                  </a:txBody>
                  <a:tcPr marL="3363" marR="3363" marT="336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</a:t>
                      </a:r>
                    </a:p>
                  </a:txBody>
                  <a:tcPr marL="3363" marR="3363" marT="336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Выполнен</a:t>
                      </a:r>
                    </a:p>
                  </a:txBody>
                  <a:tcPr marL="3363" marR="3363" marT="336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42299"/>
                  </a:ext>
                </a:extLst>
              </a:tr>
              <a:tr h="326165">
                <a:tc>
                  <a:txBody>
                    <a:bodyPr/>
                    <a:lstStyle/>
                    <a:p>
                      <a:pPr algn="ctr" fontAlgn="t"/>
                      <a:r>
                        <a:rPr lang="ru-RU" sz="75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229</a:t>
                      </a:r>
                    </a:p>
                  </a:txBody>
                  <a:tcPr marL="3363" marR="3363" marT="336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Основное мероприятие 05 «Ремонт, капитальный ремонт сети автомобильных дорог, мостов и путепроводов местного значения»</a:t>
                      </a:r>
                    </a:p>
                  </a:txBody>
                  <a:tcPr marL="3363" marR="3363" marT="336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2022 Ремонт (капитальный ремонт) сети автомобильных дорог общего пользования местного значения</a:t>
                      </a:r>
                    </a:p>
                  </a:txBody>
                  <a:tcPr marL="3363" marR="3363" marT="336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Приоритетный показатель </a:t>
                      </a:r>
                    </a:p>
                  </a:txBody>
                  <a:tcPr marL="3363" marR="3363" marT="336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Километров на тысячу квадратных метров</a:t>
                      </a:r>
                    </a:p>
                  </a:txBody>
                  <a:tcPr marL="3363" marR="3363" marT="336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8,638/60,46</a:t>
                      </a:r>
                    </a:p>
                  </a:txBody>
                  <a:tcPr marL="3363" marR="3363" marT="336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10,275/56,76184</a:t>
                      </a:r>
                    </a:p>
                  </a:txBody>
                  <a:tcPr marL="3363" marR="3363" marT="336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Выполнен</a:t>
                      </a:r>
                    </a:p>
                  </a:txBody>
                  <a:tcPr marL="3363" marR="3363" marT="336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7519498"/>
                  </a:ext>
                </a:extLst>
              </a:tr>
              <a:tr h="232014">
                <a:tc>
                  <a:txBody>
                    <a:bodyPr/>
                    <a:lstStyle/>
                    <a:p>
                      <a:pPr algn="ctr" fontAlgn="t"/>
                      <a:r>
                        <a:rPr lang="ru-RU" sz="75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230</a:t>
                      </a:r>
                    </a:p>
                  </a:txBody>
                  <a:tcPr marL="3363" marR="3363" marT="336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Основное мероприятие 05 «Ремонт, капитальный ремонт сети автомобильных дорог, мостов и путепроводов местного значения»</a:t>
                      </a:r>
                    </a:p>
                  </a:txBody>
                  <a:tcPr marL="3363" marR="3363" marT="336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2021 Создание парковочного пространства на улично-дорожной сети</a:t>
                      </a:r>
                    </a:p>
                  </a:txBody>
                  <a:tcPr marL="3363" marR="3363" marT="336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Приоритетный показатель </a:t>
                      </a:r>
                    </a:p>
                  </a:txBody>
                  <a:tcPr marL="3363" marR="3363" marT="336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Мест</a:t>
                      </a:r>
                    </a:p>
                  </a:txBody>
                  <a:tcPr marL="3363" marR="3363" marT="336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</a:t>
                      </a:r>
                    </a:p>
                  </a:txBody>
                  <a:tcPr marL="3363" marR="3363" marT="336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</a:t>
                      </a:r>
                    </a:p>
                  </a:txBody>
                  <a:tcPr marL="3363" marR="3363" marT="336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75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Выполнение показателя не запланировано в 2022 году</a:t>
                      </a:r>
                    </a:p>
                  </a:txBody>
                  <a:tcPr marL="3363" marR="3363" marT="336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265409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5661626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/>
          </p:nvPr>
        </p:nvGraphicFramePr>
        <p:xfrm>
          <a:off x="0" y="0"/>
          <a:ext cx="9144002" cy="7029401"/>
        </p:xfrm>
        <a:graphic>
          <a:graphicData uri="http://schemas.openxmlformats.org/drawingml/2006/table">
            <a:tbl>
              <a:tblPr/>
              <a:tblGrid>
                <a:gridCol w="348106">
                  <a:extLst>
                    <a:ext uri="{9D8B030D-6E8A-4147-A177-3AD203B41FA5}">
                      <a16:colId xmlns:a16="http://schemas.microsoft.com/office/drawing/2014/main" val="917954806"/>
                    </a:ext>
                  </a:extLst>
                </a:gridCol>
                <a:gridCol w="2191204">
                  <a:extLst>
                    <a:ext uri="{9D8B030D-6E8A-4147-A177-3AD203B41FA5}">
                      <a16:colId xmlns:a16="http://schemas.microsoft.com/office/drawing/2014/main" val="815749118"/>
                    </a:ext>
                  </a:extLst>
                </a:gridCol>
                <a:gridCol w="2026475">
                  <a:extLst>
                    <a:ext uri="{9D8B030D-6E8A-4147-A177-3AD203B41FA5}">
                      <a16:colId xmlns:a16="http://schemas.microsoft.com/office/drawing/2014/main" val="3759116177"/>
                    </a:ext>
                  </a:extLst>
                </a:gridCol>
                <a:gridCol w="994590">
                  <a:extLst>
                    <a:ext uri="{9D8B030D-6E8A-4147-A177-3AD203B41FA5}">
                      <a16:colId xmlns:a16="http://schemas.microsoft.com/office/drawing/2014/main" val="940276662"/>
                    </a:ext>
                  </a:extLst>
                </a:gridCol>
                <a:gridCol w="512835">
                  <a:extLst>
                    <a:ext uri="{9D8B030D-6E8A-4147-A177-3AD203B41FA5}">
                      <a16:colId xmlns:a16="http://schemas.microsoft.com/office/drawing/2014/main" val="2584012673"/>
                    </a:ext>
                  </a:extLst>
                </a:gridCol>
                <a:gridCol w="671348">
                  <a:extLst>
                    <a:ext uri="{9D8B030D-6E8A-4147-A177-3AD203B41FA5}">
                      <a16:colId xmlns:a16="http://schemas.microsoft.com/office/drawing/2014/main" val="2222476743"/>
                    </a:ext>
                  </a:extLst>
                </a:gridCol>
                <a:gridCol w="609185">
                  <a:extLst>
                    <a:ext uri="{9D8B030D-6E8A-4147-A177-3AD203B41FA5}">
                      <a16:colId xmlns:a16="http://schemas.microsoft.com/office/drawing/2014/main" val="1248618241"/>
                    </a:ext>
                  </a:extLst>
                </a:gridCol>
                <a:gridCol w="1790259">
                  <a:extLst>
                    <a:ext uri="{9D8B030D-6E8A-4147-A177-3AD203B41FA5}">
                      <a16:colId xmlns:a16="http://schemas.microsoft.com/office/drawing/2014/main" val="4249777137"/>
                    </a:ext>
                  </a:extLst>
                </a:gridCol>
              </a:tblGrid>
              <a:tr h="419626"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№</a:t>
                      </a:r>
                    </a:p>
                  </a:txBody>
                  <a:tcPr marL="2516" marR="2516" marT="251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Наименование основного мероприятия </a:t>
                      </a:r>
                    </a:p>
                  </a:txBody>
                  <a:tcPr marL="2516" marR="2516" marT="251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Планируемые результаты реализации муниципальной программы</a:t>
                      </a:r>
                    </a:p>
                  </a:txBody>
                  <a:tcPr marL="2516" marR="2516" marT="251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Тип показателя</a:t>
                      </a:r>
                    </a:p>
                  </a:txBody>
                  <a:tcPr marL="2516" marR="2516" marT="251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Единица измерения</a:t>
                      </a:r>
                    </a:p>
                  </a:txBody>
                  <a:tcPr marL="2516" marR="2516" marT="251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Планируемое значение показателя на 2022 год</a:t>
                      </a:r>
                    </a:p>
                  </a:txBody>
                  <a:tcPr marL="2516" marR="2516" marT="251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Достигнутое значение показателя за 2022 год</a:t>
                      </a:r>
                    </a:p>
                  </a:txBody>
                  <a:tcPr marL="2516" marR="2516" marT="251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Причины невыполнения / несвоевременного выполнения / текущая стадия выполнения / предложения по выполнению</a:t>
                      </a:r>
                    </a:p>
                  </a:txBody>
                  <a:tcPr marL="2516" marR="2516" marT="251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7549826"/>
                  </a:ext>
                </a:extLst>
              </a:tr>
              <a:tr h="106892"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15.</a:t>
                      </a:r>
                    </a:p>
                  </a:txBody>
                  <a:tcPr marL="2516" marR="2516" marT="251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gridSpan="7">
                  <a:txBody>
                    <a:bodyPr/>
                    <a:lstStyle/>
                    <a:p>
                      <a:pPr algn="ctr" fontAlgn="t"/>
                      <a:r>
                        <a:rPr lang="ru-RU" sz="65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Муниципальная программа городского округа Щёлково "Цифровое муниципальное образование"</a:t>
                      </a:r>
                    </a:p>
                  </a:txBody>
                  <a:tcPr marL="2516" marR="2516" marT="251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32781162"/>
                  </a:ext>
                </a:extLst>
              </a:tr>
              <a:tr h="211137"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15.1</a:t>
                      </a:r>
                    </a:p>
                  </a:txBody>
                  <a:tcPr marL="2516" marR="2516" marT="251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gridSpan="7">
                  <a:txBody>
                    <a:bodyPr/>
                    <a:lstStyle/>
                    <a:p>
                      <a:pPr algn="ctr" fontAlgn="t"/>
                      <a:r>
                        <a:rPr lang="ru-RU" sz="65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Подпрограмма 1 " Снижение административных барьеров, повышение качества и доступности предоставления государственных и муниципальных услуг, в том числе на базе многофункциональных центров предоставления государственных и муниципальных услуг, а также услуг почтовой связи"</a:t>
                      </a:r>
                    </a:p>
                  </a:txBody>
                  <a:tcPr marL="2516" marR="2516" marT="251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41977891"/>
                  </a:ext>
                </a:extLst>
              </a:tr>
              <a:tr h="419626"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231</a:t>
                      </a:r>
                    </a:p>
                  </a:txBody>
                  <a:tcPr marL="2516" marR="2516" marT="251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Основное мероприятие 01 «Реализация общесистемных мер по повышению качества и доступности государственных и муниципальных услуг на территории муниципального образования»</a:t>
                      </a:r>
                    </a:p>
                  </a:txBody>
                  <a:tcPr marL="2516" marR="2516" marT="251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2022 Уровень удовлетворенности граждан качеством предоставления государственных и муниципальных услуг</a:t>
                      </a:r>
                    </a:p>
                  </a:txBody>
                  <a:tcPr marL="2516" marR="2516" marT="251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Указной, Приоритетный показатель</a:t>
                      </a:r>
                    </a:p>
                  </a:txBody>
                  <a:tcPr marL="2516" marR="2516" marT="251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2516" marR="2516" marT="251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96,9</a:t>
                      </a:r>
                    </a:p>
                  </a:txBody>
                  <a:tcPr marL="2516" marR="2516" marT="251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97,3</a:t>
                      </a:r>
                    </a:p>
                  </a:txBody>
                  <a:tcPr marL="2516" marR="2516" marT="251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Выполнен</a:t>
                      </a:r>
                    </a:p>
                  </a:txBody>
                  <a:tcPr marL="2516" marR="2516" marT="251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8641315"/>
                  </a:ext>
                </a:extLst>
              </a:tr>
              <a:tr h="315382"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232</a:t>
                      </a:r>
                    </a:p>
                  </a:txBody>
                  <a:tcPr marL="2516" marR="2516" marT="251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Основное мероприятие 02 «Организация деятельности многофункциональных центров предоставления государственных и муниципальных услуг»</a:t>
                      </a:r>
                    </a:p>
                  </a:txBody>
                  <a:tcPr marL="2516" marR="2516" marT="251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5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2022 Среднее время ожидания в очереди для получения государственных (муниципальных) услуг</a:t>
                      </a:r>
                    </a:p>
                  </a:txBody>
                  <a:tcPr marL="2516" marR="2516" marT="251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Указной, Приоритетный показатель</a:t>
                      </a:r>
                    </a:p>
                  </a:txBody>
                  <a:tcPr marL="2516" marR="2516" marT="251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Минут</a:t>
                      </a:r>
                    </a:p>
                  </a:txBody>
                  <a:tcPr marL="2516" marR="2516" marT="251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3,8</a:t>
                      </a:r>
                    </a:p>
                  </a:txBody>
                  <a:tcPr marL="2516" marR="2516" marT="251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3,4</a:t>
                      </a:r>
                    </a:p>
                  </a:txBody>
                  <a:tcPr marL="2516" marR="2516" marT="251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Выполнен</a:t>
                      </a:r>
                    </a:p>
                  </a:txBody>
                  <a:tcPr marL="2516" marR="2516" marT="251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07875836"/>
                  </a:ext>
                </a:extLst>
              </a:tr>
              <a:tr h="315382"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233</a:t>
                      </a:r>
                    </a:p>
                  </a:txBody>
                  <a:tcPr marL="2516" marR="2516" marT="251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Основное мероприятие 02 «Организация деятельности многофункциональных центров предоставления государственных и муниципальных услуг»</a:t>
                      </a:r>
                    </a:p>
                  </a:txBody>
                  <a:tcPr marL="2516" marR="2516" marT="251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2021 Доля заявителей МФЦ, ожидающих в очереди более 11 минут</a:t>
                      </a:r>
                    </a:p>
                  </a:txBody>
                  <a:tcPr marL="2516" marR="2516" marT="251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Отраслевой показатель</a:t>
                      </a:r>
                    </a:p>
                  </a:txBody>
                  <a:tcPr marL="2516" marR="2516" marT="251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2516" marR="2516" marT="251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2516" marR="2516" marT="251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2516" marR="2516" marT="251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Выполнен. Заявителей МФЦ, ожидающих в очереди более 11 минут не было</a:t>
                      </a:r>
                    </a:p>
                  </a:txBody>
                  <a:tcPr marL="2516" marR="2516" marT="251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69815934"/>
                  </a:ext>
                </a:extLst>
              </a:tr>
              <a:tr h="315382"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234</a:t>
                      </a:r>
                    </a:p>
                  </a:txBody>
                  <a:tcPr marL="2516" marR="2516" marT="251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Основное мероприятие 02 «Организация деятельности многофункциональных центров предоставления государственных и муниципальных услуг»</a:t>
                      </a:r>
                    </a:p>
                  </a:txBody>
                  <a:tcPr marL="2516" marR="2516" marT="251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2021 Выполнение требований комфортности и доступности МФЦ</a:t>
                      </a:r>
                    </a:p>
                  </a:txBody>
                  <a:tcPr marL="2516" marR="2516" marT="251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Отраслевой показатель</a:t>
                      </a:r>
                    </a:p>
                  </a:txBody>
                  <a:tcPr marL="2516" marR="2516" marT="251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2516" marR="2516" marT="251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</a:t>
                      </a:r>
                    </a:p>
                  </a:txBody>
                  <a:tcPr marL="2516" marR="2516" marT="251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</a:t>
                      </a:r>
                    </a:p>
                  </a:txBody>
                  <a:tcPr marL="2516" marR="2516" marT="251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Выполнен</a:t>
                      </a:r>
                    </a:p>
                  </a:txBody>
                  <a:tcPr marL="2516" marR="2516" marT="251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1622402"/>
                  </a:ext>
                </a:extLst>
              </a:tr>
              <a:tr h="419626"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235</a:t>
                      </a:r>
                    </a:p>
                  </a:txBody>
                  <a:tcPr marL="2516" marR="2516" marT="251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Основное мероприятие 03 «Совершенствование системы предоставления государственных и муниципальных услуг по принципу одного окна в многофункциональных центрах предоставления государственных и муниципальных услуг»</a:t>
                      </a:r>
                    </a:p>
                  </a:txBody>
                  <a:tcPr marL="2516" marR="2516" marT="251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2022 Доля граждан, имеющих доступ к получению государственных и муниципальных услуг по принципу «одного окна» по месту пребывания, в том числе в МФЦ</a:t>
                      </a:r>
                    </a:p>
                  </a:txBody>
                  <a:tcPr marL="2516" marR="2516" marT="251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Указной, Приоритетный показатель</a:t>
                      </a:r>
                    </a:p>
                  </a:txBody>
                  <a:tcPr marL="2516" marR="2516" marT="251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2516" marR="2516" marT="251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</a:t>
                      </a:r>
                    </a:p>
                  </a:txBody>
                  <a:tcPr marL="2516" marR="2516" marT="251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</a:t>
                      </a:r>
                    </a:p>
                  </a:txBody>
                  <a:tcPr marL="2516" marR="2516" marT="251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5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Выполнен</a:t>
                      </a:r>
                    </a:p>
                  </a:txBody>
                  <a:tcPr marL="2516" marR="2516" marT="251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32606847"/>
                  </a:ext>
                </a:extLst>
              </a:tr>
              <a:tr h="106892"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15.2</a:t>
                      </a:r>
                    </a:p>
                  </a:txBody>
                  <a:tcPr marL="2516" marR="2516" marT="251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gridSpan="7">
                  <a:txBody>
                    <a:bodyPr/>
                    <a:lstStyle/>
                    <a:p>
                      <a:pPr algn="ctr" fontAlgn="t"/>
                      <a:r>
                        <a:rPr lang="ru-RU" sz="65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Подпрограмма 2  "Развитие информационной и технологической инфраструктуры экосистемы цифровой экономики муниципального образования Московской области"</a:t>
                      </a:r>
                    </a:p>
                  </a:txBody>
                  <a:tcPr marL="2516" marR="2516" marT="251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30372730"/>
                  </a:ext>
                </a:extLst>
              </a:tr>
              <a:tr h="419626"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236</a:t>
                      </a:r>
                    </a:p>
                  </a:txBody>
                  <a:tcPr marL="2516" marR="2516" marT="251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Основное мероприятие 01 «Информационная инфраструктура»</a:t>
                      </a:r>
                    </a:p>
                  </a:txBody>
                  <a:tcPr marL="2516" marR="2516" marT="251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2022 Доля рабочих мест, обеспеченных необходимым компьютерным оборудованием и услугами связи в соответствии с требованиями нормативных правовых актов Московской области</a:t>
                      </a:r>
                    </a:p>
                  </a:txBody>
                  <a:tcPr marL="2516" marR="2516" marT="251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Приоритетный, отраслевой показатель</a:t>
                      </a:r>
                    </a:p>
                  </a:txBody>
                  <a:tcPr marL="2516" marR="2516" marT="251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2516" marR="2516" marT="251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</a:t>
                      </a:r>
                    </a:p>
                  </a:txBody>
                  <a:tcPr marL="2516" marR="2516" marT="251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</a:t>
                      </a:r>
                    </a:p>
                  </a:txBody>
                  <a:tcPr marL="2516" marR="2516" marT="251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Выполнен</a:t>
                      </a:r>
                    </a:p>
                  </a:txBody>
                  <a:tcPr marL="2516" marR="2516" marT="251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46920752"/>
                  </a:ext>
                </a:extLst>
              </a:tr>
              <a:tr h="315382"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237</a:t>
                      </a:r>
                    </a:p>
                  </a:txBody>
                  <a:tcPr marL="2516" marR="2516" marT="251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Основное мероприятие 03 «Цифровое государственное управление»</a:t>
                      </a:r>
                    </a:p>
                  </a:txBody>
                  <a:tcPr marL="2516" marR="2516" marT="251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2022 Отложенные решения – Доля отложенных решений от числа ответов, предоставленных на портале «Добродел» (два и более раз)</a:t>
                      </a:r>
                    </a:p>
                  </a:txBody>
                  <a:tcPr marL="2516" marR="2516" marT="251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Приоритетный показатель,  Рейтинг-45</a:t>
                      </a:r>
                    </a:p>
                  </a:txBody>
                  <a:tcPr marL="2516" marR="2516" marT="251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2516" marR="2516" marT="251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L="2516" marR="2516" marT="251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2516" marR="2516" marT="251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Выполнен</a:t>
                      </a:r>
                    </a:p>
                  </a:txBody>
                  <a:tcPr marL="2516" marR="2516" marT="251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90759"/>
                  </a:ext>
                </a:extLst>
              </a:tr>
              <a:tr h="940849"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238</a:t>
                      </a:r>
                    </a:p>
                  </a:txBody>
                  <a:tcPr marL="2516" marR="2516" marT="251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Основное мероприятие 03 «Цифровое государственное управление»</a:t>
                      </a:r>
                    </a:p>
                  </a:txBody>
                  <a:tcPr marL="2516" marR="2516" marT="251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2021 Доля документов служебной переписки ОМСУ муниципального образования Московской области и их подведомственных учреждений с ЦИОГВ и ГО Московской области, подведомственными ЦИОГВ и ГО Московской области организациями и учреждениями, не содержащих персональные данные и конфиденциальные сведения и направляемых исключительно в электронном виде с использованием МСЭД и средств электронной подписи</a:t>
                      </a:r>
                    </a:p>
                  </a:txBody>
                  <a:tcPr marL="2516" marR="2516" marT="251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Отраслевой показатель</a:t>
                      </a:r>
                    </a:p>
                  </a:txBody>
                  <a:tcPr marL="2516" marR="2516" marT="251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2516" marR="2516" marT="251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</a:t>
                      </a:r>
                    </a:p>
                  </a:txBody>
                  <a:tcPr marL="2516" marR="2516" marT="251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</a:t>
                      </a:r>
                    </a:p>
                  </a:txBody>
                  <a:tcPr marL="2516" marR="2516" marT="251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Исполнение показателя не запланировано на 2022 год</a:t>
                      </a:r>
                    </a:p>
                  </a:txBody>
                  <a:tcPr marL="2516" marR="2516" marT="251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44944196"/>
                  </a:ext>
                </a:extLst>
              </a:tr>
              <a:tr h="315382"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239</a:t>
                      </a:r>
                    </a:p>
                  </a:txBody>
                  <a:tcPr marL="2516" marR="2516" marT="251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Основное мероприятие 03 «Цифровое государственное управление»</a:t>
                      </a:r>
                    </a:p>
                  </a:txBody>
                  <a:tcPr marL="2516" marR="2516" marT="251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2022 Ответь вовремя – Доля жалоб, поступивших на портал «Добродел», по которым нарушен срок подготовки ответа</a:t>
                      </a:r>
                    </a:p>
                  </a:txBody>
                  <a:tcPr marL="2516" marR="2516" marT="251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Приоритетный показатель,   Рейтинг-45</a:t>
                      </a:r>
                    </a:p>
                  </a:txBody>
                  <a:tcPr marL="2516" marR="2516" marT="251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2516" marR="2516" marT="251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L="2516" marR="2516" marT="251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2516" marR="2516" marT="251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Выполнен. Жалоб, поступивших на портал «Добродел», по которым нарушен срок подготовки ответа не было</a:t>
                      </a:r>
                    </a:p>
                  </a:txBody>
                  <a:tcPr marL="2516" marR="2516" marT="251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6037453"/>
                  </a:ext>
                </a:extLst>
              </a:tr>
              <a:tr h="1045094"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240</a:t>
                      </a:r>
                    </a:p>
                  </a:txBody>
                  <a:tcPr marL="2516" marR="2516" marT="251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Федеральный проект D2 «Информационная инфраструктура»</a:t>
                      </a:r>
                    </a:p>
                  </a:txBody>
                  <a:tcPr marL="2516" marR="2516" marT="251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2022 Доля помещений аппаратных, приведенных в соответствие со стандартом «Цифровая школа» в части ИТ-инфраструктуры государственных и муниципальных общеобразовательных организаций, реализующих программы общего образования, для обеспечения в помещениях безопасного доступа к государственным, муниципальным и иным информационным системам, информационно-телекоммуникационной сети «Интернет» и обеспечения базовой безопасности образовательного процесса</a:t>
                      </a:r>
                    </a:p>
                  </a:txBody>
                  <a:tcPr marL="2516" marR="2516" marT="251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Приоритетный, Региональный проект «Информационная инфраструктура»</a:t>
                      </a:r>
                    </a:p>
                  </a:txBody>
                  <a:tcPr marL="2516" marR="2516" marT="251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2516" marR="2516" marT="251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</a:t>
                      </a:r>
                    </a:p>
                  </a:txBody>
                  <a:tcPr marL="2516" marR="2516" marT="251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</a:t>
                      </a:r>
                    </a:p>
                  </a:txBody>
                  <a:tcPr marL="2516" marR="2516" marT="251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Выполнен</a:t>
                      </a:r>
                    </a:p>
                  </a:txBody>
                  <a:tcPr marL="2516" marR="2516" marT="251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342527"/>
                  </a:ext>
                </a:extLst>
              </a:tr>
              <a:tr h="523871"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241</a:t>
                      </a:r>
                    </a:p>
                  </a:txBody>
                  <a:tcPr marL="2516" marR="2516" marT="251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Основное мероприятие 01 «Информационная инфраструктура»</a:t>
                      </a:r>
                    </a:p>
                  </a:txBody>
                  <a:tcPr marL="2516" marR="2516" marT="251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2022 Стоимостная доля закупаемого и (или) арендуемого ОМСУ муниципального образования Московской области отечественного программного обеспечения</a:t>
                      </a:r>
                    </a:p>
                  </a:txBody>
                  <a:tcPr marL="2516" marR="2516" marT="251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Приоритетный показатель, Региональный проект «Цифровое государственное управление»</a:t>
                      </a:r>
                    </a:p>
                  </a:txBody>
                  <a:tcPr marL="2516" marR="2516" marT="251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2516" marR="2516" marT="251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75</a:t>
                      </a:r>
                    </a:p>
                  </a:txBody>
                  <a:tcPr marL="2516" marR="2516" marT="251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75</a:t>
                      </a:r>
                    </a:p>
                  </a:txBody>
                  <a:tcPr marL="2516" marR="2516" marT="251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Выполнен</a:t>
                      </a:r>
                    </a:p>
                  </a:txBody>
                  <a:tcPr marL="2516" marR="2516" marT="251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4739263"/>
                  </a:ext>
                </a:extLst>
              </a:tr>
              <a:tr h="628115"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242</a:t>
                      </a:r>
                    </a:p>
                  </a:txBody>
                  <a:tcPr marL="2516" marR="2516" marT="251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Основное мероприятие 01 «Информационная инфраструктура»</a:t>
                      </a:r>
                    </a:p>
                  </a:txBody>
                  <a:tcPr marL="2516" marR="2516" marT="251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2022 Доля многоквартирных домов, имеющих возможность пользоваться услугами проводного и мобильного доступа в информационно-телекоммуникационную сеть Интернет на скорости не менее 1 Мбит/с, предоставляемыми не менее чем 2 операторами связи</a:t>
                      </a:r>
                    </a:p>
                  </a:txBody>
                  <a:tcPr marL="2516" marR="2516" marT="251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Приоритетный, отраслевой показатель,  Рейтинг-45</a:t>
                      </a:r>
                    </a:p>
                  </a:txBody>
                  <a:tcPr marL="2516" marR="2516" marT="251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2516" marR="2516" marT="251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87,2</a:t>
                      </a:r>
                    </a:p>
                  </a:txBody>
                  <a:tcPr marL="2516" marR="2516" marT="251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98</a:t>
                      </a:r>
                    </a:p>
                  </a:txBody>
                  <a:tcPr marL="2516" marR="2516" marT="251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Выполнен</a:t>
                      </a:r>
                    </a:p>
                  </a:txBody>
                  <a:tcPr marL="2516" marR="2516" marT="251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76661415"/>
                  </a:ext>
                </a:extLst>
              </a:tr>
              <a:tr h="211137"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243</a:t>
                      </a:r>
                    </a:p>
                  </a:txBody>
                  <a:tcPr marL="2516" marR="2516" marT="251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Основное мероприятие 03 «Цифровое государственное управление»</a:t>
                      </a:r>
                    </a:p>
                  </a:txBody>
                  <a:tcPr marL="2516" marR="2516" marT="251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2021 Процент проникновения ЕСИА в муниципальном образовании Московской области</a:t>
                      </a:r>
                    </a:p>
                  </a:txBody>
                  <a:tcPr marL="2516" marR="2516" marT="251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Отраслевой показатель</a:t>
                      </a:r>
                    </a:p>
                  </a:txBody>
                  <a:tcPr marL="2516" marR="2516" marT="251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2516" marR="2516" marT="251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</a:t>
                      </a:r>
                    </a:p>
                  </a:txBody>
                  <a:tcPr marL="2516" marR="2516" marT="251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</a:t>
                      </a:r>
                    </a:p>
                  </a:txBody>
                  <a:tcPr marL="2516" marR="2516" marT="251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5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Исполнение показателя не запланировано в 2022 году</a:t>
                      </a:r>
                    </a:p>
                  </a:txBody>
                  <a:tcPr marL="2516" marR="2516" marT="251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3593754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4644000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/>
          </p:nvPr>
        </p:nvGraphicFramePr>
        <p:xfrm>
          <a:off x="0" y="1212"/>
          <a:ext cx="9143999" cy="6870600"/>
        </p:xfrm>
        <a:graphic>
          <a:graphicData uri="http://schemas.openxmlformats.org/drawingml/2006/table">
            <a:tbl>
              <a:tblPr/>
              <a:tblGrid>
                <a:gridCol w="348106">
                  <a:extLst>
                    <a:ext uri="{9D8B030D-6E8A-4147-A177-3AD203B41FA5}">
                      <a16:colId xmlns:a16="http://schemas.microsoft.com/office/drawing/2014/main" val="1294617650"/>
                    </a:ext>
                  </a:extLst>
                </a:gridCol>
                <a:gridCol w="2191203">
                  <a:extLst>
                    <a:ext uri="{9D8B030D-6E8A-4147-A177-3AD203B41FA5}">
                      <a16:colId xmlns:a16="http://schemas.microsoft.com/office/drawing/2014/main" val="1987435923"/>
                    </a:ext>
                  </a:extLst>
                </a:gridCol>
                <a:gridCol w="2026473">
                  <a:extLst>
                    <a:ext uri="{9D8B030D-6E8A-4147-A177-3AD203B41FA5}">
                      <a16:colId xmlns:a16="http://schemas.microsoft.com/office/drawing/2014/main" val="1699518554"/>
                    </a:ext>
                  </a:extLst>
                </a:gridCol>
                <a:gridCol w="994588">
                  <a:extLst>
                    <a:ext uri="{9D8B030D-6E8A-4147-A177-3AD203B41FA5}">
                      <a16:colId xmlns:a16="http://schemas.microsoft.com/office/drawing/2014/main" val="3476492075"/>
                    </a:ext>
                  </a:extLst>
                </a:gridCol>
                <a:gridCol w="512835">
                  <a:extLst>
                    <a:ext uri="{9D8B030D-6E8A-4147-A177-3AD203B41FA5}">
                      <a16:colId xmlns:a16="http://schemas.microsoft.com/office/drawing/2014/main" val="1904743173"/>
                    </a:ext>
                  </a:extLst>
                </a:gridCol>
                <a:gridCol w="671349">
                  <a:extLst>
                    <a:ext uri="{9D8B030D-6E8A-4147-A177-3AD203B41FA5}">
                      <a16:colId xmlns:a16="http://schemas.microsoft.com/office/drawing/2014/main" val="606144506"/>
                    </a:ext>
                  </a:extLst>
                </a:gridCol>
                <a:gridCol w="609185">
                  <a:extLst>
                    <a:ext uri="{9D8B030D-6E8A-4147-A177-3AD203B41FA5}">
                      <a16:colId xmlns:a16="http://schemas.microsoft.com/office/drawing/2014/main" val="3329288282"/>
                    </a:ext>
                  </a:extLst>
                </a:gridCol>
                <a:gridCol w="1790260">
                  <a:extLst>
                    <a:ext uri="{9D8B030D-6E8A-4147-A177-3AD203B41FA5}">
                      <a16:colId xmlns:a16="http://schemas.microsoft.com/office/drawing/2014/main" val="2729207874"/>
                    </a:ext>
                  </a:extLst>
                </a:gridCol>
              </a:tblGrid>
              <a:tr h="275471">
                <a:tc>
                  <a:txBody>
                    <a:bodyPr/>
                    <a:lstStyle/>
                    <a:p>
                      <a:pPr algn="ctr" fontAlgn="t"/>
                      <a:r>
                        <a:rPr lang="ru-RU" sz="68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244</a:t>
                      </a:r>
                    </a:p>
                  </a:txBody>
                  <a:tcPr marL="2574" marR="2574" marT="257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8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Основное мероприятие 02 «Информационная безопасность»      </a:t>
                      </a:r>
                      <a:br>
                        <a:rPr lang="ru-RU" sz="68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68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Федеральный проект D6 «Цифровое государственное управление»</a:t>
                      </a:r>
                    </a:p>
                  </a:txBody>
                  <a:tcPr marL="2574" marR="2574" marT="257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8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2022 Доля работников ОМСУ муниципального образования Московской области, обеспеченных средствами электронной подписи в соответствии с установленными требованиями</a:t>
                      </a:r>
                    </a:p>
                  </a:txBody>
                  <a:tcPr marL="2574" marR="2574" marT="257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8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Приоритетный, отраслевой показатель</a:t>
                      </a:r>
                    </a:p>
                  </a:txBody>
                  <a:tcPr marL="2574" marR="2574" marT="257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8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2574" marR="2574" marT="257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8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</a:t>
                      </a:r>
                    </a:p>
                  </a:txBody>
                  <a:tcPr marL="2574" marR="2574" marT="257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8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</a:t>
                      </a:r>
                    </a:p>
                  </a:txBody>
                  <a:tcPr marL="2574" marR="2574" marT="257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8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Выполнен</a:t>
                      </a:r>
                    </a:p>
                  </a:txBody>
                  <a:tcPr marL="2574" marR="2574" marT="257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08574704"/>
                  </a:ext>
                </a:extLst>
              </a:tr>
              <a:tr h="540644">
                <a:tc>
                  <a:txBody>
                    <a:bodyPr/>
                    <a:lstStyle/>
                    <a:p>
                      <a:pPr algn="ctr" fontAlgn="t"/>
                      <a:r>
                        <a:rPr lang="ru-RU" sz="68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245</a:t>
                      </a:r>
                    </a:p>
                  </a:txBody>
                  <a:tcPr marL="2574" marR="2574" marT="257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8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Основное мероприятие 04 «Цифровая культура»</a:t>
                      </a:r>
                    </a:p>
                  </a:txBody>
                  <a:tcPr marL="2574" marR="2574" marT="257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8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2022 Доля муниципальных учреждений культуры, обеспеченных доступом в информационно-телекоммуникационную сеть Интернет на скорости: для учреждений культуры, расположенных в городских населенных пунктах, – не менее 50 Мбит/с; для учреждений культуры, расположенных в сельских населенных пунктах, – не менее 10 Мбит/с</a:t>
                      </a:r>
                    </a:p>
                  </a:txBody>
                  <a:tcPr marL="2574" marR="2574" marT="257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8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Приоритетный, отраслевой показатель</a:t>
                      </a:r>
                    </a:p>
                  </a:txBody>
                  <a:tcPr marL="2574" marR="2574" marT="257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8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2574" marR="2574" marT="257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8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</a:t>
                      </a:r>
                    </a:p>
                  </a:txBody>
                  <a:tcPr marL="2574" marR="2574" marT="257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8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</a:t>
                      </a:r>
                    </a:p>
                  </a:txBody>
                  <a:tcPr marL="2574" marR="2574" marT="257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8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Выполнен</a:t>
                      </a:r>
                    </a:p>
                  </a:txBody>
                  <a:tcPr marL="2574" marR="2574" marT="257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54413888"/>
                  </a:ext>
                </a:extLst>
              </a:tr>
              <a:tr h="409345">
                <a:tc>
                  <a:txBody>
                    <a:bodyPr/>
                    <a:lstStyle/>
                    <a:p>
                      <a:pPr algn="ctr" fontAlgn="t"/>
                      <a:r>
                        <a:rPr lang="ru-RU" sz="68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246</a:t>
                      </a:r>
                    </a:p>
                  </a:txBody>
                  <a:tcPr marL="2574" marR="2574" marT="257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8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Федеральный проект D2 «Информационная инфраструктура»      </a:t>
                      </a:r>
                      <a:br>
                        <a:rPr lang="ru-RU" sz="68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68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Федеральный проект E4 «Цифровая образовательная среда»</a:t>
                      </a:r>
                    </a:p>
                  </a:txBody>
                  <a:tcPr marL="2574" marR="2574" marT="257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8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2022 Образовательные организации оснащены (обновили) компьютерным, мультимедийным, презентационным оборудованием и программным обеспечением в рамках эксперимента по модернизации начального общего, основного общего и среднего общего образования</a:t>
                      </a:r>
                    </a:p>
                  </a:txBody>
                  <a:tcPr marL="2574" marR="2574" marT="257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8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Приоритетный показатель,</a:t>
                      </a:r>
                      <a:br>
                        <a:rPr lang="ru-RU" sz="68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68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Региональный проект «Цифровая образовательная среда»</a:t>
                      </a:r>
                      <a:br>
                        <a:rPr lang="ru-RU" sz="68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endParaRPr lang="ru-RU" sz="68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574" marR="2574" marT="257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8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2574" marR="2574" marT="257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8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47,83</a:t>
                      </a:r>
                    </a:p>
                  </a:txBody>
                  <a:tcPr marL="2574" marR="2574" marT="257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8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47,83</a:t>
                      </a:r>
                    </a:p>
                  </a:txBody>
                  <a:tcPr marL="2574" marR="2574" marT="257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8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Выполнен</a:t>
                      </a:r>
                    </a:p>
                  </a:txBody>
                  <a:tcPr marL="2574" marR="2574" marT="257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48460499"/>
                  </a:ext>
                </a:extLst>
              </a:tr>
              <a:tr h="306365">
                <a:tc>
                  <a:txBody>
                    <a:bodyPr/>
                    <a:lstStyle/>
                    <a:p>
                      <a:pPr algn="ctr" fontAlgn="t"/>
                      <a:r>
                        <a:rPr lang="ru-RU" sz="68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247</a:t>
                      </a:r>
                    </a:p>
                  </a:txBody>
                  <a:tcPr marL="2574" marR="2574" marT="257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8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Основное мероприятие 03 «Цифровое государственное управление»</a:t>
                      </a:r>
                    </a:p>
                  </a:txBody>
                  <a:tcPr marL="2574" marR="2574" marT="257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8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2021 Удобные услуги – Доля муниципальных (государственных) услуг, по которым заявления поданы в электронном виде через региональный портал государственных и муниципальных услуг</a:t>
                      </a:r>
                    </a:p>
                  </a:txBody>
                  <a:tcPr marL="2574" marR="2574" marT="257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8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Отраслевой показатель</a:t>
                      </a:r>
                    </a:p>
                  </a:txBody>
                  <a:tcPr marL="2574" marR="2574" marT="257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8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2574" marR="2574" marT="257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8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</a:t>
                      </a:r>
                    </a:p>
                  </a:txBody>
                  <a:tcPr marL="2574" marR="2574" marT="257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8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</a:t>
                      </a:r>
                    </a:p>
                  </a:txBody>
                  <a:tcPr marL="2574" marR="2574" marT="257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8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Исполнение показателя не запланировано в 2022 году</a:t>
                      </a:r>
                    </a:p>
                  </a:txBody>
                  <a:tcPr marL="2574" marR="2574" marT="257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4001593"/>
                  </a:ext>
                </a:extLst>
              </a:tr>
              <a:tr h="615304">
                <a:tc>
                  <a:txBody>
                    <a:bodyPr/>
                    <a:lstStyle/>
                    <a:p>
                      <a:pPr algn="ctr" fontAlgn="t"/>
                      <a:r>
                        <a:rPr lang="ru-RU" sz="68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248</a:t>
                      </a:r>
                    </a:p>
                  </a:txBody>
                  <a:tcPr marL="2574" marR="2574" marT="257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8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Основное мероприятие 02 «Информационная безопасность»</a:t>
                      </a:r>
                    </a:p>
                  </a:txBody>
                  <a:tcPr marL="2574" marR="2574" marT="257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8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2022 Увеличение доли защищенных по требованиям безопасности информации информационных систем, используемых ОМСУ муниципального образования Московской области, в соответствии с категорией обрабатываемой информации, а также персональных компьютеров, используемых на рабочих местах работников, обеспеченных антивирусным программным обеспечением с регулярным обновлением соответствующих баз</a:t>
                      </a:r>
                    </a:p>
                  </a:txBody>
                  <a:tcPr marL="2574" marR="2574" marT="257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8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Приоритетный, отраслевой показатель</a:t>
                      </a:r>
                    </a:p>
                  </a:txBody>
                  <a:tcPr marL="2574" marR="2574" marT="257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8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2574" marR="2574" marT="257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8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</a:t>
                      </a:r>
                    </a:p>
                  </a:txBody>
                  <a:tcPr marL="2574" marR="2574" marT="257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8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</a:t>
                      </a:r>
                    </a:p>
                  </a:txBody>
                  <a:tcPr marL="2574" marR="2574" marT="257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8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Выполнен</a:t>
                      </a:r>
                    </a:p>
                  </a:txBody>
                  <a:tcPr marL="2574" marR="2574" marT="257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7643928"/>
                  </a:ext>
                </a:extLst>
              </a:tr>
              <a:tr h="185364">
                <a:tc>
                  <a:txBody>
                    <a:bodyPr/>
                    <a:lstStyle/>
                    <a:p>
                      <a:pPr algn="ctr" fontAlgn="t"/>
                      <a:r>
                        <a:rPr lang="ru-RU" sz="68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249</a:t>
                      </a:r>
                    </a:p>
                  </a:txBody>
                  <a:tcPr marL="2574" marR="2574" marT="257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8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Основное мероприятие 03 «Цифровое государственное управление»</a:t>
                      </a:r>
                    </a:p>
                  </a:txBody>
                  <a:tcPr marL="2574" marR="2574" marT="257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8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2021 Качественные услуги – Доля муниципальных (государственных) услуг, по которым нарушены регламентные сроки</a:t>
                      </a:r>
                    </a:p>
                  </a:txBody>
                  <a:tcPr marL="2574" marR="2574" marT="257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8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Рейтинг-45</a:t>
                      </a:r>
                    </a:p>
                  </a:txBody>
                  <a:tcPr marL="2574" marR="2574" marT="257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8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2574" marR="2574" marT="257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8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</a:t>
                      </a:r>
                    </a:p>
                  </a:txBody>
                  <a:tcPr marL="2574" marR="2574" marT="257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8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</a:t>
                      </a:r>
                    </a:p>
                  </a:txBody>
                  <a:tcPr marL="2574" marR="2574" marT="257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8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Исполнение показателя не запланировано в 2022 году</a:t>
                      </a:r>
                    </a:p>
                  </a:txBody>
                  <a:tcPr marL="2574" marR="2574" marT="257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2810523"/>
                  </a:ext>
                </a:extLst>
              </a:tr>
              <a:tr h="532921">
                <a:tc>
                  <a:txBody>
                    <a:bodyPr/>
                    <a:lstStyle/>
                    <a:p>
                      <a:pPr algn="ctr" fontAlgn="t"/>
                      <a:r>
                        <a:rPr lang="ru-RU" sz="68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250</a:t>
                      </a:r>
                    </a:p>
                  </a:txBody>
                  <a:tcPr marL="2574" marR="2574" marT="257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8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Федеральный проект E4 «Цифровая образовательная среда»</a:t>
                      </a:r>
                    </a:p>
                  </a:txBody>
                  <a:tcPr marL="2574" marR="2574" marT="257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8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2021 Доля муниципальных общеобразовательных организаций в муниципальном образовании Московской области, подключенных к сети Интернет на скорости: для общеобразовательных организаций, расположенных в городских населенных пунктах, – не менее 100 Мбит/с; для общеобразовательных организаций, расположенных в сельских населенных пунктах, – не менее 50 Мбит/с</a:t>
                      </a:r>
                    </a:p>
                  </a:txBody>
                  <a:tcPr marL="2574" marR="2574" marT="257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8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Субсидии</a:t>
                      </a:r>
                    </a:p>
                  </a:txBody>
                  <a:tcPr marL="2574" marR="2574" marT="257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8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2574" marR="2574" marT="257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8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</a:t>
                      </a:r>
                    </a:p>
                  </a:txBody>
                  <a:tcPr marL="2574" marR="2574" marT="257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8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</a:t>
                      </a:r>
                    </a:p>
                  </a:txBody>
                  <a:tcPr marL="2574" marR="2574" marT="257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8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Исполнение показателя не запланировано в 2022 году</a:t>
                      </a:r>
                    </a:p>
                  </a:txBody>
                  <a:tcPr marL="2574" marR="2574" marT="257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0219708"/>
                  </a:ext>
                </a:extLst>
              </a:tr>
              <a:tr h="221407">
                <a:tc>
                  <a:txBody>
                    <a:bodyPr/>
                    <a:lstStyle/>
                    <a:p>
                      <a:pPr algn="ctr" fontAlgn="t"/>
                      <a:r>
                        <a:rPr lang="ru-RU" sz="68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251</a:t>
                      </a:r>
                    </a:p>
                  </a:txBody>
                  <a:tcPr marL="2574" marR="2574" marT="257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8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Основное мероприятие 03 «Цифровое государственное управление»</a:t>
                      </a:r>
                    </a:p>
                  </a:txBody>
                  <a:tcPr marL="2574" marR="2574" marT="257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8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2022 Повторные обращения – Доля обращений, поступивших на портал «Добродел», по которым поступили повторные обращения</a:t>
                      </a:r>
                    </a:p>
                  </a:txBody>
                  <a:tcPr marL="2574" marR="2574" marT="257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8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Приоритетный показатель,   Рейтинг-45</a:t>
                      </a:r>
                    </a:p>
                  </a:txBody>
                  <a:tcPr marL="2574" marR="2574" marT="257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8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2574" marR="2574" marT="257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8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30</a:t>
                      </a:r>
                    </a:p>
                  </a:txBody>
                  <a:tcPr marL="2574" marR="2574" marT="257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8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2574" marR="2574" marT="257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8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Выполнен. Обращений, поступивших на портал «Добродел», по которым поступили повторные обращения не было</a:t>
                      </a:r>
                    </a:p>
                  </a:txBody>
                  <a:tcPr marL="2574" marR="2574" marT="257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2689956"/>
                  </a:ext>
                </a:extLst>
              </a:tr>
              <a:tr h="357855">
                <a:tc>
                  <a:txBody>
                    <a:bodyPr/>
                    <a:lstStyle/>
                    <a:p>
                      <a:pPr algn="ctr" fontAlgn="t"/>
                      <a:r>
                        <a:rPr lang="ru-RU" sz="68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252</a:t>
                      </a:r>
                    </a:p>
                  </a:txBody>
                  <a:tcPr marL="2574" marR="2574" marT="257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8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Основное мероприятие 03 «Цифровое государственное управление»</a:t>
                      </a:r>
                    </a:p>
                  </a:txBody>
                  <a:tcPr marL="2574" marR="2574" marT="257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8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2022 Доля электронного юридически значимого документооборота в органах местного самоуправления и подведомственных им учреждениях в Московской области</a:t>
                      </a:r>
                    </a:p>
                  </a:txBody>
                  <a:tcPr marL="2574" marR="2574" marT="257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8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Приоритетный, показатель,                    Указ Президента Российской Федерации от 04.02.2021 № 68, «Цифровая зрелость»</a:t>
                      </a:r>
                    </a:p>
                  </a:txBody>
                  <a:tcPr marL="2574" marR="2574" marT="257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8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2574" marR="2574" marT="257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8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</a:t>
                      </a:r>
                    </a:p>
                  </a:txBody>
                  <a:tcPr marL="2574" marR="2574" marT="257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8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</a:t>
                      </a:r>
                    </a:p>
                  </a:txBody>
                  <a:tcPr marL="2574" marR="2574" marT="257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8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Выполнен</a:t>
                      </a:r>
                    </a:p>
                  </a:txBody>
                  <a:tcPr marL="2574" marR="2574" marT="257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2303225"/>
                  </a:ext>
                </a:extLst>
              </a:tr>
              <a:tr h="303790">
                <a:tc>
                  <a:txBody>
                    <a:bodyPr/>
                    <a:lstStyle/>
                    <a:p>
                      <a:pPr algn="ctr" fontAlgn="t"/>
                      <a:r>
                        <a:rPr lang="ru-RU" sz="68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253</a:t>
                      </a:r>
                    </a:p>
                  </a:txBody>
                  <a:tcPr marL="2574" marR="2574" marT="257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8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Основное мероприятие 03 «Цифровое государственное управление»</a:t>
                      </a:r>
                    </a:p>
                  </a:txBody>
                  <a:tcPr marL="2574" marR="2574" marT="257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8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2022 Доля муниципальных (государственных) услуг, предоставленных без нарушения регламентного срока при оказании услуг в электронном виде на региональном портале государственных услуг</a:t>
                      </a:r>
                    </a:p>
                  </a:txBody>
                  <a:tcPr marL="2574" marR="2574" marT="257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8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Приоритетный показатель,         Указ Президента Российской Федерации от 04.02.2021 № 68</a:t>
                      </a:r>
                    </a:p>
                  </a:txBody>
                  <a:tcPr marL="2574" marR="2574" marT="257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8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2574" marR="2574" marT="257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8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98</a:t>
                      </a:r>
                    </a:p>
                  </a:txBody>
                  <a:tcPr marL="2574" marR="2574" marT="257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8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98,5</a:t>
                      </a:r>
                    </a:p>
                  </a:txBody>
                  <a:tcPr marL="2574" marR="2574" marT="257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8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Выполнен</a:t>
                      </a:r>
                    </a:p>
                  </a:txBody>
                  <a:tcPr marL="2574" marR="2574" marT="257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75426873"/>
                  </a:ext>
                </a:extLst>
              </a:tr>
              <a:tr h="460835">
                <a:tc>
                  <a:txBody>
                    <a:bodyPr/>
                    <a:lstStyle/>
                    <a:p>
                      <a:pPr algn="ctr" fontAlgn="t"/>
                      <a:r>
                        <a:rPr lang="ru-RU" sz="68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254</a:t>
                      </a:r>
                    </a:p>
                  </a:txBody>
                  <a:tcPr marL="2574" marR="2574" marT="257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8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Основное мероприятие 03 «Цифровое государственное управление»</a:t>
                      </a:r>
                    </a:p>
                  </a:txBody>
                  <a:tcPr marL="2574" marR="2574" marT="257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8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2022 Доля обращений за получением муниципальных (государственных) услуг в электронном виде с использованием РПГУ без необходимости личного посещения органов местного самоуправления и МФЦ от общего количества таких услуг</a:t>
                      </a:r>
                    </a:p>
                  </a:txBody>
                  <a:tcPr marL="2574" marR="2574" marT="257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8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Приоритетный, показатель, региональный проект « Цифровое государственное управление», Соглашение от 16.12.2020 № 071-2019-D6001-50/2</a:t>
                      </a:r>
                    </a:p>
                  </a:txBody>
                  <a:tcPr marL="2574" marR="2574" marT="257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8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2574" marR="2574" marT="257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8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95,5</a:t>
                      </a:r>
                    </a:p>
                  </a:txBody>
                  <a:tcPr marL="2574" marR="2574" marT="257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8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</a:t>
                      </a:r>
                    </a:p>
                  </a:txBody>
                  <a:tcPr marL="2574" marR="2574" marT="257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8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Выполнен</a:t>
                      </a:r>
                    </a:p>
                  </a:txBody>
                  <a:tcPr marL="2574" marR="2574" marT="257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1336279"/>
                  </a:ext>
                </a:extLst>
              </a:tr>
              <a:tr h="316663">
                <a:tc>
                  <a:txBody>
                    <a:bodyPr/>
                    <a:lstStyle/>
                    <a:p>
                      <a:pPr algn="ctr" fontAlgn="t"/>
                      <a:r>
                        <a:rPr lang="ru-RU" sz="68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255</a:t>
                      </a:r>
                    </a:p>
                  </a:txBody>
                  <a:tcPr marL="2574" marR="2574" marT="257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8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Федеральный проект E4 «Цифровая образовательная среда»</a:t>
                      </a:r>
                    </a:p>
                  </a:txBody>
                  <a:tcPr marL="2574" marR="2574" marT="257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8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2022 Образовательные организации обеспечены материально- технической базой для внедрения цифровой образовательной среды</a:t>
                      </a:r>
                    </a:p>
                  </a:txBody>
                  <a:tcPr marL="2574" marR="2574" marT="257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8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Приоритетный показатель, Региональный проект «Цифровая образовательная среда»</a:t>
                      </a:r>
                    </a:p>
                  </a:txBody>
                  <a:tcPr marL="2574" marR="2574" marT="257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8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Единиц</a:t>
                      </a:r>
                    </a:p>
                  </a:txBody>
                  <a:tcPr marL="2574" marR="2574" marT="257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8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</a:t>
                      </a:r>
                    </a:p>
                  </a:txBody>
                  <a:tcPr marL="2574" marR="2574" marT="257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8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</a:t>
                      </a:r>
                    </a:p>
                  </a:txBody>
                  <a:tcPr marL="2574" marR="2574" marT="257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8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Выполнен</a:t>
                      </a:r>
                    </a:p>
                  </a:txBody>
                  <a:tcPr marL="2574" marR="2574" marT="257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20774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3236639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/>
          </p:nvPr>
        </p:nvGraphicFramePr>
        <p:xfrm>
          <a:off x="0" y="0"/>
          <a:ext cx="9144000" cy="5607450"/>
        </p:xfrm>
        <a:graphic>
          <a:graphicData uri="http://schemas.openxmlformats.org/drawingml/2006/table">
            <a:tbl>
              <a:tblPr/>
              <a:tblGrid>
                <a:gridCol w="348106">
                  <a:extLst>
                    <a:ext uri="{9D8B030D-6E8A-4147-A177-3AD203B41FA5}">
                      <a16:colId xmlns:a16="http://schemas.microsoft.com/office/drawing/2014/main" val="2888935199"/>
                    </a:ext>
                  </a:extLst>
                </a:gridCol>
                <a:gridCol w="2191204">
                  <a:extLst>
                    <a:ext uri="{9D8B030D-6E8A-4147-A177-3AD203B41FA5}">
                      <a16:colId xmlns:a16="http://schemas.microsoft.com/office/drawing/2014/main" val="2283563758"/>
                    </a:ext>
                  </a:extLst>
                </a:gridCol>
                <a:gridCol w="2026475">
                  <a:extLst>
                    <a:ext uri="{9D8B030D-6E8A-4147-A177-3AD203B41FA5}">
                      <a16:colId xmlns:a16="http://schemas.microsoft.com/office/drawing/2014/main" val="3419652453"/>
                    </a:ext>
                  </a:extLst>
                </a:gridCol>
                <a:gridCol w="994588">
                  <a:extLst>
                    <a:ext uri="{9D8B030D-6E8A-4147-A177-3AD203B41FA5}">
                      <a16:colId xmlns:a16="http://schemas.microsoft.com/office/drawing/2014/main" val="414751281"/>
                    </a:ext>
                  </a:extLst>
                </a:gridCol>
                <a:gridCol w="512835">
                  <a:extLst>
                    <a:ext uri="{9D8B030D-6E8A-4147-A177-3AD203B41FA5}">
                      <a16:colId xmlns:a16="http://schemas.microsoft.com/office/drawing/2014/main" val="3079723401"/>
                    </a:ext>
                  </a:extLst>
                </a:gridCol>
                <a:gridCol w="671348">
                  <a:extLst>
                    <a:ext uri="{9D8B030D-6E8A-4147-A177-3AD203B41FA5}">
                      <a16:colId xmlns:a16="http://schemas.microsoft.com/office/drawing/2014/main" val="1452586718"/>
                    </a:ext>
                  </a:extLst>
                </a:gridCol>
                <a:gridCol w="609185">
                  <a:extLst>
                    <a:ext uri="{9D8B030D-6E8A-4147-A177-3AD203B41FA5}">
                      <a16:colId xmlns:a16="http://schemas.microsoft.com/office/drawing/2014/main" val="3238113955"/>
                    </a:ext>
                  </a:extLst>
                </a:gridCol>
                <a:gridCol w="1790259">
                  <a:extLst>
                    <a:ext uri="{9D8B030D-6E8A-4147-A177-3AD203B41FA5}">
                      <a16:colId xmlns:a16="http://schemas.microsoft.com/office/drawing/2014/main" val="2371276878"/>
                    </a:ext>
                  </a:extLst>
                </a:gridCol>
              </a:tblGrid>
              <a:tr h="566907"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№</a:t>
                      </a:r>
                    </a:p>
                  </a:txBody>
                  <a:tcPr marL="4647" marR="4647" marT="464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Наименование основного мероприятия </a:t>
                      </a:r>
                    </a:p>
                  </a:txBody>
                  <a:tcPr marL="4647" marR="4647" marT="464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Планируемые результаты реализации муниципальной программы</a:t>
                      </a:r>
                    </a:p>
                  </a:txBody>
                  <a:tcPr marL="4647" marR="4647" marT="464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Тип показателя</a:t>
                      </a:r>
                    </a:p>
                  </a:txBody>
                  <a:tcPr marL="4647" marR="4647" marT="464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Единица измерения</a:t>
                      </a:r>
                    </a:p>
                  </a:txBody>
                  <a:tcPr marL="4647" marR="4647" marT="464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Планируемое значение показателя на 2022 год</a:t>
                      </a:r>
                    </a:p>
                  </a:txBody>
                  <a:tcPr marL="4647" marR="4647" marT="464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Достигнутое значение показателя за 2022 год</a:t>
                      </a:r>
                    </a:p>
                  </a:txBody>
                  <a:tcPr marL="4647" marR="4647" marT="464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Причины невыполнения / несвоевременного выполнения / текущая стадия выполнения / предложения по выполнению</a:t>
                      </a:r>
                    </a:p>
                  </a:txBody>
                  <a:tcPr marL="4647" marR="4647" marT="464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0895706"/>
                  </a:ext>
                </a:extLst>
              </a:tr>
              <a:tr h="116169"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16.</a:t>
                      </a:r>
                    </a:p>
                  </a:txBody>
                  <a:tcPr marL="4647" marR="4647" marT="464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gridSpan="7">
                  <a:txBody>
                    <a:bodyPr/>
                    <a:lstStyle/>
                    <a:p>
                      <a:pPr algn="ctr" fontAlgn="t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Муниципальная программа городского округа Щёлково "Архитектура и градостроительство"</a:t>
                      </a:r>
                    </a:p>
                  </a:txBody>
                  <a:tcPr marL="4647" marR="4647" marT="464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44717211"/>
                  </a:ext>
                </a:extLst>
              </a:tr>
              <a:tr h="92936"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16.1</a:t>
                      </a:r>
                    </a:p>
                  </a:txBody>
                  <a:tcPr marL="4647" marR="4647" marT="464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gridSpan="7">
                  <a:txBody>
                    <a:bodyPr/>
                    <a:lstStyle/>
                    <a:p>
                      <a:pPr algn="ctr" fontAlgn="t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Подпрограмма 1  "Разработка Генерального плана развития городского округа"</a:t>
                      </a:r>
                    </a:p>
                  </a:txBody>
                  <a:tcPr marL="4647" marR="4647" marT="464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61597987"/>
                  </a:ext>
                </a:extLst>
              </a:tr>
              <a:tr h="492559"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256</a:t>
                      </a:r>
                    </a:p>
                  </a:txBody>
                  <a:tcPr marL="4647" marR="4647" marT="464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Основное мероприятие 02 «Разработка и внесение изменений в документы территориального планирования муниципальных образований Московской области»</a:t>
                      </a:r>
                    </a:p>
                  </a:txBody>
                  <a:tcPr marL="4647" marR="4647" marT="464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Наличие утвержденного в актуальной версии генерального плана городского округа (внесение изменений в генеральный план городского округа)</a:t>
                      </a:r>
                    </a:p>
                  </a:txBody>
                  <a:tcPr marL="4647" marR="4647" marT="464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Отраслевой показатель </a:t>
                      </a:r>
                    </a:p>
                  </a:txBody>
                  <a:tcPr marL="4647" marR="4647" marT="464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да/нет</a:t>
                      </a:r>
                    </a:p>
                  </a:txBody>
                  <a:tcPr marL="4647" marR="4647" marT="464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нет</a:t>
                      </a:r>
                    </a:p>
                  </a:txBody>
                  <a:tcPr marL="4647" marR="4647" marT="464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нет</a:t>
                      </a:r>
                    </a:p>
                  </a:txBody>
                  <a:tcPr marL="4647" marR="4647" marT="464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Генеральный план городского округа Щёлково Московской области утвержден решением Совета депутатов городского округа Щёлково от 20.10.2021 № 281/35-69-НПА</a:t>
                      </a:r>
                    </a:p>
                  </a:txBody>
                  <a:tcPr marL="4647" marR="4647" marT="464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5835111"/>
                  </a:ext>
                </a:extLst>
              </a:tr>
              <a:tr h="631962"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257</a:t>
                      </a:r>
                    </a:p>
                  </a:txBody>
                  <a:tcPr marL="4647" marR="4647" marT="464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Основное мероприятие 03 «Разработка и внесение изменений в документы градостроительного зонирования муниципальных образований Московской области»</a:t>
                      </a:r>
                    </a:p>
                  </a:txBody>
                  <a:tcPr marL="4647" marR="4647" marT="464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Наличие утвержденных в актуальной версии Правил землепользования и застройки городского округа (внесение изменений в Правила землепользования и застройки городского округа)</a:t>
                      </a:r>
                    </a:p>
                  </a:txBody>
                  <a:tcPr marL="4647" marR="4647" marT="464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Отраслевой показатель </a:t>
                      </a:r>
                    </a:p>
                  </a:txBody>
                  <a:tcPr marL="4647" marR="4647" marT="464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да/нет</a:t>
                      </a:r>
                    </a:p>
                  </a:txBody>
                  <a:tcPr marL="4647" marR="4647" marT="464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нет</a:t>
                      </a:r>
                    </a:p>
                  </a:txBody>
                  <a:tcPr marL="4647" marR="4647" marT="464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нет</a:t>
                      </a:r>
                    </a:p>
                  </a:txBody>
                  <a:tcPr marL="4647" marR="4647" marT="464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Правила землепользования и застройки территории (части территории) городского округа Щёлково Московской области утверждены постановлением Администрации городского округа Щёлково от 15.12.2021 № 3611</a:t>
                      </a:r>
                    </a:p>
                  </a:txBody>
                  <a:tcPr marL="4647" marR="4647" marT="464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290427"/>
                  </a:ext>
                </a:extLst>
              </a:tr>
              <a:tr h="655196"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258</a:t>
                      </a:r>
                    </a:p>
                  </a:txBody>
                  <a:tcPr marL="4647" marR="4647" marT="464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Основное мероприятие 02 «Разработка и внесение изменений в документы территориального планирования муниципальных образований Московской области»</a:t>
                      </a:r>
                    </a:p>
                  </a:txBody>
                  <a:tcPr marL="4647" marR="4647" marT="464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Наличие утверждённой карты планируемого размещения объектов местного значения муниципального образования Московской области</a:t>
                      </a:r>
                    </a:p>
                  </a:txBody>
                  <a:tcPr marL="4647" marR="4647" marT="464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Отраслевой показатель </a:t>
                      </a:r>
                    </a:p>
                  </a:txBody>
                  <a:tcPr marL="4647" marR="4647" marT="464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да/нет</a:t>
                      </a:r>
                    </a:p>
                  </a:txBody>
                  <a:tcPr marL="4647" marR="4647" marT="464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нет</a:t>
                      </a:r>
                    </a:p>
                  </a:txBody>
                  <a:tcPr marL="4647" marR="4647" marT="464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нет</a:t>
                      </a:r>
                    </a:p>
                  </a:txBody>
                  <a:tcPr marL="4647" marR="4647" marT="464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Карта планируемого размещения объектов местного значения утверждена в составе Генерального плана городского округа Щёлково, утвержденного решением Совета депутатов городского округа Щёлково от 20.10.2021 № 281/35-69-НПА</a:t>
                      </a:r>
                    </a:p>
                  </a:txBody>
                  <a:tcPr marL="4647" marR="4647" marT="464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47282894"/>
                  </a:ext>
                </a:extLst>
              </a:tr>
              <a:tr h="822480"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259</a:t>
                      </a:r>
                    </a:p>
                  </a:txBody>
                  <a:tcPr marL="4647" marR="4647" marT="464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Основное мероприятие 04 «Обеспечение разработки и внесение изменений в нормативы градостроительного проектирования городского округа»</a:t>
                      </a:r>
                    </a:p>
                  </a:txBody>
                  <a:tcPr marL="4647" marR="4647" marT="464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Наличие утвержденных нормативов градостроительного проектирования городского округа (внесение изменений в нормативы градостроительного проектирования городского округа)</a:t>
                      </a:r>
                    </a:p>
                  </a:txBody>
                  <a:tcPr marL="4647" marR="4647" marT="464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Отраслевой показатель </a:t>
                      </a:r>
                    </a:p>
                  </a:txBody>
                  <a:tcPr marL="4647" marR="4647" marT="464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да/нет</a:t>
                      </a:r>
                    </a:p>
                  </a:txBody>
                  <a:tcPr marL="4647" marR="4647" marT="464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да</a:t>
                      </a:r>
                    </a:p>
                  </a:txBody>
                  <a:tcPr marL="4647" marR="4647" marT="464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да</a:t>
                      </a:r>
                    </a:p>
                  </a:txBody>
                  <a:tcPr marL="4647" marR="4647" marT="464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 2022 году финансирование не предусмотрено. Местные нормативы градостроительного проектирования городского округа Щёлково Московской области утверждены решением Совета депутатов городского округа Щёлково Московской области от 14.12.2022 № 468/55-129-НПА</a:t>
                      </a:r>
                    </a:p>
                  </a:txBody>
                  <a:tcPr marL="4647" marR="4647" marT="464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62163976"/>
                  </a:ext>
                </a:extLst>
              </a:tr>
              <a:tr h="102229"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16.2</a:t>
                      </a:r>
                    </a:p>
                  </a:txBody>
                  <a:tcPr marL="4647" marR="4647" marT="464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gridSpan="7">
                  <a:txBody>
                    <a:bodyPr/>
                    <a:lstStyle/>
                    <a:p>
                      <a:pPr algn="ctr" fontAlgn="t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Подпрограмма 2  "Реализация политики пространственного развития городского округа"</a:t>
                      </a:r>
                    </a:p>
                  </a:txBody>
                  <a:tcPr marL="4647" marR="4647" marT="464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71503450"/>
                  </a:ext>
                </a:extLst>
              </a:tr>
              <a:tr h="464678"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260</a:t>
                      </a:r>
                    </a:p>
                  </a:txBody>
                  <a:tcPr marL="4647" marR="4647" marT="464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Основное мероприятие 04 «Обеспечение мер по ликвидации самовольных, недостроенных и аварийных объектов на территории муниципального образования Московской области »</a:t>
                      </a:r>
                    </a:p>
                  </a:txBody>
                  <a:tcPr marL="4647" marR="4647" marT="464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2022 Количество ликвидированных самовольных, недостроенных и аварийных объектов на территории муниципального образования Московской области</a:t>
                      </a:r>
                    </a:p>
                  </a:txBody>
                  <a:tcPr marL="4647" marR="4647" marT="464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Рейтинг-45</a:t>
                      </a:r>
                    </a:p>
                  </a:txBody>
                  <a:tcPr marL="4647" marR="4647" marT="464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Единица</a:t>
                      </a:r>
                    </a:p>
                  </a:txBody>
                  <a:tcPr marL="4647" marR="4647" marT="464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</a:t>
                      </a:r>
                    </a:p>
                  </a:txBody>
                  <a:tcPr marL="4647" marR="4647" marT="464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65</a:t>
                      </a:r>
                    </a:p>
                  </a:txBody>
                  <a:tcPr marL="4647" marR="4647" marT="464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Выполнен</a:t>
                      </a:r>
                    </a:p>
                  </a:txBody>
                  <a:tcPr marL="4647" marR="4647" marT="464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20867858"/>
                  </a:ext>
                </a:extLst>
              </a:tr>
              <a:tr h="580847"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261</a:t>
                      </a:r>
                    </a:p>
                  </a:txBody>
                  <a:tcPr marL="4647" marR="4647" marT="464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Основное мероприятие 03 «Финансовое обеспечение выполнения отдельных государственных полномочий в сфере архитектуры и градостроительства, переданных органам местного самоуправления муниципальных образований Московской области »</a:t>
                      </a:r>
                    </a:p>
                  </a:txBody>
                  <a:tcPr marL="4647" marR="4647" marT="464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Обеспечение выполнения органом местного самоуправления государственных полномочий, переданных в соответствии с Законом Московской области № 107/2014-ОЗ</a:t>
                      </a:r>
                    </a:p>
                  </a:txBody>
                  <a:tcPr marL="4647" marR="4647" marT="464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Показатель муниципальной программы</a:t>
                      </a:r>
                    </a:p>
                  </a:txBody>
                  <a:tcPr marL="4647" marR="4647" marT="464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4647" marR="4647" marT="464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</a:t>
                      </a:r>
                    </a:p>
                  </a:txBody>
                  <a:tcPr marL="4647" marR="4647" marT="464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99,71</a:t>
                      </a:r>
                    </a:p>
                  </a:txBody>
                  <a:tcPr marL="4647" marR="4647" marT="464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Выполнен</a:t>
                      </a:r>
                    </a:p>
                  </a:txBody>
                  <a:tcPr marL="4647" marR="4647" marT="464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3060108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3214609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/>
          </p:nvPr>
        </p:nvGraphicFramePr>
        <p:xfrm>
          <a:off x="0" y="0"/>
          <a:ext cx="9143999" cy="7029400"/>
        </p:xfrm>
        <a:graphic>
          <a:graphicData uri="http://schemas.openxmlformats.org/drawingml/2006/table">
            <a:tbl>
              <a:tblPr/>
              <a:tblGrid>
                <a:gridCol w="348107">
                  <a:extLst>
                    <a:ext uri="{9D8B030D-6E8A-4147-A177-3AD203B41FA5}">
                      <a16:colId xmlns:a16="http://schemas.microsoft.com/office/drawing/2014/main" val="177005837"/>
                    </a:ext>
                  </a:extLst>
                </a:gridCol>
                <a:gridCol w="2191202">
                  <a:extLst>
                    <a:ext uri="{9D8B030D-6E8A-4147-A177-3AD203B41FA5}">
                      <a16:colId xmlns:a16="http://schemas.microsoft.com/office/drawing/2014/main" val="3410785286"/>
                    </a:ext>
                  </a:extLst>
                </a:gridCol>
                <a:gridCol w="2026474">
                  <a:extLst>
                    <a:ext uri="{9D8B030D-6E8A-4147-A177-3AD203B41FA5}">
                      <a16:colId xmlns:a16="http://schemas.microsoft.com/office/drawing/2014/main" val="919094091"/>
                    </a:ext>
                  </a:extLst>
                </a:gridCol>
                <a:gridCol w="994588">
                  <a:extLst>
                    <a:ext uri="{9D8B030D-6E8A-4147-A177-3AD203B41FA5}">
                      <a16:colId xmlns:a16="http://schemas.microsoft.com/office/drawing/2014/main" val="2973004063"/>
                    </a:ext>
                  </a:extLst>
                </a:gridCol>
                <a:gridCol w="512835">
                  <a:extLst>
                    <a:ext uri="{9D8B030D-6E8A-4147-A177-3AD203B41FA5}">
                      <a16:colId xmlns:a16="http://schemas.microsoft.com/office/drawing/2014/main" val="3578980066"/>
                    </a:ext>
                  </a:extLst>
                </a:gridCol>
                <a:gridCol w="671348">
                  <a:extLst>
                    <a:ext uri="{9D8B030D-6E8A-4147-A177-3AD203B41FA5}">
                      <a16:colId xmlns:a16="http://schemas.microsoft.com/office/drawing/2014/main" val="4082021992"/>
                    </a:ext>
                  </a:extLst>
                </a:gridCol>
                <a:gridCol w="609186">
                  <a:extLst>
                    <a:ext uri="{9D8B030D-6E8A-4147-A177-3AD203B41FA5}">
                      <a16:colId xmlns:a16="http://schemas.microsoft.com/office/drawing/2014/main" val="1691931858"/>
                    </a:ext>
                  </a:extLst>
                </a:gridCol>
                <a:gridCol w="1790259">
                  <a:extLst>
                    <a:ext uri="{9D8B030D-6E8A-4147-A177-3AD203B41FA5}">
                      <a16:colId xmlns:a16="http://schemas.microsoft.com/office/drawing/2014/main" val="522878719"/>
                    </a:ext>
                  </a:extLst>
                </a:gridCol>
              </a:tblGrid>
              <a:tr h="405001">
                <a:tc>
                  <a:txBody>
                    <a:bodyPr/>
                    <a:lstStyle/>
                    <a:p>
                      <a:pPr algn="ctr" fontAlgn="t"/>
                      <a:r>
                        <a:rPr lang="ru-RU" sz="63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№</a:t>
                      </a:r>
                    </a:p>
                  </a:txBody>
                  <a:tcPr marL="2481" marR="2481" marT="248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3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Наименование основного мероприятия </a:t>
                      </a:r>
                    </a:p>
                  </a:txBody>
                  <a:tcPr marL="2481" marR="2481" marT="248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3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Планируемые результаты реализации муниципальной программы</a:t>
                      </a:r>
                    </a:p>
                  </a:txBody>
                  <a:tcPr marL="2481" marR="2481" marT="248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3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Тип показателя</a:t>
                      </a:r>
                    </a:p>
                  </a:txBody>
                  <a:tcPr marL="2481" marR="2481" marT="248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3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Единица измерения</a:t>
                      </a:r>
                    </a:p>
                  </a:txBody>
                  <a:tcPr marL="2481" marR="2481" marT="248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3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Планируемое значение показателя на 2022 год</a:t>
                      </a:r>
                    </a:p>
                  </a:txBody>
                  <a:tcPr marL="2481" marR="2481" marT="248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3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Достигнутое значение показателя за 2022 год</a:t>
                      </a:r>
                    </a:p>
                  </a:txBody>
                  <a:tcPr marL="2481" marR="2481" marT="248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3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Причины невыполнения / несвоевременного выполнения / текущая стадия выполнения / предложения по выполнению</a:t>
                      </a:r>
                    </a:p>
                  </a:txBody>
                  <a:tcPr marL="2481" marR="2481" marT="248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8048618"/>
                  </a:ext>
                </a:extLst>
              </a:tr>
              <a:tr h="103200">
                <a:tc>
                  <a:txBody>
                    <a:bodyPr/>
                    <a:lstStyle/>
                    <a:p>
                      <a:pPr algn="ctr" fontAlgn="t"/>
                      <a:r>
                        <a:rPr lang="ru-RU" sz="63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17.</a:t>
                      </a:r>
                    </a:p>
                  </a:txBody>
                  <a:tcPr marL="2481" marR="2481" marT="248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gridSpan="7">
                  <a:txBody>
                    <a:bodyPr/>
                    <a:lstStyle/>
                    <a:p>
                      <a:pPr algn="ctr" fontAlgn="t"/>
                      <a:r>
                        <a:rPr lang="ru-RU" sz="63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Муниципальная программа городского округа Щёлково "Формирование современной комфортной городской среды"</a:t>
                      </a:r>
                    </a:p>
                  </a:txBody>
                  <a:tcPr marL="2481" marR="2481" marT="248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64311922"/>
                  </a:ext>
                </a:extLst>
              </a:tr>
              <a:tr h="103200">
                <a:tc>
                  <a:txBody>
                    <a:bodyPr/>
                    <a:lstStyle/>
                    <a:p>
                      <a:pPr algn="ctr" fontAlgn="t"/>
                      <a:r>
                        <a:rPr lang="ru-RU" sz="63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17.1</a:t>
                      </a:r>
                    </a:p>
                  </a:txBody>
                  <a:tcPr marL="2481" marR="2481" marT="248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gridSpan="7">
                  <a:txBody>
                    <a:bodyPr/>
                    <a:lstStyle/>
                    <a:p>
                      <a:pPr algn="ctr" fontAlgn="t"/>
                      <a:r>
                        <a:rPr lang="ru-RU" sz="63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Подпрограмма 1 "Комфортная городская среда"</a:t>
                      </a:r>
                    </a:p>
                  </a:txBody>
                  <a:tcPr marL="2481" marR="2481" marT="248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0030027"/>
                  </a:ext>
                </a:extLst>
              </a:tr>
              <a:tr h="505602">
                <a:tc>
                  <a:txBody>
                    <a:bodyPr/>
                    <a:lstStyle/>
                    <a:p>
                      <a:pPr algn="ctr" fontAlgn="t"/>
                      <a:r>
                        <a:rPr lang="ru-RU" sz="63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262</a:t>
                      </a:r>
                    </a:p>
                  </a:txBody>
                  <a:tcPr marL="2481" marR="2481" marT="248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3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Основное мероприятие 01 «Благоустройство общественных территорий муниципальных образований Московской области»      </a:t>
                      </a:r>
                      <a:br>
                        <a:rPr lang="ru-RU" sz="63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63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Федеральный проект F2 «Формирование комфортной городской среды»</a:t>
                      </a:r>
                    </a:p>
                  </a:txBody>
                  <a:tcPr marL="2481" marR="2481" marT="248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3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2022 Количество благоустроенных общественных территорий</a:t>
                      </a:r>
                    </a:p>
                  </a:txBody>
                  <a:tcPr marL="2481" marR="2481" marT="248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3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Региональный проект «Формирование комфортной городской среды (Московская область)»</a:t>
                      </a:r>
                    </a:p>
                  </a:txBody>
                  <a:tcPr marL="2481" marR="2481" marT="248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3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Единица</a:t>
                      </a:r>
                    </a:p>
                  </a:txBody>
                  <a:tcPr marL="2481" marR="2481" marT="248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3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</a:t>
                      </a:r>
                    </a:p>
                  </a:txBody>
                  <a:tcPr marL="2481" marR="2481" marT="248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3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</a:t>
                      </a:r>
                    </a:p>
                  </a:txBody>
                  <a:tcPr marL="2481" marR="2481" marT="248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3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Исполнение показателя не запланировано в 2022 году</a:t>
                      </a:r>
                    </a:p>
                  </a:txBody>
                  <a:tcPr marL="2481" marR="2481" marT="248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2387140"/>
                  </a:ext>
                </a:extLst>
              </a:tr>
              <a:tr h="304401">
                <a:tc>
                  <a:txBody>
                    <a:bodyPr/>
                    <a:lstStyle/>
                    <a:p>
                      <a:pPr algn="ctr" fontAlgn="t"/>
                      <a:r>
                        <a:rPr lang="ru-RU" sz="63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263</a:t>
                      </a:r>
                    </a:p>
                  </a:txBody>
                  <a:tcPr marL="2481" marR="2481" marT="248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3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Основное мероприятие 01 «Благоустройство общественных территорий муниципальных образований Московской области»</a:t>
                      </a:r>
                    </a:p>
                  </a:txBody>
                  <a:tcPr marL="2481" marR="2481" marT="248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3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2022 Количество благоустроенных общественных территорий, реализованных без привлечения средств федерального бюджета и бюджета Московской области</a:t>
                      </a:r>
                    </a:p>
                  </a:txBody>
                  <a:tcPr marL="2481" marR="2481" marT="248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3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Приоритетный,</a:t>
                      </a:r>
                      <a:br>
                        <a:rPr lang="ru-RU" sz="63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63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отраслевой показатель</a:t>
                      </a:r>
                      <a:br>
                        <a:rPr lang="ru-RU" sz="63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endParaRPr lang="ru-RU" sz="63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481" marR="2481" marT="248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3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Единица</a:t>
                      </a:r>
                    </a:p>
                  </a:txBody>
                  <a:tcPr marL="2481" marR="2481" marT="248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3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</a:t>
                      </a:r>
                    </a:p>
                  </a:txBody>
                  <a:tcPr marL="2481" marR="2481" marT="248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3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</a:t>
                      </a:r>
                    </a:p>
                  </a:txBody>
                  <a:tcPr marL="2481" marR="2481" marT="248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3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Выполнен</a:t>
                      </a:r>
                    </a:p>
                  </a:txBody>
                  <a:tcPr marL="2481" marR="2481" marT="248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2816119"/>
                  </a:ext>
                </a:extLst>
              </a:tr>
              <a:tr h="706803">
                <a:tc>
                  <a:txBody>
                    <a:bodyPr/>
                    <a:lstStyle/>
                    <a:p>
                      <a:pPr algn="ctr" fontAlgn="t"/>
                      <a:r>
                        <a:rPr lang="ru-RU" sz="63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264</a:t>
                      </a:r>
                    </a:p>
                  </a:txBody>
                  <a:tcPr marL="2481" marR="2481" marT="248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3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Основное мероприятие 01 «Благоустройство общественных территорий муниципальных образований Московской области»      </a:t>
                      </a:r>
                      <a:br>
                        <a:rPr lang="ru-RU" sz="63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63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Федеральный проект F2 «Формирование комфортной городской среды»</a:t>
                      </a:r>
                    </a:p>
                  </a:txBody>
                  <a:tcPr marL="2481" marR="2481" marT="248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3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2022 Реализованы проекты победителей Всероссийского конкурса лучших проектов создания комфортной городской среды в малых городах и исторических поселениях</a:t>
                      </a:r>
                    </a:p>
                  </a:txBody>
                  <a:tcPr marL="2481" marR="2481" marT="248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3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Приоритетный,</a:t>
                      </a:r>
                      <a:br>
                        <a:rPr lang="ru-RU" sz="63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63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региональный проект «Формирование комфортной городской среды (Московская область)»</a:t>
                      </a:r>
                      <a:br>
                        <a:rPr lang="ru-RU" sz="63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endParaRPr lang="ru-RU" sz="63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481" marR="2481" marT="248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3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Единица</a:t>
                      </a:r>
                    </a:p>
                  </a:txBody>
                  <a:tcPr marL="2481" marR="2481" marT="248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3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</a:t>
                      </a:r>
                    </a:p>
                  </a:txBody>
                  <a:tcPr marL="2481" marR="2481" marT="248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3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</a:t>
                      </a:r>
                    </a:p>
                  </a:txBody>
                  <a:tcPr marL="2481" marR="2481" marT="248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3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Исполнение показателя не запланировано в 2022 году</a:t>
                      </a:r>
                    </a:p>
                  </a:txBody>
                  <a:tcPr marL="2481" marR="2481" marT="248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30663477"/>
                  </a:ext>
                </a:extLst>
              </a:tr>
              <a:tr h="647380">
                <a:tc>
                  <a:txBody>
                    <a:bodyPr/>
                    <a:lstStyle/>
                    <a:p>
                      <a:pPr algn="ctr" fontAlgn="t"/>
                      <a:r>
                        <a:rPr lang="ru-RU" sz="63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265</a:t>
                      </a:r>
                    </a:p>
                  </a:txBody>
                  <a:tcPr marL="2481" marR="2481" marT="248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3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Основное мероприятие 01 «Благоустройство общественных территорий муниципальных образований Московской области»      </a:t>
                      </a:r>
                      <a:br>
                        <a:rPr lang="ru-RU" sz="63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63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Федеральный проект F2 «Формирование комфортной городской среды</a:t>
                      </a:r>
                    </a:p>
                  </a:txBody>
                  <a:tcPr marL="2481" marR="2481" marT="248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3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2022 Количество установленных детских игровых площадок</a:t>
                      </a:r>
                    </a:p>
                  </a:txBody>
                  <a:tcPr marL="2481" marR="2481" marT="248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3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Приоритетный,</a:t>
                      </a:r>
                      <a:br>
                        <a:rPr lang="ru-RU" sz="63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63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обращение Губернатора Московской области</a:t>
                      </a:r>
                      <a:br>
                        <a:rPr lang="ru-RU" sz="63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endParaRPr lang="ru-RU" sz="63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481" marR="2481" marT="248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3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Единица</a:t>
                      </a:r>
                    </a:p>
                  </a:txBody>
                  <a:tcPr marL="2481" marR="2481" marT="248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3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</a:p>
                  </a:txBody>
                  <a:tcPr marL="2481" marR="2481" marT="248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3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</a:p>
                  </a:txBody>
                  <a:tcPr marL="2481" marR="2481" marT="248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3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Выполнен</a:t>
                      </a:r>
                    </a:p>
                  </a:txBody>
                  <a:tcPr marL="2481" marR="2481" marT="248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46851518"/>
                  </a:ext>
                </a:extLst>
              </a:tr>
              <a:tr h="706803">
                <a:tc>
                  <a:txBody>
                    <a:bodyPr/>
                    <a:lstStyle/>
                    <a:p>
                      <a:pPr algn="ctr" fontAlgn="t"/>
                      <a:r>
                        <a:rPr lang="ru-RU" sz="63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266</a:t>
                      </a:r>
                    </a:p>
                  </a:txBody>
                  <a:tcPr marL="2481" marR="2481" marT="248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3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Основное мероприятие 01 «Благоустройство общественных территорий муниципальных образований Московской области»      </a:t>
                      </a:r>
                      <a:br>
                        <a:rPr lang="ru-RU" sz="63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63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Федеральный проект F2 «Формирование комфортной городской среды»</a:t>
                      </a:r>
                    </a:p>
                  </a:txBody>
                  <a:tcPr marL="2481" marR="2481" marT="248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3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2022 Доля граждан, принявших участие в решении вопросов развития городской среды, от общего количества граждан в возрасте от 14 лет, проживающих в муниципальных образованиях, на территории которых реализуются проекты по созданию комфортной городской среды</a:t>
                      </a:r>
                    </a:p>
                  </a:txBody>
                  <a:tcPr marL="2481" marR="2481" marT="248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3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Приоритетный,</a:t>
                      </a:r>
                      <a:br>
                        <a:rPr lang="ru-RU" sz="63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63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региональный проект «Формирование комфортной городской среды (Московская область)»</a:t>
                      </a:r>
                      <a:br>
                        <a:rPr lang="ru-RU" sz="63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endParaRPr lang="ru-RU" sz="63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481" marR="2481" marT="248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3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2481" marR="2481" marT="248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3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</a:t>
                      </a:r>
                    </a:p>
                  </a:txBody>
                  <a:tcPr marL="2481" marR="2481" marT="248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3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</a:t>
                      </a:r>
                    </a:p>
                  </a:txBody>
                  <a:tcPr marL="2481" marR="2481" marT="248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3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Выполнен</a:t>
                      </a:r>
                    </a:p>
                  </a:txBody>
                  <a:tcPr marL="2481" marR="2481" marT="248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622010"/>
                  </a:ext>
                </a:extLst>
              </a:tr>
              <a:tr h="304401">
                <a:tc>
                  <a:txBody>
                    <a:bodyPr/>
                    <a:lstStyle/>
                    <a:p>
                      <a:pPr algn="ctr" fontAlgn="t"/>
                      <a:r>
                        <a:rPr lang="ru-RU" sz="63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267</a:t>
                      </a:r>
                    </a:p>
                  </a:txBody>
                  <a:tcPr marL="2481" marR="2481" marT="248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3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Основное мероприятие 01 «Благоустройство общественных территорий муниципальных образований Московской области»</a:t>
                      </a:r>
                    </a:p>
                  </a:txBody>
                  <a:tcPr marL="2481" marR="2481" marT="248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3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2021 Количество разработанных концепций благоустройства общественных территорий</a:t>
                      </a:r>
                    </a:p>
                  </a:txBody>
                  <a:tcPr marL="2481" marR="2481" marT="248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3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Приоритетный,</a:t>
                      </a:r>
                      <a:br>
                        <a:rPr lang="ru-RU" sz="63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63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отраслевой показатель</a:t>
                      </a:r>
                      <a:br>
                        <a:rPr lang="ru-RU" sz="63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endParaRPr lang="ru-RU" sz="63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481" marR="2481" marT="248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3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Единица</a:t>
                      </a:r>
                    </a:p>
                  </a:txBody>
                  <a:tcPr marL="2481" marR="2481" marT="248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3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</a:t>
                      </a:r>
                    </a:p>
                  </a:txBody>
                  <a:tcPr marL="2481" marR="2481" marT="248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3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</a:t>
                      </a:r>
                    </a:p>
                  </a:txBody>
                  <a:tcPr marL="2481" marR="2481" marT="248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3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Исполнение показателя не запланировано в 2022 году</a:t>
                      </a:r>
                    </a:p>
                  </a:txBody>
                  <a:tcPr marL="2481" marR="2481" marT="248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783570"/>
                  </a:ext>
                </a:extLst>
              </a:tr>
              <a:tr h="304401">
                <a:tc>
                  <a:txBody>
                    <a:bodyPr/>
                    <a:lstStyle/>
                    <a:p>
                      <a:pPr algn="ctr" fontAlgn="t"/>
                      <a:r>
                        <a:rPr lang="ru-RU" sz="63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268</a:t>
                      </a:r>
                    </a:p>
                  </a:txBody>
                  <a:tcPr marL="2481" marR="2481" marT="248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3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Основное мероприятие 01 «Благоустройство общественных территорий муниципальных образований Московской области»</a:t>
                      </a:r>
                    </a:p>
                  </a:txBody>
                  <a:tcPr marL="2481" marR="2481" marT="248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3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2021 Количество разработанных проектов благоустройства общественных территорий</a:t>
                      </a:r>
                    </a:p>
                  </a:txBody>
                  <a:tcPr marL="2481" marR="2481" marT="248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3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Приоритетный,</a:t>
                      </a:r>
                      <a:br>
                        <a:rPr lang="ru-RU" sz="63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63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отраслевой показатель</a:t>
                      </a:r>
                      <a:br>
                        <a:rPr lang="ru-RU" sz="63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endParaRPr lang="ru-RU" sz="63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481" marR="2481" marT="248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3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Единица</a:t>
                      </a:r>
                    </a:p>
                  </a:txBody>
                  <a:tcPr marL="2481" marR="2481" marT="248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3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_</a:t>
                      </a:r>
                    </a:p>
                  </a:txBody>
                  <a:tcPr marL="2481" marR="2481" marT="248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3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</a:t>
                      </a:r>
                    </a:p>
                  </a:txBody>
                  <a:tcPr marL="2481" marR="2481" marT="248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3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Исполнение показателя не запланировано в 2022 году</a:t>
                      </a:r>
                    </a:p>
                  </a:txBody>
                  <a:tcPr marL="2481" marR="2481" marT="248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2802708"/>
                  </a:ext>
                </a:extLst>
              </a:tr>
              <a:tr h="304401">
                <a:tc>
                  <a:txBody>
                    <a:bodyPr/>
                    <a:lstStyle/>
                    <a:p>
                      <a:pPr algn="ctr" fontAlgn="t"/>
                      <a:r>
                        <a:rPr lang="ru-RU" sz="63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269</a:t>
                      </a:r>
                    </a:p>
                  </a:txBody>
                  <a:tcPr marL="2481" marR="2481" marT="248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3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Основное мероприятие 01 «Благоустройство общественных территорий муниципальных образований Московской области»</a:t>
                      </a:r>
                    </a:p>
                  </a:txBody>
                  <a:tcPr marL="2481" marR="2481" marT="248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3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2022 Количество объектов систем наружного освещения, в отношении которых реализованы мероприятия по устройству</a:t>
                      </a:r>
                    </a:p>
                  </a:txBody>
                  <a:tcPr marL="2481" marR="2481" marT="248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3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Приоритетный,</a:t>
                      </a:r>
                      <a:br>
                        <a:rPr lang="ru-RU" sz="63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63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отраслевой показатель</a:t>
                      </a:r>
                      <a:br>
                        <a:rPr lang="ru-RU" sz="63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endParaRPr lang="ru-RU" sz="63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481" marR="2481" marT="248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3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Единица</a:t>
                      </a:r>
                    </a:p>
                  </a:txBody>
                  <a:tcPr marL="2481" marR="2481" marT="248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3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2481" marR="2481" marT="248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3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2481" marR="2481" marT="248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3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Выполнен</a:t>
                      </a:r>
                      <a:br>
                        <a:rPr lang="ru-RU" sz="63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63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/>
                      </a:r>
                      <a:br>
                        <a:rPr lang="ru-RU" sz="63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endParaRPr lang="ru-RU" sz="63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481" marR="2481" marT="248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29070656"/>
                  </a:ext>
                </a:extLst>
              </a:tr>
              <a:tr h="304401">
                <a:tc>
                  <a:txBody>
                    <a:bodyPr/>
                    <a:lstStyle/>
                    <a:p>
                      <a:pPr algn="ctr" fontAlgn="t"/>
                      <a:r>
                        <a:rPr lang="ru-RU" sz="63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270</a:t>
                      </a:r>
                    </a:p>
                  </a:txBody>
                  <a:tcPr marL="2481" marR="2481" marT="248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3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Основное мероприятие 01 «Благоустройство общественных территорий муниципальных образований Московской области»</a:t>
                      </a:r>
                    </a:p>
                  </a:txBody>
                  <a:tcPr marL="2481" marR="2481" marT="248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3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2022 Количество объектов, в отношении которых реализованы мероприятия по устройству архитектурно-художественного освещения</a:t>
                      </a:r>
                    </a:p>
                  </a:txBody>
                  <a:tcPr marL="2481" marR="2481" marT="248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3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Приоритетный,</a:t>
                      </a:r>
                      <a:br>
                        <a:rPr lang="ru-RU" sz="63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63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отраслевой показатель</a:t>
                      </a:r>
                      <a:br>
                        <a:rPr lang="ru-RU" sz="63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endParaRPr lang="ru-RU" sz="63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481" marR="2481" marT="248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3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Единица</a:t>
                      </a:r>
                    </a:p>
                  </a:txBody>
                  <a:tcPr marL="2481" marR="2481" marT="248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3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</a:t>
                      </a:r>
                    </a:p>
                  </a:txBody>
                  <a:tcPr marL="2481" marR="2481" marT="248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3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</a:t>
                      </a:r>
                    </a:p>
                  </a:txBody>
                  <a:tcPr marL="2481" marR="2481" marT="248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3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Исполнение показателя не запланировано в 2022 году</a:t>
                      </a:r>
                    </a:p>
                  </a:txBody>
                  <a:tcPr marL="2481" marR="2481" marT="248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0465120"/>
                  </a:ext>
                </a:extLst>
              </a:tr>
              <a:tr h="405001">
                <a:tc>
                  <a:txBody>
                    <a:bodyPr/>
                    <a:lstStyle/>
                    <a:p>
                      <a:pPr algn="ctr" fontAlgn="t"/>
                      <a:r>
                        <a:rPr lang="ru-RU" sz="63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271</a:t>
                      </a:r>
                    </a:p>
                  </a:txBody>
                  <a:tcPr marL="2481" marR="2481" marT="248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3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Основное мероприятие 01 «Благоустройство общественных территорий муниципальных образований Московской области»      </a:t>
                      </a:r>
                      <a:br>
                        <a:rPr lang="ru-RU" sz="63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63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Федеральный проект F2 «Формирование комфортной городской среды»</a:t>
                      </a:r>
                    </a:p>
                  </a:txBody>
                  <a:tcPr marL="2481" marR="2481" marT="248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3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2022 Количество парков культуры и отдыха на территории Московской области, в которых благоустроены зоны для досуга и отдыха населения</a:t>
                      </a:r>
                    </a:p>
                  </a:txBody>
                  <a:tcPr marL="2481" marR="2481" marT="248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3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Приоритетный,</a:t>
                      </a:r>
                      <a:br>
                        <a:rPr lang="ru-RU" sz="63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63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обращение Губернатора Московской области</a:t>
                      </a:r>
                      <a:br>
                        <a:rPr lang="ru-RU" sz="63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endParaRPr lang="ru-RU" sz="63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481" marR="2481" marT="248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3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Единица</a:t>
                      </a:r>
                    </a:p>
                  </a:txBody>
                  <a:tcPr marL="2481" marR="2481" marT="248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3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</a:p>
                  </a:txBody>
                  <a:tcPr marL="2481" marR="2481" marT="248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3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</a:p>
                  </a:txBody>
                  <a:tcPr marL="2481" marR="2481" marT="248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3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Выполнен</a:t>
                      </a:r>
                    </a:p>
                  </a:txBody>
                  <a:tcPr marL="2481" marR="2481" marT="248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03274840"/>
                  </a:ext>
                </a:extLst>
              </a:tr>
              <a:tr h="405001">
                <a:tc>
                  <a:txBody>
                    <a:bodyPr/>
                    <a:lstStyle/>
                    <a:p>
                      <a:pPr algn="ctr" fontAlgn="t"/>
                      <a:r>
                        <a:rPr lang="ru-RU" sz="63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272</a:t>
                      </a:r>
                    </a:p>
                  </a:txBody>
                  <a:tcPr marL="2481" marR="2481" marT="248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3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Основное мероприятие 01 «Благоустройство общественных территорий муниципальных образований Московской области»      </a:t>
                      </a:r>
                      <a:br>
                        <a:rPr lang="ru-RU" sz="63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63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Федеральный проект F2 «Формирование комфортной городской среды»</a:t>
                      </a:r>
                    </a:p>
                  </a:txBody>
                  <a:tcPr marL="2481" marR="2481" marT="248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3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2022 Соответствие нормативу обеспеченности парками культуры и отдыха</a:t>
                      </a:r>
                    </a:p>
                  </a:txBody>
                  <a:tcPr marL="2481" marR="2481" marT="248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3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Приоритетный,</a:t>
                      </a:r>
                      <a:br>
                        <a:rPr lang="ru-RU" sz="63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63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отраслевой показатель</a:t>
                      </a:r>
                      <a:br>
                        <a:rPr lang="ru-RU" sz="63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endParaRPr lang="ru-RU" sz="63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481" marR="2481" marT="248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3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2481" marR="2481" marT="248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3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</a:t>
                      </a:r>
                    </a:p>
                  </a:txBody>
                  <a:tcPr marL="2481" marR="2481" marT="248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3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</a:t>
                      </a:r>
                    </a:p>
                  </a:txBody>
                  <a:tcPr marL="2481" marR="2481" marT="248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3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Исполнение показателя не запланировано в 2022 году</a:t>
                      </a:r>
                    </a:p>
                  </a:txBody>
                  <a:tcPr marL="2481" marR="2481" marT="248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7597268"/>
                  </a:ext>
                </a:extLst>
              </a:tr>
              <a:tr h="405001">
                <a:tc>
                  <a:txBody>
                    <a:bodyPr/>
                    <a:lstStyle/>
                    <a:p>
                      <a:pPr algn="ctr" fontAlgn="t"/>
                      <a:r>
                        <a:rPr lang="ru-RU" sz="63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273</a:t>
                      </a:r>
                    </a:p>
                  </a:txBody>
                  <a:tcPr marL="2481" marR="2481" marT="248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3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Основное мероприятие 01 «Благоустройство общественных территорий муниципальных образований Московской области»      </a:t>
                      </a:r>
                      <a:br>
                        <a:rPr lang="ru-RU" sz="63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63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Федеральный проект F2 «Формирование комфортной городской среды»</a:t>
                      </a:r>
                    </a:p>
                  </a:txBody>
                  <a:tcPr marL="2481" marR="2481" marT="248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3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2022 Увеличение числа посетителей парков культуры и отдыха</a:t>
                      </a:r>
                    </a:p>
                  </a:txBody>
                  <a:tcPr marL="2481" marR="2481" marT="248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3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Приоритетный,</a:t>
                      </a:r>
                      <a:br>
                        <a:rPr lang="ru-RU" sz="63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63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обращение Губернатора Московской области</a:t>
                      </a:r>
                      <a:br>
                        <a:rPr lang="ru-RU" sz="63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endParaRPr lang="ru-RU" sz="63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481" marR="2481" marT="248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3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2481" marR="2481" marT="248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3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</a:t>
                      </a:r>
                    </a:p>
                  </a:txBody>
                  <a:tcPr marL="2481" marR="2481" marT="248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3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</a:t>
                      </a:r>
                    </a:p>
                  </a:txBody>
                  <a:tcPr marL="2481" marR="2481" marT="248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3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Исполнение показателя не запланировано в 2022 году</a:t>
                      </a:r>
                    </a:p>
                  </a:txBody>
                  <a:tcPr marL="2481" marR="2481" marT="248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5092621"/>
                  </a:ext>
                </a:extLst>
              </a:tr>
              <a:tr h="405001">
                <a:tc>
                  <a:txBody>
                    <a:bodyPr/>
                    <a:lstStyle/>
                    <a:p>
                      <a:pPr algn="ctr" fontAlgn="t"/>
                      <a:r>
                        <a:rPr lang="ru-RU" sz="63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274</a:t>
                      </a:r>
                    </a:p>
                  </a:txBody>
                  <a:tcPr marL="2481" marR="2481" marT="248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3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Основное мероприятие 01 «Благоустройство общественных территорий муниципальных образований Московской области»</a:t>
                      </a:r>
                    </a:p>
                  </a:txBody>
                  <a:tcPr marL="2481" marR="2481" marT="248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3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2021 Соответствие внешнего вида ограждений региональным требованиям</a:t>
                      </a:r>
                    </a:p>
                  </a:txBody>
                  <a:tcPr marL="2481" marR="2481" marT="248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3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Приоритетный,</a:t>
                      </a:r>
                      <a:br>
                        <a:rPr lang="ru-RU" sz="63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63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рейтинг-45</a:t>
                      </a:r>
                      <a:br>
                        <a:rPr lang="ru-RU" sz="63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63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/>
                      </a:r>
                      <a:br>
                        <a:rPr lang="ru-RU" sz="63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endParaRPr lang="ru-RU" sz="63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481" marR="2481" marT="248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3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Балл</a:t>
                      </a:r>
                    </a:p>
                  </a:txBody>
                  <a:tcPr marL="2481" marR="2481" marT="248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3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</a:t>
                      </a:r>
                    </a:p>
                  </a:txBody>
                  <a:tcPr marL="2481" marR="2481" marT="248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3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</a:t>
                      </a:r>
                    </a:p>
                  </a:txBody>
                  <a:tcPr marL="2481" marR="2481" marT="248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3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Исполнение показателя не запланировано в 2022 году</a:t>
                      </a:r>
                    </a:p>
                  </a:txBody>
                  <a:tcPr marL="2481" marR="2481" marT="248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43025543"/>
                  </a:ext>
                </a:extLst>
              </a:tr>
              <a:tr h="304401">
                <a:tc>
                  <a:txBody>
                    <a:bodyPr/>
                    <a:lstStyle/>
                    <a:p>
                      <a:pPr algn="ctr" fontAlgn="t"/>
                      <a:r>
                        <a:rPr lang="ru-RU" sz="63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275</a:t>
                      </a:r>
                    </a:p>
                  </a:txBody>
                  <a:tcPr marL="2481" marR="2481" marT="248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3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Основное мероприятие 01 «Благоустройство общественных территорий муниципальных образований Московской области»</a:t>
                      </a:r>
                    </a:p>
                  </a:txBody>
                  <a:tcPr marL="2481" marR="2481" marT="248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3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2022 Количество объектов благоустройства, в отношении которых проведены мероприятия по благоустройству, вне реализации национальных и федеральных проектов</a:t>
                      </a:r>
                    </a:p>
                  </a:txBody>
                  <a:tcPr marL="2481" marR="2481" marT="248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3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Приоритетный,</a:t>
                      </a:r>
                      <a:br>
                        <a:rPr lang="ru-RU" sz="63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63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отраслевой показатель</a:t>
                      </a:r>
                      <a:br>
                        <a:rPr lang="ru-RU" sz="63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endParaRPr lang="ru-RU" sz="63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481" marR="2481" marT="248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3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Единица</a:t>
                      </a:r>
                    </a:p>
                  </a:txBody>
                  <a:tcPr marL="2481" marR="2481" marT="248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3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2481" marR="2481" marT="248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3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2481" marR="2481" marT="248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3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Выполнен</a:t>
                      </a:r>
                    </a:p>
                  </a:txBody>
                  <a:tcPr marL="2481" marR="2481" marT="248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6051070"/>
                  </a:ext>
                </a:extLst>
              </a:tr>
              <a:tr h="405001">
                <a:tc>
                  <a:txBody>
                    <a:bodyPr/>
                    <a:lstStyle/>
                    <a:p>
                      <a:pPr algn="ctr" fontAlgn="t"/>
                      <a:r>
                        <a:rPr lang="ru-RU" sz="63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276</a:t>
                      </a:r>
                    </a:p>
                  </a:txBody>
                  <a:tcPr marL="2481" marR="2481" marT="248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3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Основное мероприятие 01 «Благоустройство общественных территорий муниципальных образований Московской области»</a:t>
                      </a:r>
                    </a:p>
                  </a:txBody>
                  <a:tcPr marL="2481" marR="2481" marT="248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3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2021 Количество созданных и благоустроенных парков культуры и отдыха на территории Московской области</a:t>
                      </a:r>
                    </a:p>
                  </a:txBody>
                  <a:tcPr marL="2481" marR="2481" marT="248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3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Приоритетный,</a:t>
                      </a:r>
                      <a:br>
                        <a:rPr lang="ru-RU" sz="63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63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обращение Губернатора Московской области</a:t>
                      </a:r>
                      <a:br>
                        <a:rPr lang="ru-RU" sz="63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endParaRPr lang="ru-RU" sz="63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481" marR="2481" marT="248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3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Единица</a:t>
                      </a:r>
                    </a:p>
                  </a:txBody>
                  <a:tcPr marL="2481" marR="2481" marT="248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3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</a:t>
                      </a:r>
                    </a:p>
                  </a:txBody>
                  <a:tcPr marL="2481" marR="2481" marT="248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3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</a:t>
                      </a:r>
                    </a:p>
                  </a:txBody>
                  <a:tcPr marL="2481" marR="2481" marT="248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3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Исполнение показателя не запланировано в 2022 году</a:t>
                      </a:r>
                    </a:p>
                  </a:txBody>
                  <a:tcPr marL="2481" marR="2481" marT="248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332049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871018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/>
          </p:nvPr>
        </p:nvGraphicFramePr>
        <p:xfrm>
          <a:off x="0" y="0"/>
          <a:ext cx="9143999" cy="4817592"/>
        </p:xfrm>
        <a:graphic>
          <a:graphicData uri="http://schemas.openxmlformats.org/drawingml/2006/table">
            <a:tbl>
              <a:tblPr/>
              <a:tblGrid>
                <a:gridCol w="348106">
                  <a:extLst>
                    <a:ext uri="{9D8B030D-6E8A-4147-A177-3AD203B41FA5}">
                      <a16:colId xmlns:a16="http://schemas.microsoft.com/office/drawing/2014/main" val="65382448"/>
                    </a:ext>
                  </a:extLst>
                </a:gridCol>
                <a:gridCol w="2191202">
                  <a:extLst>
                    <a:ext uri="{9D8B030D-6E8A-4147-A177-3AD203B41FA5}">
                      <a16:colId xmlns:a16="http://schemas.microsoft.com/office/drawing/2014/main" val="13259953"/>
                    </a:ext>
                  </a:extLst>
                </a:gridCol>
                <a:gridCol w="2026475">
                  <a:extLst>
                    <a:ext uri="{9D8B030D-6E8A-4147-A177-3AD203B41FA5}">
                      <a16:colId xmlns:a16="http://schemas.microsoft.com/office/drawing/2014/main" val="934773913"/>
                    </a:ext>
                  </a:extLst>
                </a:gridCol>
                <a:gridCol w="994588">
                  <a:extLst>
                    <a:ext uri="{9D8B030D-6E8A-4147-A177-3AD203B41FA5}">
                      <a16:colId xmlns:a16="http://schemas.microsoft.com/office/drawing/2014/main" val="678116394"/>
                    </a:ext>
                  </a:extLst>
                </a:gridCol>
                <a:gridCol w="512835">
                  <a:extLst>
                    <a:ext uri="{9D8B030D-6E8A-4147-A177-3AD203B41FA5}">
                      <a16:colId xmlns:a16="http://schemas.microsoft.com/office/drawing/2014/main" val="3436523797"/>
                    </a:ext>
                  </a:extLst>
                </a:gridCol>
                <a:gridCol w="671348">
                  <a:extLst>
                    <a:ext uri="{9D8B030D-6E8A-4147-A177-3AD203B41FA5}">
                      <a16:colId xmlns:a16="http://schemas.microsoft.com/office/drawing/2014/main" val="2081759616"/>
                    </a:ext>
                  </a:extLst>
                </a:gridCol>
                <a:gridCol w="609185">
                  <a:extLst>
                    <a:ext uri="{9D8B030D-6E8A-4147-A177-3AD203B41FA5}">
                      <a16:colId xmlns:a16="http://schemas.microsoft.com/office/drawing/2014/main" val="3529603204"/>
                    </a:ext>
                  </a:extLst>
                </a:gridCol>
                <a:gridCol w="1790260">
                  <a:extLst>
                    <a:ext uri="{9D8B030D-6E8A-4147-A177-3AD203B41FA5}">
                      <a16:colId xmlns:a16="http://schemas.microsoft.com/office/drawing/2014/main" val="3297023322"/>
                    </a:ext>
                  </a:extLst>
                </a:gridCol>
              </a:tblGrid>
              <a:tr h="112307"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17.2</a:t>
                      </a:r>
                    </a:p>
                  </a:txBody>
                  <a:tcPr marL="5615" marR="5615" marT="561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gridSpan="7">
                  <a:txBody>
                    <a:bodyPr/>
                    <a:lstStyle/>
                    <a:p>
                      <a:pPr algn="ctr" fontAlgn="t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Подпрограмма 2 "Благоустройство территорий"</a:t>
                      </a:r>
                    </a:p>
                  </a:txBody>
                  <a:tcPr marL="5615" marR="5615" marT="561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27709865"/>
                  </a:ext>
                </a:extLst>
              </a:tr>
              <a:tr h="679456"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277</a:t>
                      </a:r>
                    </a:p>
                  </a:txBody>
                  <a:tcPr marL="5615" marR="5615" marT="561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Основное мероприятие 01 «Обеспечение комфортной среды проживания на территории муниципального образования»</a:t>
                      </a:r>
                    </a:p>
                  </a:txBody>
                  <a:tcPr marL="5615" marR="5615" marT="561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2022 Площадь устраненных дефектов асфальтового покрытия дворовых территорий, в том числе проездов на дворовые территории, в том числе внутриквартальных проездов, в рамках проведения ямочного ремонта</a:t>
                      </a:r>
                    </a:p>
                  </a:txBody>
                  <a:tcPr marL="5615" marR="5615" marT="561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Приоритетный,</a:t>
                      </a:r>
                      <a:b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обращение Губернатора Московской области</a:t>
                      </a:r>
                      <a:b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615" marR="5615" marT="561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квадратный метр</a:t>
                      </a:r>
                    </a:p>
                  </a:txBody>
                  <a:tcPr marL="5615" marR="5615" marT="561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52943,23</a:t>
                      </a:r>
                    </a:p>
                  </a:txBody>
                  <a:tcPr marL="5615" marR="5615" marT="561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66078,27</a:t>
                      </a:r>
                    </a:p>
                  </a:txBody>
                  <a:tcPr marL="5615" marR="5615" marT="561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Выполнен</a:t>
                      </a:r>
                    </a:p>
                  </a:txBody>
                  <a:tcPr marL="5615" marR="5615" marT="561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4464347"/>
                  </a:ext>
                </a:extLst>
              </a:tr>
              <a:tr h="404304"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278</a:t>
                      </a:r>
                    </a:p>
                  </a:txBody>
                  <a:tcPr marL="5615" marR="5615" marT="561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Основное мероприятие 01 «Обеспечение комфортной среды проживания на территории муниципального образования»</a:t>
                      </a:r>
                    </a:p>
                  </a:txBody>
                  <a:tcPr marL="5615" marR="5615" marT="561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2022 Количество замененных неэнергоэффективных светильников наружного освещения</a:t>
                      </a:r>
                    </a:p>
                  </a:txBody>
                  <a:tcPr marL="5615" marR="5615" marT="561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Приоритетный,</a:t>
                      </a:r>
                      <a:b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отраслевой показатель</a:t>
                      </a:r>
                      <a:b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615" marR="5615" marT="561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Штука</a:t>
                      </a:r>
                    </a:p>
                  </a:txBody>
                  <a:tcPr marL="5615" marR="5615" marT="561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2 962</a:t>
                      </a:r>
                    </a:p>
                  </a:txBody>
                  <a:tcPr marL="5615" marR="5615" marT="561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6119</a:t>
                      </a:r>
                    </a:p>
                  </a:txBody>
                  <a:tcPr marL="5615" marR="5615" marT="561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Выполнен</a:t>
                      </a:r>
                    </a:p>
                  </a:txBody>
                  <a:tcPr marL="5615" marR="5615" marT="561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0581016"/>
                  </a:ext>
                </a:extLst>
              </a:tr>
              <a:tr h="393074"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279</a:t>
                      </a:r>
                    </a:p>
                  </a:txBody>
                  <a:tcPr marL="5615" marR="5615" marT="561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Основное мероприятие 01 «Обеспечение комфортной среды проживания на территории муниципального образования»</a:t>
                      </a:r>
                    </a:p>
                  </a:txBody>
                  <a:tcPr marL="5615" marR="5615" marT="561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2022 Содержание территорий общего пользования</a:t>
                      </a:r>
                    </a:p>
                  </a:txBody>
                  <a:tcPr marL="5615" marR="5615" marT="561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Приоритетный,</a:t>
                      </a:r>
                      <a:b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отраслевой показатель</a:t>
                      </a:r>
                      <a:b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615" marR="5615" marT="561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Единица</a:t>
                      </a:r>
                    </a:p>
                  </a:txBody>
                  <a:tcPr marL="5615" marR="5615" marT="561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472</a:t>
                      </a:r>
                    </a:p>
                  </a:txBody>
                  <a:tcPr marL="5615" marR="5615" marT="561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472</a:t>
                      </a:r>
                    </a:p>
                  </a:txBody>
                  <a:tcPr marL="5615" marR="5615" marT="561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Выполнен</a:t>
                      </a:r>
                    </a:p>
                  </a:txBody>
                  <a:tcPr marL="5615" marR="5615" marT="561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4213481"/>
                  </a:ext>
                </a:extLst>
              </a:tr>
              <a:tr h="404304"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280</a:t>
                      </a:r>
                    </a:p>
                  </a:txBody>
                  <a:tcPr marL="5615" marR="5615" marT="561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Основное мероприятие 01 «Обеспечение комфортной среды проживания на территории муниципального образования»</a:t>
                      </a:r>
                    </a:p>
                  </a:txBody>
                  <a:tcPr marL="5615" marR="5615" marT="561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2022 Замена детских игровых площадок (МБУ/МАУ)</a:t>
                      </a:r>
                    </a:p>
                  </a:txBody>
                  <a:tcPr marL="5615" marR="5615" marT="561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Приоритетный,</a:t>
                      </a:r>
                      <a:b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отраслевой показатель</a:t>
                      </a:r>
                      <a:b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615" marR="5615" marT="561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Единица</a:t>
                      </a:r>
                    </a:p>
                  </a:txBody>
                  <a:tcPr marL="5615" marR="5615" marT="561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28</a:t>
                      </a:r>
                    </a:p>
                  </a:txBody>
                  <a:tcPr marL="5615" marR="5615" marT="561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28</a:t>
                      </a:r>
                    </a:p>
                  </a:txBody>
                  <a:tcPr marL="5615" marR="5615" marT="561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Выполнен</a:t>
                      </a:r>
                    </a:p>
                  </a:txBody>
                  <a:tcPr marL="5615" marR="5615" marT="561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9526406"/>
                  </a:ext>
                </a:extLst>
              </a:tr>
              <a:tr h="370612"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281</a:t>
                      </a:r>
                    </a:p>
                  </a:txBody>
                  <a:tcPr marL="5615" marR="5615" marT="561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Основное мероприятие 01 «Обеспечение комфортной среды проживания на территории муниципального образования»</a:t>
                      </a:r>
                    </a:p>
                  </a:txBody>
                  <a:tcPr marL="5615" marR="5615" marT="561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2022 Количество благоустроенных с привлечением субсидии пешеходных коммуникаций с твердым (асфальтовым) покрытием</a:t>
                      </a:r>
                    </a:p>
                  </a:txBody>
                  <a:tcPr marL="5615" marR="5615" marT="561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Приоритетный,</a:t>
                      </a:r>
                      <a:b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отраслевой показатель</a:t>
                      </a:r>
                      <a:b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615" marR="5615" marT="561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Штука</a:t>
                      </a:r>
                    </a:p>
                  </a:txBody>
                  <a:tcPr marL="5615" marR="5615" marT="561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70</a:t>
                      </a:r>
                    </a:p>
                  </a:txBody>
                  <a:tcPr marL="5615" marR="5615" marT="561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70</a:t>
                      </a:r>
                    </a:p>
                  </a:txBody>
                  <a:tcPr marL="5615" marR="5615" marT="561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Выполнен</a:t>
                      </a:r>
                    </a:p>
                  </a:txBody>
                  <a:tcPr marL="5615" marR="5615" marT="561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40816543"/>
                  </a:ext>
                </a:extLst>
              </a:tr>
              <a:tr h="364997"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282</a:t>
                      </a:r>
                    </a:p>
                  </a:txBody>
                  <a:tcPr marL="5615" marR="5615" marT="561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Федеральный проект F2 «Формирование комфортной городской среды»</a:t>
                      </a:r>
                    </a:p>
                  </a:txBody>
                  <a:tcPr marL="5615" marR="5615" marT="561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2022 Количество благоустроенных дворовых территорий</a:t>
                      </a:r>
                    </a:p>
                  </a:txBody>
                  <a:tcPr marL="5615" marR="5615" marT="561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Приоритетный,</a:t>
                      </a:r>
                      <a:b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отраслевой показатель</a:t>
                      </a:r>
                      <a:b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615" marR="5615" marT="561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Единица</a:t>
                      </a:r>
                    </a:p>
                  </a:txBody>
                  <a:tcPr marL="5615" marR="5615" marT="561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45</a:t>
                      </a:r>
                    </a:p>
                  </a:txBody>
                  <a:tcPr marL="5615" marR="5615" marT="561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45</a:t>
                      </a:r>
                    </a:p>
                  </a:txBody>
                  <a:tcPr marL="5615" marR="5615" marT="561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Выполнен</a:t>
                      </a:r>
                    </a:p>
                  </a:txBody>
                  <a:tcPr marL="5615" marR="5615" marT="561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4635230"/>
                  </a:ext>
                </a:extLst>
              </a:tr>
              <a:tr h="168460"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17.3</a:t>
                      </a:r>
                    </a:p>
                  </a:txBody>
                  <a:tcPr marL="5615" marR="5615" marT="561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gridSpan="7">
                  <a:txBody>
                    <a:bodyPr/>
                    <a:lstStyle/>
                    <a:p>
                      <a:pPr algn="ctr" fontAlgn="t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Подпрограмма 3  "Создание условий для обеспечения комфортного проживания жителей в многоквартирных домах Московской области"</a:t>
                      </a:r>
                    </a:p>
                  </a:txBody>
                  <a:tcPr marL="5615" marR="5615" marT="561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1302807"/>
                  </a:ext>
                </a:extLst>
              </a:tr>
              <a:tr h="814224"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283</a:t>
                      </a:r>
                    </a:p>
                  </a:txBody>
                  <a:tcPr marL="5615" marR="5615" marT="561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Основное мероприятие 01 «Приведение в надлежащее состояние подъездов в многоквартирных домах»      </a:t>
                      </a:r>
                      <a:b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Основное мероприятие 02 «Создание благоприятных условий для проживания граждан в многоквартирных домах, расположенных на территории Московской области»</a:t>
                      </a:r>
                    </a:p>
                  </a:txBody>
                  <a:tcPr marL="5615" marR="5615" marT="561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2022 Количество МКД, в которых проведен капитальный ремонт в рамках региональной программы</a:t>
                      </a:r>
                    </a:p>
                  </a:txBody>
                  <a:tcPr marL="5615" marR="5615" marT="561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Приоритетный,</a:t>
                      </a:r>
                      <a:b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обращение Губернатора Московской области</a:t>
                      </a:r>
                      <a:b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615" marR="5615" marT="561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Единица</a:t>
                      </a:r>
                    </a:p>
                  </a:txBody>
                  <a:tcPr marL="5615" marR="5615" marT="561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50</a:t>
                      </a:r>
                    </a:p>
                  </a:txBody>
                  <a:tcPr marL="5615" marR="5615" marT="561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50</a:t>
                      </a:r>
                    </a:p>
                  </a:txBody>
                  <a:tcPr marL="5615" marR="5615" marT="561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Выполнен</a:t>
                      </a:r>
                    </a:p>
                  </a:txBody>
                  <a:tcPr marL="5615" marR="5615" marT="561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5646260"/>
                  </a:ext>
                </a:extLst>
              </a:tr>
              <a:tr h="814224"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284</a:t>
                      </a:r>
                    </a:p>
                  </a:txBody>
                  <a:tcPr marL="5615" marR="5615" marT="561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Основное мероприятие 01 «Приведение в надлежащее состояние подъездов в многоквартирных домах»      </a:t>
                      </a:r>
                      <a:b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Основное мероприятие 02 «Создание благоприятных условий для проживания граждан в многоквартирных домах, расположенных на территории Московской области»</a:t>
                      </a:r>
                    </a:p>
                  </a:txBody>
                  <a:tcPr marL="5615" marR="5615" marT="561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2022 Количество отремонтированных подъездов в МКД</a:t>
                      </a:r>
                    </a:p>
                  </a:txBody>
                  <a:tcPr marL="5615" marR="5615" marT="561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Приоритетный,</a:t>
                      </a:r>
                      <a:b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обращение Губернатора Московской области</a:t>
                      </a:r>
                      <a:b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615" marR="5615" marT="561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Единица</a:t>
                      </a:r>
                    </a:p>
                  </a:txBody>
                  <a:tcPr marL="5615" marR="5615" marT="561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</a:t>
                      </a:r>
                    </a:p>
                  </a:txBody>
                  <a:tcPr marL="5615" marR="5615" marT="561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</a:t>
                      </a:r>
                    </a:p>
                  </a:txBody>
                  <a:tcPr marL="5615" marR="5615" marT="561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Выполнен</a:t>
                      </a:r>
                    </a:p>
                  </a:txBody>
                  <a:tcPr marL="5615" marR="5615" marT="561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755019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9256011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/>
          </p:nvPr>
        </p:nvGraphicFramePr>
        <p:xfrm>
          <a:off x="0" y="0"/>
          <a:ext cx="9144000" cy="4525963"/>
        </p:xfrm>
        <a:graphic>
          <a:graphicData uri="http://schemas.openxmlformats.org/drawingml/2006/table">
            <a:tbl>
              <a:tblPr/>
              <a:tblGrid>
                <a:gridCol w="348106">
                  <a:extLst>
                    <a:ext uri="{9D8B030D-6E8A-4147-A177-3AD203B41FA5}">
                      <a16:colId xmlns:a16="http://schemas.microsoft.com/office/drawing/2014/main" val="2061858906"/>
                    </a:ext>
                  </a:extLst>
                </a:gridCol>
                <a:gridCol w="2191203">
                  <a:extLst>
                    <a:ext uri="{9D8B030D-6E8A-4147-A177-3AD203B41FA5}">
                      <a16:colId xmlns:a16="http://schemas.microsoft.com/office/drawing/2014/main" val="4051749085"/>
                    </a:ext>
                  </a:extLst>
                </a:gridCol>
                <a:gridCol w="2026474">
                  <a:extLst>
                    <a:ext uri="{9D8B030D-6E8A-4147-A177-3AD203B41FA5}">
                      <a16:colId xmlns:a16="http://schemas.microsoft.com/office/drawing/2014/main" val="701121752"/>
                    </a:ext>
                  </a:extLst>
                </a:gridCol>
                <a:gridCol w="994588">
                  <a:extLst>
                    <a:ext uri="{9D8B030D-6E8A-4147-A177-3AD203B41FA5}">
                      <a16:colId xmlns:a16="http://schemas.microsoft.com/office/drawing/2014/main" val="3180942010"/>
                    </a:ext>
                  </a:extLst>
                </a:gridCol>
                <a:gridCol w="595805">
                  <a:extLst>
                    <a:ext uri="{9D8B030D-6E8A-4147-A177-3AD203B41FA5}">
                      <a16:colId xmlns:a16="http://schemas.microsoft.com/office/drawing/2014/main" val="1847829346"/>
                    </a:ext>
                  </a:extLst>
                </a:gridCol>
                <a:gridCol w="720080">
                  <a:extLst>
                    <a:ext uri="{9D8B030D-6E8A-4147-A177-3AD203B41FA5}">
                      <a16:colId xmlns:a16="http://schemas.microsoft.com/office/drawing/2014/main" val="3004406438"/>
                    </a:ext>
                  </a:extLst>
                </a:gridCol>
                <a:gridCol w="720080">
                  <a:extLst>
                    <a:ext uri="{9D8B030D-6E8A-4147-A177-3AD203B41FA5}">
                      <a16:colId xmlns:a16="http://schemas.microsoft.com/office/drawing/2014/main" val="836765473"/>
                    </a:ext>
                  </a:extLst>
                </a:gridCol>
                <a:gridCol w="1547664">
                  <a:extLst>
                    <a:ext uri="{9D8B030D-6E8A-4147-A177-3AD203B41FA5}">
                      <a16:colId xmlns:a16="http://schemas.microsoft.com/office/drawing/2014/main" val="1738199726"/>
                    </a:ext>
                  </a:extLst>
                </a:gridCol>
              </a:tblGrid>
              <a:tr h="1005770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№</a:t>
                      </a:r>
                    </a:p>
                  </a:txBody>
                  <a:tcPr marL="8244" marR="8244" marT="824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Наименование основного мероприятия </a:t>
                      </a:r>
                    </a:p>
                  </a:txBody>
                  <a:tcPr marL="8244" marR="8244" marT="824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Планируемые результаты реализации муниципальной программы</a:t>
                      </a:r>
                    </a:p>
                  </a:txBody>
                  <a:tcPr marL="8244" marR="8244" marT="824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Тип показателя</a:t>
                      </a:r>
                    </a:p>
                  </a:txBody>
                  <a:tcPr marL="8244" marR="8244" marT="824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Единица измерения</a:t>
                      </a:r>
                    </a:p>
                  </a:txBody>
                  <a:tcPr marL="8244" marR="8244" marT="824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Планируемое значение показателя на 2022 год</a:t>
                      </a:r>
                    </a:p>
                  </a:txBody>
                  <a:tcPr marL="8244" marR="8244" marT="824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Достигнутое значение показателя за 2022 год</a:t>
                      </a:r>
                    </a:p>
                  </a:txBody>
                  <a:tcPr marL="8244" marR="8244" marT="824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Причины невыполнения / несвоевременного выполнения / текущая стадия выполнения / предложения по выполнению</a:t>
                      </a:r>
                    </a:p>
                  </a:txBody>
                  <a:tcPr marL="8244" marR="8244" marT="824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15577930"/>
                  </a:ext>
                </a:extLst>
              </a:tr>
              <a:tr h="164880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18.</a:t>
                      </a:r>
                    </a:p>
                  </a:txBody>
                  <a:tcPr marL="8244" marR="8244" marT="824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 gridSpan="7">
                  <a:txBody>
                    <a:bodyPr/>
                    <a:lstStyle/>
                    <a:p>
                      <a:pPr algn="ctr" fontAlgn="t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Муниципальная программа городского округа Щёлково "Строительство объектов социальной инфраструктуры"</a:t>
                      </a:r>
                    </a:p>
                  </a:txBody>
                  <a:tcPr marL="8244" marR="8244" marT="824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51563578"/>
                  </a:ext>
                </a:extLst>
              </a:tr>
              <a:tr h="164880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18.3</a:t>
                      </a:r>
                    </a:p>
                  </a:txBody>
                  <a:tcPr marL="8244" marR="8244" marT="824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 gridSpan="7">
                  <a:txBody>
                    <a:bodyPr/>
                    <a:lstStyle/>
                    <a:p>
                      <a:pPr algn="ctr" fontAlgn="t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Подпрограмма 3 "Строительство (реконструкция) объектов образования"</a:t>
                      </a:r>
                    </a:p>
                  </a:txBody>
                  <a:tcPr marL="8244" marR="8244" marT="824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70656676"/>
                  </a:ext>
                </a:extLst>
              </a:tr>
              <a:tr h="1409726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285</a:t>
                      </a:r>
                    </a:p>
                  </a:txBody>
                  <a:tcPr marL="8244" marR="8244" marT="824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Федеральный проект E1 «Современная школа»</a:t>
                      </a:r>
                    </a:p>
                  </a:txBody>
                  <a:tcPr marL="8244" marR="8244" marT="824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2022 Количество введенных в эксплуатацию объектов общего образования в рамках реализации мероприятий по созданию в субъектах Российской Федерации дополнительных (новых) мест в общеобразовательных организациях в связи с ростом числа учащихся, вызванным демографическим фактором</a:t>
                      </a:r>
                    </a:p>
                  </a:txBody>
                  <a:tcPr marL="8244" marR="8244" marT="824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Региональный проект "Современная школа"¹</a:t>
                      </a:r>
                      <a:b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Приоритетный  показатель</a:t>
                      </a:r>
                    </a:p>
                  </a:txBody>
                  <a:tcPr marL="8244" marR="8244" marT="824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Единица</a:t>
                      </a:r>
                    </a:p>
                  </a:txBody>
                  <a:tcPr marL="8244" marR="8244" marT="824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8244" marR="8244" marT="824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8244" marR="8244" marT="824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Выполнен</a:t>
                      </a:r>
                    </a:p>
                  </a:txBody>
                  <a:tcPr marL="8244" marR="8244" marT="824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0292385"/>
                  </a:ext>
                </a:extLst>
              </a:tr>
              <a:tr h="585325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286</a:t>
                      </a:r>
                    </a:p>
                  </a:txBody>
                  <a:tcPr marL="8244" marR="8244" marT="824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Основное мероприятие 01 «Организация строительства (реконструкции) объектов дошкольного образования»</a:t>
                      </a:r>
                    </a:p>
                  </a:txBody>
                  <a:tcPr marL="8244" marR="8244" marT="824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2022 Количество введенных в эксплуатацию объектов дошкольного образования за счет бюджетных средств</a:t>
                      </a:r>
                    </a:p>
                  </a:txBody>
                  <a:tcPr marL="8244" marR="8244" marT="824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Обращение, </a:t>
                      </a:r>
                      <a:b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Приоритетный показатель</a:t>
                      </a:r>
                    </a:p>
                  </a:txBody>
                  <a:tcPr marL="8244" marR="8244" marT="824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Единица</a:t>
                      </a:r>
                    </a:p>
                  </a:txBody>
                  <a:tcPr marL="8244" marR="8244" marT="824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8244" marR="8244" marT="824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8244" marR="8244" marT="824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Введенных в эксплуатацию объектов дошкольного образования за счет бюджетных средств не было</a:t>
                      </a:r>
                    </a:p>
                  </a:txBody>
                  <a:tcPr marL="8244" marR="8244" marT="824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3338824"/>
                  </a:ext>
                </a:extLst>
              </a:tr>
              <a:tr h="568837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287</a:t>
                      </a:r>
                    </a:p>
                  </a:txBody>
                  <a:tcPr marL="8244" marR="8244" marT="824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Основное мероприятие Е1. Федеральный проект "Современная школа"</a:t>
                      </a:r>
                    </a:p>
                  </a:txBody>
                  <a:tcPr marL="8244" marR="8244" marT="824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Количество введенных в эксплуатацию объектов общего образования за счет бюджетных средств</a:t>
                      </a:r>
                    </a:p>
                  </a:txBody>
                  <a:tcPr marL="8244" marR="8244" marT="824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Региональный проект "Современная школа"</a:t>
                      </a:r>
                    </a:p>
                  </a:txBody>
                  <a:tcPr marL="8244" marR="8244" marT="824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Единица</a:t>
                      </a:r>
                    </a:p>
                  </a:txBody>
                  <a:tcPr marL="8244" marR="8244" marT="824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8244" marR="8244" marT="824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8244" marR="8244" marT="824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Введенных в эксплуатацию объектов общего образования за счет бюджетных средств на было</a:t>
                      </a:r>
                    </a:p>
                  </a:txBody>
                  <a:tcPr marL="8244" marR="8244" marT="824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0847043"/>
                  </a:ext>
                </a:extLst>
              </a:tr>
              <a:tr h="164880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18.5</a:t>
                      </a:r>
                    </a:p>
                  </a:txBody>
                  <a:tcPr marL="8244" marR="8244" marT="824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 gridSpan="7">
                  <a:txBody>
                    <a:bodyPr/>
                    <a:lstStyle/>
                    <a:p>
                      <a:pPr algn="ctr" fontAlgn="t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Подпрограмма 5 "Строительство (реконструкция) объектов физической культуры и спорта"</a:t>
                      </a:r>
                    </a:p>
                  </a:txBody>
                  <a:tcPr marL="8244" marR="8244" marT="824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35611836"/>
                  </a:ext>
                </a:extLst>
              </a:tr>
              <a:tr h="461665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288</a:t>
                      </a:r>
                    </a:p>
                  </a:txBody>
                  <a:tcPr marL="8244" marR="8244" marT="824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Федеральный проект P5 «Спорт - норма жизни»</a:t>
                      </a:r>
                    </a:p>
                  </a:txBody>
                  <a:tcPr marL="8244" marR="8244" marT="824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2022 Количество введенных в эксплуатацию объектов физической культуры и спорта</a:t>
                      </a:r>
                    </a:p>
                  </a:txBody>
                  <a:tcPr marL="8244" marR="8244" marT="824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Приоритетный, отраслевой показатель</a:t>
                      </a:r>
                    </a:p>
                  </a:txBody>
                  <a:tcPr marL="8244" marR="8244" marT="824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Единица</a:t>
                      </a:r>
                    </a:p>
                  </a:txBody>
                  <a:tcPr marL="8244" marR="8244" marT="824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8244" marR="8244" marT="824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8244" marR="8244" marT="824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Введенных в эксплуатацию объектов физической культуры и спорта не было</a:t>
                      </a:r>
                    </a:p>
                  </a:txBody>
                  <a:tcPr marL="8244" marR="8244" marT="824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305635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173888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/>
          </p:nvPr>
        </p:nvGraphicFramePr>
        <p:xfrm>
          <a:off x="0" y="0"/>
          <a:ext cx="9144000" cy="5401517"/>
        </p:xfrm>
        <a:graphic>
          <a:graphicData uri="http://schemas.openxmlformats.org/drawingml/2006/table">
            <a:tbl>
              <a:tblPr/>
              <a:tblGrid>
                <a:gridCol w="348106">
                  <a:extLst>
                    <a:ext uri="{9D8B030D-6E8A-4147-A177-3AD203B41FA5}">
                      <a16:colId xmlns:a16="http://schemas.microsoft.com/office/drawing/2014/main" val="3100349817"/>
                    </a:ext>
                  </a:extLst>
                </a:gridCol>
                <a:gridCol w="2191203">
                  <a:extLst>
                    <a:ext uri="{9D8B030D-6E8A-4147-A177-3AD203B41FA5}">
                      <a16:colId xmlns:a16="http://schemas.microsoft.com/office/drawing/2014/main" val="2011252089"/>
                    </a:ext>
                  </a:extLst>
                </a:gridCol>
                <a:gridCol w="2026475">
                  <a:extLst>
                    <a:ext uri="{9D8B030D-6E8A-4147-A177-3AD203B41FA5}">
                      <a16:colId xmlns:a16="http://schemas.microsoft.com/office/drawing/2014/main" val="3082164596"/>
                    </a:ext>
                  </a:extLst>
                </a:gridCol>
                <a:gridCol w="994588">
                  <a:extLst>
                    <a:ext uri="{9D8B030D-6E8A-4147-A177-3AD203B41FA5}">
                      <a16:colId xmlns:a16="http://schemas.microsoft.com/office/drawing/2014/main" val="3450535146"/>
                    </a:ext>
                  </a:extLst>
                </a:gridCol>
                <a:gridCol w="512834">
                  <a:extLst>
                    <a:ext uri="{9D8B030D-6E8A-4147-A177-3AD203B41FA5}">
                      <a16:colId xmlns:a16="http://schemas.microsoft.com/office/drawing/2014/main" val="4164652468"/>
                    </a:ext>
                  </a:extLst>
                </a:gridCol>
                <a:gridCol w="671348">
                  <a:extLst>
                    <a:ext uri="{9D8B030D-6E8A-4147-A177-3AD203B41FA5}">
                      <a16:colId xmlns:a16="http://schemas.microsoft.com/office/drawing/2014/main" val="1879517210"/>
                    </a:ext>
                  </a:extLst>
                </a:gridCol>
                <a:gridCol w="609185">
                  <a:extLst>
                    <a:ext uri="{9D8B030D-6E8A-4147-A177-3AD203B41FA5}">
                      <a16:colId xmlns:a16="http://schemas.microsoft.com/office/drawing/2014/main" val="3010851658"/>
                    </a:ext>
                  </a:extLst>
                </a:gridCol>
                <a:gridCol w="1790261">
                  <a:extLst>
                    <a:ext uri="{9D8B030D-6E8A-4147-A177-3AD203B41FA5}">
                      <a16:colId xmlns:a16="http://schemas.microsoft.com/office/drawing/2014/main" val="2421649782"/>
                    </a:ext>
                  </a:extLst>
                </a:gridCol>
              </a:tblGrid>
              <a:tr h="578792"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№</a:t>
                      </a:r>
                    </a:p>
                  </a:txBody>
                  <a:tcPr marL="4744" marR="4744" marT="474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Наименование основного мероприятия </a:t>
                      </a:r>
                    </a:p>
                  </a:txBody>
                  <a:tcPr marL="4744" marR="4744" marT="474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Планируемые результаты реализации муниципальной программы</a:t>
                      </a:r>
                    </a:p>
                  </a:txBody>
                  <a:tcPr marL="4744" marR="4744" marT="474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Тип показателя</a:t>
                      </a:r>
                    </a:p>
                  </a:txBody>
                  <a:tcPr marL="4744" marR="4744" marT="474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Единица измерения</a:t>
                      </a:r>
                    </a:p>
                  </a:txBody>
                  <a:tcPr marL="4744" marR="4744" marT="474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Планируемое значение показателя на 2022 год</a:t>
                      </a:r>
                    </a:p>
                  </a:txBody>
                  <a:tcPr marL="4744" marR="4744" marT="474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Достигнутое значение показателя за 2022 год</a:t>
                      </a:r>
                    </a:p>
                  </a:txBody>
                  <a:tcPr marL="4744" marR="4744" marT="474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Причины невыполнения / несвоевременного выполнения / текущая стадия выполнения / предложения по выполнению</a:t>
                      </a:r>
                    </a:p>
                  </a:txBody>
                  <a:tcPr marL="4744" marR="4744" marT="474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4208278"/>
                  </a:ext>
                </a:extLst>
              </a:tr>
              <a:tr h="85396"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19.</a:t>
                      </a:r>
                    </a:p>
                  </a:txBody>
                  <a:tcPr marL="4744" marR="4744" marT="474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 gridSpan="7">
                  <a:txBody>
                    <a:bodyPr/>
                    <a:lstStyle/>
                    <a:p>
                      <a:pPr algn="ctr" fontAlgn="t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Муниципальная программа городского округа Щёлково "Переселение граждан из аварийного жилищного фонда"</a:t>
                      </a:r>
                    </a:p>
                  </a:txBody>
                  <a:tcPr marL="4744" marR="4744" marT="474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7431534"/>
                  </a:ext>
                </a:extLst>
              </a:tr>
              <a:tr h="132837"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19.1</a:t>
                      </a:r>
                    </a:p>
                  </a:txBody>
                  <a:tcPr marL="4744" marR="4744" marT="474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 gridSpan="7">
                  <a:txBody>
                    <a:bodyPr/>
                    <a:lstStyle/>
                    <a:p>
                      <a:pPr algn="ctr" fontAlgn="t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Подпрограмма 1  "Обеспечение устойчивого сокращения непригодного для проживания жилищного фонда"</a:t>
                      </a:r>
                    </a:p>
                  </a:txBody>
                  <a:tcPr marL="4744" marR="4744" marT="474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26992255"/>
                  </a:ext>
                </a:extLst>
              </a:tr>
              <a:tr h="251442"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289</a:t>
                      </a:r>
                    </a:p>
                  </a:txBody>
                  <a:tcPr marL="4744" marR="4744" marT="474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Федеральный проект F3 «Обеспечение устойчивого сокращения непригодного для проживания жилищного фонда»</a:t>
                      </a:r>
                    </a:p>
                  </a:txBody>
                  <a:tcPr marL="4744" marR="4744" marT="474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Количество квадратных метров расселенного аварийного жилищного фонда</a:t>
                      </a:r>
                    </a:p>
                  </a:txBody>
                  <a:tcPr marL="4744" marR="4744" marT="474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Отраслевой показатель</a:t>
                      </a:r>
                    </a:p>
                  </a:txBody>
                  <a:tcPr marL="4744" marR="4744" marT="474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Тысяча кв.м.</a:t>
                      </a:r>
                    </a:p>
                  </a:txBody>
                  <a:tcPr marL="4744" marR="4744" marT="474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</a:t>
                      </a:r>
                    </a:p>
                  </a:txBody>
                  <a:tcPr marL="4744" marR="4744" marT="474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</a:t>
                      </a:r>
                    </a:p>
                  </a:txBody>
                  <a:tcPr marL="4744" marR="4744" marT="474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Исполнение показателя не запланировано в 2022 году</a:t>
                      </a:r>
                    </a:p>
                  </a:txBody>
                  <a:tcPr marL="4744" marR="4744" marT="474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50957558"/>
                  </a:ext>
                </a:extLst>
              </a:tr>
              <a:tr h="241954"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290</a:t>
                      </a:r>
                    </a:p>
                  </a:txBody>
                  <a:tcPr marL="4744" marR="4744" marT="474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Федеральный проект F3 «Обеспечение устойчивого сокращения непригодного для проживания жилищного фонда»</a:t>
                      </a:r>
                    </a:p>
                  </a:txBody>
                  <a:tcPr marL="4744" marR="4744" marT="474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2022 Количество граждан, расселенных из аварийного жилищного фонда</a:t>
                      </a:r>
                    </a:p>
                  </a:txBody>
                  <a:tcPr marL="4744" marR="4744" marT="474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Приоритетный, Отраслевой показатель</a:t>
                      </a:r>
                    </a:p>
                  </a:txBody>
                  <a:tcPr marL="4744" marR="4744" marT="474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Тысяча человек</a:t>
                      </a:r>
                    </a:p>
                  </a:txBody>
                  <a:tcPr marL="4744" marR="4744" marT="474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</a:t>
                      </a:r>
                    </a:p>
                  </a:txBody>
                  <a:tcPr marL="4744" marR="4744" marT="474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</a:t>
                      </a:r>
                    </a:p>
                  </a:txBody>
                  <a:tcPr marL="4744" marR="4744" marT="474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Исполнение показателя не запланировано в 2022 году</a:t>
                      </a:r>
                    </a:p>
                  </a:txBody>
                  <a:tcPr marL="4744" marR="4744" marT="474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5947590"/>
                  </a:ext>
                </a:extLst>
              </a:tr>
              <a:tr h="94884"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19.2</a:t>
                      </a:r>
                    </a:p>
                  </a:txBody>
                  <a:tcPr marL="4744" marR="4744" marT="474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 gridSpan="7">
                  <a:txBody>
                    <a:bodyPr/>
                    <a:lstStyle/>
                    <a:p>
                      <a:pPr algn="ctr" fontAlgn="t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Подпрограмма 2  "Обеспечение мероприятий по переселению граждан из аварийного жилищного фонда в Московской области"</a:t>
                      </a:r>
                    </a:p>
                  </a:txBody>
                  <a:tcPr marL="4744" marR="4744" marT="474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63177645"/>
                  </a:ext>
                </a:extLst>
              </a:tr>
              <a:tr h="336838"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291</a:t>
                      </a:r>
                    </a:p>
                  </a:txBody>
                  <a:tcPr marL="4744" marR="4744" marT="474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Основное мероприятие 02 «Переселение граждан из аварийного жилищного фонда»</a:t>
                      </a:r>
                    </a:p>
                  </a:txBody>
                  <a:tcPr marL="4744" marR="4744" marT="474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Количество квадратных метров расселенного аварийного жилищного фонда за счет средств внебюджетных источников</a:t>
                      </a:r>
                    </a:p>
                  </a:txBody>
                  <a:tcPr marL="4744" marR="4744" marT="474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Отраслевой показатель</a:t>
                      </a:r>
                    </a:p>
                  </a:txBody>
                  <a:tcPr marL="4744" marR="4744" marT="474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Тысяча кв.метров</a:t>
                      </a:r>
                    </a:p>
                  </a:txBody>
                  <a:tcPr marL="4744" marR="4744" marT="474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0,758</a:t>
                      </a:r>
                    </a:p>
                  </a:txBody>
                  <a:tcPr marL="4744" marR="4744" marT="474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0,758</a:t>
                      </a:r>
                    </a:p>
                  </a:txBody>
                  <a:tcPr marL="4744" marR="4744" marT="474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Выполнен</a:t>
                      </a:r>
                    </a:p>
                  </a:txBody>
                  <a:tcPr marL="4744" marR="4744" marT="474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3330008"/>
                  </a:ext>
                </a:extLst>
              </a:tr>
              <a:tr h="308373"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292</a:t>
                      </a:r>
                    </a:p>
                  </a:txBody>
                  <a:tcPr marL="4744" marR="4744" marT="474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Основное мероприятие 02 «Переселение граждан из аварийного жилищного фонда»</a:t>
                      </a:r>
                    </a:p>
                  </a:txBody>
                  <a:tcPr marL="4744" marR="4744" marT="474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Количество граждан расселенных из аварийного жилищного фонда за счет средств внебюджетных источников</a:t>
                      </a:r>
                    </a:p>
                  </a:txBody>
                  <a:tcPr marL="4744" marR="4744" marT="474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Отраслевой показатель</a:t>
                      </a:r>
                    </a:p>
                  </a:txBody>
                  <a:tcPr marL="4744" marR="4744" marT="474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Тысяча человек</a:t>
                      </a:r>
                    </a:p>
                  </a:txBody>
                  <a:tcPr marL="4744" marR="4744" marT="474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0,048</a:t>
                      </a:r>
                    </a:p>
                  </a:txBody>
                  <a:tcPr marL="4744" marR="4744" marT="474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0,048</a:t>
                      </a:r>
                    </a:p>
                  </a:txBody>
                  <a:tcPr marL="4744" marR="4744" marT="474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Выполнен</a:t>
                      </a:r>
                    </a:p>
                  </a:txBody>
                  <a:tcPr marL="4744" marR="4744" marT="474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1244074"/>
                  </a:ext>
                </a:extLst>
              </a:tr>
              <a:tr h="336838"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293</a:t>
                      </a:r>
                    </a:p>
                  </a:txBody>
                  <a:tcPr marL="4744" marR="4744" marT="474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Основное мероприятие 02 «Переселение граждан из аварийного жилищного фонда»</a:t>
                      </a:r>
                    </a:p>
                  </a:txBody>
                  <a:tcPr marL="4744" marR="4744" marT="474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Количество квадратных метров расселенного аварийного жилищного фонда, за счет муниципальных программ</a:t>
                      </a:r>
                    </a:p>
                  </a:txBody>
                  <a:tcPr marL="4744" marR="4744" marT="474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Отраслевой показатель</a:t>
                      </a:r>
                    </a:p>
                  </a:txBody>
                  <a:tcPr marL="4744" marR="4744" marT="474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Тысяча квадратных метров</a:t>
                      </a:r>
                    </a:p>
                  </a:txBody>
                  <a:tcPr marL="4744" marR="4744" marT="474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0,81</a:t>
                      </a:r>
                    </a:p>
                  </a:txBody>
                  <a:tcPr marL="4744" marR="4744" marT="474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0,81</a:t>
                      </a:r>
                    </a:p>
                  </a:txBody>
                  <a:tcPr marL="4744" marR="4744" marT="474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Выполнен</a:t>
                      </a:r>
                    </a:p>
                  </a:txBody>
                  <a:tcPr marL="4744" marR="4744" marT="474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9614751"/>
                  </a:ext>
                </a:extLst>
              </a:tr>
              <a:tr h="493396"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294</a:t>
                      </a:r>
                    </a:p>
                  </a:txBody>
                  <a:tcPr marL="4744" marR="4744" marT="474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Основное мероприятие 02 «Переселение граждан из аварийного жилищного фонда»; Федеральный проект F3 «Обеспечение устойчивого сокращения непригодного для проживания жилищного фонда»</a:t>
                      </a:r>
                    </a:p>
                  </a:txBody>
                  <a:tcPr marL="4744" marR="4744" marT="474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Количество граждан, расселенных из аварийного жилищного фонда за счет муниципальных программ</a:t>
                      </a:r>
                    </a:p>
                  </a:txBody>
                  <a:tcPr marL="4744" marR="4744" marT="474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Отраслевой показатель</a:t>
                      </a:r>
                    </a:p>
                  </a:txBody>
                  <a:tcPr marL="4744" marR="4744" marT="474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Тысяча человек</a:t>
                      </a:r>
                    </a:p>
                  </a:txBody>
                  <a:tcPr marL="4744" marR="4744" marT="474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0,049</a:t>
                      </a:r>
                    </a:p>
                  </a:txBody>
                  <a:tcPr marL="4744" marR="4744" marT="474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0,049</a:t>
                      </a:r>
                    </a:p>
                  </a:txBody>
                  <a:tcPr marL="4744" marR="4744" marT="474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Выполнен</a:t>
                      </a:r>
                    </a:p>
                  </a:txBody>
                  <a:tcPr marL="4744" marR="4744" marT="474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6887879"/>
                  </a:ext>
                </a:extLst>
              </a:tr>
              <a:tr h="408001"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295</a:t>
                      </a:r>
                    </a:p>
                  </a:txBody>
                  <a:tcPr marL="4744" marR="4744" marT="474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Основное мероприятие 02 «Переселение граждан из аварийного жилищного фонда»</a:t>
                      </a:r>
                    </a:p>
                  </a:txBody>
                  <a:tcPr marL="4744" marR="4744" marT="474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Количество квадратных метров непригодного для проживания жилищного фонда, признанного аварийным до 01.01.2017 года, расселенного по Подпрограмме 2</a:t>
                      </a:r>
                    </a:p>
                  </a:txBody>
                  <a:tcPr marL="4744" marR="4744" marT="474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Отраслевой показатель</a:t>
                      </a:r>
                    </a:p>
                  </a:txBody>
                  <a:tcPr marL="4744" marR="4744" marT="474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Тысяча квадратных метров</a:t>
                      </a:r>
                    </a:p>
                  </a:txBody>
                  <a:tcPr marL="4744" marR="4744" marT="474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4744" marR="4744" marT="474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4744" marR="4744" marT="474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 2022 году не запланировано мероприятий по переселению домов, признанных аварийными до 01.01.2017 года</a:t>
                      </a:r>
                    </a:p>
                  </a:txBody>
                  <a:tcPr marL="4744" marR="4744" marT="474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4958125"/>
                  </a:ext>
                </a:extLst>
              </a:tr>
              <a:tr h="408001"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296</a:t>
                      </a:r>
                    </a:p>
                  </a:txBody>
                  <a:tcPr marL="4744" marR="4744" marT="474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Основное мероприятие 02 «Переселение граждан из аварийного жилищного фонда»</a:t>
                      </a:r>
                    </a:p>
                  </a:txBody>
                  <a:tcPr marL="4744" marR="4744" marT="474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Количество граждан, расселенных из непригодного для проживания жилищного фонда, признанного аварийным до 01.01.2017, расселенного по Подпрограмме 2</a:t>
                      </a:r>
                    </a:p>
                  </a:txBody>
                  <a:tcPr marL="4744" marR="4744" marT="474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Отраслевой показатель</a:t>
                      </a:r>
                    </a:p>
                  </a:txBody>
                  <a:tcPr marL="4744" marR="4744" marT="474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Тысяча человек</a:t>
                      </a:r>
                    </a:p>
                  </a:txBody>
                  <a:tcPr marL="4744" marR="4744" marT="474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4744" marR="4744" marT="474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4744" marR="4744" marT="474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 2022 году не запланировано мероприятий по переселению домов, признанных аварийными до 01.01.2017</a:t>
                      </a:r>
                    </a:p>
                  </a:txBody>
                  <a:tcPr marL="4744" marR="4744" marT="474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6891308"/>
                  </a:ext>
                </a:extLst>
              </a:tr>
              <a:tr h="426978"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297</a:t>
                      </a:r>
                    </a:p>
                  </a:txBody>
                  <a:tcPr marL="4744" marR="4744" marT="474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Основное мероприятие 02 «Переселение граждан из аварийного жилищного фонда»</a:t>
                      </a:r>
                    </a:p>
                  </a:txBody>
                  <a:tcPr marL="4744" marR="4744" marT="474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Количество квадратных метров непригодного для проживания жилищного фонда, признанного аварийными после 01.01.2017 года, расселенного по Подпрограмме 2</a:t>
                      </a:r>
                    </a:p>
                  </a:txBody>
                  <a:tcPr marL="4744" marR="4744" marT="474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Отраслевой показатель</a:t>
                      </a:r>
                    </a:p>
                  </a:txBody>
                  <a:tcPr marL="4744" marR="4744" marT="474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Тысяча квадратных метров</a:t>
                      </a:r>
                    </a:p>
                  </a:txBody>
                  <a:tcPr marL="4744" marR="4744" marT="474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0,81</a:t>
                      </a:r>
                    </a:p>
                  </a:txBody>
                  <a:tcPr marL="4744" marR="4744" marT="474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0,81</a:t>
                      </a:r>
                    </a:p>
                  </a:txBody>
                  <a:tcPr marL="4744" marR="4744" marT="474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Выполнен</a:t>
                      </a:r>
                    </a:p>
                  </a:txBody>
                  <a:tcPr marL="4744" marR="4744" marT="474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18720066"/>
                  </a:ext>
                </a:extLst>
              </a:tr>
              <a:tr h="422233"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298</a:t>
                      </a:r>
                    </a:p>
                  </a:txBody>
                  <a:tcPr marL="4744" marR="4744" marT="474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Основное мероприятие 02 «Переселение граждан из аварийного жилищного фонда»</a:t>
                      </a:r>
                    </a:p>
                  </a:txBody>
                  <a:tcPr marL="4744" marR="4744" marT="474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Количество граждан, расселенных из непригодного для проживания жилищного фонда, признанного аварийным после 01.01.2017, расселенного по Подпрограмме 2</a:t>
                      </a:r>
                    </a:p>
                  </a:txBody>
                  <a:tcPr marL="4744" marR="4744" marT="474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Отраслевой показатель</a:t>
                      </a:r>
                    </a:p>
                  </a:txBody>
                  <a:tcPr marL="4744" marR="4744" marT="474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Тысяча человек</a:t>
                      </a:r>
                    </a:p>
                  </a:txBody>
                  <a:tcPr marL="4744" marR="4744" marT="474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0,049</a:t>
                      </a:r>
                    </a:p>
                  </a:txBody>
                  <a:tcPr marL="4744" marR="4744" marT="474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0,049</a:t>
                      </a:r>
                    </a:p>
                  </a:txBody>
                  <a:tcPr marL="4744" marR="4744" marT="474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Выполнен</a:t>
                      </a:r>
                    </a:p>
                  </a:txBody>
                  <a:tcPr marL="4744" marR="4744" marT="474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92218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6762839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2211442"/>
              </p:ext>
            </p:extLst>
          </p:nvPr>
        </p:nvGraphicFramePr>
        <p:xfrm>
          <a:off x="-5104" y="983994"/>
          <a:ext cx="9141769" cy="5525133"/>
        </p:xfrm>
        <a:graphic>
          <a:graphicData uri="http://schemas.openxmlformats.org/drawingml/2006/table">
            <a:tbl>
              <a:tblPr>
                <a:tableStyleId>{BDBED569-4797-4DF1-A0F4-6AAB3CD982D8}</a:tableStyleId>
              </a:tblPr>
              <a:tblGrid>
                <a:gridCol w="27928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3556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03319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78819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orbel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orbel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orbel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orbel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orbel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orbel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orbel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orbel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orbel"/>
                        </a:defRPr>
                      </a:lvl9pPr>
                    </a:lstStyle>
                    <a:p>
                      <a:pPr algn="ctr" fontAlgn="base"/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Меры поддержки на которую направлены расходы бюджета</a:t>
                      </a:r>
                      <a:endParaRPr lang="ru-RU" sz="1200" b="1" i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5739" marR="35739" marT="23826" marB="23826"/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orbel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orbel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orbel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orbel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orbel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orbel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orbel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orbel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orbel"/>
                        </a:defRPr>
                      </a:lvl9pPr>
                    </a:lstStyle>
                    <a:p>
                      <a:pPr marL="0" marR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Объем </a:t>
                      </a:r>
                      <a:r>
                        <a:rPr kumimoji="0"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расходов (тыс. рублей) </a:t>
                      </a: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​</a:t>
                      </a:r>
                      <a:endParaRPr lang="ru-RU" sz="1200" b="1" i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5739" marR="35739" marT="23826" marB="23826"/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orbel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orbel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orbel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orbel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orbel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orbel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orbel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orbel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orbel"/>
                        </a:defRPr>
                      </a:lvl9pPr>
                    </a:lstStyle>
                    <a:p>
                      <a:pPr algn="ctr" fontAlgn="base"/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Численность представителей целевой группы </a:t>
                      </a:r>
                      <a:endParaRPr lang="ru-RU" sz="1200" b="1" i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5739" marR="35739" marT="23826" marB="23826"/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orbel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orbel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orbel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orbel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orbel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orbel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orbel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orbel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orbel"/>
                        </a:defRPr>
                      </a:lvl9pPr>
                    </a:lstStyle>
                    <a:p>
                      <a:pPr algn="ctr" fontAlgn="base"/>
                      <a:r>
                        <a:rPr lang="ru-RU" sz="100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Нормативный правовой</a:t>
                      </a: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акт​</a:t>
                      </a:r>
                      <a:endParaRPr lang="ru-RU" sz="1200" b="1" i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5739" marR="35739" marT="23826" marB="23826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49373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orbel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orbel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orbel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orbel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orbel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orbel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orbel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orbel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orbel"/>
                        </a:defRPr>
                      </a:lvl9pPr>
                    </a:lstStyle>
                    <a:p>
                      <a:pPr algn="just" fontAlgn="base"/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Обеспечение подвоза обучающихся к месту обучения в муниципальные общеобразовательные организации, расположенные в сельских населенных пунктах​ (с учетом областных средств)</a:t>
                      </a:r>
                      <a:endParaRPr lang="ru-RU" sz="1200" b="0" i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5739" marR="35739" marT="23826" marB="23826" anchor="ctr"/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orbel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orbel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orbel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orbel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orbel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orbel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orbel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orbel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orbel"/>
                        </a:defRPr>
                      </a:lvl9pPr>
                    </a:lstStyle>
                    <a:p>
                      <a:pPr marL="0" algn="ctr" defTabSz="914400" rtl="0" eaLnBrk="1" fontAlgn="base" latinLnBrk="0" hangingPunct="1"/>
                      <a:r>
                        <a:rPr kumimoji="0" lang="ru-RU" sz="10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18 998,3</a:t>
                      </a:r>
                    </a:p>
                  </a:txBody>
                  <a:tcPr marL="35739" marR="35739" marT="23826" marB="23826" anchor="ctr"/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orbel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orbel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orbel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orbel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orbel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orbel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orbel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orbel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orbel"/>
                        </a:defRPr>
                      </a:lvl9pPr>
                    </a:lstStyle>
                    <a:p>
                      <a:pPr marL="0" algn="ctr" defTabSz="914400" rtl="0" eaLnBrk="1" fontAlgn="base" latinLnBrk="0" hangingPunct="1"/>
                      <a:r>
                        <a:rPr kumimoji="0"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730 человек</a:t>
                      </a:r>
                      <a:endParaRPr kumimoji="0" lang="ru-RU" sz="10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5739" marR="35739" marT="23826" marB="23826" anchor="ctr"/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orbel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orbel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orbel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orbel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orbel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orbel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orbel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orbel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orbel"/>
                        </a:defRPr>
                      </a:lvl9pPr>
                    </a:lstStyle>
                    <a:p>
                      <a:pPr algn="just" fontAlgn="base"/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Приказ министра образования Московской области от 16.01.2017 года № 53 «Об организации работы по использованию средств, предусмотренных в бюджете Московской области на очередной финансовый год на обеспечение подвоза обучающихся к месту обучения в муниципальные общеобразовательные организации в Московской области, расположенные в сельских населенных пунктах»​</a:t>
                      </a:r>
                      <a:endParaRPr lang="ru-RU" sz="1200" b="0" i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5739" marR="35739" marT="23826" marB="23826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88344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orbel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orbel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orbel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orbel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orbel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orbel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orbel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orbel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orbel"/>
                        </a:defRPr>
                      </a:lvl9pPr>
                    </a:lstStyle>
                    <a:p>
                      <a:pPr algn="just" fontAlgn="base"/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Субсидии молодым семья на приобретение жилого</a:t>
                      </a:r>
                      <a:r>
                        <a:rPr lang="ru-RU" sz="10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помещения</a:t>
                      </a:r>
                      <a:r>
                        <a:rPr lang="ru-RU" sz="10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(объекта индивидуального жилищного строительства)​</a:t>
                      </a:r>
                      <a:endParaRPr lang="ru-RU" sz="1200" b="0" i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5739" marR="35739" marT="23826" marB="23826" anchor="ctr"/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orbel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orbel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orbel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orbel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orbel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orbel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orbel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orbel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orbel"/>
                        </a:defRPr>
                      </a:lvl9pPr>
                    </a:lstStyle>
                    <a:p>
                      <a:pPr marL="0" algn="ctr" rtl="0" eaLnBrk="1" fontAlgn="base" latinLnBrk="0" hangingPunct="1"/>
                      <a:r>
                        <a:rPr kumimoji="0" lang="ru-RU" sz="10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33 904,33</a:t>
                      </a:r>
                    </a:p>
                  </a:txBody>
                  <a:tcPr marL="35739" marR="35739" marT="23826" marB="23826" anchor="ctr"/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orbel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orbel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orbel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orbel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orbel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orbel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orbel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orbel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orbel"/>
                        </a:defRPr>
                      </a:lvl9pPr>
                    </a:lstStyle>
                    <a:p>
                      <a:pPr marL="0" algn="ctr" rtl="0" eaLnBrk="1" fontAlgn="base" latinLnBrk="0" hangingPunct="1"/>
                      <a:r>
                        <a:rPr kumimoji="0"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18 семей</a:t>
                      </a:r>
                      <a:endParaRPr kumimoji="0" lang="ru-RU" sz="10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5739" marR="35739" marT="23826" marB="23826" anchor="ctr"/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orbel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orbel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orbel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orbel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orbel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orbel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orbel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orbel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orbel"/>
                        </a:defRPr>
                      </a:lvl9pPr>
                    </a:lstStyle>
                    <a:p>
                      <a:pPr algn="just" fontAlgn="base"/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Постановление Правительства Московской области от 25.10.2016 года № 790/39 "Об утверждении государственной программы Московской области "Жилище" на 2017-2027 годы"​</a:t>
                      </a:r>
                      <a:endParaRPr lang="ru-RU" sz="1200" b="0" i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5739" marR="35739" marT="23826" marB="23826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02741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orbel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orbel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orbel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orbel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orbel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orbel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orbel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orbel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orbel"/>
                        </a:defRPr>
                      </a:lvl9pPr>
                    </a:lstStyle>
                    <a:p>
                      <a:pPr algn="just" fontAlgn="base"/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Компенсация части родительской платы за присмотр и уход за детьми, осваивающими образовательные программы дошкольного образования в организациях Московской области, осуществляющих образовательную деятельность​</a:t>
                      </a:r>
                      <a:endParaRPr lang="ru-RU" sz="1200" b="0" i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5739" marR="35739" marT="23826" marB="23826" anchor="ctr"/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orbel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orbel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orbel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orbel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orbel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orbel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orbel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orbel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orbel"/>
                        </a:defRPr>
                      </a:lvl9pPr>
                    </a:lstStyle>
                    <a:p>
                      <a:pPr marL="0" algn="ctr" rtl="0" eaLnBrk="1" fontAlgn="base" latinLnBrk="0" hangingPunct="1"/>
                      <a:r>
                        <a:rPr kumimoji="0" lang="ru-RU" sz="10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43 033,1</a:t>
                      </a:r>
                    </a:p>
                  </a:txBody>
                  <a:tcPr marL="35739" marR="35739" marT="23826" marB="23826" anchor="ctr"/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orbel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orbel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orbel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orbel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orbel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orbel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orbel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orbel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orbel"/>
                        </a:defRPr>
                      </a:lvl9pPr>
                    </a:lstStyle>
                    <a:p>
                      <a:pPr marL="0" algn="ctr" rtl="0" eaLnBrk="1" fontAlgn="base" latinLnBrk="0" hangingPunct="1"/>
                      <a:r>
                        <a:rPr kumimoji="0" lang="ru-RU" sz="10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7 </a:t>
                      </a:r>
                      <a:r>
                        <a:rPr kumimoji="0"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677 человек</a:t>
                      </a:r>
                      <a:endParaRPr kumimoji="0" lang="ru-RU" sz="10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5739" marR="35739" marT="23826" marB="23826" anchor="ctr"/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orbel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orbel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orbel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orbel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orbel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orbel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orbel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orbel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orbel"/>
                        </a:defRPr>
                      </a:lvl9pPr>
                    </a:lstStyle>
                    <a:p>
                      <a:pPr algn="just" fontAlgn="base"/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Постановление Правительства Московской области от 26 мая 2014 года №378/17 «Об утверждении Порядка обращения за компенсацией родительской платы за присмотр и уход за детьми, осваивающими образовательные программы дошкольного образования в организациях Московской области, осуществляющих образовательную деятельность, и порядка ее выплаты, Порядка расходования субвенций бюджетам муниципальных образований Московской области на выплату компенсации родительской платы за присмотр и уход за детьми, осваивающими образовательные программы дошкольного образования в организациях Московской области, осуществляющих образовательную деятельность» ​</a:t>
                      </a:r>
                      <a:endParaRPr lang="ru-RU" sz="1200" b="0" i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5739" marR="35739" marT="23826" marB="23826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105856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orbel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orbel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orbel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orbel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orbel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orbel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orbel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orbel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orbel"/>
                        </a:defRPr>
                      </a:lvl9pPr>
                    </a:lstStyle>
                    <a:p>
                      <a:pPr algn="just" fontAlgn="base"/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Предоставление жилых помещений</a:t>
                      </a:r>
                      <a:r>
                        <a:rPr lang="ru-RU" sz="10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детям-сиротам и детям, оставшимся без попечения родителей​</a:t>
                      </a:r>
                      <a:endParaRPr lang="ru-RU" sz="1200" b="0" i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5739" marR="35739" marT="23826" marB="23826" anchor="ctr"/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orbel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orbel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orbel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orbel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orbel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orbel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orbel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orbel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orbel"/>
                        </a:defRPr>
                      </a:lvl9pPr>
                    </a:lstStyle>
                    <a:p>
                      <a:pPr marL="0" algn="ctr" rtl="0" eaLnBrk="1" fontAlgn="base" latinLnBrk="0" hangingPunct="1"/>
                      <a:r>
                        <a:rPr kumimoji="0" lang="ru-RU" sz="10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88 394,72</a:t>
                      </a:r>
                    </a:p>
                  </a:txBody>
                  <a:tcPr marL="35739" marR="35739" marT="23826" marB="23826" anchor="ctr"/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orbel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orbel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orbel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orbel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orbel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orbel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orbel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orbel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orbel"/>
                        </a:defRPr>
                      </a:lvl9pPr>
                    </a:lstStyle>
                    <a:p>
                      <a:pPr marL="0" algn="ctr" rtl="0" eaLnBrk="1" fontAlgn="base" latinLnBrk="0" hangingPunct="1"/>
                      <a:r>
                        <a:rPr kumimoji="0"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23 человека</a:t>
                      </a:r>
                      <a:endParaRPr kumimoji="0" lang="ru-RU" sz="10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5739" marR="35739" marT="23826" marB="23826" anchor="ctr"/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orbel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orbel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orbel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orbel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orbel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orbel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orbel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orbel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orbel"/>
                        </a:defRPr>
                      </a:lvl9pPr>
                    </a:lstStyle>
                    <a:p>
                      <a:pPr algn="just" fontAlgn="base"/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Закон Московской области от 29.12.2007 № 248/2007-ОЗ «О предоставлении  полного государственного обеспечения и дополнительных гарантий  по социальной поддержке детям-сиротам и детям, оставшимся без попечения родителей»​</a:t>
                      </a:r>
                      <a:endParaRPr lang="ru-RU" sz="1200" b="0" i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5739" marR="35739" marT="23826" marB="23826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-20946" y="-34935"/>
            <a:ext cx="91440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900" b="1" dirty="0">
                <a:solidFill>
                  <a:srgbClr val="0000CC"/>
                </a:solidFill>
              </a:rPr>
              <a:t>Расходы бюджета городского округа Щёлково Московской области с учётом интересов представителей целевых групп пользователей за 2022 году (тыс. рублей)</a:t>
            </a:r>
          </a:p>
        </p:txBody>
      </p:sp>
    </p:spTree>
    <p:extLst>
      <p:ext uri="{BB962C8B-B14F-4D97-AF65-F5344CB8AC3E}">
        <p14:creationId xmlns:p14="http://schemas.microsoft.com/office/powerpoint/2010/main" val="6687903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8" name="Picture 8" descr="Копилка Монета, копилка, сбережения, морда png | PNGEg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7779" y="5033940"/>
            <a:ext cx="2166417" cy="174009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5495" y="3288697"/>
            <a:ext cx="2816772" cy="188057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-324544" y="788861"/>
            <a:ext cx="5040560" cy="362208"/>
          </a:xfrm>
          <a:prstGeom prst="rect">
            <a:avLst/>
          </a:prstGeom>
          <a:noFill/>
          <a:ln w="57150"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ru-RU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Что такое бюджет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ru-RU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8" name="Группа 7"/>
          <p:cNvGrpSpPr/>
          <p:nvPr/>
        </p:nvGrpSpPr>
        <p:grpSpPr>
          <a:xfrm>
            <a:off x="283760" y="541209"/>
            <a:ext cx="8788231" cy="6242965"/>
            <a:chOff x="1407410" y="622705"/>
            <a:chExt cx="5789119" cy="5702925"/>
          </a:xfrm>
        </p:grpSpPr>
        <p:sp>
          <p:nvSpPr>
            <p:cNvPr id="9" name="Полилиния 8"/>
            <p:cNvSpPr/>
            <p:nvPr/>
          </p:nvSpPr>
          <p:spPr>
            <a:xfrm>
              <a:off x="3960411" y="622705"/>
              <a:ext cx="1399038" cy="1608089"/>
            </a:xfrm>
            <a:custGeom>
              <a:avLst/>
              <a:gdLst>
                <a:gd name="connsiteX0" fmla="*/ 0 w 1608088"/>
                <a:gd name="connsiteY0" fmla="*/ 699519 h 1399037"/>
                <a:gd name="connsiteX1" fmla="*/ 349759 w 1608088"/>
                <a:gd name="connsiteY1" fmla="*/ 0 h 1399037"/>
                <a:gd name="connsiteX2" fmla="*/ 1258329 w 1608088"/>
                <a:gd name="connsiteY2" fmla="*/ 0 h 1399037"/>
                <a:gd name="connsiteX3" fmla="*/ 1608088 w 1608088"/>
                <a:gd name="connsiteY3" fmla="*/ 699519 h 1399037"/>
                <a:gd name="connsiteX4" fmla="*/ 1258329 w 1608088"/>
                <a:gd name="connsiteY4" fmla="*/ 1399037 h 1399037"/>
                <a:gd name="connsiteX5" fmla="*/ 349759 w 1608088"/>
                <a:gd name="connsiteY5" fmla="*/ 1399037 h 1399037"/>
                <a:gd name="connsiteX6" fmla="*/ 0 w 1608088"/>
                <a:gd name="connsiteY6" fmla="*/ 699519 h 1399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08088" h="1399037">
                  <a:moveTo>
                    <a:pt x="804043" y="0"/>
                  </a:moveTo>
                  <a:lnTo>
                    <a:pt x="1608087" y="304291"/>
                  </a:lnTo>
                  <a:lnTo>
                    <a:pt x="1608087" y="1094746"/>
                  </a:lnTo>
                  <a:lnTo>
                    <a:pt x="804043" y="1399037"/>
                  </a:lnTo>
                  <a:lnTo>
                    <a:pt x="1" y="1094746"/>
                  </a:lnTo>
                  <a:lnTo>
                    <a:pt x="1" y="304291"/>
                  </a:lnTo>
                  <a:lnTo>
                    <a:pt x="804043" y="0"/>
                  </a:lnTo>
                  <a:close/>
                </a:path>
              </a:pathLst>
            </a:custGeom>
            <a:scene3d>
              <a:camera prst="orthographicFront"/>
              <a:lightRig rig="flat" dir="t"/>
            </a:scene3d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3">
                <a:shade val="50000"/>
                <a:hueOff val="-229046"/>
                <a:satOff val="-29799"/>
                <a:lumOff val="26010"/>
                <a:alphaOff val="0"/>
              </a:schemeClr>
            </a:fillRef>
            <a:effectRef idx="2">
              <a:schemeClr val="accent3">
                <a:shade val="50000"/>
                <a:hueOff val="-229046"/>
                <a:satOff val="-29799"/>
                <a:lumOff val="2601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59927" tIns="292505" rIns="259928" bIns="292504" numCol="1" spcCol="1270" anchor="ctr" anchorCtr="0">
              <a:noAutofit/>
            </a:bodyPr>
            <a:lstStyle/>
            <a:p>
              <a:pPr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200" b="1" dirty="0">
                  <a:solidFill>
                    <a:schemeClr val="tx1"/>
                  </a:solidFill>
                </a:rPr>
                <a:t>Деньги которые в него кладут – это доходы. Деньги, которые тратят – это расходы</a:t>
              </a:r>
            </a:p>
          </p:txBody>
        </p:sp>
        <p:sp>
          <p:nvSpPr>
            <p:cNvPr id="10" name="Прямоугольник 9"/>
            <p:cNvSpPr/>
            <p:nvPr/>
          </p:nvSpPr>
          <p:spPr>
            <a:xfrm>
              <a:off x="5401902" y="944323"/>
              <a:ext cx="1794627" cy="964853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2" name="Полилиния 11"/>
            <p:cNvSpPr/>
            <p:nvPr/>
          </p:nvSpPr>
          <p:spPr>
            <a:xfrm>
              <a:off x="3144144" y="1948412"/>
              <a:ext cx="1399038" cy="1608091"/>
            </a:xfrm>
            <a:custGeom>
              <a:avLst/>
              <a:gdLst>
                <a:gd name="connsiteX0" fmla="*/ 0 w 1608088"/>
                <a:gd name="connsiteY0" fmla="*/ 699519 h 1399037"/>
                <a:gd name="connsiteX1" fmla="*/ 349759 w 1608088"/>
                <a:gd name="connsiteY1" fmla="*/ 0 h 1399037"/>
                <a:gd name="connsiteX2" fmla="*/ 1258329 w 1608088"/>
                <a:gd name="connsiteY2" fmla="*/ 0 h 1399037"/>
                <a:gd name="connsiteX3" fmla="*/ 1608088 w 1608088"/>
                <a:gd name="connsiteY3" fmla="*/ 699519 h 1399037"/>
                <a:gd name="connsiteX4" fmla="*/ 1258329 w 1608088"/>
                <a:gd name="connsiteY4" fmla="*/ 1399037 h 1399037"/>
                <a:gd name="connsiteX5" fmla="*/ 349759 w 1608088"/>
                <a:gd name="connsiteY5" fmla="*/ 1399037 h 1399037"/>
                <a:gd name="connsiteX6" fmla="*/ 0 w 1608088"/>
                <a:gd name="connsiteY6" fmla="*/ 699519 h 1399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08088" h="1399037">
                  <a:moveTo>
                    <a:pt x="804043" y="0"/>
                  </a:moveTo>
                  <a:lnTo>
                    <a:pt x="1608087" y="304291"/>
                  </a:lnTo>
                  <a:lnTo>
                    <a:pt x="1608087" y="1094746"/>
                  </a:lnTo>
                  <a:lnTo>
                    <a:pt x="804043" y="1399037"/>
                  </a:lnTo>
                  <a:lnTo>
                    <a:pt x="1" y="1094746"/>
                  </a:lnTo>
                  <a:lnTo>
                    <a:pt x="1" y="304291"/>
                  </a:lnTo>
                  <a:lnTo>
                    <a:pt x="804043" y="0"/>
                  </a:lnTo>
                  <a:close/>
                </a:path>
              </a:pathLst>
            </a:custGeom>
            <a:scene3d>
              <a:camera prst="orthographicFront"/>
              <a:lightRig rig="flat" dir="t"/>
            </a:scene3d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3">
                <a:shade val="50000"/>
                <a:hueOff val="-229046"/>
                <a:satOff val="-29799"/>
                <a:lumOff val="26010"/>
                <a:alphaOff val="0"/>
              </a:schemeClr>
            </a:fillRef>
            <a:effectRef idx="2">
              <a:schemeClr val="accent3">
                <a:shade val="50000"/>
                <a:hueOff val="-229046"/>
                <a:satOff val="-29799"/>
                <a:lumOff val="2601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59927" tIns="292505" rIns="259928" bIns="292504" numCol="1" spcCol="1270" anchor="ctr" anchorCtr="0">
              <a:noAutofit/>
            </a:bodyPr>
            <a:lstStyle/>
            <a:p>
              <a:pPr lvl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200" b="1" kern="1200" dirty="0">
                  <a:solidFill>
                    <a:schemeClr val="tx1"/>
                  </a:solidFill>
                </a:rPr>
                <a:t>Бюджет можно сравнить с кошельком</a:t>
              </a:r>
            </a:p>
          </p:txBody>
        </p:sp>
        <p:sp>
          <p:nvSpPr>
            <p:cNvPr id="13" name="Прямоугольник 12"/>
            <p:cNvSpPr/>
            <p:nvPr/>
          </p:nvSpPr>
          <p:spPr>
            <a:xfrm>
              <a:off x="1407410" y="2309268"/>
              <a:ext cx="1736735" cy="964853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5" name="Полилиния 14"/>
            <p:cNvSpPr/>
            <p:nvPr/>
          </p:nvSpPr>
          <p:spPr>
            <a:xfrm>
              <a:off x="3918496" y="3265406"/>
              <a:ext cx="1678644" cy="1782468"/>
            </a:xfrm>
            <a:custGeom>
              <a:avLst/>
              <a:gdLst>
                <a:gd name="connsiteX0" fmla="*/ 0 w 1608088"/>
                <a:gd name="connsiteY0" fmla="*/ 699519 h 1399037"/>
                <a:gd name="connsiteX1" fmla="*/ 349759 w 1608088"/>
                <a:gd name="connsiteY1" fmla="*/ 0 h 1399037"/>
                <a:gd name="connsiteX2" fmla="*/ 1258329 w 1608088"/>
                <a:gd name="connsiteY2" fmla="*/ 0 h 1399037"/>
                <a:gd name="connsiteX3" fmla="*/ 1608088 w 1608088"/>
                <a:gd name="connsiteY3" fmla="*/ 699519 h 1399037"/>
                <a:gd name="connsiteX4" fmla="*/ 1258329 w 1608088"/>
                <a:gd name="connsiteY4" fmla="*/ 1399037 h 1399037"/>
                <a:gd name="connsiteX5" fmla="*/ 349759 w 1608088"/>
                <a:gd name="connsiteY5" fmla="*/ 1399037 h 1399037"/>
                <a:gd name="connsiteX6" fmla="*/ 0 w 1608088"/>
                <a:gd name="connsiteY6" fmla="*/ 699519 h 1399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08088" h="1399037">
                  <a:moveTo>
                    <a:pt x="804043" y="0"/>
                  </a:moveTo>
                  <a:lnTo>
                    <a:pt x="1608087" y="304291"/>
                  </a:lnTo>
                  <a:lnTo>
                    <a:pt x="1608087" y="1094746"/>
                  </a:lnTo>
                  <a:lnTo>
                    <a:pt x="804043" y="1399037"/>
                  </a:lnTo>
                  <a:lnTo>
                    <a:pt x="1" y="1094746"/>
                  </a:lnTo>
                  <a:lnTo>
                    <a:pt x="1" y="304291"/>
                  </a:lnTo>
                  <a:lnTo>
                    <a:pt x="804043" y="0"/>
                  </a:lnTo>
                  <a:close/>
                </a:path>
              </a:pathLst>
            </a:custGeom>
            <a:scene3d>
              <a:camera prst="orthographicFront"/>
              <a:lightRig rig="flat" dir="t"/>
            </a:scene3d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3">
                <a:shade val="50000"/>
                <a:hueOff val="-229046"/>
                <a:satOff val="-29799"/>
                <a:lumOff val="26010"/>
                <a:alphaOff val="0"/>
              </a:schemeClr>
            </a:fillRef>
            <a:effectRef idx="2">
              <a:schemeClr val="accent3">
                <a:shade val="50000"/>
                <a:hueOff val="-229046"/>
                <a:satOff val="-29799"/>
                <a:lumOff val="2601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59927" tIns="292505" rIns="259928" bIns="292504" numCol="1" spcCol="1270" anchor="ctr" anchorCtr="0">
              <a:noAutofit/>
            </a:bodyPr>
            <a:lstStyle/>
            <a:p>
              <a:pPr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100" b="1" dirty="0">
                  <a:solidFill>
                    <a:schemeClr val="tx1"/>
                  </a:solidFill>
                </a:rPr>
                <a:t>Бюджет – форма образования и расходования денежных средств, предназначенных для финансового обеспечения задач и функций государства местного самоуправления</a:t>
              </a:r>
            </a:p>
          </p:txBody>
        </p:sp>
        <p:sp>
          <p:nvSpPr>
            <p:cNvPr id="16" name="Прямоугольник 15"/>
            <p:cNvSpPr/>
            <p:nvPr/>
          </p:nvSpPr>
          <p:spPr>
            <a:xfrm>
              <a:off x="5401902" y="3674214"/>
              <a:ext cx="1794627" cy="964853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8" name="Полилиния 17"/>
            <p:cNvSpPr/>
            <p:nvPr/>
          </p:nvSpPr>
          <p:spPr>
            <a:xfrm>
              <a:off x="3144145" y="4717541"/>
              <a:ext cx="1399038" cy="1608089"/>
            </a:xfrm>
            <a:custGeom>
              <a:avLst/>
              <a:gdLst>
                <a:gd name="connsiteX0" fmla="*/ 0 w 1608088"/>
                <a:gd name="connsiteY0" fmla="*/ 699519 h 1399037"/>
                <a:gd name="connsiteX1" fmla="*/ 349759 w 1608088"/>
                <a:gd name="connsiteY1" fmla="*/ 0 h 1399037"/>
                <a:gd name="connsiteX2" fmla="*/ 1258329 w 1608088"/>
                <a:gd name="connsiteY2" fmla="*/ 0 h 1399037"/>
                <a:gd name="connsiteX3" fmla="*/ 1608088 w 1608088"/>
                <a:gd name="connsiteY3" fmla="*/ 699519 h 1399037"/>
                <a:gd name="connsiteX4" fmla="*/ 1258329 w 1608088"/>
                <a:gd name="connsiteY4" fmla="*/ 1399037 h 1399037"/>
                <a:gd name="connsiteX5" fmla="*/ 349759 w 1608088"/>
                <a:gd name="connsiteY5" fmla="*/ 1399037 h 1399037"/>
                <a:gd name="connsiteX6" fmla="*/ 0 w 1608088"/>
                <a:gd name="connsiteY6" fmla="*/ 699519 h 1399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08088" h="1399037">
                  <a:moveTo>
                    <a:pt x="804043" y="0"/>
                  </a:moveTo>
                  <a:lnTo>
                    <a:pt x="1608087" y="304291"/>
                  </a:lnTo>
                  <a:lnTo>
                    <a:pt x="1608087" y="1094746"/>
                  </a:lnTo>
                  <a:lnTo>
                    <a:pt x="804043" y="1399037"/>
                  </a:lnTo>
                  <a:lnTo>
                    <a:pt x="1" y="1094746"/>
                  </a:lnTo>
                  <a:lnTo>
                    <a:pt x="1" y="304291"/>
                  </a:lnTo>
                  <a:lnTo>
                    <a:pt x="804043" y="0"/>
                  </a:lnTo>
                  <a:close/>
                </a:path>
              </a:pathLst>
            </a:custGeom>
            <a:scene3d>
              <a:camera prst="orthographicFront"/>
              <a:lightRig rig="flat" dir="t"/>
            </a:scene3d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3">
                <a:shade val="50000"/>
                <a:hueOff val="-229046"/>
                <a:satOff val="-29799"/>
                <a:lumOff val="26010"/>
                <a:alphaOff val="0"/>
              </a:schemeClr>
            </a:fillRef>
            <a:effectRef idx="2">
              <a:schemeClr val="accent3">
                <a:shade val="50000"/>
                <a:hueOff val="-229046"/>
                <a:satOff val="-29799"/>
                <a:lumOff val="2601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59927" tIns="292505" rIns="259928" bIns="292504" numCol="1" spcCol="1270" anchor="ctr" anchorCtr="0">
              <a:noAutofit/>
            </a:bodyPr>
            <a:lstStyle/>
            <a:p>
              <a:pPr lvl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200" b="1" dirty="0">
                  <a:solidFill>
                    <a:schemeClr val="tx1"/>
                  </a:solidFill>
                </a:rPr>
                <a:t>* Бюджет (от старонорманского </a:t>
              </a:r>
              <a:r>
                <a:rPr lang="en-US" sz="1200" b="1" dirty="0">
                  <a:solidFill>
                    <a:schemeClr val="tx1"/>
                  </a:solidFill>
                </a:rPr>
                <a:t>bougett</a:t>
              </a:r>
              <a:r>
                <a:rPr lang="ru-RU" sz="1200" b="1" dirty="0">
                  <a:solidFill>
                    <a:schemeClr val="tx1"/>
                  </a:solidFill>
                </a:rPr>
                <a:t>е</a:t>
              </a:r>
              <a:r>
                <a:rPr lang="en-US" sz="1200" b="1" dirty="0">
                  <a:solidFill>
                    <a:schemeClr val="tx1"/>
                  </a:solidFill>
                </a:rPr>
                <a:t> – </a:t>
              </a:r>
              <a:r>
                <a:rPr lang="ru-RU" sz="1200" b="1" dirty="0">
                  <a:solidFill>
                    <a:schemeClr val="tx1"/>
                  </a:solidFill>
                </a:rPr>
                <a:t>кошелек, сумка, мешок с деньгами)</a:t>
              </a:r>
            </a:p>
          </p:txBody>
        </p:sp>
        <p:sp>
          <p:nvSpPr>
            <p:cNvPr id="19" name="Прямоугольник 18"/>
            <p:cNvSpPr/>
            <p:nvPr/>
          </p:nvSpPr>
          <p:spPr>
            <a:xfrm>
              <a:off x="1407410" y="5039160"/>
              <a:ext cx="1736735" cy="964853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</p:grpSp>
      <p:pic>
        <p:nvPicPr>
          <p:cNvPr id="5124" name="Picture 4" descr="Бюджет для граждан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4112" y="1949503"/>
            <a:ext cx="2326355" cy="174927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2284356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-9536" y="0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Расходы бюджета городского округа Щёлково Московской области за 2022 год по разделам и подразделам КБК (тыс. руб.)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/>
          </p:nvPr>
        </p:nvGraphicFramePr>
        <p:xfrm>
          <a:off x="1" y="754550"/>
          <a:ext cx="9143998" cy="6274859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365655">
                  <a:extLst>
                    <a:ext uri="{9D8B030D-6E8A-4147-A177-3AD203B41FA5}">
                      <a16:colId xmlns:a16="http://schemas.microsoft.com/office/drawing/2014/main" val="1556215000"/>
                    </a:ext>
                  </a:extLst>
                </a:gridCol>
                <a:gridCol w="2956370">
                  <a:extLst>
                    <a:ext uri="{9D8B030D-6E8A-4147-A177-3AD203B41FA5}">
                      <a16:colId xmlns:a16="http://schemas.microsoft.com/office/drawing/2014/main" val="3509384770"/>
                    </a:ext>
                  </a:extLst>
                </a:gridCol>
                <a:gridCol w="1016577">
                  <a:extLst>
                    <a:ext uri="{9D8B030D-6E8A-4147-A177-3AD203B41FA5}">
                      <a16:colId xmlns:a16="http://schemas.microsoft.com/office/drawing/2014/main" val="4275485594"/>
                    </a:ext>
                  </a:extLst>
                </a:gridCol>
                <a:gridCol w="1016577">
                  <a:extLst>
                    <a:ext uri="{9D8B030D-6E8A-4147-A177-3AD203B41FA5}">
                      <a16:colId xmlns:a16="http://schemas.microsoft.com/office/drawing/2014/main" val="2849507919"/>
                    </a:ext>
                  </a:extLst>
                </a:gridCol>
                <a:gridCol w="1047695">
                  <a:extLst>
                    <a:ext uri="{9D8B030D-6E8A-4147-A177-3AD203B41FA5}">
                      <a16:colId xmlns:a16="http://schemas.microsoft.com/office/drawing/2014/main" val="3167254635"/>
                    </a:ext>
                  </a:extLst>
                </a:gridCol>
                <a:gridCol w="684632">
                  <a:extLst>
                    <a:ext uri="{9D8B030D-6E8A-4147-A177-3AD203B41FA5}">
                      <a16:colId xmlns:a16="http://schemas.microsoft.com/office/drawing/2014/main" val="226454126"/>
                    </a:ext>
                  </a:extLst>
                </a:gridCol>
                <a:gridCol w="684632">
                  <a:extLst>
                    <a:ext uri="{9D8B030D-6E8A-4147-A177-3AD203B41FA5}">
                      <a16:colId xmlns:a16="http://schemas.microsoft.com/office/drawing/2014/main" val="3911329241"/>
                    </a:ext>
                  </a:extLst>
                </a:gridCol>
                <a:gridCol w="676854">
                  <a:extLst>
                    <a:ext uri="{9D8B030D-6E8A-4147-A177-3AD203B41FA5}">
                      <a16:colId xmlns:a16="http://schemas.microsoft.com/office/drawing/2014/main" val="3206018488"/>
                    </a:ext>
                  </a:extLst>
                </a:gridCol>
                <a:gridCol w="695006">
                  <a:extLst>
                    <a:ext uri="{9D8B030D-6E8A-4147-A177-3AD203B41FA5}">
                      <a16:colId xmlns:a16="http://schemas.microsoft.com/office/drawing/2014/main" val="360121090"/>
                    </a:ext>
                  </a:extLst>
                </a:gridCol>
              </a:tblGrid>
              <a:tr h="148161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50" u="none" strike="noStrike">
                          <a:effectLst/>
                        </a:rPr>
                        <a:t>Код</a:t>
                      </a:r>
                      <a:endParaRPr lang="ru-RU" sz="8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492" marR="3492" marT="34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50" u="none" strike="noStrike" dirty="0">
                          <a:effectLst/>
                        </a:rPr>
                        <a:t>Наименование разделов, подразделов</a:t>
                      </a:r>
                      <a:endParaRPr lang="ru-RU" sz="8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492" marR="3492" marT="34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50" u="none" strike="noStrike">
                          <a:effectLst/>
                        </a:rPr>
                        <a:t>Годовой план в соответствии с Решением Совета депутатов от 15.12.2021 № 300/39-77-НПА на 2022 год, тыс. руб.</a:t>
                      </a:r>
                      <a:endParaRPr lang="ru-RU" sz="8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492" marR="3492" marT="34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50" u="none" strike="noStrike">
                          <a:effectLst/>
                        </a:rPr>
                        <a:t>Годовой план в соответствии с отчетом об исполнении бюджета городского округа Щёлково на 2022год, тыс. руб.</a:t>
                      </a:r>
                      <a:endParaRPr lang="ru-RU" sz="8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492" marR="3492" marT="34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50" u="none" strike="noStrike">
                          <a:effectLst/>
                        </a:rPr>
                        <a:t>Фактически исполнено по состоянию на 01.01.2023, тыс. руб.</a:t>
                      </a:r>
                      <a:endParaRPr lang="ru-RU" sz="8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492" marR="3492" marT="34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50" u="none" strike="noStrike">
                          <a:effectLst/>
                        </a:rPr>
                        <a:t>% исполнения годового плана в соответствии с Решением Совета депутатов от 15.12.2021 № 300/39-77-НПА на  2022 год</a:t>
                      </a:r>
                      <a:endParaRPr lang="ru-RU" sz="8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492" marR="3492" marT="34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50" u="none" strike="noStrike">
                          <a:effectLst/>
                        </a:rPr>
                        <a:t>% исполнения годового плана в соответствии с отчетом об исполнении бюджета городского округа Щёлково на  2022 год</a:t>
                      </a:r>
                      <a:endParaRPr lang="ru-RU" sz="8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492" marR="3492" marT="34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50" u="none" strike="noStrike">
                          <a:effectLst/>
                        </a:rPr>
                        <a:t>Фактически исполнено по состоянию на 01.01.2022, тыс. руб. </a:t>
                      </a:r>
                      <a:endParaRPr lang="ru-RU" sz="8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492" marR="3492" marT="34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50" u="none" strike="noStrike" dirty="0">
                          <a:effectLst/>
                        </a:rPr>
                        <a:t>Темп роста к соответствующему периоду прошлого года, %</a:t>
                      </a:r>
                      <a:endParaRPr lang="ru-RU" sz="8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492" marR="3492" marT="3492" marB="0" anchor="ctr"/>
                </a:tc>
                <a:extLst>
                  <a:ext uri="{0D108BD9-81ED-4DB2-BD59-A6C34878D82A}">
                    <a16:rowId xmlns:a16="http://schemas.microsoft.com/office/drawing/2014/main" val="1408238068"/>
                  </a:ext>
                </a:extLst>
              </a:tr>
              <a:tr h="13798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50" u="none" strike="noStrike">
                          <a:effectLst/>
                        </a:rPr>
                        <a:t> </a:t>
                      </a:r>
                      <a:endParaRPr lang="ru-RU" sz="85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492" marR="3492" marT="349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50" u="none" strike="noStrike">
                          <a:effectLst/>
                        </a:rPr>
                        <a:t>РАСХОДЫ БЮДЖЕТА - ВСЕГО</a:t>
                      </a:r>
                      <a:endParaRPr lang="ru-RU" sz="85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492" marR="3492" marT="34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50" u="none" strike="noStrike">
                          <a:effectLst/>
                        </a:rPr>
                        <a:t>12 238 665</a:t>
                      </a:r>
                      <a:endParaRPr lang="ru-RU" sz="85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492" marR="3492" marT="34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50" u="none" strike="noStrike">
                          <a:effectLst/>
                        </a:rPr>
                        <a:t>14 412 243</a:t>
                      </a:r>
                      <a:endParaRPr lang="ru-RU" sz="85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492" marR="3492" marT="34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50" u="none" strike="noStrike">
                          <a:effectLst/>
                        </a:rPr>
                        <a:t>13 518 030</a:t>
                      </a:r>
                      <a:endParaRPr lang="ru-RU" sz="85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492" marR="3492" marT="34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50" u="none" strike="noStrike">
                          <a:effectLst/>
                        </a:rPr>
                        <a:t>110,45%</a:t>
                      </a:r>
                      <a:endParaRPr lang="ru-RU" sz="85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492" marR="3492" marT="34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50" u="none" strike="noStrike">
                          <a:effectLst/>
                        </a:rPr>
                        <a:t>93,80%</a:t>
                      </a:r>
                      <a:endParaRPr lang="ru-RU" sz="85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492" marR="3492" marT="34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50" u="none" strike="noStrike">
                          <a:effectLst/>
                        </a:rPr>
                        <a:t>10 014 814</a:t>
                      </a:r>
                      <a:endParaRPr lang="ru-RU" sz="85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492" marR="3492" marT="34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50" u="none" strike="noStrike">
                          <a:effectLst/>
                        </a:rPr>
                        <a:t>134,98%</a:t>
                      </a:r>
                      <a:endParaRPr lang="ru-RU" sz="85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492" marR="3492" marT="3492" marB="0" anchor="ctr"/>
                </a:tc>
                <a:extLst>
                  <a:ext uri="{0D108BD9-81ED-4DB2-BD59-A6C34878D82A}">
                    <a16:rowId xmlns:a16="http://schemas.microsoft.com/office/drawing/2014/main" val="2912285975"/>
                  </a:ext>
                </a:extLst>
              </a:tr>
              <a:tr h="13798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50" u="none" strike="noStrike">
                          <a:effectLst/>
                        </a:rPr>
                        <a:t>0100</a:t>
                      </a:r>
                      <a:endParaRPr lang="ru-RU" sz="85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492" marR="3492" marT="349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50" u="none" strike="noStrike">
                          <a:effectLst/>
                        </a:rPr>
                        <a:t>Общегосударственные вопросы</a:t>
                      </a:r>
                      <a:endParaRPr lang="ru-RU" sz="85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492" marR="3492" marT="34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50" u="none" strike="noStrike">
                          <a:effectLst/>
                        </a:rPr>
                        <a:t>2 052 414</a:t>
                      </a:r>
                      <a:endParaRPr lang="ru-RU" sz="85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492" marR="3492" marT="34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50" u="none" strike="noStrike">
                          <a:effectLst/>
                        </a:rPr>
                        <a:t>1 554 826</a:t>
                      </a:r>
                      <a:endParaRPr lang="ru-RU" sz="85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492" marR="3492" marT="34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50" u="none" strike="noStrike">
                          <a:effectLst/>
                        </a:rPr>
                        <a:t>1 480 332</a:t>
                      </a:r>
                      <a:endParaRPr lang="ru-RU" sz="85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492" marR="3492" marT="34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50" u="none" strike="noStrike">
                          <a:effectLst/>
                        </a:rPr>
                        <a:t>72,13%</a:t>
                      </a:r>
                      <a:endParaRPr lang="ru-RU" sz="85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492" marR="3492" marT="34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50" u="none" strike="noStrike">
                          <a:effectLst/>
                        </a:rPr>
                        <a:t>95,21%</a:t>
                      </a:r>
                      <a:endParaRPr lang="ru-RU" sz="85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492" marR="3492" marT="34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50" u="none" strike="noStrike">
                          <a:effectLst/>
                        </a:rPr>
                        <a:t>1 347 971</a:t>
                      </a:r>
                      <a:endParaRPr lang="ru-RU" sz="85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492" marR="3492" marT="34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50" u="none" strike="noStrike">
                          <a:effectLst/>
                        </a:rPr>
                        <a:t>109,82%</a:t>
                      </a:r>
                      <a:endParaRPr lang="ru-RU" sz="85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492" marR="3492" marT="3492" marB="0" anchor="ctr"/>
                </a:tc>
                <a:extLst>
                  <a:ext uri="{0D108BD9-81ED-4DB2-BD59-A6C34878D82A}">
                    <a16:rowId xmlns:a16="http://schemas.microsoft.com/office/drawing/2014/main" val="1765709332"/>
                  </a:ext>
                </a:extLst>
              </a:tr>
              <a:tr h="27234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50" u="none" strike="noStrike">
                          <a:effectLst/>
                        </a:rPr>
                        <a:t>0102</a:t>
                      </a:r>
                      <a:endParaRPr lang="ru-RU" sz="8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492" marR="3492" marT="349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50" u="none" strike="noStrike">
                          <a:effectLst/>
                        </a:rPr>
                        <a:t>Функционирование высшего должностного лица субъекта Российской Федерации и муниципального образования</a:t>
                      </a:r>
                      <a:endParaRPr lang="ru-RU" sz="8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492" marR="3492" marT="34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50" u="none" strike="noStrike">
                          <a:effectLst/>
                        </a:rPr>
                        <a:t>3 835</a:t>
                      </a:r>
                      <a:endParaRPr lang="ru-RU" sz="8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492" marR="3492" marT="34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50" u="none" strike="noStrike">
                          <a:effectLst/>
                        </a:rPr>
                        <a:t>4 673</a:t>
                      </a:r>
                      <a:endParaRPr lang="ru-RU" sz="8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492" marR="3492" marT="34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50" u="none" strike="noStrike">
                          <a:effectLst/>
                        </a:rPr>
                        <a:t>3 881</a:t>
                      </a:r>
                      <a:endParaRPr lang="ru-RU" sz="8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492" marR="3492" marT="34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50" u="none" strike="noStrike">
                          <a:effectLst/>
                        </a:rPr>
                        <a:t>101,20%</a:t>
                      </a:r>
                      <a:endParaRPr lang="ru-RU" sz="8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492" marR="3492" marT="34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50" u="none" strike="noStrike">
                          <a:effectLst/>
                        </a:rPr>
                        <a:t>83,05%</a:t>
                      </a:r>
                      <a:endParaRPr lang="ru-RU" sz="8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492" marR="3492" marT="34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50" u="none" strike="noStrike">
                          <a:effectLst/>
                        </a:rPr>
                        <a:t>3 800</a:t>
                      </a:r>
                      <a:endParaRPr lang="ru-RU" sz="8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492" marR="3492" marT="34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50" u="none" strike="noStrike">
                          <a:effectLst/>
                        </a:rPr>
                        <a:t>102,13%</a:t>
                      </a:r>
                      <a:endParaRPr lang="ru-RU" sz="8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492" marR="3492" marT="3492" marB="0" anchor="ctr"/>
                </a:tc>
                <a:extLst>
                  <a:ext uri="{0D108BD9-81ED-4DB2-BD59-A6C34878D82A}">
                    <a16:rowId xmlns:a16="http://schemas.microsoft.com/office/drawing/2014/main" val="1677573768"/>
                  </a:ext>
                </a:extLst>
              </a:tr>
              <a:tr h="40671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50" u="none" strike="noStrike">
                          <a:effectLst/>
                        </a:rPr>
                        <a:t>0103</a:t>
                      </a:r>
                      <a:endParaRPr lang="ru-RU" sz="8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492" marR="3492" marT="349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50" u="none" strike="noStrike">
                          <a:effectLst/>
                        </a:rPr>
                        <a:t>Функционирование законодательных (представительных) органов государственной власти и представительных органов муниципальных образований</a:t>
                      </a:r>
                      <a:endParaRPr lang="ru-RU" sz="8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492" marR="3492" marT="34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50" u="none" strike="noStrike">
                          <a:effectLst/>
                        </a:rPr>
                        <a:t>22 074</a:t>
                      </a:r>
                      <a:endParaRPr lang="ru-RU" sz="8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492" marR="3492" marT="34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50" u="none" strike="noStrike">
                          <a:effectLst/>
                        </a:rPr>
                        <a:t>19 894</a:t>
                      </a:r>
                      <a:endParaRPr lang="ru-RU" sz="8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492" marR="3492" marT="34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50" u="none" strike="noStrike">
                          <a:effectLst/>
                        </a:rPr>
                        <a:t>17 887</a:t>
                      </a:r>
                      <a:endParaRPr lang="ru-RU" sz="8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492" marR="3492" marT="34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50" u="none" strike="noStrike">
                          <a:effectLst/>
                        </a:rPr>
                        <a:t>81,03%</a:t>
                      </a:r>
                      <a:endParaRPr lang="ru-RU" sz="8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492" marR="3492" marT="34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50" u="none" strike="noStrike">
                          <a:effectLst/>
                        </a:rPr>
                        <a:t>89,91%</a:t>
                      </a:r>
                      <a:endParaRPr lang="ru-RU" sz="8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492" marR="3492" marT="34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50" u="none" strike="noStrike">
                          <a:effectLst/>
                        </a:rPr>
                        <a:t>17 398</a:t>
                      </a:r>
                      <a:endParaRPr lang="ru-RU" sz="8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492" marR="3492" marT="34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50" u="none" strike="noStrike">
                          <a:effectLst/>
                        </a:rPr>
                        <a:t>102,81%</a:t>
                      </a:r>
                      <a:endParaRPr lang="ru-RU" sz="8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492" marR="3492" marT="3492" marB="0" anchor="ctr"/>
                </a:tc>
                <a:extLst>
                  <a:ext uri="{0D108BD9-81ED-4DB2-BD59-A6C34878D82A}">
                    <a16:rowId xmlns:a16="http://schemas.microsoft.com/office/drawing/2014/main" val="3858083498"/>
                  </a:ext>
                </a:extLst>
              </a:tr>
              <a:tr h="40671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50" u="none" strike="noStrike">
                          <a:effectLst/>
                        </a:rPr>
                        <a:t>0104</a:t>
                      </a:r>
                      <a:endParaRPr lang="ru-RU" sz="8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492" marR="3492" marT="349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50" u="none" strike="noStrike">
                          <a:effectLst/>
                        </a:rPr>
                        <a:t>Функционирование Правительства Российской Федерации, высших исполнительных органов государственной власти субъектов Российской Федерации, местных администраций</a:t>
                      </a:r>
                      <a:endParaRPr lang="ru-RU" sz="8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492" marR="3492" marT="34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50" u="none" strike="noStrike">
                          <a:effectLst/>
                        </a:rPr>
                        <a:t>424 325</a:t>
                      </a:r>
                      <a:endParaRPr lang="ru-RU" sz="8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492" marR="3492" marT="34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50" u="none" strike="noStrike">
                          <a:effectLst/>
                        </a:rPr>
                        <a:t>455 921</a:t>
                      </a:r>
                      <a:endParaRPr lang="ru-RU" sz="8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492" marR="3492" marT="34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50" u="none" strike="noStrike">
                          <a:effectLst/>
                        </a:rPr>
                        <a:t>446 746</a:t>
                      </a:r>
                      <a:endParaRPr lang="ru-RU" sz="8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492" marR="3492" marT="34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50" u="none" strike="noStrike">
                          <a:effectLst/>
                        </a:rPr>
                        <a:t>105,28%</a:t>
                      </a:r>
                      <a:endParaRPr lang="ru-RU" sz="8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492" marR="3492" marT="34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50" u="none" strike="noStrike">
                          <a:effectLst/>
                        </a:rPr>
                        <a:t>97,99%</a:t>
                      </a:r>
                      <a:endParaRPr lang="ru-RU" sz="8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492" marR="3492" marT="34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50" u="none" strike="noStrike">
                          <a:effectLst/>
                        </a:rPr>
                        <a:t>406 443</a:t>
                      </a:r>
                      <a:endParaRPr lang="ru-RU" sz="8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492" marR="3492" marT="34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50" u="none" strike="noStrike">
                          <a:effectLst/>
                        </a:rPr>
                        <a:t>109,92%</a:t>
                      </a:r>
                      <a:endParaRPr lang="ru-RU" sz="8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492" marR="3492" marT="3492" marB="0" anchor="ctr"/>
                </a:tc>
                <a:extLst>
                  <a:ext uri="{0D108BD9-81ED-4DB2-BD59-A6C34878D82A}">
                    <a16:rowId xmlns:a16="http://schemas.microsoft.com/office/drawing/2014/main" val="2440909810"/>
                  </a:ext>
                </a:extLst>
              </a:tr>
              <a:tr h="40671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50" u="none" strike="noStrike">
                          <a:effectLst/>
                        </a:rPr>
                        <a:t>0106</a:t>
                      </a:r>
                      <a:endParaRPr lang="ru-RU" sz="8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492" marR="3492" marT="349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50" u="none" strike="noStrike">
                          <a:effectLst/>
                        </a:rPr>
                        <a:t>Обеспечение деятельности финансовых, налоговых и таможенных органов и органов финансового (финансово-бюджетного) надзора</a:t>
                      </a:r>
                      <a:endParaRPr lang="ru-RU" sz="8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492" marR="3492" marT="34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50" u="none" strike="noStrike">
                          <a:effectLst/>
                        </a:rPr>
                        <a:t>84 716</a:t>
                      </a:r>
                      <a:endParaRPr lang="ru-RU" sz="8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492" marR="3492" marT="34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50" u="none" strike="noStrike">
                          <a:effectLst/>
                        </a:rPr>
                        <a:t>90 463</a:t>
                      </a:r>
                      <a:endParaRPr lang="ru-RU" sz="8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492" marR="3492" marT="34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50" u="none" strike="noStrike">
                          <a:effectLst/>
                        </a:rPr>
                        <a:t>85 347</a:t>
                      </a:r>
                      <a:endParaRPr lang="ru-RU" sz="8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492" marR="3492" marT="34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50" u="none" strike="noStrike">
                          <a:effectLst/>
                        </a:rPr>
                        <a:t>100,74%</a:t>
                      </a:r>
                      <a:endParaRPr lang="ru-RU" sz="8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492" marR="3492" marT="34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50" u="none" strike="noStrike">
                          <a:effectLst/>
                        </a:rPr>
                        <a:t>94,34%</a:t>
                      </a:r>
                      <a:endParaRPr lang="ru-RU" sz="8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492" marR="3492" marT="34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50" u="none" strike="noStrike">
                          <a:effectLst/>
                        </a:rPr>
                        <a:t>81 225</a:t>
                      </a:r>
                      <a:endParaRPr lang="ru-RU" sz="8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492" marR="3492" marT="34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50" u="none" strike="noStrike">
                          <a:effectLst/>
                        </a:rPr>
                        <a:t>105,07%</a:t>
                      </a:r>
                      <a:endParaRPr lang="ru-RU" sz="8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492" marR="3492" marT="3492" marB="0" anchor="ctr"/>
                </a:tc>
                <a:extLst>
                  <a:ext uri="{0D108BD9-81ED-4DB2-BD59-A6C34878D82A}">
                    <a16:rowId xmlns:a16="http://schemas.microsoft.com/office/drawing/2014/main" val="1228227598"/>
                  </a:ext>
                </a:extLst>
              </a:tr>
              <a:tr h="13798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50" u="none" strike="noStrike">
                          <a:effectLst/>
                        </a:rPr>
                        <a:t>0107</a:t>
                      </a:r>
                      <a:endParaRPr lang="ru-RU" sz="8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492" marR="3492" marT="349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50" u="none" strike="noStrike">
                          <a:effectLst/>
                        </a:rPr>
                        <a:t>Обеспечение проведения выборов и референдумов</a:t>
                      </a:r>
                      <a:endParaRPr lang="ru-RU" sz="8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492" marR="3492" marT="34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50" u="none" strike="noStrike">
                          <a:effectLst/>
                        </a:rPr>
                        <a:t> </a:t>
                      </a:r>
                      <a:endParaRPr lang="ru-RU" sz="8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492" marR="3492" marT="34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50" u="none" strike="noStrike">
                          <a:effectLst/>
                        </a:rPr>
                        <a:t>10 200</a:t>
                      </a:r>
                      <a:endParaRPr lang="ru-RU" sz="8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492" marR="3492" marT="34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50" u="none" strike="noStrike">
                          <a:effectLst/>
                        </a:rPr>
                        <a:t>10 113</a:t>
                      </a:r>
                      <a:endParaRPr lang="ru-RU" sz="8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492" marR="3492" marT="34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50" u="none" strike="noStrike">
                          <a:effectLst/>
                        </a:rPr>
                        <a:t> </a:t>
                      </a:r>
                      <a:endParaRPr lang="ru-RU" sz="8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492" marR="3492" marT="34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50" u="none" strike="noStrike">
                          <a:effectLst/>
                        </a:rPr>
                        <a:t>99,15%</a:t>
                      </a:r>
                      <a:endParaRPr lang="ru-RU" sz="85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492" marR="3492" marT="34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50" u="none" strike="noStrike">
                          <a:effectLst/>
                        </a:rPr>
                        <a:t> </a:t>
                      </a:r>
                      <a:endParaRPr lang="ru-RU" sz="8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492" marR="3492" marT="34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50" u="none" strike="noStrike">
                          <a:effectLst/>
                        </a:rPr>
                        <a:t> </a:t>
                      </a:r>
                      <a:endParaRPr lang="ru-RU" sz="8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492" marR="3492" marT="3492" marB="0" anchor="ctr"/>
                </a:tc>
                <a:extLst>
                  <a:ext uri="{0D108BD9-81ED-4DB2-BD59-A6C34878D82A}">
                    <a16:rowId xmlns:a16="http://schemas.microsoft.com/office/drawing/2014/main" val="355190171"/>
                  </a:ext>
                </a:extLst>
              </a:tr>
              <a:tr h="13798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50" u="none" strike="noStrike">
                          <a:effectLst/>
                        </a:rPr>
                        <a:t>0111</a:t>
                      </a:r>
                      <a:endParaRPr lang="ru-RU" sz="8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492" marR="3492" marT="349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50" u="none" strike="noStrike">
                          <a:effectLst/>
                        </a:rPr>
                        <a:t>Резервные фонды</a:t>
                      </a:r>
                      <a:endParaRPr lang="ru-RU" sz="8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492" marR="3492" marT="34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50" u="none" strike="noStrike">
                          <a:effectLst/>
                        </a:rPr>
                        <a:t>1 000</a:t>
                      </a:r>
                      <a:endParaRPr lang="ru-RU" sz="8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492" marR="3492" marT="34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50" u="none" strike="noStrike">
                          <a:effectLst/>
                        </a:rPr>
                        <a:t>1 000</a:t>
                      </a:r>
                      <a:endParaRPr lang="ru-RU" sz="8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492" marR="3492" marT="34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50" u="none" strike="noStrike">
                          <a:effectLst/>
                        </a:rPr>
                        <a:t>0</a:t>
                      </a:r>
                      <a:endParaRPr lang="ru-RU" sz="8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492" marR="3492" marT="34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50" u="none" strike="noStrike">
                          <a:effectLst/>
                        </a:rPr>
                        <a:t> </a:t>
                      </a:r>
                      <a:endParaRPr lang="ru-RU" sz="8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492" marR="3492" marT="34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50" u="none" strike="noStrike">
                          <a:effectLst/>
                        </a:rPr>
                        <a:t>0,00%</a:t>
                      </a:r>
                      <a:endParaRPr lang="ru-RU" sz="8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492" marR="3492" marT="34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50" u="none" strike="noStrike">
                          <a:effectLst/>
                        </a:rPr>
                        <a:t>0</a:t>
                      </a:r>
                      <a:endParaRPr lang="ru-RU" sz="8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492" marR="3492" marT="34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50" u="none" strike="noStrike">
                          <a:effectLst/>
                        </a:rPr>
                        <a:t> </a:t>
                      </a:r>
                      <a:endParaRPr lang="ru-RU" sz="8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492" marR="3492" marT="3492" marB="0" anchor="ctr"/>
                </a:tc>
                <a:extLst>
                  <a:ext uri="{0D108BD9-81ED-4DB2-BD59-A6C34878D82A}">
                    <a16:rowId xmlns:a16="http://schemas.microsoft.com/office/drawing/2014/main" val="5023244"/>
                  </a:ext>
                </a:extLst>
              </a:tr>
              <a:tr h="13798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50" u="none" strike="noStrike">
                          <a:effectLst/>
                        </a:rPr>
                        <a:t>0113</a:t>
                      </a:r>
                      <a:endParaRPr lang="ru-RU" sz="8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492" marR="3492" marT="349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50" u="none" strike="noStrike">
                          <a:effectLst/>
                        </a:rPr>
                        <a:t>Другие общегосударственные вопросы</a:t>
                      </a:r>
                      <a:endParaRPr lang="ru-RU" sz="8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492" marR="3492" marT="34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50" u="none" strike="noStrike">
                          <a:effectLst/>
                        </a:rPr>
                        <a:t>1 516 464</a:t>
                      </a:r>
                      <a:endParaRPr lang="ru-RU" sz="8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492" marR="3492" marT="34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50" u="none" strike="noStrike">
                          <a:effectLst/>
                        </a:rPr>
                        <a:t>972 675</a:t>
                      </a:r>
                      <a:endParaRPr lang="ru-RU" sz="8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492" marR="3492" marT="34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50" u="none" strike="noStrike">
                          <a:effectLst/>
                        </a:rPr>
                        <a:t>916 358</a:t>
                      </a:r>
                      <a:endParaRPr lang="ru-RU" sz="8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492" marR="3492" marT="34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50" u="none" strike="noStrike">
                          <a:effectLst/>
                        </a:rPr>
                        <a:t>60,43%</a:t>
                      </a:r>
                      <a:endParaRPr lang="ru-RU" sz="8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492" marR="3492" marT="34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50" u="none" strike="noStrike">
                          <a:effectLst/>
                        </a:rPr>
                        <a:t>94,21%</a:t>
                      </a:r>
                      <a:endParaRPr lang="ru-RU" sz="8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492" marR="3492" marT="34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50" u="none" strike="noStrike">
                          <a:effectLst/>
                        </a:rPr>
                        <a:t>839 105</a:t>
                      </a:r>
                      <a:endParaRPr lang="ru-RU" sz="8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492" marR="3492" marT="34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50" u="none" strike="noStrike">
                          <a:effectLst/>
                        </a:rPr>
                        <a:t>109,21%</a:t>
                      </a:r>
                      <a:endParaRPr lang="ru-RU" sz="8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492" marR="3492" marT="3492" marB="0" anchor="ctr"/>
                </a:tc>
                <a:extLst>
                  <a:ext uri="{0D108BD9-81ED-4DB2-BD59-A6C34878D82A}">
                    <a16:rowId xmlns:a16="http://schemas.microsoft.com/office/drawing/2014/main" val="3626423535"/>
                  </a:ext>
                </a:extLst>
              </a:tr>
              <a:tr h="13798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50" u="none" strike="noStrike">
                          <a:effectLst/>
                        </a:rPr>
                        <a:t>0200</a:t>
                      </a:r>
                      <a:endParaRPr lang="ru-RU" sz="85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492" marR="3492" marT="349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50" u="none" strike="noStrike">
                          <a:effectLst/>
                        </a:rPr>
                        <a:t>Национальная оборона</a:t>
                      </a:r>
                      <a:endParaRPr lang="ru-RU" sz="85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492" marR="3492" marT="34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50" u="none" strike="noStrike">
                          <a:effectLst/>
                        </a:rPr>
                        <a:t>207</a:t>
                      </a:r>
                      <a:endParaRPr lang="ru-RU" sz="85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492" marR="3492" marT="34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50" u="none" strike="noStrike">
                          <a:effectLst/>
                        </a:rPr>
                        <a:t>207</a:t>
                      </a:r>
                      <a:endParaRPr lang="ru-RU" sz="85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492" marR="3492" marT="34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50" u="none" strike="noStrike">
                          <a:effectLst/>
                        </a:rPr>
                        <a:t>0</a:t>
                      </a:r>
                      <a:endParaRPr lang="ru-RU" sz="85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492" marR="3492" marT="34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50" u="none" strike="noStrike">
                          <a:effectLst/>
                        </a:rPr>
                        <a:t>0,00%</a:t>
                      </a:r>
                      <a:endParaRPr lang="ru-RU" sz="8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492" marR="3492" marT="34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50" u="none" strike="noStrike">
                          <a:effectLst/>
                        </a:rPr>
                        <a:t>0,00%</a:t>
                      </a:r>
                      <a:endParaRPr lang="ru-RU" sz="85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492" marR="3492" marT="34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50" u="none" strike="noStrike">
                          <a:effectLst/>
                        </a:rPr>
                        <a:t>0</a:t>
                      </a:r>
                      <a:endParaRPr lang="ru-RU" sz="85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492" marR="3492" marT="34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50" u="none" strike="noStrike">
                          <a:effectLst/>
                        </a:rPr>
                        <a:t> </a:t>
                      </a:r>
                      <a:endParaRPr lang="ru-RU" sz="8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492" marR="3492" marT="3492" marB="0" anchor="ctr"/>
                </a:tc>
                <a:extLst>
                  <a:ext uri="{0D108BD9-81ED-4DB2-BD59-A6C34878D82A}">
                    <a16:rowId xmlns:a16="http://schemas.microsoft.com/office/drawing/2014/main" val="3534889383"/>
                  </a:ext>
                </a:extLst>
              </a:tr>
              <a:tr h="13798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50" u="none" strike="noStrike">
                          <a:effectLst/>
                        </a:rPr>
                        <a:t>0204</a:t>
                      </a:r>
                      <a:endParaRPr lang="ru-RU" sz="8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492" marR="3492" marT="349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50" u="none" strike="noStrike">
                          <a:effectLst/>
                        </a:rPr>
                        <a:t>Мобилизационная подготовка экономики</a:t>
                      </a:r>
                      <a:endParaRPr lang="ru-RU" sz="8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492" marR="3492" marT="34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50" u="none" strike="noStrike">
                          <a:effectLst/>
                        </a:rPr>
                        <a:t>207</a:t>
                      </a:r>
                      <a:endParaRPr lang="ru-RU" sz="8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492" marR="3492" marT="34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50" u="none" strike="noStrike">
                          <a:effectLst/>
                        </a:rPr>
                        <a:t>207</a:t>
                      </a:r>
                      <a:endParaRPr lang="ru-RU" sz="8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492" marR="3492" marT="34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50" u="none" strike="noStrike">
                          <a:effectLst/>
                        </a:rPr>
                        <a:t>0</a:t>
                      </a:r>
                      <a:endParaRPr lang="ru-RU" sz="8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492" marR="3492" marT="34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50" u="none" strike="noStrike">
                          <a:effectLst/>
                        </a:rPr>
                        <a:t>0,00%</a:t>
                      </a:r>
                      <a:endParaRPr lang="ru-RU" sz="8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492" marR="3492" marT="34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50" u="none" strike="noStrike">
                          <a:effectLst/>
                        </a:rPr>
                        <a:t>0,00%</a:t>
                      </a:r>
                      <a:endParaRPr lang="ru-RU" sz="8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492" marR="3492" marT="34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50" u="none" strike="noStrike">
                          <a:effectLst/>
                        </a:rPr>
                        <a:t>0</a:t>
                      </a:r>
                      <a:endParaRPr lang="ru-RU" sz="8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492" marR="3492" marT="34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50" u="none" strike="noStrike">
                          <a:effectLst/>
                        </a:rPr>
                        <a:t> </a:t>
                      </a:r>
                      <a:endParaRPr lang="ru-RU" sz="8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492" marR="3492" marT="3492" marB="0" anchor="ctr"/>
                </a:tc>
                <a:extLst>
                  <a:ext uri="{0D108BD9-81ED-4DB2-BD59-A6C34878D82A}">
                    <a16:rowId xmlns:a16="http://schemas.microsoft.com/office/drawing/2014/main" val="1319417734"/>
                  </a:ext>
                </a:extLst>
              </a:tr>
              <a:tr h="27234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50" u="none" strike="noStrike">
                          <a:effectLst/>
                        </a:rPr>
                        <a:t>0300</a:t>
                      </a:r>
                      <a:endParaRPr lang="ru-RU" sz="85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492" marR="3492" marT="349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50" u="none" strike="noStrike">
                          <a:effectLst/>
                        </a:rPr>
                        <a:t>Национальная безопасность и правоохранительная деятельность</a:t>
                      </a:r>
                      <a:endParaRPr lang="ru-RU" sz="85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492" marR="3492" marT="34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50" u="none" strike="noStrike">
                          <a:effectLst/>
                        </a:rPr>
                        <a:t>130 124</a:t>
                      </a:r>
                      <a:endParaRPr lang="ru-RU" sz="85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492" marR="3492" marT="34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50" u="none" strike="noStrike">
                          <a:effectLst/>
                        </a:rPr>
                        <a:t>162 464</a:t>
                      </a:r>
                      <a:endParaRPr lang="ru-RU" sz="85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492" marR="3492" marT="34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50" u="none" strike="noStrike">
                          <a:effectLst/>
                        </a:rPr>
                        <a:t>146 474</a:t>
                      </a:r>
                      <a:endParaRPr lang="ru-RU" sz="85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492" marR="3492" marT="34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50" u="none" strike="noStrike">
                          <a:effectLst/>
                        </a:rPr>
                        <a:t>112,56%</a:t>
                      </a:r>
                      <a:endParaRPr lang="ru-RU" sz="85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492" marR="3492" marT="34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50" u="none" strike="noStrike">
                          <a:effectLst/>
                        </a:rPr>
                        <a:t>90,16%</a:t>
                      </a:r>
                      <a:endParaRPr lang="ru-RU" sz="85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492" marR="3492" marT="34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50" u="none" strike="noStrike">
                          <a:effectLst/>
                        </a:rPr>
                        <a:t>170 752</a:t>
                      </a:r>
                      <a:endParaRPr lang="ru-RU" sz="85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492" marR="3492" marT="34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50" u="none" strike="noStrike">
                          <a:effectLst/>
                        </a:rPr>
                        <a:t>85,78%</a:t>
                      </a:r>
                      <a:endParaRPr lang="ru-RU" sz="85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492" marR="3492" marT="3492" marB="0" anchor="ctr"/>
                </a:tc>
                <a:extLst>
                  <a:ext uri="{0D108BD9-81ED-4DB2-BD59-A6C34878D82A}">
                    <a16:rowId xmlns:a16="http://schemas.microsoft.com/office/drawing/2014/main" val="2852527147"/>
                  </a:ext>
                </a:extLst>
              </a:tr>
              <a:tr h="27234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50" u="none" strike="noStrike">
                          <a:effectLst/>
                        </a:rPr>
                        <a:t>0309</a:t>
                      </a:r>
                      <a:endParaRPr lang="ru-RU" sz="8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492" marR="3492" marT="349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50" u="none" strike="noStrike">
                          <a:effectLst/>
                        </a:rPr>
                        <a:t>Защита населения и территории от чрезвычайных ситуаций природного и техногенного характера, гражданская оборона</a:t>
                      </a:r>
                      <a:endParaRPr lang="ru-RU" sz="8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492" marR="3492" marT="34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50" u="none" strike="noStrike">
                          <a:effectLst/>
                        </a:rPr>
                        <a:t>1 400</a:t>
                      </a:r>
                      <a:endParaRPr lang="ru-RU" sz="8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492" marR="3492" marT="34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50" u="none" strike="noStrike">
                          <a:effectLst/>
                        </a:rPr>
                        <a:t>2 407</a:t>
                      </a:r>
                      <a:endParaRPr lang="ru-RU" sz="8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492" marR="3492" marT="34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50" u="none" strike="noStrike">
                          <a:effectLst/>
                        </a:rPr>
                        <a:t>2 296</a:t>
                      </a:r>
                      <a:endParaRPr lang="ru-RU" sz="8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492" marR="3492" marT="34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50" u="none" strike="noStrike">
                          <a:effectLst/>
                        </a:rPr>
                        <a:t>164,00%</a:t>
                      </a:r>
                      <a:endParaRPr lang="ru-RU" sz="8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492" marR="3492" marT="34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50" u="none" strike="noStrike">
                          <a:effectLst/>
                        </a:rPr>
                        <a:t>95,39%</a:t>
                      </a:r>
                      <a:endParaRPr lang="ru-RU" sz="8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492" marR="3492" marT="34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50" u="none" strike="noStrike">
                          <a:effectLst/>
                        </a:rPr>
                        <a:t>1 295</a:t>
                      </a:r>
                      <a:endParaRPr lang="ru-RU" sz="8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492" marR="3492" marT="34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50" u="none" strike="noStrike">
                          <a:effectLst/>
                        </a:rPr>
                        <a:t>177,30%</a:t>
                      </a:r>
                      <a:endParaRPr lang="ru-RU" sz="8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492" marR="3492" marT="3492" marB="0" anchor="ctr"/>
                </a:tc>
                <a:extLst>
                  <a:ext uri="{0D108BD9-81ED-4DB2-BD59-A6C34878D82A}">
                    <a16:rowId xmlns:a16="http://schemas.microsoft.com/office/drawing/2014/main" val="3514994404"/>
                  </a:ext>
                </a:extLst>
              </a:tr>
              <a:tr h="13798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50" u="none" strike="noStrike">
                          <a:effectLst/>
                        </a:rPr>
                        <a:t>0310</a:t>
                      </a:r>
                      <a:endParaRPr lang="ru-RU" sz="8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492" marR="3492" marT="349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50" u="none" strike="noStrike">
                          <a:effectLst/>
                        </a:rPr>
                        <a:t>Обеспечение пожарной безопасности</a:t>
                      </a:r>
                      <a:endParaRPr lang="ru-RU" sz="8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492" marR="3492" marT="34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50" u="none" strike="noStrike">
                          <a:effectLst/>
                        </a:rPr>
                        <a:t>84 479</a:t>
                      </a:r>
                      <a:endParaRPr lang="ru-RU" sz="8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492" marR="3492" marT="34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50" u="none" strike="noStrike">
                          <a:effectLst/>
                        </a:rPr>
                        <a:t>113 661</a:t>
                      </a:r>
                      <a:endParaRPr lang="ru-RU" sz="8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492" marR="3492" marT="34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50" u="none" strike="noStrike">
                          <a:effectLst/>
                        </a:rPr>
                        <a:t>98 989</a:t>
                      </a:r>
                      <a:endParaRPr lang="ru-RU" sz="8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492" marR="3492" marT="34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50" u="none" strike="noStrike">
                          <a:effectLst/>
                        </a:rPr>
                        <a:t> </a:t>
                      </a:r>
                      <a:endParaRPr lang="ru-RU" sz="8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492" marR="3492" marT="34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50" u="none" strike="noStrike">
                          <a:effectLst/>
                        </a:rPr>
                        <a:t>87,09%</a:t>
                      </a:r>
                      <a:endParaRPr lang="ru-RU" sz="8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492" marR="3492" marT="34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50" u="none" strike="noStrike">
                          <a:effectLst/>
                        </a:rPr>
                        <a:t>95 625</a:t>
                      </a:r>
                      <a:endParaRPr lang="ru-RU" sz="8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492" marR="3492" marT="34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50" u="none" strike="noStrike">
                          <a:effectLst/>
                        </a:rPr>
                        <a:t> </a:t>
                      </a:r>
                      <a:endParaRPr lang="ru-RU" sz="8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492" marR="3492" marT="3492" marB="0" anchor="ctr"/>
                </a:tc>
                <a:extLst>
                  <a:ext uri="{0D108BD9-81ED-4DB2-BD59-A6C34878D82A}">
                    <a16:rowId xmlns:a16="http://schemas.microsoft.com/office/drawing/2014/main" val="2834069056"/>
                  </a:ext>
                </a:extLst>
              </a:tr>
              <a:tr h="27234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50" u="none" strike="noStrike">
                          <a:effectLst/>
                        </a:rPr>
                        <a:t>0314</a:t>
                      </a:r>
                      <a:endParaRPr lang="ru-RU" sz="8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492" marR="3492" marT="349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50" u="none" strike="noStrike">
                          <a:effectLst/>
                        </a:rPr>
                        <a:t>Другие вопросы в области национальной безопасности и правоохранительной деятельности</a:t>
                      </a:r>
                      <a:endParaRPr lang="ru-RU" sz="8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492" marR="3492" marT="34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50" u="none" strike="noStrike">
                          <a:effectLst/>
                        </a:rPr>
                        <a:t>44 245</a:t>
                      </a:r>
                      <a:endParaRPr lang="ru-RU" sz="8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492" marR="3492" marT="34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50" u="none" strike="noStrike">
                          <a:effectLst/>
                        </a:rPr>
                        <a:t>46 396</a:t>
                      </a:r>
                      <a:endParaRPr lang="ru-RU" sz="8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492" marR="3492" marT="34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50" u="none" strike="noStrike">
                          <a:effectLst/>
                        </a:rPr>
                        <a:t>45 189</a:t>
                      </a:r>
                      <a:endParaRPr lang="ru-RU" sz="8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492" marR="3492" marT="34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50" u="none" strike="noStrike">
                          <a:effectLst/>
                        </a:rPr>
                        <a:t>102,13%</a:t>
                      </a:r>
                      <a:endParaRPr lang="ru-RU" sz="8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492" marR="3492" marT="34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50" u="none" strike="noStrike">
                          <a:effectLst/>
                        </a:rPr>
                        <a:t>97,40%</a:t>
                      </a:r>
                      <a:endParaRPr lang="ru-RU" sz="8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492" marR="3492" marT="34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50" u="none" strike="noStrike">
                          <a:effectLst/>
                        </a:rPr>
                        <a:t>73 832</a:t>
                      </a:r>
                      <a:endParaRPr lang="ru-RU" sz="8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492" marR="3492" marT="34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50" u="none" strike="noStrike">
                          <a:effectLst/>
                        </a:rPr>
                        <a:t>61,21%</a:t>
                      </a:r>
                      <a:endParaRPr lang="ru-RU" sz="8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492" marR="3492" marT="3492" marB="0" anchor="ctr"/>
                </a:tc>
                <a:extLst>
                  <a:ext uri="{0D108BD9-81ED-4DB2-BD59-A6C34878D82A}">
                    <a16:rowId xmlns:a16="http://schemas.microsoft.com/office/drawing/2014/main" val="3210178979"/>
                  </a:ext>
                </a:extLst>
              </a:tr>
              <a:tr h="13798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50" u="none" strike="noStrike">
                          <a:effectLst/>
                        </a:rPr>
                        <a:t>0400</a:t>
                      </a:r>
                      <a:endParaRPr lang="ru-RU" sz="85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492" marR="3492" marT="349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50" u="none" strike="noStrike">
                          <a:effectLst/>
                        </a:rPr>
                        <a:t>Национальная экономика</a:t>
                      </a:r>
                      <a:endParaRPr lang="ru-RU" sz="85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492" marR="3492" marT="34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50" u="none" strike="noStrike">
                          <a:effectLst/>
                        </a:rPr>
                        <a:t>676 347</a:t>
                      </a:r>
                      <a:endParaRPr lang="ru-RU" sz="85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492" marR="3492" marT="34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50" u="none" strike="noStrike">
                          <a:effectLst/>
                        </a:rPr>
                        <a:t>1 000 310</a:t>
                      </a:r>
                      <a:endParaRPr lang="ru-RU" sz="85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492" marR="3492" marT="34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50" u="none" strike="noStrike">
                          <a:effectLst/>
                        </a:rPr>
                        <a:t>903 035</a:t>
                      </a:r>
                      <a:endParaRPr lang="ru-RU" sz="85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492" marR="3492" marT="34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50" u="none" strike="noStrike">
                          <a:effectLst/>
                        </a:rPr>
                        <a:t>133,52%</a:t>
                      </a:r>
                      <a:endParaRPr lang="ru-RU" sz="85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492" marR="3492" marT="34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50" u="none" strike="noStrike">
                          <a:effectLst/>
                        </a:rPr>
                        <a:t>90,28%</a:t>
                      </a:r>
                      <a:endParaRPr lang="ru-RU" sz="85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492" marR="3492" marT="34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50" u="none" strike="noStrike">
                          <a:effectLst/>
                        </a:rPr>
                        <a:t>656 770</a:t>
                      </a:r>
                      <a:endParaRPr lang="ru-RU" sz="85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492" marR="3492" marT="34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50" u="none" strike="noStrike">
                          <a:effectLst/>
                        </a:rPr>
                        <a:t>137,50%</a:t>
                      </a:r>
                      <a:endParaRPr lang="ru-RU" sz="85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492" marR="3492" marT="3492" marB="0" anchor="ctr"/>
                </a:tc>
                <a:extLst>
                  <a:ext uri="{0D108BD9-81ED-4DB2-BD59-A6C34878D82A}">
                    <a16:rowId xmlns:a16="http://schemas.microsoft.com/office/drawing/2014/main" val="4272474310"/>
                  </a:ext>
                </a:extLst>
              </a:tr>
              <a:tr h="13798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50" u="none" strike="noStrike">
                          <a:effectLst/>
                        </a:rPr>
                        <a:t>0405</a:t>
                      </a:r>
                      <a:endParaRPr lang="ru-RU" sz="8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492" marR="3492" marT="349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50" u="none" strike="noStrike">
                          <a:effectLst/>
                        </a:rPr>
                        <a:t>Сельское хозяйство и рыболовство</a:t>
                      </a:r>
                      <a:endParaRPr lang="ru-RU" sz="8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492" marR="3492" marT="34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50" u="none" strike="noStrike">
                          <a:effectLst/>
                        </a:rPr>
                        <a:t>6 656</a:t>
                      </a:r>
                      <a:endParaRPr lang="ru-RU" sz="8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492" marR="3492" marT="34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50" u="none" strike="noStrike">
                          <a:effectLst/>
                        </a:rPr>
                        <a:t>8 031</a:t>
                      </a:r>
                      <a:endParaRPr lang="ru-RU" sz="8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492" marR="3492" marT="34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50" u="none" strike="noStrike">
                          <a:effectLst/>
                        </a:rPr>
                        <a:t>6 738</a:t>
                      </a:r>
                      <a:endParaRPr lang="ru-RU" sz="8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492" marR="3492" marT="34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50" u="none" strike="noStrike">
                          <a:effectLst/>
                        </a:rPr>
                        <a:t>101,23%</a:t>
                      </a:r>
                      <a:endParaRPr lang="ru-RU" sz="8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492" marR="3492" marT="34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50" u="none" strike="noStrike">
                          <a:effectLst/>
                        </a:rPr>
                        <a:t>83,90%</a:t>
                      </a:r>
                      <a:endParaRPr lang="ru-RU" sz="8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492" marR="3492" marT="34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50" u="none" strike="noStrike">
                          <a:effectLst/>
                        </a:rPr>
                        <a:t>6 256</a:t>
                      </a:r>
                      <a:endParaRPr lang="ru-RU" sz="8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492" marR="3492" marT="34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50" u="none" strike="noStrike">
                          <a:effectLst/>
                        </a:rPr>
                        <a:t>107,70%</a:t>
                      </a:r>
                      <a:endParaRPr lang="ru-RU" sz="8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492" marR="3492" marT="3492" marB="0" anchor="ctr"/>
                </a:tc>
                <a:extLst>
                  <a:ext uri="{0D108BD9-81ED-4DB2-BD59-A6C34878D82A}">
                    <a16:rowId xmlns:a16="http://schemas.microsoft.com/office/drawing/2014/main" val="2996662588"/>
                  </a:ext>
                </a:extLst>
              </a:tr>
              <a:tr h="13798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50" u="none" strike="noStrike">
                          <a:effectLst/>
                        </a:rPr>
                        <a:t>0406</a:t>
                      </a:r>
                      <a:endParaRPr lang="ru-RU" sz="8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492" marR="3492" marT="349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50" u="none" strike="noStrike">
                          <a:effectLst/>
                        </a:rPr>
                        <a:t>Водное хозяйство</a:t>
                      </a:r>
                      <a:endParaRPr lang="ru-RU" sz="8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492" marR="3492" marT="34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50" u="none" strike="noStrike">
                          <a:effectLst/>
                        </a:rPr>
                        <a:t>8 855</a:t>
                      </a:r>
                      <a:endParaRPr lang="ru-RU" sz="8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492" marR="3492" marT="34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50" u="none" strike="noStrike">
                          <a:effectLst/>
                        </a:rPr>
                        <a:t>9 232</a:t>
                      </a:r>
                      <a:endParaRPr lang="ru-RU" sz="8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492" marR="3492" marT="34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50" u="none" strike="noStrike">
                          <a:effectLst/>
                        </a:rPr>
                        <a:t>9 232</a:t>
                      </a:r>
                      <a:endParaRPr lang="ru-RU" sz="8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492" marR="3492" marT="34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50" u="none" strike="noStrike">
                          <a:effectLst/>
                        </a:rPr>
                        <a:t> </a:t>
                      </a:r>
                      <a:endParaRPr lang="ru-RU" sz="8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492" marR="3492" marT="34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50" u="none" strike="noStrike">
                          <a:effectLst/>
                        </a:rPr>
                        <a:t>100,00%</a:t>
                      </a:r>
                      <a:endParaRPr lang="ru-RU" sz="8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492" marR="3492" marT="34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50" u="none" strike="noStrike">
                          <a:effectLst/>
                        </a:rPr>
                        <a:t>3 021</a:t>
                      </a:r>
                      <a:endParaRPr lang="ru-RU" sz="8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492" marR="3492" marT="34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50" u="none" strike="noStrike">
                          <a:effectLst/>
                        </a:rPr>
                        <a:t> </a:t>
                      </a:r>
                      <a:endParaRPr lang="ru-RU" sz="8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492" marR="3492" marT="3492" marB="0" anchor="ctr"/>
                </a:tc>
                <a:extLst>
                  <a:ext uri="{0D108BD9-81ED-4DB2-BD59-A6C34878D82A}">
                    <a16:rowId xmlns:a16="http://schemas.microsoft.com/office/drawing/2014/main" val="2890961844"/>
                  </a:ext>
                </a:extLst>
              </a:tr>
              <a:tr h="13798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50" u="none" strike="noStrike">
                          <a:effectLst/>
                        </a:rPr>
                        <a:t>0408</a:t>
                      </a:r>
                      <a:endParaRPr lang="ru-RU" sz="8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492" marR="3492" marT="349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50" u="none" strike="noStrike">
                          <a:effectLst/>
                        </a:rPr>
                        <a:t>Транспорт</a:t>
                      </a:r>
                      <a:endParaRPr lang="ru-RU" sz="8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492" marR="3492" marT="34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50" u="none" strike="noStrike">
                          <a:effectLst/>
                        </a:rPr>
                        <a:t>3 486</a:t>
                      </a:r>
                      <a:endParaRPr lang="ru-RU" sz="8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492" marR="3492" marT="34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50" u="none" strike="noStrike">
                          <a:effectLst/>
                        </a:rPr>
                        <a:t>3 486</a:t>
                      </a:r>
                      <a:endParaRPr lang="ru-RU" sz="8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492" marR="3492" marT="34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50" u="none" strike="noStrike">
                          <a:effectLst/>
                        </a:rPr>
                        <a:t>3 477</a:t>
                      </a:r>
                      <a:endParaRPr lang="ru-RU" sz="8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492" marR="3492" marT="34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50" u="none" strike="noStrike">
                          <a:effectLst/>
                        </a:rPr>
                        <a:t>99,74%</a:t>
                      </a:r>
                      <a:endParaRPr lang="ru-RU" sz="8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492" marR="3492" marT="34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50" u="none" strike="noStrike">
                          <a:effectLst/>
                        </a:rPr>
                        <a:t>99,74%</a:t>
                      </a:r>
                      <a:endParaRPr lang="ru-RU" sz="8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492" marR="3492" marT="34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50" u="none" strike="noStrike">
                          <a:effectLst/>
                        </a:rPr>
                        <a:t>2 041</a:t>
                      </a:r>
                      <a:endParaRPr lang="ru-RU" sz="8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492" marR="3492" marT="34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50" u="none" strike="noStrike">
                          <a:effectLst/>
                        </a:rPr>
                        <a:t>170,36%</a:t>
                      </a:r>
                      <a:endParaRPr lang="ru-RU" sz="8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492" marR="3492" marT="3492" marB="0" anchor="ctr"/>
                </a:tc>
                <a:extLst>
                  <a:ext uri="{0D108BD9-81ED-4DB2-BD59-A6C34878D82A}">
                    <a16:rowId xmlns:a16="http://schemas.microsoft.com/office/drawing/2014/main" val="2857864195"/>
                  </a:ext>
                </a:extLst>
              </a:tr>
              <a:tr h="13798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50" u="none" strike="noStrike">
                          <a:effectLst/>
                        </a:rPr>
                        <a:t>0409</a:t>
                      </a:r>
                      <a:endParaRPr lang="ru-RU" sz="8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492" marR="3492" marT="349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50" u="none" strike="noStrike">
                          <a:effectLst/>
                        </a:rPr>
                        <a:t>Дорожное хозяйство (дорожные фонды)</a:t>
                      </a:r>
                      <a:endParaRPr lang="ru-RU" sz="8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492" marR="3492" marT="34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50" u="none" strike="noStrike">
                          <a:effectLst/>
                        </a:rPr>
                        <a:t>610 583</a:t>
                      </a:r>
                      <a:endParaRPr lang="ru-RU" sz="8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492" marR="3492" marT="34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50" u="none" strike="noStrike">
                          <a:effectLst/>
                        </a:rPr>
                        <a:t>923 156</a:t>
                      </a:r>
                      <a:endParaRPr lang="ru-RU" sz="8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492" marR="3492" marT="34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50" u="none" strike="noStrike">
                          <a:effectLst/>
                        </a:rPr>
                        <a:t>828 083</a:t>
                      </a:r>
                      <a:endParaRPr lang="ru-RU" sz="8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492" marR="3492" marT="34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50" u="none" strike="noStrike">
                          <a:effectLst/>
                        </a:rPr>
                        <a:t>135,62%</a:t>
                      </a:r>
                      <a:endParaRPr lang="ru-RU" sz="8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492" marR="3492" marT="34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50" u="none" strike="noStrike">
                          <a:effectLst/>
                        </a:rPr>
                        <a:t>89,70%</a:t>
                      </a:r>
                      <a:endParaRPr lang="ru-RU" sz="8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492" marR="3492" marT="34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50" u="none" strike="noStrike">
                          <a:effectLst/>
                        </a:rPr>
                        <a:t>599 033</a:t>
                      </a:r>
                      <a:endParaRPr lang="ru-RU" sz="8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492" marR="3492" marT="34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50" u="none" strike="noStrike">
                          <a:effectLst/>
                        </a:rPr>
                        <a:t>138,24%</a:t>
                      </a:r>
                      <a:endParaRPr lang="ru-RU" sz="8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492" marR="3492" marT="3492" marB="0" anchor="ctr"/>
                </a:tc>
                <a:extLst>
                  <a:ext uri="{0D108BD9-81ED-4DB2-BD59-A6C34878D82A}">
                    <a16:rowId xmlns:a16="http://schemas.microsoft.com/office/drawing/2014/main" val="1529393471"/>
                  </a:ext>
                </a:extLst>
              </a:tr>
              <a:tr h="13798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50" u="none" strike="noStrike">
                          <a:effectLst/>
                        </a:rPr>
                        <a:t>0412</a:t>
                      </a:r>
                      <a:endParaRPr lang="ru-RU" sz="8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492" marR="3492" marT="349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50" u="none" strike="noStrike">
                          <a:effectLst/>
                        </a:rPr>
                        <a:t>Другие вопросы в области национальной экономики</a:t>
                      </a:r>
                      <a:endParaRPr lang="ru-RU" sz="8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492" marR="3492" marT="34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50" u="none" strike="noStrike">
                          <a:effectLst/>
                        </a:rPr>
                        <a:t>46 767</a:t>
                      </a:r>
                      <a:endParaRPr lang="ru-RU" sz="8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492" marR="3492" marT="34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50" u="none" strike="noStrike">
                          <a:effectLst/>
                        </a:rPr>
                        <a:t>56 405</a:t>
                      </a:r>
                      <a:endParaRPr lang="ru-RU" sz="8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492" marR="3492" marT="34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50" u="none" strike="noStrike">
                          <a:effectLst/>
                        </a:rPr>
                        <a:t>55 505</a:t>
                      </a:r>
                      <a:endParaRPr lang="ru-RU" sz="8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492" marR="3492" marT="34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50" u="none" strike="noStrike">
                          <a:effectLst/>
                        </a:rPr>
                        <a:t>118,68%</a:t>
                      </a:r>
                      <a:endParaRPr lang="ru-RU" sz="8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492" marR="3492" marT="34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50" u="none" strike="noStrike">
                          <a:effectLst/>
                        </a:rPr>
                        <a:t>98,40%</a:t>
                      </a:r>
                      <a:endParaRPr lang="ru-RU" sz="8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492" marR="3492" marT="34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50" u="none" strike="noStrike">
                          <a:effectLst/>
                        </a:rPr>
                        <a:t>46 419</a:t>
                      </a:r>
                      <a:endParaRPr lang="ru-RU" sz="8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492" marR="3492" marT="34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50" u="none" strike="noStrike">
                          <a:effectLst/>
                        </a:rPr>
                        <a:t>119,57%</a:t>
                      </a:r>
                      <a:endParaRPr lang="ru-RU" sz="8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492" marR="3492" marT="3492" marB="0" anchor="ctr"/>
                </a:tc>
                <a:extLst>
                  <a:ext uri="{0D108BD9-81ED-4DB2-BD59-A6C34878D82A}">
                    <a16:rowId xmlns:a16="http://schemas.microsoft.com/office/drawing/2014/main" val="3871470891"/>
                  </a:ext>
                </a:extLst>
              </a:tr>
              <a:tr h="13798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50" u="none" strike="noStrike">
                          <a:effectLst/>
                        </a:rPr>
                        <a:t>0500</a:t>
                      </a:r>
                      <a:endParaRPr lang="ru-RU" sz="85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492" marR="3492" marT="349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50" u="none" strike="noStrike">
                          <a:effectLst/>
                        </a:rPr>
                        <a:t>Жилищно-коммунальное хозяйство</a:t>
                      </a:r>
                      <a:endParaRPr lang="ru-RU" sz="85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492" marR="3492" marT="34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50" u="none" strike="noStrike">
                          <a:effectLst/>
                        </a:rPr>
                        <a:t>1 617 724</a:t>
                      </a:r>
                      <a:endParaRPr lang="ru-RU" sz="85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492" marR="3492" marT="34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50" u="none" strike="noStrike">
                          <a:effectLst/>
                        </a:rPr>
                        <a:t>1 894 485</a:t>
                      </a:r>
                      <a:endParaRPr lang="ru-RU" sz="85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492" marR="3492" marT="34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50" u="none" strike="noStrike">
                          <a:effectLst/>
                        </a:rPr>
                        <a:t>1 789 815</a:t>
                      </a:r>
                      <a:endParaRPr lang="ru-RU" sz="85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492" marR="3492" marT="34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50" u="none" strike="noStrike">
                          <a:effectLst/>
                        </a:rPr>
                        <a:t>110,64%</a:t>
                      </a:r>
                      <a:endParaRPr lang="ru-RU" sz="85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492" marR="3492" marT="34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50" u="none" strike="noStrike">
                          <a:effectLst/>
                        </a:rPr>
                        <a:t>94,48%</a:t>
                      </a:r>
                      <a:endParaRPr lang="ru-RU" sz="85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492" marR="3492" marT="34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50" u="none" strike="noStrike">
                          <a:effectLst/>
                        </a:rPr>
                        <a:t>1 233 153</a:t>
                      </a:r>
                      <a:endParaRPr lang="ru-RU" sz="85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492" marR="3492" marT="34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50" u="none" strike="noStrike">
                          <a:effectLst/>
                        </a:rPr>
                        <a:t>145,14%</a:t>
                      </a:r>
                      <a:endParaRPr lang="ru-RU" sz="85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492" marR="3492" marT="3492" marB="0" anchor="ctr"/>
                </a:tc>
                <a:extLst>
                  <a:ext uri="{0D108BD9-81ED-4DB2-BD59-A6C34878D82A}">
                    <a16:rowId xmlns:a16="http://schemas.microsoft.com/office/drawing/2014/main" val="1557726132"/>
                  </a:ext>
                </a:extLst>
              </a:tr>
              <a:tr h="13798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50" u="none" strike="noStrike">
                          <a:effectLst/>
                        </a:rPr>
                        <a:t>0501</a:t>
                      </a:r>
                      <a:endParaRPr lang="ru-RU" sz="8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492" marR="3492" marT="349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50" u="none" strike="noStrike">
                          <a:effectLst/>
                        </a:rPr>
                        <a:t>Жилищное хозяйство</a:t>
                      </a:r>
                      <a:endParaRPr lang="ru-RU" sz="8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492" marR="3492" marT="34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50" u="none" strike="noStrike">
                          <a:effectLst/>
                        </a:rPr>
                        <a:t>83 990</a:t>
                      </a:r>
                      <a:endParaRPr lang="ru-RU" sz="8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492" marR="3492" marT="34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50" u="none" strike="noStrike">
                          <a:effectLst/>
                        </a:rPr>
                        <a:t>96 103</a:t>
                      </a:r>
                      <a:endParaRPr lang="ru-RU" sz="8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492" marR="3492" marT="34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50" u="none" strike="noStrike">
                          <a:effectLst/>
                        </a:rPr>
                        <a:t>83 792</a:t>
                      </a:r>
                      <a:endParaRPr lang="ru-RU" sz="8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492" marR="3492" marT="34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50" u="none" strike="noStrike">
                          <a:effectLst/>
                        </a:rPr>
                        <a:t>99,76%</a:t>
                      </a:r>
                      <a:endParaRPr lang="ru-RU" sz="8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492" marR="3492" marT="34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50" u="none" strike="noStrike">
                          <a:effectLst/>
                        </a:rPr>
                        <a:t>87,19%</a:t>
                      </a:r>
                      <a:endParaRPr lang="ru-RU" sz="8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492" marR="3492" marT="34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50" u="none" strike="noStrike">
                          <a:effectLst/>
                        </a:rPr>
                        <a:t>63 411</a:t>
                      </a:r>
                      <a:endParaRPr lang="ru-RU" sz="8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492" marR="3492" marT="34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50" u="none" strike="noStrike">
                          <a:effectLst/>
                        </a:rPr>
                        <a:t>132,14%</a:t>
                      </a:r>
                      <a:endParaRPr lang="ru-RU" sz="8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492" marR="3492" marT="3492" marB="0" anchor="ctr"/>
                </a:tc>
                <a:extLst>
                  <a:ext uri="{0D108BD9-81ED-4DB2-BD59-A6C34878D82A}">
                    <a16:rowId xmlns:a16="http://schemas.microsoft.com/office/drawing/2014/main" val="222205375"/>
                  </a:ext>
                </a:extLst>
              </a:tr>
              <a:tr h="13798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50" u="none" strike="noStrike">
                          <a:effectLst/>
                        </a:rPr>
                        <a:t>0502</a:t>
                      </a:r>
                      <a:endParaRPr lang="ru-RU" sz="8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492" marR="3492" marT="349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50" u="none" strike="noStrike">
                          <a:effectLst/>
                        </a:rPr>
                        <a:t>Коммунальное хозяйство</a:t>
                      </a:r>
                      <a:endParaRPr lang="ru-RU" sz="8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492" marR="3492" marT="34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50" u="none" strike="noStrike">
                          <a:effectLst/>
                        </a:rPr>
                        <a:t>453 907</a:t>
                      </a:r>
                      <a:endParaRPr lang="ru-RU" sz="8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492" marR="3492" marT="34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50" u="none" strike="noStrike">
                          <a:effectLst/>
                        </a:rPr>
                        <a:t>441 995</a:t>
                      </a:r>
                      <a:endParaRPr lang="ru-RU" sz="8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492" marR="3492" marT="34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50" u="none" strike="noStrike">
                          <a:effectLst/>
                        </a:rPr>
                        <a:t>432 871</a:t>
                      </a:r>
                      <a:endParaRPr lang="ru-RU" sz="8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492" marR="3492" marT="34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50" u="none" strike="noStrike">
                          <a:effectLst/>
                        </a:rPr>
                        <a:t>95,37%</a:t>
                      </a:r>
                      <a:endParaRPr lang="ru-RU" sz="8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492" marR="3492" marT="34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50" u="none" strike="noStrike">
                          <a:effectLst/>
                        </a:rPr>
                        <a:t>97,94%</a:t>
                      </a:r>
                      <a:endParaRPr lang="ru-RU" sz="8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492" marR="3492" marT="34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50" u="none" strike="noStrike">
                          <a:effectLst/>
                        </a:rPr>
                        <a:t>254 811</a:t>
                      </a:r>
                      <a:endParaRPr lang="ru-RU" sz="8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492" marR="3492" marT="34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50" u="none" strike="noStrike">
                          <a:effectLst/>
                        </a:rPr>
                        <a:t>169,88%</a:t>
                      </a:r>
                      <a:endParaRPr lang="ru-RU" sz="8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492" marR="3492" marT="3492" marB="0" anchor="ctr"/>
                </a:tc>
                <a:extLst>
                  <a:ext uri="{0D108BD9-81ED-4DB2-BD59-A6C34878D82A}">
                    <a16:rowId xmlns:a16="http://schemas.microsoft.com/office/drawing/2014/main" val="2292411694"/>
                  </a:ext>
                </a:extLst>
              </a:tr>
              <a:tr h="13798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50" u="none" strike="noStrike">
                          <a:effectLst/>
                        </a:rPr>
                        <a:t>0503</a:t>
                      </a:r>
                      <a:endParaRPr lang="ru-RU" sz="8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492" marR="3492" marT="349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50" u="none" strike="noStrike">
                          <a:effectLst/>
                        </a:rPr>
                        <a:t>Благоустройство</a:t>
                      </a:r>
                      <a:endParaRPr lang="ru-RU" sz="8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492" marR="3492" marT="34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50" u="none" strike="noStrike">
                          <a:effectLst/>
                        </a:rPr>
                        <a:t>1 079 827</a:t>
                      </a:r>
                      <a:endParaRPr lang="ru-RU" sz="8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492" marR="3492" marT="34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50" u="none" strike="noStrike">
                          <a:effectLst/>
                        </a:rPr>
                        <a:t>1 356 387</a:t>
                      </a:r>
                      <a:endParaRPr lang="ru-RU" sz="8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492" marR="3492" marT="34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50" u="none" strike="noStrike">
                          <a:effectLst/>
                        </a:rPr>
                        <a:t>1 273 152</a:t>
                      </a:r>
                      <a:endParaRPr lang="ru-RU" sz="8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492" marR="3492" marT="34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50" u="none" strike="noStrike">
                          <a:effectLst/>
                        </a:rPr>
                        <a:t>117,90%</a:t>
                      </a:r>
                      <a:endParaRPr lang="ru-RU" sz="8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492" marR="3492" marT="34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50" u="none" strike="noStrike">
                          <a:effectLst/>
                        </a:rPr>
                        <a:t>93,86%</a:t>
                      </a:r>
                      <a:endParaRPr lang="ru-RU" sz="8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492" marR="3492" marT="34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50" u="none" strike="noStrike" dirty="0">
                          <a:effectLst/>
                        </a:rPr>
                        <a:t>914 931</a:t>
                      </a:r>
                      <a:endParaRPr lang="ru-RU" sz="8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492" marR="3492" marT="349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50" u="none" strike="noStrike" dirty="0">
                          <a:effectLst/>
                        </a:rPr>
                        <a:t>139,15%</a:t>
                      </a:r>
                      <a:endParaRPr lang="ru-RU" sz="8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492" marR="3492" marT="3492" marB="0" anchor="ctr"/>
                </a:tc>
                <a:extLst>
                  <a:ext uri="{0D108BD9-81ED-4DB2-BD59-A6C34878D82A}">
                    <a16:rowId xmlns:a16="http://schemas.microsoft.com/office/drawing/2014/main" val="419999644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13822714"/>
      </p:ext>
    </p:extLst>
  </p:cSld>
  <p:clrMapOvr>
    <a:masterClrMapping/>
  </p:clrMapOvr>
  <p:transition spd="slow">
    <p:wheel spokes="1"/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/>
          </p:nvPr>
        </p:nvGraphicFramePr>
        <p:xfrm>
          <a:off x="-1" y="-8"/>
          <a:ext cx="9144001" cy="4869173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365657">
                  <a:extLst>
                    <a:ext uri="{9D8B030D-6E8A-4147-A177-3AD203B41FA5}">
                      <a16:colId xmlns:a16="http://schemas.microsoft.com/office/drawing/2014/main" val="2975591190"/>
                    </a:ext>
                  </a:extLst>
                </a:gridCol>
                <a:gridCol w="2956371">
                  <a:extLst>
                    <a:ext uri="{9D8B030D-6E8A-4147-A177-3AD203B41FA5}">
                      <a16:colId xmlns:a16="http://schemas.microsoft.com/office/drawing/2014/main" val="1710132425"/>
                    </a:ext>
                  </a:extLst>
                </a:gridCol>
                <a:gridCol w="1016577">
                  <a:extLst>
                    <a:ext uri="{9D8B030D-6E8A-4147-A177-3AD203B41FA5}">
                      <a16:colId xmlns:a16="http://schemas.microsoft.com/office/drawing/2014/main" val="829691313"/>
                    </a:ext>
                  </a:extLst>
                </a:gridCol>
                <a:gridCol w="1016577">
                  <a:extLst>
                    <a:ext uri="{9D8B030D-6E8A-4147-A177-3AD203B41FA5}">
                      <a16:colId xmlns:a16="http://schemas.microsoft.com/office/drawing/2014/main" val="3898529948"/>
                    </a:ext>
                  </a:extLst>
                </a:gridCol>
                <a:gridCol w="1047695">
                  <a:extLst>
                    <a:ext uri="{9D8B030D-6E8A-4147-A177-3AD203B41FA5}">
                      <a16:colId xmlns:a16="http://schemas.microsoft.com/office/drawing/2014/main" val="1521243167"/>
                    </a:ext>
                  </a:extLst>
                </a:gridCol>
                <a:gridCol w="684633">
                  <a:extLst>
                    <a:ext uri="{9D8B030D-6E8A-4147-A177-3AD203B41FA5}">
                      <a16:colId xmlns:a16="http://schemas.microsoft.com/office/drawing/2014/main" val="1184868940"/>
                    </a:ext>
                  </a:extLst>
                </a:gridCol>
                <a:gridCol w="684633">
                  <a:extLst>
                    <a:ext uri="{9D8B030D-6E8A-4147-A177-3AD203B41FA5}">
                      <a16:colId xmlns:a16="http://schemas.microsoft.com/office/drawing/2014/main" val="1298413035"/>
                    </a:ext>
                  </a:extLst>
                </a:gridCol>
                <a:gridCol w="676853">
                  <a:extLst>
                    <a:ext uri="{9D8B030D-6E8A-4147-A177-3AD203B41FA5}">
                      <a16:colId xmlns:a16="http://schemas.microsoft.com/office/drawing/2014/main" val="4272757866"/>
                    </a:ext>
                  </a:extLst>
                </a:gridCol>
                <a:gridCol w="695005">
                  <a:extLst>
                    <a:ext uri="{9D8B030D-6E8A-4147-A177-3AD203B41FA5}">
                      <a16:colId xmlns:a16="http://schemas.microsoft.com/office/drawing/2014/main" val="3198256894"/>
                    </a:ext>
                  </a:extLst>
                </a:gridCol>
              </a:tblGrid>
              <a:tr h="168751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50" u="none" strike="noStrike" kern="1200">
                          <a:effectLst/>
                        </a:rPr>
                        <a:t>0600</a:t>
                      </a:r>
                      <a:endParaRPr lang="ru-RU" sz="85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006" marR="7006" marT="7006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50" u="none" strike="noStrike" kern="1200">
                          <a:effectLst/>
                        </a:rPr>
                        <a:t>Охрана окружающей среды</a:t>
                      </a:r>
                      <a:endParaRPr lang="ru-RU" sz="85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006" marR="7006" marT="7006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50" u="none" strike="noStrike" kern="1200">
                          <a:effectLst/>
                        </a:rPr>
                        <a:t>40 329</a:t>
                      </a:r>
                      <a:endParaRPr lang="ru-RU" sz="85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006" marR="7006" marT="7006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50" u="none" strike="noStrike" kern="1200">
                          <a:effectLst/>
                        </a:rPr>
                        <a:t>15 632</a:t>
                      </a:r>
                      <a:endParaRPr lang="ru-RU" sz="85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006" marR="7006" marT="7006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50" u="none" strike="noStrike" kern="1200">
                          <a:effectLst/>
                        </a:rPr>
                        <a:t>15 355</a:t>
                      </a:r>
                      <a:endParaRPr lang="ru-RU" sz="85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006" marR="7006" marT="7006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50" u="none" strike="noStrike" kern="1200">
                          <a:effectLst/>
                        </a:rPr>
                        <a:t>38,07%</a:t>
                      </a:r>
                      <a:endParaRPr lang="ru-RU" sz="85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006" marR="7006" marT="7006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50" u="none" strike="noStrike" kern="1200">
                          <a:effectLst/>
                        </a:rPr>
                        <a:t>98,23%</a:t>
                      </a:r>
                      <a:endParaRPr lang="ru-RU" sz="85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006" marR="7006" marT="7006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50" u="none" strike="noStrike" kern="1200">
                          <a:effectLst/>
                        </a:rPr>
                        <a:t>15 793</a:t>
                      </a:r>
                      <a:endParaRPr lang="ru-RU" sz="85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006" marR="7006" marT="700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97,23%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006" marR="7006" marT="7006" marB="0" anchor="ctr"/>
                </a:tc>
                <a:extLst>
                  <a:ext uri="{0D108BD9-81ED-4DB2-BD59-A6C34878D82A}">
                    <a16:rowId xmlns:a16="http://schemas.microsoft.com/office/drawing/2014/main" val="1082941082"/>
                  </a:ext>
                </a:extLst>
              </a:tr>
              <a:tr h="329300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50" u="none" strike="noStrike" kern="1200">
                          <a:effectLst/>
                        </a:rPr>
                        <a:t>0603</a:t>
                      </a:r>
                      <a:endParaRPr lang="ru-RU" sz="85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006" marR="7006" marT="7006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50" u="none" strike="noStrike" kern="1200" dirty="0">
                          <a:effectLst/>
                        </a:rPr>
                        <a:t>Охрана объектов растительного и животного мира и среды их обитания</a:t>
                      </a:r>
                      <a:endParaRPr lang="ru-RU" sz="85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006" marR="7006" marT="7006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50" u="none" strike="noStrike" kern="1200">
                          <a:effectLst/>
                        </a:rPr>
                        <a:t>4 213</a:t>
                      </a:r>
                      <a:endParaRPr lang="ru-RU" sz="85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006" marR="7006" marT="7006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50" u="none" strike="noStrike" kern="1200">
                          <a:effectLst/>
                        </a:rPr>
                        <a:t>5 368</a:t>
                      </a:r>
                      <a:endParaRPr lang="ru-RU" sz="85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006" marR="7006" marT="7006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50" u="none" strike="noStrike" kern="1200">
                          <a:effectLst/>
                        </a:rPr>
                        <a:t>5 090</a:t>
                      </a:r>
                      <a:endParaRPr lang="ru-RU" sz="85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006" marR="7006" marT="7006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50" u="none" strike="noStrike" kern="1200">
                          <a:effectLst/>
                        </a:rPr>
                        <a:t>120,82%</a:t>
                      </a:r>
                      <a:endParaRPr lang="ru-RU" sz="85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006" marR="7006" marT="7006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50" u="none" strike="noStrike" kern="1200">
                          <a:effectLst/>
                        </a:rPr>
                        <a:t>94,82%</a:t>
                      </a:r>
                      <a:endParaRPr lang="ru-RU" sz="85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006" marR="7006" marT="7006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50" u="none" strike="noStrike" kern="1200">
                          <a:effectLst/>
                        </a:rPr>
                        <a:t>4 455</a:t>
                      </a:r>
                      <a:endParaRPr lang="ru-RU" sz="85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006" marR="7006" marT="700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114,25%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006" marR="7006" marT="7006" marB="0" anchor="ctr"/>
                </a:tc>
                <a:extLst>
                  <a:ext uri="{0D108BD9-81ED-4DB2-BD59-A6C34878D82A}">
                    <a16:rowId xmlns:a16="http://schemas.microsoft.com/office/drawing/2014/main" val="466503544"/>
                  </a:ext>
                </a:extLst>
              </a:tr>
              <a:tr h="168751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50" u="none" strike="noStrike" kern="1200">
                          <a:effectLst/>
                        </a:rPr>
                        <a:t>0605</a:t>
                      </a:r>
                      <a:endParaRPr lang="ru-RU" sz="85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006" marR="7006" marT="7006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50" u="none" strike="noStrike" kern="1200">
                          <a:effectLst/>
                        </a:rPr>
                        <a:t>Другие вопросы в области охраны окружающей среды</a:t>
                      </a:r>
                      <a:endParaRPr lang="ru-RU" sz="85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006" marR="7006" marT="7006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50" u="none" strike="noStrike" kern="1200">
                          <a:effectLst/>
                        </a:rPr>
                        <a:t>36 116</a:t>
                      </a:r>
                      <a:endParaRPr lang="ru-RU" sz="85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006" marR="7006" marT="7006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50" u="none" strike="noStrike" kern="1200">
                          <a:effectLst/>
                        </a:rPr>
                        <a:t>10 264</a:t>
                      </a:r>
                      <a:endParaRPr lang="ru-RU" sz="85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006" marR="7006" marT="7006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50" u="none" strike="noStrike" kern="1200">
                          <a:effectLst/>
                        </a:rPr>
                        <a:t>10 265</a:t>
                      </a:r>
                      <a:endParaRPr lang="ru-RU" sz="85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006" marR="7006" marT="7006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50" u="none" strike="noStrike" kern="1200">
                          <a:effectLst/>
                        </a:rPr>
                        <a:t> </a:t>
                      </a:r>
                      <a:endParaRPr lang="ru-RU" sz="85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006" marR="7006" marT="7006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50" u="none" strike="noStrike" kern="1200">
                          <a:effectLst/>
                        </a:rPr>
                        <a:t>100,01%</a:t>
                      </a:r>
                      <a:endParaRPr lang="ru-RU" sz="85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006" marR="7006" marT="7006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50" u="none" strike="noStrike" kern="1200">
                          <a:effectLst/>
                        </a:rPr>
                        <a:t>11 338</a:t>
                      </a:r>
                      <a:endParaRPr lang="ru-RU" sz="85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006" marR="7006" marT="700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90,54%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006" marR="7006" marT="7006" marB="0" anchor="ctr"/>
                </a:tc>
                <a:extLst>
                  <a:ext uri="{0D108BD9-81ED-4DB2-BD59-A6C34878D82A}">
                    <a16:rowId xmlns:a16="http://schemas.microsoft.com/office/drawing/2014/main" val="2208010074"/>
                  </a:ext>
                </a:extLst>
              </a:tr>
              <a:tr h="168751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50" u="none" strike="noStrike" kern="1200">
                          <a:effectLst/>
                        </a:rPr>
                        <a:t>0700</a:t>
                      </a:r>
                      <a:endParaRPr lang="ru-RU" sz="85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006" marR="7006" marT="7006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50" u="none" strike="noStrike" kern="1200">
                          <a:effectLst/>
                        </a:rPr>
                        <a:t>Образование</a:t>
                      </a:r>
                      <a:endParaRPr lang="ru-RU" sz="85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006" marR="7006" marT="7006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50" u="none" strike="noStrike" kern="1200">
                          <a:effectLst/>
                        </a:rPr>
                        <a:t>6 315 682</a:t>
                      </a:r>
                      <a:endParaRPr lang="ru-RU" sz="85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006" marR="7006" marT="7006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50" u="none" strike="noStrike" kern="1200">
                          <a:effectLst/>
                        </a:rPr>
                        <a:t>8 110 929</a:t>
                      </a:r>
                      <a:endParaRPr lang="ru-RU" sz="85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006" marR="7006" marT="7006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50" u="none" strike="noStrike" kern="1200">
                          <a:effectLst/>
                        </a:rPr>
                        <a:t>7 619 215</a:t>
                      </a:r>
                      <a:endParaRPr lang="ru-RU" sz="85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006" marR="7006" marT="7006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50" u="none" strike="noStrike" kern="1200">
                          <a:effectLst/>
                        </a:rPr>
                        <a:t>120,64%</a:t>
                      </a:r>
                      <a:endParaRPr lang="ru-RU" sz="85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006" marR="7006" marT="7006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50" u="none" strike="noStrike" kern="1200">
                          <a:effectLst/>
                        </a:rPr>
                        <a:t>93,94%</a:t>
                      </a:r>
                      <a:endParaRPr lang="ru-RU" sz="85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006" marR="7006" marT="7006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50" u="none" strike="noStrike" kern="1200">
                          <a:effectLst/>
                        </a:rPr>
                        <a:t>5 237 786</a:t>
                      </a:r>
                      <a:endParaRPr lang="ru-RU" sz="85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006" marR="7006" marT="700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145,47%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006" marR="7006" marT="7006" marB="0" anchor="ctr"/>
                </a:tc>
                <a:extLst>
                  <a:ext uri="{0D108BD9-81ED-4DB2-BD59-A6C34878D82A}">
                    <a16:rowId xmlns:a16="http://schemas.microsoft.com/office/drawing/2014/main" val="3268955311"/>
                  </a:ext>
                </a:extLst>
              </a:tr>
              <a:tr h="168751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50" u="none" strike="noStrike" kern="1200">
                          <a:effectLst/>
                        </a:rPr>
                        <a:t>0701</a:t>
                      </a:r>
                      <a:endParaRPr lang="ru-RU" sz="85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006" marR="7006" marT="7006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50" u="none" strike="noStrike" kern="1200">
                          <a:effectLst/>
                        </a:rPr>
                        <a:t>Дошкольное образование</a:t>
                      </a:r>
                      <a:endParaRPr lang="ru-RU" sz="85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006" marR="7006" marT="7006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50" u="none" strike="noStrike" kern="1200">
                          <a:effectLst/>
                        </a:rPr>
                        <a:t>1 840 132</a:t>
                      </a:r>
                      <a:endParaRPr lang="ru-RU" sz="85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006" marR="7006" marT="7006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50" u="none" strike="noStrike" kern="1200">
                          <a:effectLst/>
                        </a:rPr>
                        <a:t>2 014 279</a:t>
                      </a:r>
                      <a:endParaRPr lang="ru-RU" sz="85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006" marR="7006" marT="7006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50" u="none" strike="noStrike" kern="1200">
                          <a:effectLst/>
                        </a:rPr>
                        <a:t>2 001 990</a:t>
                      </a:r>
                      <a:endParaRPr lang="ru-RU" sz="85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006" marR="7006" marT="7006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50" u="none" strike="noStrike" kern="1200">
                          <a:effectLst/>
                        </a:rPr>
                        <a:t>108,80%</a:t>
                      </a:r>
                      <a:endParaRPr lang="ru-RU" sz="85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006" marR="7006" marT="7006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50" u="none" strike="noStrike" kern="1200">
                          <a:effectLst/>
                        </a:rPr>
                        <a:t>99,39%</a:t>
                      </a:r>
                      <a:endParaRPr lang="ru-RU" sz="85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006" marR="7006" marT="7006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50" u="none" strike="noStrike" kern="1200">
                          <a:effectLst/>
                        </a:rPr>
                        <a:t>1 540 784</a:t>
                      </a:r>
                      <a:endParaRPr lang="ru-RU" sz="85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006" marR="7006" marT="700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129,93%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006" marR="7006" marT="7006" marB="0" anchor="ctr"/>
                </a:tc>
                <a:extLst>
                  <a:ext uri="{0D108BD9-81ED-4DB2-BD59-A6C34878D82A}">
                    <a16:rowId xmlns:a16="http://schemas.microsoft.com/office/drawing/2014/main" val="4132685809"/>
                  </a:ext>
                </a:extLst>
              </a:tr>
              <a:tr h="168751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50" u="none" strike="noStrike" kern="1200">
                          <a:effectLst/>
                        </a:rPr>
                        <a:t>0702</a:t>
                      </a:r>
                      <a:endParaRPr lang="ru-RU" sz="85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006" marR="7006" marT="7006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50" u="none" strike="noStrike" kern="1200">
                          <a:effectLst/>
                        </a:rPr>
                        <a:t>Общее образование</a:t>
                      </a:r>
                      <a:endParaRPr lang="ru-RU" sz="85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006" marR="7006" marT="7006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50" u="none" strike="noStrike" kern="1200">
                          <a:effectLst/>
                        </a:rPr>
                        <a:t>3 815 363</a:t>
                      </a:r>
                      <a:endParaRPr lang="ru-RU" sz="85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006" marR="7006" marT="7006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50" u="none" strike="noStrike" kern="1200">
                          <a:effectLst/>
                        </a:rPr>
                        <a:t>5 371 742</a:t>
                      </a:r>
                      <a:endParaRPr lang="ru-RU" sz="85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006" marR="7006" marT="7006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50" u="none" strike="noStrike" kern="1200">
                          <a:effectLst/>
                        </a:rPr>
                        <a:t>4 912 579</a:t>
                      </a:r>
                      <a:endParaRPr lang="ru-RU" sz="85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006" marR="7006" marT="7006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50" u="none" strike="noStrike" kern="1200">
                          <a:effectLst/>
                        </a:rPr>
                        <a:t>128,76%</a:t>
                      </a:r>
                      <a:endParaRPr lang="ru-RU" sz="85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006" marR="7006" marT="7006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50" u="none" strike="noStrike" kern="1200">
                          <a:effectLst/>
                        </a:rPr>
                        <a:t>91,45%</a:t>
                      </a:r>
                      <a:endParaRPr lang="ru-RU" sz="85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006" marR="7006" marT="7006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50" u="none" strike="noStrike" kern="1200">
                          <a:effectLst/>
                        </a:rPr>
                        <a:t>3 070 594</a:t>
                      </a:r>
                      <a:endParaRPr lang="ru-RU" sz="85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006" marR="7006" marT="700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159,99%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006" marR="7006" marT="7006" marB="0" anchor="ctr"/>
                </a:tc>
                <a:extLst>
                  <a:ext uri="{0D108BD9-81ED-4DB2-BD59-A6C34878D82A}">
                    <a16:rowId xmlns:a16="http://schemas.microsoft.com/office/drawing/2014/main" val="2905920598"/>
                  </a:ext>
                </a:extLst>
              </a:tr>
              <a:tr h="168751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50" u="none" strike="noStrike" kern="1200">
                          <a:effectLst/>
                        </a:rPr>
                        <a:t>0703</a:t>
                      </a:r>
                      <a:endParaRPr lang="ru-RU" sz="85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006" marR="7006" marT="7006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50" u="none" strike="noStrike" kern="1200">
                          <a:effectLst/>
                        </a:rPr>
                        <a:t>Дополнительное образование детей</a:t>
                      </a:r>
                      <a:endParaRPr lang="ru-RU" sz="85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006" marR="7006" marT="7006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50" u="none" strike="noStrike" kern="1200">
                          <a:effectLst/>
                        </a:rPr>
                        <a:t>571 732</a:t>
                      </a:r>
                      <a:endParaRPr lang="ru-RU" sz="85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006" marR="7006" marT="7006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50" u="none" strike="noStrike" kern="1200">
                          <a:effectLst/>
                        </a:rPr>
                        <a:t>627 719</a:t>
                      </a:r>
                      <a:endParaRPr lang="ru-RU" sz="85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006" marR="7006" marT="7006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50" u="none" strike="noStrike" kern="1200">
                          <a:effectLst/>
                        </a:rPr>
                        <a:t>609 821</a:t>
                      </a:r>
                      <a:endParaRPr lang="ru-RU" sz="85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006" marR="7006" marT="7006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50" u="none" strike="noStrike" kern="1200">
                          <a:effectLst/>
                        </a:rPr>
                        <a:t>106,66%</a:t>
                      </a:r>
                      <a:endParaRPr lang="ru-RU" sz="85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006" marR="7006" marT="7006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50" u="none" strike="noStrike" kern="1200">
                          <a:effectLst/>
                        </a:rPr>
                        <a:t>97,15%</a:t>
                      </a:r>
                      <a:endParaRPr lang="ru-RU" sz="85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006" marR="7006" marT="7006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50" u="none" strike="noStrike" kern="1200">
                          <a:effectLst/>
                        </a:rPr>
                        <a:t>536 487</a:t>
                      </a:r>
                      <a:endParaRPr lang="ru-RU" sz="85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006" marR="7006" marT="700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113,67%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006" marR="7006" marT="7006" marB="0" anchor="ctr"/>
                </a:tc>
                <a:extLst>
                  <a:ext uri="{0D108BD9-81ED-4DB2-BD59-A6C34878D82A}">
                    <a16:rowId xmlns:a16="http://schemas.microsoft.com/office/drawing/2014/main" val="925774071"/>
                  </a:ext>
                </a:extLst>
              </a:tr>
              <a:tr h="168751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50" u="none" strike="noStrike" kern="1200">
                          <a:effectLst/>
                        </a:rPr>
                        <a:t>0707</a:t>
                      </a:r>
                      <a:endParaRPr lang="ru-RU" sz="85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006" marR="7006" marT="7006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50" u="none" strike="noStrike" kern="1200">
                          <a:effectLst/>
                        </a:rPr>
                        <a:t>Молодежная политика</a:t>
                      </a:r>
                      <a:endParaRPr lang="ru-RU" sz="85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006" marR="7006" marT="7006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50" u="none" strike="noStrike" kern="1200">
                          <a:effectLst/>
                        </a:rPr>
                        <a:t>24 719</a:t>
                      </a:r>
                      <a:endParaRPr lang="ru-RU" sz="85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006" marR="7006" marT="7006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50" u="none" strike="noStrike" kern="1200">
                          <a:effectLst/>
                        </a:rPr>
                        <a:t>24 819</a:t>
                      </a:r>
                      <a:endParaRPr lang="ru-RU" sz="85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006" marR="7006" marT="7006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50" u="none" strike="noStrike" kern="1200">
                          <a:effectLst/>
                        </a:rPr>
                        <a:t>24 594</a:t>
                      </a:r>
                      <a:endParaRPr lang="ru-RU" sz="85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006" marR="7006" marT="7006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50" u="none" strike="noStrike" kern="1200">
                          <a:effectLst/>
                        </a:rPr>
                        <a:t>99,49%</a:t>
                      </a:r>
                      <a:endParaRPr lang="ru-RU" sz="85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006" marR="7006" marT="7006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50" u="none" strike="noStrike" kern="1200">
                          <a:effectLst/>
                        </a:rPr>
                        <a:t>99,09%</a:t>
                      </a:r>
                      <a:endParaRPr lang="ru-RU" sz="85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006" marR="7006" marT="7006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50" u="none" strike="noStrike" kern="1200">
                          <a:effectLst/>
                        </a:rPr>
                        <a:t>24 151</a:t>
                      </a:r>
                      <a:endParaRPr lang="ru-RU" sz="85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006" marR="7006" marT="700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101,83%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006" marR="7006" marT="7006" marB="0" anchor="ctr"/>
                </a:tc>
                <a:extLst>
                  <a:ext uri="{0D108BD9-81ED-4DB2-BD59-A6C34878D82A}">
                    <a16:rowId xmlns:a16="http://schemas.microsoft.com/office/drawing/2014/main" val="1757383226"/>
                  </a:ext>
                </a:extLst>
              </a:tr>
              <a:tr h="168751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50" u="none" strike="noStrike" kern="1200">
                          <a:effectLst/>
                        </a:rPr>
                        <a:t>0709</a:t>
                      </a:r>
                      <a:endParaRPr lang="ru-RU" sz="85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006" marR="7006" marT="7006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50" u="none" strike="noStrike" kern="1200" dirty="0">
                          <a:effectLst/>
                        </a:rPr>
                        <a:t>Другие вопросы в области образования</a:t>
                      </a:r>
                      <a:endParaRPr lang="ru-RU" sz="85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006" marR="7006" marT="7006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50" u="none" strike="noStrike" kern="1200">
                          <a:effectLst/>
                        </a:rPr>
                        <a:t>63 736</a:t>
                      </a:r>
                      <a:endParaRPr lang="ru-RU" sz="85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006" marR="7006" marT="7006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50" u="none" strike="noStrike" kern="1200">
                          <a:effectLst/>
                        </a:rPr>
                        <a:t>72 370</a:t>
                      </a:r>
                      <a:endParaRPr lang="ru-RU" sz="85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006" marR="7006" marT="7006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50" u="none" strike="noStrike" kern="1200">
                          <a:effectLst/>
                        </a:rPr>
                        <a:t>70 231</a:t>
                      </a:r>
                      <a:endParaRPr lang="ru-RU" sz="85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006" marR="7006" marT="7006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50" u="none" strike="noStrike" kern="1200">
                          <a:effectLst/>
                        </a:rPr>
                        <a:t>110,19%</a:t>
                      </a:r>
                      <a:endParaRPr lang="ru-RU" sz="85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006" marR="7006" marT="7006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50" u="none" strike="noStrike" kern="1200">
                          <a:effectLst/>
                        </a:rPr>
                        <a:t>97,04%</a:t>
                      </a:r>
                      <a:endParaRPr lang="ru-RU" sz="85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006" marR="7006" marT="7006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50" u="none" strike="noStrike" kern="1200">
                          <a:effectLst/>
                        </a:rPr>
                        <a:t>65 770</a:t>
                      </a:r>
                      <a:endParaRPr lang="ru-RU" sz="85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006" marR="7006" marT="700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106,78%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006" marR="7006" marT="7006" marB="0" anchor="ctr"/>
                </a:tc>
                <a:extLst>
                  <a:ext uri="{0D108BD9-81ED-4DB2-BD59-A6C34878D82A}">
                    <a16:rowId xmlns:a16="http://schemas.microsoft.com/office/drawing/2014/main" val="219834690"/>
                  </a:ext>
                </a:extLst>
              </a:tr>
              <a:tr h="168751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50" u="none" strike="noStrike" kern="1200">
                          <a:effectLst/>
                        </a:rPr>
                        <a:t>0800</a:t>
                      </a:r>
                      <a:endParaRPr lang="ru-RU" sz="85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006" marR="7006" marT="7006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50" u="none" strike="noStrike" kern="1200">
                          <a:effectLst/>
                        </a:rPr>
                        <a:t>Культура, кинематография</a:t>
                      </a:r>
                      <a:endParaRPr lang="ru-RU" sz="85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006" marR="7006" marT="7006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50" u="none" strike="noStrike" kern="1200">
                          <a:effectLst/>
                        </a:rPr>
                        <a:t>668 986</a:t>
                      </a:r>
                      <a:endParaRPr lang="ru-RU" sz="85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006" marR="7006" marT="7006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50" u="none" strike="noStrike" kern="1200">
                          <a:effectLst/>
                        </a:rPr>
                        <a:t>867 470</a:t>
                      </a:r>
                      <a:endParaRPr lang="ru-RU" sz="85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006" marR="7006" marT="7006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50" u="none" strike="noStrike" kern="1200">
                          <a:effectLst/>
                        </a:rPr>
                        <a:t>862 984</a:t>
                      </a:r>
                      <a:endParaRPr lang="ru-RU" sz="85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006" marR="7006" marT="7006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50" u="none" strike="noStrike" kern="1200">
                          <a:effectLst/>
                        </a:rPr>
                        <a:t>129,00%</a:t>
                      </a:r>
                      <a:endParaRPr lang="ru-RU" sz="85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006" marR="7006" marT="7006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50" u="none" strike="noStrike" kern="1200">
                          <a:effectLst/>
                        </a:rPr>
                        <a:t>99,48%</a:t>
                      </a:r>
                      <a:endParaRPr lang="ru-RU" sz="85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006" marR="7006" marT="7006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50" u="none" strike="noStrike" kern="1200">
                          <a:effectLst/>
                        </a:rPr>
                        <a:t>663 447</a:t>
                      </a:r>
                      <a:endParaRPr lang="ru-RU" sz="85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006" marR="7006" marT="700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130,08%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006" marR="7006" marT="7006" marB="0" anchor="ctr"/>
                </a:tc>
                <a:extLst>
                  <a:ext uri="{0D108BD9-81ED-4DB2-BD59-A6C34878D82A}">
                    <a16:rowId xmlns:a16="http://schemas.microsoft.com/office/drawing/2014/main" val="2310531038"/>
                  </a:ext>
                </a:extLst>
              </a:tr>
              <a:tr h="168751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50" u="none" strike="noStrike" kern="1200">
                          <a:effectLst/>
                        </a:rPr>
                        <a:t>0801</a:t>
                      </a:r>
                      <a:endParaRPr lang="ru-RU" sz="85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006" marR="7006" marT="7006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50" u="none" strike="noStrike" kern="1200">
                          <a:effectLst/>
                        </a:rPr>
                        <a:t>Культура</a:t>
                      </a:r>
                      <a:endParaRPr lang="ru-RU" sz="85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006" marR="7006" marT="7006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50" u="none" strike="noStrike" kern="1200">
                          <a:effectLst/>
                        </a:rPr>
                        <a:t>651 181</a:t>
                      </a:r>
                      <a:endParaRPr lang="ru-RU" sz="85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006" marR="7006" marT="7006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50" u="none" strike="noStrike" kern="1200">
                          <a:effectLst/>
                        </a:rPr>
                        <a:t>846 743</a:t>
                      </a:r>
                      <a:endParaRPr lang="ru-RU" sz="85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006" marR="7006" marT="7006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50" u="none" strike="noStrike" kern="1200">
                          <a:effectLst/>
                        </a:rPr>
                        <a:t>842 268</a:t>
                      </a:r>
                      <a:endParaRPr lang="ru-RU" sz="85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006" marR="7006" marT="7006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50" u="none" strike="noStrike" kern="1200">
                          <a:effectLst/>
                        </a:rPr>
                        <a:t>129,34%</a:t>
                      </a:r>
                      <a:endParaRPr lang="ru-RU" sz="85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006" marR="7006" marT="7006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50" u="none" strike="noStrike" kern="1200">
                          <a:effectLst/>
                        </a:rPr>
                        <a:t>99,47%</a:t>
                      </a:r>
                      <a:endParaRPr lang="ru-RU" sz="85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006" marR="7006" marT="7006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50" u="none" strike="noStrike" kern="1200">
                          <a:effectLst/>
                        </a:rPr>
                        <a:t>646 555</a:t>
                      </a:r>
                      <a:endParaRPr lang="ru-RU" sz="85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006" marR="7006" marT="700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130,27%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006" marR="7006" marT="7006" marB="0" anchor="ctr"/>
                </a:tc>
                <a:extLst>
                  <a:ext uri="{0D108BD9-81ED-4DB2-BD59-A6C34878D82A}">
                    <a16:rowId xmlns:a16="http://schemas.microsoft.com/office/drawing/2014/main" val="1559448516"/>
                  </a:ext>
                </a:extLst>
              </a:tr>
              <a:tr h="168751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50" u="none" strike="noStrike" kern="1200">
                          <a:effectLst/>
                        </a:rPr>
                        <a:t>0804</a:t>
                      </a:r>
                      <a:endParaRPr lang="ru-RU" sz="85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006" marR="7006" marT="7006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50" u="none" strike="noStrike" kern="1200">
                          <a:effectLst/>
                        </a:rPr>
                        <a:t>Другие вопросы в области культуры, кинематографии</a:t>
                      </a:r>
                      <a:endParaRPr lang="ru-RU" sz="85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006" marR="7006" marT="7006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50" u="none" strike="noStrike" kern="1200">
                          <a:effectLst/>
                        </a:rPr>
                        <a:t>17 805</a:t>
                      </a:r>
                      <a:endParaRPr lang="ru-RU" sz="85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006" marR="7006" marT="7006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50" u="none" strike="noStrike" kern="1200">
                          <a:effectLst/>
                        </a:rPr>
                        <a:t>20 727</a:t>
                      </a:r>
                      <a:endParaRPr lang="ru-RU" sz="85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006" marR="7006" marT="7006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50" u="none" strike="noStrike" kern="1200">
                          <a:effectLst/>
                        </a:rPr>
                        <a:t>20 716</a:t>
                      </a:r>
                      <a:endParaRPr lang="ru-RU" sz="85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006" marR="7006" marT="7006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50" u="none" strike="noStrike" kern="1200">
                          <a:effectLst/>
                        </a:rPr>
                        <a:t>116,35%</a:t>
                      </a:r>
                      <a:endParaRPr lang="ru-RU" sz="85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006" marR="7006" marT="7006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50" u="none" strike="noStrike" kern="1200">
                          <a:effectLst/>
                        </a:rPr>
                        <a:t>99,95%</a:t>
                      </a:r>
                      <a:endParaRPr lang="ru-RU" sz="85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006" marR="7006" marT="7006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50" u="none" strike="noStrike" kern="1200">
                          <a:effectLst/>
                        </a:rPr>
                        <a:t>16 892</a:t>
                      </a:r>
                      <a:endParaRPr lang="ru-RU" sz="85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006" marR="7006" marT="700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122,64%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006" marR="7006" marT="7006" marB="0" anchor="ctr"/>
                </a:tc>
                <a:extLst>
                  <a:ext uri="{0D108BD9-81ED-4DB2-BD59-A6C34878D82A}">
                    <a16:rowId xmlns:a16="http://schemas.microsoft.com/office/drawing/2014/main" val="1727279070"/>
                  </a:ext>
                </a:extLst>
              </a:tr>
              <a:tr h="168751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50" u="none" strike="noStrike" kern="1200">
                          <a:effectLst/>
                        </a:rPr>
                        <a:t>0900</a:t>
                      </a:r>
                      <a:endParaRPr lang="ru-RU" sz="85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006" marR="7006" marT="7006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50" u="none" strike="noStrike" kern="1200">
                          <a:effectLst/>
                        </a:rPr>
                        <a:t>Здравоохранение</a:t>
                      </a:r>
                      <a:endParaRPr lang="ru-RU" sz="85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006" marR="7006" marT="7006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50" u="none" strike="noStrike" kern="1200">
                          <a:effectLst/>
                        </a:rPr>
                        <a:t>0</a:t>
                      </a:r>
                      <a:endParaRPr lang="ru-RU" sz="85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006" marR="7006" marT="7006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50" u="none" strike="noStrike" kern="1200">
                          <a:effectLst/>
                        </a:rPr>
                        <a:t>3 857</a:t>
                      </a:r>
                      <a:endParaRPr lang="ru-RU" sz="85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006" marR="7006" marT="7006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50" u="none" strike="noStrike" kern="1200">
                          <a:effectLst/>
                        </a:rPr>
                        <a:t>3 837</a:t>
                      </a:r>
                      <a:endParaRPr lang="ru-RU" sz="85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006" marR="7006" marT="7006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50" u="none" strike="noStrike" kern="1200">
                          <a:effectLst/>
                        </a:rPr>
                        <a:t> </a:t>
                      </a:r>
                      <a:endParaRPr lang="ru-RU" sz="85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006" marR="7006" marT="7006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50" u="none" strike="noStrike" kern="1200">
                          <a:effectLst/>
                        </a:rPr>
                        <a:t>99,48%</a:t>
                      </a:r>
                      <a:endParaRPr lang="ru-RU" sz="85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006" marR="7006" marT="7006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50" u="none" strike="noStrike" kern="1200">
                          <a:effectLst/>
                        </a:rPr>
                        <a:t>14 738</a:t>
                      </a:r>
                      <a:endParaRPr lang="ru-RU" sz="85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006" marR="7006" marT="700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26,03%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006" marR="7006" marT="7006" marB="0" anchor="ctr"/>
                </a:tc>
                <a:extLst>
                  <a:ext uri="{0D108BD9-81ED-4DB2-BD59-A6C34878D82A}">
                    <a16:rowId xmlns:a16="http://schemas.microsoft.com/office/drawing/2014/main" val="435422678"/>
                  </a:ext>
                </a:extLst>
              </a:tr>
              <a:tr h="168751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50" u="none" strike="noStrike" kern="1200">
                          <a:effectLst/>
                        </a:rPr>
                        <a:t>0909</a:t>
                      </a:r>
                      <a:endParaRPr lang="ru-RU" sz="85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006" marR="7006" marT="7006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50" u="none" strike="noStrike" kern="1200">
                          <a:effectLst/>
                        </a:rPr>
                        <a:t>Другие вопросы в области здравоохранения</a:t>
                      </a:r>
                      <a:endParaRPr lang="ru-RU" sz="85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006" marR="7006" marT="7006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50" u="none" strike="noStrike" kern="1200">
                          <a:effectLst/>
                        </a:rPr>
                        <a:t>0</a:t>
                      </a:r>
                      <a:endParaRPr lang="ru-RU" sz="85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006" marR="7006" marT="7006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50" u="none" strike="noStrike" kern="1200">
                          <a:effectLst/>
                        </a:rPr>
                        <a:t>3 857</a:t>
                      </a:r>
                      <a:endParaRPr lang="ru-RU" sz="85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006" marR="7006" marT="7006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50" u="none" strike="noStrike" kern="1200">
                          <a:effectLst/>
                        </a:rPr>
                        <a:t>3 837</a:t>
                      </a:r>
                      <a:endParaRPr lang="ru-RU" sz="85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006" marR="7006" marT="7006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50" u="none" strike="noStrike" kern="1200">
                          <a:effectLst/>
                        </a:rPr>
                        <a:t> </a:t>
                      </a:r>
                      <a:endParaRPr lang="ru-RU" sz="85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006" marR="7006" marT="7006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50" u="none" strike="noStrike" kern="1200">
                          <a:effectLst/>
                        </a:rPr>
                        <a:t>99,48%</a:t>
                      </a:r>
                      <a:endParaRPr lang="ru-RU" sz="85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006" marR="7006" marT="7006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50" u="none" strike="noStrike" kern="1200">
                          <a:effectLst/>
                        </a:rPr>
                        <a:t>14 738</a:t>
                      </a:r>
                      <a:endParaRPr lang="ru-RU" sz="85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006" marR="7006" marT="700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26,03%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006" marR="7006" marT="7006" marB="0" anchor="ctr"/>
                </a:tc>
                <a:extLst>
                  <a:ext uri="{0D108BD9-81ED-4DB2-BD59-A6C34878D82A}">
                    <a16:rowId xmlns:a16="http://schemas.microsoft.com/office/drawing/2014/main" val="2766387972"/>
                  </a:ext>
                </a:extLst>
              </a:tr>
              <a:tr h="168751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50" u="none" strike="noStrike" kern="1200">
                          <a:effectLst/>
                        </a:rPr>
                        <a:t>1000</a:t>
                      </a:r>
                      <a:endParaRPr lang="ru-RU" sz="85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006" marR="7006" marT="7006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50" u="none" strike="noStrike" kern="1200">
                          <a:effectLst/>
                        </a:rPr>
                        <a:t>Социальная политика</a:t>
                      </a:r>
                      <a:endParaRPr lang="ru-RU" sz="85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006" marR="7006" marT="7006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50" u="none" strike="noStrike" kern="1200">
                          <a:effectLst/>
                        </a:rPr>
                        <a:t>262 451</a:t>
                      </a:r>
                      <a:endParaRPr lang="ru-RU" sz="85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006" marR="7006" marT="7006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50" u="none" strike="noStrike" kern="1200">
                          <a:effectLst/>
                        </a:rPr>
                        <a:t>239 261</a:t>
                      </a:r>
                      <a:endParaRPr lang="ru-RU" sz="85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006" marR="7006" marT="7006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50" u="none" strike="noStrike" kern="1200">
                          <a:effectLst/>
                        </a:rPr>
                        <a:t>212 319</a:t>
                      </a:r>
                      <a:endParaRPr lang="ru-RU" sz="85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006" marR="7006" marT="7006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50" u="none" strike="noStrike" kern="1200">
                          <a:effectLst/>
                        </a:rPr>
                        <a:t>80,90%</a:t>
                      </a:r>
                      <a:endParaRPr lang="ru-RU" sz="85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006" marR="7006" marT="7006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50" u="none" strike="noStrike" kern="1200">
                          <a:effectLst/>
                        </a:rPr>
                        <a:t>88,74%</a:t>
                      </a:r>
                      <a:endParaRPr lang="ru-RU" sz="85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006" marR="7006" marT="7006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50" u="none" strike="noStrike" kern="1200">
                          <a:effectLst/>
                        </a:rPr>
                        <a:t>175 265</a:t>
                      </a:r>
                      <a:endParaRPr lang="ru-RU" sz="85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006" marR="7006" marT="700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121,14%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006" marR="7006" marT="7006" marB="0" anchor="ctr"/>
                </a:tc>
                <a:extLst>
                  <a:ext uri="{0D108BD9-81ED-4DB2-BD59-A6C34878D82A}">
                    <a16:rowId xmlns:a16="http://schemas.microsoft.com/office/drawing/2014/main" val="4075205514"/>
                  </a:ext>
                </a:extLst>
              </a:tr>
              <a:tr h="168751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50" u="none" strike="noStrike" kern="1200">
                          <a:effectLst/>
                        </a:rPr>
                        <a:t>1001</a:t>
                      </a:r>
                      <a:endParaRPr lang="ru-RU" sz="85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006" marR="7006" marT="7006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50" u="none" strike="noStrike" kern="1200">
                          <a:effectLst/>
                        </a:rPr>
                        <a:t>Пенсионное обеспечение</a:t>
                      </a:r>
                      <a:endParaRPr lang="ru-RU" sz="85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006" marR="7006" marT="7006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50" u="none" strike="noStrike" kern="1200">
                          <a:effectLst/>
                        </a:rPr>
                        <a:t>28 000</a:t>
                      </a:r>
                      <a:endParaRPr lang="ru-RU" sz="85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006" marR="7006" marT="7006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50" u="none" strike="noStrike" kern="1200">
                          <a:effectLst/>
                        </a:rPr>
                        <a:t>28 350</a:t>
                      </a:r>
                      <a:endParaRPr lang="ru-RU" sz="85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006" marR="7006" marT="7006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50" u="none" strike="noStrike" kern="1200">
                          <a:effectLst/>
                        </a:rPr>
                        <a:t>26 391</a:t>
                      </a:r>
                      <a:endParaRPr lang="ru-RU" sz="85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006" marR="7006" marT="7006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50" u="none" strike="noStrike" kern="1200">
                          <a:effectLst/>
                        </a:rPr>
                        <a:t>94,25%</a:t>
                      </a:r>
                      <a:endParaRPr lang="ru-RU" sz="85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006" marR="7006" marT="7006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50" u="none" strike="noStrike" kern="1200">
                          <a:effectLst/>
                        </a:rPr>
                        <a:t>93,09%</a:t>
                      </a:r>
                      <a:endParaRPr lang="ru-RU" sz="85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006" marR="7006" marT="7006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50" u="none" strike="noStrike" kern="1200">
                          <a:effectLst/>
                        </a:rPr>
                        <a:t>25 849</a:t>
                      </a:r>
                      <a:endParaRPr lang="ru-RU" sz="85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006" marR="7006" marT="700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102,10%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006" marR="7006" marT="7006" marB="0" anchor="ctr"/>
                </a:tc>
                <a:extLst>
                  <a:ext uri="{0D108BD9-81ED-4DB2-BD59-A6C34878D82A}">
                    <a16:rowId xmlns:a16="http://schemas.microsoft.com/office/drawing/2014/main" val="2182713106"/>
                  </a:ext>
                </a:extLst>
              </a:tr>
              <a:tr h="168751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50" u="none" strike="noStrike" kern="1200">
                          <a:effectLst/>
                        </a:rPr>
                        <a:t>1003</a:t>
                      </a:r>
                      <a:endParaRPr lang="ru-RU" sz="85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006" marR="7006" marT="7006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50" u="none" strike="noStrike" kern="1200">
                          <a:effectLst/>
                        </a:rPr>
                        <a:t>Социальное обеспечение населения</a:t>
                      </a:r>
                      <a:endParaRPr lang="ru-RU" sz="85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006" marR="7006" marT="7006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50" u="none" strike="noStrike" kern="1200">
                          <a:effectLst/>
                        </a:rPr>
                        <a:t>47 795</a:t>
                      </a:r>
                      <a:endParaRPr lang="ru-RU" sz="85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006" marR="7006" marT="7006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50" u="none" strike="noStrike" kern="1200">
                          <a:effectLst/>
                        </a:rPr>
                        <a:t>19 859</a:t>
                      </a:r>
                      <a:endParaRPr lang="ru-RU" sz="85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006" marR="7006" marT="7006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50" u="none" strike="noStrike" kern="1200">
                          <a:effectLst/>
                        </a:rPr>
                        <a:t>19 858</a:t>
                      </a:r>
                      <a:endParaRPr lang="ru-RU" sz="85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006" marR="7006" marT="7006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50" u="none" strike="noStrike" kern="1200">
                          <a:effectLst/>
                        </a:rPr>
                        <a:t>41,55%</a:t>
                      </a:r>
                      <a:endParaRPr lang="ru-RU" sz="85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006" marR="7006" marT="7006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50" u="none" strike="noStrike" kern="1200">
                          <a:effectLst/>
                        </a:rPr>
                        <a:t>99,99%</a:t>
                      </a:r>
                      <a:endParaRPr lang="ru-RU" sz="85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006" marR="7006" marT="7006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50" u="none" strike="noStrike" kern="1200">
                          <a:effectLst/>
                        </a:rPr>
                        <a:t>44 305</a:t>
                      </a:r>
                      <a:endParaRPr lang="ru-RU" sz="85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006" marR="7006" marT="700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44,82%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006" marR="7006" marT="7006" marB="0" anchor="ctr"/>
                </a:tc>
                <a:extLst>
                  <a:ext uri="{0D108BD9-81ED-4DB2-BD59-A6C34878D82A}">
                    <a16:rowId xmlns:a16="http://schemas.microsoft.com/office/drawing/2014/main" val="1404198366"/>
                  </a:ext>
                </a:extLst>
              </a:tr>
              <a:tr h="168751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50" u="none" strike="noStrike" kern="1200">
                          <a:effectLst/>
                        </a:rPr>
                        <a:t>1004</a:t>
                      </a:r>
                      <a:endParaRPr lang="ru-RU" sz="85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006" marR="7006" marT="7006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50" u="none" strike="noStrike" kern="1200" dirty="0">
                          <a:effectLst/>
                        </a:rPr>
                        <a:t>Охрана семьи и детства</a:t>
                      </a:r>
                      <a:endParaRPr lang="ru-RU" sz="85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006" marR="7006" marT="7006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50" u="none" strike="noStrike" kern="1200">
                          <a:effectLst/>
                        </a:rPr>
                        <a:t>186 156</a:t>
                      </a:r>
                      <a:endParaRPr lang="ru-RU" sz="85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006" marR="7006" marT="7006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50" u="none" strike="noStrike" kern="1200">
                          <a:effectLst/>
                        </a:rPr>
                        <a:t>190 552</a:t>
                      </a:r>
                      <a:endParaRPr lang="ru-RU" sz="85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006" marR="7006" marT="7006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50" u="none" strike="noStrike" kern="1200">
                          <a:effectLst/>
                        </a:rPr>
                        <a:t>165 584</a:t>
                      </a:r>
                      <a:endParaRPr lang="ru-RU" sz="85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006" marR="7006" marT="7006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50" u="none" strike="noStrike" kern="1200">
                          <a:effectLst/>
                        </a:rPr>
                        <a:t>88,95%</a:t>
                      </a:r>
                      <a:endParaRPr lang="ru-RU" sz="85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006" marR="7006" marT="7006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50" u="none" strike="noStrike" kern="1200">
                          <a:effectLst/>
                        </a:rPr>
                        <a:t>86,90%</a:t>
                      </a:r>
                      <a:endParaRPr lang="ru-RU" sz="85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006" marR="7006" marT="7006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50" u="none" strike="noStrike" kern="1200">
                          <a:effectLst/>
                        </a:rPr>
                        <a:t>105 111</a:t>
                      </a:r>
                      <a:endParaRPr lang="ru-RU" sz="85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006" marR="7006" marT="700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157,53%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006" marR="7006" marT="7006" marB="0" anchor="ctr"/>
                </a:tc>
                <a:extLst>
                  <a:ext uri="{0D108BD9-81ED-4DB2-BD59-A6C34878D82A}">
                    <a16:rowId xmlns:a16="http://schemas.microsoft.com/office/drawing/2014/main" val="3348194921"/>
                  </a:ext>
                </a:extLst>
              </a:tr>
              <a:tr h="168751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50" u="none" strike="noStrike" kern="1200">
                          <a:effectLst/>
                        </a:rPr>
                        <a:t>1006</a:t>
                      </a:r>
                      <a:endParaRPr lang="ru-RU" sz="85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006" marR="7006" marT="7006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50" u="none" strike="noStrike" kern="1200">
                          <a:effectLst/>
                        </a:rPr>
                        <a:t>Другие вопросы в области социальной политики</a:t>
                      </a:r>
                      <a:endParaRPr lang="ru-RU" sz="85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006" marR="7006" marT="7006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50" u="none" strike="noStrike" kern="1200">
                          <a:effectLst/>
                        </a:rPr>
                        <a:t>500</a:t>
                      </a:r>
                      <a:endParaRPr lang="ru-RU" sz="85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006" marR="7006" marT="7006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50" u="none" strike="noStrike" kern="1200">
                          <a:effectLst/>
                        </a:rPr>
                        <a:t>500</a:t>
                      </a:r>
                      <a:endParaRPr lang="ru-RU" sz="85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006" marR="7006" marT="7006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50" u="none" strike="noStrike" kern="1200">
                          <a:effectLst/>
                        </a:rPr>
                        <a:t>486</a:t>
                      </a:r>
                      <a:endParaRPr lang="ru-RU" sz="85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006" marR="7006" marT="7006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50" u="none" strike="noStrike" kern="1200">
                          <a:effectLst/>
                        </a:rPr>
                        <a:t>97,20%</a:t>
                      </a:r>
                      <a:endParaRPr lang="ru-RU" sz="85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006" marR="7006" marT="7006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50" u="none" strike="noStrike" kern="1200">
                          <a:effectLst/>
                        </a:rPr>
                        <a:t>97,20%</a:t>
                      </a:r>
                      <a:endParaRPr lang="ru-RU" sz="85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006" marR="7006" marT="7006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50" u="none" strike="noStrike" kern="1200">
                          <a:effectLst/>
                        </a:rPr>
                        <a:t> </a:t>
                      </a:r>
                      <a:endParaRPr lang="ru-RU" sz="85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006" marR="7006" marT="700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006" marR="7006" marT="7006" marB="0" anchor="ctr"/>
                </a:tc>
                <a:extLst>
                  <a:ext uri="{0D108BD9-81ED-4DB2-BD59-A6C34878D82A}">
                    <a16:rowId xmlns:a16="http://schemas.microsoft.com/office/drawing/2014/main" val="4255573017"/>
                  </a:ext>
                </a:extLst>
              </a:tr>
              <a:tr h="168751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50" u="none" strike="noStrike" kern="1200">
                          <a:effectLst/>
                        </a:rPr>
                        <a:t>1100</a:t>
                      </a:r>
                      <a:endParaRPr lang="ru-RU" sz="85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006" marR="7006" marT="7006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50" u="none" strike="noStrike" kern="1200">
                          <a:effectLst/>
                        </a:rPr>
                        <a:t>Физическая культура и спорт</a:t>
                      </a:r>
                      <a:endParaRPr lang="ru-RU" sz="85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006" marR="7006" marT="7006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50" u="none" strike="noStrike" kern="1200">
                          <a:effectLst/>
                        </a:rPr>
                        <a:t>451 001</a:t>
                      </a:r>
                      <a:endParaRPr lang="ru-RU" sz="85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006" marR="7006" marT="7006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50" u="none" strike="noStrike" kern="1200">
                          <a:effectLst/>
                        </a:rPr>
                        <a:t>533 846</a:t>
                      </a:r>
                      <a:endParaRPr lang="ru-RU" sz="85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006" marR="7006" marT="7006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50" u="none" strike="noStrike" kern="1200">
                          <a:effectLst/>
                        </a:rPr>
                        <a:t>456 681</a:t>
                      </a:r>
                      <a:endParaRPr lang="ru-RU" sz="85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006" marR="7006" marT="7006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50" u="none" strike="noStrike" kern="1200">
                          <a:effectLst/>
                        </a:rPr>
                        <a:t>101,26%</a:t>
                      </a:r>
                      <a:endParaRPr lang="ru-RU" sz="85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006" marR="7006" marT="7006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50" u="none" strike="noStrike" kern="1200">
                          <a:effectLst/>
                        </a:rPr>
                        <a:t>85,55%</a:t>
                      </a:r>
                      <a:endParaRPr lang="ru-RU" sz="85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006" marR="7006" marT="7006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50" u="none" strike="noStrike" kern="1200">
                          <a:effectLst/>
                        </a:rPr>
                        <a:t>474 245</a:t>
                      </a:r>
                      <a:endParaRPr lang="ru-RU" sz="85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006" marR="7006" marT="700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96,30%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006" marR="7006" marT="7006" marB="0" anchor="ctr"/>
                </a:tc>
                <a:extLst>
                  <a:ext uri="{0D108BD9-81ED-4DB2-BD59-A6C34878D82A}">
                    <a16:rowId xmlns:a16="http://schemas.microsoft.com/office/drawing/2014/main" val="1923979715"/>
                  </a:ext>
                </a:extLst>
              </a:tr>
              <a:tr h="168751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50" u="none" strike="noStrike" kern="1200">
                          <a:effectLst/>
                        </a:rPr>
                        <a:t>1101</a:t>
                      </a:r>
                      <a:endParaRPr lang="ru-RU" sz="85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006" marR="7006" marT="7006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50" u="none" strike="noStrike" kern="1200">
                          <a:effectLst/>
                        </a:rPr>
                        <a:t>Физическая культура</a:t>
                      </a:r>
                      <a:endParaRPr lang="ru-RU" sz="85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006" marR="7006" marT="7006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50" u="none" strike="noStrike" kern="1200">
                          <a:effectLst/>
                        </a:rPr>
                        <a:t>318 245</a:t>
                      </a:r>
                      <a:endParaRPr lang="ru-RU" sz="85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006" marR="7006" marT="7006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50" u="none" strike="noStrike" kern="1200">
                          <a:effectLst/>
                        </a:rPr>
                        <a:t>400 151</a:t>
                      </a:r>
                      <a:endParaRPr lang="ru-RU" sz="85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006" marR="7006" marT="7006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50" u="none" strike="noStrike" kern="1200">
                          <a:effectLst/>
                        </a:rPr>
                        <a:t>323 212</a:t>
                      </a:r>
                      <a:endParaRPr lang="ru-RU" sz="85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006" marR="7006" marT="7006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50" u="none" strike="noStrike" kern="1200">
                          <a:effectLst/>
                        </a:rPr>
                        <a:t>101,56%</a:t>
                      </a:r>
                      <a:endParaRPr lang="ru-RU" sz="85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006" marR="7006" marT="7006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50" u="none" strike="noStrike" kern="1200">
                          <a:effectLst/>
                        </a:rPr>
                        <a:t>80,77%</a:t>
                      </a:r>
                      <a:endParaRPr lang="ru-RU" sz="85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006" marR="7006" marT="7006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50" u="none" strike="noStrike" kern="1200">
                          <a:effectLst/>
                        </a:rPr>
                        <a:t>346 142</a:t>
                      </a:r>
                      <a:endParaRPr lang="ru-RU" sz="85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006" marR="7006" marT="700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93,38%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006" marR="7006" marT="7006" marB="0" anchor="ctr"/>
                </a:tc>
                <a:extLst>
                  <a:ext uri="{0D108BD9-81ED-4DB2-BD59-A6C34878D82A}">
                    <a16:rowId xmlns:a16="http://schemas.microsoft.com/office/drawing/2014/main" val="3885540768"/>
                  </a:ext>
                </a:extLst>
              </a:tr>
              <a:tr h="168751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50" u="none" strike="noStrike" kern="1200">
                          <a:effectLst/>
                        </a:rPr>
                        <a:t>1102</a:t>
                      </a:r>
                      <a:endParaRPr lang="ru-RU" sz="85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006" marR="7006" marT="7006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50" u="none" strike="noStrike" kern="1200">
                          <a:effectLst/>
                        </a:rPr>
                        <a:t>Массовый спорт</a:t>
                      </a:r>
                      <a:endParaRPr lang="ru-RU" sz="85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006" marR="7006" marT="7006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50" u="none" strike="noStrike" kern="1200">
                          <a:effectLst/>
                        </a:rPr>
                        <a:t>2 000</a:t>
                      </a:r>
                      <a:endParaRPr lang="ru-RU" sz="85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006" marR="7006" marT="7006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50" u="none" strike="noStrike" kern="1200">
                          <a:effectLst/>
                        </a:rPr>
                        <a:t>1 681</a:t>
                      </a:r>
                      <a:endParaRPr lang="ru-RU" sz="85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006" marR="7006" marT="7006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50" u="none" strike="noStrike" kern="1200">
                          <a:effectLst/>
                        </a:rPr>
                        <a:t>1 681</a:t>
                      </a:r>
                      <a:endParaRPr lang="ru-RU" sz="85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006" marR="7006" marT="7006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50" u="none" strike="noStrike" kern="1200">
                          <a:effectLst/>
                        </a:rPr>
                        <a:t>84,05%</a:t>
                      </a:r>
                      <a:endParaRPr lang="ru-RU" sz="85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006" marR="7006" marT="7006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50" u="none" strike="noStrike" kern="1200">
                          <a:effectLst/>
                        </a:rPr>
                        <a:t>100,00%</a:t>
                      </a:r>
                      <a:endParaRPr lang="ru-RU" sz="85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006" marR="7006" marT="7006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50" u="none" strike="noStrike" kern="1200">
                          <a:effectLst/>
                        </a:rPr>
                        <a:t> </a:t>
                      </a:r>
                      <a:endParaRPr lang="ru-RU" sz="85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006" marR="7006" marT="700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006" marR="7006" marT="7006" marB="0" anchor="ctr"/>
                </a:tc>
                <a:extLst>
                  <a:ext uri="{0D108BD9-81ED-4DB2-BD59-A6C34878D82A}">
                    <a16:rowId xmlns:a16="http://schemas.microsoft.com/office/drawing/2014/main" val="3565720188"/>
                  </a:ext>
                </a:extLst>
              </a:tr>
              <a:tr h="168751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50" u="none" strike="noStrike" kern="1200">
                          <a:effectLst/>
                        </a:rPr>
                        <a:t>1103</a:t>
                      </a:r>
                      <a:endParaRPr lang="ru-RU" sz="85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006" marR="7006" marT="7006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50" u="none" strike="noStrike" kern="1200">
                          <a:effectLst/>
                        </a:rPr>
                        <a:t>Спорт высших достижений</a:t>
                      </a:r>
                      <a:endParaRPr lang="ru-RU" sz="85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006" marR="7006" marT="7006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50" u="none" strike="noStrike" kern="1200">
                          <a:effectLst/>
                        </a:rPr>
                        <a:t>106 896</a:t>
                      </a:r>
                      <a:endParaRPr lang="ru-RU" sz="85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006" marR="7006" marT="7006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50" u="none" strike="noStrike" kern="1200">
                          <a:effectLst/>
                        </a:rPr>
                        <a:t>105 605</a:t>
                      </a:r>
                      <a:endParaRPr lang="ru-RU" sz="85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006" marR="7006" marT="7006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50" u="none" strike="noStrike" kern="1200">
                          <a:effectLst/>
                        </a:rPr>
                        <a:t>105 550</a:t>
                      </a:r>
                      <a:endParaRPr lang="ru-RU" sz="85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006" marR="7006" marT="7006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50" u="none" strike="noStrike" kern="1200">
                          <a:effectLst/>
                        </a:rPr>
                        <a:t>98,74%</a:t>
                      </a:r>
                      <a:endParaRPr lang="ru-RU" sz="85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006" marR="7006" marT="7006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50" u="none" strike="noStrike" kern="1200">
                          <a:effectLst/>
                        </a:rPr>
                        <a:t>99,95%</a:t>
                      </a:r>
                      <a:endParaRPr lang="ru-RU" sz="85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006" marR="7006" marT="7006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50" u="none" strike="noStrike" kern="1200">
                          <a:effectLst/>
                        </a:rPr>
                        <a:t>103 276</a:t>
                      </a:r>
                      <a:endParaRPr lang="ru-RU" sz="85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006" marR="7006" marT="700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102,20%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006" marR="7006" marT="7006" marB="0" anchor="ctr"/>
                </a:tc>
                <a:extLst>
                  <a:ext uri="{0D108BD9-81ED-4DB2-BD59-A6C34878D82A}">
                    <a16:rowId xmlns:a16="http://schemas.microsoft.com/office/drawing/2014/main" val="490580059"/>
                  </a:ext>
                </a:extLst>
              </a:tr>
              <a:tr h="329300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50" u="none" strike="noStrike" kern="1200">
                          <a:effectLst/>
                        </a:rPr>
                        <a:t>1105</a:t>
                      </a:r>
                      <a:endParaRPr lang="ru-RU" sz="85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006" marR="7006" marT="7006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50" u="none" strike="noStrike" kern="1200">
                          <a:effectLst/>
                        </a:rPr>
                        <a:t>Другие вопросы в области физической культуры и спорта</a:t>
                      </a:r>
                      <a:endParaRPr lang="ru-RU" sz="85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006" marR="7006" marT="7006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50" u="none" strike="noStrike" kern="1200">
                          <a:effectLst/>
                        </a:rPr>
                        <a:t>23 860</a:t>
                      </a:r>
                      <a:endParaRPr lang="ru-RU" sz="85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006" marR="7006" marT="7006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50" u="none" strike="noStrike" kern="1200">
                          <a:effectLst/>
                        </a:rPr>
                        <a:t>26 409</a:t>
                      </a:r>
                      <a:endParaRPr lang="ru-RU" sz="85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006" marR="7006" marT="7006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50" u="none" strike="noStrike" kern="1200">
                          <a:effectLst/>
                        </a:rPr>
                        <a:t>26 238</a:t>
                      </a:r>
                      <a:endParaRPr lang="ru-RU" sz="85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006" marR="7006" marT="7006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50" u="none" strike="noStrike" kern="1200">
                          <a:effectLst/>
                        </a:rPr>
                        <a:t>109,97%</a:t>
                      </a:r>
                      <a:endParaRPr lang="ru-RU" sz="85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006" marR="7006" marT="7006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50" u="none" strike="noStrike" kern="1200">
                          <a:effectLst/>
                        </a:rPr>
                        <a:t>99,35%</a:t>
                      </a:r>
                      <a:endParaRPr lang="ru-RU" sz="85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006" marR="7006" marT="7006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50" u="none" strike="noStrike" kern="1200">
                          <a:effectLst/>
                        </a:rPr>
                        <a:t>24 827</a:t>
                      </a:r>
                      <a:endParaRPr lang="ru-RU" sz="85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006" marR="7006" marT="700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105,68%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006" marR="7006" marT="7006" marB="0" anchor="ctr"/>
                </a:tc>
                <a:extLst>
                  <a:ext uri="{0D108BD9-81ED-4DB2-BD59-A6C34878D82A}">
                    <a16:rowId xmlns:a16="http://schemas.microsoft.com/office/drawing/2014/main" val="2609370851"/>
                  </a:ext>
                </a:extLst>
              </a:tr>
              <a:tr h="168751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50" u="none" strike="noStrike" kern="1200">
                          <a:effectLst/>
                        </a:rPr>
                        <a:t>1200</a:t>
                      </a:r>
                      <a:endParaRPr lang="ru-RU" sz="85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006" marR="7006" marT="7006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50" u="none" strike="noStrike" kern="1200" dirty="0">
                          <a:effectLst/>
                        </a:rPr>
                        <a:t>Средства массовой информации</a:t>
                      </a:r>
                      <a:endParaRPr lang="ru-RU" sz="85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006" marR="7006" marT="7006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50" u="none" strike="noStrike" kern="1200">
                          <a:effectLst/>
                        </a:rPr>
                        <a:t>23 400</a:t>
                      </a:r>
                      <a:endParaRPr lang="ru-RU" sz="85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006" marR="7006" marT="7006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50" u="none" strike="noStrike" kern="1200">
                          <a:effectLst/>
                        </a:rPr>
                        <a:t>28 956</a:t>
                      </a:r>
                      <a:endParaRPr lang="ru-RU" sz="85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006" marR="7006" marT="7006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50" u="none" strike="noStrike" kern="1200">
                          <a:effectLst/>
                        </a:rPr>
                        <a:t>27 983</a:t>
                      </a:r>
                      <a:endParaRPr lang="ru-RU" sz="85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006" marR="7006" marT="7006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50" u="none" strike="noStrike" kern="1200">
                          <a:effectLst/>
                        </a:rPr>
                        <a:t>119,59%</a:t>
                      </a:r>
                      <a:endParaRPr lang="ru-RU" sz="85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006" marR="7006" marT="7006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50" u="none" strike="noStrike" kern="1200">
                          <a:effectLst/>
                        </a:rPr>
                        <a:t>96,64%</a:t>
                      </a:r>
                      <a:endParaRPr lang="ru-RU" sz="85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006" marR="7006" marT="7006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50" u="none" strike="noStrike" kern="1200">
                          <a:effectLst/>
                        </a:rPr>
                        <a:t>24 894</a:t>
                      </a:r>
                      <a:endParaRPr lang="ru-RU" sz="85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006" marR="7006" marT="700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112,41%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006" marR="7006" marT="7006" marB="0" anchor="ctr"/>
                </a:tc>
                <a:extLst>
                  <a:ext uri="{0D108BD9-81ED-4DB2-BD59-A6C34878D82A}">
                    <a16:rowId xmlns:a16="http://schemas.microsoft.com/office/drawing/2014/main" val="1778956442"/>
                  </a:ext>
                </a:extLst>
              </a:tr>
              <a:tr h="329300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50" u="none" strike="noStrike" kern="1200" dirty="0">
                          <a:effectLst/>
                        </a:rPr>
                        <a:t>1204</a:t>
                      </a:r>
                      <a:endParaRPr lang="ru-RU" sz="85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006" marR="7006" marT="7006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50" u="none" strike="noStrike" kern="1200">
                          <a:effectLst/>
                        </a:rPr>
                        <a:t>Другие вопросы в области средств массовой информации</a:t>
                      </a:r>
                      <a:endParaRPr lang="ru-RU" sz="85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006" marR="7006" marT="7006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50" u="none" strike="noStrike" kern="1200">
                          <a:effectLst/>
                        </a:rPr>
                        <a:t>23 400</a:t>
                      </a:r>
                      <a:endParaRPr lang="ru-RU" sz="85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006" marR="7006" marT="7006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50" u="none" strike="noStrike" kern="1200">
                          <a:effectLst/>
                        </a:rPr>
                        <a:t>28 956</a:t>
                      </a:r>
                      <a:endParaRPr lang="ru-RU" sz="85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006" marR="7006" marT="7006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50" u="none" strike="noStrike" kern="1200">
                          <a:effectLst/>
                        </a:rPr>
                        <a:t>27 983</a:t>
                      </a:r>
                      <a:endParaRPr lang="ru-RU" sz="85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006" marR="7006" marT="7006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50" u="none" strike="noStrike" kern="1200">
                          <a:effectLst/>
                        </a:rPr>
                        <a:t>119,59%</a:t>
                      </a:r>
                      <a:endParaRPr lang="ru-RU" sz="85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006" marR="7006" marT="7006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50" u="none" strike="noStrike" kern="1200">
                          <a:effectLst/>
                        </a:rPr>
                        <a:t>96,64%</a:t>
                      </a:r>
                      <a:endParaRPr lang="ru-RU" sz="85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006" marR="7006" marT="7006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50" u="none" strike="noStrike" kern="1200" dirty="0">
                          <a:effectLst/>
                        </a:rPr>
                        <a:t>24 894</a:t>
                      </a:r>
                      <a:endParaRPr lang="ru-RU" sz="85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006" marR="7006" marT="700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112,41%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006" marR="7006" marT="7006" marB="0" anchor="ctr"/>
                </a:tc>
                <a:extLst>
                  <a:ext uri="{0D108BD9-81ED-4DB2-BD59-A6C34878D82A}">
                    <a16:rowId xmlns:a16="http://schemas.microsoft.com/office/drawing/2014/main" val="36490233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1192430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053" y="16205"/>
            <a:ext cx="91440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900" b="1" dirty="0">
                <a:solidFill>
                  <a:srgbClr val="0000CC"/>
                </a:solidFill>
              </a:rPr>
              <a:t>Информация об общественно значимых проектах, реализуемых на территории городского округа Щёлково Московской области в 2022 году (тыс. рублей)</a:t>
            </a: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/>
          </p:nvPr>
        </p:nvGraphicFramePr>
        <p:xfrm>
          <a:off x="107505" y="1052735"/>
          <a:ext cx="8856983" cy="4927964"/>
        </p:xfrm>
        <a:graphic>
          <a:graphicData uri="http://schemas.openxmlformats.org/drawingml/2006/table">
            <a:tbl>
              <a:tblPr>
                <a:tableStyleId>{D7AC3CCA-C797-4891-BE02-D94E43425B78}</a:tableStyleId>
              </a:tblPr>
              <a:tblGrid>
                <a:gridCol w="295583">
                  <a:extLst>
                    <a:ext uri="{9D8B030D-6E8A-4147-A177-3AD203B41FA5}">
                      <a16:colId xmlns:a16="http://schemas.microsoft.com/office/drawing/2014/main" val="4067194519"/>
                    </a:ext>
                  </a:extLst>
                </a:gridCol>
                <a:gridCol w="1459101">
                  <a:extLst>
                    <a:ext uri="{9D8B030D-6E8A-4147-A177-3AD203B41FA5}">
                      <a16:colId xmlns:a16="http://schemas.microsoft.com/office/drawing/2014/main" val="835961490"/>
                    </a:ext>
                  </a:extLst>
                </a:gridCol>
                <a:gridCol w="1420460">
                  <a:extLst>
                    <a:ext uri="{9D8B030D-6E8A-4147-A177-3AD203B41FA5}">
                      <a16:colId xmlns:a16="http://schemas.microsoft.com/office/drawing/2014/main" val="3304844662"/>
                    </a:ext>
                  </a:extLst>
                </a:gridCol>
                <a:gridCol w="919121">
                  <a:extLst>
                    <a:ext uri="{9D8B030D-6E8A-4147-A177-3AD203B41FA5}">
                      <a16:colId xmlns:a16="http://schemas.microsoft.com/office/drawing/2014/main" val="1909148044"/>
                    </a:ext>
                  </a:extLst>
                </a:gridCol>
                <a:gridCol w="1086234">
                  <a:extLst>
                    <a:ext uri="{9D8B030D-6E8A-4147-A177-3AD203B41FA5}">
                      <a16:colId xmlns:a16="http://schemas.microsoft.com/office/drawing/2014/main" val="4081084963"/>
                    </a:ext>
                  </a:extLst>
                </a:gridCol>
                <a:gridCol w="1228212">
                  <a:extLst>
                    <a:ext uri="{9D8B030D-6E8A-4147-A177-3AD203B41FA5}">
                      <a16:colId xmlns:a16="http://schemas.microsoft.com/office/drawing/2014/main" val="618113649"/>
                    </a:ext>
                  </a:extLst>
                </a:gridCol>
                <a:gridCol w="2448272">
                  <a:extLst>
                    <a:ext uri="{9D8B030D-6E8A-4147-A177-3AD203B41FA5}">
                      <a16:colId xmlns:a16="http://schemas.microsoft.com/office/drawing/2014/main" val="348254241"/>
                    </a:ext>
                  </a:extLst>
                </a:gridCol>
              </a:tblGrid>
              <a:tr h="50876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</a:rPr>
                        <a:t>№ п/п</a:t>
                      </a:r>
                      <a:endParaRPr lang="ru-RU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264" marR="5264" marT="5264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</a:rPr>
                        <a:t>Наименование проекта</a:t>
                      </a:r>
                      <a:endParaRPr lang="ru-RU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264" marR="5264" marT="5264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</a:rPr>
                        <a:t>Место реализации проекта</a:t>
                      </a:r>
                      <a:endParaRPr lang="ru-RU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264" marR="5264" marT="5264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</a:rPr>
                        <a:t>Срок ввода объекта</a:t>
                      </a:r>
                      <a:endParaRPr lang="ru-RU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264" marR="5264" marT="5264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</a:rPr>
                        <a:t>Объем финансирования в 2022 год</a:t>
                      </a:r>
                      <a:endParaRPr lang="ru-RU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264" marR="5264" marT="5264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</a:rPr>
                        <a:t>Фактические</a:t>
                      </a:r>
                      <a:r>
                        <a:rPr lang="ru-RU" sz="1000" b="1" u="none" strike="noStrike" baseline="0" dirty="0">
                          <a:effectLst/>
                        </a:rPr>
                        <a:t> значения в </a:t>
                      </a:r>
                      <a:r>
                        <a:rPr lang="ru-RU" sz="1000" b="1" u="none" strike="noStrike" dirty="0">
                          <a:effectLst/>
                        </a:rPr>
                        <a:t>2022 году</a:t>
                      </a:r>
                      <a:endParaRPr lang="ru-RU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264" marR="5264" marT="5264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</a:rPr>
                        <a:t>Результаты от реализации проекта</a:t>
                      </a:r>
                      <a:endParaRPr lang="ru-RU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264" marR="5264" marT="5264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02065091"/>
                  </a:ext>
                </a:extLst>
              </a:tr>
              <a:tr h="302080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264" marR="5264" marT="5264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ВСЕГО, в том числе:</a:t>
                      </a:r>
                      <a:endParaRPr lang="ru-RU" sz="10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264" marR="5264" marT="5264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264" marR="5264" marT="5264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 </a:t>
                      </a:r>
                      <a:endParaRPr lang="ru-RU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264" marR="5264" marT="5264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effectLst/>
                          <a:latin typeface="Arial" panose="020B0604020202020204" pitchFamily="34" charset="0"/>
                        </a:rPr>
                        <a:t>2 471 530,19</a:t>
                      </a:r>
                    </a:p>
                  </a:txBody>
                  <a:tcPr marL="5264" marR="5264" marT="5264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effectLst/>
                          <a:latin typeface="Arial" panose="020B0604020202020204" pitchFamily="34" charset="0"/>
                        </a:rPr>
                        <a:t>2 105 901,79</a:t>
                      </a:r>
                    </a:p>
                  </a:txBody>
                  <a:tcPr marL="5264" marR="5264" marT="5264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 dirty="0">
                          <a:effectLst/>
                        </a:rPr>
                        <a:t> </a:t>
                      </a:r>
                      <a:endParaRPr lang="ru-RU" sz="1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264" marR="5264" marT="5264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27055524"/>
                  </a:ext>
                </a:extLst>
              </a:tr>
              <a:tr h="70132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1</a:t>
                      </a:r>
                      <a:endParaRPr lang="ru-RU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264" marR="5264" marT="5264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</a:rPr>
                        <a:t>Детский сад на 220</a:t>
                      </a:r>
                      <a:endParaRPr lang="ru-RU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264" marR="5264" marT="5264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</a:rPr>
                        <a:t>Московская область, г. Щелково, ул. Школьная, вблизи МБОУ СОШ № 1</a:t>
                      </a:r>
                      <a:endParaRPr lang="ru-RU" sz="1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264" marR="5264" marT="5264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</a:rPr>
                        <a:t>01.09.2024</a:t>
                      </a:r>
                      <a:endParaRPr lang="ru-RU" sz="1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264" marR="5264" marT="5264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effectLst/>
                          <a:latin typeface="Arial" panose="020B0604020202020204" pitchFamily="34" charset="0"/>
                        </a:rPr>
                        <a:t>49 139,8</a:t>
                      </a:r>
                    </a:p>
                  </a:txBody>
                  <a:tcPr marL="5264" marR="5264" marT="5264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effectLst/>
                          <a:latin typeface="Arial" panose="020B0604020202020204" pitchFamily="34" charset="0"/>
                        </a:rPr>
                        <a:t>49 000,0</a:t>
                      </a:r>
                    </a:p>
                  </a:txBody>
                  <a:tcPr marL="5264" marR="5264" marT="5264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Количество введенных в эксплуатацию объектов общего образования за счет бюджетных средств - всего - 1 единица.</a:t>
                      </a:r>
                      <a:endParaRPr lang="ru-RU" sz="1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264" marR="5264" marT="5264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65240233"/>
                  </a:ext>
                </a:extLst>
              </a:tr>
              <a:tr h="80273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2</a:t>
                      </a:r>
                      <a:endParaRPr lang="ru-RU" sz="1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264" marR="5264" marT="5264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</a:rPr>
                        <a:t>Школа на 825 мест</a:t>
                      </a:r>
                      <a:endParaRPr lang="ru-RU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264" marR="5264" marT="5264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</a:rPr>
                        <a:t> Московская область, г. Щелково, микрорайон «Потапово-3А»</a:t>
                      </a:r>
                      <a:endParaRPr lang="ru-RU" sz="1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264" marR="5264" marT="5264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</a:rPr>
                        <a:t>01.09.2023</a:t>
                      </a:r>
                      <a:endParaRPr lang="ru-RU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264" marR="5264" marT="5264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effectLst/>
                          <a:latin typeface="Arial" panose="020B0604020202020204" pitchFamily="34" charset="0"/>
                        </a:rPr>
                        <a:t>436 873,23</a:t>
                      </a:r>
                    </a:p>
                  </a:txBody>
                  <a:tcPr marL="5264" marR="5264" marT="5264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effectLst/>
                          <a:latin typeface="Arial" panose="020B0604020202020204" pitchFamily="34" charset="0"/>
                        </a:rPr>
                        <a:t>436 873,23</a:t>
                      </a:r>
                    </a:p>
                  </a:txBody>
                  <a:tcPr marL="5264" marR="5264" marT="5264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Количество введенных в эксплуатацию объектов общего образования за счет бюджетных средств - всего - 1 единица.</a:t>
                      </a:r>
                      <a:endParaRPr lang="ru-RU" sz="1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264" marR="5264" marT="5264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51026808"/>
                  </a:ext>
                </a:extLst>
              </a:tr>
              <a:tr h="83469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3</a:t>
                      </a:r>
                      <a:endParaRPr lang="ru-RU" sz="1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264" marR="5264" marT="5264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</a:rPr>
                        <a:t>Общеобразовательная школа на 550 мест</a:t>
                      </a:r>
                      <a:endParaRPr lang="ru-RU" sz="1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264" marR="5264" marT="5264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</a:rPr>
                        <a:t> в пос. Новый городок Щелковского района</a:t>
                      </a:r>
                      <a:endParaRPr lang="ru-RU" sz="1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264" marR="5264" marT="5264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</a:rPr>
                        <a:t>01.09.2023</a:t>
                      </a:r>
                      <a:endParaRPr lang="ru-RU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264" marR="5264" marT="5264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effectLst/>
                          <a:latin typeface="Arial" panose="020B0604020202020204" pitchFamily="34" charset="0"/>
                        </a:rPr>
                        <a:t>182 653,9</a:t>
                      </a:r>
                    </a:p>
                  </a:txBody>
                  <a:tcPr marL="5264" marR="5264" marT="5264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effectLst/>
                          <a:latin typeface="Arial" panose="020B0604020202020204" pitchFamily="34" charset="0"/>
                        </a:rPr>
                        <a:t>182 653,9</a:t>
                      </a:r>
                    </a:p>
                  </a:txBody>
                  <a:tcPr marL="5264" marR="5264" marT="5264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Количество введенных в эксплуатацию объектов общего образования за счет бюджетных средств - всего - 1 единица.</a:t>
                      </a:r>
                      <a:endParaRPr lang="ru-RU" sz="1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264" marR="5264" marT="5264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7128564"/>
                  </a:ext>
                </a:extLst>
              </a:tr>
              <a:tr h="85870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4</a:t>
                      </a:r>
                      <a:endParaRPr lang="ru-RU" sz="1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264" marR="5264" marT="5264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0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Школа на 275 мест</a:t>
                      </a:r>
                    </a:p>
                  </a:txBody>
                  <a:tcPr marL="5264" marR="5264" marT="5264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0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Московская область, г. Щёлково, ул. Шмидта, д.11</a:t>
                      </a:r>
                    </a:p>
                  </a:txBody>
                  <a:tcPr marL="5264" marR="5264" marT="5264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0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01.09.2022</a:t>
                      </a:r>
                    </a:p>
                  </a:txBody>
                  <a:tcPr marL="5264" marR="5264" marT="5264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effectLst/>
                          <a:latin typeface="Arial" panose="020B0604020202020204" pitchFamily="34" charset="0"/>
                        </a:rPr>
                        <a:t>653 538,16</a:t>
                      </a:r>
                    </a:p>
                  </a:txBody>
                  <a:tcPr marL="5264" marR="5264" marT="5264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effectLst/>
                          <a:latin typeface="Arial" panose="020B0604020202020204" pitchFamily="34" charset="0"/>
                        </a:rPr>
                        <a:t>653 537,22</a:t>
                      </a:r>
                    </a:p>
                  </a:txBody>
                  <a:tcPr marL="5264" marR="5264" marT="5264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u="none" strike="noStrike" dirty="0">
                          <a:effectLst/>
                        </a:rPr>
                        <a:t>Количество введенных в эксплуатацию объектов общего образования за счет бюджетных средств - всего - 1 единица.</a:t>
                      </a:r>
                      <a:endParaRPr lang="ru-RU" sz="1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/>
                      </a:r>
                      <a:br>
                        <a:rPr lang="ru-RU" sz="1000" u="none" strike="noStrike" dirty="0">
                          <a:effectLst/>
                        </a:rPr>
                      </a:br>
                      <a:r>
                        <a:rPr lang="ru-RU" sz="1000" u="none" strike="noStrike" dirty="0">
                          <a:effectLst/>
                        </a:rPr>
                        <a:t/>
                      </a:r>
                      <a:br>
                        <a:rPr lang="ru-RU" sz="1000" u="none" strike="noStrike" dirty="0">
                          <a:effectLst/>
                        </a:rPr>
                      </a:br>
                      <a:endParaRPr lang="ru-RU" sz="1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264" marR="5264" marT="5264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35608686"/>
                  </a:ext>
                </a:extLst>
              </a:tr>
              <a:tr h="858704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0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 marL="5264" marR="5264" marT="5264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0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Новый корпус на 550 учащихся МБОУ СОШ №11 им. Титова</a:t>
                      </a:r>
                    </a:p>
                  </a:txBody>
                  <a:tcPr marL="5264" marR="5264" marT="5264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Московская область, г. Щёлково, ул. Институтская, д.15</a:t>
                      </a:r>
                    </a:p>
                    <a:p>
                      <a:pPr marL="0" algn="l" defTabSz="914400" rtl="0" eaLnBrk="1" fontAlgn="ctr" latinLnBrk="0" hangingPunct="1"/>
                      <a:endParaRPr lang="ru-RU" sz="10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264" marR="5264" marT="5264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0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01.03.2023</a:t>
                      </a:r>
                    </a:p>
                  </a:txBody>
                  <a:tcPr marL="5264" marR="5264" marT="5264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effectLst/>
                          <a:latin typeface="Arial" panose="020B0604020202020204" pitchFamily="34" charset="0"/>
                        </a:rPr>
                        <a:t>1 149 325,10</a:t>
                      </a:r>
                    </a:p>
                  </a:txBody>
                  <a:tcPr marL="5264" marR="5264" marT="5264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effectLst/>
                          <a:latin typeface="Arial" panose="020B0604020202020204" pitchFamily="34" charset="0"/>
                        </a:rPr>
                        <a:t>783 837,44</a:t>
                      </a:r>
                    </a:p>
                  </a:txBody>
                  <a:tcPr marL="5264" marR="5264" marT="5264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Количество введенных в эксплуатацию объектов физической культуры и спорта за счет бюджетных средств - всего - 1 единица. </a:t>
                      </a:r>
                      <a:endParaRPr lang="ru-RU" sz="1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264" marR="5264" marT="5264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2001894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29507685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74" y="0"/>
            <a:ext cx="9141726" cy="696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132856" y="0"/>
            <a:ext cx="6984776" cy="830997"/>
          </a:xfrm>
          <a:prstGeom prst="rect">
            <a:avLst/>
          </a:prstGeom>
          <a:gradFill>
            <a:gsLst>
              <a:gs pos="0">
                <a:schemeClr val="accent5">
                  <a:lumMod val="5000"/>
                  <a:lumOff val="95000"/>
                </a:schemeClr>
              </a:gs>
              <a:gs pos="74000">
                <a:schemeClr val="accent5">
                  <a:lumMod val="45000"/>
                  <a:lumOff val="55000"/>
                </a:schemeClr>
              </a:gs>
              <a:gs pos="83000">
                <a:schemeClr val="accent5">
                  <a:lumMod val="45000"/>
                  <a:lumOff val="55000"/>
                </a:schemeClr>
              </a:gs>
              <a:gs pos="100000">
                <a:schemeClr val="accent5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altLang="en-US" sz="16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Constantia" pitchFamily="18" charset="0"/>
              </a:rPr>
              <a:t>«Бюджет для граждан» </a:t>
            </a:r>
          </a:p>
          <a:p>
            <a:pPr algn="ctr">
              <a:defRPr/>
            </a:pPr>
            <a:r>
              <a:rPr lang="ru-RU" altLang="en-US" sz="16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Constantia" pitchFamily="18" charset="0"/>
              </a:rPr>
              <a:t>Подготовлен  </a:t>
            </a:r>
            <a:r>
              <a:rPr lang="en-US" altLang="en-US" sz="16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Constantia" pitchFamily="18" charset="0"/>
              </a:rPr>
              <a:t>Финансовым </a:t>
            </a:r>
            <a:r>
              <a:rPr lang="ru-RU" altLang="en-US" sz="16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Constantia" pitchFamily="18" charset="0"/>
              </a:rPr>
              <a:t> управлением</a:t>
            </a:r>
          </a:p>
          <a:p>
            <a:pPr algn="ctr">
              <a:defRPr/>
            </a:pPr>
            <a:r>
              <a:rPr lang="en-US" altLang="en-US" sz="16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Constantia" pitchFamily="18" charset="0"/>
              </a:rPr>
              <a:t> </a:t>
            </a:r>
            <a:r>
              <a:rPr lang="ru-RU" altLang="en-US" sz="16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Constantia" pitchFamily="18" charset="0"/>
              </a:rPr>
              <a:t>Администрации</a:t>
            </a:r>
            <a:r>
              <a:rPr lang="en-US" altLang="en-US" sz="16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Constantia" pitchFamily="18" charset="0"/>
              </a:rPr>
              <a:t> </a:t>
            </a:r>
            <a:r>
              <a:rPr lang="ru-RU" altLang="en-US" sz="16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Constantia" pitchFamily="18" charset="0"/>
              </a:rPr>
              <a:t>городского округа Щёлково</a:t>
            </a:r>
            <a:endParaRPr lang="en-US" sz="1600" b="1" dirty="0">
              <a:effectLst>
                <a:outerShdw blurRad="38100" dist="38100" dir="2700000" algn="tl">
                  <a:srgbClr val="000000"/>
                </a:outerShdw>
              </a:effectLst>
              <a:latin typeface="Antique Olive Compact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274" y="4272677"/>
            <a:ext cx="8532440" cy="2585323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5000"/>
                  <a:lumOff val="95000"/>
                </a:schemeClr>
              </a:gs>
              <a:gs pos="74000">
                <a:schemeClr val="accent5">
                  <a:lumMod val="45000"/>
                  <a:lumOff val="55000"/>
                </a:schemeClr>
              </a:gs>
              <a:gs pos="83000">
                <a:schemeClr val="accent5">
                  <a:lumMod val="45000"/>
                  <a:lumOff val="55000"/>
                </a:schemeClr>
              </a:gs>
              <a:gs pos="100000">
                <a:schemeClr val="accent5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dirty="0">
                <a:latin typeface="Times New Roman" pitchFamily="18" charset="0"/>
                <a:cs typeface="Times New Roman" pitchFamily="18" charset="0"/>
              </a:rPr>
              <a:t>Адрес: Пролетарский проспект, д. 1-1а, г. Щёлково, Московская область, 141100.</a:t>
            </a:r>
          </a:p>
          <a:p>
            <a:pPr algn="ctr"/>
            <a:r>
              <a:rPr lang="ru-RU" dirty="0">
                <a:latin typeface="Times New Roman" pitchFamily="18" charset="0"/>
                <a:cs typeface="Times New Roman" pitchFamily="18" charset="0"/>
              </a:rPr>
              <a:t>Телефон/факс: 8 496 566-94-19.</a:t>
            </a:r>
          </a:p>
          <a:p>
            <a:pPr algn="ctr"/>
            <a:r>
              <a:rPr lang="ru-RU" dirty="0">
                <a:latin typeface="Times New Roman" pitchFamily="18" charset="0"/>
                <a:cs typeface="Times New Roman" pitchFamily="18" charset="0"/>
              </a:rPr>
              <a:t>Эл. почта: </a:t>
            </a:r>
            <a:r>
              <a:rPr lang="ru-RU" dirty="0">
                <a:latin typeface="Times New Roman" pitchFamily="18" charset="0"/>
                <a:cs typeface="Times New Roman" pitchFamily="18" charset="0"/>
                <a:hlinkClick r:id="rId3"/>
              </a:rPr>
              <a:t>fuashr@mail.ru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ctr"/>
            <a:r>
              <a:rPr lang="ru-RU" dirty="0">
                <a:latin typeface="Times New Roman" pitchFamily="18" charset="0"/>
                <a:cs typeface="Times New Roman" pitchFamily="18" charset="0"/>
              </a:rPr>
              <a:t>График работы: понедельник - четверг с 9:00 до 18:00, пятница - с 9:00 до 16:45, обед — с 13:00 до 13:45.</a:t>
            </a:r>
          </a:p>
          <a:p>
            <a:pPr algn="ctr"/>
            <a:r>
              <a:rPr lang="ru-RU" dirty="0">
                <a:latin typeface="Times New Roman" pitchFamily="18" charset="0"/>
                <a:cs typeface="Times New Roman" pitchFamily="18" charset="0"/>
              </a:rPr>
              <a:t>Начальник Финансового управления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дминистрации городского округа Щёлково - Александр Владимирович Фрыгин.</a:t>
            </a:r>
          </a:p>
          <a:p>
            <a:pPr algn="ctr"/>
            <a:r>
              <a:rPr lang="ru-RU" dirty="0">
                <a:latin typeface="Times New Roman" pitchFamily="18" charset="0"/>
                <a:cs typeface="Times New Roman" pitchFamily="18" charset="0"/>
              </a:rPr>
              <a:t>Время приёма граждан: понедельник с 9:00 до 18:00</a:t>
            </a:r>
          </a:p>
          <a:p>
            <a:pPr algn="ctr"/>
            <a:r>
              <a:rPr lang="ru-RU" dirty="0">
                <a:latin typeface="Times New Roman" pitchFamily="18" charset="0"/>
                <a:cs typeface="Times New Roman" pitchFamily="18" charset="0"/>
              </a:rPr>
              <a:t>Обеденный перерыв с 13:00 до 13:45</a:t>
            </a:r>
          </a:p>
        </p:txBody>
      </p:sp>
    </p:spTree>
    <p:extLst>
      <p:ext uri="{BB962C8B-B14F-4D97-AF65-F5344CB8AC3E}">
        <p14:creationId xmlns:p14="http://schemas.microsoft.com/office/powerpoint/2010/main" val="3626741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2325" y="999593"/>
            <a:ext cx="2932206" cy="195480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37898" name="Rectangle 10"/>
          <p:cNvSpPr>
            <a:spLocks noChangeArrowheads="1"/>
          </p:cNvSpPr>
          <p:nvPr/>
        </p:nvSpPr>
        <p:spPr bwMode="auto">
          <a:xfrm>
            <a:off x="6504249" y="764704"/>
            <a:ext cx="2445282" cy="43021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1"/>
            </a:solidFill>
          </a:ln>
          <a:extLst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Бюджет организаций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149286"/>
            <a:ext cx="2632389" cy="177573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1835696" y="-6460"/>
            <a:ext cx="5036300" cy="584593"/>
          </a:xfrm>
          <a:noFill/>
          <a:ln>
            <a:noFill/>
          </a:ln>
          <a:effectLst>
            <a:softEdge rad="635000"/>
          </a:effectLst>
          <a:scene3d>
            <a:camera prst="orthographicFront">
              <a:rot lat="0" lon="0" rev="0"/>
            </a:camera>
            <a:lightRig rig="glow" dir="tl">
              <a:rot lat="0" lon="0" rev="14100000"/>
            </a:lightRig>
          </a:scene3d>
          <a:sp3d prstMaterial="softEdge">
            <a:bevelT w="127000" prst="artDeco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000" b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Какие бывают бюджеты?</a:t>
            </a:r>
          </a:p>
        </p:txBody>
      </p:sp>
      <p:sp>
        <p:nvSpPr>
          <p:cNvPr id="37893" name="Rectangle 5"/>
          <p:cNvSpPr>
            <a:spLocks noChangeArrowheads="1"/>
          </p:cNvSpPr>
          <p:nvPr/>
        </p:nvSpPr>
        <p:spPr bwMode="auto">
          <a:xfrm>
            <a:off x="890482" y="764704"/>
            <a:ext cx="1865845" cy="35877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1"/>
            </a:solidFill>
          </a:ln>
          <a:extLst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Бюджет семьи</a:t>
            </a:r>
          </a:p>
        </p:txBody>
      </p:sp>
      <p:sp>
        <p:nvSpPr>
          <p:cNvPr id="37907" name="Rectangle 19"/>
          <p:cNvSpPr>
            <a:spLocks noChangeArrowheads="1"/>
          </p:cNvSpPr>
          <p:nvPr/>
        </p:nvSpPr>
        <p:spPr bwMode="auto">
          <a:xfrm>
            <a:off x="251520" y="5085184"/>
            <a:ext cx="2504808" cy="156966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1"/>
            </a:solidFill>
          </a:ln>
          <a:scene3d>
            <a:camera prst="orthographicFront"/>
            <a:lightRig rig="threePt" dir="t"/>
          </a:scene3d>
          <a:sp3d>
            <a:bevelT w="101600" prst="riblet"/>
          </a:sp3d>
          <a:ex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ru-RU" sz="1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Российской Федерации</a:t>
            </a:r>
          </a:p>
          <a:p>
            <a:pPr algn="ctr"/>
            <a:r>
              <a:rPr lang="ru-RU" sz="1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(федеральный бюджет, бюджеты государственных внебюджетных фондов РФ)</a:t>
            </a:r>
          </a:p>
        </p:txBody>
      </p:sp>
      <p:sp>
        <p:nvSpPr>
          <p:cNvPr id="37908" name="Rectangle 20"/>
          <p:cNvSpPr>
            <a:spLocks noChangeArrowheads="1"/>
          </p:cNvSpPr>
          <p:nvPr/>
        </p:nvSpPr>
        <p:spPr bwMode="auto">
          <a:xfrm>
            <a:off x="3437792" y="5085184"/>
            <a:ext cx="2448273" cy="156966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1"/>
            </a:solidFill>
          </a:ln>
          <a:scene3d>
            <a:camera prst="orthographicFront"/>
            <a:lightRig rig="threePt" dir="t"/>
          </a:scene3d>
          <a:sp3d>
            <a:bevelT w="101600" prst="riblet"/>
          </a:sp3d>
          <a:ex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ru-RU" sz="1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субъектов</a:t>
            </a:r>
          </a:p>
          <a:p>
            <a:pPr algn="ctr"/>
            <a:r>
              <a:rPr lang="ru-RU" sz="1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Российской Федерации</a:t>
            </a:r>
          </a:p>
          <a:p>
            <a:pPr algn="ctr"/>
            <a:r>
              <a:rPr lang="ru-RU" sz="1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(региональные бюджеты, бюджеты территориальных фондов ОМС)</a:t>
            </a:r>
          </a:p>
        </p:txBody>
      </p:sp>
      <p:sp>
        <p:nvSpPr>
          <p:cNvPr id="37909" name="Rectangle 21"/>
          <p:cNvSpPr>
            <a:spLocks noChangeArrowheads="1"/>
          </p:cNvSpPr>
          <p:nvPr/>
        </p:nvSpPr>
        <p:spPr bwMode="auto">
          <a:xfrm>
            <a:off x="6526749" y="5085184"/>
            <a:ext cx="2400282" cy="1661993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0070C0"/>
            </a:solidFill>
          </a:ln>
          <a:scene3d>
            <a:camera prst="orthographicFront"/>
            <a:lightRig rig="threePt" dir="t"/>
          </a:scene3d>
          <a:sp3d>
            <a:bevelT w="101600" prst="riblet"/>
          </a:sp3d>
          <a:ex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ru-RU" sz="1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муниципальных образований</a:t>
            </a:r>
          </a:p>
          <a:p>
            <a:pPr algn="ctr"/>
            <a:r>
              <a:rPr lang="ru-RU" sz="1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(бюджеты городских и сельских поселений, бюджеты муниципальных районов, </a:t>
            </a:r>
            <a:r>
              <a:rPr lang="ru-RU" sz="1400" b="1" u="sng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бюджеты городских округов</a:t>
            </a:r>
            <a:r>
              <a:rPr lang="ru-RU" sz="1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pic>
        <p:nvPicPr>
          <p:cNvPr id="2054" name="Picture 6" descr="http://www.mosgubernia.ru/www/images/2015/01/280215MO_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10000" r="9231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0740" y="3356992"/>
            <a:ext cx="2393791" cy="1495424"/>
          </a:xfrm>
          <a:prstGeom prst="rect">
            <a:avLst/>
          </a:prstGeom>
          <a:ln/>
          <a:ex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pic>
      <p:pic>
        <p:nvPicPr>
          <p:cNvPr id="2056" name="Picture 8" descr="https://ds02.infourok.ru/uploads/ex/0c72/00085d59-5cf4bfea/img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0000" b="99167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7792" y="3140968"/>
            <a:ext cx="2448272" cy="1728192"/>
          </a:xfrm>
          <a:prstGeom prst="rect">
            <a:avLst/>
          </a:prstGeom>
          <a:ex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pic>
      <p:pic>
        <p:nvPicPr>
          <p:cNvPr id="2058" name="Picture 10" descr="http://www.rfembassy.ru/uploads/images/karta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356992"/>
            <a:ext cx="2504808" cy="1512168"/>
          </a:xfrm>
          <a:prstGeom prst="rect">
            <a:avLst/>
          </a:prstGeom>
          <a:ln/>
          <a:ex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pic>
      <p:sp>
        <p:nvSpPr>
          <p:cNvPr id="16" name="Загнутый угол 15"/>
          <p:cNvSpPr/>
          <p:nvPr/>
        </p:nvSpPr>
        <p:spPr>
          <a:xfrm>
            <a:off x="3371238" y="1412776"/>
            <a:ext cx="2520280" cy="1541621"/>
          </a:xfrm>
          <a:prstGeom prst="foldedCorner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1"/>
            </a:solidFill>
          </a:ln>
          <a:effectLst>
            <a:outerShdw blurRad="38100" dist="38100" dir="4800000" sx="96000" sy="96000" rotWithShape="0">
              <a:srgbClr val="000000">
                <a:alpha val="40000"/>
              </a:srgbClr>
            </a:outerShdw>
          </a:effectLst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</a:rPr>
              <a:t>Бюджеты публично-правовых образований</a:t>
            </a:r>
          </a:p>
        </p:txBody>
      </p:sp>
    </p:spTree>
    <p:extLst>
      <p:ext uri="{BB962C8B-B14F-4D97-AF65-F5344CB8AC3E}">
        <p14:creationId xmlns:p14="http://schemas.microsoft.com/office/powerpoint/2010/main" val="3154173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78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78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2000"/>
                                        <p:tgtEl>
                                          <p:spTgt spid="378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2000"/>
                                        <p:tgtEl>
                                          <p:spTgt spid="378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2000"/>
                                        <p:tgtEl>
                                          <p:spTgt spid="379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2000"/>
                                        <p:tgtEl>
                                          <p:spTgt spid="379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2000"/>
                                        <p:tgtEl>
                                          <p:spTgt spid="379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8" grpId="0" animBg="1"/>
      <p:bldP spid="37890" grpId="0"/>
      <p:bldP spid="37893" grpId="0" animBg="1"/>
      <p:bldP spid="37907" grpId="0" animBg="1"/>
      <p:bldP spid="37908" grpId="0" animBg="1"/>
      <p:bldP spid="3790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9" name="Прямоугольник 1"/>
          <p:cNvSpPr>
            <a:spLocks noChangeArrowheads="1"/>
          </p:cNvSpPr>
          <p:nvPr/>
        </p:nvSpPr>
        <p:spPr bwMode="auto">
          <a:xfrm>
            <a:off x="251520" y="669627"/>
            <a:ext cx="2664296" cy="73866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00B050"/>
            </a:solidFill>
          </a:ln>
          <a:effectLst>
            <a:outerShdw blurRad="190500" dist="228600" dir="2700000" sy="90000" rotWithShape="0">
              <a:srgbClr val="000000">
                <a:alpha val="25500"/>
              </a:srgbClr>
            </a:outerShdw>
            <a:softEdge rad="63500"/>
          </a:effectLst>
          <a:scene3d>
            <a:camera prst="orthographicFront"/>
            <a:lightRig rig="threePt" dir="t"/>
          </a:scene3d>
          <a:sp3d>
            <a:bevelT/>
          </a:sp3d>
          <a:extLst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rgbClr val="000000"/>
              </a:buClr>
              <a:buSzPct val="65000"/>
              <a:buFont typeface="Wingdings 2" pitchFamily="18" charset="2"/>
              <a:buChar char=""/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SzPct val="80000"/>
              <a:buFont typeface="Wingdings 2" pitchFamily="18" charset="2"/>
              <a:buChar char=""/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SzPct val="95000"/>
              <a:buFont typeface="Wingdings" pitchFamily="2" charset="2"/>
              <a:buChar char=""/>
              <a:defRPr sz="2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SzPct val="100000"/>
              <a:buFont typeface="Wingdings 3" pitchFamily="18" charset="2"/>
              <a:buChar char="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Wingdings 2" pitchFamily="18" charset="2"/>
              <a:buChar char="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buChar char="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buChar char="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buChar char="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buChar char="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400" b="1" dirty="0">
                <a:latin typeface="Palatino Linotype" pitchFamily="18" charset="0"/>
                <a:cs typeface="Times New Roman" pitchFamily="18" charset="0"/>
              </a:rPr>
              <a:t>Доходы бюджета </a:t>
            </a:r>
            <a:r>
              <a:rPr lang="ru-RU" altLang="ru-RU" sz="1400" dirty="0">
                <a:latin typeface="Palatino Linotype" pitchFamily="18" charset="0"/>
                <a:cs typeface="Times New Roman" pitchFamily="18" charset="0"/>
              </a:rPr>
              <a:t>– это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400" dirty="0">
                <a:latin typeface="Palatino Linotype" pitchFamily="18" charset="0"/>
                <a:cs typeface="Times New Roman" pitchFamily="18" charset="0"/>
              </a:rPr>
              <a:t>поступающие в бюджет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400" dirty="0">
                <a:latin typeface="Palatino Linotype" pitchFamily="18" charset="0"/>
                <a:cs typeface="Times New Roman" pitchFamily="18" charset="0"/>
              </a:rPr>
              <a:t>денежные средства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2808" y="1610062"/>
            <a:ext cx="3689222" cy="338437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TextBox 8"/>
          <p:cNvSpPr txBox="1"/>
          <p:nvPr/>
        </p:nvSpPr>
        <p:spPr>
          <a:xfrm>
            <a:off x="110553" y="1408291"/>
            <a:ext cx="2520670" cy="160043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schemeClr val="tx1"/>
                </a:solidFill>
                <a:latin typeface="Palatino Linotype" pitchFamily="18" charset="0"/>
                <a:cs typeface="Times New Roman" pitchFamily="18" charset="0"/>
              </a:rPr>
              <a:t>НАЛОГОВЫЕ ДОХОДЫ:</a:t>
            </a:r>
          </a:p>
          <a:p>
            <a:r>
              <a:rPr lang="ru-RU" sz="1200" b="1" dirty="0">
                <a:solidFill>
                  <a:schemeClr val="tx1"/>
                </a:solidFill>
              </a:rPr>
              <a:t>-Налог на доходы физических лиц</a:t>
            </a:r>
          </a:p>
          <a:p>
            <a:r>
              <a:rPr lang="ru-RU" sz="1200" b="1" dirty="0">
                <a:solidFill>
                  <a:schemeClr val="tx1"/>
                </a:solidFill>
              </a:rPr>
              <a:t>-Земельный налог</a:t>
            </a:r>
          </a:p>
          <a:p>
            <a:r>
              <a:rPr lang="ru-RU" sz="1200" b="1" dirty="0">
                <a:solidFill>
                  <a:schemeClr val="tx1"/>
                </a:solidFill>
              </a:rPr>
              <a:t>-Налог на имущество физических лиц</a:t>
            </a:r>
          </a:p>
          <a:p>
            <a:r>
              <a:rPr lang="ru-RU" sz="1200" b="1" dirty="0">
                <a:solidFill>
                  <a:schemeClr val="tx1"/>
                </a:solidFill>
              </a:rPr>
              <a:t>-Налоги на совокупный доход</a:t>
            </a:r>
          </a:p>
          <a:p>
            <a:r>
              <a:rPr lang="ru-RU" sz="1200" b="1" dirty="0">
                <a:solidFill>
                  <a:schemeClr val="tx1"/>
                </a:solidFill>
              </a:rPr>
              <a:t>-Акцизы</a:t>
            </a:r>
          </a:p>
          <a:p>
            <a:r>
              <a:rPr lang="ru-RU" sz="1200" b="1" dirty="0">
                <a:solidFill>
                  <a:schemeClr val="tx1"/>
                </a:solidFill>
              </a:rPr>
              <a:t>-Государственная пошлина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16241" y="3193395"/>
            <a:ext cx="2509294" cy="200054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rgbClr val="00B050"/>
            </a:solidFill>
          </a:ln>
          <a:effectLst>
            <a:outerShdw blurRad="190500" dist="228600" dir="2700000" sy="90000" rotWithShape="0">
              <a:srgbClr val="000000">
                <a:alpha val="25500"/>
              </a:srgbClr>
            </a:outerShdw>
            <a:softEdge rad="6350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ClrTx/>
              <a:buSzTx/>
              <a:buFontTx/>
              <a:buNone/>
              <a:defRPr sz="1400" b="1">
                <a:solidFill>
                  <a:schemeClr val="bg2">
                    <a:lumMod val="75000"/>
                  </a:schemeClr>
                </a:solidFill>
                <a:latin typeface="Palatino Linotype" pitchFamily="18" charset="0"/>
                <a:cs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SzPct val="80000"/>
              <a:buFont typeface="Wingdings 2" pitchFamily="18" charset="2"/>
              <a:buChar char=""/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SzPct val="95000"/>
              <a:buFont typeface="Wingdings" pitchFamily="2" charset="2"/>
              <a:buChar char=""/>
              <a:defRPr sz="2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SzPct val="100000"/>
              <a:buFont typeface="Wingdings 3" pitchFamily="18" charset="2"/>
              <a:buChar char="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Wingdings 2" pitchFamily="18" charset="2"/>
              <a:buChar char="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buChar char="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buChar char="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buChar char="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buChar char="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ru-RU" sz="1200" dirty="0">
                <a:solidFill>
                  <a:schemeClr val="tx1"/>
                </a:solidFill>
              </a:rPr>
              <a:t>НЕНАЛОГОВЫЕ ДОХОДЫ:</a:t>
            </a:r>
          </a:p>
          <a:p>
            <a:r>
              <a:rPr lang="ru-RU" dirty="0">
                <a:solidFill>
                  <a:schemeClr val="tx1"/>
                </a:solidFill>
              </a:rPr>
              <a:t>-Доходы от использования муниципального имущества</a:t>
            </a:r>
          </a:p>
          <a:p>
            <a:r>
              <a:rPr lang="ru-RU" dirty="0">
                <a:solidFill>
                  <a:schemeClr val="tx1"/>
                </a:solidFill>
              </a:rPr>
              <a:t>-Доходы от продажи материальных и нематериальных</a:t>
            </a:r>
          </a:p>
          <a:p>
            <a:r>
              <a:rPr lang="ru-RU" dirty="0">
                <a:solidFill>
                  <a:schemeClr val="tx1"/>
                </a:solidFill>
              </a:rPr>
              <a:t>-Прочие доходы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4866" y="5193943"/>
            <a:ext cx="2520669" cy="1600438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rgbClr val="00B050"/>
            </a:solidFill>
          </a:ln>
          <a:effectLst>
            <a:outerShdw blurRad="190500" dist="228600" dir="2700000" sy="90000" rotWithShape="0">
              <a:srgbClr val="000000">
                <a:alpha val="25500"/>
              </a:srgbClr>
            </a:outerShdw>
            <a:softEdge rad="6350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ClrTx/>
              <a:buSzTx/>
              <a:buFontTx/>
              <a:buNone/>
              <a:defRPr sz="1400" b="1">
                <a:solidFill>
                  <a:schemeClr val="bg2">
                    <a:lumMod val="75000"/>
                  </a:schemeClr>
                </a:solidFill>
                <a:latin typeface="Palatino Linotype" pitchFamily="18" charset="0"/>
                <a:cs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SzPct val="80000"/>
              <a:buFont typeface="Wingdings 2" pitchFamily="18" charset="2"/>
              <a:buChar char=""/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SzPct val="95000"/>
              <a:buFont typeface="Wingdings" pitchFamily="2" charset="2"/>
              <a:buChar char=""/>
              <a:defRPr sz="2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SzPct val="100000"/>
              <a:buFont typeface="Wingdings 3" pitchFamily="18" charset="2"/>
              <a:buChar char="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Wingdings 2" pitchFamily="18" charset="2"/>
              <a:buChar char="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buChar char="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buChar char="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buChar char="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buChar char="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ru-RU" dirty="0">
                <a:solidFill>
                  <a:schemeClr val="tx1"/>
                </a:solidFill>
              </a:rPr>
              <a:t>МЕЖБЮДЖЕТНЫЕ ТРАНСФЕРТЫ:</a:t>
            </a:r>
          </a:p>
          <a:p>
            <a:r>
              <a:rPr lang="ru-RU" dirty="0">
                <a:solidFill>
                  <a:schemeClr val="tx1"/>
                </a:solidFill>
              </a:rPr>
              <a:t>Дотации, субсидии, субвенции, иные межбюджетные трансферты (помощь из другого бюджета)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732240" y="1445840"/>
            <a:ext cx="2160241" cy="4401205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ClrTx/>
              <a:buSzTx/>
              <a:buFontTx/>
              <a:buNone/>
              <a:defRPr sz="1400" b="1">
                <a:solidFill>
                  <a:schemeClr val="bg2">
                    <a:lumMod val="75000"/>
                  </a:schemeClr>
                </a:solidFill>
                <a:latin typeface="Palatino Linotype" pitchFamily="18" charset="0"/>
                <a:cs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SzPct val="80000"/>
              <a:buFont typeface="Wingdings 2" pitchFamily="18" charset="2"/>
              <a:buChar char=""/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SzPct val="95000"/>
              <a:buFont typeface="Wingdings" pitchFamily="2" charset="2"/>
              <a:buChar char=""/>
              <a:defRPr sz="2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SzPct val="100000"/>
              <a:buFont typeface="Wingdings 3" pitchFamily="18" charset="2"/>
              <a:buChar char="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Wingdings 2" pitchFamily="18" charset="2"/>
              <a:buChar char="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buChar char="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buChar char="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buChar char="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buChar char="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ru-RU" dirty="0">
                <a:solidFill>
                  <a:schemeClr val="tx1"/>
                </a:solidFill>
              </a:rPr>
              <a:t>РАСХОДЫ на решение вопросов местного значения:</a:t>
            </a:r>
          </a:p>
          <a:p>
            <a:r>
              <a:rPr lang="ru-RU" dirty="0">
                <a:solidFill>
                  <a:schemeClr val="tx1"/>
                </a:solidFill>
              </a:rPr>
              <a:t>-Образование</a:t>
            </a:r>
          </a:p>
          <a:p>
            <a:r>
              <a:rPr lang="ru-RU" dirty="0">
                <a:solidFill>
                  <a:schemeClr val="tx1"/>
                </a:solidFill>
              </a:rPr>
              <a:t>-Культура</a:t>
            </a:r>
          </a:p>
          <a:p>
            <a:r>
              <a:rPr lang="ru-RU" dirty="0">
                <a:solidFill>
                  <a:schemeClr val="tx1"/>
                </a:solidFill>
              </a:rPr>
              <a:t>-Физическая культура и спорт</a:t>
            </a:r>
          </a:p>
          <a:p>
            <a:r>
              <a:rPr lang="ru-RU" dirty="0">
                <a:solidFill>
                  <a:schemeClr val="tx1"/>
                </a:solidFill>
              </a:rPr>
              <a:t>-Дорожная деятельность</a:t>
            </a:r>
          </a:p>
          <a:p>
            <a:r>
              <a:rPr lang="ru-RU" dirty="0">
                <a:solidFill>
                  <a:schemeClr val="tx1"/>
                </a:solidFill>
              </a:rPr>
              <a:t>-Транспорт</a:t>
            </a:r>
          </a:p>
          <a:p>
            <a:r>
              <a:rPr lang="ru-RU" dirty="0">
                <a:solidFill>
                  <a:schemeClr val="tx1"/>
                </a:solidFill>
              </a:rPr>
              <a:t>-Градостроительство и развитие территории  городского округа</a:t>
            </a:r>
          </a:p>
          <a:p>
            <a:r>
              <a:rPr lang="ru-RU" dirty="0">
                <a:solidFill>
                  <a:schemeClr val="tx1"/>
                </a:solidFill>
              </a:rPr>
              <a:t>-Национальная безопасность</a:t>
            </a:r>
          </a:p>
          <a:p>
            <a:r>
              <a:rPr lang="ru-RU" dirty="0">
                <a:solidFill>
                  <a:schemeClr val="tx1"/>
                </a:solidFill>
              </a:rPr>
              <a:t>-Управление</a:t>
            </a:r>
          </a:p>
          <a:p>
            <a:r>
              <a:rPr lang="ru-RU" dirty="0">
                <a:solidFill>
                  <a:schemeClr val="tx1"/>
                </a:solidFill>
              </a:rPr>
              <a:t>-Социальная политика</a:t>
            </a:r>
          </a:p>
          <a:p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995231" y="5517232"/>
            <a:ext cx="3384376" cy="646331"/>
          </a:xfrm>
          <a:prstGeom prst="rect">
            <a:avLst/>
          </a:prstGeom>
          <a:solidFill>
            <a:srgbClr val="FFC000"/>
          </a:solidFill>
          <a:ln>
            <a:solidFill>
              <a:srgbClr val="FFFF00"/>
            </a:solidFill>
          </a:ln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 prst="angle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chemeClr val="tx1"/>
                </a:solidFill>
              </a:rPr>
              <a:t>ДОХОДЫ – РАСХОДЫ = ДЕФИЦИТ(ПРОФИЦИТ)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647123" y="-10417"/>
            <a:ext cx="808059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Бюджет городского округа– это план доходов и расходов на трехлетний период</a:t>
            </a:r>
          </a:p>
        </p:txBody>
      </p:sp>
      <p:sp>
        <p:nvSpPr>
          <p:cNvPr id="5130" name="Прямоугольник 10"/>
          <p:cNvSpPr>
            <a:spLocks noChangeArrowheads="1"/>
          </p:cNvSpPr>
          <p:nvPr/>
        </p:nvSpPr>
        <p:spPr bwMode="auto">
          <a:xfrm>
            <a:off x="6012161" y="669627"/>
            <a:ext cx="2880320" cy="738664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rgbClr val="00B050"/>
            </a:solidFill>
          </a:ln>
          <a:effectLst>
            <a:outerShdw blurRad="190500" dist="228600" dir="2700000" sy="90000" rotWithShape="0">
              <a:srgbClr val="000000">
                <a:alpha val="25500"/>
              </a:srgbClr>
            </a:outerShdw>
            <a:softEdge rad="63500"/>
          </a:effectLst>
          <a:scene3d>
            <a:camera prst="orthographicFront"/>
            <a:lightRig rig="threePt" dir="t"/>
          </a:scene3d>
          <a:sp3d>
            <a:bevelT/>
          </a:sp3d>
          <a:extLst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rgbClr val="000000"/>
              </a:buClr>
              <a:buSzPct val="65000"/>
              <a:buFont typeface="Wingdings 2" pitchFamily="18" charset="2"/>
              <a:buChar char=""/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SzPct val="80000"/>
              <a:buFont typeface="Wingdings 2" pitchFamily="18" charset="2"/>
              <a:buChar char=""/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SzPct val="95000"/>
              <a:buFont typeface="Wingdings" pitchFamily="2" charset="2"/>
              <a:buChar char=""/>
              <a:defRPr sz="2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SzPct val="100000"/>
              <a:buFont typeface="Wingdings 3" pitchFamily="18" charset="2"/>
              <a:buChar char="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Wingdings 2" pitchFamily="18" charset="2"/>
              <a:buChar char="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buChar char="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buChar char="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buChar char="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buChar char="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400" b="1" dirty="0">
                <a:latin typeface="Palatino Linotype" pitchFamily="18" charset="0"/>
                <a:cs typeface="Times New Roman" pitchFamily="18" charset="0"/>
              </a:rPr>
              <a:t>Расходы бюджета </a:t>
            </a:r>
            <a:r>
              <a:rPr lang="ru-RU" altLang="ru-RU" sz="1400" dirty="0">
                <a:latin typeface="Palatino Linotype" pitchFamily="18" charset="0"/>
                <a:cs typeface="Times New Roman" pitchFamily="18" charset="0"/>
              </a:rPr>
              <a:t>– это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400" dirty="0">
                <a:latin typeface="Palatino Linotype" pitchFamily="18" charset="0"/>
                <a:cs typeface="Times New Roman" pitchFamily="18" charset="0"/>
              </a:rPr>
              <a:t>выплачиваемые из бюджета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400" dirty="0">
                <a:latin typeface="Palatino Linotype" pitchFamily="18" charset="0"/>
                <a:cs typeface="Times New Roman" pitchFamily="18" charset="0"/>
              </a:rPr>
              <a:t>денежные средства</a:t>
            </a:r>
          </a:p>
        </p:txBody>
      </p:sp>
    </p:spTree>
    <p:extLst>
      <p:ext uri="{BB962C8B-B14F-4D97-AF65-F5344CB8AC3E}">
        <p14:creationId xmlns:p14="http://schemas.microsoft.com/office/powerpoint/2010/main" val="2955582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theme/theme1.xml><?xml version="1.0" encoding="utf-8"?>
<a:theme xmlns:a="http://schemas.openxmlformats.org/drawingml/2006/main" name="La ment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TM02474572[[fn=Медицинский шаблон оформления]]</Template>
  <TotalTime>42605</TotalTime>
  <Words>21360</Words>
  <Application>Microsoft Office PowerPoint</Application>
  <PresentationFormat>Экран (4:3)</PresentationFormat>
  <Paragraphs>4207</Paragraphs>
  <Slides>73</Slides>
  <Notes>7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73</vt:i4>
      </vt:variant>
    </vt:vector>
  </HeadingPairs>
  <TitlesOfParts>
    <vt:vector size="81" baseType="lpstr">
      <vt:lpstr>Antique Olive Compact</vt:lpstr>
      <vt:lpstr>Arial</vt:lpstr>
      <vt:lpstr>Calibri</vt:lpstr>
      <vt:lpstr>Cambria</vt:lpstr>
      <vt:lpstr>Constantia</vt:lpstr>
      <vt:lpstr>Palatino Linotype</vt:lpstr>
      <vt:lpstr>Times New Roman</vt:lpstr>
      <vt:lpstr>La mente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Какие бывают бюджеты?</vt:lpstr>
      <vt:lpstr>Презентация PowerPoint</vt:lpstr>
      <vt:lpstr>Дефицит и профицит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Основные цели и задачи бюджетной политики на очередной 2023 год и на плановый период 2024 и 2025 годов</vt:lpstr>
      <vt:lpstr>Презентация PowerPoint</vt:lpstr>
      <vt:lpstr>Презентация PowerPoint</vt:lpstr>
      <vt:lpstr>Презентация PowerPoint</vt:lpstr>
      <vt:lpstr>Информация о выполнении основных характеристик бюджета городского округа Щёлково Московской области за 2022 год (млн. рублей)</vt:lpstr>
      <vt:lpstr>Объём и структура налоговых доходов  городского округа Щёлково  Московской области за 2022 год</vt:lpstr>
      <vt:lpstr>Объём и структура неналоговых доходов городского округа Щёлково Московской  области за 2022 год</vt:lpstr>
      <vt:lpstr>Презентация PowerPoint</vt:lpstr>
      <vt:lpstr>Удельный объём налоговых и неналоговых доходов на душу населения в сравнении с другими муниципальными образованиями источник информации: Открытый бюджет Московской области https://budget.mosreg.ru/dokumenty/byudzhetnaya-politika/pokazateli-ispolneniya-byudzhetov-municipalnyx-obrazovanij-moskovskoj-oblasti/#tab-id-10;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Ставки по уплате земельного налога</vt:lpstr>
      <vt:lpstr>Ставки по уплате земельного налога</vt:lpstr>
      <vt:lpstr>Ставки по уплате налога на имущество физических лиц</vt:lpstr>
      <vt:lpstr>Ставки по уплате налога на имущество физических лиц</vt:lpstr>
      <vt:lpstr>Презентация PowerPoint</vt:lpstr>
      <vt:lpstr>Презентация PowerPoint</vt:lpstr>
      <vt:lpstr> Объём выпадающих доходов в 2022 году в связи с предоставлением льгот, установленных представительным органом  городского округа Щёлково </vt:lpstr>
      <vt:lpstr>Структура расходов бюджета городского округа Щёлково Московской области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Н.В. Махова</cp:lastModifiedBy>
  <cp:revision>2486</cp:revision>
  <cp:lastPrinted>2023-03-03T07:33:53Z</cp:lastPrinted>
  <dcterms:created xsi:type="dcterms:W3CDTF">2014-11-07T09:30:42Z</dcterms:created>
  <dcterms:modified xsi:type="dcterms:W3CDTF">2023-03-03T13:00:24Z</dcterms:modified>
</cp:coreProperties>
</file>