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914" r:id="rId2"/>
    <p:sldMasterId id="2147483926" r:id="rId3"/>
  </p:sldMasterIdLst>
  <p:notesMasterIdLst>
    <p:notesMasterId r:id="rId81"/>
  </p:notesMasterIdLst>
  <p:sldIdLst>
    <p:sldId id="256" r:id="rId4"/>
    <p:sldId id="433" r:id="rId5"/>
    <p:sldId id="483" r:id="rId6"/>
    <p:sldId id="436" r:id="rId7"/>
    <p:sldId id="431" r:id="rId8"/>
    <p:sldId id="432" r:id="rId9"/>
    <p:sldId id="325" r:id="rId10"/>
    <p:sldId id="279" r:id="rId11"/>
    <p:sldId id="330" r:id="rId12"/>
    <p:sldId id="329" r:id="rId13"/>
    <p:sldId id="331" r:id="rId14"/>
    <p:sldId id="396" r:id="rId15"/>
    <p:sldId id="388" r:id="rId16"/>
    <p:sldId id="328" r:id="rId17"/>
    <p:sldId id="327" r:id="rId18"/>
    <p:sldId id="323" r:id="rId19"/>
    <p:sldId id="349" r:id="rId20"/>
    <p:sldId id="335" r:id="rId21"/>
    <p:sldId id="520" r:id="rId22"/>
    <p:sldId id="521" r:id="rId23"/>
    <p:sldId id="522" r:id="rId24"/>
    <p:sldId id="523" r:id="rId25"/>
    <p:sldId id="524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444" r:id="rId34"/>
    <p:sldId id="484" r:id="rId35"/>
    <p:sldId id="492" r:id="rId36"/>
    <p:sldId id="532" r:id="rId37"/>
    <p:sldId id="533" r:id="rId38"/>
    <p:sldId id="451" r:id="rId39"/>
    <p:sldId id="534" r:id="rId40"/>
    <p:sldId id="518" r:id="rId41"/>
    <p:sldId id="519" r:id="rId42"/>
    <p:sldId id="512" r:id="rId43"/>
    <p:sldId id="513" r:id="rId44"/>
    <p:sldId id="514" r:id="rId45"/>
    <p:sldId id="515" r:id="rId46"/>
    <p:sldId id="516" r:id="rId47"/>
    <p:sldId id="517" r:id="rId48"/>
    <p:sldId id="454" r:id="rId49"/>
    <p:sldId id="491" r:id="rId50"/>
    <p:sldId id="538" r:id="rId51"/>
    <p:sldId id="485" r:id="rId52"/>
    <p:sldId id="486" r:id="rId53"/>
    <p:sldId id="487" r:id="rId54"/>
    <p:sldId id="488" r:id="rId55"/>
    <p:sldId id="489" r:id="rId56"/>
    <p:sldId id="490" r:id="rId57"/>
    <p:sldId id="493" r:id="rId58"/>
    <p:sldId id="494" r:id="rId59"/>
    <p:sldId id="495" r:id="rId60"/>
    <p:sldId id="496" r:id="rId61"/>
    <p:sldId id="497" r:id="rId62"/>
    <p:sldId id="498" r:id="rId63"/>
    <p:sldId id="499" r:id="rId64"/>
    <p:sldId id="500" r:id="rId65"/>
    <p:sldId id="501" r:id="rId66"/>
    <p:sldId id="502" r:id="rId67"/>
    <p:sldId id="503" r:id="rId68"/>
    <p:sldId id="504" r:id="rId69"/>
    <p:sldId id="505" r:id="rId70"/>
    <p:sldId id="506" r:id="rId71"/>
    <p:sldId id="507" r:id="rId72"/>
    <p:sldId id="508" r:id="rId73"/>
    <p:sldId id="509" r:id="rId74"/>
    <p:sldId id="510" r:id="rId75"/>
    <p:sldId id="511" r:id="rId76"/>
    <p:sldId id="535" r:id="rId77"/>
    <p:sldId id="536" r:id="rId78"/>
    <p:sldId id="537" r:id="rId79"/>
    <p:sldId id="319" r:id="rId8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CFF"/>
    <a:srgbClr val="0000CC"/>
    <a:srgbClr val="FF00FF"/>
    <a:srgbClr val="FF33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2539" autoAdjust="0"/>
  </p:normalViewPr>
  <p:slideViewPr>
    <p:cSldViewPr>
      <p:cViewPr varScale="1">
        <p:scale>
          <a:sx n="103" d="100"/>
          <a:sy n="103" d="100"/>
        </p:scale>
        <p:origin x="21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commentAuthors" Target="commentAuthor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Доход</a:t>
          </a:r>
          <a:endParaRPr lang="ru-RU" dirty="0">
            <a:solidFill>
              <a:schemeClr val="bg1"/>
            </a:solidFill>
          </a:endParaRP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Расход</a:t>
          </a:r>
          <a:endParaRPr lang="ru-RU" sz="2000" dirty="0">
            <a:solidFill>
              <a:schemeClr val="bg1"/>
            </a:solidFill>
          </a:endParaRP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7F3A7-1A57-40AF-AF17-D890D9683D68}" type="pres">
      <dgm:prSet presAssocID="{43A1FB40-BE9F-49D2-B5D5-864B314BEDF3}" presName="node" presStyleLbl="node1" presStyleIdx="0" presStyleCnt="2" custLinFactX="-1984" custLinFactNeighborX="-100000" custLinFactNeighborY="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ScaleY="35188" custLinFactNeighborX="-85959" custLinFactNeighborY="-1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D808996C-7516-4591-A3D9-62D10461DEB1}" type="presOf" srcId="{BC23EC8A-3B1D-422A-A398-9AA913CD8988}" destId="{3A146C52-AD2B-489C-BF10-3AA4F8CAFD67}" srcOrd="0" destOrd="0" presId="urn:microsoft.com/office/officeart/2005/8/layout/hList6"/>
    <dgm:cxn modelId="{097655DF-6836-4958-8907-9210755BCE62}" type="presOf" srcId="{43A1FB40-BE9F-49D2-B5D5-864B314BEDF3}" destId="{F1E7F3A7-1A57-40AF-AF17-D890D9683D68}" srcOrd="0" destOrd="0" presId="urn:microsoft.com/office/officeart/2005/8/layout/hList6"/>
    <dgm:cxn modelId="{A1A90A42-E6D9-40C3-A82F-15BB6D9AFCE4}" type="presOf" srcId="{0A1D6F78-58A4-461A-BD07-0B55A292539C}" destId="{1DA9F830-BF5F-4713-82CD-DB3FF95B7A90}" srcOrd="0" destOrd="0" presId="urn:microsoft.com/office/officeart/2005/8/layout/hList6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AF82A025-9FFC-4F7F-AACD-06622CF7850B}" type="presParOf" srcId="{1DA9F830-BF5F-4713-82CD-DB3FF95B7A90}" destId="{F1E7F3A7-1A57-40AF-AF17-D890D9683D68}" srcOrd="0" destOrd="0" presId="urn:microsoft.com/office/officeart/2005/8/layout/hList6"/>
    <dgm:cxn modelId="{0432A9B6-64CA-406E-84AB-4E64B2E84247}" type="presParOf" srcId="{1DA9F830-BF5F-4713-82CD-DB3FF95B7A90}" destId="{0D941501-709D-412F-8E16-F5C9BB2B0F5C}" srcOrd="1" destOrd="0" presId="urn:microsoft.com/office/officeart/2005/8/layout/hList6"/>
    <dgm:cxn modelId="{E6FCABDC-445F-4C6C-BA20-B9F97820C563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AEFAFC-47A6-460E-99AF-D324DEFEA80A}" type="doc">
      <dgm:prSet loTypeId="urn:microsoft.com/office/officeart/2005/8/layout/defaul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1951784-49C5-426E-AC97-6654DC0B9478}">
      <dgm:prSet phldrT="[Текст]" custT="1"/>
      <dgm:spPr/>
      <dgm:t>
        <a:bodyPr/>
        <a:lstStyle/>
        <a:p>
          <a:r>
            <a:rPr lang="ru-RU" sz="1600" b="1" smtClean="0"/>
            <a:t>Общегосударственные вопросы</a:t>
          </a:r>
          <a:endParaRPr lang="ru-RU" sz="1600" b="1" dirty="0"/>
        </a:p>
      </dgm:t>
    </dgm:pt>
    <dgm:pt modelId="{C8F2B82B-5617-45A1-9F1F-7EF60C681A8E}" type="parTrans" cxnId="{65A7D650-2828-44B4-AA70-56FAC8AA4E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144A474-70B6-490C-B6EE-7A5E98E3B619}" type="sibTrans" cxnId="{65A7D650-2828-44B4-AA70-56FAC8AA4E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E49BAE4-7259-435F-8DE5-B62695DC8F77}">
      <dgm:prSet phldrT="[Текст]" custT="1"/>
      <dgm:spPr/>
      <dgm:t>
        <a:bodyPr/>
        <a:lstStyle/>
        <a:p>
          <a:r>
            <a:rPr lang="ru-RU" sz="1600" b="1" smtClean="0"/>
            <a:t>Национальная оборона</a:t>
          </a:r>
          <a:endParaRPr lang="ru-RU" sz="1600" b="1" dirty="0"/>
        </a:p>
      </dgm:t>
    </dgm:pt>
    <dgm:pt modelId="{1FD75947-41B2-4B6A-AFD0-00D829A62476}" type="parTrans" cxnId="{F94F0585-000C-4B2F-80BA-BF5DE4AEFC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49AE00C-A159-44D8-8E90-324944DB8776}" type="sibTrans" cxnId="{F94F0585-000C-4B2F-80BA-BF5DE4AEFC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E27F5A4-0D0F-48C4-89FC-0C386502EFDF}">
      <dgm:prSet phldrT="[Текст]" custT="1"/>
      <dgm:spPr/>
      <dgm:t>
        <a:bodyPr/>
        <a:lstStyle/>
        <a:p>
          <a:r>
            <a:rPr lang="ru-RU" sz="1600" b="1" i="0" u="none" smtClean="0"/>
            <a:t>Национальная безопасность и правоохранительная деятельность</a:t>
          </a:r>
          <a:endParaRPr lang="ru-RU" sz="1600" b="1" dirty="0"/>
        </a:p>
      </dgm:t>
    </dgm:pt>
    <dgm:pt modelId="{E1491FC1-F767-4365-A198-93A0ED836720}" type="parTrans" cxnId="{558026FC-816F-426B-8815-8D70CA430B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AE590F8-B0CE-4843-9B20-97B2B331E149}" type="sibTrans" cxnId="{558026FC-816F-426B-8815-8D70CA430B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75921D5-2E99-465D-BABC-3A50A5A24E5C}">
      <dgm:prSet phldrT="[Текст]" custT="1"/>
      <dgm:spPr/>
      <dgm:t>
        <a:bodyPr/>
        <a:lstStyle/>
        <a:p>
          <a:r>
            <a:rPr lang="ru-RU" sz="1600" b="1" i="0" u="none" smtClean="0"/>
            <a:t>Национальная экономика</a:t>
          </a:r>
          <a:endParaRPr lang="ru-RU" sz="1600" b="1" dirty="0"/>
        </a:p>
      </dgm:t>
    </dgm:pt>
    <dgm:pt modelId="{49A21C39-E3E9-436A-B8F9-A7A84C14BB9C}" type="parTrans" cxnId="{E61EE105-3EA8-40DC-82CB-EDEFD1D4DA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5605488-6EB1-422C-8AB4-E08EB2931BC6}" type="sibTrans" cxnId="{E61EE105-3EA8-40DC-82CB-EDEFD1D4DA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967E75E-03D7-4C5A-8FE2-BC4F9265AF76}">
      <dgm:prSet phldrT="[Текст]" custT="1"/>
      <dgm:spPr/>
      <dgm:t>
        <a:bodyPr/>
        <a:lstStyle/>
        <a:p>
          <a:r>
            <a:rPr lang="ru-RU" sz="1600" b="1" smtClean="0"/>
            <a:t>Жилищно-коммунальное хозяйство</a:t>
          </a:r>
          <a:endParaRPr lang="ru-RU" sz="1600" b="1" dirty="0"/>
        </a:p>
      </dgm:t>
    </dgm:pt>
    <dgm:pt modelId="{F5398199-D3AE-45EF-B269-F5815A0548A6}" type="parTrans" cxnId="{B3D7882F-2F27-4B5F-AFAC-D2377669F4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7CB1B65-A691-49AF-B256-E02DBA84DFF1}" type="sibTrans" cxnId="{B3D7882F-2F27-4B5F-AFAC-D2377669F4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9FB76A1-7DFB-4C2E-BADD-B7A46AC8DB98}">
      <dgm:prSet custT="1"/>
      <dgm:spPr/>
      <dgm:t>
        <a:bodyPr/>
        <a:lstStyle/>
        <a:p>
          <a:r>
            <a:rPr lang="ru-RU" sz="1600" b="1" smtClean="0"/>
            <a:t>Охрана окружающей среды</a:t>
          </a:r>
          <a:endParaRPr lang="ru-RU" sz="1600" b="1" dirty="0"/>
        </a:p>
      </dgm:t>
    </dgm:pt>
    <dgm:pt modelId="{360C46DF-0CCA-4D3E-BD4F-6D97338FEED3}" type="parTrans" cxnId="{E1056356-D6BA-48BC-844D-AE78AFDB46A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863581-5804-43F4-8666-C7FCF2DEBB2F}" type="sibTrans" cxnId="{E1056356-D6BA-48BC-844D-AE78AFDB46A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8736678-07DB-4BE1-BE05-E031D1E88F0C}">
      <dgm:prSet custT="1"/>
      <dgm:spPr/>
      <dgm:t>
        <a:bodyPr/>
        <a:lstStyle/>
        <a:p>
          <a:r>
            <a:rPr lang="ru-RU" sz="1600" b="1" smtClean="0"/>
            <a:t>Образование</a:t>
          </a:r>
          <a:endParaRPr lang="ru-RU" sz="1600" b="1" dirty="0"/>
        </a:p>
      </dgm:t>
    </dgm:pt>
    <dgm:pt modelId="{397B9902-DF89-47C4-8C40-F04E82DB9F0D}" type="parTrans" cxnId="{3C988770-DD0B-4407-BBA1-572880844A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F2E6F68-074C-4A7F-9996-30242227C088}" type="sibTrans" cxnId="{3C988770-DD0B-4407-BBA1-572880844A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82F76C-A159-434D-9551-D65A29D28CD4}">
      <dgm:prSet custT="1"/>
      <dgm:spPr/>
      <dgm:t>
        <a:bodyPr/>
        <a:lstStyle/>
        <a:p>
          <a:r>
            <a:rPr lang="ru-RU" sz="1600" b="1" smtClean="0"/>
            <a:t>Культура, кинематография</a:t>
          </a:r>
          <a:endParaRPr lang="ru-RU" sz="1600" b="1" dirty="0"/>
        </a:p>
      </dgm:t>
    </dgm:pt>
    <dgm:pt modelId="{F34ECFC8-FCCC-4562-80CA-BC5957E82600}" type="parTrans" cxnId="{1D3E743F-9DEB-4F46-94CA-FF460DD8167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9D62FC9-6EF6-46BC-8ADD-D6F4FD4BB2A0}" type="sibTrans" cxnId="{1D3E743F-9DEB-4F46-94CA-FF460DD8167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24B5A15-E83D-4DD4-BA6C-8CAC6827D2A5}">
      <dgm:prSet custT="1"/>
      <dgm:spPr/>
      <dgm:t>
        <a:bodyPr/>
        <a:lstStyle/>
        <a:p>
          <a:r>
            <a:rPr lang="ru-RU" sz="1600" b="1" i="0" u="none" smtClean="0"/>
            <a:t>Социальная политика</a:t>
          </a:r>
          <a:endParaRPr lang="ru-RU" sz="1600" b="1" dirty="0"/>
        </a:p>
      </dgm:t>
    </dgm:pt>
    <dgm:pt modelId="{B91DC247-2C94-4194-88AB-D6DCC0DBA138}" type="parTrans" cxnId="{6A6E3574-546D-4983-9D0D-C1D7B47F830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584010-895D-4C81-ADF3-87C2B218BC92}" type="sibTrans" cxnId="{6A6E3574-546D-4983-9D0D-C1D7B47F830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8C99B5E-0864-4179-8FB5-B538286276FC}">
      <dgm:prSet custT="1"/>
      <dgm:spPr/>
      <dgm:t>
        <a:bodyPr/>
        <a:lstStyle/>
        <a:p>
          <a:r>
            <a:rPr lang="ru-RU" sz="1600" b="1" i="0" u="none" smtClean="0"/>
            <a:t>Физическая культура и спорт</a:t>
          </a:r>
          <a:endParaRPr lang="ru-RU" sz="1600" b="1" dirty="0"/>
        </a:p>
      </dgm:t>
    </dgm:pt>
    <dgm:pt modelId="{8F33C3EE-ED09-42DF-9E10-6C6A4F72BF0E}" type="parTrans" cxnId="{F9182548-99A0-446B-B3AE-4F2D3AAA08E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43DB07-0C30-4EBA-BE4E-C32138E8007E}" type="sibTrans" cxnId="{F9182548-99A0-446B-B3AE-4F2D3AAA08E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6105862-FAFE-4397-95FB-5FBE154FF612}">
      <dgm:prSet custT="1"/>
      <dgm:spPr/>
      <dgm:t>
        <a:bodyPr/>
        <a:lstStyle/>
        <a:p>
          <a:r>
            <a:rPr lang="ru-RU" sz="1600" b="1" i="0" u="none" smtClean="0"/>
            <a:t>Средства массовой информации</a:t>
          </a:r>
          <a:endParaRPr lang="ru-RU" sz="1600" b="1" dirty="0"/>
        </a:p>
      </dgm:t>
    </dgm:pt>
    <dgm:pt modelId="{FCD85FF6-F226-4AEF-A345-4F1EE86ACEA4}" type="parTrans" cxnId="{FE24CC20-B809-4B0E-A78B-D79FCFA3A5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99E6CA-1B6C-40F5-96C7-420ED4D19626}" type="sibTrans" cxnId="{FE24CC20-B809-4B0E-A78B-D79FCFA3A5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CB15F47-2E27-45CC-A856-C67E7573F607}" type="pres">
      <dgm:prSet presAssocID="{C5AEFAFC-47A6-460E-99AF-D324DEFEA8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41BEF7-1C27-495E-86B6-1CFA49944A92}" type="pres">
      <dgm:prSet presAssocID="{71951784-49C5-426E-AC97-6654DC0B947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3ADD9-CA91-440A-B062-C0D3ACD52EAC}" type="pres">
      <dgm:prSet presAssocID="{0144A474-70B6-490C-B6EE-7A5E98E3B619}" presName="sibTrans" presStyleCnt="0"/>
      <dgm:spPr/>
      <dgm:t>
        <a:bodyPr/>
        <a:lstStyle/>
        <a:p>
          <a:endParaRPr lang="ru-RU"/>
        </a:p>
      </dgm:t>
    </dgm:pt>
    <dgm:pt modelId="{4792A22A-6D0A-457D-9B5F-49EB49D08443}" type="pres">
      <dgm:prSet presAssocID="{BE49BAE4-7259-435F-8DE5-B62695DC8F7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F84E9-5FB4-4632-BC6E-47A546061055}" type="pres">
      <dgm:prSet presAssocID="{E49AE00C-A159-44D8-8E90-324944DB8776}" presName="sibTrans" presStyleCnt="0"/>
      <dgm:spPr/>
      <dgm:t>
        <a:bodyPr/>
        <a:lstStyle/>
        <a:p>
          <a:endParaRPr lang="ru-RU"/>
        </a:p>
      </dgm:t>
    </dgm:pt>
    <dgm:pt modelId="{06371CA4-3EA8-4992-8F70-1D35CD646F4E}" type="pres">
      <dgm:prSet presAssocID="{8E27F5A4-0D0F-48C4-89FC-0C386502EFDF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E3E17-5AD4-4420-8530-3E7965FF1DE8}" type="pres">
      <dgm:prSet presAssocID="{2AE590F8-B0CE-4843-9B20-97B2B331E149}" presName="sibTrans" presStyleCnt="0"/>
      <dgm:spPr/>
      <dgm:t>
        <a:bodyPr/>
        <a:lstStyle/>
        <a:p>
          <a:endParaRPr lang="ru-RU"/>
        </a:p>
      </dgm:t>
    </dgm:pt>
    <dgm:pt modelId="{16C12420-D937-4CC4-AEDF-7449D6C8C39A}" type="pres">
      <dgm:prSet presAssocID="{C75921D5-2E99-465D-BABC-3A50A5A24E5C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FD84A-9A26-4147-A793-D87791F53A26}" type="pres">
      <dgm:prSet presAssocID="{05605488-6EB1-422C-8AB4-E08EB2931BC6}" presName="sibTrans" presStyleCnt="0"/>
      <dgm:spPr/>
      <dgm:t>
        <a:bodyPr/>
        <a:lstStyle/>
        <a:p>
          <a:endParaRPr lang="ru-RU"/>
        </a:p>
      </dgm:t>
    </dgm:pt>
    <dgm:pt modelId="{F643D7E3-EE82-4CAB-BC63-F8B38A1D851C}" type="pres">
      <dgm:prSet presAssocID="{3967E75E-03D7-4C5A-8FE2-BC4F9265AF7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B0B26-6F0B-4D4D-BC10-B17AECAAC520}" type="pres">
      <dgm:prSet presAssocID="{F7CB1B65-A691-49AF-B256-E02DBA84DFF1}" presName="sibTrans" presStyleCnt="0"/>
      <dgm:spPr/>
      <dgm:t>
        <a:bodyPr/>
        <a:lstStyle/>
        <a:p>
          <a:endParaRPr lang="ru-RU"/>
        </a:p>
      </dgm:t>
    </dgm:pt>
    <dgm:pt modelId="{9F439E99-FDAD-4AA4-99E4-7001C41393F6}" type="pres">
      <dgm:prSet presAssocID="{69FB76A1-7DFB-4C2E-BADD-B7A46AC8DB98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77D70-2117-49B2-BD2F-B937FDA196D6}" type="pres">
      <dgm:prSet presAssocID="{B5863581-5804-43F4-8666-C7FCF2DEBB2F}" presName="sibTrans" presStyleCnt="0"/>
      <dgm:spPr/>
      <dgm:t>
        <a:bodyPr/>
        <a:lstStyle/>
        <a:p>
          <a:endParaRPr lang="ru-RU"/>
        </a:p>
      </dgm:t>
    </dgm:pt>
    <dgm:pt modelId="{EAD828D4-A2A4-4E70-BFDD-CBCCEAD55DD7}" type="pres">
      <dgm:prSet presAssocID="{78736678-07DB-4BE1-BE05-E031D1E88F0C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CFFBB-54DE-4601-94FD-EBCC227E7A7D}" type="pres">
      <dgm:prSet presAssocID="{3F2E6F68-074C-4A7F-9996-30242227C088}" presName="sibTrans" presStyleCnt="0"/>
      <dgm:spPr/>
      <dgm:t>
        <a:bodyPr/>
        <a:lstStyle/>
        <a:p>
          <a:endParaRPr lang="ru-RU"/>
        </a:p>
      </dgm:t>
    </dgm:pt>
    <dgm:pt modelId="{5EE7B5D0-D1E0-4BE0-BA07-7ADC26CFADE7}" type="pres">
      <dgm:prSet presAssocID="{7582F76C-A159-434D-9551-D65A29D28CD4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71570-0269-490B-8CDF-51B844FC4FCE}" type="pres">
      <dgm:prSet presAssocID="{A9D62FC9-6EF6-46BC-8ADD-D6F4FD4BB2A0}" presName="sibTrans" presStyleCnt="0"/>
      <dgm:spPr/>
      <dgm:t>
        <a:bodyPr/>
        <a:lstStyle/>
        <a:p>
          <a:endParaRPr lang="ru-RU"/>
        </a:p>
      </dgm:t>
    </dgm:pt>
    <dgm:pt modelId="{BDC33F69-4D7C-411E-BA0D-E95CF65D1DC7}" type="pres">
      <dgm:prSet presAssocID="{824B5A15-E83D-4DD4-BA6C-8CAC6827D2A5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B87DC-E869-472C-829B-16CFB2B75881}" type="pres">
      <dgm:prSet presAssocID="{AC584010-895D-4C81-ADF3-87C2B218BC92}" presName="sibTrans" presStyleCnt="0"/>
      <dgm:spPr/>
      <dgm:t>
        <a:bodyPr/>
        <a:lstStyle/>
        <a:p>
          <a:endParaRPr lang="ru-RU"/>
        </a:p>
      </dgm:t>
    </dgm:pt>
    <dgm:pt modelId="{A503DF59-7828-4175-9D2E-F5B49605A465}" type="pres">
      <dgm:prSet presAssocID="{B8C99B5E-0864-4179-8FB5-B538286276FC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1FAAF-70D8-47F1-B471-F0A0B48F871A}" type="pres">
      <dgm:prSet presAssocID="{5743DB07-0C30-4EBA-BE4E-C32138E8007E}" presName="sibTrans" presStyleCnt="0"/>
      <dgm:spPr/>
      <dgm:t>
        <a:bodyPr/>
        <a:lstStyle/>
        <a:p>
          <a:endParaRPr lang="ru-RU"/>
        </a:p>
      </dgm:t>
    </dgm:pt>
    <dgm:pt modelId="{79965497-93E7-4E09-8620-5A2E2C5FB810}" type="pres">
      <dgm:prSet presAssocID="{46105862-FAFE-4397-95FB-5FBE154FF612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4CC20-B809-4B0E-A78B-D79FCFA3A5EB}" srcId="{C5AEFAFC-47A6-460E-99AF-D324DEFEA80A}" destId="{46105862-FAFE-4397-95FB-5FBE154FF612}" srcOrd="10" destOrd="0" parTransId="{FCD85FF6-F226-4AEF-A345-4F1EE86ACEA4}" sibTransId="{4A99E6CA-1B6C-40F5-96C7-420ED4D19626}"/>
    <dgm:cxn modelId="{5912AB4C-DA14-4A62-8640-9E28F39932BF}" type="presOf" srcId="{3967E75E-03D7-4C5A-8FE2-BC4F9265AF76}" destId="{F643D7E3-EE82-4CAB-BC63-F8B38A1D851C}" srcOrd="0" destOrd="0" presId="urn:microsoft.com/office/officeart/2005/8/layout/default"/>
    <dgm:cxn modelId="{7439747C-47B3-4161-BEF6-1D35EA170CEF}" type="presOf" srcId="{46105862-FAFE-4397-95FB-5FBE154FF612}" destId="{79965497-93E7-4E09-8620-5A2E2C5FB810}" srcOrd="0" destOrd="0" presId="urn:microsoft.com/office/officeart/2005/8/layout/default"/>
    <dgm:cxn modelId="{E1056356-D6BA-48BC-844D-AE78AFDB46A4}" srcId="{C5AEFAFC-47A6-460E-99AF-D324DEFEA80A}" destId="{69FB76A1-7DFB-4C2E-BADD-B7A46AC8DB98}" srcOrd="5" destOrd="0" parTransId="{360C46DF-0CCA-4D3E-BD4F-6D97338FEED3}" sibTransId="{B5863581-5804-43F4-8666-C7FCF2DEBB2F}"/>
    <dgm:cxn modelId="{65A7D650-2828-44B4-AA70-56FAC8AA4E65}" srcId="{C5AEFAFC-47A6-460E-99AF-D324DEFEA80A}" destId="{71951784-49C5-426E-AC97-6654DC0B9478}" srcOrd="0" destOrd="0" parTransId="{C8F2B82B-5617-45A1-9F1F-7EF60C681A8E}" sibTransId="{0144A474-70B6-490C-B6EE-7A5E98E3B619}"/>
    <dgm:cxn modelId="{B3D7882F-2F27-4B5F-AFAC-D2377669F437}" srcId="{C5AEFAFC-47A6-460E-99AF-D324DEFEA80A}" destId="{3967E75E-03D7-4C5A-8FE2-BC4F9265AF76}" srcOrd="4" destOrd="0" parTransId="{F5398199-D3AE-45EF-B269-F5815A0548A6}" sibTransId="{F7CB1B65-A691-49AF-B256-E02DBA84DFF1}"/>
    <dgm:cxn modelId="{558026FC-816F-426B-8815-8D70CA430B93}" srcId="{C5AEFAFC-47A6-460E-99AF-D324DEFEA80A}" destId="{8E27F5A4-0D0F-48C4-89FC-0C386502EFDF}" srcOrd="2" destOrd="0" parTransId="{E1491FC1-F767-4365-A198-93A0ED836720}" sibTransId="{2AE590F8-B0CE-4843-9B20-97B2B331E149}"/>
    <dgm:cxn modelId="{53AB5895-ACB6-4481-B0A9-7D31DA687F6F}" type="presOf" srcId="{B8C99B5E-0864-4179-8FB5-B538286276FC}" destId="{A503DF59-7828-4175-9D2E-F5B49605A465}" srcOrd="0" destOrd="0" presId="urn:microsoft.com/office/officeart/2005/8/layout/default"/>
    <dgm:cxn modelId="{1D3E743F-9DEB-4F46-94CA-FF460DD8167A}" srcId="{C5AEFAFC-47A6-460E-99AF-D324DEFEA80A}" destId="{7582F76C-A159-434D-9551-D65A29D28CD4}" srcOrd="7" destOrd="0" parTransId="{F34ECFC8-FCCC-4562-80CA-BC5957E82600}" sibTransId="{A9D62FC9-6EF6-46BC-8ADD-D6F4FD4BB2A0}"/>
    <dgm:cxn modelId="{E61EE105-3EA8-40DC-82CB-EDEFD1D4DA24}" srcId="{C5AEFAFC-47A6-460E-99AF-D324DEFEA80A}" destId="{C75921D5-2E99-465D-BABC-3A50A5A24E5C}" srcOrd="3" destOrd="0" parTransId="{49A21C39-E3E9-436A-B8F9-A7A84C14BB9C}" sibTransId="{05605488-6EB1-422C-8AB4-E08EB2931BC6}"/>
    <dgm:cxn modelId="{A4C082BE-D54F-4755-86AF-A2FE1A8BFB05}" type="presOf" srcId="{824B5A15-E83D-4DD4-BA6C-8CAC6827D2A5}" destId="{BDC33F69-4D7C-411E-BA0D-E95CF65D1DC7}" srcOrd="0" destOrd="0" presId="urn:microsoft.com/office/officeart/2005/8/layout/default"/>
    <dgm:cxn modelId="{C91AEFB5-432F-475D-AABC-82B13A54DB8B}" type="presOf" srcId="{8E27F5A4-0D0F-48C4-89FC-0C386502EFDF}" destId="{06371CA4-3EA8-4992-8F70-1D35CD646F4E}" srcOrd="0" destOrd="0" presId="urn:microsoft.com/office/officeart/2005/8/layout/default"/>
    <dgm:cxn modelId="{F94F0585-000C-4B2F-80BA-BF5DE4AEFC70}" srcId="{C5AEFAFC-47A6-460E-99AF-D324DEFEA80A}" destId="{BE49BAE4-7259-435F-8DE5-B62695DC8F77}" srcOrd="1" destOrd="0" parTransId="{1FD75947-41B2-4B6A-AFD0-00D829A62476}" sibTransId="{E49AE00C-A159-44D8-8E90-324944DB8776}"/>
    <dgm:cxn modelId="{ED198759-4CF5-498A-99C1-310B8315EAF3}" type="presOf" srcId="{7582F76C-A159-434D-9551-D65A29D28CD4}" destId="{5EE7B5D0-D1E0-4BE0-BA07-7ADC26CFADE7}" srcOrd="0" destOrd="0" presId="urn:microsoft.com/office/officeart/2005/8/layout/default"/>
    <dgm:cxn modelId="{3C988770-DD0B-4407-BBA1-572880844AB9}" srcId="{C5AEFAFC-47A6-460E-99AF-D324DEFEA80A}" destId="{78736678-07DB-4BE1-BE05-E031D1E88F0C}" srcOrd="6" destOrd="0" parTransId="{397B9902-DF89-47C4-8C40-F04E82DB9F0D}" sibTransId="{3F2E6F68-074C-4A7F-9996-30242227C088}"/>
    <dgm:cxn modelId="{9DE884C7-DF33-446F-9D93-628DDB38E78F}" type="presOf" srcId="{69FB76A1-7DFB-4C2E-BADD-B7A46AC8DB98}" destId="{9F439E99-FDAD-4AA4-99E4-7001C41393F6}" srcOrd="0" destOrd="0" presId="urn:microsoft.com/office/officeart/2005/8/layout/default"/>
    <dgm:cxn modelId="{F9182548-99A0-446B-B3AE-4F2D3AAA08EC}" srcId="{C5AEFAFC-47A6-460E-99AF-D324DEFEA80A}" destId="{B8C99B5E-0864-4179-8FB5-B538286276FC}" srcOrd="9" destOrd="0" parTransId="{8F33C3EE-ED09-42DF-9E10-6C6A4F72BF0E}" sibTransId="{5743DB07-0C30-4EBA-BE4E-C32138E8007E}"/>
    <dgm:cxn modelId="{3859FD0A-87E2-46B1-A382-458980340325}" type="presOf" srcId="{78736678-07DB-4BE1-BE05-E031D1E88F0C}" destId="{EAD828D4-A2A4-4E70-BFDD-CBCCEAD55DD7}" srcOrd="0" destOrd="0" presId="urn:microsoft.com/office/officeart/2005/8/layout/default"/>
    <dgm:cxn modelId="{57A56ABC-4D06-449E-9E77-D18247F4FECD}" type="presOf" srcId="{BE49BAE4-7259-435F-8DE5-B62695DC8F77}" destId="{4792A22A-6D0A-457D-9B5F-49EB49D08443}" srcOrd="0" destOrd="0" presId="urn:microsoft.com/office/officeart/2005/8/layout/default"/>
    <dgm:cxn modelId="{D4755B33-E304-40FA-9705-2009587EB20B}" type="presOf" srcId="{C5AEFAFC-47A6-460E-99AF-D324DEFEA80A}" destId="{8CB15F47-2E27-45CC-A856-C67E7573F607}" srcOrd="0" destOrd="0" presId="urn:microsoft.com/office/officeart/2005/8/layout/default"/>
    <dgm:cxn modelId="{6A6E3574-546D-4983-9D0D-C1D7B47F8303}" srcId="{C5AEFAFC-47A6-460E-99AF-D324DEFEA80A}" destId="{824B5A15-E83D-4DD4-BA6C-8CAC6827D2A5}" srcOrd="8" destOrd="0" parTransId="{B91DC247-2C94-4194-88AB-D6DCC0DBA138}" sibTransId="{AC584010-895D-4C81-ADF3-87C2B218BC92}"/>
    <dgm:cxn modelId="{079228CC-A62A-46D2-BCC3-8EA28116C4F2}" type="presOf" srcId="{C75921D5-2E99-465D-BABC-3A50A5A24E5C}" destId="{16C12420-D937-4CC4-AEDF-7449D6C8C39A}" srcOrd="0" destOrd="0" presId="urn:microsoft.com/office/officeart/2005/8/layout/default"/>
    <dgm:cxn modelId="{8BE6C3BA-B586-4D2A-A70B-B721D8066959}" type="presOf" srcId="{71951784-49C5-426E-AC97-6654DC0B9478}" destId="{CF41BEF7-1C27-495E-86B6-1CFA49944A92}" srcOrd="0" destOrd="0" presId="urn:microsoft.com/office/officeart/2005/8/layout/default"/>
    <dgm:cxn modelId="{C49D0AA9-CD3F-436B-950F-ADA0E044AA73}" type="presParOf" srcId="{8CB15F47-2E27-45CC-A856-C67E7573F607}" destId="{CF41BEF7-1C27-495E-86B6-1CFA49944A92}" srcOrd="0" destOrd="0" presId="urn:microsoft.com/office/officeart/2005/8/layout/default"/>
    <dgm:cxn modelId="{FB1DD25E-AC27-4673-85DF-DDDB200D4BC4}" type="presParOf" srcId="{8CB15F47-2E27-45CC-A856-C67E7573F607}" destId="{05C3ADD9-CA91-440A-B062-C0D3ACD52EAC}" srcOrd="1" destOrd="0" presId="urn:microsoft.com/office/officeart/2005/8/layout/default"/>
    <dgm:cxn modelId="{07987796-4C80-4F3E-A773-4321D0D493E7}" type="presParOf" srcId="{8CB15F47-2E27-45CC-A856-C67E7573F607}" destId="{4792A22A-6D0A-457D-9B5F-49EB49D08443}" srcOrd="2" destOrd="0" presId="urn:microsoft.com/office/officeart/2005/8/layout/default"/>
    <dgm:cxn modelId="{FB4E9586-93A5-4A23-B78A-106337BEAC63}" type="presParOf" srcId="{8CB15F47-2E27-45CC-A856-C67E7573F607}" destId="{D58F84E9-5FB4-4632-BC6E-47A546061055}" srcOrd="3" destOrd="0" presId="urn:microsoft.com/office/officeart/2005/8/layout/default"/>
    <dgm:cxn modelId="{9EF0B0F2-B28D-4044-AE2A-55C8FFB37F97}" type="presParOf" srcId="{8CB15F47-2E27-45CC-A856-C67E7573F607}" destId="{06371CA4-3EA8-4992-8F70-1D35CD646F4E}" srcOrd="4" destOrd="0" presId="urn:microsoft.com/office/officeart/2005/8/layout/default"/>
    <dgm:cxn modelId="{012B45C5-376E-4E00-B3E9-9925024F8B90}" type="presParOf" srcId="{8CB15F47-2E27-45CC-A856-C67E7573F607}" destId="{497E3E17-5AD4-4420-8530-3E7965FF1DE8}" srcOrd="5" destOrd="0" presId="urn:microsoft.com/office/officeart/2005/8/layout/default"/>
    <dgm:cxn modelId="{065B7C63-A167-4D63-8775-7C65E34904FD}" type="presParOf" srcId="{8CB15F47-2E27-45CC-A856-C67E7573F607}" destId="{16C12420-D937-4CC4-AEDF-7449D6C8C39A}" srcOrd="6" destOrd="0" presId="urn:microsoft.com/office/officeart/2005/8/layout/default"/>
    <dgm:cxn modelId="{14F6F1EB-76DD-4490-93B2-DDE271DC65D4}" type="presParOf" srcId="{8CB15F47-2E27-45CC-A856-C67E7573F607}" destId="{FC9FD84A-9A26-4147-A793-D87791F53A26}" srcOrd="7" destOrd="0" presId="urn:microsoft.com/office/officeart/2005/8/layout/default"/>
    <dgm:cxn modelId="{339AB1E8-C741-4C59-BF57-0943A955C97E}" type="presParOf" srcId="{8CB15F47-2E27-45CC-A856-C67E7573F607}" destId="{F643D7E3-EE82-4CAB-BC63-F8B38A1D851C}" srcOrd="8" destOrd="0" presId="urn:microsoft.com/office/officeart/2005/8/layout/default"/>
    <dgm:cxn modelId="{095FAFDD-20B9-4E32-88E6-2006C23780A8}" type="presParOf" srcId="{8CB15F47-2E27-45CC-A856-C67E7573F607}" destId="{222B0B26-6F0B-4D4D-BC10-B17AECAAC520}" srcOrd="9" destOrd="0" presId="urn:microsoft.com/office/officeart/2005/8/layout/default"/>
    <dgm:cxn modelId="{8C9FC701-3F66-4079-B289-E6D89CF91A5E}" type="presParOf" srcId="{8CB15F47-2E27-45CC-A856-C67E7573F607}" destId="{9F439E99-FDAD-4AA4-99E4-7001C41393F6}" srcOrd="10" destOrd="0" presId="urn:microsoft.com/office/officeart/2005/8/layout/default"/>
    <dgm:cxn modelId="{68AB06A5-0BFA-4646-8513-A8833BD07C7A}" type="presParOf" srcId="{8CB15F47-2E27-45CC-A856-C67E7573F607}" destId="{C8A77D70-2117-49B2-BD2F-B937FDA196D6}" srcOrd="11" destOrd="0" presId="urn:microsoft.com/office/officeart/2005/8/layout/default"/>
    <dgm:cxn modelId="{6FA371C2-69E5-4239-9D10-15330402EC84}" type="presParOf" srcId="{8CB15F47-2E27-45CC-A856-C67E7573F607}" destId="{EAD828D4-A2A4-4E70-BFDD-CBCCEAD55DD7}" srcOrd="12" destOrd="0" presId="urn:microsoft.com/office/officeart/2005/8/layout/default"/>
    <dgm:cxn modelId="{7FA629E1-2303-4ABA-AD5F-445F96F6160D}" type="presParOf" srcId="{8CB15F47-2E27-45CC-A856-C67E7573F607}" destId="{EBBCFFBB-54DE-4601-94FD-EBCC227E7A7D}" srcOrd="13" destOrd="0" presId="urn:microsoft.com/office/officeart/2005/8/layout/default"/>
    <dgm:cxn modelId="{63BD31E6-8D24-46CA-9372-238C424E4335}" type="presParOf" srcId="{8CB15F47-2E27-45CC-A856-C67E7573F607}" destId="{5EE7B5D0-D1E0-4BE0-BA07-7ADC26CFADE7}" srcOrd="14" destOrd="0" presId="urn:microsoft.com/office/officeart/2005/8/layout/default"/>
    <dgm:cxn modelId="{1EE5664D-6E0D-4E05-9F70-32E74FC4FA42}" type="presParOf" srcId="{8CB15F47-2E27-45CC-A856-C67E7573F607}" destId="{71A71570-0269-490B-8CDF-51B844FC4FCE}" srcOrd="15" destOrd="0" presId="urn:microsoft.com/office/officeart/2005/8/layout/default"/>
    <dgm:cxn modelId="{DA41BC92-C20C-4686-A10C-8FB8CDE4E1C4}" type="presParOf" srcId="{8CB15F47-2E27-45CC-A856-C67E7573F607}" destId="{BDC33F69-4D7C-411E-BA0D-E95CF65D1DC7}" srcOrd="16" destOrd="0" presId="urn:microsoft.com/office/officeart/2005/8/layout/default"/>
    <dgm:cxn modelId="{F453E3C3-8053-4136-8894-5F0BCC46D038}" type="presParOf" srcId="{8CB15F47-2E27-45CC-A856-C67E7573F607}" destId="{D86B87DC-E869-472C-829B-16CFB2B75881}" srcOrd="17" destOrd="0" presId="urn:microsoft.com/office/officeart/2005/8/layout/default"/>
    <dgm:cxn modelId="{1604C3BC-CF40-44EA-8AB9-FEAD02B2659D}" type="presParOf" srcId="{8CB15F47-2E27-45CC-A856-C67E7573F607}" destId="{A503DF59-7828-4175-9D2E-F5B49605A465}" srcOrd="18" destOrd="0" presId="urn:microsoft.com/office/officeart/2005/8/layout/default"/>
    <dgm:cxn modelId="{D30CBFBA-82A7-481D-99AC-1846B3BE728C}" type="presParOf" srcId="{8CB15F47-2E27-45CC-A856-C67E7573F607}" destId="{C7A1FAAF-70D8-47F1-B471-F0A0B48F871A}" srcOrd="19" destOrd="0" presId="urn:microsoft.com/office/officeart/2005/8/layout/default"/>
    <dgm:cxn modelId="{C5C67651-C824-434B-B598-BC3982E51D3F}" type="presParOf" srcId="{8CB15F47-2E27-45CC-A856-C67E7573F607}" destId="{79965497-93E7-4E09-8620-5A2E2C5FB81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Расход</a:t>
          </a:r>
          <a:endParaRPr lang="ru-RU" dirty="0">
            <a:solidFill>
              <a:schemeClr val="bg1"/>
            </a:solidFill>
          </a:endParaRP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Доход</a:t>
          </a:r>
          <a:endParaRPr lang="ru-RU" dirty="0">
            <a:solidFill>
              <a:schemeClr val="bg1"/>
            </a:solidFill>
          </a:endParaRP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7F3A7-1A57-40AF-AF17-D890D9683D68}" type="pres">
      <dgm:prSet presAssocID="{43A1FB40-BE9F-49D2-B5D5-864B314BEDF3}" presName="node" presStyleLbl="node1" presStyleIdx="0" presStyleCnt="2" custFlipVert="1" custFlipHor="1" custLinFactX="100000" custLinFactNeighborX="19527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FlipVert="1" custFlipHor="1" custScaleY="42230" custLinFactX="-100000" custLinFactNeighborX="-184634" custLinFactNeighborY="1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A88AA9-FCF5-46AE-A788-DC53A7729343}" type="presOf" srcId="{0A1D6F78-58A4-461A-BD07-0B55A292539C}" destId="{1DA9F830-BF5F-4713-82CD-DB3FF95B7A90}" srcOrd="0" destOrd="0" presId="urn:microsoft.com/office/officeart/2005/8/layout/hList6"/>
    <dgm:cxn modelId="{107068F3-494B-45DD-BD46-4E109AD73C75}" type="presOf" srcId="{BC23EC8A-3B1D-422A-A398-9AA913CD8988}" destId="{3A146C52-AD2B-489C-BF10-3AA4F8CAFD67}" srcOrd="0" destOrd="0" presId="urn:microsoft.com/office/officeart/2005/8/layout/hList6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E2E35101-B5AE-4C00-BA5E-865F1C8A982D}" type="presOf" srcId="{43A1FB40-BE9F-49D2-B5D5-864B314BEDF3}" destId="{F1E7F3A7-1A57-40AF-AF17-D890D9683D68}" srcOrd="0" destOrd="0" presId="urn:microsoft.com/office/officeart/2005/8/layout/hList6"/>
    <dgm:cxn modelId="{1975F940-4677-4D10-AA9D-2610C002C165}" type="presParOf" srcId="{1DA9F830-BF5F-4713-82CD-DB3FF95B7A90}" destId="{F1E7F3A7-1A57-40AF-AF17-D890D9683D68}" srcOrd="0" destOrd="0" presId="urn:microsoft.com/office/officeart/2005/8/layout/hList6"/>
    <dgm:cxn modelId="{15F5C6B2-4943-4518-984C-152B75478A37}" type="presParOf" srcId="{1DA9F830-BF5F-4713-82CD-DB3FF95B7A90}" destId="{0D941501-709D-412F-8E16-F5C9BB2B0F5C}" srcOrd="1" destOrd="0" presId="urn:microsoft.com/office/officeart/2005/8/layout/hList6"/>
    <dgm:cxn modelId="{40643657-EADC-4FDF-8D66-C19077C01591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06B49-2BC0-4633-A609-6144CC96F5F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7EE0D7EF-F49A-4AB9-8F2A-F6B7A1F26BE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НАЛОГОВЫЕ ДОХОДЫ</a:t>
          </a:r>
        </a:p>
        <a:p>
          <a:r>
            <a:rPr lang="ru-RU" sz="1600" dirty="0" smtClean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</a:t>
          </a:r>
          <a:endParaRPr lang="ru-RU" sz="1600" dirty="0">
            <a:solidFill>
              <a:schemeClr val="bg1"/>
            </a:solidFill>
          </a:endParaRPr>
        </a:p>
      </dgm:t>
    </dgm:pt>
    <dgm:pt modelId="{7B8CCF30-CB19-4373-835C-C627AEFEDDC2}" type="parTrans" cxnId="{CAC55876-E11A-49D8-830B-C8B36FB69F4C}">
      <dgm:prSet/>
      <dgm:spPr/>
      <dgm:t>
        <a:bodyPr/>
        <a:lstStyle/>
        <a:p>
          <a:endParaRPr lang="ru-RU"/>
        </a:p>
      </dgm:t>
    </dgm:pt>
    <dgm:pt modelId="{E2F5115D-3685-46A7-8C0F-57BC8DCDEF23}" type="sibTrans" cxnId="{CAC55876-E11A-49D8-830B-C8B36FB69F4C}">
      <dgm:prSet/>
      <dgm:spPr/>
      <dgm:t>
        <a:bodyPr/>
        <a:lstStyle/>
        <a:p>
          <a:endParaRPr lang="ru-RU"/>
        </a:p>
      </dgm:t>
    </dgm:pt>
    <dgm:pt modelId="{C1C0B77B-5BE6-452A-AD66-A880DB6A3E4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bg1"/>
              </a:solidFill>
            </a:rPr>
            <a:t>БЕЗВОЗМЕЗДНЫЕ ПОСТУПЛЕНИЯ</a:t>
          </a:r>
        </a:p>
        <a:p>
          <a:pPr algn="ctr"/>
          <a:r>
            <a:rPr lang="ru-RU" sz="1600" dirty="0" smtClean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других физических и юридических лиц</a:t>
          </a:r>
        </a:p>
        <a:p>
          <a:pPr algn="ctr"/>
          <a:endParaRPr lang="ru-RU" sz="1600" dirty="0"/>
        </a:p>
      </dgm:t>
    </dgm:pt>
    <dgm:pt modelId="{8C0F4C37-1403-49F5-82A4-6785BA8A9D29}" type="parTrans" cxnId="{44CD2FA8-454A-4052-8E7C-1B689990424D}">
      <dgm:prSet/>
      <dgm:spPr/>
      <dgm:t>
        <a:bodyPr/>
        <a:lstStyle/>
        <a:p>
          <a:endParaRPr lang="ru-RU"/>
        </a:p>
      </dgm:t>
    </dgm:pt>
    <dgm:pt modelId="{CBAD3506-B911-4A7A-AB38-DCF36635E148}" type="sibTrans" cxnId="{44CD2FA8-454A-4052-8E7C-1B689990424D}">
      <dgm:prSet/>
      <dgm:spPr/>
      <dgm:t>
        <a:bodyPr/>
        <a:lstStyle/>
        <a:p>
          <a:endParaRPr lang="ru-RU"/>
        </a:p>
      </dgm:t>
    </dgm:pt>
    <dgm:pt modelId="{085B5655-BBE6-4975-BC4D-30C4ED8B57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r"/>
          <a:r>
            <a:rPr lang="ru-RU" sz="1800" b="1" dirty="0" smtClean="0">
              <a:solidFill>
                <a:schemeClr val="bg1"/>
              </a:solidFill>
            </a:rPr>
            <a:t>НЕНАЛОГОВЫЕ ДОХОДЫ</a:t>
          </a:r>
        </a:p>
        <a:p>
          <a:pPr algn="r"/>
          <a:r>
            <a:rPr lang="ru-RU" sz="1800" dirty="0" smtClean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  <a:endParaRPr lang="ru-RU" sz="1800" dirty="0">
            <a:solidFill>
              <a:schemeClr val="bg1"/>
            </a:solidFill>
          </a:endParaRPr>
        </a:p>
      </dgm:t>
    </dgm:pt>
    <dgm:pt modelId="{49BDF1C7-7E28-475F-BD3D-E2F492473E28}" type="parTrans" cxnId="{1FF360C4-3FCB-473A-B973-E1C965B260D5}">
      <dgm:prSet/>
      <dgm:spPr/>
      <dgm:t>
        <a:bodyPr/>
        <a:lstStyle/>
        <a:p>
          <a:endParaRPr lang="ru-RU"/>
        </a:p>
      </dgm:t>
    </dgm:pt>
    <dgm:pt modelId="{C4B85506-03EF-4178-9C38-37299D1DE9D9}" type="sibTrans" cxnId="{1FF360C4-3FCB-473A-B973-E1C965B260D5}">
      <dgm:prSet/>
      <dgm:spPr/>
      <dgm:t>
        <a:bodyPr/>
        <a:lstStyle/>
        <a:p>
          <a:endParaRPr lang="ru-RU"/>
        </a:p>
      </dgm:t>
    </dgm:pt>
    <dgm:pt modelId="{13F5272B-AAF2-44DD-9D7A-AF399C6136B7}" type="pres">
      <dgm:prSet presAssocID="{09606B49-2BC0-4633-A609-6144CC96F5F4}" presName="compositeShape" presStyleCnt="0">
        <dgm:presLayoutVars>
          <dgm:chMax val="7"/>
          <dgm:dir/>
          <dgm:resizeHandles val="exact"/>
        </dgm:presLayoutVars>
      </dgm:prSet>
      <dgm:spPr/>
    </dgm:pt>
    <dgm:pt modelId="{3BE460B6-A018-48F9-80FA-D5A7F85E18BB}" type="pres">
      <dgm:prSet presAssocID="{7EE0D7EF-F49A-4AB9-8F2A-F6B7A1F26BED}" presName="circ1" presStyleLbl="vennNode1" presStyleIdx="0" presStyleCnt="3" custScaleY="110047" custLinFactNeighborX="318" custLinFactNeighborY="-6493"/>
      <dgm:spPr/>
      <dgm:t>
        <a:bodyPr/>
        <a:lstStyle/>
        <a:p>
          <a:endParaRPr lang="ru-RU"/>
        </a:p>
      </dgm:t>
    </dgm:pt>
    <dgm:pt modelId="{2F31F59B-CD8E-4F8C-AC1F-7E74F0498C70}" type="pres">
      <dgm:prSet presAssocID="{7EE0D7EF-F49A-4AB9-8F2A-F6B7A1F26B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676C9-DA6E-4933-A7FD-B3F9A0783CA3}" type="pres">
      <dgm:prSet presAssocID="{C1C0B77B-5BE6-452A-AD66-A880DB6A3E4A}" presName="circ2" presStyleLbl="vennNode1" presStyleIdx="1" presStyleCnt="3" custScaleX="113531" custScaleY="119642" custLinFactNeighborX="23944" custLinFactNeighborY="5121"/>
      <dgm:spPr/>
      <dgm:t>
        <a:bodyPr/>
        <a:lstStyle/>
        <a:p>
          <a:endParaRPr lang="ru-RU"/>
        </a:p>
      </dgm:t>
    </dgm:pt>
    <dgm:pt modelId="{5E908DB7-61D5-4BDE-8011-A4A1755C296E}" type="pres">
      <dgm:prSet presAssocID="{C1C0B77B-5BE6-452A-AD66-A880DB6A3E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2D127-C6CD-4E15-888A-C31FF7002ABD}" type="pres">
      <dgm:prSet presAssocID="{085B5655-BBE6-4975-BC4D-30C4ED8B5793}" presName="circ3" presStyleLbl="vennNode1" presStyleIdx="2" presStyleCnt="3" custScaleX="114047" custScaleY="111782" custLinFactNeighborX="-13452" custLinFactNeighborY="-10"/>
      <dgm:spPr/>
      <dgm:t>
        <a:bodyPr/>
        <a:lstStyle/>
        <a:p>
          <a:endParaRPr lang="ru-RU"/>
        </a:p>
      </dgm:t>
    </dgm:pt>
    <dgm:pt modelId="{B55341CB-8CA0-4F8B-B7BF-1704B7AD16CD}" type="pres">
      <dgm:prSet presAssocID="{085B5655-BBE6-4975-BC4D-30C4ED8B57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7BB47-DAAA-45C0-AE9E-480CA9369471}" type="presOf" srcId="{7EE0D7EF-F49A-4AB9-8F2A-F6B7A1F26BED}" destId="{3BE460B6-A018-48F9-80FA-D5A7F85E18BB}" srcOrd="0" destOrd="0" presId="urn:microsoft.com/office/officeart/2005/8/layout/venn1"/>
    <dgm:cxn modelId="{44CD2FA8-454A-4052-8E7C-1B689990424D}" srcId="{09606B49-2BC0-4633-A609-6144CC96F5F4}" destId="{C1C0B77B-5BE6-452A-AD66-A880DB6A3E4A}" srcOrd="1" destOrd="0" parTransId="{8C0F4C37-1403-49F5-82A4-6785BA8A9D29}" sibTransId="{CBAD3506-B911-4A7A-AB38-DCF36635E148}"/>
    <dgm:cxn modelId="{6E5E8D96-F5C5-49A0-B3BA-E2F421CFF1CE}" type="presOf" srcId="{C1C0B77B-5BE6-452A-AD66-A880DB6A3E4A}" destId="{5E908DB7-61D5-4BDE-8011-A4A1755C296E}" srcOrd="1" destOrd="0" presId="urn:microsoft.com/office/officeart/2005/8/layout/venn1"/>
    <dgm:cxn modelId="{09768E6E-3342-4070-91F7-77228C6C879B}" type="presOf" srcId="{C1C0B77B-5BE6-452A-AD66-A880DB6A3E4A}" destId="{442676C9-DA6E-4933-A7FD-B3F9A0783CA3}" srcOrd="0" destOrd="0" presId="urn:microsoft.com/office/officeart/2005/8/layout/venn1"/>
    <dgm:cxn modelId="{CAC55876-E11A-49D8-830B-C8B36FB69F4C}" srcId="{09606B49-2BC0-4633-A609-6144CC96F5F4}" destId="{7EE0D7EF-F49A-4AB9-8F2A-F6B7A1F26BED}" srcOrd="0" destOrd="0" parTransId="{7B8CCF30-CB19-4373-835C-C627AEFEDDC2}" sibTransId="{E2F5115D-3685-46A7-8C0F-57BC8DCDEF23}"/>
    <dgm:cxn modelId="{CE91F821-06D8-4876-BAC0-55F64C73578E}" type="presOf" srcId="{7EE0D7EF-F49A-4AB9-8F2A-F6B7A1F26BED}" destId="{2F31F59B-CD8E-4F8C-AC1F-7E74F0498C70}" srcOrd="1" destOrd="0" presId="urn:microsoft.com/office/officeart/2005/8/layout/venn1"/>
    <dgm:cxn modelId="{3142B4B0-2D9A-4C02-97AD-D3368A9E1C23}" type="presOf" srcId="{085B5655-BBE6-4975-BC4D-30C4ED8B5793}" destId="{B55341CB-8CA0-4F8B-B7BF-1704B7AD16CD}" srcOrd="1" destOrd="0" presId="urn:microsoft.com/office/officeart/2005/8/layout/venn1"/>
    <dgm:cxn modelId="{8449F2FE-5B8D-4877-9D2F-A093D439235A}" type="presOf" srcId="{09606B49-2BC0-4633-A609-6144CC96F5F4}" destId="{13F5272B-AAF2-44DD-9D7A-AF399C6136B7}" srcOrd="0" destOrd="0" presId="urn:microsoft.com/office/officeart/2005/8/layout/venn1"/>
    <dgm:cxn modelId="{63B4785E-B750-4BAF-B5E6-BC747386EB56}" type="presOf" srcId="{085B5655-BBE6-4975-BC4D-30C4ED8B5793}" destId="{A472D127-C6CD-4E15-888A-C31FF7002ABD}" srcOrd="0" destOrd="0" presId="urn:microsoft.com/office/officeart/2005/8/layout/venn1"/>
    <dgm:cxn modelId="{1FF360C4-3FCB-473A-B973-E1C965B260D5}" srcId="{09606B49-2BC0-4633-A609-6144CC96F5F4}" destId="{085B5655-BBE6-4975-BC4D-30C4ED8B5793}" srcOrd="2" destOrd="0" parTransId="{49BDF1C7-7E28-475F-BD3D-E2F492473E28}" sibTransId="{C4B85506-03EF-4178-9C38-37299D1DE9D9}"/>
    <dgm:cxn modelId="{D0AA167B-E0EC-4A97-AB1C-76CEF93EC48B}" type="presParOf" srcId="{13F5272B-AAF2-44DD-9D7A-AF399C6136B7}" destId="{3BE460B6-A018-48F9-80FA-D5A7F85E18BB}" srcOrd="0" destOrd="0" presId="urn:microsoft.com/office/officeart/2005/8/layout/venn1"/>
    <dgm:cxn modelId="{5B534F1F-EDB1-4711-8F65-03F8F657768D}" type="presParOf" srcId="{13F5272B-AAF2-44DD-9D7A-AF399C6136B7}" destId="{2F31F59B-CD8E-4F8C-AC1F-7E74F0498C70}" srcOrd="1" destOrd="0" presId="urn:microsoft.com/office/officeart/2005/8/layout/venn1"/>
    <dgm:cxn modelId="{B4444B91-8EF4-46A4-86BE-572217CE9FE3}" type="presParOf" srcId="{13F5272B-AAF2-44DD-9D7A-AF399C6136B7}" destId="{442676C9-DA6E-4933-A7FD-B3F9A0783CA3}" srcOrd="2" destOrd="0" presId="urn:microsoft.com/office/officeart/2005/8/layout/venn1"/>
    <dgm:cxn modelId="{717C7EAA-2DB3-436E-A509-51251D1A8917}" type="presParOf" srcId="{13F5272B-AAF2-44DD-9D7A-AF399C6136B7}" destId="{5E908DB7-61D5-4BDE-8011-A4A1755C296E}" srcOrd="3" destOrd="0" presId="urn:microsoft.com/office/officeart/2005/8/layout/venn1"/>
    <dgm:cxn modelId="{1362290C-173C-4B05-AC46-55387BFD8E97}" type="presParOf" srcId="{13F5272B-AAF2-44DD-9D7A-AF399C6136B7}" destId="{A472D127-C6CD-4E15-888A-C31FF7002ABD}" srcOrd="4" destOrd="0" presId="urn:microsoft.com/office/officeart/2005/8/layout/venn1"/>
    <dgm:cxn modelId="{CB533F0E-C2AE-4A35-932A-7F8D60C264FA}" type="presParOf" srcId="{13F5272B-AAF2-44DD-9D7A-AF399C6136B7}" destId="{B55341CB-8CA0-4F8B-B7BF-1704B7AD16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3F60B-6D95-4B4C-9BF1-AF3BBD495262}" type="doc">
      <dgm:prSet loTypeId="urn:microsoft.com/office/officeart/2005/8/layout/chevron2" loCatId="process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2E66851-7880-4164-8CC6-4643B3C20210}">
      <dgm:prSet phldrT="[Текст]"/>
      <dgm:spPr/>
      <dgm:t>
        <a:bodyPr/>
        <a:lstStyle/>
        <a:p>
          <a:endParaRPr lang="ru-RU" dirty="0"/>
        </a:p>
      </dgm:t>
    </dgm:pt>
    <dgm:pt modelId="{E9FE6534-D54F-4271-A95D-64C1DED90747}" type="parTrans" cxnId="{DA187D9F-A22E-4A0B-88B1-F2543377742E}">
      <dgm:prSet/>
      <dgm:spPr/>
      <dgm:t>
        <a:bodyPr/>
        <a:lstStyle/>
        <a:p>
          <a:endParaRPr lang="ru-RU"/>
        </a:p>
      </dgm:t>
    </dgm:pt>
    <dgm:pt modelId="{24209037-8354-4602-805F-E8851040916A}" type="sibTrans" cxnId="{DA187D9F-A22E-4A0B-88B1-F2543377742E}">
      <dgm:prSet/>
      <dgm:spPr/>
      <dgm:t>
        <a:bodyPr/>
        <a:lstStyle/>
        <a:p>
          <a:endParaRPr lang="ru-RU"/>
        </a:p>
      </dgm:t>
    </dgm:pt>
    <dgm:pt modelId="{B0C40118-15D0-4E8C-96CF-1CBC8C60A2F8}">
      <dgm:prSet phldrT="[Текст]"/>
      <dgm:spPr/>
      <dgm:t>
        <a:bodyPr/>
        <a:lstStyle/>
        <a:p>
          <a:r>
            <a:rPr lang="ru-RU" b="1" dirty="0" smtClean="0"/>
            <a:t>СОСТАВЛЕНИЕ</a:t>
          </a:r>
          <a:r>
            <a:rPr lang="ru-RU" dirty="0" smtClean="0"/>
            <a:t> проекта бюджета на очередной год и плановый период</a:t>
          </a:r>
          <a:endParaRPr lang="ru-RU" dirty="0"/>
        </a:p>
      </dgm:t>
    </dgm:pt>
    <dgm:pt modelId="{1382815F-AF2E-4A7E-BEDC-68CC3C4FBC83}" type="parTrans" cxnId="{DCEFCE28-356D-4C39-B43F-F9257DA28F84}">
      <dgm:prSet/>
      <dgm:spPr/>
      <dgm:t>
        <a:bodyPr/>
        <a:lstStyle/>
        <a:p>
          <a:endParaRPr lang="ru-RU"/>
        </a:p>
      </dgm:t>
    </dgm:pt>
    <dgm:pt modelId="{823E17E6-B200-4E62-AECC-36C09BFB5E77}" type="sibTrans" cxnId="{DCEFCE28-356D-4C39-B43F-F9257DA28F84}">
      <dgm:prSet/>
      <dgm:spPr/>
      <dgm:t>
        <a:bodyPr/>
        <a:lstStyle/>
        <a:p>
          <a:endParaRPr lang="ru-RU"/>
        </a:p>
      </dgm:t>
    </dgm:pt>
    <dgm:pt modelId="{29A84E5B-BCB6-4179-9200-A39ABC7FD778}">
      <dgm:prSet phldrT="[Текст]"/>
      <dgm:spPr/>
      <dgm:t>
        <a:bodyPr/>
        <a:lstStyle/>
        <a:p>
          <a:endParaRPr lang="ru-RU" dirty="0"/>
        </a:p>
      </dgm:t>
    </dgm:pt>
    <dgm:pt modelId="{29D4D787-BEF3-4A85-91D4-7B0BA15E8BE6}" type="parTrans" cxnId="{A62C427C-87D2-4C1F-B3DE-631EBFF4EE8B}">
      <dgm:prSet/>
      <dgm:spPr/>
      <dgm:t>
        <a:bodyPr/>
        <a:lstStyle/>
        <a:p>
          <a:endParaRPr lang="ru-RU"/>
        </a:p>
      </dgm:t>
    </dgm:pt>
    <dgm:pt modelId="{4FBB2C97-A28B-4FE6-A30E-24628C430AFD}" type="sibTrans" cxnId="{A62C427C-87D2-4C1F-B3DE-631EBFF4EE8B}">
      <dgm:prSet/>
      <dgm:spPr/>
      <dgm:t>
        <a:bodyPr/>
        <a:lstStyle/>
        <a:p>
          <a:endParaRPr lang="ru-RU"/>
        </a:p>
      </dgm:t>
    </dgm:pt>
    <dgm:pt modelId="{A0D43CF1-EA31-4EE5-B5E5-C27116CB3A8B}">
      <dgm:prSet phldrT="[Текст]"/>
      <dgm:spPr/>
      <dgm:t>
        <a:bodyPr/>
        <a:lstStyle/>
        <a:p>
          <a:r>
            <a:rPr lang="ru-RU" b="1" dirty="0" smtClean="0"/>
            <a:t>РАССМОТРЕНИЕ</a:t>
          </a:r>
          <a:r>
            <a:rPr lang="ru-RU" dirty="0" smtClean="0"/>
            <a:t> проекта бюджета на очередной год и плановый период</a:t>
          </a:r>
          <a:endParaRPr lang="ru-RU" dirty="0"/>
        </a:p>
      </dgm:t>
    </dgm:pt>
    <dgm:pt modelId="{E9F9A184-2528-4C5B-A896-C885F413E6F3}" type="parTrans" cxnId="{55A5C652-A40B-40B7-A436-2C728AD0A55F}">
      <dgm:prSet/>
      <dgm:spPr/>
      <dgm:t>
        <a:bodyPr/>
        <a:lstStyle/>
        <a:p>
          <a:endParaRPr lang="ru-RU"/>
        </a:p>
      </dgm:t>
    </dgm:pt>
    <dgm:pt modelId="{EA451775-A813-4F99-BB81-6819111A2240}" type="sibTrans" cxnId="{55A5C652-A40B-40B7-A436-2C728AD0A55F}">
      <dgm:prSet/>
      <dgm:spPr/>
      <dgm:t>
        <a:bodyPr/>
        <a:lstStyle/>
        <a:p>
          <a:endParaRPr lang="ru-RU"/>
        </a:p>
      </dgm:t>
    </dgm:pt>
    <dgm:pt modelId="{4D75D6E7-C17B-44D5-9BF0-1359BB86392C}">
      <dgm:prSet phldrT="[Текст]"/>
      <dgm:spPr/>
      <dgm:t>
        <a:bodyPr/>
        <a:lstStyle/>
        <a:p>
          <a:endParaRPr lang="ru-RU" dirty="0"/>
        </a:p>
      </dgm:t>
    </dgm:pt>
    <dgm:pt modelId="{0552F33E-8368-4D1F-835B-134F8DFC29F1}" type="parTrans" cxnId="{82E46207-44DF-4168-91FA-292304B4BD3A}">
      <dgm:prSet/>
      <dgm:spPr/>
      <dgm:t>
        <a:bodyPr/>
        <a:lstStyle/>
        <a:p>
          <a:endParaRPr lang="ru-RU"/>
        </a:p>
      </dgm:t>
    </dgm:pt>
    <dgm:pt modelId="{8981B775-5000-4536-9657-36E11E47B2CA}" type="sibTrans" cxnId="{82E46207-44DF-4168-91FA-292304B4BD3A}">
      <dgm:prSet/>
      <dgm:spPr/>
      <dgm:t>
        <a:bodyPr/>
        <a:lstStyle/>
        <a:p>
          <a:endParaRPr lang="ru-RU"/>
        </a:p>
      </dgm:t>
    </dgm:pt>
    <dgm:pt modelId="{A727019C-9DA7-4DEA-A5AA-8238043E0C43}">
      <dgm:prSet phldrT="[Текст]"/>
      <dgm:spPr/>
      <dgm:t>
        <a:bodyPr/>
        <a:lstStyle/>
        <a:p>
          <a:r>
            <a:rPr lang="ru-RU" b="1" dirty="0" smtClean="0"/>
            <a:t>УТВЕРЖДЕНИЕ</a:t>
          </a:r>
          <a:r>
            <a:rPr lang="ru-RU" dirty="0" smtClean="0"/>
            <a:t> проекта бюджета на очередной год и плановый период</a:t>
          </a:r>
          <a:endParaRPr lang="ru-RU" dirty="0"/>
        </a:p>
      </dgm:t>
    </dgm:pt>
    <dgm:pt modelId="{F3C43209-1855-4D02-AFD8-561002117BC1}" type="parTrans" cxnId="{1251B7FE-7B26-4D93-B4F0-AF7603BFCBD8}">
      <dgm:prSet/>
      <dgm:spPr/>
      <dgm:t>
        <a:bodyPr/>
        <a:lstStyle/>
        <a:p>
          <a:endParaRPr lang="ru-RU"/>
        </a:p>
      </dgm:t>
    </dgm:pt>
    <dgm:pt modelId="{5FD59EF3-1E0A-4271-B371-1C2371F4F8F6}" type="sibTrans" cxnId="{1251B7FE-7B26-4D93-B4F0-AF7603BFCBD8}">
      <dgm:prSet/>
      <dgm:spPr/>
      <dgm:t>
        <a:bodyPr/>
        <a:lstStyle/>
        <a:p>
          <a:endParaRPr lang="ru-RU"/>
        </a:p>
      </dgm:t>
    </dgm:pt>
    <dgm:pt modelId="{260FB188-799C-43FF-86DD-46AF7FA3009B}">
      <dgm:prSet/>
      <dgm:spPr/>
      <dgm:t>
        <a:bodyPr/>
        <a:lstStyle/>
        <a:p>
          <a:endParaRPr lang="ru-RU"/>
        </a:p>
      </dgm:t>
    </dgm:pt>
    <dgm:pt modelId="{270BC076-A771-4681-8536-5D3FC3C9E937}" type="parTrans" cxnId="{6B297889-BB32-4EB1-BC65-73259231A73A}">
      <dgm:prSet/>
      <dgm:spPr/>
      <dgm:t>
        <a:bodyPr/>
        <a:lstStyle/>
        <a:p>
          <a:endParaRPr lang="ru-RU"/>
        </a:p>
      </dgm:t>
    </dgm:pt>
    <dgm:pt modelId="{15CC9EED-3919-4084-A193-82E23B9055C5}" type="sibTrans" cxnId="{6B297889-BB32-4EB1-BC65-73259231A73A}">
      <dgm:prSet/>
      <dgm:spPr/>
      <dgm:t>
        <a:bodyPr/>
        <a:lstStyle/>
        <a:p>
          <a:endParaRPr lang="ru-RU"/>
        </a:p>
      </dgm:t>
    </dgm:pt>
    <dgm:pt modelId="{16C2C6D9-4523-4CCE-8EA2-6EB168E8D119}">
      <dgm:prSet/>
      <dgm:spPr/>
      <dgm:t>
        <a:bodyPr/>
        <a:lstStyle/>
        <a:p>
          <a:endParaRPr lang="ru-RU"/>
        </a:p>
      </dgm:t>
    </dgm:pt>
    <dgm:pt modelId="{1136A04E-F759-4C3A-B507-03DF7E6D21FB}" type="parTrans" cxnId="{4697D3AA-21A1-4287-A59B-BD6722FDE8A9}">
      <dgm:prSet/>
      <dgm:spPr/>
      <dgm:t>
        <a:bodyPr/>
        <a:lstStyle/>
        <a:p>
          <a:endParaRPr lang="ru-RU"/>
        </a:p>
      </dgm:t>
    </dgm:pt>
    <dgm:pt modelId="{B844E086-77DB-4B4C-923F-BDA3464C332E}" type="sibTrans" cxnId="{4697D3AA-21A1-4287-A59B-BD6722FDE8A9}">
      <dgm:prSet/>
      <dgm:spPr/>
      <dgm:t>
        <a:bodyPr/>
        <a:lstStyle/>
        <a:p>
          <a:endParaRPr lang="ru-RU"/>
        </a:p>
      </dgm:t>
    </dgm:pt>
    <dgm:pt modelId="{AF9196E3-8056-4749-9BB7-985E33E25618}">
      <dgm:prSet/>
      <dgm:spPr/>
      <dgm:t>
        <a:bodyPr/>
        <a:lstStyle/>
        <a:p>
          <a:endParaRPr lang="ru-RU"/>
        </a:p>
      </dgm:t>
    </dgm:pt>
    <dgm:pt modelId="{F02D4EAC-05F6-44B5-B47E-F747EB866B76}" type="parTrans" cxnId="{DCD70AD0-11AF-4E8D-A1E0-1A3C8E16C519}">
      <dgm:prSet/>
      <dgm:spPr/>
      <dgm:t>
        <a:bodyPr/>
        <a:lstStyle/>
        <a:p>
          <a:endParaRPr lang="ru-RU"/>
        </a:p>
      </dgm:t>
    </dgm:pt>
    <dgm:pt modelId="{DE37FAEB-341A-4E9D-96C7-5D6DB828F094}" type="sibTrans" cxnId="{DCD70AD0-11AF-4E8D-A1E0-1A3C8E16C519}">
      <dgm:prSet/>
      <dgm:spPr/>
      <dgm:t>
        <a:bodyPr/>
        <a:lstStyle/>
        <a:p>
          <a:endParaRPr lang="ru-RU"/>
        </a:p>
      </dgm:t>
    </dgm:pt>
    <dgm:pt modelId="{80317BD4-C42F-48E4-B591-FD2982C4DD1F}">
      <dgm:prSet/>
      <dgm:spPr/>
      <dgm:t>
        <a:bodyPr/>
        <a:lstStyle/>
        <a:p>
          <a:r>
            <a:rPr lang="ru-RU" b="1" dirty="0" smtClean="0"/>
            <a:t>ИСПОЛНЕНИЕ</a:t>
          </a:r>
          <a:r>
            <a:rPr lang="ru-RU" dirty="0" smtClean="0"/>
            <a:t> бюджета в текущем году</a:t>
          </a:r>
          <a:endParaRPr lang="ru-RU" dirty="0"/>
        </a:p>
      </dgm:t>
    </dgm:pt>
    <dgm:pt modelId="{BCDDA35E-82FE-4388-AFFA-E66EC8B9B9E0}" type="parTrans" cxnId="{2DD7B384-FE2E-4973-8C2E-DC68F5B2AB25}">
      <dgm:prSet/>
      <dgm:spPr/>
      <dgm:t>
        <a:bodyPr/>
        <a:lstStyle/>
        <a:p>
          <a:endParaRPr lang="ru-RU"/>
        </a:p>
      </dgm:t>
    </dgm:pt>
    <dgm:pt modelId="{48E9696B-9AAE-4387-9C50-8F81522856A8}" type="sibTrans" cxnId="{2DD7B384-FE2E-4973-8C2E-DC68F5B2AB25}">
      <dgm:prSet/>
      <dgm:spPr/>
      <dgm:t>
        <a:bodyPr/>
        <a:lstStyle/>
        <a:p>
          <a:endParaRPr lang="ru-RU"/>
        </a:p>
      </dgm:t>
    </dgm:pt>
    <dgm:pt modelId="{7496FEBC-26E1-4163-91C0-4E3E7681402F}">
      <dgm:prSet/>
      <dgm:spPr/>
      <dgm:t>
        <a:bodyPr/>
        <a:lstStyle/>
        <a:p>
          <a:r>
            <a:rPr lang="ru-RU" b="1" dirty="0" smtClean="0"/>
            <a:t>ФОРМИРОВАНИЕ</a:t>
          </a:r>
          <a:r>
            <a:rPr lang="ru-RU" dirty="0" smtClean="0"/>
            <a:t> отчета об исполнении бюджета  за год</a:t>
          </a:r>
          <a:endParaRPr lang="ru-RU" dirty="0"/>
        </a:p>
      </dgm:t>
    </dgm:pt>
    <dgm:pt modelId="{F5B27D6C-38A2-49F3-8D33-BC33133AABCE}" type="parTrans" cxnId="{B5C461E4-B78E-42DB-B787-250C51B47B0C}">
      <dgm:prSet/>
      <dgm:spPr/>
      <dgm:t>
        <a:bodyPr/>
        <a:lstStyle/>
        <a:p>
          <a:endParaRPr lang="ru-RU"/>
        </a:p>
      </dgm:t>
    </dgm:pt>
    <dgm:pt modelId="{2634431C-8A70-49A8-AD4B-1E5BD44CEEDA}" type="sibTrans" cxnId="{B5C461E4-B78E-42DB-B787-250C51B47B0C}">
      <dgm:prSet/>
      <dgm:spPr/>
      <dgm:t>
        <a:bodyPr/>
        <a:lstStyle/>
        <a:p>
          <a:endParaRPr lang="ru-RU"/>
        </a:p>
      </dgm:t>
    </dgm:pt>
    <dgm:pt modelId="{4EB67110-63AF-44FA-909D-7A7B4C738DCD}">
      <dgm:prSet/>
      <dgm:spPr/>
      <dgm:t>
        <a:bodyPr/>
        <a:lstStyle/>
        <a:p>
          <a:r>
            <a:rPr lang="ru-RU" b="1" dirty="0" smtClean="0"/>
            <a:t>УТВЕРЖДЕНИЕ</a:t>
          </a:r>
          <a:r>
            <a:rPr lang="ru-RU" dirty="0" smtClean="0"/>
            <a:t> отчета об исполнении бюджета за год</a:t>
          </a:r>
          <a:endParaRPr lang="ru-RU" dirty="0"/>
        </a:p>
      </dgm:t>
    </dgm:pt>
    <dgm:pt modelId="{56CA5E6B-2AF7-42B3-BB9A-8F3434946099}" type="parTrans" cxnId="{5C8DA8D2-FF95-43B3-9B4E-C642FBE85BDA}">
      <dgm:prSet/>
      <dgm:spPr/>
      <dgm:t>
        <a:bodyPr/>
        <a:lstStyle/>
        <a:p>
          <a:endParaRPr lang="ru-RU"/>
        </a:p>
      </dgm:t>
    </dgm:pt>
    <dgm:pt modelId="{96F574B0-04F2-4533-9BB7-3E1E7F89E61A}" type="sibTrans" cxnId="{5C8DA8D2-FF95-43B3-9B4E-C642FBE85BDA}">
      <dgm:prSet/>
      <dgm:spPr/>
      <dgm:t>
        <a:bodyPr/>
        <a:lstStyle/>
        <a:p>
          <a:endParaRPr lang="ru-RU"/>
        </a:p>
      </dgm:t>
    </dgm:pt>
    <dgm:pt modelId="{341A0A7C-CCA8-4081-8799-789905AB1B14}">
      <dgm:prSet phldrT="[Текст]"/>
      <dgm:spPr/>
      <dgm:t>
        <a:bodyPr/>
        <a:lstStyle/>
        <a:p>
          <a:endParaRPr lang="ru-RU" dirty="0"/>
        </a:p>
      </dgm:t>
    </dgm:pt>
    <dgm:pt modelId="{656304F6-BFB9-47C0-BF0A-152D3DC73ABC}" type="parTrans" cxnId="{BCE18F99-D0C7-49B4-98A6-47B37E0B2347}">
      <dgm:prSet/>
      <dgm:spPr/>
      <dgm:t>
        <a:bodyPr/>
        <a:lstStyle/>
        <a:p>
          <a:endParaRPr lang="ru-RU"/>
        </a:p>
      </dgm:t>
    </dgm:pt>
    <dgm:pt modelId="{3A4807F1-6B2E-4D14-9843-1B580D845A68}" type="sibTrans" cxnId="{BCE18F99-D0C7-49B4-98A6-47B37E0B2347}">
      <dgm:prSet/>
      <dgm:spPr/>
      <dgm:t>
        <a:bodyPr/>
        <a:lstStyle/>
        <a:p>
          <a:endParaRPr lang="ru-RU"/>
        </a:p>
      </dgm:t>
    </dgm:pt>
    <dgm:pt modelId="{22904DCF-EB62-472E-BB37-0324086F2F56}" type="pres">
      <dgm:prSet presAssocID="{C8E3F60B-6D95-4B4C-9BF1-AF3BBD4952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BA9909-A398-4346-8293-2D5B76029074}" type="pres">
      <dgm:prSet presAssocID="{D2E66851-7880-4164-8CC6-4643B3C20210}" presName="composite" presStyleCnt="0"/>
      <dgm:spPr/>
    </dgm:pt>
    <dgm:pt modelId="{C58BE160-38B9-4DF5-AEE5-BCC9B0A0219F}" type="pres">
      <dgm:prSet presAssocID="{D2E66851-7880-4164-8CC6-4643B3C2021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8329D-9DE2-4508-959E-1BA4329E070D}" type="pres">
      <dgm:prSet presAssocID="{D2E66851-7880-4164-8CC6-4643B3C20210}" presName="descendantText" presStyleLbl="alignAcc1" presStyleIdx="0" presStyleCnt="6" custLinFactNeighborX="461" custLinFactNeighborY="-10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39B6D-D23D-4183-B01E-608B18268E4C}" type="pres">
      <dgm:prSet presAssocID="{24209037-8354-4602-805F-E8851040916A}" presName="sp" presStyleCnt="0"/>
      <dgm:spPr/>
    </dgm:pt>
    <dgm:pt modelId="{9D891416-5068-437E-9B33-C9B3448E6099}" type="pres">
      <dgm:prSet presAssocID="{29A84E5B-BCB6-4179-9200-A39ABC7FD778}" presName="composite" presStyleCnt="0"/>
      <dgm:spPr/>
    </dgm:pt>
    <dgm:pt modelId="{2CBF026E-1FC4-4F7C-95E7-88910CCADCD0}" type="pres">
      <dgm:prSet presAssocID="{29A84E5B-BCB6-4179-9200-A39ABC7FD77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AD0FD-1F72-4CD4-B068-1FE137167503}" type="pres">
      <dgm:prSet presAssocID="{29A84E5B-BCB6-4179-9200-A39ABC7FD77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49A5D-681C-4196-91A7-0C0BAC37DE9C}" type="pres">
      <dgm:prSet presAssocID="{4FBB2C97-A28B-4FE6-A30E-24628C430AFD}" presName="sp" presStyleCnt="0"/>
      <dgm:spPr/>
    </dgm:pt>
    <dgm:pt modelId="{EEA3B576-B1C0-4D4E-AFB4-8507A5F61A32}" type="pres">
      <dgm:prSet presAssocID="{4D75D6E7-C17B-44D5-9BF0-1359BB86392C}" presName="composite" presStyleCnt="0"/>
      <dgm:spPr/>
    </dgm:pt>
    <dgm:pt modelId="{24AF43CD-89A5-417A-9077-CC0FD4A612DE}" type="pres">
      <dgm:prSet presAssocID="{4D75D6E7-C17B-44D5-9BF0-1359BB86392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46C30-6314-4FD2-96DC-094EE8C776B8}" type="pres">
      <dgm:prSet presAssocID="{4D75D6E7-C17B-44D5-9BF0-1359BB86392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B4131-FA9E-4C73-8589-ACD37956091B}" type="pres">
      <dgm:prSet presAssocID="{8981B775-5000-4536-9657-36E11E47B2CA}" presName="sp" presStyleCnt="0"/>
      <dgm:spPr/>
    </dgm:pt>
    <dgm:pt modelId="{3357C7C1-EF3D-4374-86F8-42281C487C89}" type="pres">
      <dgm:prSet presAssocID="{260FB188-799C-43FF-86DD-46AF7FA3009B}" presName="composite" presStyleCnt="0"/>
      <dgm:spPr/>
    </dgm:pt>
    <dgm:pt modelId="{9351D5ED-4878-4CB2-8FA1-DAF5108716D4}" type="pres">
      <dgm:prSet presAssocID="{260FB188-799C-43FF-86DD-46AF7FA3009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4898A-9C55-431A-8E8D-40634C4E8D35}" type="pres">
      <dgm:prSet presAssocID="{260FB188-799C-43FF-86DD-46AF7FA3009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16DAB-D471-44DA-8EEA-A3A815D68F42}" type="pres">
      <dgm:prSet presAssocID="{15CC9EED-3919-4084-A193-82E23B9055C5}" presName="sp" presStyleCnt="0"/>
      <dgm:spPr/>
    </dgm:pt>
    <dgm:pt modelId="{D1377169-E579-4533-8BB1-079946D38C2C}" type="pres">
      <dgm:prSet presAssocID="{16C2C6D9-4523-4CCE-8EA2-6EB168E8D119}" presName="composite" presStyleCnt="0"/>
      <dgm:spPr/>
    </dgm:pt>
    <dgm:pt modelId="{5EB29289-2A38-4142-8D24-B78E197AFE8F}" type="pres">
      <dgm:prSet presAssocID="{16C2C6D9-4523-4CCE-8EA2-6EB168E8D11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7D0FE-1D8A-436E-9ABB-E319D09D3F93}" type="pres">
      <dgm:prSet presAssocID="{16C2C6D9-4523-4CCE-8EA2-6EB168E8D11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8A792-F99F-48BE-9D93-9394605EB296}" type="pres">
      <dgm:prSet presAssocID="{B844E086-77DB-4B4C-923F-BDA3464C332E}" presName="sp" presStyleCnt="0"/>
      <dgm:spPr/>
    </dgm:pt>
    <dgm:pt modelId="{70A492EE-A921-4FD9-A394-C7D36368F946}" type="pres">
      <dgm:prSet presAssocID="{AF9196E3-8056-4749-9BB7-985E33E25618}" presName="composite" presStyleCnt="0"/>
      <dgm:spPr/>
    </dgm:pt>
    <dgm:pt modelId="{0BEB8B56-7247-4473-A396-665D6AF6818A}" type="pres">
      <dgm:prSet presAssocID="{AF9196E3-8056-4749-9BB7-985E33E2561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CF459-A8C3-4AA0-88C9-57197827FE63}" type="pres">
      <dgm:prSet presAssocID="{AF9196E3-8056-4749-9BB7-985E33E2561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5FFCF-94E0-4BD3-8CCD-2909FC2BF0DB}" type="presOf" srcId="{B0C40118-15D0-4E8C-96CF-1CBC8C60A2F8}" destId="{D998329D-9DE2-4508-959E-1BA4329E070D}" srcOrd="0" destOrd="0" presId="urn:microsoft.com/office/officeart/2005/8/layout/chevron2"/>
    <dgm:cxn modelId="{49698C78-BEB5-4BDA-932E-02F0B023A987}" type="presOf" srcId="{A0D43CF1-EA31-4EE5-B5E5-C27116CB3A8B}" destId="{8FAAD0FD-1F72-4CD4-B068-1FE137167503}" srcOrd="0" destOrd="0" presId="urn:microsoft.com/office/officeart/2005/8/layout/chevron2"/>
    <dgm:cxn modelId="{B35DADFE-6E3B-455C-B7B6-5A7D56C79197}" type="presOf" srcId="{A727019C-9DA7-4DEA-A5AA-8238043E0C43}" destId="{B5C46C30-6314-4FD2-96DC-094EE8C776B8}" srcOrd="0" destOrd="0" presId="urn:microsoft.com/office/officeart/2005/8/layout/chevron2"/>
    <dgm:cxn modelId="{5C8DA8D2-FF95-43B3-9B4E-C642FBE85BDA}" srcId="{AF9196E3-8056-4749-9BB7-985E33E25618}" destId="{4EB67110-63AF-44FA-909D-7A7B4C738DCD}" srcOrd="0" destOrd="0" parTransId="{56CA5E6B-2AF7-42B3-BB9A-8F3434946099}" sibTransId="{96F574B0-04F2-4533-9BB7-3E1E7F89E61A}"/>
    <dgm:cxn modelId="{A62C427C-87D2-4C1F-B3DE-631EBFF4EE8B}" srcId="{C8E3F60B-6D95-4B4C-9BF1-AF3BBD495262}" destId="{29A84E5B-BCB6-4179-9200-A39ABC7FD778}" srcOrd="1" destOrd="0" parTransId="{29D4D787-BEF3-4A85-91D4-7B0BA15E8BE6}" sibTransId="{4FBB2C97-A28B-4FE6-A30E-24628C430AFD}"/>
    <dgm:cxn modelId="{82EA0581-4D38-4D3C-B4AB-60C7E1EE3176}" type="presOf" srcId="{D2E66851-7880-4164-8CC6-4643B3C20210}" destId="{C58BE160-38B9-4DF5-AEE5-BCC9B0A0219F}" srcOrd="0" destOrd="0" presId="urn:microsoft.com/office/officeart/2005/8/layout/chevron2"/>
    <dgm:cxn modelId="{6536F91D-287C-4D4A-AFF8-5BFC8BCA4C69}" type="presOf" srcId="{341A0A7C-CCA8-4081-8799-789905AB1B14}" destId="{B5C46C30-6314-4FD2-96DC-094EE8C776B8}" srcOrd="0" destOrd="1" presId="urn:microsoft.com/office/officeart/2005/8/layout/chevron2"/>
    <dgm:cxn modelId="{DA187D9F-A22E-4A0B-88B1-F2543377742E}" srcId="{C8E3F60B-6D95-4B4C-9BF1-AF3BBD495262}" destId="{D2E66851-7880-4164-8CC6-4643B3C20210}" srcOrd="0" destOrd="0" parTransId="{E9FE6534-D54F-4271-A95D-64C1DED90747}" sibTransId="{24209037-8354-4602-805F-E8851040916A}"/>
    <dgm:cxn modelId="{BCE18F99-D0C7-49B4-98A6-47B37E0B2347}" srcId="{4D75D6E7-C17B-44D5-9BF0-1359BB86392C}" destId="{341A0A7C-CCA8-4081-8799-789905AB1B14}" srcOrd="1" destOrd="0" parTransId="{656304F6-BFB9-47C0-BF0A-152D3DC73ABC}" sibTransId="{3A4807F1-6B2E-4D14-9843-1B580D845A68}"/>
    <dgm:cxn modelId="{1251B7FE-7B26-4D93-B4F0-AF7603BFCBD8}" srcId="{4D75D6E7-C17B-44D5-9BF0-1359BB86392C}" destId="{A727019C-9DA7-4DEA-A5AA-8238043E0C43}" srcOrd="0" destOrd="0" parTransId="{F3C43209-1855-4D02-AFD8-561002117BC1}" sibTransId="{5FD59EF3-1E0A-4271-B371-1C2371F4F8F6}"/>
    <dgm:cxn modelId="{9C64E04F-8F1B-454D-80ED-871FB66B02E2}" type="presOf" srcId="{260FB188-799C-43FF-86DD-46AF7FA3009B}" destId="{9351D5ED-4878-4CB2-8FA1-DAF5108716D4}" srcOrd="0" destOrd="0" presId="urn:microsoft.com/office/officeart/2005/8/layout/chevron2"/>
    <dgm:cxn modelId="{DCEFCE28-356D-4C39-B43F-F9257DA28F84}" srcId="{D2E66851-7880-4164-8CC6-4643B3C20210}" destId="{B0C40118-15D0-4E8C-96CF-1CBC8C60A2F8}" srcOrd="0" destOrd="0" parTransId="{1382815F-AF2E-4A7E-BEDC-68CC3C4FBC83}" sibTransId="{823E17E6-B200-4E62-AECC-36C09BFB5E77}"/>
    <dgm:cxn modelId="{2DD7B384-FE2E-4973-8C2E-DC68F5B2AB25}" srcId="{260FB188-799C-43FF-86DD-46AF7FA3009B}" destId="{80317BD4-C42F-48E4-B591-FD2982C4DD1F}" srcOrd="0" destOrd="0" parTransId="{BCDDA35E-82FE-4388-AFFA-E66EC8B9B9E0}" sibTransId="{48E9696B-9AAE-4387-9C50-8F81522856A8}"/>
    <dgm:cxn modelId="{529FA2FF-0512-4A33-9B6B-8B92FC97B268}" type="presOf" srcId="{16C2C6D9-4523-4CCE-8EA2-6EB168E8D119}" destId="{5EB29289-2A38-4142-8D24-B78E197AFE8F}" srcOrd="0" destOrd="0" presId="urn:microsoft.com/office/officeart/2005/8/layout/chevron2"/>
    <dgm:cxn modelId="{3194C20C-384C-45E6-AABE-43C8DB61B41E}" type="presOf" srcId="{29A84E5B-BCB6-4179-9200-A39ABC7FD778}" destId="{2CBF026E-1FC4-4F7C-95E7-88910CCADCD0}" srcOrd="0" destOrd="0" presId="urn:microsoft.com/office/officeart/2005/8/layout/chevron2"/>
    <dgm:cxn modelId="{82E46207-44DF-4168-91FA-292304B4BD3A}" srcId="{C8E3F60B-6D95-4B4C-9BF1-AF3BBD495262}" destId="{4D75D6E7-C17B-44D5-9BF0-1359BB86392C}" srcOrd="2" destOrd="0" parTransId="{0552F33E-8368-4D1F-835B-134F8DFC29F1}" sibTransId="{8981B775-5000-4536-9657-36E11E47B2CA}"/>
    <dgm:cxn modelId="{4697D3AA-21A1-4287-A59B-BD6722FDE8A9}" srcId="{C8E3F60B-6D95-4B4C-9BF1-AF3BBD495262}" destId="{16C2C6D9-4523-4CCE-8EA2-6EB168E8D119}" srcOrd="4" destOrd="0" parTransId="{1136A04E-F759-4C3A-B507-03DF7E6D21FB}" sibTransId="{B844E086-77DB-4B4C-923F-BDA3464C332E}"/>
    <dgm:cxn modelId="{DCD70AD0-11AF-4E8D-A1E0-1A3C8E16C519}" srcId="{C8E3F60B-6D95-4B4C-9BF1-AF3BBD495262}" destId="{AF9196E3-8056-4749-9BB7-985E33E25618}" srcOrd="5" destOrd="0" parTransId="{F02D4EAC-05F6-44B5-B47E-F747EB866B76}" sibTransId="{DE37FAEB-341A-4E9D-96C7-5D6DB828F094}"/>
    <dgm:cxn modelId="{DC54660F-E3E0-406A-B2D2-6CEA9EFEA677}" type="presOf" srcId="{4D75D6E7-C17B-44D5-9BF0-1359BB86392C}" destId="{24AF43CD-89A5-417A-9077-CC0FD4A612DE}" srcOrd="0" destOrd="0" presId="urn:microsoft.com/office/officeart/2005/8/layout/chevron2"/>
    <dgm:cxn modelId="{55A5C652-A40B-40B7-A436-2C728AD0A55F}" srcId="{29A84E5B-BCB6-4179-9200-A39ABC7FD778}" destId="{A0D43CF1-EA31-4EE5-B5E5-C27116CB3A8B}" srcOrd="0" destOrd="0" parTransId="{E9F9A184-2528-4C5B-A896-C885F413E6F3}" sibTransId="{EA451775-A813-4F99-BB81-6819111A2240}"/>
    <dgm:cxn modelId="{3938DE20-172F-4237-9B90-917F9A5B450B}" type="presOf" srcId="{80317BD4-C42F-48E4-B591-FD2982C4DD1F}" destId="{A344898A-9C55-431A-8E8D-40634C4E8D35}" srcOrd="0" destOrd="0" presId="urn:microsoft.com/office/officeart/2005/8/layout/chevron2"/>
    <dgm:cxn modelId="{A36EC3A0-CB9A-44B5-9070-54827C1FBABF}" type="presOf" srcId="{7496FEBC-26E1-4163-91C0-4E3E7681402F}" destId="{7DE7D0FE-1D8A-436E-9ABB-E319D09D3F93}" srcOrd="0" destOrd="0" presId="urn:microsoft.com/office/officeart/2005/8/layout/chevron2"/>
    <dgm:cxn modelId="{B7FFC352-1C2A-4CEA-955E-EF69DD5B1D3D}" type="presOf" srcId="{4EB67110-63AF-44FA-909D-7A7B4C738DCD}" destId="{986CF459-A8C3-4AA0-88C9-57197827FE63}" srcOrd="0" destOrd="0" presId="urn:microsoft.com/office/officeart/2005/8/layout/chevron2"/>
    <dgm:cxn modelId="{B5C461E4-B78E-42DB-B787-250C51B47B0C}" srcId="{16C2C6D9-4523-4CCE-8EA2-6EB168E8D119}" destId="{7496FEBC-26E1-4163-91C0-4E3E7681402F}" srcOrd="0" destOrd="0" parTransId="{F5B27D6C-38A2-49F3-8D33-BC33133AABCE}" sibTransId="{2634431C-8A70-49A8-AD4B-1E5BD44CEEDA}"/>
    <dgm:cxn modelId="{3ED41F80-BE47-4806-A79E-75153DFBADAC}" type="presOf" srcId="{C8E3F60B-6D95-4B4C-9BF1-AF3BBD495262}" destId="{22904DCF-EB62-472E-BB37-0324086F2F56}" srcOrd="0" destOrd="0" presId="urn:microsoft.com/office/officeart/2005/8/layout/chevron2"/>
    <dgm:cxn modelId="{89653D98-04D5-4715-9C9A-2257EAF00504}" type="presOf" srcId="{AF9196E3-8056-4749-9BB7-985E33E25618}" destId="{0BEB8B56-7247-4473-A396-665D6AF6818A}" srcOrd="0" destOrd="0" presId="urn:microsoft.com/office/officeart/2005/8/layout/chevron2"/>
    <dgm:cxn modelId="{6B297889-BB32-4EB1-BC65-73259231A73A}" srcId="{C8E3F60B-6D95-4B4C-9BF1-AF3BBD495262}" destId="{260FB188-799C-43FF-86DD-46AF7FA3009B}" srcOrd="3" destOrd="0" parTransId="{270BC076-A771-4681-8536-5D3FC3C9E937}" sibTransId="{15CC9EED-3919-4084-A193-82E23B9055C5}"/>
    <dgm:cxn modelId="{CAA1162F-FCE2-4F37-B64A-DC8CEEB5AE79}" type="presParOf" srcId="{22904DCF-EB62-472E-BB37-0324086F2F56}" destId="{5BBA9909-A398-4346-8293-2D5B76029074}" srcOrd="0" destOrd="0" presId="urn:microsoft.com/office/officeart/2005/8/layout/chevron2"/>
    <dgm:cxn modelId="{7DE226C4-68FA-4F01-83F6-A0253DC5C3C3}" type="presParOf" srcId="{5BBA9909-A398-4346-8293-2D5B76029074}" destId="{C58BE160-38B9-4DF5-AEE5-BCC9B0A0219F}" srcOrd="0" destOrd="0" presId="urn:microsoft.com/office/officeart/2005/8/layout/chevron2"/>
    <dgm:cxn modelId="{54F83397-F7E2-46BA-8C43-46A837407263}" type="presParOf" srcId="{5BBA9909-A398-4346-8293-2D5B76029074}" destId="{D998329D-9DE2-4508-959E-1BA4329E070D}" srcOrd="1" destOrd="0" presId="urn:microsoft.com/office/officeart/2005/8/layout/chevron2"/>
    <dgm:cxn modelId="{DD4CC0F0-D809-47A9-B4D6-D7CD6992E0E5}" type="presParOf" srcId="{22904DCF-EB62-472E-BB37-0324086F2F56}" destId="{75939B6D-D23D-4183-B01E-608B18268E4C}" srcOrd="1" destOrd="0" presId="urn:microsoft.com/office/officeart/2005/8/layout/chevron2"/>
    <dgm:cxn modelId="{83FAF140-2AE6-45B6-B75D-474850DC2572}" type="presParOf" srcId="{22904DCF-EB62-472E-BB37-0324086F2F56}" destId="{9D891416-5068-437E-9B33-C9B3448E6099}" srcOrd="2" destOrd="0" presId="urn:microsoft.com/office/officeart/2005/8/layout/chevron2"/>
    <dgm:cxn modelId="{3BDC4B0B-39BC-47B9-86E9-6E1F64150C9F}" type="presParOf" srcId="{9D891416-5068-437E-9B33-C9B3448E6099}" destId="{2CBF026E-1FC4-4F7C-95E7-88910CCADCD0}" srcOrd="0" destOrd="0" presId="urn:microsoft.com/office/officeart/2005/8/layout/chevron2"/>
    <dgm:cxn modelId="{7CFFDD2A-ECE5-4AB5-B863-84F087DF9B7B}" type="presParOf" srcId="{9D891416-5068-437E-9B33-C9B3448E6099}" destId="{8FAAD0FD-1F72-4CD4-B068-1FE137167503}" srcOrd="1" destOrd="0" presId="urn:microsoft.com/office/officeart/2005/8/layout/chevron2"/>
    <dgm:cxn modelId="{11A6864E-A16F-4429-B536-7E4F08C6D12A}" type="presParOf" srcId="{22904DCF-EB62-472E-BB37-0324086F2F56}" destId="{D5E49A5D-681C-4196-91A7-0C0BAC37DE9C}" srcOrd="3" destOrd="0" presId="urn:microsoft.com/office/officeart/2005/8/layout/chevron2"/>
    <dgm:cxn modelId="{8D06B00F-E379-47EB-A52C-701AECAD61F6}" type="presParOf" srcId="{22904DCF-EB62-472E-BB37-0324086F2F56}" destId="{EEA3B576-B1C0-4D4E-AFB4-8507A5F61A32}" srcOrd="4" destOrd="0" presId="urn:microsoft.com/office/officeart/2005/8/layout/chevron2"/>
    <dgm:cxn modelId="{3DC7FE90-6631-444C-83BB-872FB50354CF}" type="presParOf" srcId="{EEA3B576-B1C0-4D4E-AFB4-8507A5F61A32}" destId="{24AF43CD-89A5-417A-9077-CC0FD4A612DE}" srcOrd="0" destOrd="0" presId="urn:microsoft.com/office/officeart/2005/8/layout/chevron2"/>
    <dgm:cxn modelId="{54B86FB2-9AB2-40B2-9DA0-DF124E67273F}" type="presParOf" srcId="{EEA3B576-B1C0-4D4E-AFB4-8507A5F61A32}" destId="{B5C46C30-6314-4FD2-96DC-094EE8C776B8}" srcOrd="1" destOrd="0" presId="urn:microsoft.com/office/officeart/2005/8/layout/chevron2"/>
    <dgm:cxn modelId="{517931B2-5BD3-4491-ACA3-23FC1FB4256C}" type="presParOf" srcId="{22904DCF-EB62-472E-BB37-0324086F2F56}" destId="{E3EB4131-FA9E-4C73-8589-ACD37956091B}" srcOrd="5" destOrd="0" presId="urn:microsoft.com/office/officeart/2005/8/layout/chevron2"/>
    <dgm:cxn modelId="{3D7EB4BC-D6FD-4F4B-8EAE-CE57F9BD4072}" type="presParOf" srcId="{22904DCF-EB62-472E-BB37-0324086F2F56}" destId="{3357C7C1-EF3D-4374-86F8-42281C487C89}" srcOrd="6" destOrd="0" presId="urn:microsoft.com/office/officeart/2005/8/layout/chevron2"/>
    <dgm:cxn modelId="{B8C19269-62E1-4E01-8D0A-8EC414541D4A}" type="presParOf" srcId="{3357C7C1-EF3D-4374-86F8-42281C487C89}" destId="{9351D5ED-4878-4CB2-8FA1-DAF5108716D4}" srcOrd="0" destOrd="0" presId="urn:microsoft.com/office/officeart/2005/8/layout/chevron2"/>
    <dgm:cxn modelId="{1A39DF7E-D5A2-43BA-9B68-62943819CC7A}" type="presParOf" srcId="{3357C7C1-EF3D-4374-86F8-42281C487C89}" destId="{A344898A-9C55-431A-8E8D-40634C4E8D35}" srcOrd="1" destOrd="0" presId="urn:microsoft.com/office/officeart/2005/8/layout/chevron2"/>
    <dgm:cxn modelId="{958EEBB7-8E1D-4B70-A160-73A8A5D2D904}" type="presParOf" srcId="{22904DCF-EB62-472E-BB37-0324086F2F56}" destId="{63116DAB-D471-44DA-8EEA-A3A815D68F42}" srcOrd="7" destOrd="0" presId="urn:microsoft.com/office/officeart/2005/8/layout/chevron2"/>
    <dgm:cxn modelId="{09561436-3F56-4988-AABF-1FC3BFD5B85C}" type="presParOf" srcId="{22904DCF-EB62-472E-BB37-0324086F2F56}" destId="{D1377169-E579-4533-8BB1-079946D38C2C}" srcOrd="8" destOrd="0" presId="urn:microsoft.com/office/officeart/2005/8/layout/chevron2"/>
    <dgm:cxn modelId="{F37EAE0D-9E3E-4EEF-840D-D1C5722FC453}" type="presParOf" srcId="{D1377169-E579-4533-8BB1-079946D38C2C}" destId="{5EB29289-2A38-4142-8D24-B78E197AFE8F}" srcOrd="0" destOrd="0" presId="urn:microsoft.com/office/officeart/2005/8/layout/chevron2"/>
    <dgm:cxn modelId="{E9F9F397-FBFF-42A2-90F6-F45CCB71CFA6}" type="presParOf" srcId="{D1377169-E579-4533-8BB1-079946D38C2C}" destId="{7DE7D0FE-1D8A-436E-9ABB-E319D09D3F93}" srcOrd="1" destOrd="0" presId="urn:microsoft.com/office/officeart/2005/8/layout/chevron2"/>
    <dgm:cxn modelId="{6327EBB3-97BF-4663-8B2C-1A473DBECA79}" type="presParOf" srcId="{22904DCF-EB62-472E-BB37-0324086F2F56}" destId="{7138A792-F99F-48BE-9D93-9394605EB296}" srcOrd="9" destOrd="0" presId="urn:microsoft.com/office/officeart/2005/8/layout/chevron2"/>
    <dgm:cxn modelId="{A7259BCB-1114-4CB0-862B-16BBE5C904DD}" type="presParOf" srcId="{22904DCF-EB62-472E-BB37-0324086F2F56}" destId="{70A492EE-A921-4FD9-A394-C7D36368F946}" srcOrd="10" destOrd="0" presId="urn:microsoft.com/office/officeart/2005/8/layout/chevron2"/>
    <dgm:cxn modelId="{0973BFB3-8A6F-44D6-8022-1B012AA2B31D}" type="presParOf" srcId="{70A492EE-A921-4FD9-A394-C7D36368F946}" destId="{0BEB8B56-7247-4473-A396-665D6AF6818A}" srcOrd="0" destOrd="0" presId="urn:microsoft.com/office/officeart/2005/8/layout/chevron2"/>
    <dgm:cxn modelId="{D8914FE1-82E5-4F5D-A8E2-984D05CAF934}" type="presParOf" srcId="{70A492EE-A921-4FD9-A394-C7D36368F946}" destId="{986CF459-A8C3-4AA0-88C9-57197827FE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17ECD6-CE2F-4D1D-9481-92E182F4FC23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608C104-3F1A-4F5C-A1C7-C01422542D72}">
      <dgm:prSet phldrT="[Текст]" custT="1"/>
      <dgm:spPr/>
      <dgm:t>
        <a:bodyPr/>
        <a:lstStyle/>
        <a:p>
          <a:r>
            <a:rPr lang="ru-RU" sz="2300" dirty="0" smtClean="0">
              <a:solidFill>
                <a:schemeClr val="bg1"/>
              </a:solidFill>
              <a:latin typeface="Cambria" pitchFamily="18" charset="0"/>
            </a:rPr>
            <a:t>Обеспечение взаимосвязи бюджетных ассигнований с результатами их использования на всех этапах бюджетного процесса</a:t>
          </a:r>
          <a:endParaRPr lang="ru-RU" sz="2300" dirty="0">
            <a:solidFill>
              <a:schemeClr val="bg1"/>
            </a:solidFill>
            <a:latin typeface="Cambria" pitchFamily="18" charset="0"/>
          </a:endParaRPr>
        </a:p>
      </dgm:t>
    </dgm:pt>
    <dgm:pt modelId="{A0D04F14-994A-4F87-B85D-1409A16F82CF}" type="parTrans" cxnId="{0251740F-2396-464C-92F1-AE56E3D9381B}">
      <dgm:prSet/>
      <dgm:spPr/>
      <dgm:t>
        <a:bodyPr/>
        <a:lstStyle/>
        <a:p>
          <a:endParaRPr lang="ru-RU" sz="2000"/>
        </a:p>
      </dgm:t>
    </dgm:pt>
    <dgm:pt modelId="{738C4667-D39C-4331-8478-F9B53C03C083}" type="sibTrans" cxnId="{0251740F-2396-464C-92F1-AE56E3D9381B}">
      <dgm:prSet/>
      <dgm:spPr/>
      <dgm:t>
        <a:bodyPr/>
        <a:lstStyle/>
        <a:p>
          <a:endParaRPr lang="ru-RU" sz="2000"/>
        </a:p>
      </dgm:t>
    </dgm:pt>
    <dgm:pt modelId="{E2C64FD1-FDEE-469A-BD73-6FA88F7A7473}">
      <dgm:prSet phldrT="[Текст]" custT="1"/>
      <dgm:spPr/>
      <dgm:t>
        <a:bodyPr/>
        <a:lstStyle/>
        <a:p>
          <a:r>
            <a:rPr lang="ru-RU" sz="2300" dirty="0" smtClean="0">
              <a:solidFill>
                <a:schemeClr val="bg1"/>
              </a:solidFill>
              <a:latin typeface="Cambria" pitchFamily="18" charset="0"/>
            </a:rPr>
            <a:t>Формирование конкурентной модели оказания муниципальных услуг, обеспечивающей повышение их качества</a:t>
          </a:r>
          <a:endParaRPr lang="ru-RU" sz="2300" dirty="0">
            <a:solidFill>
              <a:schemeClr val="bg1"/>
            </a:solidFill>
            <a:latin typeface="Cambria" pitchFamily="18" charset="0"/>
          </a:endParaRPr>
        </a:p>
      </dgm:t>
    </dgm:pt>
    <dgm:pt modelId="{CFF2BA0E-89B8-4878-91E6-1DE137ED6033}" type="parTrans" cxnId="{B8BEDE7A-F837-4BD5-9D01-9BA418F6D871}">
      <dgm:prSet/>
      <dgm:spPr/>
      <dgm:t>
        <a:bodyPr/>
        <a:lstStyle/>
        <a:p>
          <a:endParaRPr lang="ru-RU" sz="2000"/>
        </a:p>
      </dgm:t>
    </dgm:pt>
    <dgm:pt modelId="{BD5C12AE-1D40-43C0-85AC-CA59C5D0C6A0}" type="sibTrans" cxnId="{B8BEDE7A-F837-4BD5-9D01-9BA418F6D871}">
      <dgm:prSet/>
      <dgm:spPr/>
      <dgm:t>
        <a:bodyPr/>
        <a:lstStyle/>
        <a:p>
          <a:endParaRPr lang="ru-RU" sz="2000"/>
        </a:p>
      </dgm:t>
    </dgm:pt>
    <dgm:pt modelId="{8C82852F-AECB-497F-9CC0-D999BC6C7614}">
      <dgm:prSet phldrT="[Текст]" custT="1"/>
      <dgm:spPr/>
      <dgm:t>
        <a:bodyPr/>
        <a:lstStyle/>
        <a:p>
          <a:r>
            <a:rPr lang="ru-RU" sz="2300" dirty="0" smtClean="0">
              <a:solidFill>
                <a:schemeClr val="bg1"/>
              </a:solidFill>
              <a:latin typeface="Cambria" pitchFamily="18" charset="0"/>
            </a:rPr>
            <a:t>Повышение эффективности расходования бюджетных средств</a:t>
          </a:r>
          <a:endParaRPr lang="ru-RU" sz="2300" dirty="0">
            <a:solidFill>
              <a:schemeClr val="bg1"/>
            </a:solidFill>
            <a:latin typeface="Cambria" pitchFamily="18" charset="0"/>
          </a:endParaRPr>
        </a:p>
      </dgm:t>
    </dgm:pt>
    <dgm:pt modelId="{CE2035A3-11D2-4778-A770-EA6AD78EEBD4}" type="parTrans" cxnId="{76E03240-06DE-452A-9565-2DF06D2F2F49}">
      <dgm:prSet/>
      <dgm:spPr/>
      <dgm:t>
        <a:bodyPr/>
        <a:lstStyle/>
        <a:p>
          <a:endParaRPr lang="ru-RU" sz="2000"/>
        </a:p>
      </dgm:t>
    </dgm:pt>
    <dgm:pt modelId="{2BCE6CB7-E0B1-4D10-93BC-4D90F279B3EA}" type="sibTrans" cxnId="{76E03240-06DE-452A-9565-2DF06D2F2F49}">
      <dgm:prSet/>
      <dgm:spPr/>
      <dgm:t>
        <a:bodyPr/>
        <a:lstStyle/>
        <a:p>
          <a:endParaRPr lang="ru-RU" sz="2000"/>
        </a:p>
      </dgm:t>
    </dgm:pt>
    <dgm:pt modelId="{99EFAA01-8C00-4422-BB9E-71D9531B78D1}">
      <dgm:prSet phldrT="[Текст]" custT="1"/>
      <dgm:spPr/>
      <dgm:t>
        <a:bodyPr/>
        <a:lstStyle/>
        <a:p>
          <a:r>
            <a:rPr lang="ru-RU" sz="2300" dirty="0" smtClean="0">
              <a:solidFill>
                <a:schemeClr val="bg1"/>
              </a:solidFill>
              <a:latin typeface="Cambria" pitchFamily="18" charset="0"/>
            </a:rPr>
            <a:t>Повышение системности и оперативности исполнения бюджета</a:t>
          </a:r>
          <a:endParaRPr lang="ru-RU" sz="2300" dirty="0">
            <a:solidFill>
              <a:schemeClr val="bg1"/>
            </a:solidFill>
            <a:latin typeface="Cambria" pitchFamily="18" charset="0"/>
          </a:endParaRPr>
        </a:p>
      </dgm:t>
    </dgm:pt>
    <dgm:pt modelId="{EC16B75A-6020-4B36-A63B-4905E30F8C22}" type="parTrans" cxnId="{C67A8792-3A9C-4EE0-9D30-3AFC0BA4BAC8}">
      <dgm:prSet/>
      <dgm:spPr/>
      <dgm:t>
        <a:bodyPr/>
        <a:lstStyle/>
        <a:p>
          <a:endParaRPr lang="ru-RU" sz="2000"/>
        </a:p>
      </dgm:t>
    </dgm:pt>
    <dgm:pt modelId="{15B04FD5-F3B1-4650-8CBA-C49738EC9FC1}" type="sibTrans" cxnId="{C67A8792-3A9C-4EE0-9D30-3AFC0BA4BAC8}">
      <dgm:prSet/>
      <dgm:spPr/>
      <dgm:t>
        <a:bodyPr/>
        <a:lstStyle/>
        <a:p>
          <a:endParaRPr lang="ru-RU" sz="2000"/>
        </a:p>
      </dgm:t>
    </dgm:pt>
    <dgm:pt modelId="{83CEF711-00D6-476D-AB30-199E0DD5F36B}" type="pres">
      <dgm:prSet presAssocID="{F917ECD6-CE2F-4D1D-9481-92E182F4FC2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6245A6-9A0B-4D22-9223-B2738829FCF1}" type="pres">
      <dgm:prSet presAssocID="{2608C104-3F1A-4F5C-A1C7-C01422542D72}" presName="comp" presStyleCnt="0"/>
      <dgm:spPr/>
      <dgm:t>
        <a:bodyPr/>
        <a:lstStyle/>
        <a:p>
          <a:endParaRPr lang="ru-RU"/>
        </a:p>
      </dgm:t>
    </dgm:pt>
    <dgm:pt modelId="{E93B7711-A6FD-41BB-9803-F1370FC1960D}" type="pres">
      <dgm:prSet presAssocID="{2608C104-3F1A-4F5C-A1C7-C01422542D72}" presName="box" presStyleLbl="node1" presStyleIdx="0" presStyleCnt="4"/>
      <dgm:spPr/>
      <dgm:t>
        <a:bodyPr/>
        <a:lstStyle/>
        <a:p>
          <a:endParaRPr lang="ru-RU"/>
        </a:p>
      </dgm:t>
    </dgm:pt>
    <dgm:pt modelId="{8F30B782-A9BC-43A5-96EA-A2ED52EEEE11}" type="pres">
      <dgm:prSet presAssocID="{2608C104-3F1A-4F5C-A1C7-C01422542D72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4E78FFE5-CE62-412C-A932-5BC8A0DE3509}" type="pres">
      <dgm:prSet presAssocID="{2608C104-3F1A-4F5C-A1C7-C01422542D7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60847-F9E7-46F7-BC44-C31D2AE24DFE}" type="pres">
      <dgm:prSet presAssocID="{738C4667-D39C-4331-8478-F9B53C03C083}" presName="spacer" presStyleCnt="0"/>
      <dgm:spPr/>
      <dgm:t>
        <a:bodyPr/>
        <a:lstStyle/>
        <a:p>
          <a:endParaRPr lang="ru-RU"/>
        </a:p>
      </dgm:t>
    </dgm:pt>
    <dgm:pt modelId="{6670C427-63DF-47DD-98C7-87D76266807A}" type="pres">
      <dgm:prSet presAssocID="{E2C64FD1-FDEE-469A-BD73-6FA88F7A7473}" presName="comp" presStyleCnt="0"/>
      <dgm:spPr/>
      <dgm:t>
        <a:bodyPr/>
        <a:lstStyle/>
        <a:p>
          <a:endParaRPr lang="ru-RU"/>
        </a:p>
      </dgm:t>
    </dgm:pt>
    <dgm:pt modelId="{224F4C7D-9682-486C-9F3A-743645730586}" type="pres">
      <dgm:prSet presAssocID="{E2C64FD1-FDEE-469A-BD73-6FA88F7A7473}" presName="box" presStyleLbl="node1" presStyleIdx="1" presStyleCnt="4"/>
      <dgm:spPr/>
      <dgm:t>
        <a:bodyPr/>
        <a:lstStyle/>
        <a:p>
          <a:endParaRPr lang="ru-RU"/>
        </a:p>
      </dgm:t>
    </dgm:pt>
    <dgm:pt modelId="{73F9DA75-3DED-43AD-A2C3-D1413FF8045E}" type="pres">
      <dgm:prSet presAssocID="{E2C64FD1-FDEE-469A-BD73-6FA88F7A7473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AC462380-B3C5-4C41-9807-5153E75C5222}" type="pres">
      <dgm:prSet presAssocID="{E2C64FD1-FDEE-469A-BD73-6FA88F7A747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A4634-AF77-4A36-98DD-6E8232B52AD6}" type="pres">
      <dgm:prSet presAssocID="{BD5C12AE-1D40-43C0-85AC-CA59C5D0C6A0}" presName="spacer" presStyleCnt="0"/>
      <dgm:spPr/>
      <dgm:t>
        <a:bodyPr/>
        <a:lstStyle/>
        <a:p>
          <a:endParaRPr lang="ru-RU"/>
        </a:p>
      </dgm:t>
    </dgm:pt>
    <dgm:pt modelId="{8E5694EE-CAAC-4612-9504-5D181E022AAB}" type="pres">
      <dgm:prSet presAssocID="{8C82852F-AECB-497F-9CC0-D999BC6C7614}" presName="comp" presStyleCnt="0"/>
      <dgm:spPr/>
      <dgm:t>
        <a:bodyPr/>
        <a:lstStyle/>
        <a:p>
          <a:endParaRPr lang="ru-RU"/>
        </a:p>
      </dgm:t>
    </dgm:pt>
    <dgm:pt modelId="{0D96D801-CAFB-4BE3-9272-FAB3AC074471}" type="pres">
      <dgm:prSet presAssocID="{8C82852F-AECB-497F-9CC0-D999BC6C7614}" presName="box" presStyleLbl="node1" presStyleIdx="2" presStyleCnt="4"/>
      <dgm:spPr/>
      <dgm:t>
        <a:bodyPr/>
        <a:lstStyle/>
        <a:p>
          <a:endParaRPr lang="ru-RU"/>
        </a:p>
      </dgm:t>
    </dgm:pt>
    <dgm:pt modelId="{61E941BC-030A-41CF-8322-6102C6F6AC70}" type="pres">
      <dgm:prSet presAssocID="{8C82852F-AECB-497F-9CC0-D999BC6C7614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2B498F35-00E9-4705-BFCA-811B4C80E770}" type="pres">
      <dgm:prSet presAssocID="{8C82852F-AECB-497F-9CC0-D999BC6C761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BF042-AD82-46C5-AB71-680418C7B617}" type="pres">
      <dgm:prSet presAssocID="{2BCE6CB7-E0B1-4D10-93BC-4D90F279B3EA}" presName="spacer" presStyleCnt="0"/>
      <dgm:spPr/>
      <dgm:t>
        <a:bodyPr/>
        <a:lstStyle/>
        <a:p>
          <a:endParaRPr lang="ru-RU"/>
        </a:p>
      </dgm:t>
    </dgm:pt>
    <dgm:pt modelId="{214449C6-2C5C-4743-B39C-7C3AF80F61DB}" type="pres">
      <dgm:prSet presAssocID="{99EFAA01-8C00-4422-BB9E-71D9531B78D1}" presName="comp" presStyleCnt="0"/>
      <dgm:spPr/>
      <dgm:t>
        <a:bodyPr/>
        <a:lstStyle/>
        <a:p>
          <a:endParaRPr lang="ru-RU"/>
        </a:p>
      </dgm:t>
    </dgm:pt>
    <dgm:pt modelId="{7A22B583-6A7C-494B-B4C5-F18A7D563BFD}" type="pres">
      <dgm:prSet presAssocID="{99EFAA01-8C00-4422-BB9E-71D9531B78D1}" presName="box" presStyleLbl="node1" presStyleIdx="3" presStyleCnt="4"/>
      <dgm:spPr/>
      <dgm:t>
        <a:bodyPr/>
        <a:lstStyle/>
        <a:p>
          <a:endParaRPr lang="ru-RU"/>
        </a:p>
      </dgm:t>
    </dgm:pt>
    <dgm:pt modelId="{217F7C5F-9400-4A04-9A8E-965D46F1195C}" type="pres">
      <dgm:prSet presAssocID="{99EFAA01-8C00-4422-BB9E-71D9531B78D1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B532609C-DB00-4B02-B780-F8E582BA72B1}" type="pres">
      <dgm:prSet presAssocID="{99EFAA01-8C00-4422-BB9E-71D9531B78D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E03240-06DE-452A-9565-2DF06D2F2F49}" srcId="{F917ECD6-CE2F-4D1D-9481-92E182F4FC23}" destId="{8C82852F-AECB-497F-9CC0-D999BC6C7614}" srcOrd="2" destOrd="0" parTransId="{CE2035A3-11D2-4778-A770-EA6AD78EEBD4}" sibTransId="{2BCE6CB7-E0B1-4D10-93BC-4D90F279B3EA}"/>
    <dgm:cxn modelId="{C169AE95-46E1-478C-953D-A6482B0A320B}" type="presOf" srcId="{8C82852F-AECB-497F-9CC0-D999BC6C7614}" destId="{2B498F35-00E9-4705-BFCA-811B4C80E770}" srcOrd="1" destOrd="0" presId="urn:microsoft.com/office/officeart/2005/8/layout/vList4"/>
    <dgm:cxn modelId="{B8BEDE7A-F837-4BD5-9D01-9BA418F6D871}" srcId="{F917ECD6-CE2F-4D1D-9481-92E182F4FC23}" destId="{E2C64FD1-FDEE-469A-BD73-6FA88F7A7473}" srcOrd="1" destOrd="0" parTransId="{CFF2BA0E-89B8-4878-91E6-1DE137ED6033}" sibTransId="{BD5C12AE-1D40-43C0-85AC-CA59C5D0C6A0}"/>
    <dgm:cxn modelId="{6FBA8C50-A455-4611-BBFE-A213EAF962AD}" type="presOf" srcId="{F917ECD6-CE2F-4D1D-9481-92E182F4FC23}" destId="{83CEF711-00D6-476D-AB30-199E0DD5F36B}" srcOrd="0" destOrd="0" presId="urn:microsoft.com/office/officeart/2005/8/layout/vList4"/>
    <dgm:cxn modelId="{FD2A6AA3-C36B-4AD1-BC46-2184FF38A8A9}" type="presOf" srcId="{2608C104-3F1A-4F5C-A1C7-C01422542D72}" destId="{E93B7711-A6FD-41BB-9803-F1370FC1960D}" srcOrd="0" destOrd="0" presId="urn:microsoft.com/office/officeart/2005/8/layout/vList4"/>
    <dgm:cxn modelId="{2E9F41D8-0C23-4E58-B25F-11ECCE8C03F7}" type="presOf" srcId="{2608C104-3F1A-4F5C-A1C7-C01422542D72}" destId="{4E78FFE5-CE62-412C-A932-5BC8A0DE3509}" srcOrd="1" destOrd="0" presId="urn:microsoft.com/office/officeart/2005/8/layout/vList4"/>
    <dgm:cxn modelId="{28B52BAB-EA91-40A7-BFB3-EFA979853659}" type="presOf" srcId="{E2C64FD1-FDEE-469A-BD73-6FA88F7A7473}" destId="{224F4C7D-9682-486C-9F3A-743645730586}" srcOrd="0" destOrd="0" presId="urn:microsoft.com/office/officeart/2005/8/layout/vList4"/>
    <dgm:cxn modelId="{EEAECDCF-6F99-4228-9E94-9D99C5F15BB5}" type="presOf" srcId="{8C82852F-AECB-497F-9CC0-D999BC6C7614}" destId="{0D96D801-CAFB-4BE3-9272-FAB3AC074471}" srcOrd="0" destOrd="0" presId="urn:microsoft.com/office/officeart/2005/8/layout/vList4"/>
    <dgm:cxn modelId="{B35BEB19-7AB7-4888-9F1F-7A7D65942784}" type="presOf" srcId="{E2C64FD1-FDEE-469A-BD73-6FA88F7A7473}" destId="{AC462380-B3C5-4C41-9807-5153E75C5222}" srcOrd="1" destOrd="0" presId="urn:microsoft.com/office/officeart/2005/8/layout/vList4"/>
    <dgm:cxn modelId="{77F78EDB-D963-45FB-AA69-DC66A26576B6}" type="presOf" srcId="{99EFAA01-8C00-4422-BB9E-71D9531B78D1}" destId="{7A22B583-6A7C-494B-B4C5-F18A7D563BFD}" srcOrd="0" destOrd="0" presId="urn:microsoft.com/office/officeart/2005/8/layout/vList4"/>
    <dgm:cxn modelId="{15FC49FF-A9CA-4AA9-BF44-8EE52CB9EFA7}" type="presOf" srcId="{99EFAA01-8C00-4422-BB9E-71D9531B78D1}" destId="{B532609C-DB00-4B02-B780-F8E582BA72B1}" srcOrd="1" destOrd="0" presId="urn:microsoft.com/office/officeart/2005/8/layout/vList4"/>
    <dgm:cxn modelId="{C67A8792-3A9C-4EE0-9D30-3AFC0BA4BAC8}" srcId="{F917ECD6-CE2F-4D1D-9481-92E182F4FC23}" destId="{99EFAA01-8C00-4422-BB9E-71D9531B78D1}" srcOrd="3" destOrd="0" parTransId="{EC16B75A-6020-4B36-A63B-4905E30F8C22}" sibTransId="{15B04FD5-F3B1-4650-8CBA-C49738EC9FC1}"/>
    <dgm:cxn modelId="{0251740F-2396-464C-92F1-AE56E3D9381B}" srcId="{F917ECD6-CE2F-4D1D-9481-92E182F4FC23}" destId="{2608C104-3F1A-4F5C-A1C7-C01422542D72}" srcOrd="0" destOrd="0" parTransId="{A0D04F14-994A-4F87-B85D-1409A16F82CF}" sibTransId="{738C4667-D39C-4331-8478-F9B53C03C083}"/>
    <dgm:cxn modelId="{7F750FC5-5E69-443D-926F-DF49C148DB1E}" type="presParOf" srcId="{83CEF711-00D6-476D-AB30-199E0DD5F36B}" destId="{126245A6-9A0B-4D22-9223-B2738829FCF1}" srcOrd="0" destOrd="0" presId="urn:microsoft.com/office/officeart/2005/8/layout/vList4"/>
    <dgm:cxn modelId="{10DD6479-2DA3-4A45-9647-05FD95B27527}" type="presParOf" srcId="{126245A6-9A0B-4D22-9223-B2738829FCF1}" destId="{E93B7711-A6FD-41BB-9803-F1370FC1960D}" srcOrd="0" destOrd="0" presId="urn:microsoft.com/office/officeart/2005/8/layout/vList4"/>
    <dgm:cxn modelId="{C038FEC9-53E0-47D6-8040-E3B124C14DAC}" type="presParOf" srcId="{126245A6-9A0B-4D22-9223-B2738829FCF1}" destId="{8F30B782-A9BC-43A5-96EA-A2ED52EEEE11}" srcOrd="1" destOrd="0" presId="urn:microsoft.com/office/officeart/2005/8/layout/vList4"/>
    <dgm:cxn modelId="{1C3185FB-4949-4135-97A9-F58C051DE138}" type="presParOf" srcId="{126245A6-9A0B-4D22-9223-B2738829FCF1}" destId="{4E78FFE5-CE62-412C-A932-5BC8A0DE3509}" srcOrd="2" destOrd="0" presId="urn:microsoft.com/office/officeart/2005/8/layout/vList4"/>
    <dgm:cxn modelId="{4A34FEB8-F51A-4714-BDAF-D1D4382722AE}" type="presParOf" srcId="{83CEF711-00D6-476D-AB30-199E0DD5F36B}" destId="{47C60847-F9E7-46F7-BC44-C31D2AE24DFE}" srcOrd="1" destOrd="0" presId="urn:microsoft.com/office/officeart/2005/8/layout/vList4"/>
    <dgm:cxn modelId="{C2C84ACA-1771-466F-9354-D9F808A96AAB}" type="presParOf" srcId="{83CEF711-00D6-476D-AB30-199E0DD5F36B}" destId="{6670C427-63DF-47DD-98C7-87D76266807A}" srcOrd="2" destOrd="0" presId="urn:microsoft.com/office/officeart/2005/8/layout/vList4"/>
    <dgm:cxn modelId="{07B4C144-7101-45D7-885F-EDFDDD90B38C}" type="presParOf" srcId="{6670C427-63DF-47DD-98C7-87D76266807A}" destId="{224F4C7D-9682-486C-9F3A-743645730586}" srcOrd="0" destOrd="0" presId="urn:microsoft.com/office/officeart/2005/8/layout/vList4"/>
    <dgm:cxn modelId="{385FF972-4F83-424A-A6F9-46EABA9A52EF}" type="presParOf" srcId="{6670C427-63DF-47DD-98C7-87D76266807A}" destId="{73F9DA75-3DED-43AD-A2C3-D1413FF8045E}" srcOrd="1" destOrd="0" presId="urn:microsoft.com/office/officeart/2005/8/layout/vList4"/>
    <dgm:cxn modelId="{1B273A7A-D8B5-497A-BF22-7ABAAE675B6B}" type="presParOf" srcId="{6670C427-63DF-47DD-98C7-87D76266807A}" destId="{AC462380-B3C5-4C41-9807-5153E75C5222}" srcOrd="2" destOrd="0" presId="urn:microsoft.com/office/officeart/2005/8/layout/vList4"/>
    <dgm:cxn modelId="{6E5FBAF2-1A62-40F2-B48F-F76F46F20ED8}" type="presParOf" srcId="{83CEF711-00D6-476D-AB30-199E0DD5F36B}" destId="{47AA4634-AF77-4A36-98DD-6E8232B52AD6}" srcOrd="3" destOrd="0" presId="urn:microsoft.com/office/officeart/2005/8/layout/vList4"/>
    <dgm:cxn modelId="{CCFB9724-8B5C-4096-95B5-F3BA4326619F}" type="presParOf" srcId="{83CEF711-00D6-476D-AB30-199E0DD5F36B}" destId="{8E5694EE-CAAC-4612-9504-5D181E022AAB}" srcOrd="4" destOrd="0" presId="urn:microsoft.com/office/officeart/2005/8/layout/vList4"/>
    <dgm:cxn modelId="{BEA92AEF-A23D-46AD-B00C-F278194D3828}" type="presParOf" srcId="{8E5694EE-CAAC-4612-9504-5D181E022AAB}" destId="{0D96D801-CAFB-4BE3-9272-FAB3AC074471}" srcOrd="0" destOrd="0" presId="urn:microsoft.com/office/officeart/2005/8/layout/vList4"/>
    <dgm:cxn modelId="{92C6495B-72E0-4B19-9D6C-2A048332989E}" type="presParOf" srcId="{8E5694EE-CAAC-4612-9504-5D181E022AAB}" destId="{61E941BC-030A-41CF-8322-6102C6F6AC70}" srcOrd="1" destOrd="0" presId="urn:microsoft.com/office/officeart/2005/8/layout/vList4"/>
    <dgm:cxn modelId="{83568583-F366-4B86-AC91-8CE183E00F3D}" type="presParOf" srcId="{8E5694EE-CAAC-4612-9504-5D181E022AAB}" destId="{2B498F35-00E9-4705-BFCA-811B4C80E770}" srcOrd="2" destOrd="0" presId="urn:microsoft.com/office/officeart/2005/8/layout/vList4"/>
    <dgm:cxn modelId="{04405BCA-B4B7-4CD6-AE9E-DE25B34422D3}" type="presParOf" srcId="{83CEF711-00D6-476D-AB30-199E0DD5F36B}" destId="{C4BBF042-AD82-46C5-AB71-680418C7B617}" srcOrd="5" destOrd="0" presId="urn:microsoft.com/office/officeart/2005/8/layout/vList4"/>
    <dgm:cxn modelId="{A7E0F7C4-D864-4041-B5C8-2A45B95DB1B9}" type="presParOf" srcId="{83CEF711-00D6-476D-AB30-199E0DD5F36B}" destId="{214449C6-2C5C-4743-B39C-7C3AF80F61DB}" srcOrd="6" destOrd="0" presId="urn:microsoft.com/office/officeart/2005/8/layout/vList4"/>
    <dgm:cxn modelId="{AC77562D-C828-464D-88D7-D26E659CBF98}" type="presParOf" srcId="{214449C6-2C5C-4743-B39C-7C3AF80F61DB}" destId="{7A22B583-6A7C-494B-B4C5-F18A7D563BFD}" srcOrd="0" destOrd="0" presId="urn:microsoft.com/office/officeart/2005/8/layout/vList4"/>
    <dgm:cxn modelId="{0BF4346B-3141-4066-91E0-F655159630D8}" type="presParOf" srcId="{214449C6-2C5C-4743-B39C-7C3AF80F61DB}" destId="{217F7C5F-9400-4A04-9A8E-965D46F1195C}" srcOrd="1" destOrd="0" presId="urn:microsoft.com/office/officeart/2005/8/layout/vList4"/>
    <dgm:cxn modelId="{1069D81B-46C9-47B2-903D-8A013F81C47D}" type="presParOf" srcId="{214449C6-2C5C-4743-B39C-7C3AF80F61DB}" destId="{B532609C-DB00-4B02-B780-F8E582BA72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50A008-FB24-4CB6-9D05-E0B792B3780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37F07-B559-4FEB-BCD0-DA504E964FE5}">
      <dgm:prSet phldrT="[Текст]"/>
      <dgm:spPr/>
      <dgm:t>
        <a:bodyPr/>
        <a:lstStyle/>
        <a:p>
          <a:endParaRPr lang="ru-RU" dirty="0"/>
        </a:p>
      </dgm:t>
    </dgm:pt>
    <dgm:pt modelId="{41CFE5C5-5289-4847-9347-6CBCB493E892}" type="parTrans" cxnId="{197ACAA7-B29F-4E14-99E6-683670E53721}">
      <dgm:prSet/>
      <dgm:spPr/>
      <dgm:t>
        <a:bodyPr/>
        <a:lstStyle/>
        <a:p>
          <a:endParaRPr lang="ru-RU"/>
        </a:p>
      </dgm:t>
    </dgm:pt>
    <dgm:pt modelId="{ECBD3642-8F34-4050-91D9-C58A798FA633}" type="sibTrans" cxnId="{197ACAA7-B29F-4E14-99E6-683670E53721}">
      <dgm:prSet/>
      <dgm:spPr/>
      <dgm:t>
        <a:bodyPr/>
        <a:lstStyle/>
        <a:p>
          <a:endParaRPr lang="ru-RU"/>
        </a:p>
      </dgm:t>
    </dgm:pt>
    <dgm:pt modelId="{02F204C0-0E23-4387-BFEF-DE248212CCEC}">
      <dgm:prSet phldrT="[Текст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>
            <a:lnSpc>
              <a:spcPct val="150000"/>
            </a:lnSpc>
          </a:pPr>
          <a:r>
            <a:rPr lang="ru-RU" sz="1600" b="1" dirty="0" smtClean="0"/>
            <a:t>Систематизация межбюджетных отношений</a:t>
          </a:r>
          <a:endParaRPr lang="ru-RU" sz="1600" b="1" dirty="0"/>
        </a:p>
      </dgm:t>
    </dgm:pt>
    <dgm:pt modelId="{C7430F1A-C128-40AF-8132-7FE1D14DEAF8}" type="parTrans" cxnId="{0007D541-3A9C-4059-822B-2A86235CFB67}">
      <dgm:prSet/>
      <dgm:spPr/>
      <dgm:t>
        <a:bodyPr/>
        <a:lstStyle/>
        <a:p>
          <a:endParaRPr lang="ru-RU"/>
        </a:p>
      </dgm:t>
    </dgm:pt>
    <dgm:pt modelId="{9D939B6F-F8A1-4620-88E3-292F467D3DDF}" type="sibTrans" cxnId="{0007D541-3A9C-4059-822B-2A86235CFB67}">
      <dgm:prSet/>
      <dgm:spPr/>
      <dgm:t>
        <a:bodyPr/>
        <a:lstStyle/>
        <a:p>
          <a:endParaRPr lang="ru-RU"/>
        </a:p>
      </dgm:t>
    </dgm:pt>
    <dgm:pt modelId="{F7E1BB28-54FC-40FB-AAB8-ABF06C5D87FC}">
      <dgm:prSet phldrT="[Текст]"/>
      <dgm:spPr/>
      <dgm:t>
        <a:bodyPr/>
        <a:lstStyle/>
        <a:p>
          <a:endParaRPr lang="ru-RU" dirty="0"/>
        </a:p>
      </dgm:t>
    </dgm:pt>
    <dgm:pt modelId="{1FA77A63-0614-40C0-BC0A-E8918D47872B}" type="sibTrans" cxnId="{6A38D3C3-2F8E-4760-9525-CACF5494193A}">
      <dgm:prSet/>
      <dgm:spPr/>
      <dgm:t>
        <a:bodyPr/>
        <a:lstStyle/>
        <a:p>
          <a:endParaRPr lang="ru-RU"/>
        </a:p>
      </dgm:t>
    </dgm:pt>
    <dgm:pt modelId="{E8C2A831-A3ED-4B0E-9EFC-443FC144964D}" type="parTrans" cxnId="{6A38D3C3-2F8E-4760-9525-CACF5494193A}">
      <dgm:prSet/>
      <dgm:spPr/>
      <dgm:t>
        <a:bodyPr/>
        <a:lstStyle/>
        <a:p>
          <a:endParaRPr lang="ru-RU"/>
        </a:p>
      </dgm:t>
    </dgm:pt>
    <dgm:pt modelId="{13A73987-EC24-427F-AF84-523205A19A28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>
            <a:lnSpc>
              <a:spcPct val="90000"/>
            </a:lnSpc>
          </a:pPr>
          <a:endParaRPr lang="ru-RU" sz="1200" dirty="0"/>
        </a:p>
      </dgm:t>
    </dgm:pt>
    <dgm:pt modelId="{BAFB72AA-6F7C-41BD-8BDE-B20AAD43CE1E}" type="parTrans" cxnId="{9970CC0F-64C4-43FC-9306-A86101500EC0}">
      <dgm:prSet/>
      <dgm:spPr/>
      <dgm:t>
        <a:bodyPr/>
        <a:lstStyle/>
        <a:p>
          <a:endParaRPr lang="ru-RU"/>
        </a:p>
      </dgm:t>
    </dgm:pt>
    <dgm:pt modelId="{A8BF974F-1FCC-4E1E-90BA-D0D142C92620}" type="sibTrans" cxnId="{9970CC0F-64C4-43FC-9306-A86101500EC0}">
      <dgm:prSet/>
      <dgm:spPr/>
      <dgm:t>
        <a:bodyPr/>
        <a:lstStyle/>
        <a:p>
          <a:endParaRPr lang="ru-RU"/>
        </a:p>
      </dgm:t>
    </dgm:pt>
    <dgm:pt modelId="{1661713D-AB28-467B-9889-506053EDB1CA}">
      <dgm:prSet/>
      <dgm:spPr/>
      <dgm:t>
        <a:bodyPr/>
        <a:lstStyle/>
        <a:p>
          <a:endParaRPr lang="ru-RU"/>
        </a:p>
      </dgm:t>
    </dgm:pt>
    <dgm:pt modelId="{A3B2255B-A3FB-4845-8E37-E2898C2B1A75}" type="parTrans" cxnId="{02D06502-FF09-42C0-9F9A-F619E7F3F269}">
      <dgm:prSet/>
      <dgm:spPr/>
      <dgm:t>
        <a:bodyPr/>
        <a:lstStyle/>
        <a:p>
          <a:endParaRPr lang="ru-RU"/>
        </a:p>
      </dgm:t>
    </dgm:pt>
    <dgm:pt modelId="{76B8AD83-9BF4-4E29-921A-026F4E770859}" type="sibTrans" cxnId="{02D06502-FF09-42C0-9F9A-F619E7F3F269}">
      <dgm:prSet/>
      <dgm:spPr/>
      <dgm:t>
        <a:bodyPr/>
        <a:lstStyle/>
        <a:p>
          <a:endParaRPr lang="ru-RU"/>
        </a:p>
      </dgm:t>
    </dgm:pt>
    <dgm:pt modelId="{FB403179-B544-4FD1-82A5-F1945AB62DDC}">
      <dgm:prSet/>
      <dgm:spPr/>
      <dgm:t>
        <a:bodyPr/>
        <a:lstStyle/>
        <a:p>
          <a:endParaRPr lang="ru-RU"/>
        </a:p>
      </dgm:t>
    </dgm:pt>
    <dgm:pt modelId="{50A167ED-8C9F-427D-B8A6-D6E21F860633}" type="parTrans" cxnId="{F016D305-7B0D-4D0E-ACC6-67B6B602C548}">
      <dgm:prSet/>
      <dgm:spPr/>
      <dgm:t>
        <a:bodyPr/>
        <a:lstStyle/>
        <a:p>
          <a:endParaRPr lang="ru-RU"/>
        </a:p>
      </dgm:t>
    </dgm:pt>
    <dgm:pt modelId="{437A18A4-8443-495A-87AF-C6F65958549D}" type="sibTrans" cxnId="{F016D305-7B0D-4D0E-ACC6-67B6B602C548}">
      <dgm:prSet/>
      <dgm:spPr/>
      <dgm:t>
        <a:bodyPr/>
        <a:lstStyle/>
        <a:p>
          <a:endParaRPr lang="ru-RU"/>
        </a:p>
      </dgm:t>
    </dgm:pt>
    <dgm:pt modelId="{1FB6984B-2493-4DE7-BA8E-73C5354E6E34}">
      <dgm:prSet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Оптимизация бюджетных расходов</a:t>
          </a:r>
          <a:endParaRPr lang="ru-RU" sz="1800" b="1" dirty="0"/>
        </a:p>
      </dgm:t>
    </dgm:pt>
    <dgm:pt modelId="{FB1552F8-5E7F-4699-B003-FDB81438AC28}" type="parTrans" cxnId="{98377309-59E0-42F7-AA46-176B496A9437}">
      <dgm:prSet/>
      <dgm:spPr/>
      <dgm:t>
        <a:bodyPr/>
        <a:lstStyle/>
        <a:p>
          <a:endParaRPr lang="ru-RU"/>
        </a:p>
      </dgm:t>
    </dgm:pt>
    <dgm:pt modelId="{B2A2E01B-D16C-4133-A118-171AD3FED354}" type="sibTrans" cxnId="{98377309-59E0-42F7-AA46-176B496A9437}">
      <dgm:prSet/>
      <dgm:spPr/>
      <dgm:t>
        <a:bodyPr/>
        <a:lstStyle/>
        <a:p>
          <a:endParaRPr lang="ru-RU"/>
        </a:p>
      </dgm:t>
    </dgm:pt>
    <dgm:pt modelId="{848EFC20-EACF-4DD2-9CF6-55F2A123034E}">
      <dgm:prSet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>
            <a:lnSpc>
              <a:spcPct val="150000"/>
            </a:lnSpc>
          </a:pPr>
          <a:r>
            <a:rPr lang="ru-RU" sz="1600" b="1" dirty="0" smtClean="0"/>
            <a:t>Требовательный подход к бюджетным обязательствам</a:t>
          </a:r>
          <a:endParaRPr lang="ru-RU" sz="1600" b="1" dirty="0"/>
        </a:p>
      </dgm:t>
    </dgm:pt>
    <dgm:pt modelId="{78F72FC6-2299-405B-B5E1-79C9E48E8E23}" type="parTrans" cxnId="{BC431B75-939E-4DAF-B9C2-475DE618C0F9}">
      <dgm:prSet/>
      <dgm:spPr/>
      <dgm:t>
        <a:bodyPr/>
        <a:lstStyle/>
        <a:p>
          <a:endParaRPr lang="ru-RU"/>
        </a:p>
      </dgm:t>
    </dgm:pt>
    <dgm:pt modelId="{496346DC-229F-45BC-98D8-8A1A3F7EF928}" type="sibTrans" cxnId="{BC431B75-939E-4DAF-B9C2-475DE618C0F9}">
      <dgm:prSet/>
      <dgm:spPr/>
      <dgm:t>
        <a:bodyPr/>
        <a:lstStyle/>
        <a:p>
          <a:endParaRPr lang="ru-RU"/>
        </a:p>
      </dgm:t>
    </dgm:pt>
    <dgm:pt modelId="{61BDE3FB-3EEF-45B4-936D-59DF9936CDE0}">
      <dgm:prSet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>
            <a:lnSpc>
              <a:spcPct val="150000"/>
            </a:lnSpc>
          </a:pPr>
          <a:r>
            <a:rPr lang="ru-RU" sz="1600" b="1" dirty="0" smtClean="0"/>
            <a:t>Ежемесячный анализ поступлений доходов в бюджет</a:t>
          </a:r>
          <a:endParaRPr lang="ru-RU" sz="1600" b="1" dirty="0"/>
        </a:p>
      </dgm:t>
    </dgm:pt>
    <dgm:pt modelId="{9782114C-53BB-4158-80BD-9F369E8B3379}" type="parTrans" cxnId="{A42631CF-7F63-4444-BB51-573AC48B274F}">
      <dgm:prSet/>
      <dgm:spPr/>
      <dgm:t>
        <a:bodyPr/>
        <a:lstStyle/>
        <a:p>
          <a:endParaRPr lang="ru-RU"/>
        </a:p>
      </dgm:t>
    </dgm:pt>
    <dgm:pt modelId="{146474EC-163A-416B-B9C8-588BE9C29B99}" type="sibTrans" cxnId="{A42631CF-7F63-4444-BB51-573AC48B274F}">
      <dgm:prSet/>
      <dgm:spPr/>
      <dgm:t>
        <a:bodyPr/>
        <a:lstStyle/>
        <a:p>
          <a:endParaRPr lang="ru-RU"/>
        </a:p>
      </dgm:t>
    </dgm:pt>
    <dgm:pt modelId="{79A54571-03D7-4D36-971D-87C4C564C48D}" type="pres">
      <dgm:prSet presAssocID="{F450A008-FB24-4CB6-9D05-E0B792B378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E919B1-8470-4379-9317-CA3EE9C917B4}" type="pres">
      <dgm:prSet presAssocID="{F7E1BB28-54FC-40FB-AAB8-ABF06C5D87FC}" presName="linNode" presStyleCnt="0"/>
      <dgm:spPr/>
    </dgm:pt>
    <dgm:pt modelId="{0FD6EB6E-2304-4D9A-BFC4-7CEFCEF0E9B5}" type="pres">
      <dgm:prSet presAssocID="{F7E1BB28-54FC-40FB-AAB8-ABF06C5D87FC}" presName="parentShp" presStyleLbl="node1" presStyleIdx="0" presStyleCnt="4" custLinFactNeighborY="-7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D9D6E-FD1A-45D2-B7FA-F68F0F205323}" type="pres">
      <dgm:prSet presAssocID="{F7E1BB28-54FC-40FB-AAB8-ABF06C5D87FC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E9FDD-A1E9-4D18-8F60-A5458DF5F9FF}" type="pres">
      <dgm:prSet presAssocID="{1FA77A63-0614-40C0-BC0A-E8918D47872B}" presName="spacing" presStyleCnt="0"/>
      <dgm:spPr/>
    </dgm:pt>
    <dgm:pt modelId="{8D305EC2-BAB5-48CC-A77B-407EC6FB53AB}" type="pres">
      <dgm:prSet presAssocID="{23037F07-B559-4FEB-BCD0-DA504E964FE5}" presName="linNode" presStyleCnt="0"/>
      <dgm:spPr/>
    </dgm:pt>
    <dgm:pt modelId="{B43D015E-F579-4834-AE1F-E82F854AFFA6}" type="pres">
      <dgm:prSet presAssocID="{23037F07-B559-4FEB-BCD0-DA504E964FE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5A973-14A0-4A23-938F-AB4FB7A69264}" type="pres">
      <dgm:prSet presAssocID="{23037F07-B559-4FEB-BCD0-DA504E964FE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BF4FB-9164-48E5-9955-6CB3B4670746}" type="pres">
      <dgm:prSet presAssocID="{ECBD3642-8F34-4050-91D9-C58A798FA633}" presName="spacing" presStyleCnt="0"/>
      <dgm:spPr/>
    </dgm:pt>
    <dgm:pt modelId="{C0294927-1E3B-4F34-B6FB-C71A73B99033}" type="pres">
      <dgm:prSet presAssocID="{1661713D-AB28-467B-9889-506053EDB1CA}" presName="linNode" presStyleCnt="0"/>
      <dgm:spPr/>
    </dgm:pt>
    <dgm:pt modelId="{49F173BD-D155-4F0A-875C-E54F844B9AE0}" type="pres">
      <dgm:prSet presAssocID="{1661713D-AB28-467B-9889-506053EDB1C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08773-D08A-4389-A2DB-9058295C14F0}" type="pres">
      <dgm:prSet presAssocID="{1661713D-AB28-467B-9889-506053EDB1CA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61D33-BA98-4417-875C-FEC6FC7A9E3D}" type="pres">
      <dgm:prSet presAssocID="{76B8AD83-9BF4-4E29-921A-026F4E770859}" presName="spacing" presStyleCnt="0"/>
      <dgm:spPr/>
    </dgm:pt>
    <dgm:pt modelId="{4BEE1615-F1CC-4A18-B96C-ABBE71D0CCAE}" type="pres">
      <dgm:prSet presAssocID="{FB403179-B544-4FD1-82A5-F1945AB62DDC}" presName="linNode" presStyleCnt="0"/>
      <dgm:spPr/>
    </dgm:pt>
    <dgm:pt modelId="{30F4DFDC-98CB-4B67-AAC6-34B2E83C93D0}" type="pres">
      <dgm:prSet presAssocID="{FB403179-B544-4FD1-82A5-F1945AB62DDC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90396-DD44-47AD-B3A4-9827EED05946}" type="pres">
      <dgm:prSet presAssocID="{FB403179-B544-4FD1-82A5-F1945AB62DDC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07D541-3A9C-4059-822B-2A86235CFB67}" srcId="{23037F07-B559-4FEB-BCD0-DA504E964FE5}" destId="{02F204C0-0E23-4387-BFEF-DE248212CCEC}" srcOrd="0" destOrd="0" parTransId="{C7430F1A-C128-40AF-8132-7FE1D14DEAF8}" sibTransId="{9D939B6F-F8A1-4620-88E3-292F467D3DDF}"/>
    <dgm:cxn modelId="{E547B9DD-D5F4-443B-ABF9-40C4E498AAC8}" type="presOf" srcId="{F450A008-FB24-4CB6-9D05-E0B792B37800}" destId="{79A54571-03D7-4D36-971D-87C4C564C48D}" srcOrd="0" destOrd="0" presId="urn:microsoft.com/office/officeart/2005/8/layout/vList6"/>
    <dgm:cxn modelId="{69D9DFC8-2403-4543-9FE1-3FBF0975AF3A}" type="presOf" srcId="{61BDE3FB-3EEF-45B4-936D-59DF9936CDE0}" destId="{73F90396-DD44-47AD-B3A4-9827EED05946}" srcOrd="0" destOrd="0" presId="urn:microsoft.com/office/officeart/2005/8/layout/vList6"/>
    <dgm:cxn modelId="{98377309-59E0-42F7-AA46-176B496A9437}" srcId="{F7E1BB28-54FC-40FB-AAB8-ABF06C5D87FC}" destId="{1FB6984B-2493-4DE7-BA8E-73C5354E6E34}" srcOrd="0" destOrd="0" parTransId="{FB1552F8-5E7F-4699-B003-FDB81438AC28}" sibTransId="{B2A2E01B-D16C-4133-A118-171AD3FED354}"/>
    <dgm:cxn modelId="{205EA75B-8EB4-4AF4-88B1-3A9D1E8A2BCE}" type="presOf" srcId="{1661713D-AB28-467B-9889-506053EDB1CA}" destId="{49F173BD-D155-4F0A-875C-E54F844B9AE0}" srcOrd="0" destOrd="0" presId="urn:microsoft.com/office/officeart/2005/8/layout/vList6"/>
    <dgm:cxn modelId="{FAEA5C07-382F-4E5A-B49D-1D4B3DA68EFF}" type="presOf" srcId="{02F204C0-0E23-4387-BFEF-DE248212CCEC}" destId="{59D5A973-14A0-4A23-938F-AB4FB7A69264}" srcOrd="0" destOrd="0" presId="urn:microsoft.com/office/officeart/2005/8/layout/vList6"/>
    <dgm:cxn modelId="{0BBD6BDE-B518-4AD5-A422-CD1A2B548A02}" type="presOf" srcId="{848EFC20-EACF-4DD2-9CF6-55F2A123034E}" destId="{77B08773-D08A-4389-A2DB-9058295C14F0}" srcOrd="0" destOrd="0" presId="urn:microsoft.com/office/officeart/2005/8/layout/vList6"/>
    <dgm:cxn modelId="{2B5CE1BB-690E-41E8-9FE7-5D5F263AFEB5}" type="presOf" srcId="{FB403179-B544-4FD1-82A5-F1945AB62DDC}" destId="{30F4DFDC-98CB-4B67-AAC6-34B2E83C93D0}" srcOrd="0" destOrd="0" presId="urn:microsoft.com/office/officeart/2005/8/layout/vList6"/>
    <dgm:cxn modelId="{6A38D3C3-2F8E-4760-9525-CACF5494193A}" srcId="{F450A008-FB24-4CB6-9D05-E0B792B37800}" destId="{F7E1BB28-54FC-40FB-AAB8-ABF06C5D87FC}" srcOrd="0" destOrd="0" parTransId="{E8C2A831-A3ED-4B0E-9EFC-443FC144964D}" sibTransId="{1FA77A63-0614-40C0-BC0A-E8918D47872B}"/>
    <dgm:cxn modelId="{6AE2B687-5BE0-4938-9E30-95ABC6D4FCF8}" type="presOf" srcId="{13A73987-EC24-427F-AF84-523205A19A28}" destId="{59D5A973-14A0-4A23-938F-AB4FB7A69264}" srcOrd="0" destOrd="1" presId="urn:microsoft.com/office/officeart/2005/8/layout/vList6"/>
    <dgm:cxn modelId="{AC73CB2E-B6A0-47D3-A883-4F257E1B8C17}" type="presOf" srcId="{23037F07-B559-4FEB-BCD0-DA504E964FE5}" destId="{B43D015E-F579-4834-AE1F-E82F854AFFA6}" srcOrd="0" destOrd="0" presId="urn:microsoft.com/office/officeart/2005/8/layout/vList6"/>
    <dgm:cxn modelId="{02D06502-FF09-42C0-9F9A-F619E7F3F269}" srcId="{F450A008-FB24-4CB6-9D05-E0B792B37800}" destId="{1661713D-AB28-467B-9889-506053EDB1CA}" srcOrd="2" destOrd="0" parTransId="{A3B2255B-A3FB-4845-8E37-E2898C2B1A75}" sibTransId="{76B8AD83-9BF4-4E29-921A-026F4E770859}"/>
    <dgm:cxn modelId="{5A2743FD-E058-4AC3-A5E9-2DC2AC47A4E6}" type="presOf" srcId="{1FB6984B-2493-4DE7-BA8E-73C5354E6E34}" destId="{066D9D6E-FD1A-45D2-B7FA-F68F0F205323}" srcOrd="0" destOrd="0" presId="urn:microsoft.com/office/officeart/2005/8/layout/vList6"/>
    <dgm:cxn modelId="{197ACAA7-B29F-4E14-99E6-683670E53721}" srcId="{F450A008-FB24-4CB6-9D05-E0B792B37800}" destId="{23037F07-B559-4FEB-BCD0-DA504E964FE5}" srcOrd="1" destOrd="0" parTransId="{41CFE5C5-5289-4847-9347-6CBCB493E892}" sibTransId="{ECBD3642-8F34-4050-91D9-C58A798FA633}"/>
    <dgm:cxn modelId="{F016D305-7B0D-4D0E-ACC6-67B6B602C548}" srcId="{F450A008-FB24-4CB6-9D05-E0B792B37800}" destId="{FB403179-B544-4FD1-82A5-F1945AB62DDC}" srcOrd="3" destOrd="0" parTransId="{50A167ED-8C9F-427D-B8A6-D6E21F860633}" sibTransId="{437A18A4-8443-495A-87AF-C6F65958549D}"/>
    <dgm:cxn modelId="{BC431B75-939E-4DAF-B9C2-475DE618C0F9}" srcId="{1661713D-AB28-467B-9889-506053EDB1CA}" destId="{848EFC20-EACF-4DD2-9CF6-55F2A123034E}" srcOrd="0" destOrd="0" parTransId="{78F72FC6-2299-405B-B5E1-79C9E48E8E23}" sibTransId="{496346DC-229F-45BC-98D8-8A1A3F7EF928}"/>
    <dgm:cxn modelId="{9970CC0F-64C4-43FC-9306-A86101500EC0}" srcId="{23037F07-B559-4FEB-BCD0-DA504E964FE5}" destId="{13A73987-EC24-427F-AF84-523205A19A28}" srcOrd="1" destOrd="0" parTransId="{BAFB72AA-6F7C-41BD-8BDE-B20AAD43CE1E}" sibTransId="{A8BF974F-1FCC-4E1E-90BA-D0D142C92620}"/>
    <dgm:cxn modelId="{293DD5FF-C28D-4C5E-AA94-E11E0A0330C4}" type="presOf" srcId="{F7E1BB28-54FC-40FB-AAB8-ABF06C5D87FC}" destId="{0FD6EB6E-2304-4D9A-BFC4-7CEFCEF0E9B5}" srcOrd="0" destOrd="0" presId="urn:microsoft.com/office/officeart/2005/8/layout/vList6"/>
    <dgm:cxn modelId="{A42631CF-7F63-4444-BB51-573AC48B274F}" srcId="{FB403179-B544-4FD1-82A5-F1945AB62DDC}" destId="{61BDE3FB-3EEF-45B4-936D-59DF9936CDE0}" srcOrd="0" destOrd="0" parTransId="{9782114C-53BB-4158-80BD-9F369E8B3379}" sibTransId="{146474EC-163A-416B-B9C8-588BE9C29B99}"/>
    <dgm:cxn modelId="{71BF9F2C-28F0-4378-B0EF-E3A420F49ABF}" type="presParOf" srcId="{79A54571-03D7-4D36-971D-87C4C564C48D}" destId="{CEE919B1-8470-4379-9317-CA3EE9C917B4}" srcOrd="0" destOrd="0" presId="urn:microsoft.com/office/officeart/2005/8/layout/vList6"/>
    <dgm:cxn modelId="{6FA63D30-2C88-415C-A28A-140DAE791A23}" type="presParOf" srcId="{CEE919B1-8470-4379-9317-CA3EE9C917B4}" destId="{0FD6EB6E-2304-4D9A-BFC4-7CEFCEF0E9B5}" srcOrd="0" destOrd="0" presId="urn:microsoft.com/office/officeart/2005/8/layout/vList6"/>
    <dgm:cxn modelId="{65663C3F-B33B-4A66-9E9F-912B5BFCD488}" type="presParOf" srcId="{CEE919B1-8470-4379-9317-CA3EE9C917B4}" destId="{066D9D6E-FD1A-45D2-B7FA-F68F0F205323}" srcOrd="1" destOrd="0" presId="urn:microsoft.com/office/officeart/2005/8/layout/vList6"/>
    <dgm:cxn modelId="{B33985A1-A33C-4B70-B965-0D803114CF6D}" type="presParOf" srcId="{79A54571-03D7-4D36-971D-87C4C564C48D}" destId="{B9CE9FDD-A1E9-4D18-8F60-A5458DF5F9FF}" srcOrd="1" destOrd="0" presId="urn:microsoft.com/office/officeart/2005/8/layout/vList6"/>
    <dgm:cxn modelId="{A2496743-0D5E-40D6-BD8A-3E006CA79399}" type="presParOf" srcId="{79A54571-03D7-4D36-971D-87C4C564C48D}" destId="{8D305EC2-BAB5-48CC-A77B-407EC6FB53AB}" srcOrd="2" destOrd="0" presId="urn:microsoft.com/office/officeart/2005/8/layout/vList6"/>
    <dgm:cxn modelId="{1D779E7B-F803-47B1-A2A6-76A97047F626}" type="presParOf" srcId="{8D305EC2-BAB5-48CC-A77B-407EC6FB53AB}" destId="{B43D015E-F579-4834-AE1F-E82F854AFFA6}" srcOrd="0" destOrd="0" presId="urn:microsoft.com/office/officeart/2005/8/layout/vList6"/>
    <dgm:cxn modelId="{29F2B9A1-FB0A-4B75-8791-5FE4B1C3DBA9}" type="presParOf" srcId="{8D305EC2-BAB5-48CC-A77B-407EC6FB53AB}" destId="{59D5A973-14A0-4A23-938F-AB4FB7A69264}" srcOrd="1" destOrd="0" presId="urn:microsoft.com/office/officeart/2005/8/layout/vList6"/>
    <dgm:cxn modelId="{7664CAF7-6F0F-455B-BC5C-813196CA5547}" type="presParOf" srcId="{79A54571-03D7-4D36-971D-87C4C564C48D}" destId="{7E7BF4FB-9164-48E5-9955-6CB3B4670746}" srcOrd="3" destOrd="0" presId="urn:microsoft.com/office/officeart/2005/8/layout/vList6"/>
    <dgm:cxn modelId="{6331BAEE-00E0-461E-AC4D-73CC366346FB}" type="presParOf" srcId="{79A54571-03D7-4D36-971D-87C4C564C48D}" destId="{C0294927-1E3B-4F34-B6FB-C71A73B99033}" srcOrd="4" destOrd="0" presId="urn:microsoft.com/office/officeart/2005/8/layout/vList6"/>
    <dgm:cxn modelId="{EA9A0905-F176-42A8-BAB4-A20B764536C0}" type="presParOf" srcId="{C0294927-1E3B-4F34-B6FB-C71A73B99033}" destId="{49F173BD-D155-4F0A-875C-E54F844B9AE0}" srcOrd="0" destOrd="0" presId="urn:microsoft.com/office/officeart/2005/8/layout/vList6"/>
    <dgm:cxn modelId="{4EE42FA5-18DE-47C6-97BC-73558F867F7E}" type="presParOf" srcId="{C0294927-1E3B-4F34-B6FB-C71A73B99033}" destId="{77B08773-D08A-4389-A2DB-9058295C14F0}" srcOrd="1" destOrd="0" presId="urn:microsoft.com/office/officeart/2005/8/layout/vList6"/>
    <dgm:cxn modelId="{994F175F-138F-4F4F-8164-D5BA0D201E5E}" type="presParOf" srcId="{79A54571-03D7-4D36-971D-87C4C564C48D}" destId="{CB161D33-BA98-4417-875C-FEC6FC7A9E3D}" srcOrd="5" destOrd="0" presId="urn:microsoft.com/office/officeart/2005/8/layout/vList6"/>
    <dgm:cxn modelId="{D13A07BF-87E0-4260-9C36-9156F2949702}" type="presParOf" srcId="{79A54571-03D7-4D36-971D-87C4C564C48D}" destId="{4BEE1615-F1CC-4A18-B96C-ABBE71D0CCAE}" srcOrd="6" destOrd="0" presId="urn:microsoft.com/office/officeart/2005/8/layout/vList6"/>
    <dgm:cxn modelId="{624EF32C-C091-4CE1-9F4C-8DA662BAF81D}" type="presParOf" srcId="{4BEE1615-F1CC-4A18-B96C-ABBE71D0CCAE}" destId="{30F4DFDC-98CB-4B67-AAC6-34B2E83C93D0}" srcOrd="0" destOrd="0" presId="urn:microsoft.com/office/officeart/2005/8/layout/vList6"/>
    <dgm:cxn modelId="{61941481-D8F3-4869-AFAD-18ACCD4FC9D2}" type="presParOf" srcId="{4BEE1615-F1CC-4A18-B96C-ABBE71D0CCAE}" destId="{73F90396-DD44-47AD-B3A4-9827EED059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FE2231-29F7-4127-9524-AA41304CD6FC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A3F1F-7157-49CF-BF35-96F88D21B14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/>
            <a:t>Виды налоговых доходов</a:t>
          </a:r>
          <a:endParaRPr lang="ru-RU" dirty="0"/>
        </a:p>
      </dgm:t>
    </dgm:pt>
    <dgm:pt modelId="{04BDF471-E69C-4143-8AC4-08F61E610EC4}" type="parTrans" cxnId="{8E477068-B826-451B-AAE1-C940E3EED0AD}">
      <dgm:prSet/>
      <dgm:spPr/>
      <dgm:t>
        <a:bodyPr/>
        <a:lstStyle/>
        <a:p>
          <a:endParaRPr lang="ru-RU"/>
        </a:p>
      </dgm:t>
    </dgm:pt>
    <dgm:pt modelId="{ABE8ED7A-1D57-47CD-8C86-E4EAB86FF309}" type="sibTrans" cxnId="{8E477068-B826-451B-AAE1-C940E3EED0AD}">
      <dgm:prSet/>
      <dgm:spPr/>
      <dgm:t>
        <a:bodyPr/>
        <a:lstStyle/>
        <a:p>
          <a:endParaRPr lang="ru-RU"/>
        </a:p>
      </dgm:t>
    </dgm:pt>
    <dgm:pt modelId="{8DF84060-997A-4BFB-B333-759D00CF744E}" type="pres">
      <dgm:prSet presAssocID="{10FE2231-29F7-4127-9524-AA41304CD6F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4CE8F-D997-4000-A021-81AAAD80D2A2}" type="pres">
      <dgm:prSet presAssocID="{2E8A3F1F-7157-49CF-BF35-96F88D21B14B}" presName="composite" presStyleCnt="0"/>
      <dgm:spPr/>
    </dgm:pt>
    <dgm:pt modelId="{DC5D3EE0-ADC1-484C-80F0-B0824E1AFA19}" type="pres">
      <dgm:prSet presAssocID="{2E8A3F1F-7157-49CF-BF35-96F88D21B14B}" presName="imgShp" presStyleLbl="fgImgPlace1" presStyleIdx="0" presStyleCnt="1" custScaleX="1347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56A5870D-F373-4FE3-B117-206FE3E4E52B}" type="pres">
      <dgm:prSet presAssocID="{2E8A3F1F-7157-49CF-BF35-96F88D21B14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77068-B826-451B-AAE1-C940E3EED0AD}" srcId="{10FE2231-29F7-4127-9524-AA41304CD6FC}" destId="{2E8A3F1F-7157-49CF-BF35-96F88D21B14B}" srcOrd="0" destOrd="0" parTransId="{04BDF471-E69C-4143-8AC4-08F61E610EC4}" sibTransId="{ABE8ED7A-1D57-47CD-8C86-E4EAB86FF309}"/>
    <dgm:cxn modelId="{AE2BA053-EC40-4BFC-92A0-7A868884A7BA}" type="presOf" srcId="{2E8A3F1F-7157-49CF-BF35-96F88D21B14B}" destId="{56A5870D-F373-4FE3-B117-206FE3E4E52B}" srcOrd="0" destOrd="0" presId="urn:microsoft.com/office/officeart/2005/8/layout/vList3"/>
    <dgm:cxn modelId="{CC4D9AEC-9B4E-402D-8533-84DA0378C1C6}" type="presOf" srcId="{10FE2231-29F7-4127-9524-AA41304CD6FC}" destId="{8DF84060-997A-4BFB-B333-759D00CF744E}" srcOrd="0" destOrd="0" presId="urn:microsoft.com/office/officeart/2005/8/layout/vList3"/>
    <dgm:cxn modelId="{1C46CE31-9B29-4024-B1B8-3F841D9B0D68}" type="presParOf" srcId="{8DF84060-997A-4BFB-B333-759D00CF744E}" destId="{C044CE8F-D997-4000-A021-81AAAD80D2A2}" srcOrd="0" destOrd="0" presId="urn:microsoft.com/office/officeart/2005/8/layout/vList3"/>
    <dgm:cxn modelId="{FDC07FF4-2EDB-4F2C-B5D6-9C6ADDB9B83A}" type="presParOf" srcId="{C044CE8F-D997-4000-A021-81AAAD80D2A2}" destId="{DC5D3EE0-ADC1-484C-80F0-B0824E1AFA19}" srcOrd="0" destOrd="0" presId="urn:microsoft.com/office/officeart/2005/8/layout/vList3"/>
    <dgm:cxn modelId="{F5CA1E15-72AD-4EE7-A068-6B7E314503AC}" type="presParOf" srcId="{C044CE8F-D997-4000-A021-81AAAD80D2A2}" destId="{56A5870D-F373-4FE3-B117-206FE3E4E52B}" srcOrd="1" destOrd="0" presId="urn:microsoft.com/office/officeart/2005/8/layout/vList3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624C09-A005-44B9-94A4-E3A4E785A831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53706-3228-43C6-A5F1-3C620A260F1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/>
            <a:t>Виды неналоговых доходов</a:t>
          </a:r>
          <a:endParaRPr lang="ru-RU" dirty="0"/>
        </a:p>
      </dgm:t>
    </dgm:pt>
    <dgm:pt modelId="{CE9B8790-ADC7-41F9-B128-AC1A011D039C}" type="parTrans" cxnId="{43875887-226D-4358-9505-3D12CB33B070}">
      <dgm:prSet/>
      <dgm:spPr/>
      <dgm:t>
        <a:bodyPr/>
        <a:lstStyle/>
        <a:p>
          <a:endParaRPr lang="ru-RU"/>
        </a:p>
      </dgm:t>
    </dgm:pt>
    <dgm:pt modelId="{E3E0F111-39D1-45D1-94D3-DFAA66DC6AF3}" type="sibTrans" cxnId="{43875887-226D-4358-9505-3D12CB33B070}">
      <dgm:prSet/>
      <dgm:spPr/>
      <dgm:t>
        <a:bodyPr/>
        <a:lstStyle/>
        <a:p>
          <a:endParaRPr lang="ru-RU"/>
        </a:p>
      </dgm:t>
    </dgm:pt>
    <dgm:pt modelId="{72C4C05E-76CF-4C58-85C2-424810C14984}" type="pres">
      <dgm:prSet presAssocID="{7A624C09-A005-44B9-94A4-E3A4E785A8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2ABD64-9388-41CC-A9D8-7538FD5B0E21}" type="pres">
      <dgm:prSet presAssocID="{25253706-3228-43C6-A5F1-3C620A260F12}" presName="composite" presStyleCnt="0"/>
      <dgm:spPr/>
    </dgm:pt>
    <dgm:pt modelId="{1C8FF7F9-A095-400A-97D3-0C5CC30BBB90}" type="pres">
      <dgm:prSet presAssocID="{25253706-3228-43C6-A5F1-3C620A260F12}" presName="imgShp" presStyleLbl="fgImgPlace1" presStyleIdx="0" presStyleCnt="1" custScaleX="1337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29B7435B-60BC-4454-8CDB-7ECD29492C93}" type="pres">
      <dgm:prSet presAssocID="{25253706-3228-43C6-A5F1-3C620A260F1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DEED13-8426-4330-80D3-213DA069036E}" type="presOf" srcId="{7A624C09-A005-44B9-94A4-E3A4E785A831}" destId="{72C4C05E-76CF-4C58-85C2-424810C14984}" srcOrd="0" destOrd="0" presId="urn:microsoft.com/office/officeart/2005/8/layout/vList3"/>
    <dgm:cxn modelId="{64103E17-5D03-454A-AA7F-3EAA0928E0B2}" type="presOf" srcId="{25253706-3228-43C6-A5F1-3C620A260F12}" destId="{29B7435B-60BC-4454-8CDB-7ECD29492C93}" srcOrd="0" destOrd="0" presId="urn:microsoft.com/office/officeart/2005/8/layout/vList3"/>
    <dgm:cxn modelId="{43875887-226D-4358-9505-3D12CB33B070}" srcId="{7A624C09-A005-44B9-94A4-E3A4E785A831}" destId="{25253706-3228-43C6-A5F1-3C620A260F12}" srcOrd="0" destOrd="0" parTransId="{CE9B8790-ADC7-41F9-B128-AC1A011D039C}" sibTransId="{E3E0F111-39D1-45D1-94D3-DFAA66DC6AF3}"/>
    <dgm:cxn modelId="{463C22E6-DEE6-41B4-8B30-C08B40566199}" type="presParOf" srcId="{72C4C05E-76CF-4C58-85C2-424810C14984}" destId="{992ABD64-9388-41CC-A9D8-7538FD5B0E21}" srcOrd="0" destOrd="0" presId="urn:microsoft.com/office/officeart/2005/8/layout/vList3"/>
    <dgm:cxn modelId="{9A14CE9F-C0FE-4937-9F48-FA891F586AA9}" type="presParOf" srcId="{992ABD64-9388-41CC-A9D8-7538FD5B0E21}" destId="{1C8FF7F9-A095-400A-97D3-0C5CC30BBB90}" srcOrd="0" destOrd="0" presId="urn:microsoft.com/office/officeart/2005/8/layout/vList3"/>
    <dgm:cxn modelId="{69067633-90CD-4911-A893-03DAD4D5FC67}" type="presParOf" srcId="{992ABD64-9388-41CC-A9D8-7538FD5B0E21}" destId="{29B7435B-60BC-4454-8CDB-7ECD29492C93}" srcOrd="1" destOrd="0" presId="urn:microsoft.com/office/officeart/2005/8/layout/vList3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CBBA82-5525-4416-B7E1-3ADBF5592AD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BC2204-A8F6-4115-A91A-6F627D760D9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800" b="1" dirty="0" smtClean="0"/>
            <a:t>0,25%</a:t>
          </a:r>
          <a:endParaRPr lang="ru-RU" sz="1800" b="1" dirty="0"/>
        </a:p>
      </dgm:t>
    </dgm:pt>
    <dgm:pt modelId="{FB831307-3895-4D73-8D20-DDCD8B19113F}" type="parTrans" cxnId="{8FC3E597-6186-4489-830B-C54D33543373}">
      <dgm:prSet/>
      <dgm:spPr/>
      <dgm:t>
        <a:bodyPr/>
        <a:lstStyle/>
        <a:p>
          <a:endParaRPr lang="ru-RU"/>
        </a:p>
      </dgm:t>
    </dgm:pt>
    <dgm:pt modelId="{1EC4242F-A22A-4A04-9D5D-25F0C0A49A16}" type="sibTrans" cxnId="{8FC3E597-6186-4489-830B-C54D33543373}">
      <dgm:prSet/>
      <dgm:spPr/>
      <dgm:t>
        <a:bodyPr/>
        <a:lstStyle/>
        <a:p>
          <a:endParaRPr lang="ru-RU"/>
        </a:p>
      </dgm:t>
    </dgm:pt>
    <dgm:pt modelId="{7516EE8B-FABF-484D-B781-3A554BE46CC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600" dirty="0" smtClean="0"/>
            <a:t>Земли не используемые в предпринимательской деятельности и приобретенные физическими лицами для ведения личного подсобного хозяйства, а также земельные участки общего назначения, предусмотренные Федеральным законом от 29.07.2017 № 217-ФЗ.</a:t>
          </a:r>
          <a:endParaRPr lang="ru-RU" sz="1600" dirty="0"/>
        </a:p>
      </dgm:t>
    </dgm:pt>
    <dgm:pt modelId="{DB965958-7A33-402A-8788-989771F2B063}" type="parTrans" cxnId="{8042CB45-B0A9-4644-B6BE-80907AB734EE}">
      <dgm:prSet/>
      <dgm:spPr/>
      <dgm:t>
        <a:bodyPr/>
        <a:lstStyle/>
        <a:p>
          <a:endParaRPr lang="ru-RU"/>
        </a:p>
      </dgm:t>
    </dgm:pt>
    <dgm:pt modelId="{667581BE-E702-465F-963C-9AC423975630}" type="sibTrans" cxnId="{8042CB45-B0A9-4644-B6BE-80907AB734EE}">
      <dgm:prSet/>
      <dgm:spPr/>
      <dgm:t>
        <a:bodyPr/>
        <a:lstStyle/>
        <a:p>
          <a:endParaRPr lang="ru-RU"/>
        </a:p>
      </dgm:t>
    </dgm:pt>
    <dgm:pt modelId="{01F7092C-FD88-4982-AE0E-16A74243867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800" b="1" dirty="0" smtClean="0"/>
            <a:t>0,3%</a:t>
          </a:r>
          <a:endParaRPr lang="ru-RU" sz="1800" b="1" dirty="0"/>
        </a:p>
      </dgm:t>
    </dgm:pt>
    <dgm:pt modelId="{FA2091A4-7C44-491C-94CC-240266E995E8}" type="parTrans" cxnId="{1505D68C-244A-4A05-8050-BE8531FFB6A8}">
      <dgm:prSet/>
      <dgm:spPr/>
      <dgm:t>
        <a:bodyPr/>
        <a:lstStyle/>
        <a:p>
          <a:endParaRPr lang="ru-RU"/>
        </a:p>
      </dgm:t>
    </dgm:pt>
    <dgm:pt modelId="{6A547237-CBC8-41FC-A7D6-234ACF98F63D}" type="sibTrans" cxnId="{1505D68C-244A-4A05-8050-BE8531FFB6A8}">
      <dgm:prSet/>
      <dgm:spPr/>
      <dgm:t>
        <a:bodyPr/>
        <a:lstStyle/>
        <a:p>
          <a:endParaRPr lang="ru-RU"/>
        </a:p>
      </dgm:t>
    </dgm:pt>
    <dgm:pt modelId="{605CFA21-D70F-4094-AFC5-EF269861F4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400" dirty="0" smtClean="0"/>
            <a:t>Земли занятые жилищным фондом и объектами инженерной инфраструктуры жилищно-коммунального комплекса или приобретенные для жилищного строительства.</a:t>
          </a:r>
          <a:endParaRPr lang="ru-RU" sz="1400" dirty="0"/>
        </a:p>
      </dgm:t>
    </dgm:pt>
    <dgm:pt modelId="{3BE28C5B-09E0-4CB2-93F2-B42B37EC4955}" type="parTrans" cxnId="{44FB9569-A57C-41A8-B44B-744BDD83FA82}">
      <dgm:prSet/>
      <dgm:spPr/>
      <dgm:t>
        <a:bodyPr/>
        <a:lstStyle/>
        <a:p>
          <a:endParaRPr lang="ru-RU"/>
        </a:p>
      </dgm:t>
    </dgm:pt>
    <dgm:pt modelId="{18708106-057E-4D08-B859-A3036BFA5B87}" type="sibTrans" cxnId="{44FB9569-A57C-41A8-B44B-744BDD83FA82}">
      <dgm:prSet/>
      <dgm:spPr/>
      <dgm:t>
        <a:bodyPr/>
        <a:lstStyle/>
        <a:p>
          <a:endParaRPr lang="ru-RU"/>
        </a:p>
      </dgm:t>
    </dgm:pt>
    <dgm:pt modelId="{959A32F8-8B22-496A-A08A-2789B148A57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800" b="1" dirty="0" smtClean="0"/>
            <a:t>1,5 %</a:t>
          </a:r>
          <a:endParaRPr lang="ru-RU" sz="1800" b="1" dirty="0"/>
        </a:p>
      </dgm:t>
    </dgm:pt>
    <dgm:pt modelId="{55C9B4D1-5CA9-4C83-A77D-7880825035C6}" type="parTrans" cxnId="{955378D2-5C07-423A-805B-65355D5FB861}">
      <dgm:prSet/>
      <dgm:spPr/>
      <dgm:t>
        <a:bodyPr/>
        <a:lstStyle/>
        <a:p>
          <a:endParaRPr lang="ru-RU"/>
        </a:p>
      </dgm:t>
    </dgm:pt>
    <dgm:pt modelId="{31B47420-16B2-4136-8B71-AC8CFCDDBFC9}" type="sibTrans" cxnId="{955378D2-5C07-423A-805B-65355D5FB861}">
      <dgm:prSet/>
      <dgm:spPr/>
      <dgm:t>
        <a:bodyPr/>
        <a:lstStyle/>
        <a:p>
          <a:endParaRPr lang="ru-RU"/>
        </a:p>
      </dgm:t>
    </dgm:pt>
    <dgm:pt modelId="{109C9C76-0A75-4151-96BA-2F5897FF045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600" dirty="0" smtClean="0"/>
            <a:t>Земли сельскохозяйственного назначения , земли в составе зон сельскохозяйственного использования в населенных пунктах, не используемые по целевому назначению и прочие земельные участки.</a:t>
          </a:r>
          <a:endParaRPr lang="ru-RU" sz="1600" dirty="0"/>
        </a:p>
      </dgm:t>
    </dgm:pt>
    <dgm:pt modelId="{49FCD245-35F4-4BF5-A9D3-5AFDADD186DD}" type="parTrans" cxnId="{DE531D49-A731-4F5E-B404-26B4182BB8EF}">
      <dgm:prSet/>
      <dgm:spPr/>
      <dgm:t>
        <a:bodyPr/>
        <a:lstStyle/>
        <a:p>
          <a:endParaRPr lang="ru-RU"/>
        </a:p>
      </dgm:t>
    </dgm:pt>
    <dgm:pt modelId="{DBCC14BA-7F99-4244-BC37-8246BCBFAE3A}" type="sibTrans" cxnId="{DE531D49-A731-4F5E-B404-26B4182BB8EF}">
      <dgm:prSet/>
      <dgm:spPr/>
      <dgm:t>
        <a:bodyPr/>
        <a:lstStyle/>
        <a:p>
          <a:endParaRPr lang="ru-RU"/>
        </a:p>
      </dgm:t>
    </dgm:pt>
    <dgm:pt modelId="{2D4087AD-BEEE-4B73-82E6-70840ECA666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400" dirty="0" smtClean="0"/>
            <a:t>Земли сельскохозяйственного назначения</a:t>
          </a:r>
          <a:endParaRPr lang="ru-RU" sz="1400" dirty="0"/>
        </a:p>
      </dgm:t>
    </dgm:pt>
    <dgm:pt modelId="{ACFB95CF-16AA-44AF-B72F-DBB6A8946C68}" type="parTrans" cxnId="{1391E749-EE86-4203-BCF7-D5A3A19BC5F5}">
      <dgm:prSet/>
      <dgm:spPr/>
      <dgm:t>
        <a:bodyPr/>
        <a:lstStyle/>
        <a:p>
          <a:endParaRPr lang="ru-RU"/>
        </a:p>
      </dgm:t>
    </dgm:pt>
    <dgm:pt modelId="{4B8A6153-EC12-4246-8CBD-ED675D07A23B}" type="sibTrans" cxnId="{1391E749-EE86-4203-BCF7-D5A3A19BC5F5}">
      <dgm:prSet/>
      <dgm:spPr/>
      <dgm:t>
        <a:bodyPr/>
        <a:lstStyle/>
        <a:p>
          <a:endParaRPr lang="ru-RU"/>
        </a:p>
      </dgm:t>
    </dgm:pt>
    <dgm:pt modelId="{D2B119E0-6052-444B-B693-9F915828F0F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400" dirty="0" smtClean="0"/>
            <a:t>Земли ограниченные в обороте  в соответствии с законодательством РФ, предоставленные для обеспечения обороны и таможенных нужд.</a:t>
          </a:r>
          <a:endParaRPr lang="ru-RU" sz="1400" dirty="0"/>
        </a:p>
      </dgm:t>
    </dgm:pt>
    <dgm:pt modelId="{1598D340-1346-4C21-89AF-20FF3B32FEF7}" type="parTrans" cxnId="{E5247833-154F-4B2B-92D9-BE99CFB291BB}">
      <dgm:prSet/>
      <dgm:spPr/>
      <dgm:t>
        <a:bodyPr/>
        <a:lstStyle/>
        <a:p>
          <a:endParaRPr lang="ru-RU"/>
        </a:p>
      </dgm:t>
    </dgm:pt>
    <dgm:pt modelId="{6BA58E3F-B191-4485-8CC0-65A0F49DF128}" type="sibTrans" cxnId="{E5247833-154F-4B2B-92D9-BE99CFB291BB}">
      <dgm:prSet/>
      <dgm:spPr/>
      <dgm:t>
        <a:bodyPr/>
        <a:lstStyle/>
        <a:p>
          <a:endParaRPr lang="ru-RU"/>
        </a:p>
      </dgm:t>
    </dgm:pt>
    <dgm:pt modelId="{6759304A-25F7-4074-80CE-E1442B222762}" type="pres">
      <dgm:prSet presAssocID="{08CBBA82-5525-4416-B7E1-3ADBF5592A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61AEE5-E419-4B3D-A94A-C57B00314FB8}" type="pres">
      <dgm:prSet presAssocID="{95BC2204-A8F6-4115-A91A-6F627D760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0B6D8-2211-422B-A8D8-DD1790309A96}" type="pres">
      <dgm:prSet presAssocID="{1EC4242F-A22A-4A04-9D5D-25F0C0A49A16}" presName="sibTrans" presStyleCnt="0"/>
      <dgm:spPr/>
    </dgm:pt>
    <dgm:pt modelId="{826D55A2-566D-456C-BD8A-52BAB995F71C}" type="pres">
      <dgm:prSet presAssocID="{01F7092C-FD88-4982-AE0E-16A742438672}" presName="node" presStyleLbl="node1" presStyleIdx="1" presStyleCnt="3" custLinFactNeighborX="5015" custLinFactNeighborY="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19335-B4BD-46FC-BA9D-69DD72881D8F}" type="pres">
      <dgm:prSet presAssocID="{6A547237-CBC8-41FC-A7D6-234ACF98F63D}" presName="sibTrans" presStyleCnt="0"/>
      <dgm:spPr/>
    </dgm:pt>
    <dgm:pt modelId="{C8991D5C-A825-410D-B6C5-DD78F0E73CB1}" type="pres">
      <dgm:prSet presAssocID="{959A32F8-8B22-496A-A08A-2789B148A5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247833-154F-4B2B-92D9-BE99CFB291BB}" srcId="{01F7092C-FD88-4982-AE0E-16A742438672}" destId="{D2B119E0-6052-444B-B693-9F915828F0FB}" srcOrd="2" destOrd="0" parTransId="{1598D340-1346-4C21-89AF-20FF3B32FEF7}" sibTransId="{6BA58E3F-B191-4485-8CC0-65A0F49DF128}"/>
    <dgm:cxn modelId="{B1596BE3-7AD0-4BAA-93B1-1AC8964D0294}" type="presOf" srcId="{08CBBA82-5525-4416-B7E1-3ADBF5592ADB}" destId="{6759304A-25F7-4074-80CE-E1442B222762}" srcOrd="0" destOrd="0" presId="urn:microsoft.com/office/officeart/2005/8/layout/hList6"/>
    <dgm:cxn modelId="{DE531D49-A731-4F5E-B404-26B4182BB8EF}" srcId="{959A32F8-8B22-496A-A08A-2789B148A570}" destId="{109C9C76-0A75-4151-96BA-2F5897FF045D}" srcOrd="0" destOrd="0" parTransId="{49FCD245-35F4-4BF5-A9D3-5AFDADD186DD}" sibTransId="{DBCC14BA-7F99-4244-BC37-8246BCBFAE3A}"/>
    <dgm:cxn modelId="{7B7073FB-55C3-47F6-B566-5E1D594DD2D5}" type="presOf" srcId="{605CFA21-D70F-4094-AFC5-EF269861F4B9}" destId="{826D55A2-566D-456C-BD8A-52BAB995F71C}" srcOrd="0" destOrd="1" presId="urn:microsoft.com/office/officeart/2005/8/layout/hList6"/>
    <dgm:cxn modelId="{44FB9569-A57C-41A8-B44B-744BDD83FA82}" srcId="{01F7092C-FD88-4982-AE0E-16A742438672}" destId="{605CFA21-D70F-4094-AFC5-EF269861F4B9}" srcOrd="0" destOrd="0" parTransId="{3BE28C5B-09E0-4CB2-93F2-B42B37EC4955}" sibTransId="{18708106-057E-4D08-B859-A3036BFA5B87}"/>
    <dgm:cxn modelId="{45544DF7-4FAE-4928-B072-EB387BBE16B0}" type="presOf" srcId="{109C9C76-0A75-4151-96BA-2F5897FF045D}" destId="{C8991D5C-A825-410D-B6C5-DD78F0E73CB1}" srcOrd="0" destOrd="1" presId="urn:microsoft.com/office/officeart/2005/8/layout/hList6"/>
    <dgm:cxn modelId="{27B52E24-46C7-4016-80D2-7BA4FB2E86A2}" type="presOf" srcId="{01F7092C-FD88-4982-AE0E-16A742438672}" destId="{826D55A2-566D-456C-BD8A-52BAB995F71C}" srcOrd="0" destOrd="0" presId="urn:microsoft.com/office/officeart/2005/8/layout/hList6"/>
    <dgm:cxn modelId="{8FC3E597-6186-4489-830B-C54D33543373}" srcId="{08CBBA82-5525-4416-B7E1-3ADBF5592ADB}" destId="{95BC2204-A8F6-4115-A91A-6F627D760D95}" srcOrd="0" destOrd="0" parTransId="{FB831307-3895-4D73-8D20-DDCD8B19113F}" sibTransId="{1EC4242F-A22A-4A04-9D5D-25F0C0A49A16}"/>
    <dgm:cxn modelId="{8042CB45-B0A9-4644-B6BE-80907AB734EE}" srcId="{95BC2204-A8F6-4115-A91A-6F627D760D95}" destId="{7516EE8B-FABF-484D-B781-3A554BE46CC8}" srcOrd="0" destOrd="0" parTransId="{DB965958-7A33-402A-8788-989771F2B063}" sibTransId="{667581BE-E702-465F-963C-9AC423975630}"/>
    <dgm:cxn modelId="{16461D94-0EEF-4A99-9A47-F187223CEC70}" type="presOf" srcId="{7516EE8B-FABF-484D-B781-3A554BE46CC8}" destId="{8661AEE5-E419-4B3D-A94A-C57B00314FB8}" srcOrd="0" destOrd="1" presId="urn:microsoft.com/office/officeart/2005/8/layout/hList6"/>
    <dgm:cxn modelId="{5B980363-8EA2-44A4-BB2B-CCA8223CC38E}" type="presOf" srcId="{2D4087AD-BEEE-4B73-82E6-70840ECA666D}" destId="{826D55A2-566D-456C-BD8A-52BAB995F71C}" srcOrd="0" destOrd="2" presId="urn:microsoft.com/office/officeart/2005/8/layout/hList6"/>
    <dgm:cxn modelId="{1505D68C-244A-4A05-8050-BE8531FFB6A8}" srcId="{08CBBA82-5525-4416-B7E1-3ADBF5592ADB}" destId="{01F7092C-FD88-4982-AE0E-16A742438672}" srcOrd="1" destOrd="0" parTransId="{FA2091A4-7C44-491C-94CC-240266E995E8}" sibTransId="{6A547237-CBC8-41FC-A7D6-234ACF98F63D}"/>
    <dgm:cxn modelId="{008C8696-02BF-40EF-91F8-819EEBF275C7}" type="presOf" srcId="{95BC2204-A8F6-4115-A91A-6F627D760D95}" destId="{8661AEE5-E419-4B3D-A94A-C57B00314FB8}" srcOrd="0" destOrd="0" presId="urn:microsoft.com/office/officeart/2005/8/layout/hList6"/>
    <dgm:cxn modelId="{96AE29F3-97B8-41DA-957D-A9378B5E7E66}" type="presOf" srcId="{D2B119E0-6052-444B-B693-9F915828F0FB}" destId="{826D55A2-566D-456C-BD8A-52BAB995F71C}" srcOrd="0" destOrd="3" presId="urn:microsoft.com/office/officeart/2005/8/layout/hList6"/>
    <dgm:cxn modelId="{1391E749-EE86-4203-BCF7-D5A3A19BC5F5}" srcId="{01F7092C-FD88-4982-AE0E-16A742438672}" destId="{2D4087AD-BEEE-4B73-82E6-70840ECA666D}" srcOrd="1" destOrd="0" parTransId="{ACFB95CF-16AA-44AF-B72F-DBB6A8946C68}" sibTransId="{4B8A6153-EC12-4246-8CBD-ED675D07A23B}"/>
    <dgm:cxn modelId="{955378D2-5C07-423A-805B-65355D5FB861}" srcId="{08CBBA82-5525-4416-B7E1-3ADBF5592ADB}" destId="{959A32F8-8B22-496A-A08A-2789B148A570}" srcOrd="2" destOrd="0" parTransId="{55C9B4D1-5CA9-4C83-A77D-7880825035C6}" sibTransId="{31B47420-16B2-4136-8B71-AC8CFCDDBFC9}"/>
    <dgm:cxn modelId="{F6DB03E9-90B5-47EC-B819-A53A86F7F74D}" type="presOf" srcId="{959A32F8-8B22-496A-A08A-2789B148A570}" destId="{C8991D5C-A825-410D-B6C5-DD78F0E73CB1}" srcOrd="0" destOrd="0" presId="urn:microsoft.com/office/officeart/2005/8/layout/hList6"/>
    <dgm:cxn modelId="{3E8F613B-D4EE-48E6-8705-32B2ED79C0C3}" type="presParOf" srcId="{6759304A-25F7-4074-80CE-E1442B222762}" destId="{8661AEE5-E419-4B3D-A94A-C57B00314FB8}" srcOrd="0" destOrd="0" presId="urn:microsoft.com/office/officeart/2005/8/layout/hList6"/>
    <dgm:cxn modelId="{2E4A017E-DD85-4384-8D06-4ECC8F396064}" type="presParOf" srcId="{6759304A-25F7-4074-80CE-E1442B222762}" destId="{7530B6D8-2211-422B-A8D8-DD1790309A96}" srcOrd="1" destOrd="0" presId="urn:microsoft.com/office/officeart/2005/8/layout/hList6"/>
    <dgm:cxn modelId="{3FB3C369-0798-4FD1-9CF2-1D0E1E2EEE8B}" type="presParOf" srcId="{6759304A-25F7-4074-80CE-E1442B222762}" destId="{826D55A2-566D-456C-BD8A-52BAB995F71C}" srcOrd="2" destOrd="0" presId="urn:microsoft.com/office/officeart/2005/8/layout/hList6"/>
    <dgm:cxn modelId="{34B6EF37-714F-41DD-8186-B6B17FF1BBD3}" type="presParOf" srcId="{6759304A-25F7-4074-80CE-E1442B222762}" destId="{4D619335-B4BD-46FC-BA9D-69DD72881D8F}" srcOrd="3" destOrd="0" presId="urn:microsoft.com/office/officeart/2005/8/layout/hList6"/>
    <dgm:cxn modelId="{1C7DC475-0C0E-4E2E-BF47-F6FF9B59E218}" type="presParOf" srcId="{6759304A-25F7-4074-80CE-E1442B222762}" destId="{C8991D5C-A825-410D-B6C5-DD78F0E73CB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>
          <a:off x="-448340" y="448340"/>
          <a:ext cx="2676293" cy="1779612"/>
        </a:xfrm>
        <a:prstGeom prst="flowChartManualOperation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1300" tIns="0" rIns="240109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</a:rPr>
            <a:t>Доход</a:t>
          </a:r>
          <a:endParaRPr lang="ru-RU" sz="3800" kern="1200" dirty="0">
            <a:solidFill>
              <a:schemeClr val="bg1"/>
            </a:solidFill>
          </a:endParaRPr>
        </a:p>
      </dsp:txBody>
      <dsp:txXfrm rot="5400000">
        <a:off x="1" y="535258"/>
        <a:ext cx="1779612" cy="1605775"/>
      </dsp:txXfrm>
    </dsp:sp>
    <dsp:sp modelId="{3A146C52-AD2B-489C-BF10-3AA4F8CAFD67}">
      <dsp:nvSpPr>
        <dsp:cNvPr id="0" name=""/>
        <dsp:cNvSpPr/>
      </dsp:nvSpPr>
      <dsp:spPr>
        <a:xfrm rot="16200000">
          <a:off x="2219141" y="5708"/>
          <a:ext cx="941733" cy="1779612"/>
        </a:xfrm>
        <a:prstGeom prst="flowChartManualOperation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Расход</a:t>
          </a:r>
          <a:endParaRPr lang="ru-RU" sz="2000" kern="1200" dirty="0">
            <a:solidFill>
              <a:schemeClr val="bg1"/>
            </a:solidFill>
          </a:endParaRPr>
        </a:p>
      </dsp:txBody>
      <dsp:txXfrm rot="5400000">
        <a:off x="1800202" y="612994"/>
        <a:ext cx="1779612" cy="5650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1BEF7-1C27-495E-86B6-1CFA49944A92}">
      <dsp:nvSpPr>
        <dsp:cNvPr id="0" name=""/>
        <dsp:cNvSpPr/>
      </dsp:nvSpPr>
      <dsp:spPr>
        <a:xfrm>
          <a:off x="2550" y="703560"/>
          <a:ext cx="2023481" cy="12140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Общегосударственные вопросы</a:t>
          </a:r>
          <a:endParaRPr lang="ru-RU" sz="1600" b="1" kern="1200" dirty="0"/>
        </a:p>
      </dsp:txBody>
      <dsp:txXfrm>
        <a:off x="2550" y="703560"/>
        <a:ext cx="2023481" cy="1214088"/>
      </dsp:txXfrm>
    </dsp:sp>
    <dsp:sp modelId="{4792A22A-6D0A-457D-9B5F-49EB49D08443}">
      <dsp:nvSpPr>
        <dsp:cNvPr id="0" name=""/>
        <dsp:cNvSpPr/>
      </dsp:nvSpPr>
      <dsp:spPr>
        <a:xfrm>
          <a:off x="2228379" y="703560"/>
          <a:ext cx="2023481" cy="1214088"/>
        </a:xfrm>
        <a:prstGeom prst="rect">
          <a:avLst/>
        </a:prstGeom>
        <a:solidFill>
          <a:schemeClr val="accent4">
            <a:hueOff val="964497"/>
            <a:satOff val="-867"/>
            <a:lumOff val="-137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Национальная оборона</a:t>
          </a:r>
          <a:endParaRPr lang="ru-RU" sz="1600" b="1" kern="1200" dirty="0"/>
        </a:p>
      </dsp:txBody>
      <dsp:txXfrm>
        <a:off x="2228379" y="703560"/>
        <a:ext cx="2023481" cy="1214088"/>
      </dsp:txXfrm>
    </dsp:sp>
    <dsp:sp modelId="{06371CA4-3EA8-4992-8F70-1D35CD646F4E}">
      <dsp:nvSpPr>
        <dsp:cNvPr id="0" name=""/>
        <dsp:cNvSpPr/>
      </dsp:nvSpPr>
      <dsp:spPr>
        <a:xfrm>
          <a:off x="4454209" y="703560"/>
          <a:ext cx="2023481" cy="1214088"/>
        </a:xfrm>
        <a:prstGeom prst="rect">
          <a:avLst/>
        </a:prstGeom>
        <a:solidFill>
          <a:schemeClr val="accent4">
            <a:hueOff val="1928994"/>
            <a:satOff val="-1733"/>
            <a:lumOff val="-275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/>
            <a:t>Национальная безопасность и правоохранительная деятельность</a:t>
          </a:r>
          <a:endParaRPr lang="ru-RU" sz="1600" b="1" kern="1200" dirty="0"/>
        </a:p>
      </dsp:txBody>
      <dsp:txXfrm>
        <a:off x="4454209" y="703560"/>
        <a:ext cx="2023481" cy="1214088"/>
      </dsp:txXfrm>
    </dsp:sp>
    <dsp:sp modelId="{16C12420-D937-4CC4-AEDF-7449D6C8C39A}">
      <dsp:nvSpPr>
        <dsp:cNvPr id="0" name=""/>
        <dsp:cNvSpPr/>
      </dsp:nvSpPr>
      <dsp:spPr>
        <a:xfrm>
          <a:off x="6680038" y="703560"/>
          <a:ext cx="2023481" cy="1214088"/>
        </a:xfrm>
        <a:prstGeom prst="rect">
          <a:avLst/>
        </a:prstGeom>
        <a:solidFill>
          <a:schemeClr val="accent4">
            <a:hueOff val="2893491"/>
            <a:satOff val="-2600"/>
            <a:lumOff val="-412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/>
            <a:t>Национальная экономика</a:t>
          </a:r>
          <a:endParaRPr lang="ru-RU" sz="1600" b="1" kern="1200" dirty="0"/>
        </a:p>
      </dsp:txBody>
      <dsp:txXfrm>
        <a:off x="6680038" y="703560"/>
        <a:ext cx="2023481" cy="1214088"/>
      </dsp:txXfrm>
    </dsp:sp>
    <dsp:sp modelId="{F643D7E3-EE82-4CAB-BC63-F8B38A1D851C}">
      <dsp:nvSpPr>
        <dsp:cNvPr id="0" name=""/>
        <dsp:cNvSpPr/>
      </dsp:nvSpPr>
      <dsp:spPr>
        <a:xfrm>
          <a:off x="2550" y="2119997"/>
          <a:ext cx="2023481" cy="1214088"/>
        </a:xfrm>
        <a:prstGeom prst="rect">
          <a:avLst/>
        </a:prstGeom>
        <a:solidFill>
          <a:schemeClr val="accent4">
            <a:hueOff val="3857988"/>
            <a:satOff val="-3467"/>
            <a:lumOff val="-549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Жилищно-коммунальное хозяйство</a:t>
          </a:r>
          <a:endParaRPr lang="ru-RU" sz="1600" b="1" kern="1200" dirty="0"/>
        </a:p>
      </dsp:txBody>
      <dsp:txXfrm>
        <a:off x="2550" y="2119997"/>
        <a:ext cx="2023481" cy="1214088"/>
      </dsp:txXfrm>
    </dsp:sp>
    <dsp:sp modelId="{9F439E99-FDAD-4AA4-99E4-7001C41393F6}">
      <dsp:nvSpPr>
        <dsp:cNvPr id="0" name=""/>
        <dsp:cNvSpPr/>
      </dsp:nvSpPr>
      <dsp:spPr>
        <a:xfrm>
          <a:off x="2228379" y="2119997"/>
          <a:ext cx="2023481" cy="1214088"/>
        </a:xfrm>
        <a:prstGeom prst="rect">
          <a:avLst/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Охрана окружающей среды</a:t>
          </a:r>
          <a:endParaRPr lang="ru-RU" sz="1600" b="1" kern="1200" dirty="0"/>
        </a:p>
      </dsp:txBody>
      <dsp:txXfrm>
        <a:off x="2228379" y="2119997"/>
        <a:ext cx="2023481" cy="1214088"/>
      </dsp:txXfrm>
    </dsp:sp>
    <dsp:sp modelId="{EAD828D4-A2A4-4E70-BFDD-CBCCEAD55DD7}">
      <dsp:nvSpPr>
        <dsp:cNvPr id="0" name=""/>
        <dsp:cNvSpPr/>
      </dsp:nvSpPr>
      <dsp:spPr>
        <a:xfrm>
          <a:off x="4454209" y="2119997"/>
          <a:ext cx="2023481" cy="1214088"/>
        </a:xfrm>
        <a:prstGeom prst="rect">
          <a:avLst/>
        </a:prstGeom>
        <a:solidFill>
          <a:schemeClr val="accent4">
            <a:hueOff val="5786982"/>
            <a:satOff val="-5200"/>
            <a:lumOff val="-824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Образование</a:t>
          </a:r>
          <a:endParaRPr lang="ru-RU" sz="1600" b="1" kern="1200" dirty="0"/>
        </a:p>
      </dsp:txBody>
      <dsp:txXfrm>
        <a:off x="4454209" y="2119997"/>
        <a:ext cx="2023481" cy="1214088"/>
      </dsp:txXfrm>
    </dsp:sp>
    <dsp:sp modelId="{5EE7B5D0-D1E0-4BE0-BA07-7ADC26CFADE7}">
      <dsp:nvSpPr>
        <dsp:cNvPr id="0" name=""/>
        <dsp:cNvSpPr/>
      </dsp:nvSpPr>
      <dsp:spPr>
        <a:xfrm>
          <a:off x="6680038" y="2119997"/>
          <a:ext cx="2023481" cy="1214088"/>
        </a:xfrm>
        <a:prstGeom prst="rect">
          <a:avLst/>
        </a:prstGeom>
        <a:solidFill>
          <a:schemeClr val="accent4">
            <a:hueOff val="6751478"/>
            <a:satOff val="-6067"/>
            <a:lumOff val="-961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Культура, кинематография</a:t>
          </a:r>
          <a:endParaRPr lang="ru-RU" sz="1600" b="1" kern="1200" dirty="0"/>
        </a:p>
      </dsp:txBody>
      <dsp:txXfrm>
        <a:off x="6680038" y="2119997"/>
        <a:ext cx="2023481" cy="1214088"/>
      </dsp:txXfrm>
    </dsp:sp>
    <dsp:sp modelId="{BDC33F69-4D7C-411E-BA0D-E95CF65D1DC7}">
      <dsp:nvSpPr>
        <dsp:cNvPr id="0" name=""/>
        <dsp:cNvSpPr/>
      </dsp:nvSpPr>
      <dsp:spPr>
        <a:xfrm>
          <a:off x="1115465" y="3536434"/>
          <a:ext cx="2023481" cy="1214088"/>
        </a:xfrm>
        <a:prstGeom prst="rect">
          <a:avLst/>
        </a:prstGeom>
        <a:solidFill>
          <a:schemeClr val="accent4">
            <a:hueOff val="7715976"/>
            <a:satOff val="-6934"/>
            <a:lumOff val="-1098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/>
            <a:t>Социальная политика</a:t>
          </a:r>
          <a:endParaRPr lang="ru-RU" sz="1600" b="1" kern="1200" dirty="0"/>
        </a:p>
      </dsp:txBody>
      <dsp:txXfrm>
        <a:off x="1115465" y="3536434"/>
        <a:ext cx="2023481" cy="1214088"/>
      </dsp:txXfrm>
    </dsp:sp>
    <dsp:sp modelId="{A503DF59-7828-4175-9D2E-F5B49605A465}">
      <dsp:nvSpPr>
        <dsp:cNvPr id="0" name=""/>
        <dsp:cNvSpPr/>
      </dsp:nvSpPr>
      <dsp:spPr>
        <a:xfrm>
          <a:off x="3341294" y="3536434"/>
          <a:ext cx="2023481" cy="1214088"/>
        </a:xfrm>
        <a:prstGeom prst="rect">
          <a:avLst/>
        </a:prstGeom>
        <a:solidFill>
          <a:schemeClr val="accent4">
            <a:hueOff val="8680472"/>
            <a:satOff val="-7800"/>
            <a:lumOff val="-1236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/>
            <a:t>Физическая культура и спорт</a:t>
          </a:r>
          <a:endParaRPr lang="ru-RU" sz="1600" b="1" kern="1200" dirty="0"/>
        </a:p>
      </dsp:txBody>
      <dsp:txXfrm>
        <a:off x="3341294" y="3536434"/>
        <a:ext cx="2023481" cy="1214088"/>
      </dsp:txXfrm>
    </dsp:sp>
    <dsp:sp modelId="{79965497-93E7-4E09-8620-5A2E2C5FB810}">
      <dsp:nvSpPr>
        <dsp:cNvPr id="0" name=""/>
        <dsp:cNvSpPr/>
      </dsp:nvSpPr>
      <dsp:spPr>
        <a:xfrm>
          <a:off x="5567123" y="3536434"/>
          <a:ext cx="2023481" cy="1214088"/>
        </a:xfrm>
        <a:prstGeom prst="rect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/>
            <a:t>Средства массовой информации</a:t>
          </a:r>
          <a:endParaRPr lang="ru-RU" sz="1600" b="1" kern="1200" dirty="0"/>
        </a:p>
      </dsp:txBody>
      <dsp:txXfrm>
        <a:off x="5567123" y="3536434"/>
        <a:ext cx="2023481" cy="1214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 flipH="1" flipV="1">
          <a:off x="1726212" y="190570"/>
          <a:ext cx="2160753" cy="1779612"/>
        </a:xfrm>
        <a:prstGeom prst="flowChartManualOperation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0" rIns="22969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</a:rPr>
            <a:t>Расход</a:t>
          </a:r>
          <a:endParaRPr lang="ru-RU" sz="3600" kern="1200" dirty="0">
            <a:solidFill>
              <a:schemeClr val="bg1"/>
            </a:solidFill>
          </a:endParaRPr>
        </a:p>
      </dsp:txBody>
      <dsp:txXfrm rot="5400000">
        <a:off x="1916783" y="432150"/>
        <a:ext cx="1779612" cy="1296451"/>
      </dsp:txXfrm>
    </dsp:sp>
    <dsp:sp modelId="{3A146C52-AD2B-489C-BF10-3AA4F8CAFD67}">
      <dsp:nvSpPr>
        <dsp:cNvPr id="0" name=""/>
        <dsp:cNvSpPr/>
      </dsp:nvSpPr>
      <dsp:spPr>
        <a:xfrm rot="16200000" flipH="1" flipV="1">
          <a:off x="433563" y="214230"/>
          <a:ext cx="912485" cy="1779612"/>
        </a:xfrm>
        <a:prstGeom prst="flowChartManualOperation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0" tIns="0" rIns="22969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</a:rPr>
            <a:t>Доход</a:t>
          </a:r>
          <a:endParaRPr lang="ru-RU" sz="3600" kern="1200" dirty="0">
            <a:solidFill>
              <a:schemeClr val="bg1"/>
            </a:solidFill>
          </a:endParaRPr>
        </a:p>
      </dsp:txBody>
      <dsp:txXfrm rot="5400000">
        <a:off x="0" y="830290"/>
        <a:ext cx="1779612" cy="547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460B6-A018-48F9-80FA-D5A7F85E18BB}">
      <dsp:nvSpPr>
        <dsp:cNvPr id="0" name=""/>
        <dsp:cNvSpPr/>
      </dsp:nvSpPr>
      <dsp:spPr>
        <a:xfrm>
          <a:off x="1942823" y="-85353"/>
          <a:ext cx="3296897" cy="3628137"/>
        </a:xfrm>
        <a:prstGeom prst="ellipse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НАЛОГОВЫЕ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382410" y="549570"/>
        <a:ext cx="2417725" cy="1632661"/>
      </dsp:txXfrm>
    </dsp:sp>
    <dsp:sp modelId="{442676C9-DA6E-4933-A7FD-B3F9A0783CA3}">
      <dsp:nvSpPr>
        <dsp:cNvPr id="0" name=""/>
        <dsp:cNvSpPr/>
      </dsp:nvSpPr>
      <dsp:spPr>
        <a:xfrm>
          <a:off x="3410069" y="1817038"/>
          <a:ext cx="3743001" cy="3944474"/>
        </a:xfrm>
        <a:prstGeom prst="ellipse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других физических и юридических лиц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554804" y="2836027"/>
        <a:ext cx="2245800" cy="2169460"/>
      </dsp:txXfrm>
    </dsp:sp>
    <dsp:sp modelId="{A472D127-C6CD-4E15-888A-C31FF7002ABD}">
      <dsp:nvSpPr>
        <dsp:cNvPr id="0" name=""/>
        <dsp:cNvSpPr/>
      </dsp:nvSpPr>
      <dsp:spPr>
        <a:xfrm>
          <a:off x="67652" y="1946276"/>
          <a:ext cx="3760013" cy="3685338"/>
        </a:xfrm>
        <a:prstGeom prst="ellipse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НЕНАЛОГОВЫЕ ДОХОДЫ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21720" y="2898322"/>
        <a:ext cx="2256007" cy="2026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BE160-38B9-4DF5-AEE5-BCC9B0A0219F}">
      <dsp:nvSpPr>
        <dsp:cNvPr id="0" name=""/>
        <dsp:cNvSpPr/>
      </dsp:nvSpPr>
      <dsp:spPr>
        <a:xfrm rot="5400000">
          <a:off x="-142858" y="144199"/>
          <a:ext cx="952388" cy="6666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34677"/>
        <a:ext cx="666671" cy="285717"/>
      </dsp:txXfrm>
    </dsp:sp>
    <dsp:sp modelId="{D998329D-9DE2-4508-959E-1BA4329E070D}">
      <dsp:nvSpPr>
        <dsp:cNvPr id="0" name=""/>
        <dsp:cNvSpPr/>
      </dsp:nvSpPr>
      <dsp:spPr>
        <a:xfrm rot="5400000">
          <a:off x="4362037" y="-3695365"/>
          <a:ext cx="619052" cy="8009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СОСТАВЛЕНИЕ</a:t>
          </a:r>
          <a:r>
            <a:rPr lang="ru-RU" sz="1800" kern="1200" dirty="0" smtClean="0"/>
            <a:t> проекта бюджета на очередной год и плановый период</a:t>
          </a:r>
          <a:endParaRPr lang="ru-RU" sz="1800" kern="1200" dirty="0"/>
        </a:p>
      </dsp:txBody>
      <dsp:txXfrm rot="-5400000">
        <a:off x="666671" y="30221"/>
        <a:ext cx="7979564" cy="558612"/>
      </dsp:txXfrm>
    </dsp:sp>
    <dsp:sp modelId="{2CBF026E-1FC4-4F7C-95E7-88910CCADCD0}">
      <dsp:nvSpPr>
        <dsp:cNvPr id="0" name=""/>
        <dsp:cNvSpPr/>
      </dsp:nvSpPr>
      <dsp:spPr>
        <a:xfrm rot="5400000">
          <a:off x="-142858" y="999025"/>
          <a:ext cx="952388" cy="666671"/>
        </a:xfrm>
        <a:prstGeom prst="chevron">
          <a:avLst/>
        </a:prstGeom>
        <a:solidFill>
          <a:schemeClr val="accent2">
            <a:hueOff val="-1813441"/>
            <a:satOff val="1047"/>
            <a:lumOff val="-1921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1189503"/>
        <a:ext cx="666671" cy="285717"/>
      </dsp:txXfrm>
    </dsp:sp>
    <dsp:sp modelId="{8FAAD0FD-1F72-4CD4-B068-1FE137167503}">
      <dsp:nvSpPr>
        <dsp:cNvPr id="0" name=""/>
        <dsp:cNvSpPr/>
      </dsp:nvSpPr>
      <dsp:spPr>
        <a:xfrm rot="5400000">
          <a:off x="4362037" y="-2839198"/>
          <a:ext cx="619052" cy="8009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РАССМОТРЕНИЕ</a:t>
          </a:r>
          <a:r>
            <a:rPr lang="ru-RU" sz="1800" kern="1200" dirty="0" smtClean="0"/>
            <a:t> проекта бюджета на очередной год и плановый период</a:t>
          </a:r>
          <a:endParaRPr lang="ru-RU" sz="1800" kern="1200" dirty="0"/>
        </a:p>
      </dsp:txBody>
      <dsp:txXfrm rot="-5400000">
        <a:off x="666671" y="886388"/>
        <a:ext cx="7979564" cy="558612"/>
      </dsp:txXfrm>
    </dsp:sp>
    <dsp:sp modelId="{24AF43CD-89A5-417A-9077-CC0FD4A612DE}">
      <dsp:nvSpPr>
        <dsp:cNvPr id="0" name=""/>
        <dsp:cNvSpPr/>
      </dsp:nvSpPr>
      <dsp:spPr>
        <a:xfrm rot="5400000">
          <a:off x="-142858" y="1853851"/>
          <a:ext cx="952388" cy="666671"/>
        </a:xfrm>
        <a:prstGeom prst="chevron">
          <a:avLst/>
        </a:prstGeom>
        <a:solidFill>
          <a:schemeClr val="accent2">
            <a:hueOff val="-3626881"/>
            <a:satOff val="2094"/>
            <a:lumOff val="-3843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2044329"/>
        <a:ext cx="666671" cy="285717"/>
      </dsp:txXfrm>
    </dsp:sp>
    <dsp:sp modelId="{B5C46C30-6314-4FD2-96DC-094EE8C776B8}">
      <dsp:nvSpPr>
        <dsp:cNvPr id="0" name=""/>
        <dsp:cNvSpPr/>
      </dsp:nvSpPr>
      <dsp:spPr>
        <a:xfrm rot="5400000">
          <a:off x="4362037" y="-1984372"/>
          <a:ext cx="619052" cy="8009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УТВЕРЖДЕНИЕ</a:t>
          </a:r>
          <a:r>
            <a:rPr lang="ru-RU" sz="1800" kern="1200" dirty="0" smtClean="0"/>
            <a:t> проекта бюджета на очередной год и плановый период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666671" y="1741214"/>
        <a:ext cx="7979564" cy="558612"/>
      </dsp:txXfrm>
    </dsp:sp>
    <dsp:sp modelId="{9351D5ED-4878-4CB2-8FA1-DAF5108716D4}">
      <dsp:nvSpPr>
        <dsp:cNvPr id="0" name=""/>
        <dsp:cNvSpPr/>
      </dsp:nvSpPr>
      <dsp:spPr>
        <a:xfrm rot="5400000">
          <a:off x="-142858" y="2708676"/>
          <a:ext cx="952388" cy="666671"/>
        </a:xfrm>
        <a:prstGeom prst="chevron">
          <a:avLst/>
        </a:prstGeom>
        <a:solidFill>
          <a:schemeClr val="accent2">
            <a:hueOff val="-5440322"/>
            <a:satOff val="3142"/>
            <a:lumOff val="-576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2899154"/>
        <a:ext cx="666671" cy="285717"/>
      </dsp:txXfrm>
    </dsp:sp>
    <dsp:sp modelId="{A344898A-9C55-431A-8E8D-40634C4E8D35}">
      <dsp:nvSpPr>
        <dsp:cNvPr id="0" name=""/>
        <dsp:cNvSpPr/>
      </dsp:nvSpPr>
      <dsp:spPr>
        <a:xfrm rot="5400000">
          <a:off x="4362037" y="-1129547"/>
          <a:ext cx="619052" cy="8009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ИСПОЛНЕНИЕ</a:t>
          </a:r>
          <a:r>
            <a:rPr lang="ru-RU" sz="1800" kern="1200" dirty="0" smtClean="0"/>
            <a:t> бюджета в текущем году</a:t>
          </a:r>
          <a:endParaRPr lang="ru-RU" sz="1800" kern="1200" dirty="0"/>
        </a:p>
      </dsp:txBody>
      <dsp:txXfrm rot="-5400000">
        <a:off x="666671" y="2596039"/>
        <a:ext cx="7979564" cy="558612"/>
      </dsp:txXfrm>
    </dsp:sp>
    <dsp:sp modelId="{5EB29289-2A38-4142-8D24-B78E197AFE8F}">
      <dsp:nvSpPr>
        <dsp:cNvPr id="0" name=""/>
        <dsp:cNvSpPr/>
      </dsp:nvSpPr>
      <dsp:spPr>
        <a:xfrm rot="5400000">
          <a:off x="-142858" y="3563502"/>
          <a:ext cx="952388" cy="666671"/>
        </a:xfrm>
        <a:prstGeom prst="chevron">
          <a:avLst/>
        </a:prstGeom>
        <a:solidFill>
          <a:schemeClr val="accent2">
            <a:hueOff val="-7253763"/>
            <a:satOff val="4189"/>
            <a:lumOff val="-768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3753980"/>
        <a:ext cx="666671" cy="285717"/>
      </dsp:txXfrm>
    </dsp:sp>
    <dsp:sp modelId="{7DE7D0FE-1D8A-436E-9ABB-E319D09D3F93}">
      <dsp:nvSpPr>
        <dsp:cNvPr id="0" name=""/>
        <dsp:cNvSpPr/>
      </dsp:nvSpPr>
      <dsp:spPr>
        <a:xfrm rot="5400000">
          <a:off x="4362037" y="-274721"/>
          <a:ext cx="619052" cy="8009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ФОРМИРОВАНИЕ</a:t>
          </a:r>
          <a:r>
            <a:rPr lang="ru-RU" sz="1800" kern="1200" dirty="0" smtClean="0"/>
            <a:t> отчета об исполнении бюджета  за год</a:t>
          </a:r>
          <a:endParaRPr lang="ru-RU" sz="1800" kern="1200" dirty="0"/>
        </a:p>
      </dsp:txBody>
      <dsp:txXfrm rot="-5400000">
        <a:off x="666671" y="3450865"/>
        <a:ext cx="7979564" cy="558612"/>
      </dsp:txXfrm>
    </dsp:sp>
    <dsp:sp modelId="{0BEB8B56-7247-4473-A396-665D6AF6818A}">
      <dsp:nvSpPr>
        <dsp:cNvPr id="0" name=""/>
        <dsp:cNvSpPr/>
      </dsp:nvSpPr>
      <dsp:spPr>
        <a:xfrm rot="5400000">
          <a:off x="-142858" y="4418328"/>
          <a:ext cx="952388" cy="666671"/>
        </a:xfrm>
        <a:prstGeom prst="chevron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4608806"/>
        <a:ext cx="666671" cy="285717"/>
      </dsp:txXfrm>
    </dsp:sp>
    <dsp:sp modelId="{986CF459-A8C3-4AA0-88C9-57197827FE63}">
      <dsp:nvSpPr>
        <dsp:cNvPr id="0" name=""/>
        <dsp:cNvSpPr/>
      </dsp:nvSpPr>
      <dsp:spPr>
        <a:xfrm rot="5400000">
          <a:off x="4362037" y="580104"/>
          <a:ext cx="619052" cy="8009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УТВЕРЖДЕНИЕ</a:t>
          </a:r>
          <a:r>
            <a:rPr lang="ru-RU" sz="1800" kern="1200" dirty="0" smtClean="0"/>
            <a:t> отчета об исполнении бюджета за год</a:t>
          </a:r>
          <a:endParaRPr lang="ru-RU" sz="1800" kern="1200" dirty="0"/>
        </a:p>
      </dsp:txBody>
      <dsp:txXfrm rot="-5400000">
        <a:off x="666671" y="4305690"/>
        <a:ext cx="7979564" cy="558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B7711-A6FD-41BB-9803-F1370FC1960D}">
      <dsp:nvSpPr>
        <dsp:cNvPr id="0" name=""/>
        <dsp:cNvSpPr/>
      </dsp:nvSpPr>
      <dsp:spPr>
        <a:xfrm>
          <a:off x="0" y="0"/>
          <a:ext cx="8208912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Cambria" pitchFamily="18" charset="0"/>
            </a:rPr>
            <a:t>Обеспечение взаимосвязи бюджетных ассигнований с результатами их использования на всех этапах бюджетного процесса</a:t>
          </a:r>
          <a:endParaRPr lang="ru-RU" sz="2300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1765630" y="0"/>
        <a:ext cx="6443281" cy="1238481"/>
      </dsp:txXfrm>
    </dsp:sp>
    <dsp:sp modelId="{8F30B782-A9BC-43A5-96EA-A2ED52EEEE11}">
      <dsp:nvSpPr>
        <dsp:cNvPr id="0" name=""/>
        <dsp:cNvSpPr/>
      </dsp:nvSpPr>
      <dsp:spPr>
        <a:xfrm>
          <a:off x="123848" y="123848"/>
          <a:ext cx="1641782" cy="990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4F4C7D-9682-486C-9F3A-743645730586}">
      <dsp:nvSpPr>
        <dsp:cNvPr id="0" name=""/>
        <dsp:cNvSpPr/>
      </dsp:nvSpPr>
      <dsp:spPr>
        <a:xfrm>
          <a:off x="0" y="1362329"/>
          <a:ext cx="8208912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60000"/>
              </a:schemeClr>
            </a:gs>
            <a:gs pos="33000">
              <a:schemeClr val="accent2">
                <a:hueOff val="-3022401"/>
                <a:satOff val="1745"/>
                <a:lumOff val="-3202"/>
                <a:alphaOff val="0"/>
                <a:tint val="86500"/>
              </a:schemeClr>
            </a:gs>
            <a:gs pos="46750">
              <a:schemeClr val="accent2">
                <a:hueOff val="-3022401"/>
                <a:satOff val="1745"/>
                <a:lumOff val="-3202"/>
                <a:alphaOff val="0"/>
                <a:tint val="71000"/>
                <a:satMod val="112000"/>
              </a:schemeClr>
            </a:gs>
            <a:gs pos="53000">
              <a:schemeClr val="accent2">
                <a:hueOff val="-3022401"/>
                <a:satOff val="1745"/>
                <a:lumOff val="-3202"/>
                <a:alphaOff val="0"/>
                <a:tint val="71000"/>
                <a:satMod val="112000"/>
              </a:schemeClr>
            </a:gs>
            <a:gs pos="68000">
              <a:schemeClr val="accent2">
                <a:hueOff val="-3022401"/>
                <a:satOff val="1745"/>
                <a:lumOff val="-3202"/>
                <a:alphaOff val="0"/>
                <a:tint val="86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Cambria" pitchFamily="18" charset="0"/>
            </a:rPr>
            <a:t>Формирование конкурентной модели оказания муниципальных услуг, обеспечивающей повышение их качества</a:t>
          </a:r>
          <a:endParaRPr lang="ru-RU" sz="2300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1765630" y="1362329"/>
        <a:ext cx="6443281" cy="1238481"/>
      </dsp:txXfrm>
    </dsp:sp>
    <dsp:sp modelId="{73F9DA75-3DED-43AD-A2C3-D1413FF8045E}">
      <dsp:nvSpPr>
        <dsp:cNvPr id="0" name=""/>
        <dsp:cNvSpPr/>
      </dsp:nvSpPr>
      <dsp:spPr>
        <a:xfrm>
          <a:off x="123848" y="1486177"/>
          <a:ext cx="1641782" cy="990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96D801-CAFB-4BE3-9272-FAB3AC074471}">
      <dsp:nvSpPr>
        <dsp:cNvPr id="0" name=""/>
        <dsp:cNvSpPr/>
      </dsp:nvSpPr>
      <dsp:spPr>
        <a:xfrm>
          <a:off x="0" y="2724658"/>
          <a:ext cx="8208912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60000"/>
              </a:schemeClr>
            </a:gs>
            <a:gs pos="33000">
              <a:schemeClr val="accent2">
                <a:hueOff val="-6044802"/>
                <a:satOff val="3491"/>
                <a:lumOff val="-6405"/>
                <a:alphaOff val="0"/>
                <a:tint val="86500"/>
              </a:schemeClr>
            </a:gs>
            <a:gs pos="46750">
              <a:schemeClr val="accent2">
                <a:hueOff val="-6044802"/>
                <a:satOff val="3491"/>
                <a:lumOff val="-6405"/>
                <a:alphaOff val="0"/>
                <a:tint val="71000"/>
                <a:satMod val="112000"/>
              </a:schemeClr>
            </a:gs>
            <a:gs pos="53000">
              <a:schemeClr val="accent2">
                <a:hueOff val="-6044802"/>
                <a:satOff val="3491"/>
                <a:lumOff val="-6405"/>
                <a:alphaOff val="0"/>
                <a:tint val="71000"/>
                <a:satMod val="112000"/>
              </a:schemeClr>
            </a:gs>
            <a:gs pos="68000">
              <a:schemeClr val="accent2">
                <a:hueOff val="-6044802"/>
                <a:satOff val="3491"/>
                <a:lumOff val="-6405"/>
                <a:alphaOff val="0"/>
                <a:tint val="86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Cambria" pitchFamily="18" charset="0"/>
            </a:rPr>
            <a:t>Повышение эффективности расходования бюджетных средств</a:t>
          </a:r>
          <a:endParaRPr lang="ru-RU" sz="2300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1765630" y="2724658"/>
        <a:ext cx="6443281" cy="1238481"/>
      </dsp:txXfrm>
    </dsp:sp>
    <dsp:sp modelId="{61E941BC-030A-41CF-8322-6102C6F6AC70}">
      <dsp:nvSpPr>
        <dsp:cNvPr id="0" name=""/>
        <dsp:cNvSpPr/>
      </dsp:nvSpPr>
      <dsp:spPr>
        <a:xfrm>
          <a:off x="123848" y="2848507"/>
          <a:ext cx="1641782" cy="990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22B583-6A7C-494B-B4C5-F18A7D563BFD}">
      <dsp:nvSpPr>
        <dsp:cNvPr id="0" name=""/>
        <dsp:cNvSpPr/>
      </dsp:nvSpPr>
      <dsp:spPr>
        <a:xfrm>
          <a:off x="0" y="4086988"/>
          <a:ext cx="8208912" cy="123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60000"/>
              </a:schemeClr>
            </a:gs>
            <a:gs pos="33000">
              <a:schemeClr val="accent2">
                <a:hueOff val="-9067203"/>
                <a:satOff val="5236"/>
                <a:lumOff val="-9607"/>
                <a:alphaOff val="0"/>
                <a:tint val="86500"/>
              </a:schemeClr>
            </a:gs>
            <a:gs pos="46750">
              <a:schemeClr val="accent2">
                <a:hueOff val="-9067203"/>
                <a:satOff val="5236"/>
                <a:lumOff val="-9607"/>
                <a:alphaOff val="0"/>
                <a:tint val="71000"/>
                <a:satMod val="112000"/>
              </a:schemeClr>
            </a:gs>
            <a:gs pos="53000">
              <a:schemeClr val="accent2">
                <a:hueOff val="-9067203"/>
                <a:satOff val="5236"/>
                <a:lumOff val="-9607"/>
                <a:alphaOff val="0"/>
                <a:tint val="71000"/>
                <a:satMod val="112000"/>
              </a:schemeClr>
            </a:gs>
            <a:gs pos="68000">
              <a:schemeClr val="accent2">
                <a:hueOff val="-9067203"/>
                <a:satOff val="5236"/>
                <a:lumOff val="-9607"/>
                <a:alphaOff val="0"/>
                <a:tint val="86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Cambria" pitchFamily="18" charset="0"/>
            </a:rPr>
            <a:t>Повышение системности и оперативности исполнения бюджета</a:t>
          </a:r>
          <a:endParaRPr lang="ru-RU" sz="2300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1765630" y="4086988"/>
        <a:ext cx="6443281" cy="1238481"/>
      </dsp:txXfrm>
    </dsp:sp>
    <dsp:sp modelId="{217F7C5F-9400-4A04-9A8E-965D46F1195C}">
      <dsp:nvSpPr>
        <dsp:cNvPr id="0" name=""/>
        <dsp:cNvSpPr/>
      </dsp:nvSpPr>
      <dsp:spPr>
        <a:xfrm>
          <a:off x="123848" y="4210836"/>
          <a:ext cx="1641782" cy="990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D9D6E-FD1A-45D2-B7FA-F68F0F205323}">
      <dsp:nvSpPr>
        <dsp:cNvPr id="0" name=""/>
        <dsp:cNvSpPr/>
      </dsp:nvSpPr>
      <dsp:spPr>
        <a:xfrm>
          <a:off x="2438400" y="1190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Оптимизация бюджетных расходов</a:t>
          </a:r>
          <a:endParaRPr lang="ru-RU" sz="1800" b="1" kern="1200" dirty="0"/>
        </a:p>
      </dsp:txBody>
      <dsp:txXfrm>
        <a:off x="2438400" y="119260"/>
        <a:ext cx="3303389" cy="708422"/>
      </dsp:txXfrm>
    </dsp:sp>
    <dsp:sp modelId="{0FD6EB6E-2304-4D9A-BFC4-7CEFCEF0E9B5}">
      <dsp:nvSpPr>
        <dsp:cNvPr id="0" name=""/>
        <dsp:cNvSpPr/>
      </dsp:nvSpPr>
      <dsp:spPr>
        <a:xfrm>
          <a:off x="0" y="0"/>
          <a:ext cx="2438400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46110" y="46110"/>
        <a:ext cx="2346180" cy="852342"/>
      </dsp:txXfrm>
    </dsp:sp>
    <dsp:sp modelId="{59D5A973-14A0-4A23-938F-AB4FB7A69264}">
      <dsp:nvSpPr>
        <dsp:cNvPr id="0" name=""/>
        <dsp:cNvSpPr/>
      </dsp:nvSpPr>
      <dsp:spPr>
        <a:xfrm>
          <a:off x="2438400" y="1040209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Систематизация межбюджетных отношений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2438400" y="1158279"/>
        <a:ext cx="3303389" cy="708422"/>
      </dsp:txXfrm>
    </dsp:sp>
    <dsp:sp modelId="{B43D015E-F579-4834-AE1F-E82F854AFFA6}">
      <dsp:nvSpPr>
        <dsp:cNvPr id="0" name=""/>
        <dsp:cNvSpPr/>
      </dsp:nvSpPr>
      <dsp:spPr>
        <a:xfrm>
          <a:off x="0" y="1040209"/>
          <a:ext cx="2438400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46110" y="1086319"/>
        <a:ext cx="2346180" cy="852342"/>
      </dsp:txXfrm>
    </dsp:sp>
    <dsp:sp modelId="{77B08773-D08A-4389-A2DB-9058295C14F0}">
      <dsp:nvSpPr>
        <dsp:cNvPr id="0" name=""/>
        <dsp:cNvSpPr/>
      </dsp:nvSpPr>
      <dsp:spPr>
        <a:xfrm>
          <a:off x="2438400" y="2079228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Требовательный подход к бюджетным обязательствам</a:t>
          </a:r>
          <a:endParaRPr lang="ru-RU" sz="1600" b="1" kern="1200" dirty="0"/>
        </a:p>
      </dsp:txBody>
      <dsp:txXfrm>
        <a:off x="2438400" y="2197298"/>
        <a:ext cx="3303389" cy="708422"/>
      </dsp:txXfrm>
    </dsp:sp>
    <dsp:sp modelId="{49F173BD-D155-4F0A-875C-E54F844B9AE0}">
      <dsp:nvSpPr>
        <dsp:cNvPr id="0" name=""/>
        <dsp:cNvSpPr/>
      </dsp:nvSpPr>
      <dsp:spPr>
        <a:xfrm>
          <a:off x="0" y="2079228"/>
          <a:ext cx="2438400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46110" y="2125338"/>
        <a:ext cx="2346180" cy="852342"/>
      </dsp:txXfrm>
    </dsp:sp>
    <dsp:sp modelId="{73F90396-DD44-47AD-B3A4-9827EED05946}">
      <dsp:nvSpPr>
        <dsp:cNvPr id="0" name=""/>
        <dsp:cNvSpPr/>
      </dsp:nvSpPr>
      <dsp:spPr>
        <a:xfrm>
          <a:off x="2438400" y="3118246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Ежемесячный анализ поступлений доходов в бюджет</a:t>
          </a:r>
          <a:endParaRPr lang="ru-RU" sz="1600" b="1" kern="1200" dirty="0"/>
        </a:p>
      </dsp:txBody>
      <dsp:txXfrm>
        <a:off x="2438400" y="3236316"/>
        <a:ext cx="3303389" cy="708422"/>
      </dsp:txXfrm>
    </dsp:sp>
    <dsp:sp modelId="{30F4DFDC-98CB-4B67-AAC6-34B2E83C93D0}">
      <dsp:nvSpPr>
        <dsp:cNvPr id="0" name=""/>
        <dsp:cNvSpPr/>
      </dsp:nvSpPr>
      <dsp:spPr>
        <a:xfrm>
          <a:off x="0" y="3118246"/>
          <a:ext cx="2438400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46110" y="3164356"/>
        <a:ext cx="2346180" cy="8523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5870D-F373-4FE3-B117-206FE3E4E52B}">
      <dsp:nvSpPr>
        <dsp:cNvPr id="0" name=""/>
        <dsp:cNvSpPr/>
      </dsp:nvSpPr>
      <dsp:spPr>
        <a:xfrm rot="10800000">
          <a:off x="762897" y="0"/>
          <a:ext cx="1919468" cy="829233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566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Виды налоговых доходов</a:t>
          </a:r>
          <a:endParaRPr lang="ru-RU" sz="1700" kern="1200" dirty="0"/>
        </a:p>
      </dsp:txBody>
      <dsp:txXfrm rot="10800000">
        <a:off x="970205" y="0"/>
        <a:ext cx="1712160" cy="829233"/>
      </dsp:txXfrm>
    </dsp:sp>
    <dsp:sp modelId="{DC5D3EE0-ADC1-484C-80F0-B0824E1AFA19}">
      <dsp:nvSpPr>
        <dsp:cNvPr id="0" name=""/>
        <dsp:cNvSpPr/>
      </dsp:nvSpPr>
      <dsp:spPr>
        <a:xfrm>
          <a:off x="204052" y="0"/>
          <a:ext cx="1117689" cy="829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7435B-60BC-4454-8CDB-7ECD29492C93}">
      <dsp:nvSpPr>
        <dsp:cNvPr id="0" name=""/>
        <dsp:cNvSpPr/>
      </dsp:nvSpPr>
      <dsp:spPr>
        <a:xfrm rot="10800000">
          <a:off x="780431" y="0"/>
          <a:ext cx="1997967" cy="829233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6566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Виды неналоговых доходов</a:t>
          </a:r>
          <a:endParaRPr lang="ru-RU" sz="1700" kern="1200" dirty="0"/>
        </a:p>
      </dsp:txBody>
      <dsp:txXfrm rot="10800000">
        <a:off x="987739" y="0"/>
        <a:ext cx="1790659" cy="829233"/>
      </dsp:txXfrm>
    </dsp:sp>
    <dsp:sp modelId="{1C8FF7F9-A095-400A-97D3-0C5CC30BBB90}">
      <dsp:nvSpPr>
        <dsp:cNvPr id="0" name=""/>
        <dsp:cNvSpPr/>
      </dsp:nvSpPr>
      <dsp:spPr>
        <a:xfrm>
          <a:off x="226063" y="0"/>
          <a:ext cx="1108734" cy="829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AEE5-E419-4B3D-A94A-C57B00314FB8}">
      <dsp:nvSpPr>
        <dsp:cNvPr id="0" name=""/>
        <dsp:cNvSpPr/>
      </dsp:nvSpPr>
      <dsp:spPr>
        <a:xfrm rot="16200000">
          <a:off x="-1047291" y="1048295"/>
          <a:ext cx="4708525" cy="2611933"/>
        </a:xfrm>
        <a:prstGeom prst="flowChartManualOperation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0,25%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Земли не используемые в предпринимательской деятельности и приобретенные физическими лицами для ведения личного подсобного хозяйства, а также земельные участки общего назначения, предусмотренные Федеральным законом от 29.07.2017 № 217-ФЗ.</a:t>
          </a:r>
          <a:endParaRPr lang="ru-RU" sz="1600" kern="1200" dirty="0"/>
        </a:p>
      </dsp:txBody>
      <dsp:txXfrm rot="5400000">
        <a:off x="1005" y="941704"/>
        <a:ext cx="2611933" cy="2825115"/>
      </dsp:txXfrm>
    </dsp:sp>
    <dsp:sp modelId="{826D55A2-566D-456C-BD8A-52BAB995F71C}">
      <dsp:nvSpPr>
        <dsp:cNvPr id="0" name=""/>
        <dsp:cNvSpPr/>
      </dsp:nvSpPr>
      <dsp:spPr>
        <a:xfrm rot="16200000">
          <a:off x="1770361" y="1048295"/>
          <a:ext cx="4708525" cy="2611933"/>
        </a:xfrm>
        <a:prstGeom prst="flowChartManualOperation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0,3%</a:t>
          </a:r>
          <a:endParaRPr lang="ru-RU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Земли занятые жилищным фондом и объектами инженерной инфраструктуры жилищно-коммунального комплекса или приобретенные для жилищного строительства.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Земли сельскохозяйственного назначения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Земли ограниченные в обороте  в соответствии с законодательством РФ, предоставленные для обеспечения обороны и таможенных нужд.</a:t>
          </a:r>
          <a:endParaRPr lang="ru-RU" sz="1400" kern="1200" dirty="0"/>
        </a:p>
      </dsp:txBody>
      <dsp:txXfrm rot="5400000">
        <a:off x="2818657" y="941704"/>
        <a:ext cx="2611933" cy="2825115"/>
      </dsp:txXfrm>
    </dsp:sp>
    <dsp:sp modelId="{C8991D5C-A825-410D-B6C5-DD78F0E73CB1}">
      <dsp:nvSpPr>
        <dsp:cNvPr id="0" name=""/>
        <dsp:cNvSpPr/>
      </dsp:nvSpPr>
      <dsp:spPr>
        <a:xfrm rot="16200000">
          <a:off x="4568366" y="1048295"/>
          <a:ext cx="4708525" cy="2611933"/>
        </a:xfrm>
        <a:prstGeom prst="flowChartManualOperation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1,5 %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Земли сельскохозяйственного назначения , земли в составе зон сельскохозяйственного использования в населенных пунктах, не используемые по целевому назначению и прочие земельные участки.</a:t>
          </a:r>
          <a:endParaRPr lang="ru-RU" sz="1600" kern="1200" dirty="0"/>
        </a:p>
      </dsp:txBody>
      <dsp:txXfrm rot="5400000">
        <a:off x="5616662" y="941704"/>
        <a:ext cx="2611933" cy="282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51" cy="493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0"/>
            <a:ext cx="2946351" cy="493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5982-90D3-493F-A9DF-23A4EF9B0AD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689635"/>
            <a:ext cx="5437821" cy="4442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692"/>
            <a:ext cx="2946351" cy="493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377692"/>
            <a:ext cx="2946351" cy="493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A7C1-B8E3-4786-A338-F1ED0EB15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ADA6-E67E-47CB-BDC6-F271CA299504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45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ADA6-E67E-47CB-BDC6-F271CA299504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4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ADA6-E67E-47CB-BDC6-F271CA299504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45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ADA6-E67E-47CB-BDC6-F271CA299504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45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774B2-C0D1-4562-B713-CB46A9CE70B1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8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774B2-C0D1-4562-B713-CB46A9CE70B1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5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5871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5871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5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8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95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9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0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6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8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3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3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22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0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88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86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11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8034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99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81"/>
            <a:ext cx="762000" cy="365125"/>
          </a:xfrm>
        </p:spPr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6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31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6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362206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12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48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9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81"/>
            <a:ext cx="762000" cy="365125"/>
          </a:xfrm>
        </p:spPr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6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99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56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00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6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6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362206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6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8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6B9050-3690-47DE-BEC2-9B35EC80E874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81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81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6666-40A4-49A2-AE3D-60FF7D97A5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0A23-B0F3-433F-9B78-A68B9A95D4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3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8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11.08.2020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81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81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50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fuashr@mail.ru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4"/>
            <a:ext cx="9143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70C0"/>
                </a:solidFill>
              </a:rPr>
              <a:t>«Бюджет для граждан»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</a:rPr>
              <a:t>подготовлен в соответствии с проектом</a:t>
            </a:r>
          </a:p>
          <a:p>
            <a:pPr algn="ctr"/>
            <a:r>
              <a:rPr lang="ru-RU" sz="1900" b="1" dirty="0" smtClean="0">
                <a:solidFill>
                  <a:srgbClr val="0070C0"/>
                </a:solidFill>
              </a:rPr>
              <a:t>решения Совета депутатов городского округа Щёлково «Об  </a:t>
            </a:r>
            <a:r>
              <a:rPr lang="ru-RU" sz="1900" b="1" dirty="0">
                <a:solidFill>
                  <a:srgbClr val="0070C0"/>
                </a:solidFill>
              </a:rPr>
              <a:t>исполнении бюджета Щёлковского муниципального района Московской области за 2019 </a:t>
            </a:r>
            <a:r>
              <a:rPr lang="ru-RU" sz="1900" b="1" dirty="0" smtClean="0">
                <a:solidFill>
                  <a:srgbClr val="0070C0"/>
                </a:solidFill>
              </a:rPr>
              <a:t>год»</a:t>
            </a:r>
            <a:endParaRPr lang="ru-RU" sz="1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8" y="160338"/>
            <a:ext cx="6192689" cy="748382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профицит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0970" y="2869492"/>
            <a:ext cx="21716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НЕДОСТАКЕ СРЕДСТВ -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БЕРУТ  КРЕДИТ (ДОЛГ)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945" y="2924945"/>
            <a:ext cx="2491185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ИЗЛИШКИ СРЕДСТВ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ОСТАЮТСЯ НА СЧЁТЕ (НАКОПЛЕНИЯ)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910246" y="2393024"/>
            <a:ext cx="330653" cy="43270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932886" y="2308646"/>
            <a:ext cx="330653" cy="43270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2485" y="1046410"/>
            <a:ext cx="260860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случае,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доходов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меньше, чем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возникает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223" y="1046111"/>
            <a:ext cx="260860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случае,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возникает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" descr="https://www.syl.ru/misc/i/ai/177805/7066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4146031707"/>
              </p:ext>
            </p:extLst>
          </p:nvPr>
        </p:nvGraphicFramePr>
        <p:xfrm>
          <a:off x="-108519" y="4171401"/>
          <a:ext cx="3696395" cy="267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228972952"/>
              </p:ext>
            </p:extLst>
          </p:nvPr>
        </p:nvGraphicFramePr>
        <p:xfrm>
          <a:off x="5447608" y="4402275"/>
          <a:ext cx="3696395" cy="216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5991860" y="6093296"/>
            <a:ext cx="1882047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9539" y="2882065"/>
            <a:ext cx="2652321" cy="1733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ест 3"/>
          <p:cNvSpPr/>
          <p:nvPr/>
        </p:nvSpPr>
        <p:spPr>
          <a:xfrm>
            <a:off x="1619675" y="5537770"/>
            <a:ext cx="1594873" cy="1320230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ПРОФИЦИТ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672124"/>
            <a:ext cx="2204154" cy="2987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210196" y="90840"/>
            <a:ext cx="6530159" cy="889893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каких поступлений формируются доходы бюджета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0435339"/>
              </p:ext>
            </p:extLst>
          </p:nvPr>
        </p:nvGraphicFramePr>
        <p:xfrm>
          <a:off x="1990931" y="1124746"/>
          <a:ext cx="7153071" cy="567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ятиугольник 5"/>
          <p:cNvSpPr/>
          <p:nvPr/>
        </p:nvSpPr>
        <p:spPr>
          <a:xfrm rot="1217145">
            <a:off x="395538" y="1268760"/>
            <a:ext cx="3600400" cy="201622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ДОХОДЫ БЮДЖЕТА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Объем денежных средств, которые поступают в казну на безвозмездной и безвозвратной основе (налоги юридических и физических лиц, административные платежи и сборы, безвозмездные поступления)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214625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</a:rPr>
              <a:t>Закон Московской области </a:t>
            </a:r>
            <a:r>
              <a:rPr lang="ru-RU" sz="2700" dirty="0">
                <a:solidFill>
                  <a:schemeClr val="bg1"/>
                </a:solidFill>
                <a:effectLst/>
              </a:rPr>
              <a:t>«Об организации местного самоуправления на территории Щёлковского муниципального района»</a:t>
            </a:r>
            <a:br>
              <a:rPr lang="ru-RU" sz="2700" dirty="0">
                <a:solidFill>
                  <a:schemeClr val="bg1"/>
                </a:solidFill>
                <a:effectLst/>
              </a:rPr>
            </a:br>
            <a:r>
              <a:rPr lang="ru-RU" sz="3200" dirty="0">
                <a:solidFill>
                  <a:schemeClr val="bg1"/>
                </a:solidFill>
                <a:effectLst/>
              </a:rPr>
              <a:t>№ </a:t>
            </a:r>
            <a:r>
              <a:rPr lang="ru-RU" sz="3200" dirty="0" smtClean="0">
                <a:solidFill>
                  <a:schemeClr val="bg1"/>
                </a:solidFill>
                <a:effectLst/>
              </a:rPr>
              <a:t>258/2018-ОЗ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от 28 декабря 2018года  принят постановлением Московской областной Думы от 20 декабря 2018г. №45/71-П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636913"/>
            <a:ext cx="3754760" cy="3096346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результате Щёлковский муниципальный район преобразован в городской округ Щёлково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923664" cy="309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" name="Стрелка вправо с вырезом 7"/>
          <p:cNvSpPr/>
          <p:nvPr/>
        </p:nvSpPr>
        <p:spPr>
          <a:xfrm rot="5400000">
            <a:off x="3455876" y="4905167"/>
            <a:ext cx="2160240" cy="1656184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4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9058"/>
            <a:ext cx="7992888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из района в городской округ Щёлково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10" y="771144"/>
            <a:ext cx="1621193" cy="162098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06" y="771138"/>
            <a:ext cx="1656277" cy="154186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809230" y="899723"/>
            <a:ext cx="1471685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bg1"/>
                </a:solidFill>
              </a:rPr>
              <a:t>. п. Монино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0533" y="949035"/>
            <a:ext cx="1560299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bg1"/>
                </a:solidFill>
              </a:rPr>
              <a:t>. п. Фряново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24" y="1788232"/>
            <a:ext cx="1575075" cy="158417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39882" y="3223986"/>
            <a:ext cx="1965859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bg1"/>
                </a:solidFill>
              </a:rPr>
              <a:t>. п. </a:t>
            </a:r>
            <a:r>
              <a:rPr lang="ru-RU" b="1" dirty="0" err="1" smtClean="0">
                <a:solidFill>
                  <a:schemeClr val="bg1"/>
                </a:solidFill>
              </a:rPr>
              <a:t>Загорянский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2" y="3693048"/>
            <a:ext cx="1692657" cy="165448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96090" y="5029050"/>
            <a:ext cx="1979712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. п. </a:t>
            </a:r>
            <a:r>
              <a:rPr lang="ru-RU" b="1" dirty="0" err="1" smtClean="0">
                <a:solidFill>
                  <a:schemeClr val="bg1"/>
                </a:solidFill>
              </a:rPr>
              <a:t>Трубинское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85" y="2670485"/>
            <a:ext cx="2092990" cy="2220203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90" y="5081551"/>
            <a:ext cx="1746320" cy="169773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899595" y="6309320"/>
            <a:ext cx="2002151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. п</a:t>
            </a:r>
            <a:r>
              <a:rPr lang="ru-RU" b="1" dirty="0" smtClean="0"/>
              <a:t>. </a:t>
            </a:r>
            <a:r>
              <a:rPr lang="ru-RU" b="1" dirty="0" err="1" smtClean="0"/>
              <a:t>Гребневское</a:t>
            </a:r>
            <a:r>
              <a:rPr lang="ru-RU" b="1" dirty="0" smtClean="0"/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57" y="5113596"/>
            <a:ext cx="1714500" cy="17145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5580115" y="6381328"/>
            <a:ext cx="2790123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. п. Медвежье- </a:t>
            </a:r>
            <a:r>
              <a:rPr lang="ru-RU" b="1" dirty="0" err="1" smtClean="0">
                <a:solidFill>
                  <a:schemeClr val="bg1"/>
                </a:solidFill>
              </a:rPr>
              <a:t>Озёрское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42" y="1937788"/>
            <a:ext cx="1799397" cy="177389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6948267" y="2210988"/>
            <a:ext cx="1966885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. п. </a:t>
            </a:r>
            <a:r>
              <a:rPr lang="ru-RU" b="1" dirty="0" err="1" smtClean="0">
                <a:solidFill>
                  <a:schemeClr val="bg1"/>
                </a:solidFill>
              </a:rPr>
              <a:t>Огудневское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20261070">
            <a:off x="2851542" y="4024242"/>
            <a:ext cx="724405" cy="466227"/>
          </a:xfrm>
          <a:prstGeom prst="rightArrow">
            <a:avLst/>
          </a:prstGeom>
          <a:solidFill>
            <a:srgbClr val="FF0000"/>
          </a:solidFill>
          <a:ln w="190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261773">
            <a:off x="2781080" y="3024779"/>
            <a:ext cx="865320" cy="386532"/>
          </a:xfrm>
          <a:prstGeom prst="rightArrow">
            <a:avLst/>
          </a:prstGeom>
          <a:solidFill>
            <a:srgbClr val="FF0000"/>
          </a:solidFill>
          <a:ln w="190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4095181">
            <a:off x="3607681" y="2372971"/>
            <a:ext cx="466519" cy="365340"/>
          </a:xfrm>
          <a:prstGeom prst="rightArrow">
            <a:avLst/>
          </a:prstGeom>
          <a:solidFill>
            <a:srgbClr val="FF0000"/>
          </a:solidFill>
          <a:ln w="190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7591286">
            <a:off x="4772467" y="2429527"/>
            <a:ext cx="468807" cy="290613"/>
          </a:xfrm>
          <a:prstGeom prst="rightArrow">
            <a:avLst/>
          </a:prstGeom>
          <a:solidFill>
            <a:srgbClr val="FF0000"/>
          </a:solidFill>
          <a:ln w="190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8979878">
            <a:off x="5259510" y="3071990"/>
            <a:ext cx="573060" cy="303990"/>
          </a:xfrm>
          <a:prstGeom prst="rightArrow">
            <a:avLst/>
          </a:prstGeom>
          <a:solidFill>
            <a:srgbClr val="FF0000"/>
          </a:solidFill>
          <a:ln w="190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8218364">
            <a:off x="3416140" y="4786078"/>
            <a:ext cx="691813" cy="351969"/>
          </a:xfrm>
          <a:prstGeom prst="rightArrow">
            <a:avLst/>
          </a:prstGeom>
          <a:solidFill>
            <a:srgbClr val="FF0000"/>
          </a:solidFill>
          <a:ln w="190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4582381">
            <a:off x="4636016" y="4833389"/>
            <a:ext cx="419422" cy="303500"/>
          </a:xfrm>
          <a:prstGeom prst="rightArrow">
            <a:avLst/>
          </a:prstGeom>
          <a:solidFill>
            <a:srgbClr val="FF00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31" y="4068895"/>
            <a:ext cx="1712416" cy="183248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 w="63500" cap="rnd"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6" name="Стрелка вправо 25"/>
          <p:cNvSpPr/>
          <p:nvPr/>
        </p:nvSpPr>
        <p:spPr>
          <a:xfrm rot="12525663">
            <a:off x="5240672" y="4118151"/>
            <a:ext cx="573060" cy="342569"/>
          </a:xfrm>
          <a:prstGeom prst="rightArrow">
            <a:avLst/>
          </a:prstGeom>
          <a:solidFill>
            <a:srgbClr val="FF00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37424" y="4321362"/>
            <a:ext cx="1920018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bg1"/>
                </a:solidFill>
              </a:rPr>
              <a:t>. п. Щёлково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1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000" y1="23377" x2="48000" y2="23377"/>
                        <a14:foregroundMark x1="64000" y1="34416" x2="67000" y2="31818"/>
                        <a14:foregroundMark x1="67500" y1="31818" x2="67500" y2="40260"/>
                        <a14:foregroundMark x1="68000" y1="42857" x2="64000" y2="42857"/>
                        <a14:foregroundMark x1="65500" y1="43506" x2="69000" y2="43506"/>
                        <a14:foregroundMark x1="69500" y1="43506" x2="67000" y2="42857"/>
                        <a14:foregroundMark x1="69500" y1="42857" x2="63500" y2="44156"/>
                        <a14:foregroundMark x1="67500" y1="44156" x2="70000" y2="44156"/>
                        <a14:foregroundMark x1="67000" y1="39610" x2="64500" y2="35714"/>
                        <a14:foregroundMark x1="66000" y1="37013" x2="66000" y2="41558"/>
                        <a14:foregroundMark x1="73500" y1="32468" x2="79000" y2="32468"/>
                        <a14:foregroundMark x1="79000" y1="33766" x2="79000" y2="38961"/>
                        <a14:foregroundMark x1="83500" y1="34416" x2="83500" y2="37662"/>
                        <a14:foregroundMark x1="90000" y1="37013" x2="90000" y2="37013"/>
                        <a14:foregroundMark x1="93000" y1="38961" x2="93000" y2="38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7" y="799550"/>
            <a:ext cx="2411761" cy="1889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78" y="4599733"/>
            <a:ext cx="2442227" cy="2156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00" y="1988841"/>
            <a:ext cx="2635984" cy="1739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37" y="4993394"/>
            <a:ext cx="2939325" cy="1964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579970" y="1694330"/>
            <a:ext cx="2375846" cy="2011382"/>
          </a:xfrm>
          <a:prstGeom prst="wedgeEllipseCallout">
            <a:avLst>
              <a:gd name="adj1" fmla="val 54050"/>
              <a:gd name="adj2" fmla="val 499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691680" y="4472271"/>
            <a:ext cx="2409444" cy="1912477"/>
          </a:xfrm>
          <a:prstGeom prst="wedgeEllipseCallout">
            <a:avLst>
              <a:gd name="adj1" fmla="val 55396"/>
              <a:gd name="adj2" fmla="val -4555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физических лиц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5076057" y="1040492"/>
            <a:ext cx="2736304" cy="2054175"/>
          </a:xfrm>
          <a:prstGeom prst="wedgeEllipseCallout">
            <a:avLst>
              <a:gd name="adj1" fmla="val -58677"/>
              <a:gd name="adj2" fmla="val 425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Транспортный налог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03703" y="4112749"/>
            <a:ext cx="439869" cy="316389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ьная выноска 7"/>
          <p:cNvSpPr/>
          <p:nvPr/>
        </p:nvSpPr>
        <p:spPr>
          <a:xfrm>
            <a:off x="6012162" y="3614021"/>
            <a:ext cx="2586538" cy="1914798"/>
          </a:xfrm>
          <a:prstGeom prst="wedgeEllipseCallout">
            <a:avLst>
              <a:gd name="adj1" fmla="val -70128"/>
              <a:gd name="adj2" fmla="val -4415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налог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4960" y="4274"/>
            <a:ext cx="6911440" cy="8640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налоги платили жители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айона в 2019 году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214681" y="2985296"/>
            <a:ext cx="2365433" cy="1486969"/>
          </a:xfrm>
          <a:prstGeom prst="wedgeEllipseCallout">
            <a:avLst>
              <a:gd name="adj1" fmla="val 4482"/>
              <a:gd name="adj2" fmla="val -304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863" y="2929235"/>
            <a:ext cx="2403862" cy="1599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>
            <a:off x="2575127" y="2366418"/>
            <a:ext cx="923298" cy="574666"/>
          </a:xfrm>
          <a:prstGeom prst="rightArrow">
            <a:avLst/>
          </a:prstGeom>
          <a:ln/>
          <a:scene3d>
            <a:camera prst="isometricOffAxis1Right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6208" y="5564652"/>
            <a:ext cx="955399" cy="576064"/>
          </a:xfrm>
          <a:prstGeom prst="rightArrow">
            <a:avLst/>
          </a:prstGeom>
          <a:ln/>
          <a:scene3d>
            <a:camera prst="isometricOffAxis1Right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771803" y="4005070"/>
            <a:ext cx="882719" cy="577025"/>
          </a:xfrm>
          <a:prstGeom prst="rightArrow">
            <a:avLst/>
          </a:prstGeom>
          <a:ln/>
          <a:scene3d>
            <a:camera prst="isometricOffAxis1Right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7" y="2060854"/>
            <a:ext cx="2229843" cy="13060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Предоставляются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02664" y="3724509"/>
            <a:ext cx="2261891" cy="1365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целях финансового обеспечения расходных обязательств публично-правовым образованиям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1607" y="5348628"/>
            <a:ext cx="2351495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Предоставляются бюджету в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целях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необходимых расходов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372201" y="2029301"/>
            <a:ext cx="2532418" cy="1248900"/>
          </a:xfrm>
          <a:prstGeom prst="wedgeEllipseCallout">
            <a:avLst>
              <a:gd name="adj1" fmla="val -67085"/>
              <a:gd name="adj2" fmla="val 4039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Выдаете своему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 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карманные деньги»</a:t>
            </a:r>
          </a:p>
        </p:txBody>
      </p:sp>
      <p:sp>
        <p:nvSpPr>
          <p:cNvPr id="18" name="Овальная выноска 17"/>
          <p:cNvSpPr/>
          <p:nvPr/>
        </p:nvSpPr>
        <p:spPr>
          <a:xfrm>
            <a:off x="6372200" y="3324697"/>
            <a:ext cx="2625837" cy="1728192"/>
          </a:xfrm>
          <a:prstGeom prst="wedgeEllipseCallout">
            <a:avLst>
              <a:gd name="adj1" fmla="val -72513"/>
              <a:gd name="adj2" fmla="val 1124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Выдаете своему ребенку деньги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посылаете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в магазин купить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продукты (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списку)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6372203" y="5089890"/>
            <a:ext cx="2771801" cy="1554882"/>
          </a:xfrm>
          <a:prstGeom prst="wedgeEllipseCallout">
            <a:avLst>
              <a:gd name="adj1" fmla="val -66959"/>
              <a:gd name="adj2" fmla="val -16394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«добавляете» денег для того, чтобы ваш ребенок купил себе новый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остальные он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накопил сам)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03718" y="9924"/>
            <a:ext cx="8000900" cy="854749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чего складываются межбюджетные трансферты 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(безвозмездные поступления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300192" y="838406"/>
            <a:ext cx="2131062" cy="1164628"/>
          </a:xfrm>
          <a:prstGeom prst="downArrowCallou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674353" y="956957"/>
            <a:ext cx="1800200" cy="1130202"/>
          </a:xfrm>
          <a:prstGeom prst="downArrow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34115" y="838412"/>
            <a:ext cx="1939380" cy="1367305"/>
          </a:xfrm>
          <a:prstGeom prst="downArrow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539554" y="2205717"/>
            <a:ext cx="2232248" cy="1223289"/>
          </a:xfrm>
          <a:prstGeom prst="homePlat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дар,пожертвование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539552" y="3793507"/>
            <a:ext cx="2414889" cy="1227395"/>
          </a:xfrm>
          <a:prstGeom prst="homePlat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Субвенции(от лат.&lt;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- приходить на помощь)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552912" y="5373216"/>
            <a:ext cx="2483867" cy="1224136"/>
          </a:xfrm>
          <a:prstGeom prst="homePlat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Субсидии(от лат.&lt;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&gt;-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поддержка)</a:t>
            </a:r>
          </a:p>
        </p:txBody>
      </p:sp>
    </p:spTree>
    <p:extLst>
      <p:ext uri="{BB962C8B-B14F-4D97-AF65-F5344CB8AC3E}">
        <p14:creationId xmlns:p14="http://schemas.microsoft.com/office/powerpoint/2010/main" val="42033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109209"/>
            <a:ext cx="2056294" cy="663454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1601" y="109203"/>
            <a:ext cx="8136904" cy="141277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тапы формирования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исполнения бюджета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4492119"/>
              </p:ext>
            </p:extLst>
          </p:nvPr>
        </p:nvGraphicFramePr>
        <p:xfrm>
          <a:off x="467544" y="1398404"/>
          <a:ext cx="867645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8419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5980" y="116632"/>
            <a:ext cx="7962339" cy="1296144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Основные задачи и приоритеты бюджетной политики, выполняемые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Cambria" pitchFamily="18" charset="0"/>
              </a:rPr>
              <a:t>в 2019 году</a:t>
            </a:r>
            <a:endParaRPr lang="ru-RU" sz="2700" b="1" dirty="0">
              <a:solidFill>
                <a:schemeClr val="bg1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90176772"/>
              </p:ext>
            </p:extLst>
          </p:nvPr>
        </p:nvGraphicFramePr>
        <p:xfrm>
          <a:off x="323528" y="1340768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9957" y="20608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I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161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II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08" y="4293096"/>
            <a:ext cx="49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III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08" y="5445224"/>
            <a:ext cx="54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VI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1206049" y="479216"/>
            <a:ext cx="6697663" cy="1200329"/>
          </a:xfrm>
          <a:prstGeom prst="rect">
            <a:avLst/>
          </a:prstGeom>
          <a:noFill/>
          <a:ln w="57150"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chemeClr val="bg1"/>
                </a:solidFill>
                <a:latin typeface="Cambria" pitchFamily="18" charset="0"/>
              </a:rPr>
              <a:t>Бюджетная </a:t>
            </a:r>
            <a:r>
              <a:rPr lang="ru-RU" altLang="ru-RU" sz="3600" b="1" dirty="0" smtClean="0">
                <a:solidFill>
                  <a:schemeClr val="bg1"/>
                </a:solidFill>
                <a:latin typeface="Cambria" pitchFamily="18" charset="0"/>
              </a:rPr>
              <a:t>политика в 2019 году</a:t>
            </a:r>
            <a:endParaRPr lang="ru-RU" altLang="ru-RU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5122205"/>
              </p:ext>
            </p:extLst>
          </p:nvPr>
        </p:nvGraphicFramePr>
        <p:xfrm>
          <a:off x="17951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5" y="2010885"/>
            <a:ext cx="2376264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1" y="3068960"/>
            <a:ext cx="2360048" cy="86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1" y="4106939"/>
            <a:ext cx="2360048" cy="872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5" y="5157192"/>
            <a:ext cx="2343975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Выноска со стрелками влево/вправо 14"/>
          <p:cNvSpPr/>
          <p:nvPr/>
        </p:nvSpPr>
        <p:spPr>
          <a:xfrm>
            <a:off x="5724128" y="2010885"/>
            <a:ext cx="3275856" cy="4032448"/>
          </a:xfrm>
          <a:prstGeom prst="leftRightArrowCallou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Стабилизация макроэкономических показателей и увеличение доходной части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6025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065278"/>
              </p:ext>
            </p:extLst>
          </p:nvPr>
        </p:nvGraphicFramePr>
        <p:xfrm>
          <a:off x="-1" y="1412776"/>
          <a:ext cx="9144004" cy="544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1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86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31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3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ДЕМОГРАФИЧЕСКИЕ 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постоянного населения (на конец года)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209 496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210 842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190 395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191 320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191 344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192 267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192 315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193 249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193 321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3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ПРОМЫШЛЕННОЕ ПРОИЗВОДСТВО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1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млн.рублей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76 788,4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80 053,9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83 612,3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88 947,1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89 862,1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95 702,9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97 535,2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104 050,0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107 211,0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13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СЕЛЬСКОЕ ХОЗЯЙСТВО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Производство важнейших видов сельскохозяйственной продукции в натуральном выражении: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Культуры зерновые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тонн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656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902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908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914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927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933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956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Семена и плоды масличных культур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тонн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Картофель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тонн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10 665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9 914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6 662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6 726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6 776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6 843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6 943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7 011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7 180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Овощи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тонн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7 220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6 525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4 395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4 457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4 492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4 549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4 624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4 683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4 804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Скот и птица на убой (в живом весе)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тонн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545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245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279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Молоко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тонн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3 796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3 715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3 390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3 429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3 453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3 499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3 555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3 612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3 713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Яйца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штук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43 841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9 460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612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648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656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692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5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ОГЛАВЛЕНИЕ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975587"/>
              </p:ext>
            </p:extLst>
          </p:nvPr>
        </p:nvGraphicFramePr>
        <p:xfrm>
          <a:off x="-10345" y="332657"/>
          <a:ext cx="9144000" cy="652534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60432">
                  <a:extLst>
                    <a:ext uri="{9D8B030D-6E8A-4147-A177-3AD203B41FA5}">
                      <a16:colId xmlns:a16="http://schemas.microsoft.com/office/drawing/2014/main" val="2749621515"/>
                    </a:ext>
                  </a:extLst>
                </a:gridCol>
                <a:gridCol w="683568">
                  <a:extLst>
                    <a:ext uri="{9D8B030D-6E8A-4147-A177-3AD203B41FA5}">
                      <a16:colId xmlns:a16="http://schemas.microsoft.com/office/drawing/2014/main" val="535031168"/>
                    </a:ext>
                  </a:extLst>
                </a:gridCol>
              </a:tblGrid>
              <a:tr h="34327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Административно-территориальное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расположение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324602"/>
                  </a:ext>
                </a:extLst>
              </a:tr>
              <a:tr h="33923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Глоссарий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39171"/>
                  </a:ext>
                </a:extLst>
              </a:tr>
              <a:tr h="33923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Основные понятия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18761"/>
                  </a:ext>
                </a:extLst>
              </a:tr>
              <a:tr h="33923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Бюджетный кодекс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657006"/>
                  </a:ext>
                </a:extLst>
              </a:tr>
              <a:tr h="33923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Основные задачи и приоритеты бюджетной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политики в 2019 году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353185"/>
                  </a:ext>
                </a:extLst>
              </a:tr>
              <a:tr h="33923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Бюджетная политика в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2019 году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23072"/>
                  </a:ext>
                </a:extLst>
              </a:tr>
              <a:tr h="588507"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социально-экономического развития Щёлковского муниципального района на 2019-2021 годы 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68895"/>
                  </a:ext>
                </a:extLst>
              </a:tr>
              <a:tr h="588507"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основных показателях социально-экономического развития Щёлковского муниципального района за 2019 год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83503"/>
                  </a:ext>
                </a:extLst>
              </a:tr>
              <a:tr h="588507"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выполнении основных характеристик бюджета Щёлковского муниципального района за 2019 год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15197"/>
                  </a:ext>
                </a:extLst>
              </a:tr>
              <a:tr h="339237"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Структура налоговых доходов 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8611"/>
                  </a:ext>
                </a:extLst>
              </a:tr>
              <a:tr h="339237"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Структура неналоговых доходов 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724559"/>
                  </a:ext>
                </a:extLst>
              </a:tr>
              <a:tr h="588507"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межбюджетных трансфертах, поступивших в бюджет Щёлковского муниципального района в 2019 году 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86553"/>
                  </a:ext>
                </a:extLst>
              </a:tr>
              <a:tr h="620711"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Удельный объем налоговых и неналоговых доходов на душу населения в сравнении с другими муниципальными </a:t>
                      </a:r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образованиями </a:t>
                      </a:r>
                      <a:endParaRPr kumimoji="0" lang="ru-RU" sz="16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910405"/>
                  </a:ext>
                </a:extLst>
              </a:tr>
              <a:tr h="83267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Динамика поступлений и структура налоговых и неналоговых  доходов  консолидированного бюджета Щёлковского муниципального района и городского округа Щёлково в 2018-2022 годах</a:t>
                      </a:r>
                      <a:endParaRPr kumimoji="0" lang="ru-RU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kumimoji="0" lang="ru-RU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0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180815"/>
              </p:ext>
            </p:extLst>
          </p:nvPr>
        </p:nvGraphicFramePr>
        <p:xfrm>
          <a:off x="-2" y="1340768"/>
          <a:ext cx="9144001" cy="5517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1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2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72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вариант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9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Протяженность автомобильных дорог общего пользования с твердым типом покрытия местного значения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километр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330,50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371,60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289,02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294,02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296,02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298,00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300,00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302,00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304,00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79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МАЛОЕ И СРЕДНЕЕ ПРЕДПРИНИМАТЕЛЬСТВО, ВКЛЮЧАЯ МИКРОПРЕДПРИЯТИЯ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6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Число малых и средних предприятий, включая микропредприятия (на конец года)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3 358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3 926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4 341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4 860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4 897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5 237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5 290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5 639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5 726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799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в том числе: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         малых предприятий (включая микропредприятия)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3 321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3 883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4 293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4 808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4 843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5 179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5 231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5 575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5 659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6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ИНВЕСТИЦИИ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3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Инвестиции в основной капитал за счет всех источников финансирования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млн.рублей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23 999,07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19 519,00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14 528,03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19 463,30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19 664,39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20 641,95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20 911,32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21 979,36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22 430,34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8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406228"/>
              </p:ext>
            </p:extLst>
          </p:nvPr>
        </p:nvGraphicFramePr>
        <p:xfrm>
          <a:off x="-2" y="1412776"/>
          <a:ext cx="9144001" cy="544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1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2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0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вариант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вариант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вариант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0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млн.рублей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8 045,19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6 760,00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7 514,85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8 138,40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8 161,39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8 942,20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9 047,86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9 923,76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10 208,59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8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Инвестиции в основной капитал за счет всех источников финансирования в ценах соответствующих лет в малом предпринимательстве (включая микропредприятия и индивидуальное жилищное строительство)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млн.рублей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15 953,88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12 759,00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7 013,18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11 324,90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11 503,00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11 699,75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11 863,46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12 055,60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12 221,75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4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Инвестиции в основной капитал (без субъектов малого предпринимательства и параметров неформальной деятельности) из местных бюджетов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млн.рублей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94,81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82,73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82,17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265,38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266,67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160,10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161,04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13,55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13,92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074709"/>
              </p:ext>
            </p:extLst>
          </p:nvPr>
        </p:nvGraphicFramePr>
        <p:xfrm>
          <a:off x="-1" y="1484784"/>
          <a:ext cx="9144003" cy="5373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35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5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35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908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143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6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52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СТРОИТЕЛЬСТВО И 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Объем работ, выполненных по виду экономической деятельности «Строительство»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млн.рублей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9 308,40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6 272,43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4 932,35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5 101,47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5 127,77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5 201,99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5 255,68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5 300,18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5 492,18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Ввод в действие жилых домов, построенных за счёт всех источников финансирования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кв. м общей площади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281,25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324,72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148,28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154,28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155,78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161,00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162,50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163,55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165,05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965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в том числе: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9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индивидуальные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жилые дома, построенные населением за счет собственных и (или) кредитных средств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кв. м общей площади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73,55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105,57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52,00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51,00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52,50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51,50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53,00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Уровень обеспеченности населения жильем (на конец года)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кв. м на человека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28,45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29,46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33,28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33,89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33,88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34,51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34,51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35,16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35,17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Жилищный фонд на конец года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кв. м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5 960,80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6 211,31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6 336,51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6 482,98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6 483,67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6 634,34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6 637,12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6 794,84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6 799,22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7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Общая площадь ветхих и аварийных жилых помещений (на конец года)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кв. м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155,76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111,91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87,74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79,93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79,12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70,29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69,07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66,24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65,12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3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032492"/>
              </p:ext>
            </p:extLst>
          </p:nvPr>
        </p:nvGraphicFramePr>
        <p:xfrm>
          <a:off x="-3" y="1340769"/>
          <a:ext cx="9144006" cy="5517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21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7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вариант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Ликвидировано ветхого и аварийного жилищного фонда за год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кв. м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2,44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48,37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24,17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7,81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8,62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9,64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4,05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3,96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5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Объём оплаченных жилищных услуг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1 418 184,10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1 624 025,40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1 624 998,30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1 738 748,10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1 771 248,20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1 860 460,40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1 930 660,30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1 990 692,60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2 104 419,70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Объём оплаченных коммунальных услуг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5 148 328,70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3 718 574,27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3 720 244,40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3 980 066,15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4 055 066,30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4 259 307,80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4 420 022,20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4 557 459,30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4 817 824,10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91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ФИНАНСЫ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28 877 084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22 112 160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15 196 062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16 157 436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16 343 655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17 268 988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17 692 943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18 575 873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19 312 873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14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ТРУД И ЗАРАБОТНАЯ ПЛАТА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созданных рабочих мест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970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1 059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1 075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1 088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1 127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1 160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1 180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2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Численность официально зарегистрированных безработных, на конец года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714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515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405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2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млн.рублей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24 475,1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27 484,7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27 620,1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28 861,1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29 060,2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30 262,7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30 690,4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31 791,7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32 549,9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5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941497"/>
              </p:ext>
            </p:extLst>
          </p:nvPr>
        </p:nvGraphicFramePr>
        <p:xfrm>
          <a:off x="-3" y="1340769"/>
          <a:ext cx="9144006" cy="5517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21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12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2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40 701,5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44 784,9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47 800,2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49 619,2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49 752,1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51 548,2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51 835,9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53 726,5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54 178,3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Среднемесячная заработная плата работников по крупным и средним организациям (включая организации с численностью до 15 человек)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47 486,0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52 888,0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57 055,2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59 500,2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59 688,1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62 162,9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62 574,5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65 209,7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65 915,0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2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Среднемесячная заработная плата работников малых предриятий (включая микропредприятия)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23 729,4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24 329,8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24 726,8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25 162,5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25 248,6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25 602,5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25 780,7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26 128,4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26 356,0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260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работников бюджетной сферы и отношение средней заработной платы отдельных категорий работников бюджетной сферы к среднемесячному доходу от трудовой деятельности по Московской области в соответствии с Указами Президента Российской Федерации от 07.05.2012 № 597 «О мероприятиях по реализации государственной социальной политики», от 01.06.2012 № 761 «О Национальной стратегии действий в интересах детей на 2012-2017 годы» и от 28.12.2012 № 1688 «О некоторых мерах по реализации государственной политики в сфере защиты детей-сирот и детей, оставшихся без попечения родителей»: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1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педагогических работников общеобразовательных организаций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49 087,2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50 677,5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52 195,9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55 539,7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56 062,0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58 427,6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59 599,0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62 166,9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63 571,0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9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564659"/>
              </p:ext>
            </p:extLst>
          </p:nvPr>
        </p:nvGraphicFramePr>
        <p:xfrm>
          <a:off x="-3" y="1340769"/>
          <a:ext cx="9144006" cy="5517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21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74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вариант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педагогических работников дошкольных образовательных организаций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45 101,8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49 150,0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56 187,0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58 457,2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59 839,7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59 157,2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60 689,7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59 882,3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61 989,0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педагогических работников организаций дополнительного образования детей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46 318,1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50 913,3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53 710,1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55 710,0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56 277,6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56 025,6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56 999,6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56 488,0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57 750,0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Отношение средней заработной платы педагогических работников общеобразовательных организаций к средней заработной плате в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процент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115,08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108,20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101,60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102,86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102,86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102,86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102,86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102,86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102,86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1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2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Среднемесячная номинальная начисленная заработная плата работников муниципальных учреждений культуры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34 718,0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39 947,2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45 980,7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48 325,7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48 780,3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50 838,7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51 858,0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54 092,3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55 313,8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0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Отношение средней заработной платы работников учреждений культуры к средней заработной плате по Московской области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процент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81,39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85,29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89,50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257347"/>
              </p:ext>
            </p:extLst>
          </p:nvPr>
        </p:nvGraphicFramePr>
        <p:xfrm>
          <a:off x="-1" y="1412776"/>
          <a:ext cx="9144004" cy="5445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1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86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28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7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ТОРГОВЛЯ И УСЛУГИ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кв.метров на 1000 чел.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1 391,0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1 496,4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1 500,5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1 505,3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1 509,9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1 524,0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1 528,4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1 532,5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1 538,8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Площадь торговых объектов предприятий розничной торговли (на конец года)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кв. м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287,9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314,5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285,0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287,3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288,2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292,3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293,2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295,4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296,7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Оборот розничной торговли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млн.рублей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36 353,4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38 233,7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39 543,7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42 024,4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42 487,7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44 941,1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45 667,1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48 539,0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49 785,8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Объём платных услуг населению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млн.рублей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11 713,7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8 267,3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8 275,6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8 483,8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8 592,2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8 700,4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8 998,8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9 025,3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9 533,7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4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76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3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дошкольных образовательных муниципальных организаций, реализующих образовательные программы дошкольного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4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401668"/>
              </p:ext>
            </p:extLst>
          </p:nvPr>
        </p:nvGraphicFramePr>
        <p:xfrm>
          <a:off x="-3" y="1340769"/>
          <a:ext cx="9144006" cy="5517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2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21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39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Число мест в дошкольных муниципальных образовательных организациях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9 755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10 580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8 310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8 310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8 535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8 535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9 445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9 445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9 860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Численность воспитанников дошкольных образовательных организаций в возрасте 1-7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Потребность в увеличении числа мест в дошкольных образовательных организациях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тыс.человек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60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общеобразовательных муниципальных организаций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9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Общая численность обучающихся в государственных (муниципальных) общеобразовательных организациях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23,1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6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122052"/>
              </p:ext>
            </p:extLst>
          </p:nvPr>
        </p:nvGraphicFramePr>
        <p:xfrm>
          <a:off x="-1" y="1412776"/>
          <a:ext cx="9144004" cy="5445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1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9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86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33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92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Дополнительное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Число детей в возрасте от 5 до 18 лет, обучающихся по дополнительным образовательным программам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31 205,0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28 955,0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22 298,0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23 721,0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23 760,0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25 313,0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25 354,0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26 861,0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26 904,0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Число детей в возрасте от 5 до 18 лет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25 300,0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27 074,0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26 866,0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28 579,0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28 592,0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30 461,0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30 474,0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32 285,0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32 298,0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8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КУЛЬТУРА И  ТУРИЗМ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Уровень обеспеченности населения: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9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театрами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 на 100 тыс.населения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0,47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0,53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общедоступными библиотеками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 на 100 тыс.населения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15,27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15,18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13,66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13,59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13,59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13,45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13,45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9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учреждениями культурно-досугового типа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 на 100 тыс.населения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15,27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15,18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13,66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13,59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13,59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13,45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13,45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6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601239"/>
              </p:ext>
            </p:extLst>
          </p:nvPr>
        </p:nvGraphicFramePr>
        <p:xfrm>
          <a:off x="-4" y="1340768"/>
          <a:ext cx="9144000" cy="5517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2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2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музеями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 на 100 тыс.населения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1,43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1,42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1,58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1,57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1,57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1,55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1,55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Наличие театров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Наличие общедоступных библиотек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Наличие учреждений культурно-досугового типа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Наличие музеев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87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Обеспеченность населения спортивными сооружениями: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спортивными залами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кв. м на 10 тыс. населения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0,94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0,97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0,89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0,89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0,89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0,88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0,88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0,88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0,88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7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42548"/>
              </p:ext>
            </p:extLst>
          </p:nvPr>
        </p:nvGraphicFramePr>
        <p:xfrm>
          <a:off x="-17712" y="1"/>
          <a:ext cx="9161712" cy="6492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622160">
                  <a:extLst>
                    <a:ext uri="{9D8B030D-6E8A-4147-A177-3AD203B41FA5}">
                      <a16:colId xmlns:a16="http://schemas.microsoft.com/office/drawing/2014/main" val="3633381416"/>
                    </a:ext>
                  </a:extLst>
                </a:gridCol>
                <a:gridCol w="539552">
                  <a:extLst>
                    <a:ext uri="{9D8B030D-6E8A-4147-A177-3AD203B41FA5}">
                      <a16:colId xmlns:a16="http://schemas.microsoft.com/office/drawing/2014/main" val="1637143492"/>
                    </a:ext>
                  </a:extLst>
                </a:gridCol>
              </a:tblGrid>
              <a:tr h="25606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Местные налоги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288236"/>
                  </a:ext>
                </a:extLst>
              </a:tr>
              <a:tr h="80932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Нормативно-правовые  акты  об установлении налога на имущество физических лиц и земельного налога на территории городских и сельских поселений, входящих в состав Щёлковского муниципального района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539105"/>
                  </a:ext>
                </a:extLst>
              </a:tr>
              <a:tr h="24575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Ставки по уплате местных налогов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571237"/>
                  </a:ext>
                </a:extLst>
              </a:tr>
              <a:tr h="80932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Объём выпадающих доходов за 2019 год, в связи с предоставлением льгот, установленных представительными органами  городских и сельских поселений Щёлковского муниципального района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52393"/>
                  </a:ext>
                </a:extLst>
              </a:tr>
              <a:tr h="34077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Структура расходов бюджета Щёлковского муниципального района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85840"/>
                  </a:ext>
                </a:extLst>
              </a:tr>
              <a:tr h="56795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бюджета Щёлковского муниципального района за 2019 год по разделам и подразделам КБК (тыс.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2193"/>
                  </a:ext>
                </a:extLst>
              </a:tr>
              <a:tr h="56795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Информация о расходах бюджета Щёлковского муниципального района за 2019 год в разрезе муниципальных программ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 smtClean="0">
                          <a:solidFill>
                            <a:schemeClr val="bg1"/>
                          </a:solidFill>
                        </a:rPr>
                        <a:t>49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049220"/>
                  </a:ext>
                </a:extLst>
              </a:tr>
              <a:tr h="56795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Сводный отчет (сводный годовой отчет) о результатах реализации муниципальных программ Щёлковского муниципального района за 2019 год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03693"/>
                  </a:ext>
                </a:extLst>
              </a:tr>
              <a:tr h="56795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Информация об  Источниках финансирования дефицита бюджета Щёлковского муниципального района за 2019 год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 smtClean="0">
                          <a:solidFill>
                            <a:schemeClr val="bg1"/>
                          </a:solidFill>
                        </a:rPr>
                        <a:t>74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801672"/>
                  </a:ext>
                </a:extLst>
              </a:tr>
              <a:tr h="56795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Расходы бюджета Щёлковского муниципального района с учетом интересов целевых групп пользователей ​ за 2019 год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 smtClean="0">
                          <a:solidFill>
                            <a:schemeClr val="bg1"/>
                          </a:solidFill>
                        </a:rPr>
                        <a:t>75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16386"/>
                  </a:ext>
                </a:extLst>
              </a:tr>
              <a:tr h="56795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Информация об общественно значимых проектах, реализуемых на территории Щёлковского муниципального района в 2019 году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27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7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ПРОГНОЗ СОЦИАЛЬНО-ЭКОНОМИЧЕСКОГО РАЗВИТИЯ ЩЁЛКОВСКОГО МУНИЦИПАЛЬНОГО РАЙОНА НА 2019-2021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289728"/>
              </p:ext>
            </p:extLst>
          </p:nvPr>
        </p:nvGraphicFramePr>
        <p:xfrm>
          <a:off x="-4" y="1484784"/>
          <a:ext cx="9144000" cy="2303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2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2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3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Единицы измерения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Оценка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вариант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вариант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вариант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вариант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266" marR="6266" marT="6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плоскостными сооружениями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кв. м на 10 тыс. населения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11,24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11,54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10,69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10,64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10,64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10,58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10,58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10,53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10,53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плавательными бассейнами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кв. м зеркала воды на 10 тыс.населения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71,84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71,38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52,78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68,21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83,88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83,48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83,46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83,05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83,02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56818" y="4225013"/>
            <a:ext cx="770572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000" b="1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ател</a:t>
            </a:r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Щёлковского </a:t>
            </a:r>
            <a:r>
              <a:rPr lang="en-US" sz="20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2019 год</a:t>
            </a:r>
            <a:endParaRPr lang="ru-RU" sz="20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098572"/>
              </p:ext>
            </p:extLst>
          </p:nvPr>
        </p:nvGraphicFramePr>
        <p:xfrm>
          <a:off x="0" y="764705"/>
          <a:ext cx="9144001" cy="609329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0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Факт.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Факт.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соответствую-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щему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периоду  2018 года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отгруженных товаров собственного производства, выполненных работ и услуг собственными силами крупными и средними предприятиями, всего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144314,5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113489,3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127,2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 по видам экономической деятельности: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4F81BD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Обрабатывающие производства, всего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112138,7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81147,6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4F81BD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производство пищевых продуктов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6875,5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9818,6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производство химических веществ и химических продуктов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16327,1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15894,6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7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производство резиновых и пластмассовых изделий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4049,4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2187,0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07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производство машин и оборудования, не включённых в другие группировки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2221,8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1055,7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210,5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и монтаж машин и оборудования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34313,1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3549,9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966,6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7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1305,5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1164,8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7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Строительство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5185,8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4754,2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570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56818" y="4225013"/>
            <a:ext cx="770572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Информация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выполнении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основных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показателей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социально-экономического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развития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Щёлковского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муниципального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района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за 2019 год</a:t>
            </a:r>
            <a:endParaRPr lang="ru-RU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27740"/>
              </p:ext>
            </p:extLst>
          </p:nvPr>
        </p:nvGraphicFramePr>
        <p:xfrm>
          <a:off x="1" y="1124744"/>
          <a:ext cx="9143999" cy="573325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7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Факт. выпол-нено за 12 месяцев 2019 года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Факт. выпол-нено за 12 месяцев 2018 года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соответствую-щему периоду  2018 года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Торговля оптовая и розничная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6421,4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7870,0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 заработной платы крупных и средних предприятий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26176,4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23830,0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109,8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работников крупных и средних  предприятий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61336,7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59346,7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103,4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работников малых  предприятий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33915,0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32907,9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розничной торговли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29523,1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27926,1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105,7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оптовой торговли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25830,0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22194,4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116,4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9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общественного питания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1158,6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1100,3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105,3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67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Инвестиции в основной капитал крупных, средних и малых предприятий 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25770,1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8167,4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315,5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9170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Информация о выполнении основных характеристик бюджета Щёлковского муниципального района за </a:t>
            </a: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2019 год     </a:t>
            </a:r>
            <a:r>
              <a:rPr lang="ru-RU" sz="20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(млн.руб.)</a:t>
            </a:r>
            <a:endParaRPr lang="ru-RU" sz="2000" dirty="0">
              <a:ln w="12700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544"/>
              </p:ext>
            </p:extLst>
          </p:nvPr>
        </p:nvGraphicFramePr>
        <p:xfrm>
          <a:off x="1" y="836711"/>
          <a:ext cx="9143999" cy="60212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7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19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Уточненный план на текущий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Факт за отчетный финансовый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Процент выполнения плана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Общий объем доходов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8 369,6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8 121,4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97,1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3 183,8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3 424,8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107,6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5 185,8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4 696,6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Общий объем расходов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8 639,8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7 971,3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92,3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Дефицит бюджета(-), профицит бюджета (+)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-270,2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+150,1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Муниципальный долг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Структура налоговых доходов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601" y="2420892"/>
            <a:ext cx="3182240" cy="4294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налог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 доходы физических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лиц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акцизы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налог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прибыль организаций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налог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 имущество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организаций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налог на имущество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физических лиц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земельный налог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упрощенная система налогообложения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е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диный налог на вмененный доход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е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диный сельскохозяйственный налог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государственная пошлина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4023" y="764704"/>
            <a:ext cx="484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Налоговые доходы Щёлковского муниципального района за 2019 год </a:t>
            </a:r>
            <a:r>
              <a:rPr lang="ru-RU" sz="1400" b="1" dirty="0" smtClean="0">
                <a:solidFill>
                  <a:schemeClr val="bg1"/>
                </a:solidFill>
              </a:rPr>
              <a:t>(тыс.руб.)</a:t>
            </a:r>
          </a:p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707"/>
              </p:ext>
            </p:extLst>
          </p:nvPr>
        </p:nvGraphicFramePr>
        <p:xfrm>
          <a:off x="3491879" y="1412777"/>
          <a:ext cx="5652120" cy="544522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1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показателей</a:t>
                      </a:r>
                      <a:endParaRPr lang="ru-RU" sz="13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Утверждено в бюджете </a:t>
                      </a:r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2019 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Исполнено </a:t>
                      </a:r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2019год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плана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доходы физических лиц           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2 244 954,0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2 400 749,4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106,9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уплаты акцизов на нефтепродукты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20 526,0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20 778,4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101,2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ru-RU" sz="12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Налог, взимаемый</a:t>
                      </a:r>
                      <a:r>
                        <a:rPr lang="ru-RU" sz="12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связи с применением у</a:t>
                      </a:r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прощённой системы налогообложения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410 709,0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425 077,6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103,5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endParaRPr lang="ru-RU" sz="12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Единый налог на вменённый доход для отдельных видов деятельности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66 430,0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</a:t>
                      </a:r>
                      <a:r>
                        <a:rPr lang="ru-RU" sz="1400" baseline="0" dirty="0" smtClean="0"/>
                        <a:t> 349,5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105,9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endParaRPr lang="ru-RU" sz="12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251,0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552,4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220,1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endParaRPr lang="ru-RU" sz="12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Налог, взимаемый в связи с применением патентной системы налогообложения 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36 827,0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41 344,1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112,3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Государственная пошлина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33 131,0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39 320,8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118,7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Задолженность и перерасчеты по отменённым налогам, сборам и иным обязательным платежам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1694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Итого налоговые доходы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2 812 828,0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2 998 175,0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106,5</a:t>
                      </a:r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00003469"/>
              </p:ext>
            </p:extLst>
          </p:nvPr>
        </p:nvGraphicFramePr>
        <p:xfrm>
          <a:off x="323528" y="1484784"/>
          <a:ext cx="2886419" cy="82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0012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8284" y="2492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Структура неналоговых доходов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36912"/>
            <a:ext cx="2884206" cy="35580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доходы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от использования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 государственного и муниципального имущества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плата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за негативное воздействие на окружающую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среду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доходы от оказания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платных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услуг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доходы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от продажи материальных и нематериальных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активов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штрафы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за нарушения законодательства о налогах и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сборах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иные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неналоговые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доходы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15564"/>
              </p:ext>
            </p:extLst>
          </p:nvPr>
        </p:nvGraphicFramePr>
        <p:xfrm>
          <a:off x="3491880" y="1844824"/>
          <a:ext cx="5652119" cy="50131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2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Утверждено в бюджете </a:t>
                      </a:r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2019 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Исполнено </a:t>
                      </a:r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2019 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плана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 муниципального имущества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189 282,0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200 438,5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105,9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Плата за негативное воздействие на окружающую среду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10 600,0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5 591,8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52,8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2 993,0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10 639,1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355,5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64 203,0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62 067,1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96,7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Штрафы, санкции, возмещение ущерба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19 900,0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25 145,7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126,4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84 000,0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122 727,1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146,1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679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Итого неналоговые доходы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370 978,0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426 609,3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115,0</a:t>
                      </a:r>
                      <a:endParaRPr lang="ru-RU" sz="1400" dirty="0"/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27984" y="980728"/>
            <a:ext cx="4326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Неналоговые доходы Щёлковского муниципального района за 2019 год </a:t>
            </a:r>
            <a:r>
              <a:rPr lang="ru-RU" sz="1400" b="1" dirty="0" smtClean="0">
                <a:solidFill>
                  <a:schemeClr val="bg1"/>
                </a:solidFill>
              </a:rPr>
              <a:t>(тыс.руб.)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0838943"/>
              </p:ext>
            </p:extLst>
          </p:nvPr>
        </p:nvGraphicFramePr>
        <p:xfrm>
          <a:off x="467544" y="1628800"/>
          <a:ext cx="3004463" cy="82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72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1663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Информация о межбюджетных трансфертах, поступивших в бюджет Щёлковского муниципального района в 2019 году (тыс.руб.)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568715"/>
              </p:ext>
            </p:extLst>
          </p:nvPr>
        </p:nvGraphicFramePr>
        <p:xfrm>
          <a:off x="0" y="836712"/>
          <a:ext cx="9143999" cy="60212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16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61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Утверждено в бюджете на 2019 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Исполнено за 2019 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плана 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22 313,0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22 313,0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0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Субвенции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3 051618,0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3 088 392,9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101,2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0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Субсидии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1 717 127,9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1 372 038,7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79,9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Иные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межбюджетные трансферты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390 264,8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215 975,2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55,3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бюджета от возврата организациями остатков</a:t>
                      </a:r>
                      <a:r>
                        <a:rPr lang="ru-RU" sz="120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субсидий прошлых лет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399,0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6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Возврат остатков субсидий, субвенций и иных межбюджетных трансфертов прошлых лет из бюджета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-6 984,8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ИТОГО</a:t>
                      </a:r>
                      <a:endParaRPr lang="ru-RU" sz="1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5 181 323,7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4 692 134,0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90,6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07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4719"/>
            <a:ext cx="2267942" cy="2748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0681"/>
            <a:ext cx="7075220" cy="175259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Удельный объем налоговых и неналоговых доходов на душу населения в сравнении с другими муниципальными образованиями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287292"/>
              </p:ext>
            </p:extLst>
          </p:nvPr>
        </p:nvGraphicFramePr>
        <p:xfrm>
          <a:off x="827584" y="1607242"/>
          <a:ext cx="8316416" cy="5250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6807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Муниципальное образование </a:t>
                      </a:r>
                      <a:endParaRPr lang="ru-RU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Численность на 01.01.2020</a:t>
                      </a:r>
                    </a:p>
                    <a:p>
                      <a:pPr algn="ctr"/>
                      <a:r>
                        <a:rPr lang="ru-RU" dirty="0" smtClean="0"/>
                        <a:t>(чел.)</a:t>
                      </a:r>
                      <a:endParaRPr lang="ru-RU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Налоговые</a:t>
                      </a:r>
                      <a:r>
                        <a:rPr lang="ru-RU" baseline="0" dirty="0" smtClean="0"/>
                        <a:t> и неналоговые доходы </a:t>
                      </a:r>
                    </a:p>
                    <a:p>
                      <a:pPr algn="ctr"/>
                      <a:r>
                        <a:rPr lang="ru-RU" baseline="0" dirty="0" smtClean="0"/>
                        <a:t>за 2019 год</a:t>
                      </a:r>
                    </a:p>
                    <a:p>
                      <a:pPr algn="ctr"/>
                      <a:r>
                        <a:rPr lang="ru-RU" baseline="0" dirty="0" smtClean="0"/>
                        <a:t> (тыс. руб.)</a:t>
                      </a:r>
                      <a:endParaRPr lang="ru-RU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</a:p>
                    <a:p>
                      <a:pPr algn="ctr"/>
                      <a:r>
                        <a:rPr lang="ru-RU" baseline="0" dirty="0" smtClean="0"/>
                        <a:t> на 1 человека </a:t>
                      </a:r>
                    </a:p>
                    <a:p>
                      <a:pPr algn="ctr"/>
                      <a:r>
                        <a:rPr lang="ru-RU" baseline="0" dirty="0" smtClean="0"/>
                        <a:t>в 2019 году</a:t>
                      </a:r>
                    </a:p>
                    <a:p>
                      <a:pPr algn="ctr"/>
                      <a:r>
                        <a:rPr lang="ru-RU" baseline="0" dirty="0" smtClean="0"/>
                        <a:t>(руб.)</a:t>
                      </a:r>
                      <a:endParaRPr lang="ru-RU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Щелковский муниципальный район</a:t>
                      </a:r>
                      <a:endParaRPr lang="ru-RU" sz="1600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188 281</a:t>
                      </a: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3 424 784</a:t>
                      </a:r>
                      <a:endParaRPr lang="ru-RU" b="1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18 190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5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Сергиево-Посадский муниципальный район</a:t>
                      </a:r>
                      <a:endParaRPr lang="ru-RU" sz="1600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214 155 </a:t>
                      </a:r>
                      <a:endParaRPr lang="ru-RU" b="1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2 793 791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13 046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Ленинский муниципальный район</a:t>
                      </a:r>
                      <a:endParaRPr lang="ru-RU" sz="1600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149 256</a:t>
                      </a:r>
                      <a:endParaRPr lang="ru-RU" b="1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2 496 606 </a:t>
                      </a: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16 727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Пушкинский муниципальный</a:t>
                      </a:r>
                      <a:r>
                        <a:rPr lang="ru-RU" sz="1600" baseline="0" dirty="0" smtClean="0"/>
                        <a:t> район</a:t>
                      </a:r>
                      <a:endParaRPr lang="ru-RU" sz="1600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177 822</a:t>
                      </a:r>
                      <a:endParaRPr lang="ru-RU" b="1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1 814 823  </a:t>
                      </a:r>
                      <a:endParaRPr lang="ru-RU" b="1" dirty="0"/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10 206</a:t>
                      </a:r>
                    </a:p>
                  </a:txBody>
                  <a:tcPr marL="68580" marR="68580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894447"/>
              </p:ext>
            </p:extLst>
          </p:nvPr>
        </p:nvGraphicFramePr>
        <p:xfrm>
          <a:off x="0" y="1268760"/>
          <a:ext cx="9144000" cy="537321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81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782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Отчёт за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2018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Отчёт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2019 год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Прогноз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на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Плановый период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276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939,6</a:t>
                      </a:r>
                      <a:endParaRPr lang="ru-RU" sz="1200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3 174,3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3 147,7</a:t>
                      </a:r>
                      <a:endParaRPr lang="ru-RU" sz="1200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3 171,9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2 158,9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76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Доходы от уплаты акцизов на нефтепродукты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55,6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55,9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61,2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61,2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61,2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315"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/>
                        <a:t>Налог, взимаемый в связи с применением упрощенной</a:t>
                      </a:r>
                      <a:r>
                        <a:rPr lang="ru-RU" sz="1200" baseline="0" dirty="0" smtClean="0"/>
                        <a:t> системы налогообложения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382,8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425,1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466,0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502,2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562,5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315"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37,6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41,3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47,4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48,8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50,2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85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76,2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70,3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65,8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10,9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0,0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863,5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0,3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464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Налог на имущество физических лиц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85,6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117,5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116,8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119,1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121,5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815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Земельный налог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788,9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779,9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565,7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577,1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588,6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017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35,2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39,3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40,0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40,9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41,7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990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10,3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5,6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6,1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6,1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6,1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16632"/>
            <a:ext cx="7812360" cy="864095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Динамика поступлений и структура налоговых и </a:t>
            </a: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неналоговых  доходов</a:t>
            </a:r>
          </a:p>
          <a:p>
            <a:pPr algn="ctr"/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консолидированного бюджета Щёлковского муниципального района и городского округа Щёлково в 2018-2022 </a:t>
            </a:r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годах  (млн. руб.)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66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861638"/>
              </p:ext>
            </p:extLst>
          </p:nvPr>
        </p:nvGraphicFramePr>
        <p:xfrm>
          <a:off x="251520" y="764704"/>
          <a:ext cx="8712967" cy="2271003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4943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917"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/>
                        <a:t>Доходы, получаемые в виде арендной платы за земельные участки 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295,1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264,3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249,4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223,5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203,6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03"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/>
                        <a:t>Доходы от сдачи в аренду и прочие поступления от использования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имущества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87,2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76,1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68,3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67,8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62,1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03"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/>
                        <a:t>Доходы от продажи земельных участков и плата за увеличение площади при перераспределении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95,4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85,9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50,1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28,4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16,4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69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Доходы от реализации имущества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22,2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10,7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9,6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782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Доходы от компенсации затрат государства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9,2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10,8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4,0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4,0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4,1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142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Штрафы , санкции , возмещение</a:t>
                      </a:r>
                      <a:r>
                        <a:rPr lang="ru-RU" sz="1200" baseline="0" dirty="0" smtClean="0"/>
                        <a:t> ущерба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41,6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26,9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0,3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142">
                <a:tc>
                  <a:txBody>
                    <a:bodyPr/>
                    <a:lstStyle/>
                    <a:p>
                      <a:pPr lvl="0" algn="l"/>
                      <a:r>
                        <a:rPr lang="ru-RU" sz="1200" dirty="0" smtClean="0"/>
                        <a:t>Прочие неналоговые доходы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109,4</a:t>
                      </a:r>
                      <a:endParaRPr lang="ru-RU" sz="1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129,3</a:t>
                      </a:r>
                      <a:endParaRPr lang="ru-RU" sz="1200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2,7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2,5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2,5</a:t>
                      </a:r>
                      <a:endParaRPr lang="ru-RU" sz="1200" dirty="0">
                        <a:solidFill>
                          <a:srgbClr val="0000CC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270784"/>
              </p:ext>
            </p:extLst>
          </p:nvPr>
        </p:nvGraphicFramePr>
        <p:xfrm>
          <a:off x="251520" y="3992"/>
          <a:ext cx="8686799" cy="76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2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8615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Отчёт за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2018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Отчёт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2019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Прогноз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на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Плановый период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9AB62-A43E-4661-ADCD-FDCE55D7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88" y="188640"/>
            <a:ext cx="7514035" cy="108012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Описание административно-территориального деления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1551C-9D1A-4CE6-B603-CEEF3B9F0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7" y="1542203"/>
            <a:ext cx="5181797" cy="531580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Щёлковский муниципальный район расположен на северо-востоке Московской области в 25 км от Москвы. Общая площадь — 62 149 га.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Население района </a:t>
            </a: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— 189,4 тыс. чел., плотность населения 351 чел. на 1 км².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5 июня 2018 года городское поселение  Свердловский и сельское поселение </a:t>
            </a:r>
            <a:r>
              <a:rPr lang="ru-RU" sz="1800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Анискинское</a:t>
            </a: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 были выведены из состава Щёлковского муниципального района и объединены с соседним городским округом  </a:t>
            </a:r>
            <a:r>
              <a:rPr lang="ru-RU" sz="1800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Лосино</a:t>
            </a: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-Петровский.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rPr>
              <a:t>1 января 2019 года все оставшиеся 4 городских и 4 сельских поселения Щёлковского муниципального района были объединены в новое единое муниципальное образование городского округа Щёлково.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56102"/>
            <a:ext cx="2963846" cy="4390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357718" cy="550072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28670"/>
            <a:ext cx="4429156" cy="564360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endParaRPr lang="ru-RU" sz="14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Rounded Rectangle 4"/>
          <p:cNvSpPr/>
          <p:nvPr/>
        </p:nvSpPr>
        <p:spPr>
          <a:xfrm>
            <a:off x="395536" y="1700808"/>
            <a:ext cx="400052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 на имущество физических лиц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42394" y="1689135"/>
            <a:ext cx="400052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Земельный налог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988772" y="2202344"/>
            <a:ext cx="409498" cy="704166"/>
          </a:xfrm>
          <a:prstGeom prst="downArrow">
            <a:avLst>
              <a:gd name="adj1" fmla="val 50000"/>
              <a:gd name="adj2" fmla="val 4372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own Arrow 7"/>
          <p:cNvSpPr/>
          <p:nvPr/>
        </p:nvSpPr>
        <p:spPr>
          <a:xfrm>
            <a:off x="6366215" y="2202345"/>
            <a:ext cx="476443" cy="704165"/>
          </a:xfrm>
          <a:prstGeom prst="downArrow">
            <a:avLst>
              <a:gd name="adj1" fmla="val 50000"/>
              <a:gd name="adj2" fmla="val 4372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383251" y="2964598"/>
            <a:ext cx="4000528" cy="76420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Глава </a:t>
            </a:r>
            <a:r>
              <a:rPr lang="ru-RU" sz="1600" b="1" dirty="0" smtClean="0">
                <a:solidFill>
                  <a:schemeClr val="bg1"/>
                </a:solidFill>
              </a:rPr>
              <a:t>32 </a:t>
            </a:r>
            <a:r>
              <a:rPr lang="ru-RU" sz="1600" b="1" dirty="0">
                <a:solidFill>
                  <a:schemeClr val="bg1"/>
                </a:solidFill>
              </a:rPr>
              <a:t>Налогового кодекса Российской Федерации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69025" y="2936715"/>
            <a:ext cx="374726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Глава 31 Налогового кодекса Российской Федерации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21315776">
            <a:off x="2112787" y="1236486"/>
            <a:ext cx="1147445" cy="334013"/>
          </a:xfrm>
          <a:prstGeom prst="leftArrow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eft Arrow 13"/>
          <p:cNvSpPr/>
          <p:nvPr/>
        </p:nvSpPr>
        <p:spPr>
          <a:xfrm rot="11210324">
            <a:off x="5602769" y="1359598"/>
            <a:ext cx="830532" cy="281090"/>
          </a:xfrm>
          <a:prstGeom prst="leftArrow">
            <a:avLst/>
          </a:prstGeom>
          <a:scene3d>
            <a:camera prst="isometricOffAxis1Lef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89147" y="3714862"/>
            <a:ext cx="82271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Налог на имущество физических </a:t>
            </a:r>
            <a:r>
              <a:rPr lang="ru-RU" b="1" dirty="0" smtClean="0">
                <a:solidFill>
                  <a:schemeClr val="bg1"/>
                </a:solidFill>
              </a:rPr>
              <a:t>лиц и земельный налог поступают в бюджеты поселений, входящих в состав Щёлковского муниципального района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1187339" y="4670985"/>
            <a:ext cx="6840759" cy="2183567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льготы и ставки налогов устанавливаются представительными органами поселений, входящих в состав Щёлковского муниципального района:</a:t>
            </a:r>
          </a:p>
        </p:txBody>
      </p:sp>
      <p:sp>
        <p:nvSpPr>
          <p:cNvPr id="12" name="Лента лицом вверх 11"/>
          <p:cNvSpPr/>
          <p:nvPr/>
        </p:nvSpPr>
        <p:spPr>
          <a:xfrm>
            <a:off x="2483768" y="116631"/>
            <a:ext cx="3816423" cy="1217375"/>
          </a:xfrm>
          <a:prstGeom prst="ribbon2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Местные налоги</a:t>
            </a:r>
          </a:p>
        </p:txBody>
      </p:sp>
    </p:spTree>
    <p:extLst>
      <p:ext uri="{BB962C8B-B14F-4D97-AF65-F5344CB8AC3E}">
        <p14:creationId xmlns:p14="http://schemas.microsoft.com/office/powerpoint/2010/main" val="19251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7407"/>
              </p:ext>
            </p:extLst>
          </p:nvPr>
        </p:nvGraphicFramePr>
        <p:xfrm>
          <a:off x="0" y="0"/>
          <a:ext cx="9144001" cy="6692645"/>
        </p:xfrm>
        <a:graphic>
          <a:graphicData uri="http://schemas.openxmlformats.org/drawingml/2006/table">
            <a:tbl>
              <a:tblPr/>
              <a:tblGrid>
                <a:gridCol w="1548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1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48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Нормативно-правовые  акты  об </a:t>
                      </a:r>
                      <a:r>
                        <a:rPr lang="ru-RU" sz="16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установлении налога на имущество физических лиц и земельного налога на территории городских и сельских поселений, входящих в состав Щёлковского муниципального района</a:t>
                      </a:r>
                    </a:p>
                  </a:txBody>
                  <a:tcPr marL="54374" marR="543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Поселения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имущество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Городское поселение Щёлково 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городского поселения  Щелково от 26 .11. 2014 г. N 3/4 "О налоге на имущество физических лиц на территории городского поселения Щёлково"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городского поселения Щелково от 25.12.2013 г. </a:t>
                      </a:r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 45/9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"О земельном налоге на территории городского поселения Щёлково"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Городское поселение Загорянский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городского поселения </a:t>
                      </a:r>
                      <a:r>
                        <a:rPr lang="ru-RU" sz="1400" u="non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Загорянский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11.11.2015г. №25/3-18НПА  "О налоге на имущество физических лиц"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городского поселения </a:t>
                      </a:r>
                      <a:r>
                        <a:rPr lang="ru-RU" sz="1400" u="non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Загорянский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28.11.2017 г. N 5/3  "О земельном налоге" 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1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Городское поселение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Монино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городского поселения Монино от 23.01.2018г.</a:t>
                      </a:r>
                    </a:p>
                    <a:p>
                      <a:pPr indent="-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90/49-НПА "О налоге на имущество физических лиц"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городского поселения Монино от 23.01.2018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№89/49-НПА  "О земельном налоге"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2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Городское поселение Фряново 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городского поселения Фряново от 21.11.2014г. № 25/5 "О налоге на имущество физических лиц"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городского поселения Фряново от  21.11. 2014 г.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 24/5 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"О земельном налоге"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78667"/>
              </p:ext>
            </p:extLst>
          </p:nvPr>
        </p:nvGraphicFramePr>
        <p:xfrm>
          <a:off x="0" y="0"/>
          <a:ext cx="9144001" cy="6741367"/>
        </p:xfrm>
        <a:graphic>
          <a:graphicData uri="http://schemas.openxmlformats.org/drawingml/2006/table">
            <a:tbl>
              <a:tblPr/>
              <a:tblGrid>
                <a:gridCol w="153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1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62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Нормативно-правовые  акты  об установлении налога на имущество физических лиц и земельного налога на территории городских и сельских поселений, входящих в состав Щёлковского муниципального района</a:t>
                      </a:r>
                    </a:p>
                  </a:txBody>
                  <a:tcPr marL="54374" marR="543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Поселения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Сельское поселение Гребневское  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сельского поселения  </a:t>
                      </a:r>
                      <a:r>
                        <a:rPr lang="ru-RU" sz="1400" u="non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Гребневское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от 13. 11. 2014 г.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 4/2 9 "О налоге на имущество физических лиц"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095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сельского поселения  </a:t>
                      </a:r>
                      <a:r>
                        <a:rPr lang="ru-RU" sz="1400" u="non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Гребневское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от 19. 08 .2015 г.</a:t>
                      </a:r>
                    </a:p>
                    <a:p>
                      <a:pPr marL="0" marR="0" indent="2095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 8/2 "О земельном налоге"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Сельское поселение Медвежье-Озерское 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сельского поселения Медвежье-</a:t>
                      </a:r>
                      <a:r>
                        <a:rPr lang="ru-RU" sz="1400" u="non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Озёрское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27.10.2017 г. N 27 "О налоге на имущество физических лиц"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сельского поселения Медвежье-</a:t>
                      </a:r>
                      <a:r>
                        <a:rPr lang="ru-RU" sz="1400" u="non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Озёрское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от  27.10.2017 г. </a:t>
                      </a:r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 26 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"О земельном налоге"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Сельское поселение Огудневское 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сельского поселения </a:t>
                      </a:r>
                      <a:r>
                        <a:rPr lang="ru-RU" sz="1400" u="non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Огудневское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 20. 11. 2014 г. </a:t>
                      </a: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 16  "О налоге на имущество физических лиц"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095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сельского поселения  </a:t>
                      </a:r>
                      <a:r>
                        <a:rPr lang="ru-RU" sz="1400" u="non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Огудневское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29.03.2012 г. </a:t>
                      </a:r>
                    </a:p>
                    <a:p>
                      <a:pPr marL="0" marR="0" indent="2095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 152 "О земельном налоге"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9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Сельское поселение Трубинское </a:t>
                      </a: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сельского поселения </a:t>
                      </a:r>
                      <a:r>
                        <a:rPr lang="ru-RU" sz="1400" u="non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Трубинское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13.11.2014г. № 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"О налоге на имущество физических лиц"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095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Решение Совета депутатов сельского поселения </a:t>
                      </a:r>
                      <a:r>
                        <a:rPr lang="ru-RU" sz="1400" u="non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Трубинское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11.11.2010 № 47/11 </a:t>
                      </a: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"О земельном налоге"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8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18" y="-146613"/>
            <a:ext cx="3923928" cy="3118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850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тавки по уплате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земельного налога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04743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29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937"/>
            <a:ext cx="8136904" cy="60675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Ставки по уплате налога на имущество физических лиц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395536" y="836712"/>
            <a:ext cx="3574084" cy="4896544"/>
          </a:xfrm>
          <a:prstGeom prst="foldedCorner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Объекты налогообложения, кадастровая </a:t>
            </a:r>
            <a:r>
              <a:rPr lang="ru-RU" b="1" u="sng" dirty="0" smtClean="0"/>
              <a:t>стоимость каждого </a:t>
            </a:r>
            <a:r>
              <a:rPr lang="ru-RU" dirty="0" smtClean="0"/>
              <a:t>из которых </a:t>
            </a:r>
            <a:r>
              <a:rPr lang="ru-RU" b="1" u="sng" dirty="0" smtClean="0"/>
              <a:t>не превышает 300 млн. рублей</a:t>
            </a:r>
            <a:r>
              <a:rPr lang="ru-RU" dirty="0" smtClean="0"/>
              <a:t>:</a:t>
            </a:r>
          </a:p>
          <a:p>
            <a:r>
              <a:rPr lang="ru-RU" sz="1400" dirty="0" smtClean="0"/>
              <a:t>0,1 % в отношении квартир, частей квартир, комнат;</a:t>
            </a:r>
          </a:p>
          <a:p>
            <a:r>
              <a:rPr lang="ru-RU" sz="1400" dirty="0" smtClean="0"/>
              <a:t>0,3 % в отношении жилых домов, частей жилых домов;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объекты незавершенного строительства;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 единых недвижимых комплексов, в состав которых входят хотя бы один жилой дом;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гаражей и </a:t>
            </a:r>
            <a:r>
              <a:rPr lang="ru-RU" sz="1400" dirty="0" err="1" smtClean="0"/>
              <a:t>машино</a:t>
            </a:r>
            <a:r>
              <a:rPr lang="ru-RU" sz="1400" dirty="0" smtClean="0"/>
              <a:t>-мест;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участках;</a:t>
            </a:r>
          </a:p>
          <a:p>
            <a:pPr marL="285750" indent="-285750" algn="ctr">
              <a:buFontTx/>
              <a:buChar char="-"/>
            </a:pPr>
            <a:endParaRPr lang="ru-RU" sz="1400" dirty="0" smtClean="0"/>
          </a:p>
          <a:p>
            <a:pPr marL="285750" indent="-285750" algn="ctr">
              <a:buFontTx/>
              <a:buChar char="-"/>
            </a:pPr>
            <a:endParaRPr lang="ru-RU" sz="14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4067944" y="4365104"/>
            <a:ext cx="2781708" cy="1728192"/>
          </a:xfrm>
          <a:prstGeom prst="foldedCorner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Объекты налогообложения, кадастровая </a:t>
            </a:r>
            <a:r>
              <a:rPr lang="ru-RU" sz="1600" b="1" u="sng" dirty="0" smtClean="0"/>
              <a:t>стоимость каждого </a:t>
            </a:r>
            <a:r>
              <a:rPr lang="ru-RU" sz="1600" b="1" dirty="0" smtClean="0"/>
              <a:t>из которых </a:t>
            </a:r>
            <a:r>
              <a:rPr lang="ru-RU" sz="1600" b="1" u="sng" dirty="0" smtClean="0"/>
              <a:t>превышает 300 млн</a:t>
            </a:r>
            <a:r>
              <a:rPr lang="ru-RU" sz="1600" dirty="0" smtClean="0"/>
              <a:t>. рублей – </a:t>
            </a:r>
            <a:r>
              <a:rPr lang="ru-RU" sz="1600" b="1" dirty="0" smtClean="0"/>
              <a:t>2%</a:t>
            </a:r>
            <a:r>
              <a:rPr lang="ru-RU" sz="1600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4067944" y="1196752"/>
            <a:ext cx="3744416" cy="2880320"/>
          </a:xfrm>
          <a:prstGeom prst="foldedCorner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Объекты налогообложения, включенные в перечень, определяемый в соответствии с пунктом 7 статьи 378.2  Налогового кодекса РФ, в отношении объектов налогообложения, предусмотренных абзацем вторым пункта 10 статьи 378.2 Налогового кодекса РФ, в 2019 году-1,5%, 2020 году и последующие годы- 2%.</a:t>
            </a:r>
            <a:endParaRPr lang="ru-RU" sz="1600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7092280" y="4365104"/>
            <a:ext cx="1942528" cy="1681894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0,5 %</a:t>
            </a:r>
            <a:r>
              <a:rPr lang="ru-RU" dirty="0"/>
              <a:t> в отношении прочих объектов </a:t>
            </a:r>
            <a:r>
              <a:rPr lang="ru-RU" dirty="0" smtClean="0"/>
              <a:t>налогообложения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2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52928" cy="115212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+mn-lt"/>
              </a:rPr>
              <a:t>Объём выпадающих доходов за 2019 год, в связи с предоставлением льгот, установленных представительными органами  городских и сельских поселений Щёлковского муниципального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>района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157170"/>
              </p:ext>
            </p:extLst>
          </p:nvPr>
        </p:nvGraphicFramePr>
        <p:xfrm>
          <a:off x="107503" y="1340769"/>
          <a:ext cx="8928993" cy="5328588"/>
        </p:xfrm>
        <a:graphic>
          <a:graphicData uri="http://schemas.openxmlformats.org/drawingml/2006/table">
            <a:tbl>
              <a:tblPr/>
              <a:tblGrid>
                <a:gridCol w="560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Категории налогоплательщиков, имеющих льготы по уплате налогов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земельный налог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имущество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физ.лиц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учреждения Щёлковского муниципального района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51 385,0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Инвалиды I - III группы инвалидности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Инвалиды боевых действий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Дети-инвалиды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Многодетные семьи, имеющие 3 и более несовершеннолетних детей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Малоимущие (малообеспеченные) семьи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Вдовы участников ВОВ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Бывшие несовершеннолетние узники фашизма (концлагерей, гетто и др.)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Реабилитированные граждане и лица, пострадавшие от политических репрессий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Ветераны боевых действий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4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Ветеран труда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3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Супруги военнослужащих, погибших при исполнении обязанностей военной службы (служебных обязанностей), не вступившие в повторный брак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Почетные граждане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Сельские учителя, достигшие пенсионного возраста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57 080,7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92280" y="1052736"/>
            <a:ext cx="165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тыс. руб</a:t>
            </a:r>
            <a:r>
              <a:rPr lang="ru-RU" dirty="0">
                <a:solidFill>
                  <a:schemeClr val="bg1"/>
                </a:solidFill>
              </a:rPr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9F55C-0C77-4FC7-AC74-D797C3C7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Структура расходов </a:t>
            </a:r>
            <a:r>
              <a:rPr lang="ru-RU" sz="2800" dirty="0">
                <a:solidFill>
                  <a:schemeClr val="bg1"/>
                </a:solidFill>
              </a:rPr>
              <a:t>бюджета </a:t>
            </a:r>
            <a:r>
              <a:rPr lang="ru-RU" sz="2800" dirty="0" smtClean="0">
                <a:solidFill>
                  <a:schemeClr val="bg1"/>
                </a:solidFill>
              </a:rPr>
              <a:t>Щёлковского </a:t>
            </a:r>
            <a:r>
              <a:rPr lang="ru-RU" sz="2800" dirty="0">
                <a:solidFill>
                  <a:schemeClr val="bg1"/>
                </a:solidFill>
              </a:rPr>
              <a:t>муниципального района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925D068-942A-47CA-B9B3-EF37EC3F6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924269"/>
              </p:ext>
            </p:extLst>
          </p:nvPr>
        </p:nvGraphicFramePr>
        <p:xfrm>
          <a:off x="35496" y="1052736"/>
          <a:ext cx="8706070" cy="545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2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1663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Расходы бюджета Щёлковского муниципального района за </a:t>
            </a:r>
            <a:r>
              <a:rPr lang="ru-RU" sz="2000" b="1" dirty="0" smtClean="0">
                <a:solidFill>
                  <a:prstClr val="black"/>
                </a:solidFill>
              </a:rPr>
              <a:t>2019 год по разделам и подразделам КБК (тыс. руб</a:t>
            </a:r>
            <a:r>
              <a:rPr lang="ru-RU" sz="2000" b="1" dirty="0" smtClean="0">
                <a:solidFill>
                  <a:prstClr val="black"/>
                </a:solidFill>
              </a:rPr>
              <a:t>.)</a:t>
            </a:r>
            <a:endParaRPr lang="ru-RU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22683"/>
              </p:ext>
            </p:extLst>
          </p:nvPr>
        </p:nvGraphicFramePr>
        <p:xfrm>
          <a:off x="179512" y="764704"/>
          <a:ext cx="8856984" cy="605450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33889064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12725303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467621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0196663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6178227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РЗ, ПР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План на год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064454"/>
                  </a:ext>
                </a:extLst>
              </a:tr>
              <a:tr h="192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0100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995 584,3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817 489,6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82,1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26731"/>
                  </a:ext>
                </a:extLst>
              </a:tr>
              <a:tr h="2971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0102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3 042,4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3 041,9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761695"/>
                  </a:ext>
                </a:extLst>
              </a:tr>
              <a:tr h="428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0103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21 452,1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21 385,7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99,7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72660"/>
                  </a:ext>
                </a:extLst>
              </a:tr>
              <a:tr h="419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0104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428 946,2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398 243,1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92,8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83712"/>
                  </a:ext>
                </a:extLst>
              </a:tr>
              <a:tr h="29712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0106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89 210,9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86 076,3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96,5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20204"/>
                  </a:ext>
                </a:extLst>
              </a:tr>
              <a:tr h="200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0107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26 092,5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26 070,1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510742"/>
                  </a:ext>
                </a:extLst>
              </a:tr>
              <a:tr h="166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Резервные фонды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0111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1 000,0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06968"/>
                  </a:ext>
                </a:extLst>
              </a:tr>
              <a:tr h="157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0113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425 840,2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282 672,5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66,4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84283"/>
                  </a:ext>
                </a:extLst>
              </a:tr>
              <a:tr h="183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НАЦИОНАЛЬНАЯ ОБОРОНА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0200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145,0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8,5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5,9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1946"/>
                  </a:ext>
                </a:extLst>
              </a:tr>
              <a:tr h="2200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Мобилизационная подготовка экономики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0204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145,0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8,5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5,9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42509"/>
                  </a:ext>
                </a:extLst>
              </a:tr>
              <a:tr h="25342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0300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117 525,5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110 760,2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94,2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88261"/>
                  </a:ext>
                </a:extLst>
              </a:tr>
              <a:tr h="25342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0309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85 620,5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79 699,1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93,1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6356"/>
                  </a:ext>
                </a:extLst>
              </a:tr>
              <a:tr h="3233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0314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31 905,0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31 061,1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97,4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02657"/>
                  </a:ext>
                </a:extLst>
              </a:tr>
              <a:tr h="218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НАЦИОНАЛЬНАЯ ЭКОНОМИКА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0400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166 658,3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151 307,3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90,8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33253"/>
                  </a:ext>
                </a:extLst>
              </a:tr>
              <a:tr h="17477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0405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36,0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64712"/>
                  </a:ext>
                </a:extLst>
              </a:tr>
              <a:tr h="200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Транспорт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0408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4 766,0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1 086,2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22,8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84628"/>
                  </a:ext>
                </a:extLst>
              </a:tr>
              <a:tr h="192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0409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111 222,1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104 156,7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93,6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472810"/>
                  </a:ext>
                </a:extLst>
              </a:tr>
              <a:tr h="218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Связь и информатика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0410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9 401,4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8 746,3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93,0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223263"/>
                  </a:ext>
                </a:extLst>
              </a:tr>
              <a:tr h="183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0412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41 232,8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37 318,1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90,5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44966"/>
                  </a:ext>
                </a:extLst>
              </a:tr>
              <a:tr h="183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0500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466 574,3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404 632,5</a:t>
                      </a:r>
                      <a:endParaRPr lang="ru-RU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86,7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48496"/>
                  </a:ext>
                </a:extLst>
              </a:tr>
              <a:tr h="183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Жилищное хозяйство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0501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10 091,2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6 683,3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66,2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177763"/>
                  </a:ext>
                </a:extLst>
              </a:tr>
              <a:tr h="209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Коммунальное хозяйство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0502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442 046,2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387 905,2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87,8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04925"/>
                  </a:ext>
                </a:extLst>
              </a:tr>
              <a:tr h="22721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Благоустройство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0503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14 436,9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10 044,0</a:t>
                      </a:r>
                      <a:endParaRPr lang="ru-RU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69,6</a:t>
                      </a:r>
                      <a:endParaRPr lang="ru-RU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7" marR="7397" marT="7397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568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12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9898"/>
              </p:ext>
            </p:extLst>
          </p:nvPr>
        </p:nvGraphicFramePr>
        <p:xfrm>
          <a:off x="179512" y="188648"/>
          <a:ext cx="8856984" cy="6552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7888">
                  <a:extLst>
                    <a:ext uri="{9D8B030D-6E8A-4147-A177-3AD203B41FA5}">
                      <a16:colId xmlns:a16="http://schemas.microsoft.com/office/drawing/2014/main" val="2181623497"/>
                    </a:ext>
                  </a:extLst>
                </a:gridCol>
                <a:gridCol w="742116">
                  <a:extLst>
                    <a:ext uri="{9D8B030D-6E8A-4147-A177-3AD203B41FA5}">
                      <a16:colId xmlns:a16="http://schemas.microsoft.com/office/drawing/2014/main" val="3868815973"/>
                    </a:ext>
                  </a:extLst>
                </a:gridCol>
                <a:gridCol w="1129305">
                  <a:extLst>
                    <a:ext uri="{9D8B030D-6E8A-4147-A177-3AD203B41FA5}">
                      <a16:colId xmlns:a16="http://schemas.microsoft.com/office/drawing/2014/main" val="3817752558"/>
                    </a:ext>
                  </a:extLst>
                </a:gridCol>
                <a:gridCol w="1145439">
                  <a:extLst>
                    <a:ext uri="{9D8B030D-6E8A-4147-A177-3AD203B41FA5}">
                      <a16:colId xmlns:a16="http://schemas.microsoft.com/office/drawing/2014/main" val="25404093"/>
                    </a:ext>
                  </a:extLst>
                </a:gridCol>
                <a:gridCol w="1242236">
                  <a:extLst>
                    <a:ext uri="{9D8B030D-6E8A-4147-A177-3AD203B41FA5}">
                      <a16:colId xmlns:a16="http://schemas.microsoft.com/office/drawing/2014/main" val="2801504882"/>
                    </a:ext>
                  </a:extLst>
                </a:gridCol>
              </a:tblGrid>
              <a:tr h="468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РЗ, ПР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План на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Исполнено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38329"/>
                  </a:ext>
                </a:extLst>
              </a:tr>
              <a:tr h="228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ОХРАНА ОКРУЖАЮЩЕЙ СРЕДЫ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0600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25 164,4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24 889,3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98,9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40724"/>
                  </a:ext>
                </a:extLst>
              </a:tr>
              <a:tr h="446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Охрана объектов растительного и животного мира и среды их обитания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0603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7 300,0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7 112,9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97,4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78840"/>
                  </a:ext>
                </a:extLst>
              </a:tr>
              <a:tr h="281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0605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17 864,4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17 776,4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99,5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08887"/>
                  </a:ext>
                </a:extLst>
              </a:tr>
              <a:tr h="249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ОБРАЗОВАНИЕ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0700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6 060 275,9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5 699 070,5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94,0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653909"/>
                  </a:ext>
                </a:extLst>
              </a:tr>
              <a:tr h="249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Дошкольное 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0701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1 929 778,6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1 920 512,8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12379"/>
                  </a:ext>
                </a:extLst>
              </a:tr>
              <a:tr h="249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Общее 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0702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3 230 987,0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2 895 379,8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89,6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2960"/>
                  </a:ext>
                </a:extLst>
              </a:tr>
              <a:tr h="2382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Дополнительное образование детей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0703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574 781,2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574 625,4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85432"/>
                  </a:ext>
                </a:extLst>
              </a:tr>
              <a:tr h="259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Молодежная политика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0707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29 568,0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28 442,5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96,2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82039"/>
                  </a:ext>
                </a:extLst>
              </a:tr>
              <a:tr h="228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0709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295 161,1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280 110,0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86332"/>
                  </a:ext>
                </a:extLst>
              </a:tr>
              <a:tr h="2382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КУЛЬТУРА, КИНЕМАТОГРАФИЯ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0800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274 069,2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272 816,9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29432"/>
                  </a:ext>
                </a:extLst>
              </a:tr>
              <a:tr h="228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Культура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0801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219 585,9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219 438,4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54546"/>
                  </a:ext>
                </a:extLst>
              </a:tr>
              <a:tr h="249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0804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54 483,3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53 378,5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86041"/>
                  </a:ext>
                </a:extLst>
              </a:tr>
              <a:tr h="249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ЗДРАВООХРАНЕНИЕ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0900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49 749,0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38 688,7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77,8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21269"/>
                  </a:ext>
                </a:extLst>
              </a:tr>
              <a:tr h="249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здравоохранения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0909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49 749,0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38 688,7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77,8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26584"/>
                  </a:ext>
                </a:extLst>
              </a:tr>
              <a:tr h="249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СОЦИАЛЬНАЯ ПОЛИТИКА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1000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195 159,3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166 573,5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85,4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667675"/>
                  </a:ext>
                </a:extLst>
              </a:tr>
              <a:tr h="249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Пенсионное обеспечение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15 404,0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15 378,3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618792"/>
                  </a:ext>
                </a:extLst>
              </a:tr>
              <a:tr h="249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54 276,0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49 702,7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601987"/>
                  </a:ext>
                </a:extLst>
              </a:tr>
              <a:tr h="249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Охрана семьи и детства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125 479,3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101 492,5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80,9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016235"/>
                  </a:ext>
                </a:extLst>
              </a:tr>
              <a:tr h="2382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ФИЗИЧЕСКАЯ КУЛЬТУРА И СПОРТ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1100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268 002,1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264 679,3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98,8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20797"/>
                  </a:ext>
                </a:extLst>
              </a:tr>
              <a:tr h="2382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Физическая культура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1101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219 192,5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218 653,3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782463"/>
                  </a:ext>
                </a:extLst>
              </a:tr>
              <a:tr h="259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1105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48 809,6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46 026,0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10299"/>
                  </a:ext>
                </a:extLst>
              </a:tr>
              <a:tr h="228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</a:rPr>
                        <a:t>СРЕДСТВА МАССОВОЙ ИНФОРМАЦИИ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</a:rPr>
                        <a:t>1200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20 915,9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>
                          <a:effectLst/>
                        </a:rPr>
                        <a:t>20 417,6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97,6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48203"/>
                  </a:ext>
                </a:extLst>
              </a:tr>
              <a:tr h="249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средств массовой информации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1204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20 915,9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</a:rPr>
                        <a:t>20 417,6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</a:rPr>
                        <a:t>97,6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206554"/>
                  </a:ext>
                </a:extLst>
              </a:tr>
              <a:tr h="228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8 639 823,2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7 971 333,9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effectLst/>
                        </a:rPr>
                        <a:t>92,3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26" marR="8326" marT="8326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50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5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Информация о расходах бюджета Щёлковского муниципального района за 2019 год в разрезе муниципальных программ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519507"/>
              </p:ext>
            </p:extLst>
          </p:nvPr>
        </p:nvGraphicFramePr>
        <p:xfrm>
          <a:off x="0" y="908720"/>
          <a:ext cx="9144000" cy="5949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8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97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262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млн.рублей</a:t>
                      </a:r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целевой статьи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 решению о бюджете 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-начальный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по решению о бюджете уточненный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 2019 год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первоначаль-ного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уточненного плана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Пояснения отклонений от плановых значений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8" marR="4588" marT="45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98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0100000000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Муниципальная программа Щёлковского муниципального района "Развитие и функционирование дорожно-транспортного комплекса Щёлковского муниципального района"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45,8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115,8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229,7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90,8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57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0110000000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Подпрограмма "Транспортное обслуживание населения и безопасность дорожного движения"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45,6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47,0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18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0120000000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Подпрограмма "Развитие дорожного хозяйства"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39,0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109,2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102,1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261,8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93,5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Увеличение объёма расходов по сравнению с первоначальным планом связано с выделением средств из бюджета Московской области 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78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0200000000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Муниципальная программа Щёлковского муниципального района "Архитектура и градостроительство Щёлковского муниципального района"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78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0300000000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Муниципальная программа Щёлковского муниципального района "Образование Щёлковского муниципального района"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4 679,5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5 876,0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5 519,0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117,9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93,9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7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0310000000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Подпрограмма "Дошкольное образование"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1 939,6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1 948,2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1 936,7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99,4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618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0320000000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Подпрограмма "Общее образование" 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2 105,4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3 237,1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2 901,7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137,8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89,6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Увеличение объёма расходов по сравнению с первоначальным планом связано с выделением средств из бюджета Московской области </a:t>
                      </a:r>
                    </a:p>
                  </a:txBody>
                  <a:tcPr marL="4588" marR="4588" marT="458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908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606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ГЛОССАРИЙ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53030"/>
            <a:ext cx="76328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Бюджет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Форма </a:t>
            </a:r>
            <a:r>
              <a:rPr lang="ru-RU" sz="1400" dirty="0">
                <a:solidFill>
                  <a:schemeClr val="bg1"/>
                </a:solidFill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Бюджетная </a:t>
            </a:r>
            <a:r>
              <a:rPr lang="ru-RU" sz="1400" b="1" dirty="0">
                <a:solidFill>
                  <a:schemeClr val="bg1"/>
                </a:solidFill>
              </a:rPr>
              <a:t>классификация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Группировка </a:t>
            </a:r>
            <a:r>
              <a:rPr lang="ru-RU" sz="1400" dirty="0">
                <a:solidFill>
                  <a:schemeClr val="bg1"/>
                </a:solidFill>
              </a:rPr>
              <a:t>доходов, расходов и источников финансирования дефицитов бюджетов бюджетной системы РФ, используемая для составления и исполнения бюджетов, составления бюджетной отчётности.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Бюджетная </a:t>
            </a:r>
            <a:r>
              <a:rPr lang="ru-RU" sz="1400" b="1" dirty="0">
                <a:solidFill>
                  <a:schemeClr val="bg1"/>
                </a:solidFill>
              </a:rPr>
              <a:t>система Российской Федерации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Совокупность </a:t>
            </a:r>
            <a:r>
              <a:rPr lang="ru-RU" sz="1400" dirty="0">
                <a:solidFill>
                  <a:schemeClr val="bg1"/>
                </a:solidFill>
              </a:rPr>
              <a:t>федерального бюджета, бюджетов субъектов РФ, местных бюджетов и бюджетов государственных внебюджетных фондов.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Бюджетный </a:t>
            </a:r>
            <a:r>
              <a:rPr lang="ru-RU" sz="1400" b="1" dirty="0">
                <a:solidFill>
                  <a:schemeClr val="bg1"/>
                </a:solidFill>
              </a:rPr>
              <a:t>процесс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Деятельность </a:t>
            </a:r>
            <a:r>
              <a:rPr lang="ru-RU" sz="1400" dirty="0">
                <a:solidFill>
                  <a:schemeClr val="bg1"/>
                </a:solidFill>
              </a:rPr>
              <a:t>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56012" y="836712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556012" y="2701891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56012" y="1844824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556012" y="3356992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149086"/>
            <a:ext cx="76247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Бюджетная </a:t>
            </a:r>
            <a:r>
              <a:rPr lang="ru-RU" sz="1400" b="1" dirty="0" smtClean="0">
                <a:solidFill>
                  <a:schemeClr val="bg1"/>
                </a:solidFill>
              </a:rPr>
              <a:t>политика</a:t>
            </a: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М</a:t>
            </a:r>
            <a:r>
              <a:rPr lang="ru-RU" sz="1400" dirty="0" smtClean="0">
                <a:solidFill>
                  <a:schemeClr val="bg1"/>
                </a:solidFill>
              </a:rPr>
              <a:t>ногосторонний </a:t>
            </a:r>
            <a:r>
              <a:rPr lang="ru-RU" sz="1400" dirty="0">
                <a:solidFill>
                  <a:schemeClr val="bg1"/>
                </a:solidFill>
              </a:rPr>
              <a:t>процесс, включающий действия органов власти всех уровней не только в бюджетной сфере, но в налоговой, ценовой, кредитной и в целом в финансовой.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С точки зрения бюджетной сферы,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b="1" dirty="0">
                <a:solidFill>
                  <a:schemeClr val="bg1"/>
                </a:solidFill>
              </a:rPr>
              <a:t>бюджетная политика</a:t>
            </a:r>
            <a:r>
              <a:rPr lang="ru-RU" sz="1400" dirty="0">
                <a:solidFill>
                  <a:schemeClr val="bg1"/>
                </a:solidFill>
              </a:rPr>
              <a:t> представляет собой совокупность действий и мероприятий, проводимых органами власти в сфере управления формированием и исполнением бюджета по выполнению ими функций перед обществом и государством.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72473" y="4221424"/>
            <a:ext cx="271573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8114"/>
              </p:ext>
            </p:extLst>
          </p:nvPr>
        </p:nvGraphicFramePr>
        <p:xfrm>
          <a:off x="4" y="-3"/>
          <a:ext cx="9143995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7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1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34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0330000000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"Дополнительное образование, воспитание и психолого-социальное сопровождение детей"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0340000000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"Обеспечивающая подпрограмма"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8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0400000000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Щёлковского муниципального района "Развитие инженерной инфраструктуры и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Щёлковского муниципального района"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9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0410000000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"Чистая вода"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объёма расходов по сравнению с первоначальным планом связано с выделением средств из бюджета Московской области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29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0420000000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"Очистка сточных вод"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объёма расходов по сравнению с первоначальным планом связано с выделением средств из бюджета Московской области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29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0430000000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"Создание условий для обеспечения качественными жилищно-коммунальными услугами"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объёма расходов по сравнению с первоначальным планом связано с выделением средств из бюджета Московской области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6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0440000000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"Энергосбережение и повышение энергетической эффективности"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0450000000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газификации населённых пунктов"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" marR="5379" marT="537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046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0460000000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"Предоставление субсидий на оплату жилого помещения и коммунальных услуг гражданам Российской Федерации, имеющим место жительства в Щёлковском муниципальном районе"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278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7710"/>
              </p:ext>
            </p:extLst>
          </p:nvPr>
        </p:nvGraphicFramePr>
        <p:xfrm>
          <a:off x="1" y="0"/>
          <a:ext cx="9143996" cy="685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7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1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02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Щёлковского муниципального района "Спорт Щёлковского муниципального района"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8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0510000000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физической культуры и спорта"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0530000000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"Молодое поколение"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5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0540000000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"Создание условий для оказания медицинской помощи населению"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0550000000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Обеспечивающая подпрограмма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55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0560000000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"Доступная среда"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675,0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объёма расходов по сравнению с первоначальным планом связано с выделением средств из бюджета Московской области 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Щёлковского муниципального района "Культура Щёлковского муниципального района"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0610000000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библиотечного дела"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93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0620000000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Подпрограмма "Организация культурно-досуговой деятельности"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107,6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93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0650000000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Подпрограмма "Развитие музейного дела и экспозиционно-выставочная деятельность"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818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0660000000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Подпрограмма "Развитие театральной деятельности"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78,0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84,7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84,7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108,6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25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0670000000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Подпрограмма "Обеспечивающая подпрограмма"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98,7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364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75470"/>
              </p:ext>
            </p:extLst>
          </p:nvPr>
        </p:nvGraphicFramePr>
        <p:xfrm>
          <a:off x="-2" y="2"/>
          <a:ext cx="9144003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7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16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18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Щёлковского муниципального района "Экология и окружающая среда Щёлковского муниципального района"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1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0710000000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"Экология и окружающая среда Щёлковского муниципального района"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9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Щёлковского муниципального района "Безопасность Щёлковского муниципального района"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4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0810000000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"Профилактика преступлений и иных правонарушений"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объёма расходов по сравнению с первоначальным планом связано с выделением средств из бюджетов городских поселений, входивших в состав Щёлковского муниципального района 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64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0820000000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"Обеспечение безопасности жизнедеятельности населения"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объёма расходов по сравнению с первоначальным планом связано с выделением средств из бюджетов городских поселений, входивших в состав Щёлковского муниципального района 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5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0900000000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Щёлковского муниципального района "Формирование современной комфортной городской среды"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57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0910000000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"Комфортная городская среда"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объёма расходов по сравнению с первоначальным планом связано с выделением средств из бюджета Московской области 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8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0930000000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"Создание условий для обеспечения комфортного проживания жителей в многоквартирных домах Щёлковского муниципального района"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327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12457"/>
              </p:ext>
            </p:extLst>
          </p:nvPr>
        </p:nvGraphicFramePr>
        <p:xfrm>
          <a:off x="-2" y="1"/>
          <a:ext cx="9144003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9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7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16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63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Щёлковского муниципального района  "Сельское хозяйство Щёлковского муниципального района"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Щёлковского муниципального района "Жилище"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"Обеспечение жильем отдельных категорий граждан"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"Социальная ипотека"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"Обеспечение жильём молодых семей"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Щёлковского муниципального района "Предпринимательство Щёлковского муниципального района"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9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потребительского рынка и услуг"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4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конкуренции"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69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1300000000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Муниципальная программа Щёлковского муниципального района "Развитие системы информирования населения о деятельности органов местного самоуправления Щёлковского муниципального района"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97,1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97,6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2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1400000000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Муниципальная программа Щёлковского муниципального района "Муниципальное управление в Щёлковском муниципальном районе"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794,7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995,9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819,7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82,3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69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1420000000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Подпрограмма "Развитие муниципального имущественного комплекса"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2 260,0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99,1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Включены расходы на оплату судебных решений  в части муниципального имущества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2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1430000000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Подпрограмма "Совершенствование муниципальной службы"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95,2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74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42429"/>
              </p:ext>
            </p:extLst>
          </p:nvPr>
        </p:nvGraphicFramePr>
        <p:xfrm>
          <a:off x="-2" y="0"/>
          <a:ext cx="9144003" cy="3613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9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7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16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9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архивного дела"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Обеспечивающая подпрограмма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766,8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955,0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779,7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81,6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6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Щёлковского муниципального района "Развитие информационно-коммуникационных технологий и повышение эффективности предоставления государственных и муниципальных услуг в Щёлковском муниципальном районе"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96,2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8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"Снижение административных барьеров и повышение качества и доступности государственных и муниципальных услуг, в том числе на базе многофункционального центра предоставления государственных и муниципальных услуг"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79,1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2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1520000000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информационно-коммуникационных технологий для повышения эффективности процессов управления"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41,9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51,3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46,0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109,8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89,7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226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375610"/>
              </p:ext>
            </p:extLst>
          </p:nvPr>
        </p:nvGraphicFramePr>
        <p:xfrm>
          <a:off x="0" y="0"/>
          <a:ext cx="9144001" cy="7986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456">
                  <a:extLst>
                    <a:ext uri="{9D8B030D-6E8A-4147-A177-3AD203B41FA5}">
                      <a16:colId xmlns:a16="http://schemas.microsoft.com/office/drawing/2014/main" val="1148551173"/>
                    </a:ext>
                  </a:extLst>
                </a:gridCol>
                <a:gridCol w="1330452">
                  <a:extLst>
                    <a:ext uri="{9D8B030D-6E8A-4147-A177-3AD203B41FA5}">
                      <a16:colId xmlns:a16="http://schemas.microsoft.com/office/drawing/2014/main" val="54269955"/>
                    </a:ext>
                  </a:extLst>
                </a:gridCol>
                <a:gridCol w="2510028">
                  <a:extLst>
                    <a:ext uri="{9D8B030D-6E8A-4147-A177-3AD203B41FA5}">
                      <a16:colId xmlns:a16="http://schemas.microsoft.com/office/drawing/2014/main" val="202672519"/>
                    </a:ext>
                  </a:extLst>
                </a:gridCol>
                <a:gridCol w="898398">
                  <a:extLst>
                    <a:ext uri="{9D8B030D-6E8A-4147-A177-3AD203B41FA5}">
                      <a16:colId xmlns:a16="http://schemas.microsoft.com/office/drawing/2014/main" val="2519614615"/>
                    </a:ext>
                  </a:extLst>
                </a:gridCol>
                <a:gridCol w="811345">
                  <a:extLst>
                    <a:ext uri="{9D8B030D-6E8A-4147-A177-3AD203B41FA5}">
                      <a16:colId xmlns:a16="http://schemas.microsoft.com/office/drawing/2014/main" val="2921034917"/>
                    </a:ext>
                  </a:extLst>
                </a:gridCol>
                <a:gridCol w="524930">
                  <a:extLst>
                    <a:ext uri="{9D8B030D-6E8A-4147-A177-3AD203B41FA5}">
                      <a16:colId xmlns:a16="http://schemas.microsoft.com/office/drawing/2014/main" val="1833432721"/>
                    </a:ext>
                  </a:extLst>
                </a:gridCol>
                <a:gridCol w="899434">
                  <a:extLst>
                    <a:ext uri="{9D8B030D-6E8A-4147-A177-3AD203B41FA5}">
                      <a16:colId xmlns:a16="http://schemas.microsoft.com/office/drawing/2014/main" val="25035920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45833772"/>
                    </a:ext>
                  </a:extLst>
                </a:gridCol>
                <a:gridCol w="1620774">
                  <a:extLst>
                    <a:ext uri="{9D8B030D-6E8A-4147-A177-3AD203B41FA5}">
                      <a16:colId xmlns:a16="http://schemas.microsoft.com/office/drawing/2014/main" val="578880929"/>
                    </a:ext>
                  </a:extLst>
                </a:gridCol>
              </a:tblGrid>
              <a:tr h="19031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СВОДНЫЙ ОТЧЕТ (СВОДНЫЙ ГОДОВОЙ ОТЧЕТ)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О РЕЗУЛЬТАТАХ РЕАЛИЗАЦИИ МУНИЦИПАЛЬНЫХ ПРОГРАММ ЩЁЛКОВСКОГО МУНИЦИПАЛЬНОГО РАЙОНА ЗА 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343821"/>
                  </a:ext>
                </a:extLst>
              </a:tr>
              <a:tr h="378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№</a:t>
                      </a:r>
                      <a:endParaRPr lang="ru-RU" sz="4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основного мероприятия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Тип показателя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Единица измерения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Планируемое значение  показателя  на 2019 год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Достигнутое значение  показателя  за 2019 год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45519"/>
                  </a:ext>
                </a:extLst>
              </a:tr>
              <a:tr h="96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ru-RU" sz="400" b="1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Муниципальная программа "Развитие и функционирование дорожно-транспортного комплекса Щёлковского муниципального района"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989508"/>
                  </a:ext>
                </a:extLst>
              </a:tr>
              <a:tr h="96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1.1</a:t>
                      </a:r>
                      <a:endParaRPr lang="ru-RU" sz="4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Подпрограмма 1 "Транспортное обслуживание населения и безопасность дорожного движения"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031151"/>
                  </a:ext>
                </a:extLst>
              </a:tr>
              <a:tr h="99126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4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1 "Организация транспортного обслуживания населения  автомобильным транспортом на муниципальных маршрутах"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Процент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Каждый автобус на маршруте оборудован системой безналичной оплаты, граждане активно применяют данную систему и используют транспортные карты, однако при возможности оплаты за проезд наличными средствами установленный показатель достигнут не был (Обращение в министерство транспорта и дорожной инфраструктуры по данному вопросу)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729389"/>
                  </a:ext>
                </a:extLst>
              </a:tr>
              <a:tr h="19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Соблюдение расписания на автобусных маршрутах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процент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24,43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84,94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73787"/>
                  </a:ext>
                </a:extLst>
              </a:tr>
              <a:tr h="37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населения, проживающего в населённых пунктах,не имеющих регулярного автобусного и (или) железнодорожного сообщения с административным центром городского округа(муниципального района), в общей численности населения городского округа (муниципального района)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Указы Президента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Процент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0,19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0,19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577923"/>
                  </a:ext>
                </a:extLst>
              </a:tr>
              <a:tr h="192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Внедрение ГЛОНАСС - Степень внедрения и эффективность использования технологии на базе системы ГЛОНАСС с использованием РНИС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Процент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556613"/>
                  </a:ext>
                </a:extLst>
              </a:tr>
              <a:tr h="255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Комфортный автобус - Доля транспортных средств, соответствующих стандарту (МК - 5 лет, СК, БК - 7 лет) от количества транспортных средств, работающих на </a:t>
                      </a:r>
                      <a:r>
                        <a:rPr lang="ru-RU" sz="600" u="none" strike="noStrike" dirty="0" err="1">
                          <a:effectLst/>
                        </a:rPr>
                        <a:t>мун</a:t>
                      </a:r>
                      <a:r>
                        <a:rPr lang="ru-RU" sz="600" u="none" strike="noStrike" dirty="0">
                          <a:effectLst/>
                        </a:rPr>
                        <a:t>. маршрутах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Процент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91106"/>
                  </a:ext>
                </a:extLst>
              </a:tr>
              <a:tr h="4732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4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2 "Безопасность дорожного движения"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ДТП - Снижение смертности от ДТП: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на дорогах Федерального значения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на дорогах  регионального значения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на дорогах муниципального значения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на частных дорогах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случаев на 100 тыс. человек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8,45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7,41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315717"/>
                  </a:ext>
                </a:extLst>
              </a:tr>
              <a:tr h="19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Смертность от дорожно-транспортных происшествий, (на 100 тыс. человек жителей)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случаев на 100 тыс. 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8,45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7,41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66127"/>
                  </a:ext>
                </a:extLst>
              </a:tr>
              <a:tr h="19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мест концентрации ДТП на муниципальных дорогах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49092"/>
                  </a:ext>
                </a:extLst>
              </a:tr>
              <a:tr h="19031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4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3 "Создание парковочного пространства"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Выполнение программы "Удобная парковка"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118,55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118,6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70453"/>
                  </a:ext>
                </a:extLst>
              </a:tr>
              <a:tr h="19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Нормативное количество парковочных мест на парковках общего пользования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80396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80396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65970"/>
                  </a:ext>
                </a:extLst>
              </a:tr>
              <a:tr h="192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Создание парковочного пространства на улично-дорожной сети (оценивается на конец года в разрезе источников финансирования)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мест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1545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08847"/>
                  </a:ext>
                </a:extLst>
              </a:tr>
              <a:tr h="284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Фактическое количество парковочных мест на парковках общего пользования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93817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95362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7401"/>
                  </a:ext>
                </a:extLst>
              </a:tr>
              <a:tr h="284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Фактическое количество парковочных мест на перехватывающих парковках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550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550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79844"/>
                  </a:ext>
                </a:extLst>
              </a:tr>
              <a:tr h="96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1.2</a:t>
                      </a:r>
                      <a:endParaRPr lang="ru-RU" sz="4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Подпрограмма 2 "Развитие дорожного хозяйства"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947922"/>
                  </a:ext>
                </a:extLst>
              </a:tr>
              <a:tr h="496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4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1 "Капитальный ремонт и (или)ремонт автомобильных дорог общего пользования местного значения"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Отраслевой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км/</a:t>
                      </a:r>
                      <a:r>
                        <a:rPr lang="ru-RU" sz="600" u="none" strike="noStrike" dirty="0" err="1">
                          <a:effectLst/>
                        </a:rPr>
                        <a:t>тыс.кв.м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24,83/147,464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31,651/165,377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613299"/>
                  </a:ext>
                </a:extLst>
              </a:tr>
              <a:tr h="373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4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2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Обеспечение надлежащего содержания дорожной сети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 муниципальных дорог, не отвечающих нормативным требованиям в общей протяженности дорог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Указы Президента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37,68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34,09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14662"/>
                  </a:ext>
                </a:extLst>
              </a:tr>
              <a:tr h="190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400" b="0" i="0" u="none" strike="noStrike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3 Осуществление инвентаризации и паспортизации улично-дорожной сети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 каждой дороги хозяин - Доля бесхозяйных дорог, принятых в муниципальную собственность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273902"/>
                  </a:ext>
                </a:extLst>
              </a:tr>
              <a:tr h="192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Протяженность сети автомобильных дорог общего пользования местного значения на территории субъекта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Указы Президента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563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582,6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799245"/>
                  </a:ext>
                </a:extLst>
              </a:tr>
              <a:tr h="744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4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4 </a:t>
                      </a:r>
                      <a:r>
                        <a:rPr lang="ru-RU" sz="800" u="none" strike="noStrike" dirty="0" err="1">
                          <a:effectLst/>
                        </a:rPr>
                        <a:t>Проектирование,строительство</a:t>
                      </a:r>
                      <a:r>
                        <a:rPr lang="ru-RU" sz="800" u="none" strike="noStrike" dirty="0">
                          <a:effectLst/>
                        </a:rPr>
                        <a:t> (реконструкция) автомобильных дорог общего пользования и объектов дорожного хозяйства местного значения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 (при наличии объектов в программе)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км/тыс.кв.м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0,86/58,2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0,86/58,2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17" marR="2217" marT="2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63" marR="1663" marT="22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810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9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23230"/>
              </p:ext>
            </p:extLst>
          </p:nvPr>
        </p:nvGraphicFramePr>
        <p:xfrm>
          <a:off x="0" y="3"/>
          <a:ext cx="9144000" cy="8264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34">
                  <a:extLst>
                    <a:ext uri="{9D8B030D-6E8A-4147-A177-3AD203B41FA5}">
                      <a16:colId xmlns:a16="http://schemas.microsoft.com/office/drawing/2014/main" val="2455019164"/>
                    </a:ext>
                  </a:extLst>
                </a:gridCol>
                <a:gridCol w="1522476">
                  <a:extLst>
                    <a:ext uri="{9D8B030D-6E8A-4147-A177-3AD203B41FA5}">
                      <a16:colId xmlns:a16="http://schemas.microsoft.com/office/drawing/2014/main" val="671562405"/>
                    </a:ext>
                  </a:extLst>
                </a:gridCol>
                <a:gridCol w="1611630">
                  <a:extLst>
                    <a:ext uri="{9D8B030D-6E8A-4147-A177-3AD203B41FA5}">
                      <a16:colId xmlns:a16="http://schemas.microsoft.com/office/drawing/2014/main" val="4254810419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243233730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4825310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94717889"/>
                    </a:ext>
                  </a:extLst>
                </a:gridCol>
                <a:gridCol w="836676">
                  <a:extLst>
                    <a:ext uri="{9D8B030D-6E8A-4147-A177-3AD203B41FA5}">
                      <a16:colId xmlns:a16="http://schemas.microsoft.com/office/drawing/2014/main" val="2110000908"/>
                    </a:ext>
                  </a:extLst>
                </a:gridCol>
                <a:gridCol w="2292858">
                  <a:extLst>
                    <a:ext uri="{9D8B030D-6E8A-4147-A177-3AD203B41FA5}">
                      <a16:colId xmlns:a16="http://schemas.microsoft.com/office/drawing/2014/main" val="1543949628"/>
                    </a:ext>
                  </a:extLst>
                </a:gridCol>
              </a:tblGrid>
              <a:tr h="98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Муниципальная программа "Архитектура и градостроительство Щёлковского муниципального района"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936412"/>
                  </a:ext>
                </a:extLst>
              </a:tr>
              <a:tr h="195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1 Утверждение Схемы территориального планирования городского округа Щёлково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Наличие утвержденной схемы территориального планирования городского округа Щёлково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да/нет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228384"/>
                  </a:ext>
                </a:extLst>
              </a:tr>
              <a:tr h="2921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2 Утверждение Генерального плана городского округа Щёлково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Наличие утвержденного Генерального плана городского округа Щёлково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Штук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       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  В Администрацию ГОЩ в целях организации и проведения публичных слушаний 14.10.2019 и 25.10.2019 соответственно поступили обращения Мособлархитектуры о размещении в Ведомственной информационной системе Главного управления архитектуры и градостроительства Московской области: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-материалов проекта Генерального плана городского округа Щёлково Московской области (далее проект ГП); -материалов Правил землепользования и застройки территорий (части территории)городского округа Щёлково Московской области (далее проект ПЗЗ). В соответствии с постановлениями Главы городского округа Щёлково от 16.10.2019 № 148 и от 30.10.2019 № 162 в период с 12.11.2019 по 30.11.2019 Администрацией проведены публичные слушания по Проекту ГП и Проекту ПЗЗ. По завершении процедуры публичных слушаний по Проекту ГП протоколы и заключение по результатам публичных слушаний направлены в адрес Мособлархитектуры письмом Администрации от 19.12.2019 № 172-01 Исх-18155Т.    По завершении процедуры публичных слушаний по проекту ПЗЗ протоколы и заключение по результатам публичных слушаний направлены в адрес Мособлархитектуры письмом Администрации от 06.02.2020 № 172-01Исх-1453С. Планируемый срок утверждения вышеуказанных документов - по поступлении из Мособлархитектуры материалов по проектам ГП ГОЩ и ПЗЗ ГОЩ на утверждение в Совет депутатов ГОЩ.   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13108"/>
                  </a:ext>
                </a:extLst>
              </a:tr>
              <a:tr h="195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проведенных публичных слушаний по проекту генерального плана городского округа Щёлково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Штук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99867"/>
                  </a:ext>
                </a:extLst>
              </a:tr>
              <a:tr h="1955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3 Утверждение Правил землепользования и застройки городского округа Щёлково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Наличие утвержденных Правил землепользования и застройки городского округа Щёлково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Штук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нет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38610"/>
                  </a:ext>
                </a:extLst>
              </a:tr>
              <a:tr h="1066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проведенных публичных слушаний по проекту правил землепользования и застройки городского округа Щёлково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137968"/>
                  </a:ext>
                </a:extLst>
              </a:tr>
              <a:tr h="116676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4 Утверждение нормативов градостроительного проектирования городского округа Щёлково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Наличие утвержденных нормативов градостроительного проектирования городского округа Щёлково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нет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На основании результатов осуществления закупки на предмет разработки нормативов градостроительного проектирования городского округа Щёлково путем проведения электронного аукциона с победителем-ИП </a:t>
                      </a:r>
                      <a:r>
                        <a:rPr lang="ru-RU" sz="600" u="none" strike="noStrike" dirty="0" err="1">
                          <a:effectLst/>
                        </a:rPr>
                        <a:t>Гелашвили</a:t>
                      </a:r>
                      <a:r>
                        <a:rPr lang="ru-RU" sz="600" u="none" strike="noStrike" dirty="0">
                          <a:effectLst/>
                        </a:rPr>
                        <a:t> А.В. 20.11.2019 заключён муниципальный контракт № 0848300041219001123.  Результаты исполнения указанного муниципального контракта приняты 25.12.2019. Оплата произведена. В соответствии с Порядком подготовки, утверждения местных нормативов градостроительного проектирования ЩМР МО, утвержденным Советом депутатов ЩМР от 18.04.2017 № 463/53-131-НПА, проект местных НГП размещен на официальном сайте Администрации городского округа Щёлково в целях сбора замечаний и предложений. По истечении 2 месяцев данный проект будет направлен в Совет депутатов ГОЩ для принятия решения об утверждении или отклонении проекта местных нормативов и направлении его на доработку с указанием даты его повторного представления.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47841"/>
                  </a:ext>
                </a:extLst>
              </a:tr>
              <a:tr h="389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5 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Обеспечение проведения публичных слушаний по проектам планировки территории и проектам межевания территории городского округа Щёлково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проведенных публичных слушаний по проектам планировки территории и межевания территории городского округа Щёлково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Обращения </a:t>
                      </a:r>
                      <a:r>
                        <a:rPr lang="ru-RU" sz="600" u="none" strike="noStrike" dirty="0" err="1">
                          <a:effectLst/>
                        </a:rPr>
                        <a:t>Мособлархитектуры</a:t>
                      </a:r>
                      <a:r>
                        <a:rPr lang="ru-RU" sz="600" u="none" strike="noStrike" dirty="0">
                          <a:effectLst/>
                        </a:rPr>
                        <a:t> о рассмотрении ППТ и ПМТ на публичных слушаниях в 2019 году в Администрацию не поступали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79707"/>
                  </a:ext>
                </a:extLst>
              </a:tr>
              <a:tr h="389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6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Утверждение градостроительных планов земельных участков при осуществлении индивидуального жилищного строительства на территории городского округа Щёлково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подготовленных и зарегестрированных градостроительных планов земельных участков при оуществлении индивидуального жилищного строительства на территории городского округа Щёлково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59555"/>
                  </a:ext>
                </a:extLst>
              </a:tr>
              <a:tr h="525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7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Создание  архитектурно-художественного облика городского округа Щёлково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разработанных архитектурно-планировочных концепций по формированию привлекательного облика городов, созданию и развитию пешеходных зон и улиц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 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97041"/>
                  </a:ext>
                </a:extLst>
              </a:tr>
              <a:tr h="584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реализованных проектов пешеходных улиц и общественных пространств в г.п. Щёлково г.Щёлково: ул.Парковая (2 этап), ул. Шмидта (набережная вдоль реки Клязьма)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Благоустроена общественная территория военного городка по адресу: Щёлковский муниципальный район, </a:t>
                      </a:r>
                      <a:r>
                        <a:rPr lang="ru-RU" sz="600" u="none" strike="noStrike" dirty="0" err="1">
                          <a:effectLst/>
                        </a:rPr>
                        <a:t>г.Щёлково</a:t>
                      </a:r>
                      <a:r>
                        <a:rPr lang="ru-RU" sz="600" u="none" strike="noStrike" dirty="0">
                          <a:effectLst/>
                        </a:rPr>
                        <a:t>, ул. Гагарина. Создана пешеходная зона от сквера им. Пушкина до ул. Шмидта в г. Щёлково. В связи с отсутствием финансирования не реализованы: -благоустройство  левой стороны набережной р. </a:t>
                      </a:r>
                      <a:r>
                        <a:rPr lang="ru-RU" sz="600" u="none" strike="noStrike" dirty="0" err="1">
                          <a:effectLst/>
                        </a:rPr>
                        <a:t>Клязьмы</a:t>
                      </a:r>
                      <a:r>
                        <a:rPr lang="ru-RU" sz="600" u="none" strike="noStrike" dirty="0">
                          <a:effectLst/>
                        </a:rPr>
                        <a:t> от моста в районе ул. Пушкина до пешеходного моста в районе рынка; -благоустройство "Чкаловского парка" в </a:t>
                      </a:r>
                      <a:r>
                        <a:rPr lang="ru-RU" sz="600" u="none" strike="noStrike" dirty="0" err="1">
                          <a:effectLst/>
                        </a:rPr>
                        <a:t>г.Щёлково</a:t>
                      </a:r>
                      <a:r>
                        <a:rPr lang="ru-RU" sz="600" u="none" strike="noStrike" dirty="0">
                          <a:effectLst/>
                        </a:rPr>
                        <a:t> городского округа Щёлково.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998689"/>
                  </a:ext>
                </a:extLst>
              </a:tr>
              <a:tr h="389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разработанных концепций по мероприятиям по защите прав и законных интересов граждан - соинвесторов, инвестировавших денежные средства в долевое жилищное строительство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 в 2018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39052"/>
                  </a:ext>
                </a:extLst>
              </a:tr>
              <a:tr h="486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ликвидации долгостроев, самовольного строительства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1. Посредством системы ИСОГД "Объекты незавершенного строительства" к учёту приняты 65 объектов.                                    2. В системе подготовлены 14 "Дорожных карт" в целях дальнейшего приведения объектов в соответствие проектной документации в установленные ДК сроки. По состоянию на 01.01.2020 из Перечня объектов незавершенного строительства/ объектов самовольного строительства исключены 27 объекта.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99492"/>
                  </a:ext>
                </a:extLst>
              </a:tr>
              <a:tr h="589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территорий, на которых приведены в порядок средства размещения информации, в том числе: главных улиц, привокзальных площадейи других территорий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10374"/>
                  </a:ext>
                </a:extLst>
              </a:tr>
              <a:tr h="292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Недопущение строительства объектов самовольной застройки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Баллы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 Ведется работа по заполнению дорожных карт в ИСОГД, по сбору документов с целью приведения объектов в соответствие, по снятию статуса самовольных объектов. Подано 13 исков в суд о сносе объектов самовольной застройки и приведение в соответствие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" marR="882" marT="11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029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4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722146"/>
              </p:ext>
            </p:extLst>
          </p:nvPr>
        </p:nvGraphicFramePr>
        <p:xfrm>
          <a:off x="1" y="0"/>
          <a:ext cx="9144000" cy="8590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610">
                  <a:extLst>
                    <a:ext uri="{9D8B030D-6E8A-4147-A177-3AD203B41FA5}">
                      <a16:colId xmlns:a16="http://schemas.microsoft.com/office/drawing/2014/main" val="994040565"/>
                    </a:ext>
                  </a:extLst>
                </a:gridCol>
                <a:gridCol w="1474470">
                  <a:extLst>
                    <a:ext uri="{9D8B030D-6E8A-4147-A177-3AD203B41FA5}">
                      <a16:colId xmlns:a16="http://schemas.microsoft.com/office/drawing/2014/main" val="942772536"/>
                    </a:ext>
                  </a:extLst>
                </a:gridCol>
                <a:gridCol w="3264408">
                  <a:extLst>
                    <a:ext uri="{9D8B030D-6E8A-4147-A177-3AD203B41FA5}">
                      <a16:colId xmlns:a16="http://schemas.microsoft.com/office/drawing/2014/main" val="87560694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420232013"/>
                    </a:ext>
                  </a:extLst>
                </a:gridCol>
                <a:gridCol w="207839">
                  <a:extLst>
                    <a:ext uri="{9D8B030D-6E8A-4147-A177-3AD203B41FA5}">
                      <a16:colId xmlns:a16="http://schemas.microsoft.com/office/drawing/2014/main" val="2383933196"/>
                    </a:ext>
                  </a:extLst>
                </a:gridCol>
                <a:gridCol w="524929">
                  <a:extLst>
                    <a:ext uri="{9D8B030D-6E8A-4147-A177-3AD203B41FA5}">
                      <a16:colId xmlns:a16="http://schemas.microsoft.com/office/drawing/2014/main" val="2493360721"/>
                    </a:ext>
                  </a:extLst>
                </a:gridCol>
                <a:gridCol w="666265">
                  <a:extLst>
                    <a:ext uri="{9D8B030D-6E8A-4147-A177-3AD203B41FA5}">
                      <a16:colId xmlns:a16="http://schemas.microsoft.com/office/drawing/2014/main" val="1474986183"/>
                    </a:ext>
                  </a:extLst>
                </a:gridCol>
                <a:gridCol w="2183129">
                  <a:extLst>
                    <a:ext uri="{9D8B030D-6E8A-4147-A177-3AD203B41FA5}">
                      <a16:colId xmlns:a16="http://schemas.microsoft.com/office/drawing/2014/main" val="3867954199"/>
                    </a:ext>
                  </a:extLst>
                </a:gridCol>
              </a:tblGrid>
              <a:tr h="128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Муниципальная программа "Образование Щёлковского муниципального района"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348457"/>
                  </a:ext>
                </a:extLst>
              </a:tr>
              <a:tr h="128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1 "Дошкольное образование"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226198"/>
                  </a:ext>
                </a:extLst>
              </a:tr>
              <a:tr h="5073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01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Создание и развитие объектов дошкольного образования (включая реконструкцию со строительством пристроек)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73766"/>
                  </a:ext>
                </a:extLst>
              </a:tr>
              <a:tr h="254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 Создание дополнительных мест для детей в возрасте от 2 месяцев до 3 лет в образовательных организациях, реализующих образовательные программы дошкольного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штук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 Открыто 20 мест в ДОУ д/с № 63,  15 мест в ДОУ д/с № 58,  20 мест в ДОУ д/с № 15 и 19 мест в ДОУ д/с № 19.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86709"/>
                  </a:ext>
                </a:extLst>
              </a:tr>
              <a:tr h="254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построенных дошкольных образовательных организаций по годам реализации программы, в том числе за счет внебюджетных источников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ввод в эксплуатацию ДОУ в 2019 году не предусмотрен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449708"/>
                  </a:ext>
                </a:extLst>
              </a:tr>
              <a:tr h="507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Численность воспитанников в возрасте до трех лет, посещающих частные организации, осуществляющие образовательную деятельность по образовательным программам дошкольного образования, присмотр и уход, в том числе в субъектах Российской Федерации, входящих в состав Дальневосточного и Северо-Кавказского федеральных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 настоящее время 43 МДОУ посещают 12297 воспитанников. В ЧДО насчитывается 169 воспитанника, из них 40 детей в возрасте до 3-х лет. Значение данного показателя согласовано с Министерством образования Московско области.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912778"/>
                  </a:ext>
                </a:extLst>
              </a:tr>
              <a:tr h="633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2019 Численность воспитанников в возрасте до трех лет, посещающих государственные и муниципальные организации, осуществляющие образовательную деятельность по образовательным программам дошкольного образования, присмотр и уход, в том числе в субъектах Российской Федерации, входящих в состав Дальневосточного и Северо-Кавказского федеральных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211164"/>
                  </a:ext>
                </a:extLst>
              </a:tr>
              <a:tr h="254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Доступность дошкольного образования для детей в возрасте от полутора до трех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04148"/>
                  </a:ext>
                </a:extLst>
              </a:tr>
              <a:tr h="381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02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Проведение капитального ремонта объектов дошкольного образования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Ясли-детям- (Создание и развитие ясельных групп)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46711"/>
                  </a:ext>
                </a:extLst>
              </a:tr>
              <a:tr h="254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отремонтированных дошкольных образовательных организаций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штук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Работы по  проведению капитального ремонта в МБДОУ д/с № 19 "Родничок" завершены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398374"/>
                  </a:ext>
                </a:extLst>
              </a:tr>
              <a:tr h="254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созданных и восстановленных объектов социальной и инженерной инфраструктуры на территории военных городков Московской области (в сфере образования)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штук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 Работы по проведению капитального ремонта в МБДОУ д/с № 32 "Росинка" (1 корпус) завершены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16009"/>
                  </a:ext>
                </a:extLst>
              </a:tr>
              <a:tr h="507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Отношение численности детей в возрасте от 1,5 до 3 лет, осваивающих образовательные программы дошкольного образования, к сумме численности детей в возрасте от 1,5 до 3 лет, состоящих на учёте для предоставления места в дошкольном образовательном учреждении с предпочтительной датой приема в текущем году.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6023"/>
                  </a:ext>
                </a:extLst>
              </a:tr>
              <a:tr h="381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Финансовое обеспечение реализации прав граждан на получение общедоступного и бесплатного дошкольного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885676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дошкольных образовательных учреждений, обеспечивающих выполнение муниципального задания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625630"/>
                  </a:ext>
                </a:extLst>
              </a:tr>
              <a:tr h="507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Удельный вес численности воспитанников частных дошкольных образовательных организаций в общей численности воспитанников дошкольных образовательных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Общее количество воспитанников ДОУ всех форм собственности 12466 при количестве воспитанников ЧДОО 169. Соотношение данных величин составляет 1,4. Данный показатель согласован с Министерством Образования Московской области.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142296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Удельный вес численности педагогических работников ДОУ, имеющих педагогическое образование в общей численности педагогических работников ДОУ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185431"/>
                  </a:ext>
                </a:extLst>
              </a:tr>
              <a:tr h="507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Удельный вес численности воспитанников дошкольных образовательных организаций, обучающихся по программам, соответствующим требованиям федерального государственного образовательного стандарта дошкольного образования, в общей численности воспитанников дошкольных образовательных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51945"/>
                  </a:ext>
                </a:extLst>
              </a:tr>
              <a:tr h="633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04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Обеспечение реализации федерального государственного образовательного стандарта дошкольного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педагогических и руководящих работников государственных (муниципальных) дошкольных образовательных организаций, прошедших в течении последних 3 лет повышение квалификации или профессиональную переподготовку, в общей численности педагогических и руководящих работников дошкольных образовательных организаций до 100 % к 2016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12" marR="1412" marT="18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83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599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50864"/>
              </p:ext>
            </p:extLst>
          </p:nvPr>
        </p:nvGraphicFramePr>
        <p:xfrm>
          <a:off x="0" y="-2"/>
          <a:ext cx="9144000" cy="7228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50">
                  <a:extLst>
                    <a:ext uri="{9D8B030D-6E8A-4147-A177-3AD203B41FA5}">
                      <a16:colId xmlns:a16="http://schemas.microsoft.com/office/drawing/2014/main" val="676665712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69463354"/>
                    </a:ext>
                  </a:extLst>
                </a:gridCol>
                <a:gridCol w="3663391">
                  <a:extLst>
                    <a:ext uri="{9D8B030D-6E8A-4147-A177-3AD203B41FA5}">
                      <a16:colId xmlns:a16="http://schemas.microsoft.com/office/drawing/2014/main" val="2089440851"/>
                    </a:ext>
                  </a:extLst>
                </a:gridCol>
                <a:gridCol w="464592">
                  <a:extLst>
                    <a:ext uri="{9D8B030D-6E8A-4147-A177-3AD203B41FA5}">
                      <a16:colId xmlns:a16="http://schemas.microsoft.com/office/drawing/2014/main" val="3631982903"/>
                    </a:ext>
                  </a:extLst>
                </a:gridCol>
                <a:gridCol w="482693">
                  <a:extLst>
                    <a:ext uri="{9D8B030D-6E8A-4147-A177-3AD203B41FA5}">
                      <a16:colId xmlns:a16="http://schemas.microsoft.com/office/drawing/2014/main" val="3318993508"/>
                    </a:ext>
                  </a:extLst>
                </a:gridCol>
                <a:gridCol w="524929">
                  <a:extLst>
                    <a:ext uri="{9D8B030D-6E8A-4147-A177-3AD203B41FA5}">
                      <a16:colId xmlns:a16="http://schemas.microsoft.com/office/drawing/2014/main" val="2079755529"/>
                    </a:ext>
                  </a:extLst>
                </a:gridCol>
                <a:gridCol w="775992">
                  <a:extLst>
                    <a:ext uri="{9D8B030D-6E8A-4147-A177-3AD203B41FA5}">
                      <a16:colId xmlns:a16="http://schemas.microsoft.com/office/drawing/2014/main" val="1589352405"/>
                    </a:ext>
                  </a:extLst>
                </a:gridCol>
                <a:gridCol w="2073401">
                  <a:extLst>
                    <a:ext uri="{9D8B030D-6E8A-4147-A177-3AD203B41FA5}">
                      <a16:colId xmlns:a16="http://schemas.microsoft.com/office/drawing/2014/main" val="3325702726"/>
                    </a:ext>
                  </a:extLst>
                </a:gridCol>
              </a:tblGrid>
              <a:tr h="97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3.2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Подпрограмма 2 "Общее образование"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29632"/>
                  </a:ext>
                </a:extLst>
              </a:tr>
              <a:tr h="320947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01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Финансовое обеспечение деятельности образовательных организаций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Процент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116,2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показатель выполнен. По соглашению установлено плановое значение 56 111,30 рублей. Исполнение по итогам 4 квартала составило 59 479,52 рублей, что составляет 106,0 %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857287"/>
                  </a:ext>
                </a:extLst>
              </a:tr>
              <a:tr h="28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сдавших ЕГЭ по 3 и более предметам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33,73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88991"/>
                  </a:ext>
                </a:extLst>
              </a:tr>
              <a:tr h="28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Внедрена целевая модель цифровой образовательной среды в общеобразовательных организациях и профессиональных образовательных организациях во всех субъектах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не предусмотрен для реализации в 2019 году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08571"/>
                  </a:ext>
                </a:extLst>
              </a:tr>
              <a:tr h="40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Обновлена материально-техническая база для формирования у обучающихся современных технологических и гуманитарных навыков. Создана материально-техническая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городах. тыс.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приоритетный целевой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329744"/>
                  </a:ext>
                </a:extLst>
              </a:tr>
              <a:tr h="320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2019 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782835"/>
                  </a:ext>
                </a:extLst>
              </a:tr>
              <a:tr h="28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Чел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01090"/>
                  </a:ext>
                </a:extLst>
              </a:tr>
              <a:tr h="28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2019 Доля педагогических работников, прошедших добровольную независимую оценку квалификации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23266"/>
                  </a:ext>
                </a:extLst>
              </a:tr>
              <a:tr h="28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Доля учителей, заместителей директоров и директоров школ, повысивших уровень квалификации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56211"/>
                  </a:ext>
                </a:extLst>
              </a:tr>
              <a:tr h="28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Сокращение школ, находящихся в «красной зоне»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33,33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6,67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386695"/>
                  </a:ext>
                </a:extLst>
              </a:tr>
              <a:tr h="28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Современное управление школой - Качество школьного образования 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(соответствие стандарту качества управления общеобразовательными  организациями)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67404"/>
                  </a:ext>
                </a:extLst>
              </a:tr>
              <a:tr h="32094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03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179980"/>
                  </a:ext>
                </a:extLst>
              </a:tr>
              <a:tr h="320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общеобразовательных организаций, работающих в условиях реализации программ региональных инновационных площадок и инновационных образовательных проектов, в общей численности общеобразовательных орагнизаций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308601"/>
                  </a:ext>
                </a:extLst>
              </a:tr>
              <a:tr h="240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современных компьютеров ( со сроком эксплуатации не более 7 лет)на 100 обучающихся в общеобразовательных организациях муниципального образования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56732"/>
                  </a:ext>
                </a:extLst>
              </a:tr>
              <a:tr h="320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детей по категориям местожительства, социального и имущественного статуса, состояния здоровья, охваченных моделями и программами социализации, в общем количестве детей по указанным категориям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96367"/>
                  </a:ext>
                </a:extLst>
              </a:tr>
              <a:tr h="320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обучающихся (физических лиц) общеобразовательных организаций, которым оказана поддержка в рамках программ поддержки одарённых детей и талантливой молодежи (на муниципальном и региональном уровне)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587932"/>
                  </a:ext>
                </a:extLst>
              </a:tr>
              <a:tr h="28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Результативность участия муниципального образования во Всероссийской олимпиаде школьников (ВсОШ)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Баллы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53,41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32779"/>
                  </a:ext>
                </a:extLst>
              </a:tr>
              <a:tr h="480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05.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Капитальный , текущий ремонт муниципального имущества муниципальных общеобразовательных организаций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отремонтированных общеобразовательных организаций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 Работы по  капитальному ремонту в МБОУ СОШ № 2 им. </a:t>
                      </a:r>
                      <a:r>
                        <a:rPr lang="ru-RU" sz="600" u="none" strike="noStrike" dirty="0" err="1">
                          <a:effectLst/>
                        </a:rPr>
                        <a:t>С.И.Руденко</a:t>
                      </a:r>
                      <a:r>
                        <a:rPr lang="ru-RU" sz="600" u="none" strike="noStrike" dirty="0">
                          <a:effectLst/>
                        </a:rPr>
                        <a:t> п. Монино завершены. По капитальному ремонту в МАОУ  </a:t>
                      </a:r>
                      <a:r>
                        <a:rPr lang="ru-RU" sz="600" u="none" strike="noStrike" dirty="0" err="1">
                          <a:effectLst/>
                        </a:rPr>
                        <a:t>Краснознаменская</a:t>
                      </a:r>
                      <a:r>
                        <a:rPr lang="ru-RU" sz="600" u="none" strike="noStrike" dirty="0">
                          <a:effectLst/>
                        </a:rPr>
                        <a:t> СОШ: контракт </a:t>
                      </a:r>
                      <a:r>
                        <a:rPr lang="ru-RU" sz="600" u="none" strike="noStrike" dirty="0" err="1">
                          <a:effectLst/>
                        </a:rPr>
                        <a:t>рассторгнут</a:t>
                      </a:r>
                      <a:r>
                        <a:rPr lang="ru-RU" sz="600" u="none" strike="noStrike" dirty="0">
                          <a:effectLst/>
                        </a:rPr>
                        <a:t>, завершение работ планируется в 2020 году, после проведения новых </a:t>
                      </a:r>
                      <a:r>
                        <a:rPr lang="ru-RU" sz="600" u="none" strike="noStrike" dirty="0" err="1">
                          <a:effectLst/>
                        </a:rPr>
                        <a:t>конкрусных</a:t>
                      </a:r>
                      <a:r>
                        <a:rPr lang="ru-RU" sz="600" u="none" strike="noStrike" dirty="0">
                          <a:effectLst/>
                        </a:rPr>
                        <a:t> процедур.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712291"/>
                  </a:ext>
                </a:extLst>
              </a:tr>
              <a:tr h="19335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06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/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Создание и развитие в общеобразовательных организациях Московской области условий для ликвидации 2-й смены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построенных общеобразовательных организаций по годам реализации программы, в том числе за счет внебюджетных источников**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72338"/>
                  </a:ext>
                </a:extLst>
              </a:tr>
              <a:tr h="289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 (пристройка к Медвежье-Озёрской СОШ)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86969"/>
                  </a:ext>
                </a:extLst>
              </a:tr>
              <a:tr h="240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обучающихся в государственных (муниципальных) общеобразовательных организациях, занимающихся в одну смену, в общей численности обучающихся в государственных (муниципальных) общеобразовательных организациях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89,98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91,28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90824"/>
                  </a:ext>
                </a:extLst>
              </a:tr>
              <a:tr h="193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обучающихся во вторую смену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10,02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9,72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89882"/>
                  </a:ext>
                </a:extLst>
              </a:tr>
              <a:tr h="240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новых мест в общеобразовательных организациях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275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275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86916"/>
                  </a:ext>
                </a:extLst>
              </a:tr>
              <a:tr h="240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обучающихся, 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84,9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84,9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9" marR="1269" marT="16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2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2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26795"/>
              </p:ext>
            </p:extLst>
          </p:nvPr>
        </p:nvGraphicFramePr>
        <p:xfrm>
          <a:off x="0" y="1"/>
          <a:ext cx="9144001" cy="10161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782">
                  <a:extLst>
                    <a:ext uri="{9D8B030D-6E8A-4147-A177-3AD203B41FA5}">
                      <a16:colId xmlns:a16="http://schemas.microsoft.com/office/drawing/2014/main" val="1997677324"/>
                    </a:ext>
                  </a:extLst>
                </a:gridCol>
                <a:gridCol w="1597914">
                  <a:extLst>
                    <a:ext uri="{9D8B030D-6E8A-4147-A177-3AD203B41FA5}">
                      <a16:colId xmlns:a16="http://schemas.microsoft.com/office/drawing/2014/main" val="3176419774"/>
                    </a:ext>
                  </a:extLst>
                </a:gridCol>
                <a:gridCol w="2682701">
                  <a:extLst>
                    <a:ext uri="{9D8B030D-6E8A-4147-A177-3AD203B41FA5}">
                      <a16:colId xmlns:a16="http://schemas.microsoft.com/office/drawing/2014/main" val="4139259241"/>
                    </a:ext>
                  </a:extLst>
                </a:gridCol>
                <a:gridCol w="464593">
                  <a:extLst>
                    <a:ext uri="{9D8B030D-6E8A-4147-A177-3AD203B41FA5}">
                      <a16:colId xmlns:a16="http://schemas.microsoft.com/office/drawing/2014/main" val="3850764111"/>
                    </a:ext>
                  </a:extLst>
                </a:gridCol>
                <a:gridCol w="482693">
                  <a:extLst>
                    <a:ext uri="{9D8B030D-6E8A-4147-A177-3AD203B41FA5}">
                      <a16:colId xmlns:a16="http://schemas.microsoft.com/office/drawing/2014/main" val="2646888427"/>
                    </a:ext>
                  </a:extLst>
                </a:gridCol>
                <a:gridCol w="524927">
                  <a:extLst>
                    <a:ext uri="{9D8B030D-6E8A-4147-A177-3AD203B41FA5}">
                      <a16:colId xmlns:a16="http://schemas.microsoft.com/office/drawing/2014/main" val="2634361586"/>
                    </a:ext>
                  </a:extLst>
                </a:gridCol>
                <a:gridCol w="1423941">
                  <a:extLst>
                    <a:ext uri="{9D8B030D-6E8A-4147-A177-3AD203B41FA5}">
                      <a16:colId xmlns:a16="http://schemas.microsoft.com/office/drawing/2014/main" val="1350136201"/>
                    </a:ext>
                  </a:extLst>
                </a:gridCol>
                <a:gridCol w="1425450">
                  <a:extLst>
                    <a:ext uri="{9D8B030D-6E8A-4147-A177-3AD203B41FA5}">
                      <a16:colId xmlns:a16="http://schemas.microsoft.com/office/drawing/2014/main" val="1076310876"/>
                    </a:ext>
                  </a:extLst>
                </a:gridCol>
              </a:tblGrid>
              <a:tr h="126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3 "Дополнительное образование, воспитание и психолого-социальное сопровождение детей"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859"/>
                  </a:ext>
                </a:extLst>
              </a:tr>
              <a:tr h="4983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02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Реализация «пилотных проектов» обновления содержания и технологий дополнительного образования, воспитания, психолого-педагогического сопровождения детей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Сохранение и развитие существующей сети организации отдыха и оздоровления детей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27172"/>
                  </a:ext>
                </a:extLst>
              </a:tr>
              <a:tr h="374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59,62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7868"/>
                  </a:ext>
                </a:extLst>
              </a:tr>
              <a:tr h="250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59,81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75118"/>
                  </a:ext>
                </a:extLst>
              </a:tr>
              <a:tr h="2504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03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Реализация мер, направленных на повышение эффективности воспитательной деятельности в системе образования, физической культуры и спорта, культуры и уровня психолого-педагогической поддержки социализации детей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489918"/>
                  </a:ext>
                </a:extLst>
              </a:tr>
              <a:tr h="250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детей (от 5 до 18 лет), охваченных дополнительным общеразвивающими программами технической и естественнонаучной направленности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07919"/>
                  </a:ext>
                </a:extLst>
              </a:tr>
              <a:tr h="374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2019 Доля детей в возрасте от 5 до 18 лет, посещающих объединения образовательных организаций, участвующих в проекте «Наука в Подмосковье»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25,06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371981"/>
                  </a:ext>
                </a:extLst>
              </a:tr>
              <a:tr h="374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Школьные спортивные соревнования - Организация спортивных соревнований внутри школы - определение лучших . Межшкольные соревнования  окружные/районные, областные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19637"/>
                  </a:ext>
                </a:extLst>
              </a:tr>
              <a:tr h="3743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04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Финансовое обеспечение оказания услуг (выполнения работ) организациями дополнительного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Зарплата бюджетников - Достижение (поддержание) средней заработной платы работников  социальной сферы в соответствии с майскими Указами Президента 2012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105,06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01585"/>
                  </a:ext>
                </a:extLst>
              </a:tr>
              <a:tr h="374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03097"/>
                  </a:ext>
                </a:extLst>
              </a:tr>
              <a:tr h="4983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07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Реализация комплекса мер, обеспечивающих развитие системы дополнительного образования детей художественной направленности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победителей и призёров творческих олимпиад, конкурсов и фестивалей межрегионального, федерального и международного уровня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07532"/>
                  </a:ext>
                </a:extLst>
              </a:tr>
              <a:tr h="250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детей, привлекаемых к участию в творческих мероприятиях, от общего числа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172823"/>
                  </a:ext>
                </a:extLst>
              </a:tr>
              <a:tr h="622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Удельный вес численности детей и молодежи в возрасте от 5 до 18 лет, проживающих на территории Московской области и получающих ууслуги в сфере дополнительного образования в частных организациях, осуществляющих образовательную деятельность по дополнительным общеобразовательным программам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686513"/>
                  </a:ext>
                </a:extLst>
              </a:tr>
              <a:tr h="111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2019. Доля детей в возрасте от 5 до 18 лет, использующих сертификаты дополнительного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детей в возрасте от 5 до 18 лет, использующих сертификаты дополнительного образования – воспользовались электронными сертификатами 15,2 % детей в возрасте от 5 до 18 лет, мест по дополнительным общеразвивающим программам для использования электронных сертификатов предоставлено 25 %.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739551"/>
                  </a:ext>
                </a:extLst>
              </a:tr>
              <a:tr h="622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2019 Число детей, охваченных деятельностью детских технопарков "Кванториум" (мобильных технопарков "Кванториум")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Тысяча 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233275"/>
                  </a:ext>
                </a:extLst>
              </a:tr>
              <a:tr h="498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2019 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образования (показатель реализуется накопительным итогом)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66" marR="1866" marT="24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22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573725" y="746439"/>
            <a:ext cx="261927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5650" y="611675"/>
            <a:ext cx="76247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Бюджетная </a:t>
            </a:r>
            <a:r>
              <a:rPr lang="ru-RU" sz="1400" b="1" dirty="0" smtClean="0">
                <a:solidFill>
                  <a:schemeClr val="bg1"/>
                </a:solidFill>
              </a:rPr>
              <a:t>политика</a:t>
            </a: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М</a:t>
            </a:r>
            <a:r>
              <a:rPr lang="ru-RU" sz="1400" dirty="0" smtClean="0">
                <a:solidFill>
                  <a:schemeClr val="bg1"/>
                </a:solidFill>
              </a:rPr>
              <a:t>ногосторонний </a:t>
            </a:r>
            <a:r>
              <a:rPr lang="ru-RU" sz="1400" dirty="0">
                <a:solidFill>
                  <a:schemeClr val="bg1"/>
                </a:solidFill>
              </a:rPr>
              <a:t>процесс, включающий действия органов власти всех уровней не только в бюджетной сфере, но в налоговой, ценовой, кредитной и в целом в финансовой.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С точки зрения бюджетной сферы,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b="1" dirty="0">
                <a:solidFill>
                  <a:schemeClr val="bg1"/>
                </a:solidFill>
              </a:rPr>
              <a:t>бюджетная политика</a:t>
            </a:r>
            <a:r>
              <a:rPr lang="ru-RU" sz="1400" dirty="0">
                <a:solidFill>
                  <a:schemeClr val="bg1"/>
                </a:solidFill>
              </a:rPr>
              <a:t> представляет собой совокупность действий и мероприятий, проводимых органами власти в сфере управления формированием и исполнением бюджета по выполнению ими функций перед обществом и государством.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0821" y="1896626"/>
            <a:ext cx="75896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Доходы бюджета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Поступающие </a:t>
            </a:r>
            <a:r>
              <a:rPr lang="ru-RU" sz="1400" dirty="0">
                <a:solidFill>
                  <a:schemeClr val="bg1"/>
                </a:solidFill>
              </a:rPr>
              <a:t>от населения, организаций, учреждений в бюджет денежные средства в виде налогов, неналоговых поступлений (пошлины, доходы от продажи имущества, штрафы и т.п.), безвозмездных поступлений. Кредиты, остатки средств на начало периода не включаются в состав доходов.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546505" y="1947030"/>
            <a:ext cx="271001" cy="29298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684" y="3066171"/>
            <a:ext cx="753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Дефицит </a:t>
            </a:r>
            <a:r>
              <a:rPr lang="ru-RU" sz="1400" b="1" dirty="0">
                <a:solidFill>
                  <a:schemeClr val="bg1"/>
                </a:solidFill>
              </a:rPr>
              <a:t>бюджета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Превышение </a:t>
            </a:r>
            <a:r>
              <a:rPr lang="ru-RU" sz="1400" dirty="0">
                <a:solidFill>
                  <a:schemeClr val="bg1"/>
                </a:solidFill>
              </a:rPr>
              <a:t>расходов бюджета над его доходами.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573724" y="3071541"/>
            <a:ext cx="243780" cy="2616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8471" y="352111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1400" b="1" dirty="0" smtClean="0">
                <a:solidFill>
                  <a:schemeClr val="bg1"/>
                </a:solidFill>
              </a:rPr>
              <a:t>Профицит </a:t>
            </a:r>
            <a:r>
              <a:rPr lang="ru-RU" sz="1400" b="1" dirty="0">
                <a:solidFill>
                  <a:schemeClr val="bg1"/>
                </a:solidFill>
              </a:rPr>
              <a:t>бюджета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  Превышение доходов </a:t>
            </a:r>
            <a:r>
              <a:rPr lang="ru-RU" sz="1400" dirty="0">
                <a:solidFill>
                  <a:schemeClr val="bg1"/>
                </a:solidFill>
              </a:rPr>
              <a:t>бюджета над его </a:t>
            </a:r>
            <a:r>
              <a:rPr lang="ru-RU" sz="1400" dirty="0" smtClean="0">
                <a:solidFill>
                  <a:schemeClr val="bg1"/>
                </a:solidFill>
              </a:rPr>
              <a:t>расходами.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91873" y="3589391"/>
            <a:ext cx="208429" cy="2241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0299" y="4005064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Расходы </a:t>
            </a:r>
            <a:r>
              <a:rPr lang="ru-RU" sz="1400" b="1" dirty="0">
                <a:solidFill>
                  <a:schemeClr val="bg1"/>
                </a:solidFill>
              </a:rPr>
              <a:t>бюджета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 Выплачиваемые </a:t>
            </a:r>
            <a:r>
              <a:rPr lang="ru-RU" sz="1400" dirty="0">
                <a:solidFill>
                  <a:schemeClr val="bg1"/>
                </a:solidFill>
              </a:rPr>
              <a:t>из бюджета денежные </a:t>
            </a:r>
            <a:r>
              <a:rPr lang="ru-RU" sz="1400" dirty="0" smtClean="0">
                <a:solidFill>
                  <a:schemeClr val="bg1"/>
                </a:solidFill>
              </a:rPr>
              <a:t>средства.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582798" y="4057593"/>
            <a:ext cx="234706" cy="2473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7503" y="4468991"/>
            <a:ext cx="8136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Межбюджетные </a:t>
            </a:r>
            <a:r>
              <a:rPr lang="ru-RU" sz="1400" b="1" dirty="0">
                <a:solidFill>
                  <a:schemeClr val="bg1"/>
                </a:solidFill>
              </a:rPr>
              <a:t>отношения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 Взаимоотношения </a:t>
            </a:r>
            <a:r>
              <a:rPr lang="ru-RU" sz="1400" dirty="0">
                <a:solidFill>
                  <a:schemeClr val="bg1"/>
                </a:solidFill>
              </a:rPr>
              <a:t>между РФ, субъектами РФ и муниципальными образованиями по вопросам </a:t>
            </a:r>
            <a:r>
              <a:rPr lang="ru-RU" sz="1400" dirty="0" smtClean="0">
                <a:solidFill>
                  <a:schemeClr val="bg1"/>
                </a:solidFill>
              </a:rPr>
              <a:t>   осуществления </a:t>
            </a:r>
            <a:r>
              <a:rPr lang="ru-RU" sz="1400" dirty="0">
                <a:solidFill>
                  <a:schemeClr val="bg1"/>
                </a:solidFill>
              </a:rPr>
              <a:t>бюджетного процесса.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Программные </a:t>
            </a:r>
            <a:r>
              <a:rPr lang="ru-RU" sz="1400" b="1" dirty="0">
                <a:solidFill>
                  <a:schemeClr val="bg1"/>
                </a:solidFill>
              </a:rPr>
              <a:t>расходы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Расходы</a:t>
            </a:r>
            <a:r>
              <a:rPr lang="ru-RU" sz="1400" dirty="0">
                <a:solidFill>
                  <a:schemeClr val="bg1"/>
                </a:solidFill>
              </a:rPr>
              <a:t>, включенные в муниципальные </a:t>
            </a:r>
            <a:r>
              <a:rPr lang="ru-RU" sz="1400" dirty="0" smtClean="0">
                <a:solidFill>
                  <a:schemeClr val="bg1"/>
                </a:solidFill>
              </a:rPr>
              <a:t>программы.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578333" y="4519891"/>
            <a:ext cx="221967" cy="2688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564751" y="5147846"/>
            <a:ext cx="25294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99176"/>
              </p:ext>
            </p:extLst>
          </p:nvPr>
        </p:nvGraphicFramePr>
        <p:xfrm>
          <a:off x="0" y="-15716"/>
          <a:ext cx="9228204" cy="7569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178">
                  <a:extLst>
                    <a:ext uri="{9D8B030D-6E8A-4147-A177-3AD203B41FA5}">
                      <a16:colId xmlns:a16="http://schemas.microsoft.com/office/drawing/2014/main" val="71177786"/>
                    </a:ext>
                  </a:extLst>
                </a:gridCol>
                <a:gridCol w="2866644">
                  <a:extLst>
                    <a:ext uri="{9D8B030D-6E8A-4147-A177-3AD203B41FA5}">
                      <a16:colId xmlns:a16="http://schemas.microsoft.com/office/drawing/2014/main" val="3306435937"/>
                    </a:ext>
                  </a:extLst>
                </a:gridCol>
                <a:gridCol w="2187702">
                  <a:extLst>
                    <a:ext uri="{9D8B030D-6E8A-4147-A177-3AD203B41FA5}">
                      <a16:colId xmlns:a16="http://schemas.microsoft.com/office/drawing/2014/main" val="2209182513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4254550257"/>
                    </a:ext>
                  </a:extLst>
                </a:gridCol>
                <a:gridCol w="356616">
                  <a:extLst>
                    <a:ext uri="{9D8B030D-6E8A-4147-A177-3AD203B41FA5}">
                      <a16:colId xmlns:a16="http://schemas.microsoft.com/office/drawing/2014/main" val="2220612563"/>
                    </a:ext>
                  </a:extLst>
                </a:gridCol>
                <a:gridCol w="27098">
                  <a:extLst>
                    <a:ext uri="{9D8B030D-6E8A-4147-A177-3AD203B41FA5}">
                      <a16:colId xmlns:a16="http://schemas.microsoft.com/office/drawing/2014/main" val="588786138"/>
                    </a:ext>
                  </a:extLst>
                </a:gridCol>
                <a:gridCol w="27098">
                  <a:extLst>
                    <a:ext uri="{9D8B030D-6E8A-4147-A177-3AD203B41FA5}">
                      <a16:colId xmlns:a16="http://schemas.microsoft.com/office/drawing/2014/main" val="1879031398"/>
                    </a:ext>
                  </a:extLst>
                </a:gridCol>
                <a:gridCol w="27098">
                  <a:extLst>
                    <a:ext uri="{9D8B030D-6E8A-4147-A177-3AD203B41FA5}">
                      <a16:colId xmlns:a16="http://schemas.microsoft.com/office/drawing/2014/main" val="1325635290"/>
                    </a:ext>
                  </a:extLst>
                </a:gridCol>
                <a:gridCol w="331572">
                  <a:extLst>
                    <a:ext uri="{9D8B030D-6E8A-4147-A177-3AD203B41FA5}">
                      <a16:colId xmlns:a16="http://schemas.microsoft.com/office/drawing/2014/main" val="3200402304"/>
                    </a:ext>
                  </a:extLst>
                </a:gridCol>
                <a:gridCol w="912114">
                  <a:extLst>
                    <a:ext uri="{9D8B030D-6E8A-4147-A177-3AD203B41FA5}">
                      <a16:colId xmlns:a16="http://schemas.microsoft.com/office/drawing/2014/main" val="987795786"/>
                    </a:ext>
                  </a:extLst>
                </a:gridCol>
                <a:gridCol w="1628154">
                  <a:extLst>
                    <a:ext uri="{9D8B030D-6E8A-4147-A177-3AD203B41FA5}">
                      <a16:colId xmlns:a16="http://schemas.microsoft.com/office/drawing/2014/main" val="2855757682"/>
                    </a:ext>
                  </a:extLst>
                </a:gridCol>
              </a:tblGrid>
              <a:tr h="124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Муниципальная программа "Развитие инженерной инфраструктуры и </a:t>
                      </a:r>
                      <a:r>
                        <a:rPr lang="ru-RU" sz="800" u="none" strike="noStrike" dirty="0" err="1">
                          <a:effectLst/>
                        </a:rPr>
                        <a:t>энергоэффективности</a:t>
                      </a:r>
                      <a:r>
                        <a:rPr lang="ru-RU" sz="800" u="none" strike="noStrike" dirty="0">
                          <a:effectLst/>
                        </a:rPr>
                        <a:t> Щёлковского муниципального района"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27778"/>
                  </a:ext>
                </a:extLst>
              </a:tr>
              <a:tr h="124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1 "Чистая вода"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629640"/>
                  </a:ext>
                </a:extLst>
              </a:tr>
              <a:tr h="3699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1 Строительство, реконструкция, капитальный ремонт, приобретение, монтаж и ввод в эксплуатацию объектов водоснабжения (ВЗУ, ВНС, станции водоочистки) на территории Щёлковского муниципального района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Ключевые показатели (Рейтинг-50)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694608"/>
                  </a:ext>
                </a:extLst>
              </a:tr>
              <a:tr h="359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 Губернатора МО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13230"/>
                  </a:ext>
                </a:extLst>
              </a:tr>
              <a:tr h="124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2 "Очистка сточных вод"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087834"/>
                  </a:ext>
                </a:extLst>
              </a:tr>
              <a:tr h="503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01 «Строительство (реконструкция) капитальный ремонт канализационных коллекторов (участков) и канализационных насосных станций на территории Щёлковского муниципального района»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не запланирован к реализации в 2019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60415"/>
                  </a:ext>
                </a:extLst>
              </a:tr>
              <a:tr h="124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3 "Создание условий для обеспечения качественными жилищно-коммунальными услугами"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81206"/>
                  </a:ext>
                </a:extLst>
              </a:tr>
              <a:tr h="441845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3: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Обеспечение реализации мероприятий по развитию систем тепло-, водоснабжения и водоотведения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Разработка схемы теплоснабжения городского округа Щёлково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31198"/>
                  </a:ext>
                </a:extLst>
              </a:tr>
              <a:tr h="247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ограничений в поставке топливно-энергетических ресурсов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244586"/>
                  </a:ext>
                </a:extLst>
              </a:tr>
              <a:tr h="441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Разработка схемы водоснабжения и водоотведения городского округа Щёлково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64755"/>
                  </a:ext>
                </a:extLst>
              </a:tr>
              <a:tr h="441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созданных и восстановленных объектов инженерной инфраструктуры  на территории военных городков за счёт средств местного бюджета в сфере жилищно-коммунального хозяйства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89346"/>
                  </a:ext>
                </a:extLst>
              </a:tr>
              <a:tr h="331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созданных и восстановленных объектов инженерной инфраструктуры на территории военных городков МО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666052"/>
                  </a:ext>
                </a:extLst>
              </a:tr>
              <a:tr h="5430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6: Создание условий для привлечения заемных средств на капитальные вложения в системы теплоснабжения, водоснабжения, водоотведения и очистки сточных вод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сметных расчётов, прошедших экспертизу на определение достоверности их стоимости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 в 2019 сметные расчеты экспертизе не подлежали в связи с отсутствием необходимости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96434"/>
                  </a:ext>
                </a:extLst>
              </a:tr>
              <a:tr h="441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7: Создание экономических условий для повышения эффективности работы организаций жилищно-коммунального хозяйства"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Компенсация выпадающих доходов организациям, поставляющим коммунальные ресурсы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66547"/>
                  </a:ext>
                </a:extLst>
              </a:tr>
              <a:tr h="124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4 "Энергосбережение и повышение энергетической эффективности"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55143"/>
                  </a:ext>
                </a:extLst>
              </a:tr>
              <a:tr h="441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1 Организация учёта энергетических ресурсов  в бюджетной сфере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Отраслевой показатель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81,72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Высокий процент изношенности сетей систем водоснабжения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817742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2 Организация учёта используемых энергетических ресурсов в жилищном фонде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Бережливый учёт- доля многоквартирных домов, оснащенных общедомовыми приборами учета энергетических ресурсов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82939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3 Повышение энергетической эффективности в бюджетной сфере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(A, B, C, D)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35,71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Выгрузка из системы САСДУЭ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61806"/>
                  </a:ext>
                </a:extLst>
              </a:tr>
              <a:tr h="124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5 "Развитие газификации населенных пунктов"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06464"/>
                  </a:ext>
                </a:extLst>
              </a:tr>
              <a:tr h="24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1 Строительство газопроводов в  населённых пунктах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газифицированных  населенных пунктов в общем количестве населенных пунктов Щёлковского 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Отраслевой показатель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 связи с отсутствием финансовых средств на реализацию мероприятий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99296"/>
                  </a:ext>
                </a:extLst>
              </a:tr>
              <a:tr h="131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6 "Предоставление субсидий на оплату жилого помещения и коммунальных услуг гражданам Российской федерации, имеющих место жительства в Щёлковском муниципальном районе"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76767"/>
                  </a:ext>
                </a:extLst>
              </a:tr>
              <a:tr h="441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1 Социальная поддержка граждан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граждан, получивших субсидию на оплату жилого помещения и коммунальных услуг, в общем числе обратившихся граждан и имеющих право на ее получение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98" marR="1698" marT="2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702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49993"/>
              </p:ext>
            </p:extLst>
          </p:nvPr>
        </p:nvGraphicFramePr>
        <p:xfrm>
          <a:off x="0" y="3"/>
          <a:ext cx="9274303" cy="8848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495">
                  <a:extLst>
                    <a:ext uri="{9D8B030D-6E8A-4147-A177-3AD203B41FA5}">
                      <a16:colId xmlns:a16="http://schemas.microsoft.com/office/drawing/2014/main" val="554064871"/>
                    </a:ext>
                  </a:extLst>
                </a:gridCol>
                <a:gridCol w="2325114">
                  <a:extLst>
                    <a:ext uri="{9D8B030D-6E8A-4147-A177-3AD203B41FA5}">
                      <a16:colId xmlns:a16="http://schemas.microsoft.com/office/drawing/2014/main" val="2136398568"/>
                    </a:ext>
                  </a:extLst>
                </a:gridCol>
                <a:gridCol w="3278291">
                  <a:extLst>
                    <a:ext uri="{9D8B030D-6E8A-4147-A177-3AD203B41FA5}">
                      <a16:colId xmlns:a16="http://schemas.microsoft.com/office/drawing/2014/main" val="1152976818"/>
                    </a:ext>
                  </a:extLst>
                </a:gridCol>
                <a:gridCol w="1011490">
                  <a:extLst>
                    <a:ext uri="{9D8B030D-6E8A-4147-A177-3AD203B41FA5}">
                      <a16:colId xmlns:a16="http://schemas.microsoft.com/office/drawing/2014/main" val="3911298208"/>
                    </a:ext>
                  </a:extLst>
                </a:gridCol>
                <a:gridCol w="410388">
                  <a:extLst>
                    <a:ext uri="{9D8B030D-6E8A-4147-A177-3AD203B41FA5}">
                      <a16:colId xmlns:a16="http://schemas.microsoft.com/office/drawing/2014/main" val="267529687"/>
                    </a:ext>
                  </a:extLst>
                </a:gridCol>
                <a:gridCol w="340831">
                  <a:extLst>
                    <a:ext uri="{9D8B030D-6E8A-4147-A177-3AD203B41FA5}">
                      <a16:colId xmlns:a16="http://schemas.microsoft.com/office/drawing/2014/main" val="320887418"/>
                    </a:ext>
                  </a:extLst>
                </a:gridCol>
                <a:gridCol w="507971">
                  <a:extLst>
                    <a:ext uri="{9D8B030D-6E8A-4147-A177-3AD203B41FA5}">
                      <a16:colId xmlns:a16="http://schemas.microsoft.com/office/drawing/2014/main" val="1354911505"/>
                    </a:ext>
                  </a:extLst>
                </a:gridCol>
                <a:gridCol w="1163723">
                  <a:extLst>
                    <a:ext uri="{9D8B030D-6E8A-4147-A177-3AD203B41FA5}">
                      <a16:colId xmlns:a16="http://schemas.microsoft.com/office/drawing/2014/main" val="1389228505"/>
                    </a:ext>
                  </a:extLst>
                </a:gridCol>
              </a:tblGrid>
              <a:tr h="33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Муниципальная программа "Спорт Щёлковского  муниципального района"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73996"/>
                  </a:ext>
                </a:extLst>
              </a:tr>
              <a:tr h="31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1  «Развитие физической культуры и спорта»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310497"/>
                  </a:ext>
                </a:extLst>
              </a:tr>
              <a:tr h="11675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1. Привлечение различных категорий населения к регулярным  занятиям  физической культурой и спортом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Доля граждан муниципального образования Московской области, систематически занимающихся физической культурой и спортом, в общей </a:t>
                      </a:r>
                      <a:r>
                        <a:rPr lang="ru-RU" sz="600" u="none" strike="noStrike" dirty="0" smtClean="0">
                          <a:effectLst/>
                        </a:rPr>
                        <a:t>численности </a:t>
                      </a:r>
                      <a:r>
                        <a:rPr lang="ru-RU" sz="600" u="none" strike="noStrike" dirty="0">
                          <a:effectLst/>
                        </a:rPr>
                        <a:t>населения Московской области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Процент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40,5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42,9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567557"/>
                  </a:ext>
                </a:extLst>
              </a:tr>
              <a:tr h="8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жителей, систематически занимающихся физической культурой и спортом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чел.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76,8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848594"/>
                  </a:ext>
                </a:extLst>
              </a:tr>
              <a:tr h="78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детей и молодёжи, систематически занимающихся физической культурой и спортом, в общей численности детей и молодёжи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Основной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92,4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773855"/>
                  </a:ext>
                </a:extLst>
              </a:tr>
              <a:tr h="97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граждан старшего возраста, систематически занимающихся физической культурой и спортом, в общей численности граждан старшего возраста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Основной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029281"/>
                  </a:ext>
                </a:extLst>
              </a:tr>
              <a:tr h="136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населения, выполнивших нормативы Всероссийсского физкультурно-спортивного комплекса "Готов к труду и обороне" (ГТО), в общей численности населения, принявшего участие в испытаниях (тестах)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Основной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66,1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61514"/>
                  </a:ext>
                </a:extLst>
              </a:tr>
              <a:tr h="213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Доля обучающихся и студентов щёлковского муниципального района, выполнивших нормативы Всероссийского физкультурно-спортивного комплекса "Готов к труду и обороне" (ГТО), в общей численности обучающихся и студентов, принявших участие в сдаче нормативов Всероссийского физкультурно-спортивного комплекса "Готов к труду и обороне" (ГТО)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66,6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59897"/>
                  </a:ext>
                </a:extLst>
              </a:tr>
              <a:tr h="116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граждан муниципального образования Московской области,  занимающихся  физической культурой и спортом по месту работы, в общей численности населения, занятого в экономике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62912"/>
                  </a:ext>
                </a:extLst>
              </a:tr>
              <a:tr h="97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Основной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916330"/>
                  </a:ext>
                </a:extLst>
              </a:tr>
              <a:tr h="78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средств, полученных от предпринимательской деятельности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32,1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по фактическим поступлениям доходов от платных услуг по работе Обеспечение доступа к объектам спорта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41736"/>
                  </a:ext>
                </a:extLst>
              </a:tr>
              <a:tr h="793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2. Подготовка спортивного резерва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жителей, занимающихся в спортивных организациях, в общей численности детей и молодежи в возрасте 6-15 лет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66,1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699134"/>
                  </a:ext>
                </a:extLst>
              </a:tr>
              <a:tr h="136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оличестве занимающихся в организациях ведомственной принадлежности физической культуры и спорта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Основной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238190"/>
                  </a:ext>
                </a:extLst>
              </a:tr>
              <a:tr h="155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спорта, в том числе для лиц с ограниченными возможностями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Соглашения с ЦИОГВ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948824"/>
                  </a:ext>
                </a:extLst>
              </a:tr>
              <a:tr h="136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3. Привлечение к систематическим занятиям физической культурой и спортом лиц с ограниченными возможностями здоровья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инвалидов и лиц с ограниченными возможностями здоровья, систематически занимающихся физической культурой и спортом, в общем численности указанной категории населения, проживающих в Щёлковском муниципальном районе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21420"/>
                  </a:ext>
                </a:extLst>
              </a:tr>
              <a:tr h="592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4. Реализация ежегодного  календарного плана спортивно-массовых мероприятий ЩМР, МО, России Комитетом по физической культуре, спорту и работе с молодежью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Увеличение  количества проводимых физкультурно-массовых и спортивных мероприятий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10167"/>
                  </a:ext>
                </a:extLst>
              </a:tr>
              <a:tr h="97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средств муниципальных программ в сфере физической культуры и спорта, предоставленных социально ориентированным некоммерческим организациям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0,18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62928"/>
                  </a:ext>
                </a:extLst>
              </a:tr>
              <a:tr h="98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Увеличение доли участников официальных спортивно-массовых мероприятий в Щелковском муниципальном районе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116996"/>
                  </a:ext>
                </a:extLst>
              </a:tr>
              <a:tr h="78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5. Организация пропаганды физической культуры и спорта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Количество публикаций в СМИ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ед. в месяц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66758"/>
                  </a:ext>
                </a:extLst>
              </a:tr>
              <a:tr h="31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5.2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2 «Развитие спортивной инфраструктуры»  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33211"/>
                  </a:ext>
                </a:extLst>
              </a:tr>
              <a:tr h="13162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1. Строительство спортивных объектов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Фактическая обеспеченность населения объектами спорта (единовременная пропускная способность объекта спорта) на 10 000 населения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Отраслевой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Человек на 10 000 населения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262,1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266,14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144294"/>
                  </a:ext>
                </a:extLst>
              </a:tr>
              <a:tr h="131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Справочно: Единовременная пропускная способность Еф (мощность) спортивных сооружений на конец отчётного периода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Справочно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4967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242145"/>
                  </a:ext>
                </a:extLst>
              </a:tr>
              <a:tr h="54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Эффективность использования существующих объектов спорта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Обращение Губернатора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106,1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83760"/>
                  </a:ext>
                </a:extLst>
              </a:tr>
              <a:tr h="120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спортивных площадок, управляемых в соответствии со стандартом их использования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Рейтинг-50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79,2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25054"/>
                  </a:ext>
                </a:extLst>
              </a:tr>
              <a:tr h="10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Основной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95,1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635525"/>
                  </a:ext>
                </a:extLst>
              </a:tr>
              <a:tr h="31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5.3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3 «Молодое поколение»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6762"/>
                  </a:ext>
                </a:extLst>
              </a:tr>
              <a:tr h="1746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2. Содействие организации временной занятости подростков, профориентации и поддержка предпринимательской инициативы молодых граждан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Увеличение рабочих мест для молодых граждан в возрасте от 14 до 18 лет проживающих на территории Щёлковского муниципального района в возрасте от 14 до 18 лет временно трудоустроенных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Отраслевой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Человек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592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602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68317"/>
                  </a:ext>
                </a:extLst>
              </a:tr>
              <a:tr h="1553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3.Увеличение вовлечённости молодых граждан в работу молодёжных общественных организаций и развитие волонтёрского движения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граждан, вовлечённых в добровольческую деятельность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60535"/>
                  </a:ext>
                </a:extLst>
              </a:tr>
              <a:tr h="1553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4. Увеличение количества молодых граждан, принимающих участие в мероприятиях по развитию молодёжного творчества и поддержке молодёжных инициатив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молодёжи, задействованной в мероприятиях по вовлечению в творческую деятельность от общего числа молодёжи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34590"/>
                  </a:ext>
                </a:extLst>
              </a:tr>
              <a:tr h="31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5.4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4 «Создание условий для оказания медицинской помощи населению»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07926"/>
                  </a:ext>
                </a:extLst>
              </a:tr>
              <a:tr h="97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1. Формирование здорового образа жизни и профилактика заболеваний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Доля населения, прошедшего диспансеризацию (Диспансеризация)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100,65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39735"/>
                  </a:ext>
                </a:extLst>
              </a:tr>
              <a:tr h="116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2. Улучшение состояния здоровья беременных женщин, кормящих матерей и детей в возрасте до 3-х лет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Обеспечение полноценным питанием беременных женщин, кормящих матерей и детей до 3-х лет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48430"/>
                  </a:ext>
                </a:extLst>
              </a:tr>
              <a:tr h="232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3. Осуществление мер социальной поддержки отдельных категорий медицинских работников государственных учреждений здравоохранения Московской области, расположенных на территории Щёлковского муниципального района.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Привлечение участковых врачей 1 врач – 1 участок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368864"/>
                  </a:ext>
                </a:extLst>
              </a:tr>
              <a:tr h="49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5.6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6 "Доступная среда"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25930"/>
                  </a:ext>
                </a:extLst>
              </a:tr>
              <a:tr h="105498">
                <a:tc rowSpan="8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1. Создание </a:t>
                      </a:r>
                      <a:r>
                        <a:rPr lang="ru-RU" sz="600" u="none" strike="noStrike" dirty="0" err="1">
                          <a:effectLst/>
                        </a:rPr>
                        <a:t>безбарьерного</a:t>
                      </a:r>
                      <a:r>
                        <a:rPr lang="ru-RU" sz="600" u="none" strike="noStrike" dirty="0">
                          <a:effectLst/>
                        </a:rPr>
                        <a:t> доступа к </a:t>
                      </a:r>
                      <a:r>
                        <a:rPr lang="ru-RU" sz="600" u="none" strike="noStrike" dirty="0" err="1">
                          <a:effectLst/>
                        </a:rPr>
                        <a:t>социальнозначимым</a:t>
                      </a:r>
                      <a:r>
                        <a:rPr lang="ru-RU" sz="600" u="none" strike="noStrike" dirty="0">
                          <a:effectLst/>
                        </a:rPr>
                        <a:t> объектам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Доступная среда-Доступность для инвалидов и других маломобильных групп населения муниципальных приоритетных объектов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приоритетный показатель (Рейтинг-50)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Процент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66,4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75,84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052361"/>
                  </a:ext>
                </a:extLst>
              </a:tr>
              <a:tr h="116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общеобразовательных организаций, в которых создана универсальная безбарьерная среда для инклюзивного образования детей-инвалидов, в общем количестве общеобразовательных организаций в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24,1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41306"/>
                  </a:ext>
                </a:extLst>
              </a:tr>
              <a:tr h="78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детей-инвалидов в возрасте от 1,5 до 7 лет, охваченных дошкольным образованием, в общей численности детей-инвалидов данного возраста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предоставление мест происходит по фактическому заявлению родителей, при наличии условий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41124"/>
                  </a:ext>
                </a:extLst>
              </a:tr>
              <a:tr h="116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от общей численности детей-инвалидов школьного возраста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9480"/>
                  </a:ext>
                </a:extLst>
              </a:tr>
              <a:tr h="78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Приоритетный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76,9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871619"/>
                  </a:ext>
                </a:extLst>
              </a:tr>
              <a:tr h="136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дошкольных образовательных организаций, в которых создана универсальная безбарьерная среда для инклюзивного образования детей-инвалидов, в общем количестве дошкольных образовательных организаций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46,7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65200"/>
                  </a:ext>
                </a:extLst>
              </a:tr>
              <a:tr h="116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выпускников -инвалидов общеобразовательных организаций 9 и 11 классов. Охваченных профориентированной работой в общей численности выпускников-инвалидов общеобразовательных организаций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81,4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детей сократилась по причине здоровья и прохождения лечения детьми в амбулаторном и стационарном режиме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1918"/>
                  </a:ext>
                </a:extLst>
              </a:tr>
              <a:tr h="116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образовательных организаций, в которых созданы условия для получения детьми-инвалидами качественного образования, в общем количестве образовательных организаций в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66,6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4" marR="754" marT="1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6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2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3003"/>
              </p:ext>
            </p:extLst>
          </p:nvPr>
        </p:nvGraphicFramePr>
        <p:xfrm>
          <a:off x="-3" y="0"/>
          <a:ext cx="9161029" cy="7270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50">
                  <a:extLst>
                    <a:ext uri="{9D8B030D-6E8A-4147-A177-3AD203B41FA5}">
                      <a16:colId xmlns:a16="http://schemas.microsoft.com/office/drawing/2014/main" val="3873203363"/>
                    </a:ext>
                  </a:extLst>
                </a:gridCol>
                <a:gridCol w="3217953">
                  <a:extLst>
                    <a:ext uri="{9D8B030D-6E8A-4147-A177-3AD203B41FA5}">
                      <a16:colId xmlns:a16="http://schemas.microsoft.com/office/drawing/2014/main" val="73704784"/>
                    </a:ext>
                  </a:extLst>
                </a:gridCol>
                <a:gridCol w="1989570">
                  <a:extLst>
                    <a:ext uri="{9D8B030D-6E8A-4147-A177-3AD203B41FA5}">
                      <a16:colId xmlns:a16="http://schemas.microsoft.com/office/drawing/2014/main" val="3280952179"/>
                    </a:ext>
                  </a:extLst>
                </a:gridCol>
                <a:gridCol w="663940">
                  <a:extLst>
                    <a:ext uri="{9D8B030D-6E8A-4147-A177-3AD203B41FA5}">
                      <a16:colId xmlns:a16="http://schemas.microsoft.com/office/drawing/2014/main" val="3902179566"/>
                    </a:ext>
                  </a:extLst>
                </a:gridCol>
                <a:gridCol w="27008">
                  <a:extLst>
                    <a:ext uri="{9D8B030D-6E8A-4147-A177-3AD203B41FA5}">
                      <a16:colId xmlns:a16="http://schemas.microsoft.com/office/drawing/2014/main" val="306562246"/>
                    </a:ext>
                  </a:extLst>
                </a:gridCol>
                <a:gridCol w="27008">
                  <a:extLst>
                    <a:ext uri="{9D8B030D-6E8A-4147-A177-3AD203B41FA5}">
                      <a16:colId xmlns:a16="http://schemas.microsoft.com/office/drawing/2014/main" val="2498171840"/>
                    </a:ext>
                  </a:extLst>
                </a:gridCol>
                <a:gridCol w="27008">
                  <a:extLst>
                    <a:ext uri="{9D8B030D-6E8A-4147-A177-3AD203B41FA5}">
                      <a16:colId xmlns:a16="http://schemas.microsoft.com/office/drawing/2014/main" val="931906111"/>
                    </a:ext>
                  </a:extLst>
                </a:gridCol>
                <a:gridCol w="27008">
                  <a:extLst>
                    <a:ext uri="{9D8B030D-6E8A-4147-A177-3AD203B41FA5}">
                      <a16:colId xmlns:a16="http://schemas.microsoft.com/office/drawing/2014/main" val="2071672613"/>
                    </a:ext>
                  </a:extLst>
                </a:gridCol>
                <a:gridCol w="27008">
                  <a:extLst>
                    <a:ext uri="{9D8B030D-6E8A-4147-A177-3AD203B41FA5}">
                      <a16:colId xmlns:a16="http://schemas.microsoft.com/office/drawing/2014/main" val="2064001351"/>
                    </a:ext>
                  </a:extLst>
                </a:gridCol>
                <a:gridCol w="413081">
                  <a:extLst>
                    <a:ext uri="{9D8B030D-6E8A-4147-A177-3AD203B41FA5}">
                      <a16:colId xmlns:a16="http://schemas.microsoft.com/office/drawing/2014/main" val="2439742068"/>
                    </a:ext>
                  </a:extLst>
                </a:gridCol>
                <a:gridCol w="27008">
                  <a:extLst>
                    <a:ext uri="{9D8B030D-6E8A-4147-A177-3AD203B41FA5}">
                      <a16:colId xmlns:a16="http://schemas.microsoft.com/office/drawing/2014/main" val="831541007"/>
                    </a:ext>
                  </a:extLst>
                </a:gridCol>
                <a:gridCol w="298218">
                  <a:extLst>
                    <a:ext uri="{9D8B030D-6E8A-4147-A177-3AD203B41FA5}">
                      <a16:colId xmlns:a16="http://schemas.microsoft.com/office/drawing/2014/main" val="1743020323"/>
                    </a:ext>
                  </a:extLst>
                </a:gridCol>
                <a:gridCol w="663939">
                  <a:extLst>
                    <a:ext uri="{9D8B030D-6E8A-4147-A177-3AD203B41FA5}">
                      <a16:colId xmlns:a16="http://schemas.microsoft.com/office/drawing/2014/main" val="1507525853"/>
                    </a:ext>
                  </a:extLst>
                </a:gridCol>
                <a:gridCol w="1501530">
                  <a:extLst>
                    <a:ext uri="{9D8B030D-6E8A-4147-A177-3AD203B41FA5}">
                      <a16:colId xmlns:a16="http://schemas.microsoft.com/office/drawing/2014/main" val="3045034143"/>
                    </a:ext>
                  </a:extLst>
                </a:gridCol>
              </a:tblGrid>
              <a:tr h="11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6.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Муниципальная программа "Культура Щёлковского муниципального района"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01343"/>
                  </a:ext>
                </a:extLst>
              </a:tr>
              <a:tr h="11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Подпрограмма 1 "Развитие библиотечного дела"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620880"/>
                  </a:ext>
                </a:extLst>
              </a:tr>
              <a:tr h="3235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Основное мероприятие: 1 Обеспечение выполнения функций МБУК ЩМР "МЦРБ", в том числе по оказанию муниципальных услуг в соответствии с муниципальным заданием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Обеспечение роста числа пользователей библиотек МБУК ЩМР "МЦРБ"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Отраслевой показатель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человек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26785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4" marR="2144" marT="2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26629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показатель выполнен на 99,4% в связи с проведением ремонтных работ по Программе "Перезагрузка сельских библиотек"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741409"/>
                  </a:ext>
                </a:extLst>
              </a:tr>
              <a:tr h="70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Увеличение числа посещений муниципальных библиотек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4" marR="2144" marT="2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103,36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74745"/>
                  </a:ext>
                </a:extLst>
              </a:tr>
              <a:tr h="344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Основное мероприятие 4: Укрепление материально-технической базы МБУК ЩМР "МЦРБ"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Доля муниципальных библиотек, соответствующих требованиям к условиям деятельности библиотек Московской области (стандарту)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38,5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44" marR="2144" marT="2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73,1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80810"/>
                  </a:ext>
                </a:extLst>
              </a:tr>
              <a:tr h="11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Подпрограмма 2 "Организация культурно-досуговой деятельности"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227737"/>
                  </a:ext>
                </a:extLst>
              </a:tr>
              <a:tr h="6870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Основное Мероприятие 1: Обеспечение выполнения функций культурно-досуговых учреждений, в том числе по оказанию муниципальных услуг в </a:t>
                      </a:r>
                      <a:r>
                        <a:rPr lang="ru-RU" sz="700" u="none" strike="noStrike" dirty="0" smtClean="0">
                          <a:effectLst/>
                        </a:rPr>
                        <a:t>соответствии </a:t>
                      </a:r>
                      <a:r>
                        <a:rPr lang="ru-RU" sz="700" u="none" strike="noStrike" dirty="0">
                          <a:effectLst/>
                        </a:rPr>
                        <a:t>с муниципальным заданием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Соотношение средней заработной платы работников муниципальных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Указы Президента (Рейтинг  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105,16%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54741"/>
                  </a:ext>
                </a:extLst>
              </a:tr>
              <a:tr h="344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Увеличение числа посещений организаций культуры к уровню 2017 года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Национальный проект "Культура"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102,51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104,66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88213"/>
                  </a:ext>
                </a:extLst>
              </a:tr>
              <a:tr h="344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Основное мероприятие 3: Укрепление материально-технической базы МАУ ЩМР "Щёлковский районный культурный комплекс"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Увеличение доли учреждений клубного типа, соответствующих требованиям к условиям деятельности культурно-досуговых учреждений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9,67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1171"/>
                  </a:ext>
                </a:extLst>
              </a:tr>
              <a:tr h="11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Подпрограмма 3 "Развитие парков культуры и отдыха"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588956"/>
                  </a:ext>
                </a:extLst>
              </a:tr>
              <a:tr h="2305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Основное мероприятие: 1 Соответствие нормативу обеспеченности парками культуры и отдыха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Соответствие нормативу обеспеченности парками культуры и отдыха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33,3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33,3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33421"/>
                  </a:ext>
                </a:extLst>
              </a:tr>
              <a:tr h="344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Увеличение числа посетителей парков культуры и отдыха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 по отношению к базовому году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710,2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30197"/>
                  </a:ext>
                </a:extLst>
              </a:tr>
              <a:tr h="458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Количество благоустроенных общественных территорий (пространств) (в разрезе видов территорий), в том числе: -зоны отдыха; пешеходные зоны; набережные; скверы; площади;  парки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41213"/>
                  </a:ext>
                </a:extLst>
              </a:tr>
              <a:tr h="11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Подпрограмма 4 "Развитие туризма"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4979"/>
                  </a:ext>
                </a:extLst>
              </a:tr>
              <a:tr h="266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Основное мероприятие: 1 Продвижение туристского продукта, представляемого на территории Щёлковского муниципального района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Увеличение туристского и экскурсионного потока в Щёлковский муниципальный 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Отраслевой показатель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Миллион человек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0,046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0,046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4563"/>
                  </a:ext>
                </a:extLst>
              </a:tr>
              <a:tr h="11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Подпрограмма 5 "Развитие музейного дела и экспозиционно-выставочная деятельность"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694701"/>
                  </a:ext>
                </a:extLst>
              </a:tr>
              <a:tr h="44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Основное мероприятие: 1 Сохранение историко-культурного наследия и обеспечение доступа населения к объектам культурного наследия и музейным ценностям, обеспечение динамического развития музейной сферы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Увеличение общего количества посещений музеев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Национальный проект "Культура"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107,47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44222"/>
                  </a:ext>
                </a:extLst>
              </a:tr>
              <a:tr h="458794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8" marR="1608" marT="2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Основное мероприятие 4: Организация и проведение мероприятий учреждений культуры музейного типа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Увеличение количества выставочных проектов относительно уровня 2012 года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Указ Президента Российской Федерации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45244"/>
                  </a:ext>
                </a:extLst>
              </a:tr>
              <a:tr h="337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Количество выставочных проектов, в которых участвуют предприятия народных художественных промыслов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98480"/>
                  </a:ext>
                </a:extLst>
              </a:tr>
              <a:tr h="11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                                                                                                                                             Подпрограмма 6 "Развитие театральной деятельности"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08" marR="1608" marT="2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104657"/>
                  </a:ext>
                </a:extLst>
              </a:tr>
              <a:tr h="3446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Основное мероприятие 1: Обеспечение выполнения функций театров Щёлковского муниципального района, в том числе по оказанию муниципальных услуг в </a:t>
                      </a:r>
                      <a:r>
                        <a:rPr lang="ru-RU" sz="700" u="none" strike="noStrike" dirty="0" smtClean="0">
                          <a:effectLst/>
                        </a:rPr>
                        <a:t>соответствии </a:t>
                      </a:r>
                      <a:r>
                        <a:rPr lang="ru-RU" sz="700" u="none" strike="noStrike" dirty="0">
                          <a:effectLst/>
                        </a:rPr>
                        <a:t>с муниципальным заданием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Количество посещений организаций культуры (профессиональных театров) по отношению к уровню 2010 года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показатель к соглашению с ФОИВ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194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299,56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выполнено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55738"/>
                  </a:ext>
                </a:extLst>
              </a:tr>
              <a:tr h="408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Увеличение количества посещений театров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Национальный проект "Культура"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105,08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выполнено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08" marR="1608" marT="2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712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474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48133"/>
              </p:ext>
            </p:extLst>
          </p:nvPr>
        </p:nvGraphicFramePr>
        <p:xfrm>
          <a:off x="0" y="-2"/>
          <a:ext cx="9144002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65">
                  <a:extLst>
                    <a:ext uri="{9D8B030D-6E8A-4147-A177-3AD203B41FA5}">
                      <a16:colId xmlns:a16="http://schemas.microsoft.com/office/drawing/2014/main" val="4275079919"/>
                    </a:ext>
                  </a:extLst>
                </a:gridCol>
                <a:gridCol w="2955257">
                  <a:extLst>
                    <a:ext uri="{9D8B030D-6E8A-4147-A177-3AD203B41FA5}">
                      <a16:colId xmlns:a16="http://schemas.microsoft.com/office/drawing/2014/main" val="1990672648"/>
                    </a:ext>
                  </a:extLst>
                </a:gridCol>
                <a:gridCol w="2436395">
                  <a:extLst>
                    <a:ext uri="{9D8B030D-6E8A-4147-A177-3AD203B41FA5}">
                      <a16:colId xmlns:a16="http://schemas.microsoft.com/office/drawing/2014/main" val="891522363"/>
                    </a:ext>
                  </a:extLst>
                </a:gridCol>
                <a:gridCol w="639178">
                  <a:extLst>
                    <a:ext uri="{9D8B030D-6E8A-4147-A177-3AD203B41FA5}">
                      <a16:colId xmlns:a16="http://schemas.microsoft.com/office/drawing/2014/main" val="1883553937"/>
                    </a:ext>
                  </a:extLst>
                </a:gridCol>
                <a:gridCol w="729415">
                  <a:extLst>
                    <a:ext uri="{9D8B030D-6E8A-4147-A177-3AD203B41FA5}">
                      <a16:colId xmlns:a16="http://schemas.microsoft.com/office/drawing/2014/main" val="4212018560"/>
                    </a:ext>
                  </a:extLst>
                </a:gridCol>
                <a:gridCol w="812132">
                  <a:extLst>
                    <a:ext uri="{9D8B030D-6E8A-4147-A177-3AD203B41FA5}">
                      <a16:colId xmlns:a16="http://schemas.microsoft.com/office/drawing/2014/main" val="822401970"/>
                    </a:ext>
                  </a:extLst>
                </a:gridCol>
                <a:gridCol w="1127960">
                  <a:extLst>
                    <a:ext uri="{9D8B030D-6E8A-4147-A177-3AD203B41FA5}">
                      <a16:colId xmlns:a16="http://schemas.microsoft.com/office/drawing/2014/main" val="372784246"/>
                    </a:ext>
                  </a:extLst>
                </a:gridCol>
              </a:tblGrid>
              <a:tr h="452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Муниципальная программа "Экология и окружающая среда Щёлковского муниципального района"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066684"/>
                  </a:ext>
                </a:extLst>
              </a:tr>
              <a:tr h="1330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Основное мероприятие 1 Организация и проведение исследований и измерений состояния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проводимых исследований состояния окружающей природной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91818"/>
                  </a:ext>
                </a:extLst>
              </a:tr>
              <a:tr h="8642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Основное мероприятие: 2 Восстановление и сохранение благоприятной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водоёмов, подлежащих очистке и восстановлению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Штук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11708"/>
                  </a:ext>
                </a:extLst>
              </a:tr>
              <a:tr h="1439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Соответствие фактической площади озелененных территорий минимально необходимой площади озелененных территорий согласно нормативам градостроительного проектирования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157768"/>
                  </a:ext>
                </a:extLst>
              </a:tr>
              <a:tr h="1439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 гидротехнических сооружений, занесенных в реестр объектов недвижимости в качестве бесхозяйных, к общему количеству выявленных бесхозяйных сооружений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37489"/>
                  </a:ext>
                </a:extLst>
              </a:tr>
              <a:tr h="1330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Основное мероприятие: 3 Экологическое образование, воспитание и информирование населения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учащихся, принимающих участие в экологических мероприятиях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75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81225"/>
              </p:ext>
            </p:extLst>
          </p:nvPr>
        </p:nvGraphicFramePr>
        <p:xfrm>
          <a:off x="1" y="0"/>
          <a:ext cx="9144001" cy="7931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63">
                  <a:extLst>
                    <a:ext uri="{9D8B030D-6E8A-4147-A177-3AD203B41FA5}">
                      <a16:colId xmlns:a16="http://schemas.microsoft.com/office/drawing/2014/main" val="1109682698"/>
                    </a:ext>
                  </a:extLst>
                </a:gridCol>
                <a:gridCol w="1593056">
                  <a:extLst>
                    <a:ext uri="{9D8B030D-6E8A-4147-A177-3AD203B41FA5}">
                      <a16:colId xmlns:a16="http://schemas.microsoft.com/office/drawing/2014/main" val="741026667"/>
                    </a:ext>
                  </a:extLst>
                </a:gridCol>
                <a:gridCol w="3421856">
                  <a:extLst>
                    <a:ext uri="{9D8B030D-6E8A-4147-A177-3AD203B41FA5}">
                      <a16:colId xmlns:a16="http://schemas.microsoft.com/office/drawing/2014/main" val="2359706912"/>
                    </a:ext>
                  </a:extLst>
                </a:gridCol>
                <a:gridCol w="678656">
                  <a:extLst>
                    <a:ext uri="{9D8B030D-6E8A-4147-A177-3AD203B41FA5}">
                      <a16:colId xmlns:a16="http://schemas.microsoft.com/office/drawing/2014/main" val="1849541228"/>
                    </a:ext>
                  </a:extLst>
                </a:gridCol>
                <a:gridCol w="335756">
                  <a:extLst>
                    <a:ext uri="{9D8B030D-6E8A-4147-A177-3AD203B41FA5}">
                      <a16:colId xmlns:a16="http://schemas.microsoft.com/office/drawing/2014/main" val="2286610246"/>
                    </a:ext>
                  </a:extLst>
                </a:gridCol>
                <a:gridCol w="492919">
                  <a:extLst>
                    <a:ext uri="{9D8B030D-6E8A-4147-A177-3AD203B41FA5}">
                      <a16:colId xmlns:a16="http://schemas.microsoft.com/office/drawing/2014/main" val="1792469682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364397966"/>
                    </a:ext>
                  </a:extLst>
                </a:gridCol>
                <a:gridCol w="1807370">
                  <a:extLst>
                    <a:ext uri="{9D8B030D-6E8A-4147-A177-3AD203B41FA5}">
                      <a16:colId xmlns:a16="http://schemas.microsoft.com/office/drawing/2014/main" val="3189300746"/>
                    </a:ext>
                  </a:extLst>
                </a:gridCol>
              </a:tblGrid>
              <a:tr h="12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Муниципальная программа "Безопасность Щёлковского муниципального района"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80888"/>
                  </a:ext>
                </a:extLst>
              </a:tr>
              <a:tr h="12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1 "Профилактика преступлений и иных правонарушений"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08298"/>
                  </a:ext>
                </a:extLst>
              </a:tr>
              <a:tr h="1007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1.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Повышение степени антитеррористической  защищенности социально-значимых объектов и мест с массовым пребыванием людей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Увеличение доли социально значимых объектов (учреждений), оборудованных в целях антитеррористической защищенности  средствами </a:t>
                      </a:r>
                      <a:r>
                        <a:rPr lang="ru-RU" sz="800" u="none" strike="noStrike" dirty="0" smtClean="0">
                          <a:effectLst/>
                        </a:rPr>
                        <a:t>безопасности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Внесены изменения в НПА (постановление РФ от 02.08.2019 № 1006 "Об утверждении требований к антитеррористической  защищённости объектов (территорий) Министерства просвещения Российской Федерации  и объектов (территорий), относящихся к сфере деятельности Министерства просвещения, ужесточающие требования АТЗ к объектам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325412"/>
                  </a:ext>
                </a:extLst>
              </a:tr>
              <a:tr h="5050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2.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Снижение общего количества преступлений, совершенных на территории Щёлковского муниципального района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Снижение общего количества преступлений, совершённых на территории муниципального образования, не менее чем на 5% ежегодно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Количество преступлений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59330"/>
                  </a:ext>
                </a:extLst>
              </a:tr>
              <a:tr h="253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доли выявленных административных правонарушений при содействии членов общественных объединений правоохранительной направленности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982864"/>
                  </a:ext>
                </a:extLst>
              </a:tr>
              <a:tr h="2537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3.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Установка систем видеонаблюдения в местах с массовым пребыванием людей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подъездов многоквартирных домов, оборудованных системами видеонаблюдения и подключенных к системе "Безопасный регион"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Баллы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44657"/>
                  </a:ext>
                </a:extLst>
              </a:tr>
              <a:tr h="630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коммерческих объектов оборудованных системами видеонаблюдения и подключенных к системе "Безопасный регион"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Баллы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Все запланированные коммерческие объекты оборудованы камерами видеонаблюдения, однако по требованиям ГУРБ МО засчитаны только камеры видеонаблюдения с установленной функцией распознавания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68536"/>
                  </a:ext>
                </a:extLst>
              </a:tr>
              <a:tr h="253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Подключение объектов к системе видеонаблюдения (коммерческие объекты, подъезды) "Безопасный город"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Баллы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Показатель складывается арифметически из указанных выше двух показателей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395172"/>
                  </a:ext>
                </a:extLst>
              </a:tr>
              <a:tr h="3793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4.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Профилактика и предупреждение проявлений экстремизма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количества мероприятий антиэкстремистской направленности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77467"/>
                  </a:ext>
                </a:extLst>
              </a:tr>
              <a:tr h="253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Недопущение (снижение) преступлений экстремистской направленности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645270"/>
                  </a:ext>
                </a:extLst>
              </a:tr>
              <a:tr h="3582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5.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«Увеличение количества лиц с диагнозом потребление наркотических средств с вредными последствиями, поставленных на диспансерный учет»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числа лиц (школьников и студентов), охваченных профилактическими медицинскими осмотрами с целью раннего выявления незаконного потребления наркотических средств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682209"/>
                  </a:ext>
                </a:extLst>
              </a:tr>
              <a:tr h="398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Рост числа лиц, состоящих на диспансерном наблюдении с диагнозом "Употребление наркотиков с вредными последствиями"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71046"/>
                  </a:ext>
                </a:extLst>
              </a:tr>
              <a:tr h="12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2 "Обеспечение безопасности жизнедеятельности населения 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562794"/>
                  </a:ext>
                </a:extLst>
              </a:tr>
              <a:tr h="2831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1.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Снижение рисков и смягчение последствий чрезвычайных ситуаций.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1386"/>
                  </a:ext>
                </a:extLst>
              </a:tr>
              <a:tr h="379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31157"/>
                  </a:ext>
                </a:extLst>
              </a:tr>
              <a:tr h="253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Процент исполнения органом местного самоуправления муниципального образования полномочий по  обеспечению безопасности людей на воде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31042"/>
                  </a:ext>
                </a:extLst>
              </a:tr>
              <a:tr h="379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2.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Развитие и совершенствование систем оповещения и информирования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городского округа Щёлково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51714"/>
                  </a:ext>
                </a:extLst>
              </a:tr>
              <a:tr h="379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3.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Обеспечение пожарной безопасности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Повышение степени пожарной защищенности Щёлковского муниципального района, по отношению к базовому периоду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664003"/>
                  </a:ext>
                </a:extLst>
              </a:tr>
              <a:tr h="505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4.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Обеспечение мероприятий гражданской обороны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степени готовности Щёлковского муниципального района в области гражданской обороны по отношению к базовому показателю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4" marR="1774" marT="23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39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51959"/>
              </p:ext>
            </p:extLst>
          </p:nvPr>
        </p:nvGraphicFramePr>
        <p:xfrm>
          <a:off x="0" y="0"/>
          <a:ext cx="9144002" cy="8767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18">
                  <a:extLst>
                    <a:ext uri="{9D8B030D-6E8A-4147-A177-3AD203B41FA5}">
                      <a16:colId xmlns:a16="http://schemas.microsoft.com/office/drawing/2014/main" val="2209671159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val="1508465392"/>
                    </a:ext>
                  </a:extLst>
                </a:gridCol>
                <a:gridCol w="3036094">
                  <a:extLst>
                    <a:ext uri="{9D8B030D-6E8A-4147-A177-3AD203B41FA5}">
                      <a16:colId xmlns:a16="http://schemas.microsoft.com/office/drawing/2014/main" val="3570881980"/>
                    </a:ext>
                  </a:extLst>
                </a:gridCol>
                <a:gridCol w="572114">
                  <a:extLst>
                    <a:ext uri="{9D8B030D-6E8A-4147-A177-3AD203B41FA5}">
                      <a16:colId xmlns:a16="http://schemas.microsoft.com/office/drawing/2014/main" val="1060133626"/>
                    </a:ext>
                  </a:extLst>
                </a:gridCol>
                <a:gridCol w="482693">
                  <a:extLst>
                    <a:ext uri="{9D8B030D-6E8A-4147-A177-3AD203B41FA5}">
                      <a16:colId xmlns:a16="http://schemas.microsoft.com/office/drawing/2014/main" val="4017737015"/>
                    </a:ext>
                  </a:extLst>
                </a:gridCol>
                <a:gridCol w="395375">
                  <a:extLst>
                    <a:ext uri="{9D8B030D-6E8A-4147-A177-3AD203B41FA5}">
                      <a16:colId xmlns:a16="http://schemas.microsoft.com/office/drawing/2014/main" val="878178040"/>
                    </a:ext>
                  </a:extLst>
                </a:gridCol>
                <a:gridCol w="378619">
                  <a:extLst>
                    <a:ext uri="{9D8B030D-6E8A-4147-A177-3AD203B41FA5}">
                      <a16:colId xmlns:a16="http://schemas.microsoft.com/office/drawing/2014/main" val="1627637189"/>
                    </a:ext>
                  </a:extLst>
                </a:gridCol>
                <a:gridCol w="2600326">
                  <a:extLst>
                    <a:ext uri="{9D8B030D-6E8A-4147-A177-3AD203B41FA5}">
                      <a16:colId xmlns:a16="http://schemas.microsoft.com/office/drawing/2014/main" val="1778394944"/>
                    </a:ext>
                  </a:extLst>
                </a:gridCol>
              </a:tblGrid>
              <a:tr h="125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10893"/>
                  </a:ext>
                </a:extLst>
              </a:tr>
              <a:tr h="125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1 "Комфортная городская среда"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396208"/>
                  </a:ext>
                </a:extLst>
              </a:tr>
              <a:tr h="37082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1: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Благоустройство общественных территорий Щёлковского муниципального района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благоустроенных общественных территорий (пространств) ( в разрезе видов территорий), в том числе: зоны отдыха, пешеходные зоны, набережные, скверы, площади, парки и т.д.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14291"/>
                  </a:ext>
                </a:extLst>
              </a:tr>
              <a:tr h="247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разработанных концепций благоустройства общественных территорий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729139"/>
                  </a:ext>
                </a:extLst>
              </a:tr>
              <a:tr h="247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разработанных проектов  благоустройства общественных территорий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24151"/>
                  </a:ext>
                </a:extLst>
              </a:tr>
              <a:tr h="37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реализованных комплексных проектов благоустройства общественных территорий в общем количестве реализованных в течение планового года проектов благоустройства общественных территорий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885124"/>
                  </a:ext>
                </a:extLst>
              </a:tr>
              <a:tr h="247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11396"/>
                  </a:ext>
                </a:extLst>
              </a:tr>
              <a:tr h="247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2: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Санитарное содержание </a:t>
                      </a:r>
                      <a:r>
                        <a:rPr lang="ru-RU" sz="800" u="none" strike="noStrike" dirty="0" smtClean="0">
                          <a:effectLst/>
                        </a:rPr>
                        <a:t>территорий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приведённых контейнерных площадок к Стандарту РСО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Рейтинга 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627503"/>
                  </a:ext>
                </a:extLst>
              </a:tr>
              <a:tr h="370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3: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Регулирование численности безнадзорных </a:t>
                      </a:r>
                      <a:r>
                        <a:rPr lang="ru-RU" sz="800" u="none" strike="noStrike" dirty="0" smtClean="0">
                          <a:effectLst/>
                        </a:rPr>
                        <a:t>животных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отловленных безнадзорных животных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фактическое исполнение по муниципальному контракту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923990"/>
                  </a:ext>
                </a:extLst>
              </a:tr>
              <a:tr h="493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4: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Приобретение и установка детских игровых площадок на территории Щёлковского муниципального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установленных детских игровых площадок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73238"/>
                  </a:ext>
                </a:extLst>
              </a:tr>
              <a:tr h="2479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 5: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Благоустройство дворовых территорий Щёлковского муниципального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Обеспеченность обустроенными дворовыми территориями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Процент/единица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90,8/217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90,8/217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855837"/>
                  </a:ext>
                </a:extLst>
              </a:tr>
              <a:tr h="298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качелей с жёстким подвесом переоборудованных на гибкие подвесы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Приоритетный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Штука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01485"/>
                  </a:ext>
                </a:extLst>
              </a:tr>
              <a:tr h="125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2 "Благоустройство территорий Щёлковского муниципального района"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406975"/>
                  </a:ext>
                </a:extLst>
              </a:tr>
              <a:tr h="370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 1: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Уличное освещение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Обеспечение оплаты за электроэнергию, потребленную объектами уличного освещения с применением СИП и высокоэффективных светильников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976359"/>
                  </a:ext>
                </a:extLst>
              </a:tr>
              <a:tr h="61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2: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Формирование комфортной городской световой среды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объектов электросетевого хозяйства, систем наружного и архитектурно-художественного освещения на которых реализованы мероприятия по устройству и капитальному ремонту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Целевой показатель предусмотрен при условии участия г.о. Щёлково в Государственной программе Московской области "Формирование современной комфортной городской среды". Финансирование в Госпрограмме на 2019 не было предусмотрено. Показатель будет скорректирован при внесении изменений в муниципальную программу.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209396"/>
                  </a:ext>
                </a:extLst>
              </a:tr>
              <a:tr h="125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3 "Создание условий для обеспечения комфортного проживания жителей многоквартирных домов Щёлковского муниципального раойна"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72279"/>
                  </a:ext>
                </a:extLst>
              </a:tr>
              <a:tr h="370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1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Приведение в надлежащее состояние подъездов в многоквартирных домах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установленных камер видеонаблюдения в </a:t>
                      </a:r>
                      <a:r>
                        <a:rPr lang="ru-RU" sz="800" u="none" strike="noStrike" dirty="0" smtClean="0">
                          <a:effectLst/>
                        </a:rPr>
                        <a:t>подъездах </a:t>
                      </a:r>
                      <a:r>
                        <a:rPr lang="ru-RU" sz="800" u="none" strike="noStrike" dirty="0">
                          <a:effectLst/>
                        </a:rPr>
                        <a:t>МКД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Выполнено на 47,5% за счет финансовых трудностей управляющих организаций. Субсидии на возмещение затрат за </a:t>
                      </a:r>
                      <a:r>
                        <a:rPr lang="ru-RU" sz="800" u="none" strike="noStrike" dirty="0" smtClean="0">
                          <a:effectLst/>
                        </a:rPr>
                        <a:t>счет местного </a:t>
                      </a:r>
                      <a:r>
                        <a:rPr lang="ru-RU" sz="800" u="none" strike="noStrike" dirty="0">
                          <a:effectLst/>
                        </a:rPr>
                        <a:t>бюджета и бюджета </a:t>
                      </a:r>
                      <a:r>
                        <a:rPr lang="ru-RU" sz="800" u="none" strike="noStrike" dirty="0" smtClean="0">
                          <a:effectLst/>
                        </a:rPr>
                        <a:t>Московской </a:t>
                      </a:r>
                      <a:r>
                        <a:rPr lang="ru-RU" sz="800" u="none" strike="noStrike" dirty="0">
                          <a:effectLst/>
                        </a:rPr>
                        <a:t>области не были предусмотрены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125471"/>
                  </a:ext>
                </a:extLst>
              </a:tr>
              <a:tr h="37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отремонтированных подъездов МКД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 Рейтинг 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 на 71,9% из-за финансовых трудностей управляющих организаций, смены управляющих организаций по управлению многоквартирными домами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32332"/>
                  </a:ext>
                </a:extLst>
              </a:tr>
              <a:tr h="3720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2: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Создание благоприятных условий для проживания граждан в многоквартирных домах, расположенных на территории Щёлковского муниципального района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 Выполнено на 79% в связи с отказом от выполнении работ, принятом на общем собрании собственников жилых помещений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78764"/>
                  </a:ext>
                </a:extLst>
              </a:tr>
              <a:tr h="37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Уровень собираемости взносов на капитальный ремонт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 на 83,72%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099751"/>
                  </a:ext>
                </a:extLst>
              </a:tr>
              <a:tr h="37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Замена газового оборудования в жилых домах муниципального жилищного фонда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Заявки и обращения жителей на замену газового оборудования не поступали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836182"/>
                  </a:ext>
                </a:extLst>
              </a:tr>
              <a:tr h="370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3 "Повышение эффективности капитального ремонта многоквартирных домов"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многоквартирных домов, прошедших комплексный капитальный ремонт и соответствующий нормальному классу энергоэффективности и выше (А, В, С,D)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49" marR="1649" marT="21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803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259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73762"/>
              </p:ext>
            </p:extLst>
          </p:nvPr>
        </p:nvGraphicFramePr>
        <p:xfrm>
          <a:off x="2" y="3"/>
          <a:ext cx="9143999" cy="8447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598">
                  <a:extLst>
                    <a:ext uri="{9D8B030D-6E8A-4147-A177-3AD203B41FA5}">
                      <a16:colId xmlns:a16="http://schemas.microsoft.com/office/drawing/2014/main" val="2098071702"/>
                    </a:ext>
                  </a:extLst>
                </a:gridCol>
                <a:gridCol w="1056132">
                  <a:extLst>
                    <a:ext uri="{9D8B030D-6E8A-4147-A177-3AD203B41FA5}">
                      <a16:colId xmlns:a16="http://schemas.microsoft.com/office/drawing/2014/main" val="2438886678"/>
                    </a:ext>
                  </a:extLst>
                </a:gridCol>
                <a:gridCol w="3553670">
                  <a:extLst>
                    <a:ext uri="{9D8B030D-6E8A-4147-A177-3AD203B41FA5}">
                      <a16:colId xmlns:a16="http://schemas.microsoft.com/office/drawing/2014/main" val="2341385617"/>
                    </a:ext>
                  </a:extLst>
                </a:gridCol>
                <a:gridCol w="787444">
                  <a:extLst>
                    <a:ext uri="{9D8B030D-6E8A-4147-A177-3AD203B41FA5}">
                      <a16:colId xmlns:a16="http://schemas.microsoft.com/office/drawing/2014/main" val="1178797304"/>
                    </a:ext>
                  </a:extLst>
                </a:gridCol>
                <a:gridCol w="418338">
                  <a:extLst>
                    <a:ext uri="{9D8B030D-6E8A-4147-A177-3AD203B41FA5}">
                      <a16:colId xmlns:a16="http://schemas.microsoft.com/office/drawing/2014/main" val="3404195809"/>
                    </a:ext>
                  </a:extLst>
                </a:gridCol>
                <a:gridCol w="266428">
                  <a:extLst>
                    <a:ext uri="{9D8B030D-6E8A-4147-A177-3AD203B41FA5}">
                      <a16:colId xmlns:a16="http://schemas.microsoft.com/office/drawing/2014/main" val="2562578539"/>
                    </a:ext>
                  </a:extLst>
                </a:gridCol>
                <a:gridCol w="570248">
                  <a:extLst>
                    <a:ext uri="{9D8B030D-6E8A-4147-A177-3AD203B41FA5}">
                      <a16:colId xmlns:a16="http://schemas.microsoft.com/office/drawing/2014/main" val="2854361808"/>
                    </a:ext>
                  </a:extLst>
                </a:gridCol>
                <a:gridCol w="2279141">
                  <a:extLst>
                    <a:ext uri="{9D8B030D-6E8A-4147-A177-3AD203B41FA5}">
                      <a16:colId xmlns:a16="http://schemas.microsoft.com/office/drawing/2014/main" val="846273978"/>
                    </a:ext>
                  </a:extLst>
                </a:gridCol>
              </a:tblGrid>
              <a:tr h="98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Муниципальная программа  "Жилище"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371782"/>
                  </a:ext>
                </a:extLst>
              </a:tr>
              <a:tr h="98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1 "Обеспечение жильем отдельных категорий граждан" 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295996"/>
                  </a:ext>
                </a:extLst>
              </a:tr>
              <a:tr h="292233">
                <a:tc rowSpan="14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1 Комплексное освоение земельных участков в целях жилищного строительства и развитие застроенных территорий.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Годовой объем ввода жилья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Тысяча квадратных метров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155,42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36593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ввода в эксплуатацию индивидуального жилищного строительства в общем объеме вводимого жилья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34,03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54,79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23704"/>
                  </a:ext>
                </a:extLst>
              </a:tr>
              <a:tr h="29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Тысяча квадратных метров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90,93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177312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Уровень обеспеченности населения жильем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Квадратный метр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27,1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23,65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 Снижение общей численности населения в виду исключения гп Свердловский и сп Анискино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53231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лет, необходимых семье, состоящей из трех человек, для приобретения стандартной квартиры общей площадью 54 кв.м с учетом среднего годового совокупного дохода семьи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Указы Президента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лет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4,08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6,45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Высокий уровень предельной стоимости 1 кв метра общей площади жилья в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304323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пострадавших граждан-соинвесторов, права которых обеспечены в отчетном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741239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объектов, исключенных из перечня проблемных объектов в отчетном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31476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Поиск и реализация решений по обеспечению прав пострадавших граждан -участников долевого строительства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Приняты меры по оптимизации ранее выданных техусловий по 3 жилым домам ЖК Горизонт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25700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проблемных объектов, по которым нарушены права участников долевого строительства (Проблемные стройки Подмосковья)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На территории г.о. Щёлково в соответствии с законодательством признаны проблемными 2 жилых дома ЖК Литвиново-Сити (1,2 корпус).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851363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Встречи с гражданами-участниками долевого строительства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1,59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Уменьшение количества обращений в адрес ЦИОГВ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96332"/>
                  </a:ext>
                </a:extLst>
              </a:tr>
              <a:tr h="98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земельных участков, вовлеченных в индивидуальное жилищное строительство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57194"/>
                  </a:ext>
                </a:extLst>
              </a:tr>
              <a:tr h="98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Площадь земельных участков, вовлеченных в индивидуальное жилищное строительство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22,3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904124"/>
                  </a:ext>
                </a:extLst>
              </a:tr>
              <a:tr h="98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Площадь помещений аварийных домов, признанных аварийными до 01.01.2015, способ расселения которых не определен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Кв.м.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87591"/>
                  </a:ext>
                </a:extLst>
              </a:tr>
              <a:tr h="110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Нет аварийному жилью-исполнение программы "Переселение граждан из аварийного жилого фонда в МО на 2016-2020 года")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925284"/>
                  </a:ext>
                </a:extLst>
              </a:tr>
              <a:tr h="209598">
                <a:tc rowSpan="8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2 Переселение граждан из многоквартирных жилых домов, признанных аварийными в установленном законодательством  порядке за счет внебюджетных источников финансирования.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Площадь расселенных помещений аварийных домов, в рамках реализации инвестиционных контрактов в отчетном периоде,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Квадратный метр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Планируется реконструкция дома и переселение собственников в судебном порядке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498650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Площадь расселенных помещений аварийных домов, в рамках реализации договоров развития застроенных территорий в отчетном периоде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Прироритетный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Квадратный метр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41,8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проводятся мероприятия по изъятию земельного участка для муниципальных нужд и переселению собственника в судебном порядке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42241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граждан, переселенных из аварийного жилищного фонда, в рамках реализации адресной программы Московской области по переселению граждан из аварийного жилищного фонда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городской округа Щёлково не является участником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20007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Площадь расселенных помещений,  в рамках реализации адресной программы Московской области по переселению граждан из аварийного жилищного фонда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Кв.м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городской округа Щёлково не является участником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67902"/>
                  </a:ext>
                </a:extLst>
              </a:tr>
              <a:tr h="29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расселенных помещений,  в рамках реализации адресной программы Московской области по переселению граждан из аварийного жилищного фонда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городской округа Щёлково не является участником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40040"/>
                  </a:ext>
                </a:extLst>
              </a:tr>
              <a:tr h="29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граждан, переселенных из аварийного жилищного фонда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проводятся мероприятия по оценке и  изъятию земельного участка  т всех жилых помещений для муниципальных нужд, формирование земельного участка и  постановка его на кадастровый учёт в судебном порядке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843978"/>
                  </a:ext>
                </a:extLst>
              </a:tr>
              <a:tr h="29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Площадь расселенных помещений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Квадратный метр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проводятся мероприятия по оценке и  изъятию земельного участка  и всех жилых помещений для муниципальных нужд, формирование земельного участка и  постановка его на кадастровый учёт в судебном порядке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329105"/>
                  </a:ext>
                </a:extLst>
              </a:tr>
              <a:tr h="29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расселенных помещений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проводятся мероприятия по оценке и  изъятию земельного участка и всех жилых помещений для муниципальных нужд, формирование земельного участка и постановка его на кадастровый учет в судебном порядке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932053"/>
                  </a:ext>
                </a:extLst>
              </a:tr>
              <a:tr h="29223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3 Обеспечение жильем детей-сирот и детей, оставшихся без попечения родителей, а также лиц из их числа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317340"/>
                  </a:ext>
                </a:extLst>
              </a:tr>
              <a:tr h="486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году, 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66660"/>
                  </a:ext>
                </a:extLst>
              </a:tr>
              <a:tr h="19529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4 Улучшение жилищных условий граждан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Общее количество семей, состоящих на учете в качестве нуждающихся в жилых помещениях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Семья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1144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03699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семей, получивших жилые помещения и улучшивших свои жилищные условия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Семья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Отсутствие жилых помещений в муниципальной собственности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51024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Удельный вес числа семей, получивших жилые помещения и улучшивших жилищные условия, в числе семей, состоящих на учете в качестве нуждающихся в жилых помещениях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1,61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1,57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Отсутствие жилых помещений в муниципальной собственности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95902"/>
                  </a:ext>
                </a:extLst>
              </a:tr>
              <a:tr h="29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инвалидов и семей, имеющих детей-инвалидов, получивших государственную поддержку по обеспечению жилыми помещениями за счёт средств федерального бюджета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521333"/>
                  </a:ext>
                </a:extLst>
              </a:tr>
              <a:tr h="19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семьям, имеющим семь и более детей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903221"/>
                  </a:ext>
                </a:extLst>
              </a:tr>
              <a:tr h="29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счёт средств федерального бюджета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09" marR="1009" marT="13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92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0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23463"/>
              </p:ext>
            </p:extLst>
          </p:nvPr>
        </p:nvGraphicFramePr>
        <p:xfrm>
          <a:off x="1" y="0"/>
          <a:ext cx="9144328" cy="4021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57">
                  <a:extLst>
                    <a:ext uri="{9D8B030D-6E8A-4147-A177-3AD203B41FA5}">
                      <a16:colId xmlns:a16="http://schemas.microsoft.com/office/drawing/2014/main" val="3163217574"/>
                    </a:ext>
                  </a:extLst>
                </a:gridCol>
                <a:gridCol w="2449294">
                  <a:extLst>
                    <a:ext uri="{9D8B030D-6E8A-4147-A177-3AD203B41FA5}">
                      <a16:colId xmlns:a16="http://schemas.microsoft.com/office/drawing/2014/main" val="3978562811"/>
                    </a:ext>
                  </a:extLst>
                </a:gridCol>
                <a:gridCol w="2449295">
                  <a:extLst>
                    <a:ext uri="{9D8B030D-6E8A-4147-A177-3AD203B41FA5}">
                      <a16:colId xmlns:a16="http://schemas.microsoft.com/office/drawing/2014/main" val="1319503602"/>
                    </a:ext>
                  </a:extLst>
                </a:gridCol>
                <a:gridCol w="30898">
                  <a:extLst>
                    <a:ext uri="{9D8B030D-6E8A-4147-A177-3AD203B41FA5}">
                      <a16:colId xmlns:a16="http://schemas.microsoft.com/office/drawing/2014/main" val="3485177300"/>
                    </a:ext>
                  </a:extLst>
                </a:gridCol>
                <a:gridCol w="511765">
                  <a:extLst>
                    <a:ext uri="{9D8B030D-6E8A-4147-A177-3AD203B41FA5}">
                      <a16:colId xmlns:a16="http://schemas.microsoft.com/office/drawing/2014/main" val="2671527162"/>
                    </a:ext>
                  </a:extLst>
                </a:gridCol>
                <a:gridCol w="470821">
                  <a:extLst>
                    <a:ext uri="{9D8B030D-6E8A-4147-A177-3AD203B41FA5}">
                      <a16:colId xmlns:a16="http://schemas.microsoft.com/office/drawing/2014/main" val="3254201420"/>
                    </a:ext>
                  </a:extLst>
                </a:gridCol>
                <a:gridCol w="30898">
                  <a:extLst>
                    <a:ext uri="{9D8B030D-6E8A-4147-A177-3AD203B41FA5}">
                      <a16:colId xmlns:a16="http://schemas.microsoft.com/office/drawing/2014/main" val="2959402717"/>
                    </a:ext>
                  </a:extLst>
                </a:gridCol>
                <a:gridCol w="755199">
                  <a:extLst>
                    <a:ext uri="{9D8B030D-6E8A-4147-A177-3AD203B41FA5}">
                      <a16:colId xmlns:a16="http://schemas.microsoft.com/office/drawing/2014/main" val="3756618945"/>
                    </a:ext>
                  </a:extLst>
                </a:gridCol>
                <a:gridCol w="735907">
                  <a:extLst>
                    <a:ext uri="{9D8B030D-6E8A-4147-A177-3AD203B41FA5}">
                      <a16:colId xmlns:a16="http://schemas.microsoft.com/office/drawing/2014/main" val="3966134896"/>
                    </a:ext>
                  </a:extLst>
                </a:gridCol>
                <a:gridCol w="1417894">
                  <a:extLst>
                    <a:ext uri="{9D8B030D-6E8A-4147-A177-3AD203B41FA5}">
                      <a16:colId xmlns:a16="http://schemas.microsoft.com/office/drawing/2014/main" val="1161939534"/>
                    </a:ext>
                  </a:extLst>
                </a:gridCol>
              </a:tblGrid>
              <a:tr h="486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10.2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Подпрограмма 2 "Социальная ипотека"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470757"/>
                  </a:ext>
                </a:extLst>
              </a:tr>
              <a:tr h="918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1 Предоставление государственной поддержки в виде компенсации на погашение основного долга по ипотечному жилищному кредиту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Количество участников подпрограммы "Социальная ипотека",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Человек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96437"/>
                  </a:ext>
                </a:extLst>
              </a:tr>
              <a:tr h="486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10.3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Подпрограмма 3 "Обеспечение жильем молодых семей"  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65095"/>
                  </a:ext>
                </a:extLst>
              </a:tr>
              <a:tr h="8377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1 Обеспечение жильем молодых семей          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Семья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14915"/>
                  </a:ext>
                </a:extLst>
              </a:tr>
              <a:tr h="331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молодых семей, улучшивших жилищные условия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Государственной программы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29873"/>
                  </a:ext>
                </a:extLst>
              </a:tr>
              <a:tr h="919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Количество молодых семей, получивших дополнительную социальную выплату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Семья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Рождение детей не было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14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00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28865"/>
              </p:ext>
            </p:extLst>
          </p:nvPr>
        </p:nvGraphicFramePr>
        <p:xfrm>
          <a:off x="2" y="-4"/>
          <a:ext cx="9261565" cy="8512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232">
                  <a:extLst>
                    <a:ext uri="{9D8B030D-6E8A-4147-A177-3AD203B41FA5}">
                      <a16:colId xmlns:a16="http://schemas.microsoft.com/office/drawing/2014/main" val="3186129404"/>
                    </a:ext>
                  </a:extLst>
                </a:gridCol>
                <a:gridCol w="1832466">
                  <a:extLst>
                    <a:ext uri="{9D8B030D-6E8A-4147-A177-3AD203B41FA5}">
                      <a16:colId xmlns:a16="http://schemas.microsoft.com/office/drawing/2014/main" val="591134863"/>
                    </a:ext>
                  </a:extLst>
                </a:gridCol>
                <a:gridCol w="2866700">
                  <a:extLst>
                    <a:ext uri="{9D8B030D-6E8A-4147-A177-3AD203B41FA5}">
                      <a16:colId xmlns:a16="http://schemas.microsoft.com/office/drawing/2014/main" val="2094929912"/>
                    </a:ext>
                  </a:extLst>
                </a:gridCol>
                <a:gridCol w="765158">
                  <a:extLst>
                    <a:ext uri="{9D8B030D-6E8A-4147-A177-3AD203B41FA5}">
                      <a16:colId xmlns:a16="http://schemas.microsoft.com/office/drawing/2014/main" val="930546619"/>
                    </a:ext>
                  </a:extLst>
                </a:gridCol>
                <a:gridCol w="317539">
                  <a:extLst>
                    <a:ext uri="{9D8B030D-6E8A-4147-A177-3AD203B41FA5}">
                      <a16:colId xmlns:a16="http://schemas.microsoft.com/office/drawing/2014/main" val="3797487019"/>
                    </a:ext>
                  </a:extLst>
                </a:gridCol>
                <a:gridCol w="408441">
                  <a:extLst>
                    <a:ext uri="{9D8B030D-6E8A-4147-A177-3AD203B41FA5}">
                      <a16:colId xmlns:a16="http://schemas.microsoft.com/office/drawing/2014/main" val="2923297484"/>
                    </a:ext>
                  </a:extLst>
                </a:gridCol>
                <a:gridCol w="332485">
                  <a:extLst>
                    <a:ext uri="{9D8B030D-6E8A-4147-A177-3AD203B41FA5}">
                      <a16:colId xmlns:a16="http://schemas.microsoft.com/office/drawing/2014/main" val="1884293754"/>
                    </a:ext>
                  </a:extLst>
                </a:gridCol>
                <a:gridCol w="2553544">
                  <a:extLst>
                    <a:ext uri="{9D8B030D-6E8A-4147-A177-3AD203B41FA5}">
                      <a16:colId xmlns:a16="http://schemas.microsoft.com/office/drawing/2014/main" val="2550332520"/>
                    </a:ext>
                  </a:extLst>
                </a:gridCol>
              </a:tblGrid>
              <a:tr h="97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Муниципальная программа "Предпринимательство Щёлковского муниципального района"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373714"/>
                  </a:ext>
                </a:extLst>
              </a:tr>
              <a:tr h="97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1 "Развитие малого и среднего предпринимательства"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674080"/>
                  </a:ext>
                </a:extLst>
              </a:tr>
              <a:tr h="1930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1. Меры государственной поддержки субъектов малого и среднего предпринимательства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36,59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0397"/>
                  </a:ext>
                </a:extLst>
              </a:tr>
              <a:tr h="19308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2.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Дополнительные меры поддержки субъектов малого и среднего предпринимательства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Число субъектов МСП в расчёте на 10 тыс. человек населения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502,84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504,03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098071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Ежегодное увеличение не менеее чем на 10% количества объектов имущества в перечне муниципального имущества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Отсутствие муниципального имущества свободного от прав третьих лиц, возможного для включения в перечень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084132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96,74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87,42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Планируемое значение показателя рассчитано с учетом предприятий малого и среднего бизнеса г.п. Свердловский и с.п. Анискинское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107942"/>
                  </a:ext>
                </a:extLst>
              </a:tr>
              <a:tr h="9722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3. Создание благоприятных условий для развития предпринимательской деятельности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Вновь созданные предприятия МСП в сфере производства или услуг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26147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вновь созданных субъектов МСП участниками проекта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443226"/>
                  </a:ext>
                </a:extLst>
              </a:tr>
              <a:tr h="97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11.2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2 "Развитие потребительского рынка  и услуг"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99619"/>
                  </a:ext>
                </a:extLst>
              </a:tr>
              <a:tr h="19308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1 Развитие инфраструктуры потребительского рынка и услуг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Прирост посадочных мест на объектах общественного питания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Посадочное место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109176"/>
                  </a:ext>
                </a:extLst>
              </a:tr>
              <a:tr h="97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Прирост рабочих мест на объектах бытовых услуг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20975"/>
                  </a:ext>
                </a:extLst>
              </a:tr>
              <a:tr h="97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введённых банных объектов по програме "100 бань Подмосковья"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508234"/>
                  </a:ext>
                </a:extLst>
              </a:tr>
              <a:tr h="384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Обеспеченность населения площадью торговых объектов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Квадратные метры на 1000 жителей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1493,9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1493,9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452579"/>
                  </a:ext>
                </a:extLst>
              </a:tr>
              <a:tr h="384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обслуживаемых населённых пунктов от общего числа населённых пунктов от общего числа населённых пунктов муниципального образования, соответствующих критериям отбора получателей субсидии на частичную компенсацию транспортных расходов организаций и индивидуальных предпринимателей по доставке продовольственных и непродовольственных товаров в сельские населённые пункты муниципального образования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Конкурс проведён. Заявок на участие не поступило. Направлено письмо в Министерство потребительского рынка и услуг МО об уменьшении бюджетных ассигнований в 2019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7377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Ликвидация незаконных нестационарных торговых объектов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Баллы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851437"/>
                  </a:ext>
                </a:extLst>
              </a:tr>
              <a:tr h="1930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2 Развитие похоронного дела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Наличие на территории муниципального образования муниципального казенного учреждения в сфере погребения и похоронного дела по принципу: 1 муниципальный район/городской округ – 1 МКУ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81496"/>
                  </a:ext>
                </a:extLst>
              </a:tr>
              <a:tr h="97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Инвентаризация мест захоронения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117188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Чистое кладбище - Доля кладбищ, соответствующих требованиям Порядка деятельности общественных кладбищ и крематориев на территории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86,4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Отсутствие финансирования в 2019 году. Запланировано на 2020 год.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97963"/>
                  </a:ext>
                </a:extLst>
              </a:tr>
              <a:tr h="193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3:Участие в организации региональной системы защиты прав потребителей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99913"/>
                  </a:ext>
                </a:extLst>
              </a:tr>
              <a:tr h="97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11.3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3 "Создание условий для устойчивого экономического развития" 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729274"/>
                  </a:ext>
                </a:extLst>
              </a:tr>
              <a:tr h="193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1.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Создание благоприятного инвестиционного </a:t>
                      </a:r>
                      <a:r>
                        <a:rPr lang="ru-RU" sz="600" u="none" strike="noStrike" dirty="0" smtClean="0">
                          <a:effectLst/>
                        </a:rPr>
                        <a:t>климата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Инвестируй в Подмосковье. Объём инвестиций, привлеченных в основной капитал (без учета бюджетных инвестиций и жилищного строительства), на душу населения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рублей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9,8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113,83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22584"/>
                  </a:ext>
                </a:extLst>
              </a:tr>
              <a:tr h="972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2.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Проведение мероприятий по увеличению рабочих мест на территории муниципального образования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созданных рабочих мест, всего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392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10200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Процент заполняемости индустриального парка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целевой показатель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Договоры аренды переданы на регистрацию в Росреестр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4172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привлеченных резидентов индустриальных парков, технопарков, промышленных площадок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целевой показатель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Договоры аренды переданы на регистрацию в Росреестр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20881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резидентов индустриальных парков, технопарков, промышленных площадок начавших производство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целевой показатель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Договоры аренды переданы на регистрацию в Росреестр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350010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созданных новых индустриальных парков, технопарков, промышленных площадок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целевой показатель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На утверждении ПСД технопарка "Жегалово"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10844"/>
                  </a:ext>
                </a:extLst>
              </a:tr>
              <a:tr h="1930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3. Мониторинг деятельности предприятий и организаций района в части соблюдения размера минимальной заработной платы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106,4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108,4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47961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Зарплата без долгов - Задолженность по выплате заработной платы (кол-во организаций; численность работников, сумма задолженности)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Руб.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1244760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Подготовлено представление прокуратурой, документы по погащению задолженности отправлены в ИФНС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56372"/>
                  </a:ext>
                </a:extLst>
              </a:tr>
              <a:tr h="193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4. Организация проведения обучения по вопросам охраны труда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Число пострадавших в результате несчастных случаев на производстве со смертельным исходом, в расчете на 1000 работающих (по кругу организаций муниципальной собственности)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Ед. (Кч)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0,064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010679"/>
                  </a:ext>
                </a:extLst>
              </a:tr>
              <a:tr h="288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5.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Организация проведения специальной оценки условий труда на рабочих </a:t>
                      </a:r>
                      <a:r>
                        <a:rPr lang="ru-RU" sz="600" u="none" strike="noStrike" dirty="0" smtClean="0">
                          <a:effectLst/>
                        </a:rPr>
                        <a:t>местах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Удельный вес рабочих мест, на которых проведена специальная оценка условий труда, в общем количестве рабочих мест (по кругу организации муниципальной собственности)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Отраслевой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36601"/>
                  </a:ext>
                </a:extLst>
              </a:tr>
              <a:tr h="97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11.4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4 "Развитие конкуренции"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612174"/>
                  </a:ext>
                </a:extLst>
              </a:tr>
              <a:tr h="38482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 err="1" smtClean="0">
                          <a:effectLst/>
                        </a:rPr>
                        <a:t>Оснавное</a:t>
                      </a:r>
                      <a:r>
                        <a:rPr lang="ru-RU" sz="600" u="none" strike="noStrike" dirty="0" smtClean="0">
                          <a:effectLst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</a:rPr>
                        <a:t>мероприятие 1 Развитие сферы муниципальных закупок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Доля общей экономии денежных средств от общей суммы объявленных торгов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5,39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Не выполнение данного показателя обусловлено следующими факторами: - большое количество </a:t>
                      </a:r>
                      <a:r>
                        <a:rPr lang="ru-RU" sz="600" u="none" strike="noStrike" dirty="0" smtClean="0">
                          <a:effectLst/>
                        </a:rPr>
                        <a:t>закупок; </a:t>
                      </a:r>
                      <a:r>
                        <a:rPr lang="ru-RU" sz="600" u="none" strike="noStrike" dirty="0">
                          <a:effectLst/>
                        </a:rPr>
                        <a:t>низкая заинтересованность потенциальных участников торгов на участие в процедурах определения поставщика (подрядчика, </a:t>
                      </a:r>
                      <a:r>
                        <a:rPr lang="ru-RU" sz="600" u="none" strike="noStrike" dirty="0" smtClean="0">
                          <a:effectLst/>
                        </a:rPr>
                        <a:t>исполнителя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87910"/>
                  </a:ext>
                </a:extLst>
              </a:tr>
              <a:tr h="97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несостоявшихся торгов от общего количества объявленных торгов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Рейтинг-50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10,99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64872"/>
                  </a:ext>
                </a:extLst>
              </a:tr>
              <a:tr h="97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Среднее количество участников на торгах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85786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Функционирование Уполномоченного учреждения по определению поставщиков для заказчиков Щёлковского муниципального района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29890"/>
                  </a:ext>
                </a:extLst>
              </a:tr>
              <a:tr h="193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обоснованных, частично обоснованных жалоб в Федеральную антимонопольную службу (от общего количества опубликованных торгов)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0,91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42193"/>
                  </a:ext>
                </a:extLst>
              </a:tr>
              <a:tr h="28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закупок среди субъектов малого предпринимательства, социально 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51,98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05751"/>
                  </a:ext>
                </a:extLst>
              </a:tr>
              <a:tr h="97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мероприятие: 2 Внедрение стандарта развития конкуренции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реализованных требований Стандарта развития конкуренции в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67" marR="967" marT="1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9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84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90861"/>
              </p:ext>
            </p:extLst>
          </p:nvPr>
        </p:nvGraphicFramePr>
        <p:xfrm>
          <a:off x="1" y="0"/>
          <a:ext cx="9144002" cy="3515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038">
                  <a:extLst>
                    <a:ext uri="{9D8B030D-6E8A-4147-A177-3AD203B41FA5}">
                      <a16:colId xmlns:a16="http://schemas.microsoft.com/office/drawing/2014/main" val="982728368"/>
                    </a:ext>
                  </a:extLst>
                </a:gridCol>
                <a:gridCol w="3138986">
                  <a:extLst>
                    <a:ext uri="{9D8B030D-6E8A-4147-A177-3AD203B41FA5}">
                      <a16:colId xmlns:a16="http://schemas.microsoft.com/office/drawing/2014/main" val="592891314"/>
                    </a:ext>
                  </a:extLst>
                </a:gridCol>
                <a:gridCol w="1489130">
                  <a:extLst>
                    <a:ext uri="{9D8B030D-6E8A-4147-A177-3AD203B41FA5}">
                      <a16:colId xmlns:a16="http://schemas.microsoft.com/office/drawing/2014/main" val="1317742337"/>
                    </a:ext>
                  </a:extLst>
                </a:gridCol>
                <a:gridCol w="635174">
                  <a:extLst>
                    <a:ext uri="{9D8B030D-6E8A-4147-A177-3AD203B41FA5}">
                      <a16:colId xmlns:a16="http://schemas.microsoft.com/office/drawing/2014/main" val="3215659333"/>
                    </a:ext>
                  </a:extLst>
                </a:gridCol>
                <a:gridCol w="557779">
                  <a:extLst>
                    <a:ext uri="{9D8B030D-6E8A-4147-A177-3AD203B41FA5}">
                      <a16:colId xmlns:a16="http://schemas.microsoft.com/office/drawing/2014/main" val="3451860443"/>
                    </a:ext>
                  </a:extLst>
                </a:gridCol>
                <a:gridCol w="433168">
                  <a:extLst>
                    <a:ext uri="{9D8B030D-6E8A-4147-A177-3AD203B41FA5}">
                      <a16:colId xmlns:a16="http://schemas.microsoft.com/office/drawing/2014/main" val="3171148305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120612744"/>
                    </a:ext>
                  </a:extLst>
                </a:gridCol>
                <a:gridCol w="1583339">
                  <a:extLst>
                    <a:ext uri="{9D8B030D-6E8A-4147-A177-3AD203B41FA5}">
                      <a16:colId xmlns:a16="http://schemas.microsoft.com/office/drawing/2014/main" val="2178157662"/>
                    </a:ext>
                  </a:extLst>
                </a:gridCol>
              </a:tblGrid>
              <a:tr h="288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12.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Муниципальная программа «Развитие системы информирования населения о деятельности органов местного самоуправления Щёлковского муниципального района»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723069"/>
                  </a:ext>
                </a:extLst>
              </a:tr>
              <a:tr h="4544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01 Информирование населения Щёлковского муниципального района Московской области об основных событиях социально-экономического развития, общественно-политической </a:t>
                      </a:r>
                      <a:r>
                        <a:rPr lang="ru-RU" sz="900" u="none" strike="noStrike" dirty="0" err="1">
                          <a:effectLst/>
                        </a:rPr>
                        <a:t>жизни,о</a:t>
                      </a:r>
                      <a:r>
                        <a:rPr lang="ru-RU" sz="900" u="none" strike="noStrike" dirty="0">
                          <a:effectLst/>
                        </a:rPr>
                        <a:t> деятельности органов местного Щёлковского муниципального района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Уровень информированности населения в социальных сетях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Баллы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7,65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8,62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выполнено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99031"/>
                  </a:ext>
                </a:extLst>
              </a:tr>
              <a:tr h="1523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Информирование населения в средствах массовой информации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235,01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243,9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выполнено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20871"/>
                  </a:ext>
                </a:extLst>
              </a:tr>
              <a:tr h="601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Основное мероприятие 02 Информирование населения муниципального образования посредством наружной рекламы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Наличие задолженности в муниципальный бюджет по платежам за установку  и эксплуатацию рекламных конструкций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направлены исковые заявления в суд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696"/>
                  </a:ext>
                </a:extLst>
              </a:tr>
              <a:tr h="429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98" marR="5498" marT="7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24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768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 rot="17812595">
            <a:off x="2225383" y="2981443"/>
            <a:ext cx="578604" cy="148324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ДОХОДЫ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12628" y="213647"/>
            <a:ext cx="6055672" cy="6926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5970919" y="3340494"/>
            <a:ext cx="602437" cy="168201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РАСХОДЫ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7" y="4869166"/>
            <a:ext cx="4680521" cy="1323439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Бюджет, можно сравнить с кошельком.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Деньги, которые в него кладут - это доходы. Деньги, которые тратят – это расходы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61" y="3221655"/>
            <a:ext cx="2220644" cy="1468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722416" y="1167175"/>
            <a:ext cx="5249073" cy="1200329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Бюджет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dirty="0" smtClean="0"/>
              <a:t>форма </a:t>
            </a:r>
            <a:r>
              <a:rPr lang="ru-RU" dirty="0"/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3" y="6093296"/>
            <a:ext cx="3575143" cy="41549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b="1" dirty="0" smtClean="0"/>
              <a:t>*</a:t>
            </a:r>
            <a:r>
              <a:rPr lang="ru-RU" sz="1050" b="1" dirty="0" smtClean="0">
                <a:solidFill>
                  <a:schemeClr val="bg1"/>
                </a:solidFill>
              </a:rPr>
              <a:t>Бюджет </a:t>
            </a:r>
            <a:r>
              <a:rPr lang="ru-RU" sz="1050" dirty="0" smtClean="0">
                <a:solidFill>
                  <a:schemeClr val="bg1"/>
                </a:solidFill>
              </a:rPr>
              <a:t>(от </a:t>
            </a:r>
            <a:r>
              <a:rPr lang="ru-RU" sz="1050" dirty="0" err="1" smtClean="0">
                <a:solidFill>
                  <a:schemeClr val="bg1"/>
                </a:solidFill>
              </a:rPr>
              <a:t>старонорманского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>
                <a:solidFill>
                  <a:schemeClr val="bg1"/>
                </a:solidFill>
              </a:rPr>
              <a:t>bougette</a:t>
            </a:r>
            <a:r>
              <a:rPr lang="ru-RU" sz="1050" dirty="0">
                <a:solidFill>
                  <a:schemeClr val="bg1"/>
                </a:solidFill>
              </a:rPr>
              <a:t> — </a:t>
            </a:r>
            <a:r>
              <a:rPr lang="ru-RU" sz="1050" dirty="0" smtClean="0">
                <a:solidFill>
                  <a:schemeClr val="bg1"/>
                </a:solidFill>
              </a:rPr>
              <a:t>кошелек, сумка</a:t>
            </a:r>
            <a:r>
              <a:rPr lang="ru-RU" sz="1050" dirty="0">
                <a:solidFill>
                  <a:schemeClr val="bg1"/>
                </a:solidFill>
              </a:rPr>
              <a:t>, мешок с деньгами)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608" y="1370894"/>
            <a:ext cx="3177766" cy="19861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7110717" y="3723067"/>
            <a:ext cx="1860775" cy="916871"/>
          </a:xfrm>
          <a:prstGeom prst="flowChartAlternateProcess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Вопросы местного значения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244946"/>
              </p:ext>
            </p:extLst>
          </p:nvPr>
        </p:nvGraphicFramePr>
        <p:xfrm>
          <a:off x="1" y="0"/>
          <a:ext cx="9154542" cy="931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386">
                  <a:extLst>
                    <a:ext uri="{9D8B030D-6E8A-4147-A177-3AD203B41FA5}">
                      <a16:colId xmlns:a16="http://schemas.microsoft.com/office/drawing/2014/main" val="2737185835"/>
                    </a:ext>
                  </a:extLst>
                </a:gridCol>
                <a:gridCol w="2129170">
                  <a:extLst>
                    <a:ext uri="{9D8B030D-6E8A-4147-A177-3AD203B41FA5}">
                      <a16:colId xmlns:a16="http://schemas.microsoft.com/office/drawing/2014/main" val="3458364759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385488855"/>
                    </a:ext>
                  </a:extLst>
                </a:gridCol>
                <a:gridCol w="502389">
                  <a:extLst>
                    <a:ext uri="{9D8B030D-6E8A-4147-A177-3AD203B41FA5}">
                      <a16:colId xmlns:a16="http://schemas.microsoft.com/office/drawing/2014/main" val="1896101564"/>
                    </a:ext>
                  </a:extLst>
                </a:gridCol>
                <a:gridCol w="26491">
                  <a:extLst>
                    <a:ext uri="{9D8B030D-6E8A-4147-A177-3AD203B41FA5}">
                      <a16:colId xmlns:a16="http://schemas.microsoft.com/office/drawing/2014/main" val="3750912313"/>
                    </a:ext>
                  </a:extLst>
                </a:gridCol>
                <a:gridCol w="369515">
                  <a:extLst>
                    <a:ext uri="{9D8B030D-6E8A-4147-A177-3AD203B41FA5}">
                      <a16:colId xmlns:a16="http://schemas.microsoft.com/office/drawing/2014/main" val="3584291869"/>
                    </a:ext>
                  </a:extLst>
                </a:gridCol>
                <a:gridCol w="423735">
                  <a:extLst>
                    <a:ext uri="{9D8B030D-6E8A-4147-A177-3AD203B41FA5}">
                      <a16:colId xmlns:a16="http://schemas.microsoft.com/office/drawing/2014/main" val="4250713438"/>
                    </a:ext>
                  </a:extLst>
                </a:gridCol>
                <a:gridCol w="235449">
                  <a:extLst>
                    <a:ext uri="{9D8B030D-6E8A-4147-A177-3AD203B41FA5}">
                      <a16:colId xmlns:a16="http://schemas.microsoft.com/office/drawing/2014/main" val="439222907"/>
                    </a:ext>
                  </a:extLst>
                </a:gridCol>
                <a:gridCol w="2533208">
                  <a:extLst>
                    <a:ext uri="{9D8B030D-6E8A-4147-A177-3AD203B41FA5}">
                      <a16:colId xmlns:a16="http://schemas.microsoft.com/office/drawing/2014/main" val="3687878801"/>
                    </a:ext>
                  </a:extLst>
                </a:gridCol>
              </a:tblGrid>
              <a:tr h="47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13.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Муниципальная программа "Муниципальное управление в Щёлковском муниципальном районе"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990999"/>
                  </a:ext>
                </a:extLst>
              </a:tr>
              <a:tr h="45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Подпрограмма 1 "Управление муниципальными финансами"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855187"/>
                  </a:ext>
                </a:extLst>
              </a:tr>
              <a:tr h="1526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Основное мероприятие 1.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Обеспечение сбалансированности и устойчивости бюджета Щёлковского муниципального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≥100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110,5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17997"/>
                  </a:ext>
                </a:extLst>
              </a:tr>
              <a:tr h="141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Снижение доли налоговой задолженности к собственным налоговым поступлениям в консолидированный бюджет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Коэффициент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≤1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728288"/>
                  </a:ext>
                </a:extLst>
              </a:tr>
              <a:tr h="172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Основное мероприятие 2.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Повышение эффективности бюджетных расходов бюджета Щёлковского муниципального района.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≤10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бюджет исполнен с профицитом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063005"/>
                  </a:ext>
                </a:extLst>
              </a:tr>
              <a:tr h="16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Основное мероприятие 3.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Совершенствование системы управления муниципальным долгом Щёлковского муниципального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Отношение объема муниципального долга к годовому объему доходов бюджета без учета безвозмездных поступлений и (или) поступлений налоговых доходов по дополнительным нормативым отчислений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≤50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муниципальный долг отсутствует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230630"/>
                  </a:ext>
                </a:extLst>
              </a:tr>
              <a:tr h="45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Подпрограмма 2 "Развитие муниципального имущественного комплекса"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826452"/>
                  </a:ext>
                </a:extLst>
              </a:tr>
              <a:tr h="14101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 Мероприятие 1 Повышение доходности бюджета Щёлковского муниципального района от использования и реализации муниципального имущества и земельных участков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Эффективность реализации бюджета, в части доходов от арендной платы и продажи земельных участков, государственная собственность на которые не разграничена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29391"/>
                  </a:ext>
                </a:extLst>
              </a:tr>
              <a:tr h="168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Эффективность реализации бюджета, в части доходов от арендной платы и продажи муниципального имущества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 На основании коммерческих предложений, проведен аукцион, по итогам проведенных торгов, остаток денежных средств является - экономией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354430"/>
                  </a:ext>
                </a:extLst>
              </a:tr>
              <a:tr h="122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Эффективность работы по вовлечению в хозяйственный оборот земельных участков, государственная собственность на которые не разграничена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169917"/>
                  </a:ext>
                </a:extLst>
              </a:tr>
              <a:tr h="196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 Неудовлеворительная работа Росреестра по обработке запросов на выписки из ЕГРН, сбой работы модуля МВК.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8482"/>
                  </a:ext>
                </a:extLst>
              </a:tr>
              <a:tr h="252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Доля государственных и муниципальных услуг в области земельных отношений, заявления на предоставление которых поступили в электронном виде посредством РПГУ, к общему числу заявлений на предоставление государственных и муниципальных услуг в области земельных отношений, поступивших в ОМСУ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50901"/>
                  </a:ext>
                </a:extLst>
              </a:tr>
              <a:tr h="252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Эффективность работы по расторжению договоров аренды земельных участков, в отношении которых выявлен факт ненадлежащего исполнения условий договора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Претензионно- исковой порядок- 45 дней, поэтому дела покоторым направлены претензии в рейтинг не входят. 2. Часть договоров ( арендатор -Исхаков) изъяты Щёлковской городской прокуратурой. 3.Есть задублированные договора не исключенные из общего числа.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150552"/>
                  </a:ext>
                </a:extLst>
              </a:tr>
              <a:tr h="1369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77 По снижению задолженности по арендной плате принимаются следующие меры: - арендаторам - должникам направляются претензии с указанием суммы задолженности; - направляются иски в суд с требованием о взыскании задолженности и расторжении договоров; - в Управление Федеральной службы судебных приставов с целью принудительного исполнения решений передаются исполнительные листы, направляются сведения о должнике и имеющемся у него имуществе, с заявлениями о наложении ареста на имущество должника, переговоры с судебным приставом - исполнителем о перспективах взыскания задолженности, направляются заявления о временном ограничении права должника на выезд, проводятся переговоры с руководством Федеральной службы судебных приставов; - на межведомственные комиссии приглашаются арендаторы – должники; - по средствам телефонной связи и на личном приеме проводится информирование арендаторов о наступлении очередного платежа по договору аренды, а также об имеющейся задолженности по договору; - проводится подготовка материалов для списания ранее образованной и признанной безнадёжной к взысканию задолженности; - получение выписок из ЕГРН с целью розыска имущества должника; - получение сведений о должнике и его имуществе другими способами.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9768"/>
                  </a:ext>
                </a:extLst>
              </a:tr>
              <a:tr h="9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Эффективность работы по взысканию задолженности по арендной плате за муниципальное имущество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281372"/>
                  </a:ext>
                </a:extLst>
              </a:tr>
              <a:tr h="85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Предоставление земельных участков  многодетным семьям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 Дефецит земельных участков в границах г.о.Щёлково.В целях достижения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97648"/>
                  </a:ext>
                </a:extLst>
              </a:tr>
              <a:tr h="85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Проверка использования земель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 По 7 % получены отказы Щёлковской городской прокуратуры в согласовании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929815"/>
                  </a:ext>
                </a:extLst>
              </a:tr>
              <a:tr h="113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Прирост земельного налога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 Не учтена сумма выпадающих доходов, в связи с приминением п. 8 ст. 391 Налоговогог кодекса РФ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68274"/>
                  </a:ext>
                </a:extLst>
              </a:tr>
              <a:tr h="196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Мероприятие 2 Осуществление государственной регистрации прав собственности на объекты недвижимости и земельные участки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50,30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52564"/>
                  </a:ext>
                </a:extLst>
              </a:tr>
              <a:tr h="503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Мероприятие 3 Ликвидация неэффективных муниципальных унитарных предприятий и хозяйственных обществ, в которых мунципальному образованию принадлежит доля, обеспечивающая положительный результат голосования при принятии решения собственников (учредителей) Щёлковского муниципального района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Соотношение количества ликвидированных муниципальных унитарных предприятий, от общего числа муниципальных унитарных предприятий Щёлковского муниципального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выполнение мероприятия перенесено на 2020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1" marR="1091" marT="14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28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0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24950"/>
              </p:ext>
            </p:extLst>
          </p:nvPr>
        </p:nvGraphicFramePr>
        <p:xfrm>
          <a:off x="0" y="3"/>
          <a:ext cx="9144001" cy="8254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143">
                  <a:extLst>
                    <a:ext uri="{9D8B030D-6E8A-4147-A177-3AD203B41FA5}">
                      <a16:colId xmlns:a16="http://schemas.microsoft.com/office/drawing/2014/main" val="190906532"/>
                    </a:ext>
                  </a:extLst>
                </a:gridCol>
                <a:gridCol w="2748973">
                  <a:extLst>
                    <a:ext uri="{9D8B030D-6E8A-4147-A177-3AD203B41FA5}">
                      <a16:colId xmlns:a16="http://schemas.microsoft.com/office/drawing/2014/main" val="3717113827"/>
                    </a:ext>
                  </a:extLst>
                </a:gridCol>
                <a:gridCol w="3533603">
                  <a:extLst>
                    <a:ext uri="{9D8B030D-6E8A-4147-A177-3AD203B41FA5}">
                      <a16:colId xmlns:a16="http://schemas.microsoft.com/office/drawing/2014/main" val="2272774021"/>
                    </a:ext>
                  </a:extLst>
                </a:gridCol>
                <a:gridCol w="75587">
                  <a:extLst>
                    <a:ext uri="{9D8B030D-6E8A-4147-A177-3AD203B41FA5}">
                      <a16:colId xmlns:a16="http://schemas.microsoft.com/office/drawing/2014/main" val="4258851855"/>
                    </a:ext>
                  </a:extLst>
                </a:gridCol>
                <a:gridCol w="37794">
                  <a:extLst>
                    <a:ext uri="{9D8B030D-6E8A-4147-A177-3AD203B41FA5}">
                      <a16:colId xmlns:a16="http://schemas.microsoft.com/office/drawing/2014/main" val="3122988602"/>
                    </a:ext>
                  </a:extLst>
                </a:gridCol>
                <a:gridCol w="878703">
                  <a:extLst>
                    <a:ext uri="{9D8B030D-6E8A-4147-A177-3AD203B41FA5}">
                      <a16:colId xmlns:a16="http://schemas.microsoft.com/office/drawing/2014/main" val="344866563"/>
                    </a:ext>
                  </a:extLst>
                </a:gridCol>
                <a:gridCol w="323035">
                  <a:extLst>
                    <a:ext uri="{9D8B030D-6E8A-4147-A177-3AD203B41FA5}">
                      <a16:colId xmlns:a16="http://schemas.microsoft.com/office/drawing/2014/main" val="2476744287"/>
                    </a:ext>
                  </a:extLst>
                </a:gridCol>
                <a:gridCol w="387386">
                  <a:extLst>
                    <a:ext uri="{9D8B030D-6E8A-4147-A177-3AD203B41FA5}">
                      <a16:colId xmlns:a16="http://schemas.microsoft.com/office/drawing/2014/main" val="456047224"/>
                    </a:ext>
                  </a:extLst>
                </a:gridCol>
                <a:gridCol w="978777">
                  <a:extLst>
                    <a:ext uri="{9D8B030D-6E8A-4147-A177-3AD203B41FA5}">
                      <a16:colId xmlns:a16="http://schemas.microsoft.com/office/drawing/2014/main" val="1745004711"/>
                    </a:ext>
                  </a:extLst>
                </a:gridCol>
              </a:tblGrid>
              <a:tr h="99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13.3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3 "Совершенствование муниципальной службы"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37076"/>
                  </a:ext>
                </a:extLst>
              </a:tr>
              <a:tr h="197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1. Развитие нормативной правовой базы Щёлковского муниципального района по вопросам муниципальной службы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Доля муниципальных правовых актов, разработанных и приведенных в соответствие с федеральным законодательством и законодательством Московской области по вопросам муниципальной службы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866409"/>
                  </a:ext>
                </a:extLst>
              </a:tr>
              <a:tr h="197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2. 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Совершенствование мер по противодействию коррупции на муниципальной службе по кадровым вопросам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Выполнение плана мероприятий по противодействию коррупции на муниципальной службе по кадровым вопросам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10411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нарушений, выявленных по результатам прокурорского надзора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84151"/>
                  </a:ext>
                </a:extLst>
              </a:tr>
              <a:tr h="197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3. 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Совершенствование организации прохождения муниципальной службы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выполненных мероприятий от общего количества мероприятий, связанных с организацией муниципальной службы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85410"/>
                  </a:ext>
                </a:extLst>
              </a:tr>
              <a:tr h="1978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4. Совершенствование мотивации муниципальных служащих, в том числе проведение диспансеризации муниципальных служащих, выплата пенсий за выслугу лет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выполненных мероприятий по совершенствованию мотивации муниципальных служащих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55456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муниципальных служащих, вышедших на пенсию, и получающих пенсию за выслугу лет от общего числа лиц, имеющих право на выплату пенсии за выслугу лет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22678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муниципальных служащих, прошедших ежегодную диспансеризацию от общего числа муниципальных служащих, подлежащих диспансеризации в отчетном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06585"/>
                  </a:ext>
                </a:extLst>
              </a:tr>
              <a:tr h="197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5. Совершенствование профессионального развития муниципальных служащих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 - заказом, от общего числа муниципальных служащих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83340"/>
                  </a:ext>
                </a:extLst>
              </a:tr>
              <a:tr h="99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13.4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4  "Развитие архивного дела"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47666"/>
                  </a:ext>
                </a:extLst>
              </a:tr>
              <a:tr h="1978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Основное мероприятие 1 Хранение, комплектование, учёт и использование документов Архивного фонда Московской области, муниципальных документов и других архивных документов в МБУ ЩМР "Щёлковский районный архив"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86149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Соотношение среднемесячной заработной платы работников муниципального архива городского округа Щёлково за 2019 год к среднемесячной начисленной заработной плате указанной категории работников за 2018 год в размере 1,10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117421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архивный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583946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85076"/>
                  </a:ext>
                </a:extLst>
              </a:tr>
              <a:tr h="9955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Подпрограмма: 6. Развитие и поддержка социально ориентированных некоммерческих организаций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171378"/>
                  </a:ext>
                </a:extLst>
              </a:tr>
              <a:tr h="12877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1. Осуществление финансовой поддержки социально ориентированных некоммерческих организаций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2019 Количество СО НКО, которым оказана поддержка ОМСУ, в том числе по сферам деятельности: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единиц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65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28481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Количество социально ориентированных некоммерческих организаций в сфере социальной защиты населения,  которым оказана  поддержка органами местного самоуправления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66415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2019 Количество социально ориентированных некоммерческих организаций в сфере образования,  которым оказана поддержка органами местного самоуправления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88808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Количество социально ориентированных некоммерческих организаций в сфере физической культуры и спорта,  которым оказана  поддержка органами местного самоуправления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442835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2019 Доля расходов, направляемых на предоставление субсидий социально  ориентированным некоммерческим организациям, в общем объеме расходов бюджета муниципального образования Московской области на социальную сферу в том числе по сферам деятельности: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0,32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727219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Доля расходов, направляемых на предоставление субсидий социально  ориентированным некоммерческим организациям в сфере социальной защиты населения, в общем объеме расходов бюджета муниципального образования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067615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Доля расходов, направляемых на предоставление субсидий социально  ориентированным некоммерческим организациям в сфере образования, в общем объеме расходов бюджета муниципального образования Московской области в сфере образования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0,34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93082"/>
                  </a:ext>
                </a:extLst>
              </a:tr>
              <a:tr h="296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Доля расходов, направляемых на предоставление  субсидий социально  ориентированным некоммерческим организациям в сфере физической культуры и спорта, в общем объеме расходов бюджета муниципального образования Московской области в сфере физической культуры и спорта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728192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Доля социально ориентированных некоммерческих организаций,  внесенных в реестр поставщиков социальных услуг, в общем количестве социально ориентированных некоммерческих организаций на территории муниципального образования, получивших поддержку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1,54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4220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социально ориентированных некоммерческих организаций,  которым оказана  финансовая поддержка органами местного самоуправления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53539"/>
                  </a:ext>
                </a:extLst>
              </a:tr>
              <a:tr h="197882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2. Осуществление имущественной,  информационной и консультационной поддержки социально ориентированным некоммерческим организациям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Количество социально ориентированных некоммерческих организаций,  которым оказана имущественная  поддержка органами местного самоуправления в том числе по сферам деятельности: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02601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Количество социально ориентированных некоммерческих организаций в сфере социальной защиты населения,  которым оказана  имущественная поддержка органами местного самоуправления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63780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Количество социально ориентированных некоммерческих организаций в сфере образования,  которым оказана имущественная поддержка органами местного самоуправления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47371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Количество социально ориентированных некоммерческих организаций в сфере физической культуры и спорта,  которым оказана  имущественная поддержка органами местного самоуправления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55692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социально  ориентированным некоммерческим организациям в том числе по сферам деятельности: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кв.метров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911,30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60980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социально ориентированным некоммерческим организациям  в сфере социальной защиты населения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кв.метров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36694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социально ориентированным некоммерческим организациям  в сфере образования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кв.метров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84575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социально ориентированным некоммерческим организациям в сфере физической культуры и спорта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кв.метров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499,3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438193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Количество социально ориентированных некоммерческих организаций,  которым оказана  консультационная поддержка органами местного самоуправления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695955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Численность граждан, принявших участие в просветительских мероприятиях по вопросам деятельности социально ориентированных некоммерческих организаций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7047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458656"/>
                  </a:ext>
                </a:extLst>
              </a:tr>
              <a:tr h="19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Количество проведенных  органами местного самоуправления просветительских мероприятий по вопросам деятельности социально ориентированных некоммерческих организаций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0" marR="1140" marT="11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706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" marR="855" marT="11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3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11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92411"/>
              </p:ext>
            </p:extLst>
          </p:nvPr>
        </p:nvGraphicFramePr>
        <p:xfrm>
          <a:off x="1" y="0"/>
          <a:ext cx="9144001" cy="8433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103">
                  <a:extLst>
                    <a:ext uri="{9D8B030D-6E8A-4147-A177-3AD203B41FA5}">
                      <a16:colId xmlns:a16="http://schemas.microsoft.com/office/drawing/2014/main" val="2082211311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1930282302"/>
                    </a:ext>
                  </a:extLst>
                </a:gridCol>
                <a:gridCol w="3039318">
                  <a:extLst>
                    <a:ext uri="{9D8B030D-6E8A-4147-A177-3AD203B41FA5}">
                      <a16:colId xmlns:a16="http://schemas.microsoft.com/office/drawing/2014/main" val="2723585082"/>
                    </a:ext>
                  </a:extLst>
                </a:gridCol>
                <a:gridCol w="464592">
                  <a:extLst>
                    <a:ext uri="{9D8B030D-6E8A-4147-A177-3AD203B41FA5}">
                      <a16:colId xmlns:a16="http://schemas.microsoft.com/office/drawing/2014/main" val="282086390"/>
                    </a:ext>
                  </a:extLst>
                </a:gridCol>
                <a:gridCol w="482693">
                  <a:extLst>
                    <a:ext uri="{9D8B030D-6E8A-4147-A177-3AD203B41FA5}">
                      <a16:colId xmlns:a16="http://schemas.microsoft.com/office/drawing/2014/main" val="402120490"/>
                    </a:ext>
                  </a:extLst>
                </a:gridCol>
                <a:gridCol w="524929">
                  <a:extLst>
                    <a:ext uri="{9D8B030D-6E8A-4147-A177-3AD203B41FA5}">
                      <a16:colId xmlns:a16="http://schemas.microsoft.com/office/drawing/2014/main" val="1527653106"/>
                    </a:ext>
                  </a:extLst>
                </a:gridCol>
                <a:gridCol w="1000994">
                  <a:extLst>
                    <a:ext uri="{9D8B030D-6E8A-4147-A177-3AD203B41FA5}">
                      <a16:colId xmlns:a16="http://schemas.microsoft.com/office/drawing/2014/main" val="3745211254"/>
                    </a:ext>
                  </a:extLst>
                </a:gridCol>
                <a:gridCol w="1848395">
                  <a:extLst>
                    <a:ext uri="{9D8B030D-6E8A-4147-A177-3AD203B41FA5}">
                      <a16:colId xmlns:a16="http://schemas.microsoft.com/office/drawing/2014/main" val="95092392"/>
                    </a:ext>
                  </a:extLst>
                </a:gridCol>
              </a:tblGrid>
              <a:tr h="111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14.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Муниципальная программа "Сельское хозяйство   Щёлковского муниципального района"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683116"/>
                  </a:ext>
                </a:extLst>
              </a:tr>
              <a:tr h="22612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Основное мероприятие 1 Оказание несвязной поддержки сельскохозяйственным товаропроизводителям в области растениеводства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Сохранение размера посевных площадей, занятых зерновыми,зернобобовыми и кормовыми сельскохозяйственными культурами в Щёлковском муниципальном районе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Соглашения с ЦИОГВ 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Гектар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2179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204856"/>
                  </a:ext>
                </a:extLst>
              </a:tr>
              <a:tr h="220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Хозяйствуй умело - Индекс производства продукции сельского хозяйства в хозяйствах всех категорий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1684"/>
                  </a:ext>
                </a:extLst>
              </a:tr>
              <a:tr h="32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Валовой сбор зерновых и зернобобовых в хозяйствах всех категорий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Соглашения с ЦИОГВ 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Тонна; метрическая тонна (1000 кг)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497415"/>
                  </a:ext>
                </a:extLst>
              </a:tr>
              <a:tr h="32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Валовой сбор овощей в хозяйствах всех категорий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Тонна; метрическая тонна (1000 кг)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4455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5165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208962"/>
                  </a:ext>
                </a:extLst>
              </a:tr>
              <a:tr h="220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Индекс 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108,8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75455"/>
                  </a:ext>
                </a:extLst>
              </a:tr>
              <a:tr h="32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Валовой сбор картофеля в хозяйствах всех категорий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Тонна; метрическая тонна (1000 кг)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6700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6652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99,3 % (хозяйства населения)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25550"/>
                  </a:ext>
                </a:extLst>
              </a:tr>
              <a:tr h="32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Вовлечение в оборот выбывших сельскохозяйственных угодий за счет проведения культуртехнических работ сельскохозяйственными товаропроизводителями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Гектар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физические лица, КФХ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76787"/>
                  </a:ext>
                </a:extLst>
              </a:tr>
              <a:tr h="32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Земля должна работать - Вовлечение в оборот земель сельхозназначения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92 % от планового показателя (917 га ввод в оборот)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320930"/>
                  </a:ext>
                </a:extLst>
              </a:tr>
              <a:tr h="226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Объемы приобретения новой самоходной сельскохозяйственной техники сельскохозяйственными товаропроизводителями, всех форм собственности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Штук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033472"/>
                  </a:ext>
                </a:extLst>
              </a:tr>
              <a:tr h="220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Доля площади засеваемая элитными семенами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Соглашения с ЦИОГВ 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94588"/>
                  </a:ext>
                </a:extLst>
              </a:tr>
              <a:tr h="220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Индекс производства продукции растениеводства в хозяйствах всех категорий  (в сопоставимых ценах к предыдущему году)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Соглашения с ЦИОГВ 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 2019 году производство грибов на предприятии ООО "Агротехмаркет" снизилось в 2 раза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14611"/>
                  </a:ext>
                </a:extLst>
              </a:tr>
              <a:tr h="32940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Основное мероприятие 2 Оказание несвязной подержки в области молочного скотоводства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Производство скота и птицы на убой в хозяйствах всех категорий (в живом весе)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Соглашения с ЦИОГВ 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Тонна; метрическая тонна (1000 кг)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83728"/>
                  </a:ext>
                </a:extLst>
              </a:tr>
              <a:tr h="32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Производство молока в хозяйствах всех категорий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Тонна; метрическая тонна (1000 кг)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4330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4677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929571"/>
                  </a:ext>
                </a:extLst>
              </a:tr>
              <a:tr h="220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Индекс производства продукции животноводства в хозяйствах всех категорий  (в сопоставимых ценах к предыдущему году)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Соглашения с ЦИОГВ 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122,9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725128"/>
                  </a:ext>
                </a:extLst>
              </a:tr>
              <a:tr h="32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Ввод мощностей животноводческих комплексов молочного направления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скотомест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980693"/>
                  </a:ext>
                </a:extLst>
              </a:tr>
              <a:tr h="32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Соглашения с ЦИОГВ МО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Тонна; метрическая тонна (1000 кг)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82349"/>
                  </a:ext>
                </a:extLst>
              </a:tr>
              <a:tr h="22038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Основное мероприятие 3 Государственная поддержка подотраслей сельского хозяйства включая развитие малых форм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Количество реализуемых инвестиционных проектов в сфере АПК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38884"/>
                  </a:ext>
                </a:extLst>
              </a:tr>
              <a:tr h="32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Количество крестьянских (фермерских) хозяйств, осуществивших проекты создания и развития своих хозяйств с помощью грантовой поддержки (за отчетный год)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принимало участие в Конкурсе КФХ "Тексель Фарм", недостаточно количество набранных Грантабалов для пролучения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897332"/>
                  </a:ext>
                </a:extLst>
              </a:tr>
              <a:tr h="220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Объем экспорта АПК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Тысяча долларов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3538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3538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74418"/>
                  </a:ext>
                </a:extLst>
              </a:tr>
              <a:tr h="438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Объём производства грибов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Тонна; метрическая тонна (1000 кг)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560 финансовые трудности предприятия ООО "Агротехмаркет" не позволили своевременно закупать субстрат для производства грибов, что отразилось на объеме производства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0077"/>
                  </a:ext>
                </a:extLst>
              </a:tr>
              <a:tr h="438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предоставленных сельскохозтоваропроизводителями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454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305,4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 в бюджете Щёлковского муниципального района не было предусмотрено финансирование земель государственная собственность на которые неразграничена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02724"/>
                  </a:ext>
                </a:extLst>
              </a:tr>
              <a:tr h="360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Объем инвестиций,  привлеченных в текущем году по реализуемым инвестиционным проектам АПК, находящимся  в единой автоматизированной системе мониторинга инвестиционных проектов Министерства инвестиций и инноваций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Млн. руб.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816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1102,4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98881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Основное мероприятие 4: Борьба с борщевиком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Площадь земель, обработанных от борщевика Сосновского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109,7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109,7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1" marR="1711" marT="22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98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06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363866"/>
              </p:ext>
            </p:extLst>
          </p:nvPr>
        </p:nvGraphicFramePr>
        <p:xfrm>
          <a:off x="-1" y="3"/>
          <a:ext cx="9144002" cy="7672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886">
                  <a:extLst>
                    <a:ext uri="{9D8B030D-6E8A-4147-A177-3AD203B41FA5}">
                      <a16:colId xmlns:a16="http://schemas.microsoft.com/office/drawing/2014/main" val="3757848839"/>
                    </a:ext>
                  </a:extLst>
                </a:gridCol>
                <a:gridCol w="3175991">
                  <a:extLst>
                    <a:ext uri="{9D8B030D-6E8A-4147-A177-3AD203B41FA5}">
                      <a16:colId xmlns:a16="http://schemas.microsoft.com/office/drawing/2014/main" val="1911232508"/>
                    </a:ext>
                  </a:extLst>
                </a:gridCol>
                <a:gridCol w="3800693">
                  <a:extLst>
                    <a:ext uri="{9D8B030D-6E8A-4147-A177-3AD203B41FA5}">
                      <a16:colId xmlns:a16="http://schemas.microsoft.com/office/drawing/2014/main" val="4072307041"/>
                    </a:ext>
                  </a:extLst>
                </a:gridCol>
                <a:gridCol w="679867">
                  <a:extLst>
                    <a:ext uri="{9D8B030D-6E8A-4147-A177-3AD203B41FA5}">
                      <a16:colId xmlns:a16="http://schemas.microsoft.com/office/drawing/2014/main" val="2518847070"/>
                    </a:ext>
                  </a:extLst>
                </a:gridCol>
                <a:gridCol w="339634">
                  <a:extLst>
                    <a:ext uri="{9D8B030D-6E8A-4147-A177-3AD203B41FA5}">
                      <a16:colId xmlns:a16="http://schemas.microsoft.com/office/drawing/2014/main" val="103566858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213637967"/>
                    </a:ext>
                  </a:extLst>
                </a:gridCol>
                <a:gridCol w="215537">
                  <a:extLst>
                    <a:ext uri="{9D8B030D-6E8A-4147-A177-3AD203B41FA5}">
                      <a16:colId xmlns:a16="http://schemas.microsoft.com/office/drawing/2014/main" val="1263282665"/>
                    </a:ext>
                  </a:extLst>
                </a:gridCol>
                <a:gridCol w="385354">
                  <a:extLst>
                    <a:ext uri="{9D8B030D-6E8A-4147-A177-3AD203B41FA5}">
                      <a16:colId xmlns:a16="http://schemas.microsoft.com/office/drawing/2014/main" val="662152272"/>
                    </a:ext>
                  </a:extLst>
                </a:gridCol>
              </a:tblGrid>
              <a:tr h="113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Муниципальная программа "Развитие информационно-коммуникационных технологий и повышение эффективности предоставления государственных и муниципальных услуг"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663148"/>
                  </a:ext>
                </a:extLst>
              </a:tr>
              <a:tr h="113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1 "Снижение административныз барьеров и повышение качества и доступности государственных и муниципальных услуг, в том числе на базе многофункционального центра предоставления государственных и муниципальных услуг"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185389"/>
                  </a:ext>
                </a:extLst>
              </a:tr>
              <a:tr h="244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1. Реализация общесистемных мер по повышению качества и доступности государственных и муниципальных услуг на территории Щёлковского муниципального района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Указы Президента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Процент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94,4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96,88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53800"/>
                  </a:ext>
                </a:extLst>
              </a:tr>
              <a:tr h="2254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2. Организация деятельности многофункциональных центров предоставления государственных и муниципальных услуг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Указы Президента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26103"/>
                  </a:ext>
                </a:extLst>
              </a:tr>
              <a:tr h="113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Среднее время ожидания в очереди для получения государственных (муниципальных) услуг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Указы Президента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минута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3,77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194393"/>
                  </a:ext>
                </a:extLst>
              </a:tr>
              <a:tr h="22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заявителей МФЦ, ожидающих в очереди более 12 минут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780594"/>
                  </a:ext>
                </a:extLst>
              </a:tr>
              <a:tr h="113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15.2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Подпрограмма 2  "Развитие информационно-коммуникационных технологий для повышения эффективности процессов управления"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785176"/>
                  </a:ext>
                </a:extLst>
              </a:tr>
              <a:tr h="33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1. 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Развитие и обеспечение функционирования базовой информационно-технологической инфраструктуры ОМСУ муниципального образования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Стоимостная доля закупаемого и арендуемого ОМСУ  муниципального образования Московской области иностранного ПО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46398"/>
                  </a:ext>
                </a:extLst>
              </a:tr>
              <a:tr h="298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2.                  Создание, развитие и обеспечение функционирования единой информационно-технологической и телекоммуникационной инфраструктуры ОМСУ муниципального образования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9785"/>
                  </a:ext>
                </a:extLst>
              </a:tr>
              <a:tr h="3374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3.               Обеспечение защиты информационно-технологической и телекоммуникационной инфраструктуры и информации в ИС, используемых ОМСУ муниципального образования Московской области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97568"/>
                  </a:ext>
                </a:extLst>
              </a:tr>
              <a:tr h="22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283476"/>
                  </a:ext>
                </a:extLst>
              </a:tr>
              <a:tr h="12108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4.            Обеспечение подключения к региональным межведомственным информационным системам и сопровождение пользователей ОМСУ муниципального образования Московской области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Увеличение доли граждан, использующих механизм получения государственных и муниципальных услуг в электронной форме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Указной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41669"/>
                  </a:ext>
                </a:extLst>
              </a:tr>
              <a:tr h="352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4885"/>
                  </a:ext>
                </a:extLst>
              </a:tr>
              <a:tr h="22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5961"/>
                  </a:ext>
                </a:extLst>
              </a:tr>
              <a:tr h="118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980834"/>
                  </a:ext>
                </a:extLst>
              </a:tr>
              <a:tr h="22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Качественные услуги - Доля муниципальных (государственных) услуг, по которым нарушены  регламентные сроки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2,28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39124"/>
                  </a:ext>
                </a:extLst>
              </a:tr>
              <a:tr h="22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Удобные услуги -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708714"/>
                  </a:ext>
                </a:extLst>
              </a:tr>
              <a:tr h="22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Ответь вовремя -  Доля жалоб, поступивших на портал «Добродел», по которым нарушен срок подготовки ответа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92198"/>
                  </a:ext>
                </a:extLst>
              </a:tr>
              <a:tr h="22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Результативные услуги – Доля отказов в предоставлении муниципальных (государственных) услуг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15,81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501923"/>
                  </a:ext>
                </a:extLst>
              </a:tr>
              <a:tr h="22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49,99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897200"/>
                  </a:ext>
                </a:extLst>
              </a:tr>
              <a:tr h="22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2019 Отложенные решения – Доля отложенных решений от числа ответов, предоставленных на портале «Добродел» (по проблемам со сроком решения 8 р.д.)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Ключевые показатели (Рейтинг-50)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15,02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27898"/>
                  </a:ext>
                </a:extLst>
              </a:tr>
              <a:tr h="113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Увеличение доли граждан, зарегистрированных в ЕИАС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74350"/>
                  </a:ext>
                </a:extLst>
              </a:tr>
              <a:tr h="5614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5.                Внедрение информационных технологий для повышения качества и доступности образовательных услуг населению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скорости: для дошкольных образовательных организаций – не менее 2 Мбит/с; для общеобразовательных организаций, расположенных в городских поселениях и городских округах, – не менее 100 Мбит/с; для общеобразовательных организаций, расположенных в сельских населенных пунктах, – не менее 50 Мбит/с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Субсидия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043705"/>
                  </a:ext>
                </a:extLst>
              </a:tr>
              <a:tr h="22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муниципальных организаций в муниципальном образовании Московской области обеспеченных современными аппаратно-программными комплексами со средствами криптографической защиты информации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Субсидия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17018"/>
                  </a:ext>
                </a:extLst>
              </a:tr>
              <a:tr h="113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образовательных организаций, у которых есть широкополосный доступ к сети Интернет (не менее 100 Мбит/с), за исключением дошкольных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Субсидия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57236"/>
                  </a:ext>
                </a:extLst>
              </a:tr>
              <a:tr h="22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современных компьютеров (со сроком эксплуатации не более семи лет) на 100 обучающихся в общеобразовательных организациях муниципального образования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177642"/>
                  </a:ext>
                </a:extLst>
              </a:tr>
              <a:tr h="271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6.                  Развитие телекоммуникационной инфраструктуры в области подвижной радиотелефонной связи на территории муниципального образования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Увеличение доли положительно рассмотренных заявлений на размещение антенно-мачтовых сооружений связи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2635"/>
                  </a:ext>
                </a:extLst>
              </a:tr>
              <a:tr h="3730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7.                        Развитие сети волоконно-оптических линий связи для обеспечения возможности жителей городских округов и муниципальных районов, городских и сельских поселений пользоваться услугами проводного и мобильного доступа в информационно-телекоммуникационную сеть Интернет не менее чем 2 операторами связи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61247"/>
                  </a:ext>
                </a:extLst>
              </a:tr>
              <a:tr h="118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домашних хозяйств в муниципальном образовании Московской области, имеющих широкополосный  доступ к сети Интернет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990"/>
                  </a:ext>
                </a:extLst>
              </a:tr>
              <a:tr h="33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Основное мероприятие 8.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Внедрение информационных технологий для повышения качества и доступности услуг населению в сфере культуры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9" marR="1149" marT="11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2" marR="862" marT="11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8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2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effectLst/>
              </a:rPr>
              <a:t>Информация об 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Источниках </a:t>
            </a:r>
            <a:r>
              <a:rPr lang="ru-RU" sz="1800" dirty="0">
                <a:solidFill>
                  <a:schemeClr val="bg1"/>
                </a:solidFill>
                <a:effectLst/>
              </a:rPr>
              <a:t>финансирования дефицита бюджета Щёлковского муниципального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района за 2019 год</a:t>
            </a:r>
            <a:endParaRPr lang="ru-RU" sz="18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89457"/>
              </p:ext>
            </p:extLst>
          </p:nvPr>
        </p:nvGraphicFramePr>
        <p:xfrm>
          <a:off x="2" y="620689"/>
          <a:ext cx="9143999" cy="6237312"/>
        </p:xfrm>
        <a:graphic>
          <a:graphicData uri="http://schemas.openxmlformats.org/drawingml/2006/table">
            <a:tbl>
              <a:tblPr firstRow="1" bandRow="1"/>
              <a:tblGrid>
                <a:gridCol w="527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49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 год, исполнено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 год, утверждено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 год, исполнено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08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Погашение бюджетами муниципальных районов кредитов от других бюджетов бюджетной системы Российской Федерации в валюте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-73,00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49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08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Предоставление бюджетных кредитов другим бюджетам бюджетной системы Российской Федерации из бюджетов муниципальных районов в валюте Российской Федерации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-15,00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-14,47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967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Возврат бюджетных кредитов, предоставленных другим бюджетам бюджетной системы Российской Федерации из бюджетов муниципальных районов в валюте Российской Федерации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14,47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49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Изменение остатков средств на счетах по учету средств бюджетов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-36,37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385,16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-152,05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7" marR="8077" marT="1076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67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1867"/>
            <a:ext cx="9144000" cy="603448"/>
          </a:xfrm>
        </p:spPr>
        <p:txBody>
          <a:bodyPr>
            <a:normAutofit/>
          </a:bodyPr>
          <a:lstStyle/>
          <a:p>
            <a:r>
              <a:rPr lang="ru-RU" sz="1700" dirty="0">
                <a:solidFill>
                  <a:schemeClr val="bg1"/>
                </a:solidFill>
                <a:effectLst/>
              </a:rPr>
              <a:t>Расходы бюджета Щёлковского муниципального района с учетом интересов целевых групп пользователей </a:t>
            </a:r>
            <a:r>
              <a:rPr lang="ru-RU" sz="1700" dirty="0" smtClean="0">
                <a:solidFill>
                  <a:schemeClr val="bg1"/>
                </a:solidFill>
                <a:effectLst/>
              </a:rPr>
              <a:t>​ за 2019 год </a:t>
            </a:r>
            <a:r>
              <a:rPr lang="ru-RU" sz="1700" dirty="0">
                <a:solidFill>
                  <a:schemeClr val="bg1"/>
                </a:solidFill>
                <a:effectLst/>
              </a:rPr>
              <a:t>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01239"/>
              </p:ext>
            </p:extLst>
          </p:nvPr>
        </p:nvGraphicFramePr>
        <p:xfrm>
          <a:off x="0" y="620688"/>
          <a:ext cx="9143999" cy="6237311"/>
        </p:xfrm>
        <a:graphic>
          <a:graphicData uri="http://schemas.openxmlformats.org/drawingml/2006/table">
            <a:tbl>
              <a:tblPr/>
              <a:tblGrid>
                <a:gridCol w="252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4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7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Направление расходов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План 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на 2019 год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Факт​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за 2019 год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Кол-во потребителей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Нормативно-правовой акт​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33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Обеспечение подвоза обучающихся к месту обучения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в муниципальные общеобразовательные организации, расположенные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в сельских населенных пунктах​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12006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10677,9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Приказ министра образования Московской области от 16.01.2017 года № 53 «Об организации работы по использованию средств, предусмотренных в бюджете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Московской области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 очередной финансовый год на обеспечение подвоза обучающихся к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месту обучения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 муниципальные общеобразовательные организации в Московской области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, расположенные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 сельских населенных пунктах»​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3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Субсидии молодым семья на приобретение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жилого помещения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(объекта индивидуального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жилищного строительства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)​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10534,1​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9219,6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 </a:t>
                      </a:r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семей​</a:t>
                      </a: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Постановление Правительства Московской области от 25.10.2016 года № 790/39 "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Об утверждении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государственной программы Московской области "Жилище" на 2017-2027 годы"​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33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Компенсация проезда к месту учебы и обратно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отдельным категориям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обучающихся по очной форме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обучения муниципальных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общеобразовательных организаций 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86​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59,7​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человек​</a:t>
                      </a: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Постановление Правительства Московской области от 10.02.2017 года № 91/5 "О Порядке расходования субвенций из бюджета Московской области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бюджетам муниципальных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образований Московской области на обеспечение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переданных муниципальным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образованиям Московской области государственных полномочий по мерам социальной поддержки в сфере образования"​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53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Компенсация 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части родительской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платы за присмотр и уход за детьми, осваивающими образовательные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программы дошкольного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образования в организациях Московской области, осуществляющих образовательную деятельность​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71309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68722,7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11168 </a:t>
                      </a:r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человек​</a:t>
                      </a: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Постановление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Правительства Московской области от 26 мая 2014 года №378/17 «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Об утверждении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Порядка обращения за компенсацией родительской платы за присмотр и уход за детьми, осваивающими образовательные программы дошкольного образования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в организациях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Московской области, осуществляющих образовательную деятельность,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и порядка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ее выплаты, Порядка расходования субвенций бюджетам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муниципальных образований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Московской области на выплату компенсации родительской платы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за присмотр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и уход за детьми, осваивающими образовательные программы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дошкольного образования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 организациях Московской области, осуществляющих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образовательную деятельность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» 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6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Субсидии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гражданам на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оплату жилого помещения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и коммунальных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услуг 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58683,0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54138,0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3443  </a:t>
                      </a:r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человек​</a:t>
                      </a: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Постановление Правительства РФ от 14.12.2005 года № "О предоставлении субсидий на оплату жилого помещения и коммунальных услуг" (с изменениями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 и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дополнениями).​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733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Обеспечение предоставления жилых помещений детям-сиротам и детям, оставшимся без попечения родителей​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32076,0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26610,2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человек​</a:t>
                      </a: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Постановление Правительства РФ от 10 февраля 2017 года №1203 «Об утверждении Правил предоставления и распределения субсидий из федерального бюджета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</a:rPr>
                        <a:t>бюджетам субъектов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Российской Федерации на обеспечение жилыми помещениями детей-сирот, детей, оставшихся без попечения родителей, а также детей, находящихся под опекой(попечительством), не имеющих закрепленного жилого помещения"​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5739" marR="35739" marT="23826" marB="23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2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16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</a:rPr>
              <a:t>Информация об общественно значимых проектах, реализуемых на территории Щёлковского муниципального района в 2019 году</a:t>
            </a:r>
            <a:r>
              <a:rPr lang="ru-RU" sz="1800" dirty="0">
                <a:solidFill>
                  <a:schemeClr val="bg1"/>
                </a:solidFill>
              </a:rPr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05420"/>
              </p:ext>
            </p:extLst>
          </p:nvPr>
        </p:nvGraphicFramePr>
        <p:xfrm>
          <a:off x="-1" y="764704"/>
          <a:ext cx="9144002" cy="6093295"/>
        </p:xfrm>
        <a:graphic>
          <a:graphicData uri="http://schemas.openxmlformats.org/drawingml/2006/table">
            <a:tbl>
              <a:tblPr/>
              <a:tblGrid>
                <a:gridCol w="343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354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проекта, место реализации проекта, срок ввода объекта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           на 2019 год    (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значения 2019 года  (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плановых значений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проекта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квартир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детям-сиротам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детям, оставшихся без попечения родителей, 2019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32 076,00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26 610,20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квартир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 свидетельств)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 (социальные выплаты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2019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10 534,10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9 216,58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квартир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семьями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85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нового корпуса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550 учащихся МБОУ СОШ №11 им. Титова по адресу: Московская область, г. Щелково, ул. Институтская, д. 5, 2021г.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9 282,72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проектно-изыскательские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54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275 мест к нежилому зданию школы, расположенному по адресу: Московская область, Щелковский район, д. Медвежьи Озера, 2019г.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157 865,33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143 443,74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сдан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эксплуатацию в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августе 2019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54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Общеобразовательная школа на 1100 мест по адресу: Московская область, г. Щелково,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"Солнечный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", 2020г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468 551,60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292 377,99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продолжение строительства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2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общеобразовательная школа на 1100 учащихся по адресу: Московская область, г. Щелково,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"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Жегалово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,2021г.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434 639,64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382 363,05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продолжение строительства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85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на 825 мест по адресу: Московская область, г. Щелково, микрорайон "Потапово-3А",2021г.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6 877,14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проектно-изыскательские работы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51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на 275 мест по адресу: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область, г. Щелково, ул. Шмидта, д. 11, 2021г.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4 951,79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проектно-изыскательские работы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89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3971" y="94276"/>
            <a:ext cx="698477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Финансовым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управлением</a:t>
            </a:r>
          </a:p>
          <a:p>
            <a:pPr algn="ctr"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Администрации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городского округа Щёлково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Antique Olive Co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272677"/>
            <a:ext cx="853244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Пролетарский проспект, д. 1-1а, г. Щёлково, Московская область, 141100.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Телефон/факс: 8 496 566-94-19.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Эл. почта: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fuashr@mail.ru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работы: понедельник—четверг с 9:00 до 18:00, пятница — с 9:00 до 16:45, обед — с 13:00 до 13:45.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дминистрации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округа Щёлково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Александр Владимирович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Фрыгин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приёма граждан: понедельник с 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18:00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Обеденный перерыв с 13:00 до 13:45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 rot="19011882">
            <a:off x="5793850" y="2848257"/>
            <a:ext cx="490376" cy="873465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136" y="138644"/>
            <a:ext cx="5109854" cy="697971"/>
          </a:xfr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бывают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83569" y="1188828"/>
            <a:ext cx="1584176" cy="35877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семьи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516566" y="836613"/>
            <a:ext cx="2448657" cy="43021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организаций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323528" y="5301211"/>
            <a:ext cx="2664069" cy="13234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203848" y="5301211"/>
            <a:ext cx="2807566" cy="13234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228186" y="5234720"/>
            <a:ext cx="2736304" cy="14465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(бюджеты городских и сельских поселений, бюджеты муниципальных районов, 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761" y="1726787"/>
            <a:ext cx="2742078" cy="1828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919" y="1504079"/>
            <a:ext cx="2423948" cy="1729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osgubernia.ru/www/images/2015/01/280215MO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2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6" y="3573497"/>
            <a:ext cx="2614802" cy="16101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s://ds02.infourok.ru/uploads/ex/0c72/00085d59-5cf4bfea/img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6"/>
            <a:ext cx="2961012" cy="222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rfembassy.ru/uploads/images/kar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5" y="3753426"/>
            <a:ext cx="2504808" cy="14302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Стрелка вниз 3"/>
          <p:cNvSpPr/>
          <p:nvPr/>
        </p:nvSpPr>
        <p:spPr>
          <a:xfrm rot="2857225">
            <a:off x="3127159" y="2872472"/>
            <a:ext cx="484632" cy="978408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562066" y="3206400"/>
            <a:ext cx="441985" cy="870672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610557" y="932154"/>
            <a:ext cx="251396" cy="728691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3114221">
            <a:off x="3510888" y="937917"/>
            <a:ext cx="330291" cy="1120820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480841">
            <a:off x="5683450" y="858092"/>
            <a:ext cx="309477" cy="1280477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3715551" y="1720161"/>
            <a:ext cx="1971724" cy="1204789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Бюджеты публично-правовых образований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35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 animBg="1"/>
      <p:bldP spid="37898" grpId="0" animBg="1"/>
      <p:bldP spid="37907" grpId="0" animBg="1"/>
      <p:bldP spid="37908" grpId="0" animBg="1"/>
      <p:bldP spid="379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87595" y="4225013"/>
            <a:ext cx="770572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51965"/>
            <a:ext cx="6912768" cy="792088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Щёлковского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трёхлетний период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5220074" y="6123799"/>
            <a:ext cx="2916237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выплачиваемые из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sp>
        <p:nvSpPr>
          <p:cNvPr id="5129" name="Прямоугольник 1"/>
          <p:cNvSpPr>
            <a:spLocks noChangeArrowheads="1"/>
          </p:cNvSpPr>
          <p:nvPr/>
        </p:nvSpPr>
        <p:spPr bwMode="auto">
          <a:xfrm>
            <a:off x="2483771" y="6119336"/>
            <a:ext cx="2678113" cy="738664"/>
          </a:xfrm>
          <a:prstGeom prst="rect">
            <a:avLst/>
          </a:prstGeom>
          <a:ln/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Доходы бюджета </a:t>
            </a: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поступающие в бюджет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2" y="1038959"/>
            <a:ext cx="3312368" cy="42577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974378" y="2872039"/>
            <a:ext cx="1080120" cy="30777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РАСХОДЫ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1" y="1124747"/>
            <a:ext cx="2664296" cy="2123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НАЛОГОВЫЕ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ДОХОДЫ: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-Налог на доходы физических лиц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-Земельный налог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-Налог на имущество физических лиц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-Налоги на совокупный доход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-Акцизы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-Государственная пошлина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2" y="3284984"/>
            <a:ext cx="2650263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НЕНАЛОГОВЫЕ ДОХОДЫ: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-Доходы от использования муниципального имущества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-Доходы от продажи материальных и нематериальных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-Прочие доходы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4941171"/>
            <a:ext cx="265026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Межбюджетные трансферты: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Дотации, субсидии, субвенции, иные межбюджетные трансферты (помощь из другого бюджета)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9" y="1484787"/>
            <a:ext cx="2208683" cy="3939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РАСХОДЫ на решение вопросов местного значения: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-Образование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-Культура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-Физическая культура и спорт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-Дорожная деятельность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-Транспорт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-Градостроительство и развитие территории  района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-Национальная безопасность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-Управление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-Социальная политика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7095" y="2764317"/>
            <a:ext cx="1252737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ДОХОДЫ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3066" y="5382594"/>
            <a:ext cx="292512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ДОХОДЫ –РАСХОДЫ = ДЕФИЦИТ(ПРОФИЦИТ)</a:t>
            </a:r>
          </a:p>
        </p:txBody>
      </p:sp>
    </p:spTree>
    <p:extLst>
      <p:ext uri="{BB962C8B-B14F-4D97-AF65-F5344CB8AC3E}">
        <p14:creationId xmlns:p14="http://schemas.microsoft.com/office/powerpoint/2010/main" val="29391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39202</TotalTime>
  <Words>19769</Words>
  <Application>Microsoft Office PowerPoint</Application>
  <PresentationFormat>Экран (4:3)</PresentationFormat>
  <Paragraphs>5030</Paragraphs>
  <Slides>77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77</vt:i4>
      </vt:variant>
    </vt:vector>
  </HeadingPairs>
  <TitlesOfParts>
    <vt:vector size="96" baseType="lpstr">
      <vt:lpstr>Antique Olive Compact</vt:lpstr>
      <vt:lpstr>Aparajita</vt:lpstr>
      <vt:lpstr>Arial</vt:lpstr>
      <vt:lpstr>Arial Black</vt:lpstr>
      <vt:lpstr>Book Antiqua</vt:lpstr>
      <vt:lpstr>Calibri</vt:lpstr>
      <vt:lpstr>Calibri Light</vt:lpstr>
      <vt:lpstr>Cambria</vt:lpstr>
      <vt:lpstr>Constantia</vt:lpstr>
      <vt:lpstr>Corbel</vt:lpstr>
      <vt:lpstr>Lucida Sans</vt:lpstr>
      <vt:lpstr>Palatino Linotype</vt:lpstr>
      <vt:lpstr>Times New Roman</vt:lpstr>
      <vt:lpstr>Wingdings</vt:lpstr>
      <vt:lpstr>Wingdings 2</vt:lpstr>
      <vt:lpstr>Wingdings 3</vt:lpstr>
      <vt:lpstr>Апекс</vt:lpstr>
      <vt:lpstr>1_Тема Office</vt:lpstr>
      <vt:lpstr>1_Апекс</vt:lpstr>
      <vt:lpstr>Презентация PowerPoint</vt:lpstr>
      <vt:lpstr>Презентация PowerPoint</vt:lpstr>
      <vt:lpstr>Презентация PowerPoint</vt:lpstr>
      <vt:lpstr>Описание административно-территориального деления </vt:lpstr>
      <vt:lpstr>Презентация PowerPoint</vt:lpstr>
      <vt:lpstr>Презентация PowerPoint</vt:lpstr>
      <vt:lpstr>Презентация PowerPoint</vt:lpstr>
      <vt:lpstr>Какие бывают бюджеты</vt:lpstr>
      <vt:lpstr>Презентация PowerPoint</vt:lpstr>
      <vt:lpstr>Дефицит и профицит </vt:lpstr>
      <vt:lpstr>Презентация PowerPoint</vt:lpstr>
      <vt:lpstr>Закон Московской области «Об организации местного самоуправления на территории Щёлковского муниципального района» № 258/2018-ОЗ от 28 декабря 2018года  принят постановлением Московской областной Думы от 20 декабря 2018г. №45/71-П</vt:lpstr>
      <vt:lpstr>из района в городской округ Щёлково</vt:lpstr>
      <vt:lpstr>Презентация PowerPoint</vt:lpstr>
      <vt:lpstr>Презентация PowerPoint</vt:lpstr>
      <vt:lpstr>Презентация PowerPoint</vt:lpstr>
      <vt:lpstr>Основные задачи и приоритеты бюджетной политики, выполняемые в 2019 году</vt:lpstr>
      <vt:lpstr>Презентация PowerPoint</vt:lpstr>
      <vt:lpstr>ПРОГНОЗ СОЦИАЛЬНО-ЭКОНОМИЧЕСКОГО РАЗВИТИЯ ЩЁЛКОВСКОГО МУНИЦИПАЛЬНОГО РАЙОНА НА 2019-2021 ГОДЫ</vt:lpstr>
      <vt:lpstr>ПРОГНОЗ СОЦИАЛЬНО-ЭКОНОМИЧЕСКОГО РАЗВИТИЯ ЩЁЛКОВСКОГО МУНИЦИПАЛЬНОГО РАЙОНА НА 2019-2021 ГОДЫ</vt:lpstr>
      <vt:lpstr>ПРОГНОЗ СОЦИАЛЬНО-ЭКОНОМИЧЕСКОГО РАЗВИТИЯ ЩЁЛКОВСКОГО МУНИЦИПАЛЬНОГО РАЙОНА НА 2019-2021 ГОДЫ</vt:lpstr>
      <vt:lpstr>ПРОГНОЗ СОЦИАЛЬНО-ЭКОНОМИЧЕСКОГО РАЗВИТИЯ ЩЁЛКОВСКОГО МУНИЦИПАЛЬНОГО РАЙОНА НА 2019-2021 ГОДЫ</vt:lpstr>
      <vt:lpstr>ПРОГНОЗ СОЦИАЛЬНО-ЭКОНОМИЧЕСКОГО РАЗВИТИЯ ЩЁЛКОВСКОГО МУНИЦИПАЛЬНОГО РАЙОНА НА 2019-2021 ГОДЫ</vt:lpstr>
      <vt:lpstr>ПРОГНОЗ СОЦИАЛЬНО-ЭКОНОМИЧЕСКОГО РАЗВИТИЯ ЩЁЛКОВСКОГО МУНИЦИПАЛЬНОГО РАЙОНА НА 2019-2021 ГОДЫ</vt:lpstr>
      <vt:lpstr>ПРОГНОЗ СОЦИАЛЬНО-ЭКОНОМИЧЕСКОГО РАЗВИТИЯ ЩЁЛКОВСКОГО МУНИЦИПАЛЬНОГО РАЙОНА НА 2019-2021 ГОДЫ</vt:lpstr>
      <vt:lpstr>ПРОГНОЗ СОЦИАЛЬНО-ЭКОНОМИЧЕСКОГО РАЗВИТИЯ ЩЁЛКОВСКОГО МУНИЦИПАЛЬНОГО РАЙОНА НА 2019-2021 ГОДЫ</vt:lpstr>
      <vt:lpstr>ПРОГНОЗ СОЦИАЛЬНО-ЭКОНОМИЧЕСКОГО РАЗВИТИЯ ЩЁЛКОВСКОГО МУНИЦИПАЛЬНОГО РАЙОНА НА 2019-2021 ГОДЫ</vt:lpstr>
      <vt:lpstr>ПРОГНОЗ СОЦИАЛЬНО-ЭКОНОМИЧЕСКОГО РАЗВИТИЯ ЩЁЛКОВСКОГО МУНИЦИПАЛЬНОГО РАЙОНА НА 2019-2021 ГОДЫ</vt:lpstr>
      <vt:lpstr>ПРОГНОЗ СОЦИАЛЬНО-ЭКОНОМИЧЕСКОГО РАЗВИТИЯ ЩЁЛКОВСКОГО МУНИЦИПАЛЬНОГО РАЙОНА НА 2019-2021 ГОДЫ</vt:lpstr>
      <vt:lpstr>ПРОГНОЗ СОЦИАЛЬНО-ЭКОНОМИЧЕСКОГО РАЗВИТИЯ ЩЁЛКОВСКОГО МУНИЦИПАЛЬНОГО РАЙОНА НА 2019-2021 ГОДЫ</vt:lpstr>
      <vt:lpstr>Презентация PowerPoint</vt:lpstr>
      <vt:lpstr>Презентация PowerPoint</vt:lpstr>
      <vt:lpstr>Информация о выполнении основных характеристик бюджета Щёлковского муниципального района за 2019 год     (млн.руб.)</vt:lpstr>
      <vt:lpstr>Структура налоговых доходов</vt:lpstr>
      <vt:lpstr>Структура неналоговых доходов</vt:lpstr>
      <vt:lpstr>Презентация PowerPoint</vt:lpstr>
      <vt:lpstr>Удельный объем налоговых и неналоговых доходов на душу населения в сравнении с другими муниципальными образованиями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Ставки по уплате земельного налога</vt:lpstr>
      <vt:lpstr>Ставки по уплате налога на имущество физических лиц</vt:lpstr>
      <vt:lpstr>Объём выпадающих доходов за 2019 год, в связи с предоставлением льгот, установленных представительными органами  городских и сельских поселений Щёлковского муниципального района  </vt:lpstr>
      <vt:lpstr>Структура расходов бюджета Щёлковского муниципального района </vt:lpstr>
      <vt:lpstr>Презентация PowerPoint</vt:lpstr>
      <vt:lpstr>Презентация PowerPoint</vt:lpstr>
      <vt:lpstr>Информация о расходах бюджета Щёлковского муниципального района за 2019 год в разрезе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 Источниках финансирования дефицита бюджета Щёлковского муниципального района за 2019 год</vt:lpstr>
      <vt:lpstr>Расходы бюджета Щёлковского муниципального района с учетом интересов целевых групп пользователей ​ за 2019 год (тыс. рублей)</vt:lpstr>
      <vt:lpstr>Информация об общественно значимых проектах, реализуемых на территории Щёлковского муниципального района в 2019 году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Федосеева</cp:lastModifiedBy>
  <cp:revision>2125</cp:revision>
  <cp:lastPrinted>2020-08-11T07:08:52Z</cp:lastPrinted>
  <dcterms:created xsi:type="dcterms:W3CDTF">2014-11-07T09:30:42Z</dcterms:created>
  <dcterms:modified xsi:type="dcterms:W3CDTF">2020-08-11T07:19:47Z</dcterms:modified>
</cp:coreProperties>
</file>