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theme/themeOverride4.xml" ContentType="application/vnd.openxmlformats-officedocument.themeOverride+xml"/>
  <Override PartName="/ppt/drawings/drawing9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  <p:sldMasterId id="2147483878" r:id="rId2"/>
  </p:sldMasterIdLst>
  <p:notesMasterIdLst>
    <p:notesMasterId r:id="rId97"/>
  </p:notesMasterIdLst>
  <p:sldIdLst>
    <p:sldId id="256" r:id="rId3"/>
    <p:sldId id="433" r:id="rId4"/>
    <p:sldId id="434" r:id="rId5"/>
    <p:sldId id="431" r:id="rId6"/>
    <p:sldId id="432" r:id="rId7"/>
    <p:sldId id="325" r:id="rId8"/>
    <p:sldId id="279" r:id="rId9"/>
    <p:sldId id="330" r:id="rId10"/>
    <p:sldId id="329" r:id="rId11"/>
    <p:sldId id="481" r:id="rId12"/>
    <p:sldId id="483" r:id="rId13"/>
    <p:sldId id="484" r:id="rId14"/>
    <p:sldId id="323" r:id="rId15"/>
    <p:sldId id="322" r:id="rId16"/>
    <p:sldId id="335" r:id="rId17"/>
    <p:sldId id="349" r:id="rId18"/>
    <p:sldId id="337" r:id="rId19"/>
    <p:sldId id="336" r:id="rId20"/>
    <p:sldId id="436" r:id="rId21"/>
    <p:sldId id="437" r:id="rId22"/>
    <p:sldId id="507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495" r:id="rId34"/>
    <p:sldId id="497" r:id="rId35"/>
    <p:sldId id="498" r:id="rId36"/>
    <p:sldId id="499" r:id="rId37"/>
    <p:sldId id="500" r:id="rId38"/>
    <p:sldId id="501" r:id="rId39"/>
    <p:sldId id="509" r:id="rId40"/>
    <p:sldId id="504" r:id="rId41"/>
    <p:sldId id="502" r:id="rId42"/>
    <p:sldId id="505" r:id="rId43"/>
    <p:sldId id="506" r:id="rId44"/>
    <p:sldId id="429" r:id="rId45"/>
    <p:sldId id="420" r:id="rId46"/>
    <p:sldId id="421" r:id="rId47"/>
    <p:sldId id="508" r:id="rId48"/>
    <p:sldId id="510" r:id="rId49"/>
    <p:sldId id="511" r:id="rId50"/>
    <p:sldId id="512" r:id="rId51"/>
    <p:sldId id="513" r:id="rId52"/>
    <p:sldId id="514" r:id="rId53"/>
    <p:sldId id="515" r:id="rId54"/>
    <p:sldId id="516" r:id="rId55"/>
    <p:sldId id="517" r:id="rId56"/>
    <p:sldId id="518" r:id="rId57"/>
    <p:sldId id="519" r:id="rId58"/>
    <p:sldId id="520" r:id="rId59"/>
    <p:sldId id="521" r:id="rId60"/>
    <p:sldId id="522" r:id="rId61"/>
    <p:sldId id="523" r:id="rId62"/>
    <p:sldId id="524" r:id="rId63"/>
    <p:sldId id="525" r:id="rId64"/>
    <p:sldId id="526" r:id="rId65"/>
    <p:sldId id="527" r:id="rId66"/>
    <p:sldId id="528" r:id="rId67"/>
    <p:sldId id="529" r:id="rId68"/>
    <p:sldId id="530" r:id="rId69"/>
    <p:sldId id="531" r:id="rId70"/>
    <p:sldId id="532" r:id="rId71"/>
    <p:sldId id="533" r:id="rId72"/>
    <p:sldId id="534" r:id="rId73"/>
    <p:sldId id="535" r:id="rId74"/>
    <p:sldId id="536" r:id="rId75"/>
    <p:sldId id="537" r:id="rId76"/>
    <p:sldId id="538" r:id="rId77"/>
    <p:sldId id="539" r:id="rId78"/>
    <p:sldId id="540" r:id="rId79"/>
    <p:sldId id="541" r:id="rId80"/>
    <p:sldId id="542" r:id="rId81"/>
    <p:sldId id="543" r:id="rId82"/>
    <p:sldId id="544" r:id="rId83"/>
    <p:sldId id="545" r:id="rId84"/>
    <p:sldId id="546" r:id="rId85"/>
    <p:sldId id="547" r:id="rId86"/>
    <p:sldId id="548" r:id="rId87"/>
    <p:sldId id="549" r:id="rId88"/>
    <p:sldId id="550" r:id="rId89"/>
    <p:sldId id="551" r:id="rId90"/>
    <p:sldId id="552" r:id="rId91"/>
    <p:sldId id="424" r:id="rId92"/>
    <p:sldId id="425" r:id="rId93"/>
    <p:sldId id="426" r:id="rId94"/>
    <p:sldId id="427" r:id="rId95"/>
    <p:sldId id="319" r:id="rId9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ECFF"/>
    <a:srgbClr val="FF3300"/>
    <a:srgbClr val="000000"/>
    <a:srgbClr val="0000CC"/>
    <a:srgbClr val="FF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2539" autoAdjust="0"/>
  </p:normalViewPr>
  <p:slideViewPr>
    <p:cSldViewPr>
      <p:cViewPr varScale="1">
        <p:scale>
          <a:sx n="103" d="100"/>
          <a:sy n="103" d="100"/>
        </p:scale>
        <p:origin x="216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image" Target="../media/image44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image" Target="../media/image46.jpeg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openxmlformats.org/officeDocument/2006/relationships/image" Target="../media/image42.jpeg"/><Relationship Id="rId1" Type="http://schemas.openxmlformats.org/officeDocument/2006/relationships/themeOverride" Target="../theme/themeOverride4.xml"/><Relationship Id="rId4" Type="http://schemas.openxmlformats.org/officeDocument/2006/relationships/chartUserShapes" Target="../drawings/drawing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7.xlsx"/><Relationship Id="rId1" Type="http://schemas.openxmlformats.org/officeDocument/2006/relationships/image" Target="../media/image36.jpg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8.xlsx"/><Relationship Id="rId1" Type="http://schemas.openxmlformats.org/officeDocument/2006/relationships/image" Target="../media/image40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c:spPr>
    </c:floor>
    <c:sideWall>
      <c:thickness val="0"/>
      <c:spPr>
        <a:gradFill>
          <a:gsLst>
            <a:gs pos="0">
              <a:srgbClr val="9F2936">
                <a:tint val="50000"/>
                <a:satMod val="300000"/>
              </a:srgbClr>
            </a:gs>
            <a:gs pos="35000">
              <a:srgbClr val="9F2936">
                <a:tint val="37000"/>
                <a:satMod val="300000"/>
              </a:srgbClr>
            </a:gs>
            <a:gs pos="100000">
              <a:srgbClr val="9F2936">
                <a:tint val="15000"/>
                <a:satMod val="350000"/>
              </a:srgbClr>
            </a:gs>
          </a:gsLst>
          <a:lin ang="16200000" scaled="1"/>
        </a:gradFill>
        <a:ln>
          <a:solidFill>
            <a:schemeClr val="tx1"/>
          </a:solidFill>
        </a:ln>
        <a:scene3d>
          <a:camera prst="orthographicFront"/>
          <a:lightRig rig="threePt" dir="t"/>
        </a:scene3d>
        <a:sp3d prstMaterial="matte">
          <a:contourClr>
            <a:srgbClr val="000000"/>
          </a:contourClr>
        </a:sp3d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3.3814392562784977E-2"/>
          <c:y val="4.2328001968503975E-2"/>
          <c:w val="0.94077647210573645"/>
          <c:h val="0.761069644222537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451895175488976E-2"/>
                  <c:y val="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6-4399-923F-89601B56151F}"/>
                </c:ext>
              </c:extLst>
            </c:dLbl>
            <c:dLbl>
              <c:idx val="1"/>
              <c:layout>
                <c:manualLayout>
                  <c:x val="1.4946550194987751E-2"/>
                  <c:y val="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B6-4399-923F-89601B56151F}"/>
                </c:ext>
              </c:extLst>
            </c:dLbl>
            <c:dLbl>
              <c:idx val="2"/>
              <c:layout>
                <c:manualLayout>
                  <c:x val="1.0462585136491426E-2"/>
                  <c:y val="-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B6-4399-923F-89601B56151F}"/>
                </c:ext>
              </c:extLst>
            </c:dLbl>
            <c:dLbl>
              <c:idx val="3"/>
              <c:layout>
                <c:manualLayout>
                  <c:x val="1.3451895175488976E-2"/>
                  <c:y val="-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6-4399-923F-89601B56151F}"/>
                </c:ext>
              </c:extLst>
            </c:dLbl>
            <c:dLbl>
              <c:idx val="4"/>
              <c:layout>
                <c:manualLayout>
                  <c:x val="1.6441205214486526E-2"/>
                  <c:y val="-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B6-4399-923F-89601B56151F}"/>
                </c:ext>
              </c:extLst>
            </c:dLbl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2019 год</c:v>
                </c:pt>
                <c:pt idx="1">
                  <c:v>Оценка 2020 год</c:v>
                </c:pt>
                <c:pt idx="2">
                  <c:v>План на 2021 год</c:v>
                </c:pt>
                <c:pt idx="3">
                  <c:v>Плановый период 2022 год</c:v>
                </c:pt>
                <c:pt idx="4">
                  <c:v>Плановый период 2023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5345.6</c:v>
                </c:pt>
                <c:pt idx="1">
                  <c:v>5009.1000000000004</c:v>
                </c:pt>
                <c:pt idx="2">
                  <c:v>5070.2</c:v>
                </c:pt>
                <c:pt idx="3">
                  <c:v>4263.6000000000004</c:v>
                </c:pt>
                <c:pt idx="4">
                  <c:v>4539.3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C-4C0C-A8BB-CE06E650E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708544"/>
        <c:axId val="41854464"/>
        <c:axId val="0"/>
      </c:bar3DChart>
      <c:catAx>
        <c:axId val="4170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ru-RU"/>
          </a:p>
        </c:txPr>
        <c:crossAx val="41854464"/>
        <c:crosses val="autoZero"/>
        <c:auto val="1"/>
        <c:lblAlgn val="ctr"/>
        <c:lblOffset val="100"/>
        <c:noMultiLvlLbl val="0"/>
      </c:catAx>
      <c:valAx>
        <c:axId val="418544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4170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bg1"/>
          </a:solidFill>
        </a:ln>
      </c:spPr>
    </c:floor>
    <c:sideWall>
      <c:thickness val="0"/>
      <c:spPr>
        <a:blipFill>
          <a:blip xmlns:r="http://schemas.openxmlformats.org/officeDocument/2006/relationships" r:embed="rId2"/>
          <a:tile tx="0" ty="0" sx="100000" sy="100000" flip="none" algn="tl"/>
        </a:blipFill>
      </c:spPr>
    </c:sideWall>
    <c:backWall>
      <c:thickness val="0"/>
      <c:spPr>
        <a:blipFill>
          <a:blip xmlns:r="http://schemas.openxmlformats.org/officeDocument/2006/relationships" r:embed="rId2"/>
          <a:tile tx="0" ty="0" sx="100000" sy="100000" flip="none" algn="tl"/>
        </a:blipFill>
      </c:spPr>
    </c:backWall>
    <c:plotArea>
      <c:layout>
        <c:manualLayout>
          <c:layoutTarget val="inner"/>
          <c:xMode val="edge"/>
          <c:yMode val="edge"/>
          <c:x val="4.7905236436092492E-2"/>
          <c:y val="6.1881171630386568E-2"/>
          <c:w val="0.78473575004987461"/>
          <c:h val="0.752108481266404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>
              <a:solidFill>
                <a:schemeClr val="tx2">
                  <a:lumMod val="50000"/>
                </a:schemeClr>
              </a:solidFill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1.9308653603827091E-2"/>
                  <c:y val="6.2710830652673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11-482F-89C7-814F5E0B442C}"/>
                </c:ext>
              </c:extLst>
            </c:dLbl>
            <c:dLbl>
              <c:idx val="1"/>
              <c:layout>
                <c:manualLayout>
                  <c:x val="2.1988385031651611E-2"/>
                  <c:y val="6.2709758745954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11-482F-89C7-814F5E0B442C}"/>
                </c:ext>
              </c:extLst>
            </c:dLbl>
            <c:dLbl>
              <c:idx val="2"/>
              <c:layout>
                <c:manualLayout>
                  <c:x val="1.8595453792961014E-2"/>
                  <c:y val="0.11035467249498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11-482F-89C7-814F5E0B442C}"/>
                </c:ext>
              </c:extLst>
            </c:dLbl>
            <c:dLbl>
              <c:idx val="3"/>
              <c:layout>
                <c:manualLayout>
                  <c:x val="1.0553502455219486E-2"/>
                  <c:y val="0.10695190461745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11-482F-89C7-814F5E0B442C}"/>
                </c:ext>
              </c:extLst>
            </c:dLbl>
            <c:dLbl>
              <c:idx val="4"/>
              <c:layout>
                <c:manualLayout>
                  <c:x val="1.3820737083420066E-2"/>
                  <c:y val="0.136122774051710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11-482F-89C7-814F5E0B442C}"/>
                </c:ext>
              </c:extLst>
            </c:dLbl>
            <c:spPr>
              <a:solidFill>
                <a:schemeClr val="lt1"/>
              </a:solidFill>
              <a:ln w="1905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2019 год</c:v>
                </c:pt>
                <c:pt idx="1">
                  <c:v>оценка 2020 года</c:v>
                </c:pt>
                <c:pt idx="2">
                  <c:v>план на 2021 год</c:v>
                </c:pt>
                <c:pt idx="3">
                  <c:v>плановый период 2022 год</c:v>
                </c:pt>
                <c:pt idx="4">
                  <c:v>плановый период 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537.6</c:v>
                </c:pt>
                <c:pt idx="1">
                  <c:v>540.5</c:v>
                </c:pt>
                <c:pt idx="2">
                  <c:v>635.4</c:v>
                </c:pt>
                <c:pt idx="3" formatCode="0.0">
                  <c:v>794.2</c:v>
                </c:pt>
                <c:pt idx="4">
                  <c:v>962.6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D-4CC7-85DE-A00DBF037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"/>
        <c:shape val="pyramid"/>
        <c:axId val="111035520"/>
        <c:axId val="111037440"/>
        <c:axId val="0"/>
      </c:bar3DChart>
      <c:catAx>
        <c:axId val="11103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ru-RU"/>
          </a:p>
        </c:txPr>
        <c:crossAx val="111037440"/>
        <c:crosses val="autoZero"/>
        <c:auto val="1"/>
        <c:lblAlgn val="ctr"/>
        <c:lblOffset val="100"/>
        <c:noMultiLvlLbl val="0"/>
      </c:catAx>
      <c:valAx>
        <c:axId val="111037440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1103552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>
        <c:manualLayout>
          <c:layoutTarget val="inner"/>
          <c:xMode val="edge"/>
          <c:yMode val="edge"/>
          <c:x val="9.6028217214027184E-2"/>
          <c:y val="0.14497283948744016"/>
          <c:w val="0.90397181144426986"/>
          <c:h val="0.587267940732423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176440280136635E-2"/>
                  <c:y val="-2.4087884742316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CC-49AF-B695-E7CC1FF42E09}"/>
                </c:ext>
              </c:extLst>
            </c:dLbl>
            <c:dLbl>
              <c:idx val="1"/>
              <c:layout>
                <c:manualLayout>
                  <c:x val="1.2117626853424423E-2"/>
                  <c:y val="-2.1679096268084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CC-49AF-B695-E7CC1FF42E09}"/>
                </c:ext>
              </c:extLst>
            </c:dLbl>
            <c:dLbl>
              <c:idx val="2"/>
              <c:layout>
                <c:manualLayout>
                  <c:x val="1.0098022377853686E-2"/>
                  <c:y val="-3.1314250165011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BCC-49AF-B695-E7CC1FF42E09}"/>
                </c:ext>
              </c:extLst>
            </c:dLbl>
            <c:dLbl>
              <c:idx val="3"/>
              <c:layout>
                <c:manualLayout>
                  <c:x val="8.0784179022829489E-3"/>
                  <c:y val="-2.4087884742316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CC-49AF-B695-E7CC1FF42E09}"/>
                </c:ext>
              </c:extLst>
            </c:dLbl>
            <c:dLbl>
              <c:idx val="4"/>
              <c:layout>
                <c:manualLayout>
                  <c:x val="6.0588134267122113E-3"/>
                  <c:y val="-1.204394237115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BCC-49AF-B695-E7CC1FF42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2019 год</c:v>
                </c:pt>
                <c:pt idx="1">
                  <c:v>Оценка 2020 года</c:v>
                </c:pt>
                <c:pt idx="2">
                  <c:v>План на 2021 год</c:v>
                </c:pt>
                <c:pt idx="3">
                  <c:v>Плановый период 2022 год</c:v>
                </c:pt>
                <c:pt idx="4">
                  <c:v>Плановый период 2023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39.299999999999997</c:v>
                </c:pt>
                <c:pt idx="1">
                  <c:v>40</c:v>
                </c:pt>
                <c:pt idx="2">
                  <c:v>41.9</c:v>
                </c:pt>
                <c:pt idx="3" formatCode="General">
                  <c:v>50.2</c:v>
                </c:pt>
                <c:pt idx="4" formatCode="General">
                  <c:v>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CC-49AF-B695-E7CC1FF42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995072"/>
        <c:axId val="43050112"/>
        <c:axId val="0"/>
      </c:bar3DChart>
      <c:catAx>
        <c:axId val="4299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43050112"/>
        <c:crosses val="autoZero"/>
        <c:auto val="1"/>
        <c:lblAlgn val="ctr"/>
        <c:lblOffset val="100"/>
        <c:noMultiLvlLbl val="0"/>
      </c:catAx>
      <c:valAx>
        <c:axId val="4305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4299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view3D>
      <c:rotX val="15"/>
      <c:rotY val="20"/>
      <c:rAngAx val="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>
        <c:manualLayout>
          <c:layoutTarget val="inner"/>
          <c:xMode val="edge"/>
          <c:yMode val="edge"/>
          <c:x val="9.8433238251774413E-3"/>
          <c:y val="2.4250777691367627E-2"/>
          <c:w val="0.74101892746188414"/>
          <c:h val="0.83660114153982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реализации имущества 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4045986956421277E-2"/>
                  <c:y val="3.4642615466968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D2-4147-AAA1-A234A4994CA3}"/>
                </c:ext>
              </c:extLst>
            </c:dLbl>
            <c:dLbl>
              <c:idx val="2"/>
              <c:layout>
                <c:manualLayout>
                  <c:x val="-9.8283988101114661E-3"/>
                  <c:y val="2.2905102896214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BC-4A42-AFC9-E2E526E105C7}"/>
                </c:ext>
              </c:extLst>
            </c:dLbl>
            <c:dLbl>
              <c:idx val="3"/>
              <c:layout>
                <c:manualLayout>
                  <c:x val="-8.4243418372383985E-3"/>
                  <c:y val="6.8715308688644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BC-4A42-AFC9-E2E526E10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2019 год</c:v>
                </c:pt>
                <c:pt idx="1">
                  <c:v>Оценка 2020 года</c:v>
                </c:pt>
                <c:pt idx="2">
                  <c:v>План на 2021 год</c:v>
                </c:pt>
                <c:pt idx="3">
                  <c:v>Плановый период 2022 год</c:v>
                </c:pt>
                <c:pt idx="4">
                  <c:v>Плановый период 2023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10.7</c:v>
                </c:pt>
                <c:pt idx="1">
                  <c:v>8.6999999999999993</c:v>
                </c:pt>
                <c:pt idx="2">
                  <c:v>8.3000000000000007</c:v>
                </c:pt>
                <c:pt idx="3">
                  <c:v>8.3000000000000007</c:v>
                </c:pt>
                <c:pt idx="4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B3-424D-AE28-BB7AAE27D3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0000"/>
                  </a:schemeClr>
                </a:gs>
                <a:gs pos="33000">
                  <a:schemeClr val="accent4">
                    <a:tint val="86500"/>
                  </a:schemeClr>
                </a:gs>
                <a:gs pos="46750">
                  <a:schemeClr val="accent4">
                    <a:tint val="71000"/>
                    <a:satMod val="112000"/>
                  </a:schemeClr>
                </a:gs>
                <a:gs pos="53000">
                  <a:schemeClr val="accent4">
                    <a:tint val="71000"/>
                    <a:satMod val="112000"/>
                  </a:schemeClr>
                </a:gs>
                <a:gs pos="68000">
                  <a:schemeClr val="accent4">
                    <a:tint val="86000"/>
                  </a:schemeClr>
                </a:gs>
                <a:gs pos="100000">
                  <a:schemeClr val="accent4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4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9675768129593596E-2"/>
                  <c:y val="-8.8184646150427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D2-4147-AAA1-A234A4994CA3}"/>
                </c:ext>
              </c:extLst>
            </c:dLbl>
            <c:dLbl>
              <c:idx val="1"/>
              <c:layout>
                <c:manualLayout>
                  <c:x val="-5.616227891492292E-3"/>
                  <c:y val="-3.4357654344322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BC-4A42-AFC9-E2E526E105C7}"/>
                </c:ext>
              </c:extLst>
            </c:dLbl>
            <c:dLbl>
              <c:idx val="2"/>
              <c:layout>
                <c:manualLayout>
                  <c:x val="2.8108240185133705E-3"/>
                  <c:y val="-1.1023080768803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D2-4147-AAA1-A234A4994CA3}"/>
                </c:ext>
              </c:extLst>
            </c:dLbl>
            <c:dLbl>
              <c:idx val="3"/>
              <c:layout>
                <c:manualLayout>
                  <c:x val="4.2283120460238823E-3"/>
                  <c:y val="-3.8938674923565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D2-4147-AAA1-A234A4994CA3}"/>
                </c:ext>
              </c:extLst>
            </c:dLbl>
            <c:dLbl>
              <c:idx val="4"/>
              <c:layout>
                <c:manualLayout>
                  <c:x val="1.9675768129593596E-2"/>
                  <c:y val="-6.6138484612820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D2-4147-AAA1-A234A4994C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2019 год</c:v>
                </c:pt>
                <c:pt idx="1">
                  <c:v>Оценка 2020 года</c:v>
                </c:pt>
                <c:pt idx="2">
                  <c:v>План на 2021 год</c:v>
                </c:pt>
                <c:pt idx="3">
                  <c:v>Плановый период 2022 год</c:v>
                </c:pt>
                <c:pt idx="4">
                  <c:v>Плановый период 2023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50.1</c:v>
                </c:pt>
                <c:pt idx="1">
                  <c:v>9.1</c:v>
                </c:pt>
                <c:pt idx="2">
                  <c:v>22.9</c:v>
                </c:pt>
                <c:pt idx="3">
                  <c:v>14.6</c:v>
                </c:pt>
                <c:pt idx="4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B3-424D-AE28-BB7AAE27D3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увеличение площади при перераспределении земельных участков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3.5101424321826662E-2"/>
                  <c:y val="6.8715308688644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24-4404-A285-8D596E77FE19}"/>
                </c:ext>
              </c:extLst>
            </c:dLbl>
            <c:dLbl>
              <c:idx val="1"/>
              <c:layout>
                <c:manualLayout>
                  <c:x val="1.8270356120336909E-2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D2-4147-AAA1-A234A4994CA3}"/>
                </c:ext>
              </c:extLst>
            </c:dLbl>
            <c:dLbl>
              <c:idx val="2"/>
              <c:layout>
                <c:manualLayout>
                  <c:x val="1.2636512755857598E-2"/>
                  <c:y val="4.58102057924299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BC-4A42-AFC9-E2E526E105C7}"/>
                </c:ext>
              </c:extLst>
            </c:dLbl>
            <c:dLbl>
              <c:idx val="3"/>
              <c:layout>
                <c:manualLayout>
                  <c:x val="1.9656797620222932E-2"/>
                  <c:y val="-9.1620411584859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BC-4A42-AFC9-E2E526E105C7}"/>
                </c:ext>
              </c:extLst>
            </c:dLbl>
            <c:dLbl>
              <c:idx val="4"/>
              <c:layout>
                <c:manualLayout>
                  <c:x val="5.6162278914922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BC-4A42-AFC9-E2E526E10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2019 год</c:v>
                </c:pt>
                <c:pt idx="1">
                  <c:v>Оценка 2020 года</c:v>
                </c:pt>
                <c:pt idx="2">
                  <c:v>План на 2021 год</c:v>
                </c:pt>
                <c:pt idx="3">
                  <c:v>Плановый период 2022 год</c:v>
                </c:pt>
                <c:pt idx="4">
                  <c:v>Плановый период 2023 год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35.799999999999997</c:v>
                </c:pt>
                <c:pt idx="1">
                  <c:v>13</c:v>
                </c:pt>
                <c:pt idx="2">
                  <c:v>6</c:v>
                </c:pt>
                <c:pt idx="3">
                  <c:v>12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B3-424D-AE28-BB7AAE27D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793792"/>
        <c:axId val="147795328"/>
        <c:axId val="0"/>
      </c:bar3DChart>
      <c:catAx>
        <c:axId val="14779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ru-RU"/>
          </a:p>
        </c:txPr>
        <c:crossAx val="147795328"/>
        <c:crosses val="autoZero"/>
        <c:auto val="1"/>
        <c:lblAlgn val="ctr"/>
        <c:lblOffset val="100"/>
        <c:noMultiLvlLbl val="0"/>
      </c:catAx>
      <c:valAx>
        <c:axId val="147795328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out"/>
        <c:minorTickMark val="none"/>
        <c:tickLblPos val="nextTo"/>
        <c:crossAx val="147793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04245282340944"/>
          <c:y val="6.9508690953530405E-2"/>
          <c:w val="0.20236031927150006"/>
          <c:h val="0.88246742425444791"/>
        </c:manualLayout>
      </c:layout>
      <c:overlay val="0"/>
      <c:spPr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80296402343647"/>
          <c:y val="1.3989317768845327E-2"/>
          <c:w val="0.59326841420757892"/>
          <c:h val="0.92449657899876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628-4679-889A-BBC70D9D9C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290.5</c:v>
                </c:pt>
                <c:pt idx="1">
                  <c:v>243.4</c:v>
                </c:pt>
                <c:pt idx="2">
                  <c:v>258.10000000000002</c:v>
                </c:pt>
                <c:pt idx="3">
                  <c:v>250.3</c:v>
                </c:pt>
                <c:pt idx="4">
                  <c:v>276.89999999999998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28-4679-889A-BBC70D9D9C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9969776505209822E-3"/>
                  <c:y val="4.662004662004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28-4679-889A-BBC70D9D9C9E}"/>
                </c:ext>
              </c:extLst>
            </c:dLbl>
            <c:dLbl>
              <c:idx val="1"/>
              <c:layout>
                <c:manualLayout>
                  <c:x val="3.8834539621941445E-3"/>
                  <c:y val="4.662004662004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628-4679-889A-BBC70D9D9C9E}"/>
                </c:ext>
              </c:extLst>
            </c:dLbl>
            <c:dLbl>
              <c:idx val="2"/>
              <c:layout>
                <c:manualLayout>
                  <c:x val="-4.3699992046448985E-3"/>
                  <c:y val="-4.662004662004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628-4679-889A-BBC70D9D9C9E}"/>
                </c:ext>
              </c:extLst>
            </c:dLbl>
            <c:dLbl>
              <c:idx val="3"/>
              <c:layout>
                <c:manualLayout>
                  <c:x val="-4.3699992046448985E-3"/>
                  <c:y val="4.662004662004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628-4679-889A-BBC70D9D9C9E}"/>
                </c:ext>
              </c:extLst>
            </c:dLbl>
            <c:dLbl>
              <c:idx val="4"/>
              <c:layout>
                <c:manualLayout>
                  <c:x val="3.7108088761632317E-3"/>
                  <c:y val="-6.9930069930069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628-4679-889A-BBC70D9D9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23.8</c:v>
                </c:pt>
                <c:pt idx="1">
                  <c:v>23</c:v>
                </c:pt>
                <c:pt idx="2">
                  <c:v>23.1</c:v>
                </c:pt>
                <c:pt idx="3">
                  <c:v>24.1</c:v>
                </c:pt>
                <c:pt idx="4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28-4679-889A-BBC70D9D9C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доходы от использования имущества </c:v>
                </c:pt>
              </c:strCache>
            </c:strRef>
          </c:tx>
          <c:spPr>
            <a:gradFill rotWithShape="1">
              <a:gsLst>
                <a:gs pos="0">
                  <a:schemeClr val="accent5"/>
                </a:gs>
                <a:gs pos="90000">
                  <a:schemeClr val="accent5">
                    <a:shade val="100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/>
            </a:scene3d>
            <a:sp3d extrusionH="12700" contourW="25400" prstMaterial="flat">
              <a:bevelT w="63500" h="152400" prst="angle"/>
              <a:contourClr>
                <a:schemeClr val="accent5">
                  <a:shade val="3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4.7138047138047135E-3"/>
                  <c:y val="-2.331002331002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628-4679-889A-BBC70D9D9C9E}"/>
                </c:ext>
              </c:extLst>
            </c:dLbl>
            <c:dLbl>
              <c:idx val="1"/>
              <c:layout>
                <c:manualLayout>
                  <c:x val="6.7340067340067344E-4"/>
                  <c:y val="-2.33100233100224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628-4679-889A-BBC70D9D9C9E}"/>
                </c:ext>
              </c:extLst>
            </c:dLbl>
            <c:dLbl>
              <c:idx val="2"/>
              <c:layout>
                <c:manualLayout>
                  <c:x val="-6.0606060606060606E-3"/>
                  <c:y val="-2.331002331002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628-4679-889A-BBC70D9D9C9E}"/>
                </c:ext>
              </c:extLst>
            </c:dLbl>
            <c:dLbl>
              <c:idx val="3"/>
              <c:layout>
                <c:manualLayout>
                  <c:x val="-2.0202020202020202E-3"/>
                  <c:y val="-2.331002331002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628-4679-889A-BBC70D9D9C9E}"/>
                </c:ext>
              </c:extLst>
            </c:dLbl>
            <c:dLbl>
              <c:idx val="4"/>
              <c:layout>
                <c:manualLayout>
                  <c:x val="4.7138047138047135E-3"/>
                  <c:y val="-2.331002331002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628-4679-889A-BBC70D9D9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52.3</c:v>
                </c:pt>
                <c:pt idx="1">
                  <c:v>47.1</c:v>
                </c:pt>
                <c:pt idx="2">
                  <c:v>42.5</c:v>
                </c:pt>
                <c:pt idx="3">
                  <c:v>38.5</c:v>
                </c:pt>
                <c:pt idx="4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628-4679-889A-BBC70D9D9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43510016"/>
        <c:axId val="43528192"/>
      </c:barChart>
      <c:catAx>
        <c:axId val="43510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528192"/>
        <c:crosses val="autoZero"/>
        <c:auto val="1"/>
        <c:lblAlgn val="ctr"/>
        <c:lblOffset val="100"/>
        <c:noMultiLvlLbl val="0"/>
      </c:catAx>
      <c:valAx>
        <c:axId val="4352819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43510016"/>
        <c:crosses val="autoZero"/>
        <c:crossBetween val="between"/>
      </c:valAx>
      <c:spPr>
        <a:solidFill>
          <a:schemeClr val="accent3">
            <a:tint val="50000"/>
          </a:schemeClr>
        </a:solidFill>
        <a:ln w="10000" cap="flat" cmpd="sng" algn="ctr">
          <a:solidFill>
            <a:schemeClr val="accent3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76310964150629212"/>
          <c:y val="0.12713835122194739"/>
          <c:w val="0.22934033245844271"/>
          <c:h val="0.68978231742011276"/>
        </c:manualLayout>
      </c:layout>
      <c:overlay val="0"/>
      <c:spPr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38674923565494E-2"/>
          <c:y val="6.4452274804840531E-2"/>
          <c:w val="0.89793107403650674"/>
          <c:h val="0.92911050006789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0000"/>
                  </a:schemeClr>
                </a:gs>
                <a:gs pos="33000">
                  <a:schemeClr val="accent3">
                    <a:tint val="86500"/>
                  </a:schemeClr>
                </a:gs>
                <a:gs pos="46750">
                  <a:schemeClr val="accent3">
                    <a:tint val="71000"/>
                    <a:satMod val="112000"/>
                  </a:schemeClr>
                </a:gs>
                <a:gs pos="53000">
                  <a:schemeClr val="accent3">
                    <a:tint val="71000"/>
                    <a:satMod val="112000"/>
                  </a:schemeClr>
                </a:gs>
                <a:gs pos="68000">
                  <a:schemeClr val="accent3">
                    <a:tint val="86000"/>
                  </a:schemeClr>
                </a:gs>
                <a:gs pos="100000">
                  <a:schemeClr val="accent3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3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plosion val="7"/>
            <c:extLst>
              <c:ext xmlns:c16="http://schemas.microsoft.com/office/drawing/2014/chart" uri="{C3380CC4-5D6E-409C-BE32-E72D297353CC}">
                <c16:uniqueId val="{00000000-C6C8-4CA9-AD8B-089E95E43953}"/>
              </c:ext>
            </c:extLst>
          </c:dPt>
          <c:dPt>
            <c:idx val="1"/>
            <c:invertIfNegative val="0"/>
            <c:bubble3D val="0"/>
            <c:explosion val="11"/>
            <c:extLst>
              <c:ext xmlns:c16="http://schemas.microsoft.com/office/drawing/2014/chart" uri="{C3380CC4-5D6E-409C-BE32-E72D297353CC}">
                <c16:uniqueId val="{00000001-C6C8-4CA9-AD8B-089E95E43953}"/>
              </c:ext>
            </c:extLst>
          </c:dPt>
          <c:dPt>
            <c:idx val="2"/>
            <c:invertIfNegative val="0"/>
            <c:bubble3D val="0"/>
            <c:explosion val="20"/>
            <c:extLst>
              <c:ext xmlns:c16="http://schemas.microsoft.com/office/drawing/2014/chart" uri="{C3380CC4-5D6E-409C-BE32-E72D297353CC}">
                <c16:uniqueId val="{00000003-C6C8-4CA9-AD8B-089E95E43953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6A-49EE-9832-41112937A0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16,0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6A-49EE-9832-41112937A0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за 2019 год</c:v>
                </c:pt>
                <c:pt idx="1">
                  <c:v>Оценка за 2020 год</c:v>
                </c:pt>
                <c:pt idx="2">
                  <c:v>План на  2021 год</c:v>
                </c:pt>
                <c:pt idx="3">
                  <c:v>Плановый период  2022 год</c:v>
                </c:pt>
                <c:pt idx="4">
                  <c:v>Плановый период 2023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26.9</c:v>
                </c:pt>
                <c:pt idx="1">
                  <c:v>6.5</c:v>
                </c:pt>
                <c:pt idx="2">
                  <c:v>4.5</c:v>
                </c:pt>
                <c:pt idx="3">
                  <c:v>4.5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C8-4CA9-AD8B-089E95E43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838848"/>
        <c:axId val="147840384"/>
      </c:barChart>
      <c:catAx>
        <c:axId val="14783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7840384"/>
        <c:crosses val="autoZero"/>
        <c:auto val="1"/>
        <c:lblAlgn val="ctr"/>
        <c:lblOffset val="100"/>
        <c:noMultiLvlLbl val="0"/>
      </c:catAx>
      <c:valAx>
        <c:axId val="1478403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crossAx val="147838848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zero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blipFill>
          <a:blip xmlns:r="http://schemas.openxmlformats.org/officeDocument/2006/relationships" r:embed="rId2"/>
          <a:tile tx="0" ty="0" sx="100000" sy="100000" flip="none" algn="tl"/>
        </a:blipFill>
      </c:spPr>
    </c:floor>
    <c:sideWall>
      <c:thickness val="0"/>
      <c:spPr>
        <a:gradFill rotWithShape="1">
          <a:gsLst>
            <a:gs pos="0">
              <a:srgbClr val="F07F09">
                <a:tint val="50000"/>
                <a:satMod val="300000"/>
              </a:srgbClr>
            </a:gs>
            <a:gs pos="35000">
              <a:srgbClr val="F07F09">
                <a:tint val="37000"/>
                <a:satMod val="300000"/>
              </a:srgbClr>
            </a:gs>
            <a:gs pos="100000">
              <a:srgbClr val="F07F0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07F0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rgbClr val="F07F09">
                <a:tint val="50000"/>
                <a:satMod val="300000"/>
              </a:srgbClr>
            </a:gs>
            <a:gs pos="35000">
              <a:srgbClr val="F07F09">
                <a:tint val="37000"/>
                <a:satMod val="300000"/>
              </a:srgbClr>
            </a:gs>
            <a:gs pos="100000">
              <a:srgbClr val="F07F0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07F0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4.5513347168101577E-2"/>
          <c:y val="0.11732800196850394"/>
          <c:w val="0.94564790011900834"/>
          <c:h val="0.6655723425196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rgbClr val="604878">
                    <a:tint val="50000"/>
                    <a:satMod val="300000"/>
                  </a:srgbClr>
                </a:gs>
                <a:gs pos="35000">
                  <a:srgbClr val="604878">
                    <a:tint val="37000"/>
                    <a:satMod val="300000"/>
                  </a:srgbClr>
                </a:gs>
                <a:gs pos="100000">
                  <a:srgbClr val="604878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604878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451895175488981E-2"/>
                  <c:y val="-2.1875000000000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46-4B12-AE7F-DFF222642C06}"/>
                </c:ext>
              </c:extLst>
            </c:dLbl>
            <c:dLbl>
              <c:idx val="1"/>
              <c:layout>
                <c:manualLayout>
                  <c:x val="1.3451895175488981E-2"/>
                  <c:y val="-9.37500000000002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46-4B12-AE7F-DFF222642C06}"/>
                </c:ext>
              </c:extLst>
            </c:dLbl>
            <c:dLbl>
              <c:idx val="2"/>
              <c:layout>
                <c:manualLayout>
                  <c:x val="1.3451895175488981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46-4B12-AE7F-DFF222642C06}"/>
                </c:ext>
              </c:extLst>
            </c:dLbl>
            <c:dLbl>
              <c:idx val="3"/>
              <c:layout>
                <c:manualLayout>
                  <c:x val="1.4774307198605733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46-4B12-AE7F-DFF222642C06}"/>
                </c:ext>
              </c:extLst>
            </c:dLbl>
            <c:dLbl>
              <c:idx val="4"/>
              <c:layout>
                <c:manualLayout>
                  <c:x val="1.4946550194987784E-2"/>
                  <c:y val="-6.2500000000000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46-4B12-AE7F-DFF222642C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2019год</c:v>
                </c:pt>
                <c:pt idx="1">
                  <c:v>оценка 2020 года</c:v>
                </c:pt>
                <c:pt idx="2">
                  <c:v>план на 2021 год</c:v>
                </c:pt>
                <c:pt idx="3">
                  <c:v>плановый период 2022 год</c:v>
                </c:pt>
                <c:pt idx="4">
                  <c:v>плановый период 2023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5086.8999999999996</c:v>
                </c:pt>
                <c:pt idx="1">
                  <c:v>5051.6000000000004</c:v>
                </c:pt>
                <c:pt idx="2">
                  <c:v>5215.7</c:v>
                </c:pt>
                <c:pt idx="3">
                  <c:v>4740.8999999999996</c:v>
                </c:pt>
                <c:pt idx="4">
                  <c:v>4630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46-4B12-AE7F-DFF222642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1556864"/>
        <c:axId val="151558400"/>
        <c:axId val="0"/>
      </c:bar3DChart>
      <c:catAx>
        <c:axId val="15155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558400"/>
        <c:crosses val="autoZero"/>
        <c:auto val="1"/>
        <c:lblAlgn val="ctr"/>
        <c:lblOffset val="100"/>
        <c:noMultiLvlLbl val="0"/>
      </c:catAx>
      <c:valAx>
        <c:axId val="151558400"/>
        <c:scaling>
          <c:orientation val="minMax"/>
        </c:scaling>
        <c:delete val="1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crossAx val="151556864"/>
        <c:crosses val="autoZero"/>
        <c:crossBetween val="between"/>
      </c:valAx>
      <c:spPr>
        <a:solidFill>
          <a:srgbClr val="F07F09">
            <a:lumMod val="20000"/>
            <a:lumOff val="80000"/>
          </a:srgbClr>
        </a:solidFill>
        <a:scene3d>
          <a:camera prst="orthographicFront"/>
          <a:lightRig rig="threePt" dir="t"/>
        </a:scene3d>
        <a:sp3d>
          <a:bevelT w="114300" prst="hardEdge"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60"/>
      <c:rotY val="3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412697551694832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CCFFFF"/>
              </a:solidFill>
            </c:spPr>
            <c:extLst>
              <c:ext xmlns:c16="http://schemas.microsoft.com/office/drawing/2014/chart" uri="{C3380CC4-5D6E-409C-BE32-E72D297353CC}">
                <c16:uniqueId val="{00000001-8E56-4CE8-BBDF-59EE7A39BBC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E56-4CE8-BBDF-59EE7A39BBC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E56-4CE8-BBDF-59EE7A39BBC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8E56-4CE8-BBDF-59EE7A39BBC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8E56-4CE8-BBDF-59EE7A39BBC5}"/>
              </c:ext>
            </c:extLst>
          </c:dPt>
          <c:dPt>
            <c:idx val="6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7-8E56-4CE8-BBDF-59EE7A39BBC5}"/>
              </c:ext>
            </c:extLst>
          </c:dPt>
          <c:dPt>
            <c:idx val="7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9-8E56-4CE8-BBDF-59EE7A39BBC5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8E56-4CE8-BBDF-59EE7A39BBC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C-8E56-4CE8-BBDF-59EE7A39BBC5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D-8E56-4CE8-BBDF-59EE7A39BBC5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E-8E56-4CE8-BBDF-59EE7A39BBC5}"/>
              </c:ext>
            </c:extLst>
          </c:dPt>
          <c:dLbls>
            <c:dLbl>
              <c:idx val="3"/>
              <c:layout>
                <c:manualLayout>
                  <c:x val="1.4774607914983367E-2"/>
                  <c:y val="-3.355507429804821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56-4CE8-BBDF-59EE7A39BBC5}"/>
                </c:ext>
              </c:extLst>
            </c:dLbl>
            <c:dLbl>
              <c:idx val="5"/>
              <c:layout>
                <c:manualLayout>
                  <c:x val="2.0218287425447005E-2"/>
                  <c:y val="0.128057622672524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56-4CE8-BBDF-59EE7A39BB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Муниципальная программа "Здравоохранение"</c:v>
                </c:pt>
                <c:pt idx="1">
                  <c:v>Муниципальная программа "Культура"</c:v>
                </c:pt>
                <c:pt idx="2">
                  <c:v>Муниципальная программа "Образование"</c:v>
                </c:pt>
                <c:pt idx="3">
                  <c:v>Муниципальная программа "Социальная защита населения"</c:v>
                </c:pt>
                <c:pt idx="4">
                  <c:v>Муниципальная программа "Спорт"</c:v>
                </c:pt>
                <c:pt idx="5">
                  <c:v>Муниципальная программа "Развитие сельского хозяйства"</c:v>
                </c:pt>
                <c:pt idx="6">
                  <c:v>Муниципальная программа "Экология и окружающая среда"</c:v>
                </c:pt>
                <c:pt idx="7">
                  <c:v>Муниципальная программа "Безопасность и обеспечение безопасности жизнедеятельности населения"   </c:v>
                </c:pt>
                <c:pt idx="8">
                  <c:v> Муниципальная программа "Жилище"</c:v>
                </c:pt>
                <c:pt idx="9">
                  <c:v> Муниципальная программа "Развитие инженерной инфраструктуры и энергоэффективности"</c:v>
                </c:pt>
                <c:pt idx="10">
                  <c:v>Муниципальная программа "Предпринимательство"</c:v>
                </c:pt>
                <c:pt idx="11">
                  <c:v>Муниципальная программа "Управление имуществом и муниципальными финансами"</c:v>
                </c:pt>
                <c:pt idx="12">
                  <c:v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c:v>
                </c:pt>
                <c:pt idx="13">
                  <c:v>Муниципальная программа "Развитие и функционирование дорожно-транспортного комплекса"</c:v>
                </c:pt>
                <c:pt idx="14">
                  <c:v>Муниципальная программа "Цифровое муниципальное образование"</c:v>
                </c:pt>
                <c:pt idx="15">
                  <c:v>Муниципальная программа "Архитектура и градостроительство"</c:v>
                </c:pt>
                <c:pt idx="16">
                  <c:v>Муниципальная программа "Формирование современной комфортной городской среды"</c:v>
                </c:pt>
                <c:pt idx="17">
                  <c:v>Муниципальная программа "Строительство объектов социальной инфраструктуры"</c:v>
                </c:pt>
              </c:strCache>
            </c:strRef>
          </c:cat>
          <c:val>
            <c:numRef>
              <c:f>Лист1!$B$2:$B$19</c:f>
              <c:numCache>
                <c:formatCode>0.0</c:formatCode>
                <c:ptCount val="18"/>
                <c:pt idx="0">
                  <c:v>0.1</c:v>
                </c:pt>
                <c:pt idx="1">
                  <c:v>5.8</c:v>
                </c:pt>
                <c:pt idx="2">
                  <c:v>47</c:v>
                </c:pt>
                <c:pt idx="3">
                  <c:v>1</c:v>
                </c:pt>
                <c:pt idx="4">
                  <c:v>3.6</c:v>
                </c:pt>
                <c:pt idx="5">
                  <c:v>0.05</c:v>
                </c:pt>
                <c:pt idx="6">
                  <c:v>0.1</c:v>
                </c:pt>
                <c:pt idx="7">
                  <c:v>1.6</c:v>
                </c:pt>
                <c:pt idx="8">
                  <c:v>0.6</c:v>
                </c:pt>
                <c:pt idx="9">
                  <c:v>6.8</c:v>
                </c:pt>
                <c:pt idx="10">
                  <c:v>0.1</c:v>
                </c:pt>
                <c:pt idx="11">
                  <c:v>11.85</c:v>
                </c:pt>
                <c:pt idx="12">
                  <c:v>0.4</c:v>
                </c:pt>
                <c:pt idx="13">
                  <c:v>3.6</c:v>
                </c:pt>
                <c:pt idx="14">
                  <c:v>1.2</c:v>
                </c:pt>
                <c:pt idx="15">
                  <c:v>0.1</c:v>
                </c:pt>
                <c:pt idx="16">
                  <c:v>5.0999999999999996</c:v>
                </c:pt>
                <c:pt idx="1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E56-4CE8-BBDF-59EE7A39BB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947360886631769"/>
          <c:y val="6.4546347329918357E-4"/>
          <c:w val="0.31963848639965947"/>
          <c:h val="0.99935453652670081"/>
        </c:manualLayout>
      </c:layout>
      <c:overlay val="1"/>
      <c:txPr>
        <a:bodyPr anchor="b" anchorCtr="0"/>
        <a:lstStyle/>
        <a:p>
          <a:pPr defTabSz="360000">
            <a:lnSpc>
              <a:spcPct val="100000"/>
            </a:lnSpc>
            <a:defRPr sz="800" kern="70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1412009073534735E-2"/>
          <c:w val="1"/>
          <c:h val="0.84773685774935015"/>
        </c:manualLayout>
      </c:layout>
      <c:pie3DChart>
        <c:varyColors val="1"/>
        <c:ser>
          <c:idx val="0"/>
          <c:order val="0"/>
          <c:explosion val="42"/>
          <c:dPt>
            <c:idx val="0"/>
            <c:bubble3D val="0"/>
            <c:explosion val="20"/>
            <c:extLst>
              <c:ext xmlns:c16="http://schemas.microsoft.com/office/drawing/2014/chart" uri="{C3380CC4-5D6E-409C-BE32-E72D297353CC}">
                <c16:uniqueId val="{00000000-6275-4BD3-B24F-020815F96BC3}"/>
              </c:ext>
            </c:extLst>
          </c:dPt>
          <c:dPt>
            <c:idx val="1"/>
            <c:bubble3D val="0"/>
            <c:explosion val="18"/>
            <c:extLst>
              <c:ext xmlns:c16="http://schemas.microsoft.com/office/drawing/2014/chart" uri="{C3380CC4-5D6E-409C-BE32-E72D297353CC}">
                <c16:uniqueId val="{00000001-6275-4BD3-B24F-020815F96BC3}"/>
              </c:ext>
            </c:extLst>
          </c:dPt>
          <c:dPt>
            <c:idx val="2"/>
            <c:bubble3D val="0"/>
            <c:explosion val="21"/>
            <c:extLst>
              <c:ext xmlns:c16="http://schemas.microsoft.com/office/drawing/2014/chart" uri="{C3380CC4-5D6E-409C-BE32-E72D297353CC}">
                <c16:uniqueId val="{00000002-6275-4BD3-B24F-020815F96BC3}"/>
              </c:ext>
            </c:extLst>
          </c:dPt>
          <c:dPt>
            <c:idx val="3"/>
            <c:bubble3D val="0"/>
            <c:explosion val="18"/>
            <c:extLst>
              <c:ext xmlns:c16="http://schemas.microsoft.com/office/drawing/2014/chart" uri="{C3380CC4-5D6E-409C-BE32-E72D297353CC}">
                <c16:uniqueId val="{00000003-6275-4BD3-B24F-020815F96BC3}"/>
              </c:ext>
            </c:extLst>
          </c:dPt>
          <c:dPt>
            <c:idx val="4"/>
            <c:bubble3D val="0"/>
            <c:explosion val="19"/>
            <c:extLst>
              <c:ext xmlns:c16="http://schemas.microsoft.com/office/drawing/2014/chart" uri="{C3380CC4-5D6E-409C-BE32-E72D297353CC}">
                <c16:uniqueId val="{00000004-6275-4BD3-B24F-020815F96BC3}"/>
              </c:ext>
            </c:extLst>
          </c:dPt>
          <c:dPt>
            <c:idx val="6"/>
            <c:bubble3D val="0"/>
            <c:explosion val="27"/>
            <c:extLst>
              <c:ext xmlns:c16="http://schemas.microsoft.com/office/drawing/2014/chart" uri="{C3380CC4-5D6E-409C-BE32-E72D297353CC}">
                <c16:uniqueId val="{00000005-6275-4BD3-B24F-020815F96BC3}"/>
              </c:ext>
            </c:extLst>
          </c:dPt>
          <c:dPt>
            <c:idx val="8"/>
            <c:bubble3D val="0"/>
            <c:explosion val="27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7-6275-4BD3-B24F-020815F96BC3}"/>
              </c:ext>
            </c:extLst>
          </c:dPt>
          <c:dLbls>
            <c:dLbl>
              <c:idx val="0"/>
              <c:layout>
                <c:manualLayout>
                  <c:x val="7.5769509354873185E-2"/>
                  <c:y val="-0.191478373007781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НДФЛ 65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275-4BD3-B24F-020815F96BC3}"/>
                </c:ext>
              </c:extLst>
            </c:dLbl>
            <c:dLbl>
              <c:idx val="2"/>
              <c:layout>
                <c:manualLayout>
                  <c:x val="2.8828330669995433E-2"/>
                  <c:y val="-2.49024721585084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275-4BD3-B24F-020815F96BC3}"/>
                </c:ext>
              </c:extLst>
            </c:dLbl>
            <c:dLbl>
              <c:idx val="4"/>
              <c:layout>
                <c:manualLayout>
                  <c:x val="2.1744858705472065E-2"/>
                  <c:y val="-2.1639297462026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275-4BD3-B24F-020815F96BC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87-4048-943D-560CDA85AB3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75-4BD3-B24F-020815F96BC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87-4048-943D-560CDA85AB3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87-4048-943D-560CDA85AB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accent4">
                      <a:lumMod val="75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доход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прочие неналоговые</c:v>
                </c:pt>
                <c:pt idx="10">
                  <c:v>продажа</c:v>
                </c:pt>
                <c:pt idx="11">
                  <c:v>штрафы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3304</c:v>
                </c:pt>
                <c:pt idx="1">
                  <c:v>59.9</c:v>
                </c:pt>
                <c:pt idx="2">
                  <c:v>501.6</c:v>
                </c:pt>
                <c:pt idx="3">
                  <c:v>145.9</c:v>
                </c:pt>
                <c:pt idx="4">
                  <c:v>635.4</c:v>
                </c:pt>
                <c:pt idx="5">
                  <c:v>41.9</c:v>
                </c:pt>
                <c:pt idx="6">
                  <c:v>323.8</c:v>
                </c:pt>
                <c:pt idx="7">
                  <c:v>1.7</c:v>
                </c:pt>
                <c:pt idx="8">
                  <c:v>8.3000000000000007</c:v>
                </c:pt>
                <c:pt idx="9">
                  <c:v>6</c:v>
                </c:pt>
                <c:pt idx="10">
                  <c:v>37.299999999999997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275-4BD3-B24F-020815F96BC3}"/>
            </c:ext>
          </c:extLst>
        </c:ser>
        <c:ser>
          <c:idx val="1"/>
          <c:order val="1"/>
          <c:cat>
            <c:strRef>
              <c:f>Лист1!$A$2:$A$13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доход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прочие неналоговые</c:v>
                </c:pt>
                <c:pt idx="10">
                  <c:v>продажа</c:v>
                </c:pt>
                <c:pt idx="11">
                  <c:v>штрафы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65.157371617890675</c:v>
                </c:pt>
                <c:pt idx="1">
                  <c:v>1.1812731718860929</c:v>
                </c:pt>
                <c:pt idx="2">
                  <c:v>9.8919302674134268</c:v>
                </c:pt>
                <c:pt idx="3">
                  <c:v>2.8772580263469276</c:v>
                </c:pt>
                <c:pt idx="4">
                  <c:v>12.530567168888537</c:v>
                </c:pt>
                <c:pt idx="5">
                  <c:v>0.82629959769661598</c:v>
                </c:pt>
                <c:pt idx="6">
                  <c:v>6.3855801845862592</c:v>
                </c:pt>
                <c:pt idx="7">
                  <c:v>3.3525282006783938E-2</c:v>
                </c:pt>
                <c:pt idx="8">
                  <c:v>0.16368225920959217</c:v>
                </c:pt>
                <c:pt idx="9">
                  <c:v>0.11832452472982566</c:v>
                </c:pt>
                <c:pt idx="10">
                  <c:v>0.7355841287370829</c:v>
                </c:pt>
                <c:pt idx="11">
                  <c:v>9.8603770608188063E-2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75-4BD3-B24F-020815F96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effectLst>
      <a:softEdge rad="317500"/>
    </a:effectLst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72E-2"/>
          <c:y val="0.14489074803149643"/>
          <c:w val="0.47726558398950197"/>
          <c:h val="0.483234251968503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5"/>
          <c:dPt>
            <c:idx val="8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1283-47E4-A390-5A782F6011ED}"/>
              </c:ext>
            </c:extLst>
          </c:dPt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Налоги на совокупный доход</c:v>
                </c:pt>
                <c:pt idx="5">
                  <c:v>Государственная пошлина</c:v>
                </c:pt>
                <c:pt idx="6">
                  <c:v>Доходы от  использования имущества, находящегося в государственной и муниципальной собственности </c:v>
                </c:pt>
                <c:pt idx="7">
                  <c:v>Плата за негативное воздействие на окружающую среду </c:v>
                </c:pt>
                <c:pt idx="8">
                  <c:v>Доходы от 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1283-47E4-A390-5A782F601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 rtl="0">
              <a:defRPr sz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6521663980461786E-2"/>
          <c:y val="0"/>
          <c:w val="0.95347833601953824"/>
          <c:h val="1"/>
        </c:manualLayout>
      </c:layout>
      <c:overlay val="0"/>
      <c:spPr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  <c:txPr>
        <a:bodyPr/>
        <a:lstStyle/>
        <a:p>
          <a:pPr rtl="0">
            <a:defRPr sz="12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год</a:t>
            </a:r>
            <a:endParaRPr lang="ru-RU" dirty="0"/>
          </a:p>
        </c:rich>
      </c:tx>
      <c:layout>
        <c:manualLayout>
          <c:xMode val="edge"/>
          <c:yMode val="edge"/>
          <c:x val="1.8454606576280792E-2"/>
          <c:y val="0.11388317964670593"/>
        </c:manualLayout>
      </c:layout>
      <c:overlay val="0"/>
      <c:spPr>
        <a:solidFill>
          <a:sysClr val="window" lastClr="FFFFFF">
            <a:lumMod val="85000"/>
          </a:sysClr>
        </a:solidFill>
      </c:spPr>
    </c:title>
    <c:autoTitleDeleted val="0"/>
    <c:view3D>
      <c:rotX val="50"/>
      <c:rotY val="21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880505773237907E-2"/>
          <c:y val="0.10234281417229787"/>
          <c:w val="0.8370189102920188"/>
          <c:h val="0.68675116345097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0"/>
            <c:bubble3D val="0"/>
            <c:explosion val="1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BF72-45B1-822E-70AE26D0B7F9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BF72-45B1-822E-70AE26D0B7F9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72-45B1-822E-70AE26D0B7F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72-45B1-822E-70AE26D0B7F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72-45B1-822E-70AE26D0B7F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72-45B1-822E-70AE26D0B7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прочие неналоговые</c:v>
                </c:pt>
                <c:pt idx="10">
                  <c:v>продажа</c:v>
                </c:pt>
                <c:pt idx="11">
                  <c:v>штрафы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2285.6999999999998</c:v>
                </c:pt>
                <c:pt idx="1">
                  <c:v>57.6</c:v>
                </c:pt>
                <c:pt idx="2">
                  <c:v>539.70000000000005</c:v>
                </c:pt>
                <c:pt idx="3">
                  <c:v>157.19999999999999</c:v>
                </c:pt>
                <c:pt idx="4">
                  <c:v>794.2</c:v>
                </c:pt>
                <c:pt idx="5">
                  <c:v>50.1</c:v>
                </c:pt>
                <c:pt idx="6">
                  <c:v>312.8</c:v>
                </c:pt>
                <c:pt idx="7">
                  <c:v>1.7</c:v>
                </c:pt>
                <c:pt idx="8">
                  <c:v>11.7</c:v>
                </c:pt>
                <c:pt idx="9">
                  <c:v>6</c:v>
                </c:pt>
                <c:pt idx="10">
                  <c:v>34.9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72-45B1-822E-70AE26D0B7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прочие неналоговые</c:v>
                </c:pt>
                <c:pt idx="10">
                  <c:v>продажа</c:v>
                </c:pt>
                <c:pt idx="11">
                  <c:v>штрафы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53.609625668449212</c:v>
                </c:pt>
                <c:pt idx="1">
                  <c:v>1.3509710104137354</c:v>
                </c:pt>
                <c:pt idx="2">
                  <c:v>12.658316915282866</c:v>
                </c:pt>
                <c:pt idx="3">
                  <c:v>3.6870250492541521</c:v>
                </c:pt>
                <c:pt idx="4">
                  <c:v>18.627450980392165</c:v>
                </c:pt>
                <c:pt idx="5">
                  <c:v>1.1750633267661137</c:v>
                </c:pt>
                <c:pt idx="6">
                  <c:v>7.3365231259968136</c:v>
                </c:pt>
                <c:pt idx="7">
                  <c:v>3.9872408293460934E-2</c:v>
                </c:pt>
                <c:pt idx="8">
                  <c:v>0.27441598649028998</c:v>
                </c:pt>
                <c:pt idx="9">
                  <c:v>0.14072614691809743</c:v>
                </c:pt>
                <c:pt idx="10">
                  <c:v>0.81855708790693349</c:v>
                </c:pt>
                <c:pt idx="11">
                  <c:v>0.28145229383619486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72-45B1-822E-70AE26D0B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530137677010247"/>
          <c:y val="8.7077681813840846E-2"/>
        </c:manualLayout>
      </c:layout>
      <c:overlay val="0"/>
      <c:spPr>
        <a:solidFill>
          <a:sysClr val="window" lastClr="FFFFFF">
            <a:lumMod val="85000"/>
          </a:sysClr>
        </a:solidFill>
      </c:spPr>
    </c:title>
    <c:autoTitleDeleted val="0"/>
    <c:view3D>
      <c:rotX val="60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33333333333498E-2"/>
          <c:y val="0.20408100650315339"/>
          <c:w val="0.8355665921379094"/>
          <c:h val="0.717186785447610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0"/>
            <c:bubble3D val="0"/>
            <c:explosion val="19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C6D8-468A-9B45-2E3D013F6B6D}"/>
              </c:ext>
            </c:extLst>
          </c:dPt>
          <c:dPt>
            <c:idx val="7"/>
            <c:bubble3D val="0"/>
            <c:explosion val="12"/>
            <c:extLst>
              <c:ext xmlns:c16="http://schemas.microsoft.com/office/drawing/2014/chart" uri="{C3380CC4-5D6E-409C-BE32-E72D297353CC}">
                <c16:uniqueId val="{00000002-C6D8-468A-9B45-2E3D013F6B6D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4-C6D8-468A-9B45-2E3D013F6B6D}"/>
              </c:ext>
            </c:extLst>
          </c:dPt>
          <c:dLbls>
            <c:dLbl>
              <c:idx val="6"/>
              <c:layout>
                <c:manualLayout>
                  <c:x val="-9.9868978233187772E-2"/>
                  <c:y val="6.21388394376682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84-4A88-B4A8-B729A8362D0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D8-468A-9B45-2E3D013F6B6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D8-468A-9B45-2E3D013F6B6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D8-468A-9B45-2E3D013F6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D8-468A-9B45-2E3D013F6B6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D8-468A-9B45-2E3D013F6B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доход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прочие неналоговые</c:v>
                </c:pt>
                <c:pt idx="10">
                  <c:v>продажа</c:v>
                </c:pt>
                <c:pt idx="11">
                  <c:v>штрафы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2304.8000000000002</c:v>
                </c:pt>
                <c:pt idx="1">
                  <c:v>57.2</c:v>
                </c:pt>
                <c:pt idx="2">
                  <c:v>566.20000000000005</c:v>
                </c:pt>
                <c:pt idx="3">
                  <c:v>169</c:v>
                </c:pt>
                <c:pt idx="4">
                  <c:v>962.6</c:v>
                </c:pt>
                <c:pt idx="5">
                  <c:v>53.5</c:v>
                </c:pt>
                <c:pt idx="6">
                  <c:v>343.5</c:v>
                </c:pt>
                <c:pt idx="7">
                  <c:v>1.7</c:v>
                </c:pt>
                <c:pt idx="8">
                  <c:v>21.2</c:v>
                </c:pt>
                <c:pt idx="9">
                  <c:v>6</c:v>
                </c:pt>
                <c:pt idx="10">
                  <c:v>37.6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D8-468A-9B45-2E3D013F6B6D}"/>
            </c:ext>
          </c:extLst>
        </c:ser>
        <c:ser>
          <c:idx val="1"/>
          <c:order val="1"/>
          <c:tx>
            <c:strRef>
              <c:f>Лист1!$E:$E</c:f>
              <c:strCache>
                <c:ptCount val="1048576"/>
                <c:pt idx="0">
                  <c:v>проц</c:v>
                </c:pt>
                <c:pt idx="1">
                  <c:v>67,6</c:v>
                </c:pt>
                <c:pt idx="2">
                  <c:v>0,7</c:v>
                </c:pt>
                <c:pt idx="3">
                  <c:v>12,8111309</c:v>
                </c:pt>
                <c:pt idx="4">
                  <c:v>3,87318858</c:v>
                </c:pt>
                <c:pt idx="5">
                  <c:v>18,3</c:v>
                </c:pt>
                <c:pt idx="6">
                  <c:v>1,1</c:v>
                </c:pt>
                <c:pt idx="7">
                  <c:v>6,2</c:v>
                </c:pt>
                <c:pt idx="8">
                  <c:v>0,4</c:v>
                </c:pt>
                <c:pt idx="9">
                  <c:v>0,1</c:v>
                </c:pt>
                <c:pt idx="10">
                  <c:v>0,144432141</c:v>
                </c:pt>
                <c:pt idx="11">
                  <c:v>0,6</c:v>
                </c:pt>
                <c:pt idx="12">
                  <c:v>0,7</c:v>
                </c:pt>
                <c:pt idx="14">
                  <c:v>95,7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9-C6D8-468A-9B45-2E3D013F6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72E-2"/>
          <c:y val="0.14489074803149643"/>
          <c:w val="0.47726558398950197"/>
          <c:h val="0.483234251968503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5C97-4AFB-A98D-57E7E9CB4019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5C97-4AFB-A98D-57E7E9CB4019}"/>
              </c:ext>
            </c:extLst>
          </c:dPt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Налоги на совокупный доход</c:v>
                </c:pt>
                <c:pt idx="5">
                  <c:v>Государственная пошлина</c:v>
                </c:pt>
                <c:pt idx="6">
                  <c:v>Доходы от  использования имущества, находящегося в государственной и муниципальной собственности </c:v>
                </c:pt>
                <c:pt idx="7">
                  <c:v>Плата за негативное воздействие на окружающую среду </c:v>
                </c:pt>
                <c:pt idx="8">
                  <c:v>Доходы от  оказания платных услуг (работ) и компенсации затрат государства</c:v>
                </c:pt>
                <c:pt idx="9">
                  <c:v>Доходы от продажи материальных и нематериальных активов</c:v>
                </c:pt>
                <c:pt idx="10">
                  <c:v> 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4-5C97-4AFB-A98D-57E7E9CB4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8251822907875637E-2"/>
          <c:y val="0.14245109249892984"/>
          <c:w val="0.86157750452913839"/>
          <c:h val="0.83252371557558247"/>
        </c:manualLayout>
      </c:layout>
      <c:overlay val="0"/>
      <c:spPr>
        <a:gradFill rotWithShape="1">
          <a:gsLst>
            <a:gs pos="0">
              <a:srgbClr val="1B587C">
                <a:tint val="50000"/>
                <a:satMod val="300000"/>
              </a:srgbClr>
            </a:gs>
            <a:gs pos="35000">
              <a:srgbClr val="1B587C">
                <a:tint val="37000"/>
                <a:satMod val="300000"/>
              </a:srgbClr>
            </a:gs>
            <a:gs pos="100000">
              <a:srgbClr val="1B587C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1B587C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 rtl="0">
            <a:defRPr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298357621281254E-2"/>
          <c:y val="4.2328001968503934E-2"/>
          <c:w val="0.94526043716423214"/>
          <c:h val="0.678072342519686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0000"/>
                  </a:schemeClr>
                </a:gs>
                <a:gs pos="33000">
                  <a:schemeClr val="accent3">
                    <a:tint val="86500"/>
                  </a:schemeClr>
                </a:gs>
                <a:gs pos="46750">
                  <a:schemeClr val="accent3">
                    <a:tint val="71000"/>
                    <a:satMod val="112000"/>
                  </a:schemeClr>
                </a:gs>
                <a:gs pos="53000">
                  <a:schemeClr val="accent3">
                    <a:tint val="71000"/>
                    <a:satMod val="112000"/>
                  </a:schemeClr>
                </a:gs>
                <a:gs pos="68000">
                  <a:schemeClr val="accent3">
                    <a:tint val="86000"/>
                  </a:schemeClr>
                </a:gs>
                <a:gs pos="100000">
                  <a:schemeClr val="accent3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3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64C-491F-A5F5-EA3397C0B88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64C-491F-A5F5-EA3397C0B88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64C-491F-A5F5-EA3397C0B88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64C-491F-A5F5-EA3397C0B88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64C-491F-A5F5-EA3397C0B884}"/>
              </c:ext>
            </c:extLst>
          </c:dPt>
          <c:dLbls>
            <c:dLbl>
              <c:idx val="0"/>
              <c:layout>
                <c:manualLayout>
                  <c:x val="1.3888888888888888E-2"/>
                  <c:y val="-1.3395136124115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4C-491F-A5F5-EA3397C0B884}"/>
                </c:ext>
              </c:extLst>
            </c:dLbl>
            <c:dLbl>
              <c:idx val="1"/>
              <c:layout>
                <c:manualLayout>
                  <c:x val="1.2500000000000001E-2"/>
                  <c:y val="-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4C-491F-A5F5-EA3397C0B884}"/>
                </c:ext>
              </c:extLst>
            </c:dLbl>
            <c:dLbl>
              <c:idx val="2"/>
              <c:layout>
                <c:manualLayout>
                  <c:x val="1.1111111111111112E-2"/>
                  <c:y val="-1.562765881146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4C-491F-A5F5-EA3397C0B884}"/>
                </c:ext>
              </c:extLst>
            </c:dLbl>
            <c:dLbl>
              <c:idx val="3"/>
              <c:layout>
                <c:manualLayout>
                  <c:x val="1.8055555555555554E-2"/>
                  <c:y val="-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4C-491F-A5F5-EA3397C0B884}"/>
                </c:ext>
              </c:extLst>
            </c:dLbl>
            <c:dLbl>
              <c:idx val="4"/>
              <c:layout>
                <c:manualLayout>
                  <c:x val="2.450054680664927E-2"/>
                  <c:y val="-1.997369490591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4C-491F-A5F5-EA3397C0B884}"/>
                </c:ext>
              </c:extLst>
            </c:dLbl>
            <c:spPr>
              <a:solidFill>
                <a:schemeClr val="lt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2019 год</c:v>
                </c:pt>
                <c:pt idx="1">
                  <c:v>Оценка 2020 года</c:v>
                </c:pt>
                <c:pt idx="2">
                  <c:v>План на 2021 год</c:v>
                </c:pt>
                <c:pt idx="3">
                  <c:v>Плановый период 2022 год</c:v>
                </c:pt>
                <c:pt idx="4">
                  <c:v>Плановый период 2023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3174.3</c:v>
                </c:pt>
                <c:pt idx="1">
                  <c:v>3172</c:v>
                </c:pt>
                <c:pt idx="2">
                  <c:v>3303.9</c:v>
                </c:pt>
                <c:pt idx="3">
                  <c:v>2285.6</c:v>
                </c:pt>
                <c:pt idx="4">
                  <c:v>2304.8000000000002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4C-491F-A5F5-EA3397C0B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7175808"/>
        <c:axId val="117177344"/>
        <c:axId val="0"/>
      </c:bar3DChart>
      <c:catAx>
        <c:axId val="117175808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out"/>
        <c:minorTickMark val="none"/>
        <c:tickLblPos val="nextTo"/>
        <c:spPr>
          <a:noFill/>
          <a:ln w="28575"/>
        </c:spPr>
        <c:txPr>
          <a:bodyPr/>
          <a:lstStyle/>
          <a:p>
            <a:pPr>
              <a:defRPr sz="1400" b="1"/>
            </a:pPr>
            <a:endParaRPr lang="ru-RU"/>
          </a:p>
        </c:txPr>
        <c:crossAx val="117177344"/>
        <c:crosses val="autoZero"/>
        <c:auto val="1"/>
        <c:lblAlgn val="ctr"/>
        <c:lblOffset val="100"/>
        <c:noMultiLvlLbl val="0"/>
      </c:catAx>
      <c:valAx>
        <c:axId val="11717734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117175808"/>
        <c:crosses val="autoZero"/>
        <c:crossBetween val="between"/>
      </c:valAx>
      <c:spPr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</c:floor>
    <c:side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9.8409543214332068E-2"/>
          <c:y val="1.3685247180829642E-2"/>
          <c:w val="0.5976983978645708"/>
          <c:h val="0.840917457460732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 с организаций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0000"/>
                  </a:schemeClr>
                </a:gs>
                <a:gs pos="33000">
                  <a:schemeClr val="accent2">
                    <a:tint val="86500"/>
                  </a:schemeClr>
                </a:gs>
                <a:gs pos="46750">
                  <a:schemeClr val="accent2">
                    <a:tint val="71000"/>
                    <a:satMod val="112000"/>
                  </a:schemeClr>
                </a:gs>
                <a:gs pos="53000">
                  <a:schemeClr val="accent2">
                    <a:tint val="71000"/>
                    <a:satMod val="112000"/>
                  </a:schemeClr>
                </a:gs>
                <a:gs pos="68000">
                  <a:schemeClr val="accent2">
                    <a:tint val="86000"/>
                  </a:schemeClr>
                </a:gs>
                <a:gs pos="100000">
                  <a:schemeClr val="accent2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solidFill>
                <a:schemeClr val="lt1"/>
              </a:solidFill>
              <a:ln w="1905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2019 год</c:v>
                </c:pt>
                <c:pt idx="1">
                  <c:v>Оценка 2020 года</c:v>
                </c:pt>
                <c:pt idx="2">
                  <c:v>План на 2021 год</c:v>
                </c:pt>
                <c:pt idx="3">
                  <c:v>Плановый период 2022 год</c:v>
                </c:pt>
                <c:pt idx="4">
                  <c:v>Плановый период 2023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504.7</c:v>
                </c:pt>
                <c:pt idx="1">
                  <c:v>520</c:v>
                </c:pt>
                <c:pt idx="2" formatCode="General">
                  <c:v>261.2</c:v>
                </c:pt>
                <c:pt idx="3">
                  <c:v>282</c:v>
                </c:pt>
                <c:pt idx="4" formatCode="General">
                  <c:v>296.10000000000002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C-459D-B6DC-112066B6C0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 с физических лиц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accent4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spPr>
              <a:solidFill>
                <a:schemeClr val="lt1"/>
              </a:solidFill>
              <a:ln w="1905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2019 год</c:v>
                </c:pt>
                <c:pt idx="1">
                  <c:v>Оценка 2020 года</c:v>
                </c:pt>
                <c:pt idx="2">
                  <c:v>План на 2021 год</c:v>
                </c:pt>
                <c:pt idx="3">
                  <c:v>Плановый период 2022 год</c:v>
                </c:pt>
                <c:pt idx="4">
                  <c:v>Плановый период 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275.3</c:v>
                </c:pt>
                <c:pt idx="1">
                  <c:v>190.7</c:v>
                </c:pt>
                <c:pt idx="2">
                  <c:v>240.4</c:v>
                </c:pt>
                <c:pt idx="3">
                  <c:v>257.7</c:v>
                </c:pt>
                <c:pt idx="4">
                  <c:v>270.10000000000002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4C-459D-B6DC-112066B6C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214208"/>
        <c:axId val="117228288"/>
        <c:axId val="0"/>
      </c:bar3DChart>
      <c:catAx>
        <c:axId val="11721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100" b="1" i="0" normalizeH="0" baseline="0">
                <a:solidFill>
                  <a:schemeClr val="bg1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17228288"/>
        <c:crosses val="autoZero"/>
        <c:auto val="1"/>
        <c:lblAlgn val="ctr"/>
        <c:lblOffset val="100"/>
        <c:noMultiLvlLbl val="0"/>
      </c:catAx>
      <c:valAx>
        <c:axId val="117228288"/>
        <c:scaling>
          <c:orientation val="minMax"/>
        </c:scaling>
        <c:delete val="1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7214208"/>
        <c:crosses val="autoZero"/>
        <c:crossBetween val="between"/>
      </c:valAx>
      <c:spPr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73715535851927183"/>
          <c:y val="1.6841674454472377E-2"/>
          <c:w val="0.2552903201265328"/>
          <c:h val="0.25120585607128476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0000"/>
                  </a:schemeClr>
                </a:gs>
                <a:gs pos="33000">
                  <a:schemeClr val="accent2">
                    <a:tint val="86500"/>
                  </a:schemeClr>
                </a:gs>
                <a:gs pos="46750">
                  <a:schemeClr val="accent2">
                    <a:tint val="71000"/>
                    <a:satMod val="112000"/>
                  </a:schemeClr>
                </a:gs>
                <a:gs pos="53000">
                  <a:schemeClr val="accent2">
                    <a:tint val="71000"/>
                    <a:satMod val="112000"/>
                  </a:schemeClr>
                </a:gs>
                <a:gs pos="68000">
                  <a:schemeClr val="accent2">
                    <a:tint val="86000"/>
                  </a:schemeClr>
                </a:gs>
                <a:gs pos="100000">
                  <a:schemeClr val="accent2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2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0.2028246861459837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C4-45C8-AAF9-5958C974C69B}"/>
                </c:ext>
              </c:extLst>
            </c:dLbl>
            <c:dLbl>
              <c:idx val="1"/>
              <c:layout>
                <c:manualLayout>
                  <c:x val="-0.20106099322297516"/>
                  <c:y val="2.79951257620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C4-45C8-AAF9-5958C974C69B}"/>
                </c:ext>
              </c:extLst>
            </c:dLbl>
            <c:dLbl>
              <c:idx val="2"/>
              <c:layout>
                <c:manualLayout>
                  <c:x val="-0.28042717475836021"/>
                  <c:y val="-5.5990251524081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C4-45C8-AAF9-5958C974C69B}"/>
                </c:ext>
              </c:extLst>
            </c:dLbl>
            <c:dLbl>
              <c:idx val="3"/>
              <c:layout>
                <c:manualLayout>
                  <c:x val="-0.31570103321853127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C4-45C8-AAF9-5958C974C69B}"/>
                </c:ext>
              </c:extLst>
            </c:dLbl>
            <c:dLbl>
              <c:idx val="4"/>
              <c:layout>
                <c:manualLayout>
                  <c:x val="-0.3421564270636596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C4-45C8-AAF9-5958C974C6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2019 год</c:v>
                </c:pt>
                <c:pt idx="1">
                  <c:v>Оценка 2020 года</c:v>
                </c:pt>
                <c:pt idx="2">
                  <c:v>План на 2021 год</c:v>
                </c:pt>
                <c:pt idx="3">
                  <c:v>Плановый период 2022 год</c:v>
                </c:pt>
                <c:pt idx="4">
                  <c:v>Плановый период 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117.5</c:v>
                </c:pt>
                <c:pt idx="1">
                  <c:v>116.8</c:v>
                </c:pt>
                <c:pt idx="2">
                  <c:v>145.9</c:v>
                </c:pt>
                <c:pt idx="3">
                  <c:v>157.19999999999999</c:v>
                </c:pt>
                <c:pt idx="4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92-4818-A91E-B3615D0DB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cylinder"/>
        <c:axId val="111020672"/>
        <c:axId val="111030656"/>
        <c:axId val="0"/>
      </c:bar3DChart>
      <c:catAx>
        <c:axId val="111020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1030656"/>
        <c:crosses val="autoZero"/>
        <c:auto val="1"/>
        <c:lblAlgn val="ctr"/>
        <c:lblOffset val="100"/>
        <c:noMultiLvlLbl val="0"/>
      </c:catAx>
      <c:valAx>
        <c:axId val="111030656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1020672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20000">
          <a:schemeClr val="accent3">
            <a:tint val="9000"/>
          </a:schemeClr>
        </a:gs>
        <a:gs pos="100000">
          <a:schemeClr val="accent3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rgbClr val="0070C0"/>
          </a:solidFill>
        </a:ln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 prst="divot"/>
        </a:sp3d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Доход</a:t>
          </a:r>
          <a:endParaRPr lang="ru-RU" dirty="0">
            <a:solidFill>
              <a:schemeClr val="bg1"/>
            </a:solidFill>
          </a:endParaRP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 prst="divot"/>
        </a:sp3d>
      </dgm:spPr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Расход</a:t>
          </a:r>
          <a:endParaRPr lang="ru-RU" sz="2000" dirty="0">
            <a:solidFill>
              <a:schemeClr val="bg1"/>
            </a:solidFill>
          </a:endParaRP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E7F3A7-1A57-40AF-AF17-D890D9683D68}" type="pres">
      <dgm:prSet presAssocID="{43A1FB40-BE9F-49D2-B5D5-864B314BEDF3}" presName="node" presStyleLbl="node1" presStyleIdx="0" presStyleCnt="2" custLinFactNeighborX="-42336" custLinFactNeighborY="-2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ScaleY="35188" custLinFactNeighborX="34393" custLinFactNeighborY="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D808996C-7516-4591-A3D9-62D10461DEB1}" type="presOf" srcId="{BC23EC8A-3B1D-422A-A398-9AA913CD8988}" destId="{3A146C52-AD2B-489C-BF10-3AA4F8CAFD67}" srcOrd="0" destOrd="0" presId="urn:microsoft.com/office/officeart/2005/8/layout/hList6"/>
    <dgm:cxn modelId="{097655DF-6836-4958-8907-9210755BCE62}" type="presOf" srcId="{43A1FB40-BE9F-49D2-B5D5-864B314BEDF3}" destId="{F1E7F3A7-1A57-40AF-AF17-D890D9683D68}" srcOrd="0" destOrd="0" presId="urn:microsoft.com/office/officeart/2005/8/layout/hList6"/>
    <dgm:cxn modelId="{A1A90A42-E6D9-40C3-A82F-15BB6D9AFCE4}" type="presOf" srcId="{0A1D6F78-58A4-461A-BD07-0B55A292539C}" destId="{1DA9F830-BF5F-4713-82CD-DB3FF95B7A90}" srcOrd="0" destOrd="0" presId="urn:microsoft.com/office/officeart/2005/8/layout/hList6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AF82A025-9FFC-4F7F-AACD-06622CF7850B}" type="presParOf" srcId="{1DA9F830-BF5F-4713-82CD-DB3FF95B7A90}" destId="{F1E7F3A7-1A57-40AF-AF17-D890D9683D68}" srcOrd="0" destOrd="0" presId="urn:microsoft.com/office/officeart/2005/8/layout/hList6"/>
    <dgm:cxn modelId="{0432A9B6-64CA-406E-84AB-4E64B2E84247}" type="presParOf" srcId="{1DA9F830-BF5F-4713-82CD-DB3FF95B7A90}" destId="{0D941501-709D-412F-8E16-F5C9BB2B0F5C}" srcOrd="1" destOrd="0" presId="urn:microsoft.com/office/officeart/2005/8/layout/hList6"/>
    <dgm:cxn modelId="{E6FCABDC-445F-4C6C-BA20-B9F97820C563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CF70CFA-6116-49BB-BAAC-E46499BED5B7}" type="doc">
      <dgm:prSet loTypeId="urn:microsoft.com/office/officeart/2005/8/layout/v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7CEEE73-E414-4436-A64B-CFF35E667E4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Дотация</a:t>
          </a:r>
          <a:endParaRPr lang="ru-RU" dirty="0">
            <a:solidFill>
              <a:schemeClr val="bg1"/>
            </a:solidFill>
          </a:endParaRPr>
        </a:p>
      </dgm:t>
    </dgm:pt>
    <dgm:pt modelId="{4B89FC3D-3BAB-427C-BD33-709D2BD850FD}" type="parTrans" cxnId="{C5C4476B-484F-4CCF-A4EE-D61C542A6DD8}">
      <dgm:prSet/>
      <dgm:spPr/>
      <dgm:t>
        <a:bodyPr/>
        <a:lstStyle/>
        <a:p>
          <a:endParaRPr lang="ru-RU"/>
        </a:p>
      </dgm:t>
    </dgm:pt>
    <dgm:pt modelId="{98713A58-7579-4636-95A2-F38DAEBF4BA6}" type="sibTrans" cxnId="{C5C4476B-484F-4CCF-A4EE-D61C542A6DD8}">
      <dgm:prSet/>
      <dgm:spPr/>
      <dgm:t>
        <a:bodyPr/>
        <a:lstStyle/>
        <a:p>
          <a:endParaRPr lang="ru-RU"/>
        </a:p>
      </dgm:t>
    </dgm:pt>
    <dgm:pt modelId="{9247CC52-B970-4AD8-AC44-5171603A623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Субсидия</a:t>
          </a:r>
          <a:endParaRPr lang="ru-RU" dirty="0">
            <a:solidFill>
              <a:schemeClr val="bg1"/>
            </a:solidFill>
          </a:endParaRPr>
        </a:p>
      </dgm:t>
    </dgm:pt>
    <dgm:pt modelId="{594296F2-480C-4241-8C74-7DD15F793508}" type="parTrans" cxnId="{4B3AFAF3-9DEA-4B65-9E01-40835EFFB041}">
      <dgm:prSet/>
      <dgm:spPr/>
      <dgm:t>
        <a:bodyPr/>
        <a:lstStyle/>
        <a:p>
          <a:endParaRPr lang="ru-RU"/>
        </a:p>
      </dgm:t>
    </dgm:pt>
    <dgm:pt modelId="{A65A0186-069E-4175-A82F-D35FAA5E9044}" type="sibTrans" cxnId="{4B3AFAF3-9DEA-4B65-9E01-40835EFFB041}">
      <dgm:prSet/>
      <dgm:spPr/>
      <dgm:t>
        <a:bodyPr/>
        <a:lstStyle/>
        <a:p>
          <a:endParaRPr lang="ru-RU"/>
        </a:p>
      </dgm:t>
    </dgm:pt>
    <dgm:pt modelId="{6CF8D2DF-AF4E-406A-BBE9-6EE610B7CB87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Субвенция</a:t>
          </a:r>
          <a:endParaRPr lang="ru-RU" dirty="0">
            <a:solidFill>
              <a:schemeClr val="bg1"/>
            </a:solidFill>
          </a:endParaRPr>
        </a:p>
      </dgm:t>
    </dgm:pt>
    <dgm:pt modelId="{77F5C63D-954C-4B13-9E47-0534A4473C3D}" type="parTrans" cxnId="{913566B6-DE8D-4D88-A2A2-6D56E9E1139D}">
      <dgm:prSet/>
      <dgm:spPr/>
      <dgm:t>
        <a:bodyPr/>
        <a:lstStyle/>
        <a:p>
          <a:endParaRPr lang="ru-RU"/>
        </a:p>
      </dgm:t>
    </dgm:pt>
    <dgm:pt modelId="{540301A6-22E3-458F-9BD1-5175CBBD1468}" type="sibTrans" cxnId="{913566B6-DE8D-4D88-A2A2-6D56E9E1139D}">
      <dgm:prSet/>
      <dgm:spPr/>
      <dgm:t>
        <a:bodyPr/>
        <a:lstStyle/>
        <a:p>
          <a:endParaRPr lang="ru-RU"/>
        </a:p>
      </dgm:t>
    </dgm:pt>
    <dgm:pt modelId="{B53D32F2-04DD-4E42-BF25-805596B22512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Иные межбюджетные трансферты</a:t>
          </a:r>
          <a:endParaRPr lang="ru-RU" dirty="0">
            <a:solidFill>
              <a:schemeClr val="bg1"/>
            </a:solidFill>
          </a:endParaRPr>
        </a:p>
      </dgm:t>
    </dgm:pt>
    <dgm:pt modelId="{0AC39132-C140-459C-B937-7FD66E56E3E1}" type="parTrans" cxnId="{98054DAC-4A89-4493-85CB-FA60F7FA0BB8}">
      <dgm:prSet/>
      <dgm:spPr/>
      <dgm:t>
        <a:bodyPr/>
        <a:lstStyle/>
        <a:p>
          <a:endParaRPr lang="ru-RU"/>
        </a:p>
      </dgm:t>
    </dgm:pt>
    <dgm:pt modelId="{D3DBA7F5-3AA5-42F5-A4B2-77F4992CBDFC}" type="sibTrans" cxnId="{98054DAC-4A89-4493-85CB-FA60F7FA0BB8}">
      <dgm:prSet/>
      <dgm:spPr/>
      <dgm:t>
        <a:bodyPr/>
        <a:lstStyle/>
        <a:p>
          <a:endParaRPr lang="ru-RU"/>
        </a:p>
      </dgm:t>
    </dgm:pt>
    <dgm:pt modelId="{26B2610D-42E9-4FC6-84D9-D84EB9DEDEED}">
      <dgm:prSet custT="1"/>
      <dgm:spPr/>
      <dgm:t>
        <a:bodyPr/>
        <a:lstStyle/>
        <a:p>
          <a:pPr>
            <a:lnSpc>
              <a:spcPct val="200000"/>
            </a:lnSpc>
          </a:pPr>
          <a:r>
            <a:rPr lang="ru-RU" sz="1800" dirty="0" smtClean="0"/>
            <a:t>37,8             5,6               5,6              5,3              1,9             4,5</a:t>
          </a:r>
          <a:r>
            <a:rPr lang="ru-RU" sz="2000" dirty="0" smtClean="0"/>
            <a:t>			     	        		</a:t>
          </a:r>
          <a:endParaRPr lang="ru-RU" sz="4900" dirty="0"/>
        </a:p>
      </dgm:t>
    </dgm:pt>
    <dgm:pt modelId="{F343BBF0-DE04-4983-85EE-946AAE221483}" type="parTrans" cxnId="{2E042DF8-5C85-4DB9-9302-D092BCF4F810}">
      <dgm:prSet/>
      <dgm:spPr/>
      <dgm:t>
        <a:bodyPr/>
        <a:lstStyle/>
        <a:p>
          <a:endParaRPr lang="ru-RU"/>
        </a:p>
      </dgm:t>
    </dgm:pt>
    <dgm:pt modelId="{FA27443C-780C-4925-AD1E-C01413F015D3}" type="sibTrans" cxnId="{2E042DF8-5C85-4DB9-9302-D092BCF4F810}">
      <dgm:prSet/>
      <dgm:spPr/>
      <dgm:t>
        <a:bodyPr/>
        <a:lstStyle/>
        <a:p>
          <a:endParaRPr lang="ru-RU"/>
        </a:p>
      </dgm:t>
    </dgm:pt>
    <dgm:pt modelId="{FB6D8EB5-61C3-46F3-8144-4054F8AAFB5E}">
      <dgm:prSet custT="1"/>
      <dgm:spPr/>
      <dgm:t>
        <a:bodyPr/>
        <a:lstStyle/>
        <a:p>
          <a:r>
            <a:rPr lang="ru-RU" sz="1600" dirty="0" smtClean="0"/>
            <a:t>1 863,0        2 254,6</a:t>
          </a:r>
          <a:r>
            <a:rPr lang="ru-RU" sz="1600" dirty="0" smtClean="0">
              <a:solidFill>
                <a:srgbClr val="FF0000"/>
              </a:solidFill>
            </a:rPr>
            <a:t>           </a:t>
          </a:r>
          <a:r>
            <a:rPr lang="ru-RU" sz="1600" dirty="0" smtClean="0">
              <a:solidFill>
                <a:schemeClr val="bg1"/>
              </a:solidFill>
            </a:rPr>
            <a:t>1 855,9          </a:t>
          </a:r>
          <a:r>
            <a:rPr lang="ru-RU" sz="1600" dirty="0" smtClean="0"/>
            <a:t>2 100,4        1 624,6        1 536,6</a:t>
          </a:r>
          <a:r>
            <a:rPr lang="ru-RU" sz="2000" dirty="0" smtClean="0"/>
            <a:t>			     	          </a:t>
          </a:r>
          <a:endParaRPr lang="ru-RU" sz="2000" dirty="0"/>
        </a:p>
      </dgm:t>
    </dgm:pt>
    <dgm:pt modelId="{824B0C75-7439-4872-8D62-5F33916FFAF5}" type="parTrans" cxnId="{6B87661E-876D-4C86-901E-F65603A8CADF}">
      <dgm:prSet/>
      <dgm:spPr/>
      <dgm:t>
        <a:bodyPr/>
        <a:lstStyle/>
        <a:p>
          <a:endParaRPr lang="ru-RU"/>
        </a:p>
      </dgm:t>
    </dgm:pt>
    <dgm:pt modelId="{E7C823E8-5D90-4DA3-8B74-E394E1FF3CEA}" type="sibTrans" cxnId="{6B87661E-876D-4C86-901E-F65603A8CADF}">
      <dgm:prSet/>
      <dgm:spPr/>
      <dgm:t>
        <a:bodyPr/>
        <a:lstStyle/>
        <a:p>
          <a:endParaRPr lang="ru-RU"/>
        </a:p>
      </dgm:t>
    </dgm:pt>
    <dgm:pt modelId="{DE1B61D6-C835-4E6D-8236-CEC44607C2CC}">
      <dgm:prSet custT="1"/>
      <dgm:spPr/>
      <dgm:t>
        <a:bodyPr/>
        <a:lstStyle/>
        <a:p>
          <a:r>
            <a:rPr lang="ru-RU" sz="1600" smtClean="0"/>
            <a:t>94,5              3,3                     </a:t>
          </a:r>
          <a:r>
            <a:rPr lang="ru-RU" sz="1600" dirty="0" smtClean="0"/>
            <a:t>3,3                  1,0                1,0            1, 0	</a:t>
          </a:r>
          <a:r>
            <a:rPr lang="ru-RU" sz="2000" dirty="0" smtClean="0"/>
            <a:t>		       			  </a:t>
          </a:r>
          <a:endParaRPr lang="ru-RU" sz="2000" dirty="0"/>
        </a:p>
      </dgm:t>
    </dgm:pt>
    <dgm:pt modelId="{2C7F6E44-1953-4E12-9F6D-FA13DE364615}" type="parTrans" cxnId="{9BAE9AC5-A5B1-4254-99BF-2DEAF33C1F2F}">
      <dgm:prSet/>
      <dgm:spPr/>
      <dgm:t>
        <a:bodyPr/>
        <a:lstStyle/>
        <a:p>
          <a:endParaRPr lang="ru-RU"/>
        </a:p>
      </dgm:t>
    </dgm:pt>
    <dgm:pt modelId="{AD80A038-E777-46E6-B327-69B4C8E7075E}" type="sibTrans" cxnId="{9BAE9AC5-A5B1-4254-99BF-2DEAF33C1F2F}">
      <dgm:prSet/>
      <dgm:spPr/>
      <dgm:t>
        <a:bodyPr/>
        <a:lstStyle/>
        <a:p>
          <a:endParaRPr lang="ru-RU"/>
        </a:p>
      </dgm:t>
    </dgm:pt>
    <dgm:pt modelId="{87B52F68-3303-46D8-A53D-6C36C06D706B}">
      <dgm:prSet custT="1"/>
      <dgm:spPr/>
      <dgm:t>
        <a:bodyPr/>
        <a:lstStyle/>
        <a:p>
          <a:r>
            <a:rPr lang="ru-RU" sz="1600" dirty="0" smtClean="0"/>
            <a:t>3 088,4        3 298,1</a:t>
          </a:r>
          <a:r>
            <a:rPr lang="ru-RU" sz="1600" dirty="0" smtClean="0">
              <a:solidFill>
                <a:srgbClr val="FF0000"/>
              </a:solidFill>
            </a:rPr>
            <a:t>          </a:t>
          </a:r>
          <a:r>
            <a:rPr lang="ru-RU" sz="1600" dirty="0" smtClean="0">
              <a:solidFill>
                <a:schemeClr val="bg1"/>
              </a:solidFill>
            </a:rPr>
            <a:t>3 188,9            </a:t>
          </a:r>
          <a:r>
            <a:rPr lang="ru-RU" sz="1600" dirty="0" smtClean="0"/>
            <a:t>3 109,1         3 113,3     3 087,97</a:t>
          </a:r>
          <a:r>
            <a:rPr lang="ru-RU" sz="2000" dirty="0" smtClean="0"/>
            <a:t>		   </a:t>
          </a:r>
          <a:endParaRPr lang="ru-RU" sz="2000" dirty="0"/>
        </a:p>
      </dgm:t>
    </dgm:pt>
    <dgm:pt modelId="{E5CC7118-565F-4FC9-984C-94A7407127CF}" type="sibTrans" cxnId="{4509163E-72D8-4058-9A5B-5598ECCAB4ED}">
      <dgm:prSet/>
      <dgm:spPr/>
      <dgm:t>
        <a:bodyPr/>
        <a:lstStyle/>
        <a:p>
          <a:endParaRPr lang="ru-RU"/>
        </a:p>
      </dgm:t>
    </dgm:pt>
    <dgm:pt modelId="{68AE3084-E1F1-4874-B3D8-244B899E7EDB}" type="parTrans" cxnId="{4509163E-72D8-4058-9A5B-5598ECCAB4ED}">
      <dgm:prSet/>
      <dgm:spPr/>
      <dgm:t>
        <a:bodyPr/>
        <a:lstStyle/>
        <a:p>
          <a:endParaRPr lang="ru-RU"/>
        </a:p>
      </dgm:t>
    </dgm:pt>
    <dgm:pt modelId="{A852D6DB-0ECD-4B2F-AE23-F68A78EAE3FC}">
      <dgm:prSet custT="1"/>
      <dgm:spPr/>
      <dgm:t>
        <a:bodyPr/>
        <a:lstStyle/>
        <a:p>
          <a:endParaRPr lang="ru-RU" sz="2000" dirty="0"/>
        </a:p>
      </dgm:t>
    </dgm:pt>
    <dgm:pt modelId="{0C695319-AF51-4A24-A374-37C6DC9981D8}" type="parTrans" cxnId="{C50F1FB0-11DB-409F-B0A7-33D66AE6E228}">
      <dgm:prSet/>
      <dgm:spPr/>
      <dgm:t>
        <a:bodyPr/>
        <a:lstStyle/>
        <a:p>
          <a:endParaRPr lang="ru-RU"/>
        </a:p>
      </dgm:t>
    </dgm:pt>
    <dgm:pt modelId="{B8B465B4-610D-4F04-9794-49344440A8D0}" type="sibTrans" cxnId="{C50F1FB0-11DB-409F-B0A7-33D66AE6E228}">
      <dgm:prSet/>
      <dgm:spPr/>
      <dgm:t>
        <a:bodyPr/>
        <a:lstStyle/>
        <a:p>
          <a:endParaRPr lang="ru-RU"/>
        </a:p>
      </dgm:t>
    </dgm:pt>
    <dgm:pt modelId="{0B5C1483-0E4B-49C5-8008-497E0C300546}">
      <dgm:prSet custT="1"/>
      <dgm:spPr/>
      <dgm:t>
        <a:bodyPr/>
        <a:lstStyle/>
        <a:p>
          <a:endParaRPr lang="ru-RU" sz="2000" dirty="0"/>
        </a:p>
      </dgm:t>
    </dgm:pt>
    <dgm:pt modelId="{B6C7BECF-C876-4F08-A292-C6C3111AC9FB}" type="parTrans" cxnId="{3DEB89C6-0195-4739-9DBB-FB124B002DA7}">
      <dgm:prSet/>
      <dgm:spPr/>
      <dgm:t>
        <a:bodyPr/>
        <a:lstStyle/>
        <a:p>
          <a:endParaRPr lang="ru-RU"/>
        </a:p>
      </dgm:t>
    </dgm:pt>
    <dgm:pt modelId="{823978F1-30AB-4DF2-A5B9-B73943A3BCB9}" type="sibTrans" cxnId="{3DEB89C6-0195-4739-9DBB-FB124B002DA7}">
      <dgm:prSet/>
      <dgm:spPr/>
      <dgm:t>
        <a:bodyPr/>
        <a:lstStyle/>
        <a:p>
          <a:endParaRPr lang="ru-RU"/>
        </a:p>
      </dgm:t>
    </dgm:pt>
    <dgm:pt modelId="{04BB106F-E917-4156-84A1-6F7951BC4882}">
      <dgm:prSet custT="1"/>
      <dgm:spPr/>
      <dgm:t>
        <a:bodyPr/>
        <a:lstStyle/>
        <a:p>
          <a:endParaRPr lang="ru-RU" sz="2000" dirty="0"/>
        </a:p>
      </dgm:t>
    </dgm:pt>
    <dgm:pt modelId="{0159D2F9-0D35-4F32-9378-1E793F219730}" type="parTrans" cxnId="{761A22F9-91EB-4320-81FD-103C43FB34DF}">
      <dgm:prSet/>
      <dgm:spPr/>
      <dgm:t>
        <a:bodyPr/>
        <a:lstStyle/>
        <a:p>
          <a:endParaRPr lang="ru-RU"/>
        </a:p>
      </dgm:t>
    </dgm:pt>
    <dgm:pt modelId="{B7638536-5C56-4CC8-8C3E-DFEE0617E802}" type="sibTrans" cxnId="{761A22F9-91EB-4320-81FD-103C43FB34DF}">
      <dgm:prSet/>
      <dgm:spPr/>
      <dgm:t>
        <a:bodyPr/>
        <a:lstStyle/>
        <a:p>
          <a:endParaRPr lang="ru-RU"/>
        </a:p>
      </dgm:t>
    </dgm:pt>
    <dgm:pt modelId="{E8981FD7-A828-4F69-9D56-C819F6EEAA10}" type="pres">
      <dgm:prSet presAssocID="{5CF70CFA-6116-49BB-BAAC-E46499BED5B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9EAEFAF-1A26-4B66-A773-59F26DDCAF5C}" type="pres">
      <dgm:prSet presAssocID="{F7CEEE73-E414-4436-A64B-CFF35E667E46}" presName="linNode" presStyleCnt="0"/>
      <dgm:spPr/>
      <dgm:t>
        <a:bodyPr/>
        <a:lstStyle/>
        <a:p>
          <a:endParaRPr lang="ru-RU"/>
        </a:p>
      </dgm:t>
    </dgm:pt>
    <dgm:pt modelId="{B3CCB14F-6ABB-43CC-8AD2-B49463983694}" type="pres">
      <dgm:prSet presAssocID="{F7CEEE73-E414-4436-A64B-CFF35E667E46}" presName="parentShp" presStyleLbl="node1" presStyleIdx="0" presStyleCnt="4" custScaleX="65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BF5E0-4081-4CA2-A23B-1723BD0E957A}" type="pres">
      <dgm:prSet presAssocID="{F7CEEE73-E414-4436-A64B-CFF35E667E46}" presName="childShp" presStyleLbl="bgAccFollowNode1" presStyleIdx="0" presStyleCnt="4" custScaleX="123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FBA1C-1059-420A-AA13-B76619E3FBE4}" type="pres">
      <dgm:prSet presAssocID="{98713A58-7579-4636-95A2-F38DAEBF4BA6}" presName="spacing" presStyleCnt="0"/>
      <dgm:spPr/>
      <dgm:t>
        <a:bodyPr/>
        <a:lstStyle/>
        <a:p>
          <a:endParaRPr lang="ru-RU"/>
        </a:p>
      </dgm:t>
    </dgm:pt>
    <dgm:pt modelId="{8CA70741-16C2-4B3B-8B3F-2CD494B9019F}" type="pres">
      <dgm:prSet presAssocID="{9247CC52-B970-4AD8-AC44-5171603A6236}" presName="linNode" presStyleCnt="0"/>
      <dgm:spPr/>
      <dgm:t>
        <a:bodyPr/>
        <a:lstStyle/>
        <a:p>
          <a:endParaRPr lang="ru-RU"/>
        </a:p>
      </dgm:t>
    </dgm:pt>
    <dgm:pt modelId="{DB0777AC-4503-40D6-B451-9E92F2BC9D32}" type="pres">
      <dgm:prSet presAssocID="{9247CC52-B970-4AD8-AC44-5171603A6236}" presName="parentShp" presStyleLbl="node1" presStyleIdx="1" presStyleCnt="4" custScaleX="65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48B41-9F41-496C-BB81-7EBA73B29A91}" type="pres">
      <dgm:prSet presAssocID="{9247CC52-B970-4AD8-AC44-5171603A6236}" presName="childShp" presStyleLbl="bgAccFollowNode1" presStyleIdx="1" presStyleCnt="4" custScaleX="125346" custLinFactNeighborX="388" custLinFactNeighborY="2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C9A14-A145-4E56-BBF0-47865BECBD1C}" type="pres">
      <dgm:prSet presAssocID="{A65A0186-069E-4175-A82F-D35FAA5E9044}" presName="spacing" presStyleCnt="0"/>
      <dgm:spPr/>
      <dgm:t>
        <a:bodyPr/>
        <a:lstStyle/>
        <a:p>
          <a:endParaRPr lang="ru-RU"/>
        </a:p>
      </dgm:t>
    </dgm:pt>
    <dgm:pt modelId="{48BCA596-36CA-42F0-BCFA-8CCDFF719764}" type="pres">
      <dgm:prSet presAssocID="{6CF8D2DF-AF4E-406A-BBE9-6EE610B7CB87}" presName="linNode" presStyleCnt="0"/>
      <dgm:spPr/>
      <dgm:t>
        <a:bodyPr/>
        <a:lstStyle/>
        <a:p>
          <a:endParaRPr lang="ru-RU"/>
        </a:p>
      </dgm:t>
    </dgm:pt>
    <dgm:pt modelId="{DA10BD3C-BDB9-486D-9AF8-AE91167D19F8}" type="pres">
      <dgm:prSet presAssocID="{6CF8D2DF-AF4E-406A-BBE9-6EE610B7CB87}" presName="parentShp" presStyleLbl="node1" presStyleIdx="2" presStyleCnt="4" custScaleX="65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5BEC2-D2FC-4E00-94FA-49E13D36FC91}" type="pres">
      <dgm:prSet presAssocID="{6CF8D2DF-AF4E-406A-BBE9-6EE610B7CB87}" presName="childShp" presStyleLbl="bgAccFollowNode1" presStyleIdx="2" presStyleCnt="4" custScaleX="125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440C6-F5C7-4CF5-B9BC-3486EBB9684A}" type="pres">
      <dgm:prSet presAssocID="{540301A6-22E3-458F-9BD1-5175CBBD1468}" presName="spacing" presStyleCnt="0"/>
      <dgm:spPr/>
      <dgm:t>
        <a:bodyPr/>
        <a:lstStyle/>
        <a:p>
          <a:endParaRPr lang="ru-RU"/>
        </a:p>
      </dgm:t>
    </dgm:pt>
    <dgm:pt modelId="{1DC81786-817B-43D5-A699-319B1B320F44}" type="pres">
      <dgm:prSet presAssocID="{B53D32F2-04DD-4E42-BF25-805596B22512}" presName="linNode" presStyleCnt="0"/>
      <dgm:spPr/>
      <dgm:t>
        <a:bodyPr/>
        <a:lstStyle/>
        <a:p>
          <a:endParaRPr lang="ru-RU"/>
        </a:p>
      </dgm:t>
    </dgm:pt>
    <dgm:pt modelId="{6E8190E4-67ED-4852-BE59-37C0E82A7A0E}" type="pres">
      <dgm:prSet presAssocID="{B53D32F2-04DD-4E42-BF25-805596B22512}" presName="parentShp" presStyleLbl="node1" presStyleIdx="3" presStyleCnt="4" custScaleX="65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34A56-CFF6-4598-AD9A-9E49ED478A3D}" type="pres">
      <dgm:prSet presAssocID="{B53D32F2-04DD-4E42-BF25-805596B22512}" presName="childShp" presStyleLbl="bgAccFollowNode1" presStyleIdx="3" presStyleCnt="4" custScaleX="123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7F2326-3758-4791-9463-353C1A0DEBE3}" type="presOf" srcId="{0B5C1483-0E4B-49C5-8008-497E0C300546}" destId="{D0634A56-CFF6-4598-AD9A-9E49ED478A3D}" srcOrd="0" destOrd="0" presId="urn:microsoft.com/office/officeart/2005/8/layout/vList6"/>
    <dgm:cxn modelId="{89E3DA4B-AA46-4CE2-AE1F-1B001C21213A}" type="presOf" srcId="{87B52F68-3303-46D8-A53D-6C36C06D706B}" destId="{6BF5BEC2-D2FC-4E00-94FA-49E13D36FC91}" srcOrd="0" destOrd="1" presId="urn:microsoft.com/office/officeart/2005/8/layout/vList6"/>
    <dgm:cxn modelId="{6290F84A-8395-4823-9689-6810F7492485}" type="presOf" srcId="{F7CEEE73-E414-4436-A64B-CFF35E667E46}" destId="{B3CCB14F-6ABB-43CC-8AD2-B49463983694}" srcOrd="0" destOrd="0" presId="urn:microsoft.com/office/officeart/2005/8/layout/vList6"/>
    <dgm:cxn modelId="{A962D672-95D8-4F92-92EE-9F7AFDD6B76A}" type="presOf" srcId="{5CF70CFA-6116-49BB-BAAC-E46499BED5B7}" destId="{E8981FD7-A828-4F69-9D56-C819F6EEAA10}" srcOrd="0" destOrd="0" presId="urn:microsoft.com/office/officeart/2005/8/layout/vList6"/>
    <dgm:cxn modelId="{C50F1FB0-11DB-409F-B0A7-33D66AE6E228}" srcId="{6CF8D2DF-AF4E-406A-BBE9-6EE610B7CB87}" destId="{A852D6DB-0ECD-4B2F-AE23-F68A78EAE3FC}" srcOrd="0" destOrd="0" parTransId="{0C695319-AF51-4A24-A374-37C6DC9981D8}" sibTransId="{B8B465B4-610D-4F04-9794-49344440A8D0}"/>
    <dgm:cxn modelId="{4509163E-72D8-4058-9A5B-5598ECCAB4ED}" srcId="{6CF8D2DF-AF4E-406A-BBE9-6EE610B7CB87}" destId="{87B52F68-3303-46D8-A53D-6C36C06D706B}" srcOrd="1" destOrd="0" parTransId="{68AE3084-E1F1-4874-B3D8-244B899E7EDB}" sibTransId="{E5CC7118-565F-4FC9-984C-94A7407127CF}"/>
    <dgm:cxn modelId="{7F002017-F404-4FBF-BBAF-3358371D1CB7}" type="presOf" srcId="{26B2610D-42E9-4FC6-84D9-D84EB9DEDEED}" destId="{5C6BF5E0-4081-4CA2-A23B-1723BD0E957A}" srcOrd="0" destOrd="0" presId="urn:microsoft.com/office/officeart/2005/8/layout/vList6"/>
    <dgm:cxn modelId="{913566B6-DE8D-4D88-A2A2-6D56E9E1139D}" srcId="{5CF70CFA-6116-49BB-BAAC-E46499BED5B7}" destId="{6CF8D2DF-AF4E-406A-BBE9-6EE610B7CB87}" srcOrd="2" destOrd="0" parTransId="{77F5C63D-954C-4B13-9E47-0534A4473C3D}" sibTransId="{540301A6-22E3-458F-9BD1-5175CBBD1468}"/>
    <dgm:cxn modelId="{982B5F5C-3802-40F9-A18B-7398F8D8ED12}" type="presOf" srcId="{FB6D8EB5-61C3-46F3-8144-4054F8AAFB5E}" destId="{0CB48B41-9F41-496C-BB81-7EBA73B29A91}" srcOrd="0" destOrd="1" presId="urn:microsoft.com/office/officeart/2005/8/layout/vList6"/>
    <dgm:cxn modelId="{4B3AFAF3-9DEA-4B65-9E01-40835EFFB041}" srcId="{5CF70CFA-6116-49BB-BAAC-E46499BED5B7}" destId="{9247CC52-B970-4AD8-AC44-5171603A6236}" srcOrd="1" destOrd="0" parTransId="{594296F2-480C-4241-8C74-7DD15F793508}" sibTransId="{A65A0186-069E-4175-A82F-D35FAA5E9044}"/>
    <dgm:cxn modelId="{2E042DF8-5C85-4DB9-9302-D092BCF4F810}" srcId="{F7CEEE73-E414-4436-A64B-CFF35E667E46}" destId="{26B2610D-42E9-4FC6-84D9-D84EB9DEDEED}" srcOrd="0" destOrd="0" parTransId="{F343BBF0-DE04-4983-85EE-946AAE221483}" sibTransId="{FA27443C-780C-4925-AD1E-C01413F015D3}"/>
    <dgm:cxn modelId="{B6997C2B-471E-461A-8EC5-6E4AE5B031AB}" type="presOf" srcId="{DE1B61D6-C835-4E6D-8236-CEC44607C2CC}" destId="{D0634A56-CFF6-4598-AD9A-9E49ED478A3D}" srcOrd="0" destOrd="1" presId="urn:microsoft.com/office/officeart/2005/8/layout/vList6"/>
    <dgm:cxn modelId="{98054DAC-4A89-4493-85CB-FA60F7FA0BB8}" srcId="{5CF70CFA-6116-49BB-BAAC-E46499BED5B7}" destId="{B53D32F2-04DD-4E42-BF25-805596B22512}" srcOrd="3" destOrd="0" parTransId="{0AC39132-C140-459C-B937-7FD66E56E3E1}" sibTransId="{D3DBA7F5-3AA5-42F5-A4B2-77F4992CBDFC}"/>
    <dgm:cxn modelId="{6B87661E-876D-4C86-901E-F65603A8CADF}" srcId="{9247CC52-B970-4AD8-AC44-5171603A6236}" destId="{FB6D8EB5-61C3-46F3-8144-4054F8AAFB5E}" srcOrd="1" destOrd="0" parTransId="{824B0C75-7439-4872-8D62-5F33916FFAF5}" sibTransId="{E7C823E8-5D90-4DA3-8B74-E394E1FF3CEA}"/>
    <dgm:cxn modelId="{761A22F9-91EB-4320-81FD-103C43FB34DF}" srcId="{9247CC52-B970-4AD8-AC44-5171603A6236}" destId="{04BB106F-E917-4156-84A1-6F7951BC4882}" srcOrd="0" destOrd="0" parTransId="{0159D2F9-0D35-4F32-9378-1E793F219730}" sibTransId="{B7638536-5C56-4CC8-8C3E-DFEE0617E802}"/>
    <dgm:cxn modelId="{228D21EA-4F29-471C-BF82-5E774DAD1A61}" type="presOf" srcId="{A852D6DB-0ECD-4B2F-AE23-F68A78EAE3FC}" destId="{6BF5BEC2-D2FC-4E00-94FA-49E13D36FC91}" srcOrd="0" destOrd="0" presId="urn:microsoft.com/office/officeart/2005/8/layout/vList6"/>
    <dgm:cxn modelId="{3DEB89C6-0195-4739-9DBB-FB124B002DA7}" srcId="{B53D32F2-04DD-4E42-BF25-805596B22512}" destId="{0B5C1483-0E4B-49C5-8008-497E0C300546}" srcOrd="0" destOrd="0" parTransId="{B6C7BECF-C876-4F08-A292-C6C3111AC9FB}" sibTransId="{823978F1-30AB-4DF2-A5B9-B73943A3BCB9}"/>
    <dgm:cxn modelId="{C5C4476B-484F-4CCF-A4EE-D61C542A6DD8}" srcId="{5CF70CFA-6116-49BB-BAAC-E46499BED5B7}" destId="{F7CEEE73-E414-4436-A64B-CFF35E667E46}" srcOrd="0" destOrd="0" parTransId="{4B89FC3D-3BAB-427C-BD33-709D2BD850FD}" sibTransId="{98713A58-7579-4636-95A2-F38DAEBF4BA6}"/>
    <dgm:cxn modelId="{C900D834-D377-49E6-A144-BD3DDA9BBDE7}" type="presOf" srcId="{6CF8D2DF-AF4E-406A-BBE9-6EE610B7CB87}" destId="{DA10BD3C-BDB9-486D-9AF8-AE91167D19F8}" srcOrd="0" destOrd="0" presId="urn:microsoft.com/office/officeart/2005/8/layout/vList6"/>
    <dgm:cxn modelId="{9BAE9AC5-A5B1-4254-99BF-2DEAF33C1F2F}" srcId="{B53D32F2-04DD-4E42-BF25-805596B22512}" destId="{DE1B61D6-C835-4E6D-8236-CEC44607C2CC}" srcOrd="1" destOrd="0" parTransId="{2C7F6E44-1953-4E12-9F6D-FA13DE364615}" sibTransId="{AD80A038-E777-46E6-B327-69B4C8E7075E}"/>
    <dgm:cxn modelId="{F0473287-F26F-48C9-90D5-228D92B61028}" type="presOf" srcId="{04BB106F-E917-4156-84A1-6F7951BC4882}" destId="{0CB48B41-9F41-496C-BB81-7EBA73B29A91}" srcOrd="0" destOrd="0" presId="urn:microsoft.com/office/officeart/2005/8/layout/vList6"/>
    <dgm:cxn modelId="{FCDC95E1-4A5B-4B44-B1CA-2C8275D3060A}" type="presOf" srcId="{9247CC52-B970-4AD8-AC44-5171603A6236}" destId="{DB0777AC-4503-40D6-B451-9E92F2BC9D32}" srcOrd="0" destOrd="0" presId="urn:microsoft.com/office/officeart/2005/8/layout/vList6"/>
    <dgm:cxn modelId="{F5511B0C-0A23-4877-86D5-B7907D1CC5CC}" type="presOf" srcId="{B53D32F2-04DD-4E42-BF25-805596B22512}" destId="{6E8190E4-67ED-4852-BE59-37C0E82A7A0E}" srcOrd="0" destOrd="0" presId="urn:microsoft.com/office/officeart/2005/8/layout/vList6"/>
    <dgm:cxn modelId="{5EEFA17F-C8F6-4A42-AA93-F8EDE619AEC2}" type="presParOf" srcId="{E8981FD7-A828-4F69-9D56-C819F6EEAA10}" destId="{D9EAEFAF-1A26-4B66-A773-59F26DDCAF5C}" srcOrd="0" destOrd="0" presId="urn:microsoft.com/office/officeart/2005/8/layout/vList6"/>
    <dgm:cxn modelId="{EEE5500E-5C4D-43DA-9605-B2EDBDDA0288}" type="presParOf" srcId="{D9EAEFAF-1A26-4B66-A773-59F26DDCAF5C}" destId="{B3CCB14F-6ABB-43CC-8AD2-B49463983694}" srcOrd="0" destOrd="0" presId="urn:microsoft.com/office/officeart/2005/8/layout/vList6"/>
    <dgm:cxn modelId="{89CCFAAA-137C-4E29-94AD-27B753FBAEE2}" type="presParOf" srcId="{D9EAEFAF-1A26-4B66-A773-59F26DDCAF5C}" destId="{5C6BF5E0-4081-4CA2-A23B-1723BD0E957A}" srcOrd="1" destOrd="0" presId="urn:microsoft.com/office/officeart/2005/8/layout/vList6"/>
    <dgm:cxn modelId="{87A239D7-8F17-4308-BC6B-EA7309F4DA92}" type="presParOf" srcId="{E8981FD7-A828-4F69-9D56-C819F6EEAA10}" destId="{EC8FBA1C-1059-420A-AA13-B76619E3FBE4}" srcOrd="1" destOrd="0" presId="urn:microsoft.com/office/officeart/2005/8/layout/vList6"/>
    <dgm:cxn modelId="{22A1B5A7-CE4C-4080-8501-AA2C611C7EB6}" type="presParOf" srcId="{E8981FD7-A828-4F69-9D56-C819F6EEAA10}" destId="{8CA70741-16C2-4B3B-8B3F-2CD494B9019F}" srcOrd="2" destOrd="0" presId="urn:microsoft.com/office/officeart/2005/8/layout/vList6"/>
    <dgm:cxn modelId="{04F9210E-8B16-4CA2-BBB6-8521870E92F3}" type="presParOf" srcId="{8CA70741-16C2-4B3B-8B3F-2CD494B9019F}" destId="{DB0777AC-4503-40D6-B451-9E92F2BC9D32}" srcOrd="0" destOrd="0" presId="urn:microsoft.com/office/officeart/2005/8/layout/vList6"/>
    <dgm:cxn modelId="{12A4FE0C-1968-4AB0-9A57-FF6305646111}" type="presParOf" srcId="{8CA70741-16C2-4B3B-8B3F-2CD494B9019F}" destId="{0CB48B41-9F41-496C-BB81-7EBA73B29A91}" srcOrd="1" destOrd="0" presId="urn:microsoft.com/office/officeart/2005/8/layout/vList6"/>
    <dgm:cxn modelId="{C10F9806-4EA7-4608-8EF2-ADA1E8404960}" type="presParOf" srcId="{E8981FD7-A828-4F69-9D56-C819F6EEAA10}" destId="{F8DC9A14-A145-4E56-BBF0-47865BECBD1C}" srcOrd="3" destOrd="0" presId="urn:microsoft.com/office/officeart/2005/8/layout/vList6"/>
    <dgm:cxn modelId="{E7C0869E-0857-4445-A6F0-0994A2C929D3}" type="presParOf" srcId="{E8981FD7-A828-4F69-9D56-C819F6EEAA10}" destId="{48BCA596-36CA-42F0-BCFA-8CCDFF719764}" srcOrd="4" destOrd="0" presId="urn:microsoft.com/office/officeart/2005/8/layout/vList6"/>
    <dgm:cxn modelId="{5B240945-9991-46B7-9F11-8611574CB11F}" type="presParOf" srcId="{48BCA596-36CA-42F0-BCFA-8CCDFF719764}" destId="{DA10BD3C-BDB9-486D-9AF8-AE91167D19F8}" srcOrd="0" destOrd="0" presId="urn:microsoft.com/office/officeart/2005/8/layout/vList6"/>
    <dgm:cxn modelId="{A33132BA-4318-47A6-A976-CB76912AA0C2}" type="presParOf" srcId="{48BCA596-36CA-42F0-BCFA-8CCDFF719764}" destId="{6BF5BEC2-D2FC-4E00-94FA-49E13D36FC91}" srcOrd="1" destOrd="0" presId="urn:microsoft.com/office/officeart/2005/8/layout/vList6"/>
    <dgm:cxn modelId="{851B8FA0-2585-4183-874E-96D237C0F09D}" type="presParOf" srcId="{E8981FD7-A828-4F69-9D56-C819F6EEAA10}" destId="{89D440C6-F5C7-4CF5-B9BC-3486EBB9684A}" srcOrd="5" destOrd="0" presId="urn:microsoft.com/office/officeart/2005/8/layout/vList6"/>
    <dgm:cxn modelId="{21DBE0AC-6E9B-4F75-B046-EFBB9F54DF6E}" type="presParOf" srcId="{E8981FD7-A828-4F69-9D56-C819F6EEAA10}" destId="{1DC81786-817B-43D5-A699-319B1B320F44}" srcOrd="6" destOrd="0" presId="urn:microsoft.com/office/officeart/2005/8/layout/vList6"/>
    <dgm:cxn modelId="{78C09797-B390-4B33-9105-C221A6AF433E}" type="presParOf" srcId="{1DC81786-817B-43D5-A699-319B1B320F44}" destId="{6E8190E4-67ED-4852-BE59-37C0E82A7A0E}" srcOrd="0" destOrd="0" presId="urn:microsoft.com/office/officeart/2005/8/layout/vList6"/>
    <dgm:cxn modelId="{9BE7FDE5-2C43-4A1A-B9EB-A3DA6EC5DA77}" type="presParOf" srcId="{1DC81786-817B-43D5-A699-319B1B320F44}" destId="{D0634A56-CFF6-4598-AD9A-9E49ED478A3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olidFill>
          <a:schemeClr val="tx1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>
        <a:solidFill>
          <a:schemeClr val="bg2">
            <a:lumMod val="25000"/>
            <a:lumOff val="75000"/>
          </a:schemeClr>
        </a:solidFill>
      </dgm:spPr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rgbClr val="FFFFCC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FFFFCC"/>
        </a:solidFill>
      </dgm:spPr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92D05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olidFill>
          <a:srgbClr val="00B05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gradFill rotWithShape="0">
          <a:gsLst>
            <a:gs pos="0">
              <a:schemeClr val="accent1"/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1971851C-223B-4401-8505-0F79EF9DF2FE}">
      <dgm:prSet custRadScaleRad="103129" custRadScaleInc="23989"/>
      <dgm:spPr/>
      <dgm:t>
        <a:bodyPr/>
        <a:lstStyle/>
        <a:p>
          <a:endParaRPr lang="ru-RU" dirty="0"/>
        </a:p>
      </dgm:t>
    </dgm:pt>
    <dgm:pt modelId="{7BB7D12E-7788-481F-9A34-9DDD1920EEE6}" type="sibTrans" cxnId="{2B0D6A0C-F289-4FC7-8D98-5FE873E92EBA}">
      <dgm:prSet/>
      <dgm:spPr/>
      <dgm:t>
        <a:bodyPr/>
        <a:lstStyle/>
        <a:p>
          <a:endParaRPr lang="ru-RU"/>
        </a:p>
      </dgm:t>
    </dgm:pt>
    <dgm:pt modelId="{66777798-C242-4B14-BDDC-39BE21847441}" type="parTrans" cxnId="{2B0D6A0C-F289-4FC7-8D98-5FE873E92EBA}">
      <dgm:prSet/>
      <dgm:spPr/>
      <dgm:t>
        <a:bodyPr/>
        <a:lstStyle/>
        <a:p>
          <a:endParaRPr lang="ru-RU"/>
        </a:p>
      </dgm:t>
    </dgm:pt>
    <dgm:pt modelId="{5BD5A0E1-1493-490D-98B0-ADA84F7E4845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E8D3D680-2231-483C-A0CE-8C5A83FACC1B}" type="parTrans" cxnId="{18873E3E-F8C2-403A-BE5B-64CD5EDA4967}">
      <dgm:prSet/>
      <dgm:spPr/>
      <dgm:t>
        <a:bodyPr/>
        <a:lstStyle/>
        <a:p>
          <a:endParaRPr lang="ru-RU"/>
        </a:p>
      </dgm:t>
    </dgm:pt>
    <dgm:pt modelId="{7B4C73F0-844C-48D3-B2E1-9CDAF8D00DD5}" type="sibTrans" cxnId="{18873E3E-F8C2-403A-BE5B-64CD5EDA4967}">
      <dgm:prSet/>
      <dgm:spPr/>
      <dgm:t>
        <a:bodyPr/>
        <a:lstStyle/>
        <a:p>
          <a:endParaRPr lang="ru-RU"/>
        </a:p>
      </dgm:t>
    </dgm:pt>
    <dgm:pt modelId="{1D686B62-2944-4F6B-9429-7FB7FCC0B61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BED263-E631-4288-81FA-CEA08FED5D80}" type="parTrans" cxnId="{3E6897AC-BF8F-432C-AB59-7F3017CC83B1}">
      <dgm:prSet/>
      <dgm:spPr/>
      <dgm:t>
        <a:bodyPr/>
        <a:lstStyle/>
        <a:p>
          <a:endParaRPr lang="ru-RU"/>
        </a:p>
      </dgm:t>
    </dgm:pt>
    <dgm:pt modelId="{B7EE604A-587C-4CAB-8203-F1E0B96D3A89}" type="sibTrans" cxnId="{3E6897AC-BF8F-432C-AB59-7F3017CC83B1}">
      <dgm:prSet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ctr"/>
          <a:endParaRPr lang="ru-RU" sz="1400" b="0" dirty="0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3A623EE8-6B7F-4F8F-BC9C-3FC1A4DEFB6D}">
      <dgm:prSet/>
      <dgm:spPr/>
      <dgm:t>
        <a:bodyPr/>
        <a:lstStyle/>
        <a:p>
          <a:endParaRPr lang="ru-RU"/>
        </a:p>
      </dgm:t>
    </dgm:pt>
    <dgm:pt modelId="{EA1D8946-ADEF-4A4B-877B-9843024D5017}" type="parTrans" cxnId="{2FF1BB23-CDE1-4A3D-A7E0-C258B6B5C617}">
      <dgm:prSet/>
      <dgm:spPr/>
      <dgm:t>
        <a:bodyPr/>
        <a:lstStyle/>
        <a:p>
          <a:endParaRPr lang="ru-RU"/>
        </a:p>
      </dgm:t>
    </dgm:pt>
    <dgm:pt modelId="{FFF09574-86F8-42B2-87E9-4329738349C8}" type="sibTrans" cxnId="{2FF1BB23-CDE1-4A3D-A7E0-C258B6B5C617}">
      <dgm:prSet/>
      <dgm:spPr/>
      <dgm:t>
        <a:bodyPr/>
        <a:lstStyle/>
        <a:p>
          <a:endParaRPr lang="ru-RU"/>
        </a:p>
      </dgm:t>
    </dgm:pt>
    <dgm:pt modelId="{AC769545-F18B-4ED9-96FC-B7C20BE2D93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4165EDEC-8B31-4D52-822B-3298A53B46D0}" type="sibTrans" cxnId="{BECC4F1E-8D80-4514-9658-CE8A04B34228}">
      <dgm:prSet/>
      <dgm:spPr/>
      <dgm:t>
        <a:bodyPr/>
        <a:lstStyle/>
        <a:p>
          <a:endParaRPr lang="ru-RU"/>
        </a:p>
      </dgm:t>
    </dgm:pt>
    <dgm:pt modelId="{2DD6B0C2-F3F0-46CC-A77D-508B9729B98A}" type="parTrans" cxnId="{BECC4F1E-8D80-4514-9658-CE8A04B3422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D83F8C23-6E1E-4B2E-B56F-BC64BA52F06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02906CE3-990E-495B-868B-3628F3311B01}" type="sibTrans" cxnId="{1BE95901-2684-415C-BBC0-5A64D37781CD}">
      <dgm:prSet/>
      <dgm:spPr/>
      <dgm:t>
        <a:bodyPr/>
        <a:lstStyle/>
        <a:p>
          <a:endParaRPr lang="ru-RU"/>
        </a:p>
      </dgm:t>
    </dgm:pt>
    <dgm:pt modelId="{17DDAF68-339A-4777-8472-CCF21B811B34}" type="parTrans" cxnId="{1BE95901-2684-415C-BBC0-5A64D37781CD}">
      <dgm:prSet/>
      <dgm:spPr/>
      <dgm:t>
        <a:bodyPr/>
        <a:lstStyle/>
        <a:p>
          <a:endParaRPr lang="ru-RU"/>
        </a:p>
      </dgm:t>
    </dgm:pt>
    <dgm:pt modelId="{2FA3D5F7-C26B-4720-B919-D235026D6C95}">
      <dgm:prSet/>
      <dgm:spPr/>
      <dgm:t>
        <a:bodyPr/>
        <a:lstStyle/>
        <a:p>
          <a:endParaRPr lang="ru-RU"/>
        </a:p>
      </dgm:t>
    </dgm:pt>
    <dgm:pt modelId="{6061FC08-4343-48CD-A74B-8F3BDB46DF51}" type="parTrans" cxnId="{EBDA73B6-59B4-41F2-AE9E-252D07A54C63}">
      <dgm:prSet/>
      <dgm:spPr/>
      <dgm:t>
        <a:bodyPr/>
        <a:lstStyle/>
        <a:p>
          <a:endParaRPr lang="ru-RU"/>
        </a:p>
      </dgm:t>
    </dgm:pt>
    <dgm:pt modelId="{6F536B84-F3E0-4334-98AB-5D4EA7BD8913}" type="sibTrans" cxnId="{EBDA73B6-59B4-41F2-AE9E-252D07A54C63}">
      <dgm:prSet/>
      <dgm:spPr/>
      <dgm:t>
        <a:bodyPr/>
        <a:lstStyle/>
        <a:p>
          <a:endParaRPr lang="ru-RU"/>
        </a:p>
      </dgm:t>
    </dgm:pt>
    <dgm:pt modelId="{02796EB4-5621-49F4-A08C-45637B404DF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F423B35-8AFF-4E08-A3FD-FE0925A538C5}" type="parTrans" cxnId="{116C32D4-C855-4453-A968-1437B832BAB1}">
      <dgm:prSet/>
      <dgm:spPr/>
      <dgm:t>
        <a:bodyPr/>
        <a:lstStyle/>
        <a:p>
          <a:endParaRPr lang="ru-RU"/>
        </a:p>
      </dgm:t>
    </dgm:pt>
    <dgm:pt modelId="{93442FA1-22F3-47C6-8ACB-43124429D880}" type="sibTrans" cxnId="{116C32D4-C855-4453-A968-1437B832BAB1}">
      <dgm:prSet/>
      <dgm:spPr/>
      <dgm:t>
        <a:bodyPr/>
        <a:lstStyle/>
        <a:p>
          <a:endParaRPr lang="ru-RU"/>
        </a:p>
      </dgm:t>
    </dgm:pt>
    <dgm:pt modelId="{521B7C5A-570A-4F2B-9DB3-1EB6078A0ADA}">
      <dgm:prSet custRadScaleRad="100601" custRadScaleInc="-76228"/>
      <dgm:spPr/>
      <dgm:t>
        <a:bodyPr/>
        <a:lstStyle/>
        <a:p>
          <a:endParaRPr lang="ru-RU"/>
        </a:p>
      </dgm:t>
    </dgm:pt>
    <dgm:pt modelId="{81BBADC7-653C-4974-9086-6286235D0AF4}" type="parTrans" cxnId="{B7CD167D-978F-495D-9AC1-22DA04C4738B}">
      <dgm:prSet custLinFactNeighborX="1744" custLinFactNeighborY="993"/>
      <dgm:spPr/>
      <dgm:t>
        <a:bodyPr/>
        <a:lstStyle/>
        <a:p>
          <a:endParaRPr lang="ru-RU"/>
        </a:p>
      </dgm:t>
    </dgm:pt>
    <dgm:pt modelId="{5170BF8B-1878-4742-8D99-08F70263B044}" type="sibTrans" cxnId="{B7CD167D-978F-495D-9AC1-22DA04C4738B}">
      <dgm:prSet/>
      <dgm:spPr/>
      <dgm:t>
        <a:bodyPr/>
        <a:lstStyle/>
        <a:p>
          <a:endParaRPr lang="ru-RU"/>
        </a:p>
      </dgm:t>
    </dgm:pt>
    <dgm:pt modelId="{0A6029D1-BCE5-45F1-BFCE-8AE0F2F7CF09}">
      <dgm:prSet custRadScaleRad="100601" custRadScaleInc="-76228"/>
      <dgm:spPr/>
      <dgm:t>
        <a:bodyPr/>
        <a:lstStyle/>
        <a:p>
          <a:endParaRPr lang="ru-RU"/>
        </a:p>
      </dgm:t>
    </dgm:pt>
    <dgm:pt modelId="{276BABF7-9995-42DB-824E-4AEE026251CD}" type="parTrans" cxnId="{2E09FCAE-47E0-4406-BDBB-C5A6EBE01DA3}">
      <dgm:prSet/>
      <dgm:spPr/>
      <dgm:t>
        <a:bodyPr/>
        <a:lstStyle/>
        <a:p>
          <a:endParaRPr lang="ru-RU"/>
        </a:p>
      </dgm:t>
    </dgm:pt>
    <dgm:pt modelId="{B8B182DC-DCE7-450D-B223-F2B4F405F2E3}" type="sibTrans" cxnId="{2E09FCAE-47E0-4406-BDBB-C5A6EBE01DA3}">
      <dgm:prSet/>
      <dgm:spPr/>
      <dgm:t>
        <a:bodyPr/>
        <a:lstStyle/>
        <a:p>
          <a:endParaRPr lang="ru-RU"/>
        </a:p>
      </dgm:t>
    </dgm:pt>
    <dgm:pt modelId="{58228F42-2738-409F-ADB5-B5375ACBBE60}">
      <dgm:prSet custRadScaleRad="100252" custRadScaleInc="13850"/>
      <dgm:spPr/>
      <dgm:t>
        <a:bodyPr/>
        <a:lstStyle/>
        <a:p>
          <a:endParaRPr lang="ru-RU"/>
        </a:p>
      </dgm:t>
    </dgm:pt>
    <dgm:pt modelId="{14553B93-021A-4E1D-A76E-7891E9133F2F}" type="parTrans" cxnId="{ECEDA028-08AF-4B25-8994-78C380694752}">
      <dgm:prSet/>
      <dgm:spPr/>
      <dgm:t>
        <a:bodyPr/>
        <a:lstStyle/>
        <a:p>
          <a:endParaRPr lang="ru-RU"/>
        </a:p>
      </dgm:t>
    </dgm:pt>
    <dgm:pt modelId="{B5315701-38DC-4F4D-A758-6E81BC644831}" type="sibTrans" cxnId="{ECEDA028-08AF-4B25-8994-78C380694752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2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2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2" custRadScaleRad="100495" custRadScaleInc="-33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2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2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2" custRadScaleRad="98863" custRadScaleInc="-15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2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2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2" custRadScaleRad="93845" custRadScaleInc="-27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2" custLinFactNeighborX="1744" custLinFactNeighborY="993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2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2" custRadScaleRad="91142" custRadScaleInc="-47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2" custLinFactNeighborX="-4216" custLinFactNeighborY="-1470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2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2" custRadScaleRad="86306" custRadScaleInc="-64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2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2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2" custRadScaleRad="87898" custRadScaleInc="-60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2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2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2" custRadScaleRad="90531" custRadScaleInc="-19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2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2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2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2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2" custRadScaleRad="96019" custRadScaleInc="9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2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2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2" custRadScaleRad="97157" custRadScaleInc="-4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C1585-4E61-4F5A-9BFC-54208B923515}" type="pres">
      <dgm:prSet presAssocID="{2DD6B0C2-F3F0-46CC-A77D-508B9729B98A}" presName="parTrans" presStyleLbl="sibTrans2D1" presStyleIdx="10" presStyleCnt="12" custLinFactNeighborX="1744" custLinFactNeighborY="993"/>
      <dgm:spPr/>
      <dgm:t>
        <a:bodyPr/>
        <a:lstStyle/>
        <a:p>
          <a:endParaRPr lang="ru-RU"/>
        </a:p>
      </dgm:t>
    </dgm:pt>
    <dgm:pt modelId="{FF7680E8-690C-4DDB-A561-55CE1BA8CED6}" type="pres">
      <dgm:prSet presAssocID="{2DD6B0C2-F3F0-46CC-A77D-508B9729B98A}" presName="connectorText" presStyleLbl="sibTrans2D1" presStyleIdx="10" presStyleCnt="12"/>
      <dgm:spPr/>
      <dgm:t>
        <a:bodyPr/>
        <a:lstStyle/>
        <a:p>
          <a:endParaRPr lang="ru-RU"/>
        </a:p>
      </dgm:t>
    </dgm:pt>
    <dgm:pt modelId="{06523326-C046-41B9-890C-9456FACCE40B}" type="pres">
      <dgm:prSet presAssocID="{AC769545-F18B-4ED9-96FC-B7C20BE2D935}" presName="node" presStyleLbl="node1" presStyleIdx="10" presStyleCnt="12" custRadScaleRad="98960" custRadScaleInc="-14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1" presStyleCnt="12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1" presStyleCnt="12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1" presStyleCnt="12" custRadScaleRad="105687" custRadScaleInc="-50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04A8D0-5A5E-4F26-B0F0-A57EFC786CAC}" type="presOf" srcId="{8D513BD1-7137-4BB2-A1F4-1B02EFB0F34F}" destId="{8D15C70B-27DC-4BC4-8B54-1A6B8CC1DBC1}" srcOrd="1" destOrd="0" presId="urn:microsoft.com/office/officeart/2005/8/layout/radial5"/>
    <dgm:cxn modelId="{4A189105-0239-4451-ACE0-D31E9CBF66B8}" srcId="{6F647F05-65E5-443B-9310-4AF895EEC1B0}" destId="{3BA0FA79-0F0A-4F39-8C6F-85BF113366C3}" srcOrd="11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116C32D4-C855-4453-A968-1437B832BAB1}" srcId="{6B4A9C71-5243-4375-98C7-BA189146832B}" destId="{02796EB4-5621-49F4-A08C-45637B404DFD}" srcOrd="6" destOrd="0" parTransId="{0F423B35-8AFF-4E08-A3FD-FE0925A538C5}" sibTransId="{93442FA1-22F3-47C6-8ACB-43124429D880}"/>
    <dgm:cxn modelId="{A2376EA8-CEF0-4C4C-998F-0837C1F64664}" type="presOf" srcId="{BC4B6763-2F33-4CCB-B9CC-377BBD0F0800}" destId="{E3A5A4EE-729B-477E-AEA8-7FC61FA6B941}" srcOrd="1" destOrd="0" presId="urn:microsoft.com/office/officeart/2005/8/layout/radial5"/>
    <dgm:cxn modelId="{0DEA9683-AA27-49CC-83DF-77F4C2929D35}" type="presOf" srcId="{082CE592-953F-441B-B0C2-F864433A8493}" destId="{A0E222DD-64BD-4A89-BBB9-2B80D8318D4A}" srcOrd="0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2FF1BB23-CDE1-4A3D-A7E0-C258B6B5C617}" srcId="{6B4A9C71-5243-4375-98C7-BA189146832B}" destId="{3A623EE8-6B7F-4F8F-BC9C-3FC1A4DEFB6D}" srcOrd="4" destOrd="0" parTransId="{EA1D8946-ADEF-4A4B-877B-9843024D5017}" sibTransId="{FFF09574-86F8-42B2-87E9-4329738349C8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B8D50C23-C1D8-44EE-8B7C-20C5418ADDFB}" type="presOf" srcId="{420BA717-63F2-4ED1-9193-BDF0AD7BC7EB}" destId="{FFE63D16-C443-42C8-BB30-4CA61876A647}" srcOrd="0" destOrd="0" presId="urn:microsoft.com/office/officeart/2005/8/layout/radial5"/>
    <dgm:cxn modelId="{55A2180C-4217-42FE-AF18-AED6EBB7DAFD}" type="presOf" srcId="{AA0A2BD5-A368-4F17-8E9D-23F1FC377812}" destId="{EB1C3899-7B42-47CD-912B-DD035472498D}" srcOrd="0" destOrd="0" presId="urn:microsoft.com/office/officeart/2005/8/layout/radial5"/>
    <dgm:cxn modelId="{D51BB244-494E-4FEA-B931-70AADFB278A4}" type="presOf" srcId="{C021BE46-16AF-4372-B2A0-67875E2C82CF}" destId="{DA660ED5-C4B7-4208-928A-B8DD66837486}" srcOrd="1" destOrd="0" presId="urn:microsoft.com/office/officeart/2005/8/layout/radial5"/>
    <dgm:cxn modelId="{B36DDBB5-C220-4E7F-9140-192781D37E0B}" type="presOf" srcId="{637E412C-91EE-486E-8354-15F2384BE3EA}" destId="{D8B200F5-4D07-49B2-A587-C2FE6CEC49F8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1BE95901-2684-415C-BBC0-5A64D37781CD}" srcId="{AC769545-F18B-4ED9-96FC-B7C20BE2D935}" destId="{D83F8C23-6E1E-4B2E-B56F-BC64BA52F064}" srcOrd="0" destOrd="0" parTransId="{17DDAF68-339A-4777-8472-CCF21B811B34}" sibTransId="{02906CE3-990E-495B-868B-3628F3311B01}"/>
    <dgm:cxn modelId="{30D169BE-10E2-426A-B76F-8FDECBFD0C2D}" type="presOf" srcId="{CCCDC2A1-B573-48DB-AE6D-1F76901F1671}" destId="{DB024BEC-8C88-4F07-BCA5-811E266A083B}" srcOrd="1" destOrd="0" presId="urn:microsoft.com/office/officeart/2005/8/layout/radial5"/>
    <dgm:cxn modelId="{5D9817EC-C7B0-41F1-BF1D-C1D2156DC453}" type="presOf" srcId="{77DF95E1-3397-43CE-99EF-E82D1E9B2066}" destId="{4273F29E-B93C-44D6-A671-FCDC77ED9BA3}" srcOrd="1" destOrd="0" presId="urn:microsoft.com/office/officeart/2005/8/layout/radial5"/>
    <dgm:cxn modelId="{B7CD55E4-0E93-4845-BF0A-90E766131F90}" type="presOf" srcId="{66E51CD7-05D6-4658-BDAA-92C6F3E19708}" destId="{553B84E4-4A31-43DB-B3BF-8E8EF2B79F2D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18873E3E-F8C2-403A-BE5B-64CD5EDA4967}" srcId="{6B4A9C71-5243-4375-98C7-BA189146832B}" destId="{5BD5A0E1-1493-490D-98B0-ADA84F7E4845}" srcOrd="1" destOrd="0" parTransId="{E8D3D680-2231-483C-A0CE-8C5A83FACC1B}" sibTransId="{7B4C73F0-844C-48D3-B2E1-9CDAF8D00DD5}"/>
    <dgm:cxn modelId="{BF002EC0-ECEF-47B2-9766-945C42476D4C}" type="presOf" srcId="{9F96D360-CB55-48DB-9778-BF90DCE1129E}" destId="{69EA0517-EDCB-4CEB-899F-D56DCF7B4404}" srcOrd="0" destOrd="0" presId="urn:microsoft.com/office/officeart/2005/8/layout/radial5"/>
    <dgm:cxn modelId="{ECEDA028-08AF-4B25-8994-78C380694752}" srcId="{6B4A9C71-5243-4375-98C7-BA189146832B}" destId="{58228F42-2738-409F-ADB5-B5375ACBBE60}" srcOrd="8" destOrd="0" parTransId="{14553B93-021A-4E1D-A76E-7891E9133F2F}" sibTransId="{B5315701-38DC-4F4D-A758-6E81BC644831}"/>
    <dgm:cxn modelId="{EBDA73B6-59B4-41F2-AE9E-252D07A54C63}" srcId="{6B4A9C71-5243-4375-98C7-BA189146832B}" destId="{2FA3D5F7-C26B-4720-B919-D235026D6C95}" srcOrd="5" destOrd="0" parTransId="{6061FC08-4343-48CD-A74B-8F3BDB46DF51}" sibTransId="{6F536B84-F3E0-4334-98AB-5D4EA7BD8913}"/>
    <dgm:cxn modelId="{161AB762-ED0D-4BF6-BAC9-D8D81DA9FE83}" type="presOf" srcId="{D78F1D4C-A2EF-4C56-940B-FB3F18A7298D}" destId="{EDA34655-9131-4731-957F-5382F53A0660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8EB9A52A-1203-4526-B725-CE200FB734FA}" type="presOf" srcId="{90B43A1C-85AB-40E4-9687-2313E85E0399}" destId="{0A6C1809-69AA-4BA6-8257-5A11C3557B45}" srcOrd="0" destOrd="0" presId="urn:microsoft.com/office/officeart/2005/8/layout/radial5"/>
    <dgm:cxn modelId="{1EB9FC21-2F0A-4062-84CE-2A7CC18732C8}" type="presOf" srcId="{2DD6B0C2-F3F0-46CC-A77D-508B9729B98A}" destId="{FF7680E8-690C-4DDB-A561-55CE1BA8CED6}" srcOrd="1" destOrd="0" presId="urn:microsoft.com/office/officeart/2005/8/layout/radial5"/>
    <dgm:cxn modelId="{A4592A21-87E3-4B1F-B3DD-A5348E747925}" type="presOf" srcId="{AC769545-F18B-4ED9-96FC-B7C20BE2D935}" destId="{06523326-C046-41B9-890C-9456FACCE40B}" srcOrd="0" destOrd="0" presId="urn:microsoft.com/office/officeart/2005/8/layout/radial5"/>
    <dgm:cxn modelId="{AE8126FA-D6B5-40E3-97E2-C73AF3C68F84}" type="presOf" srcId="{6598F354-400C-439C-BDD5-729D663E252E}" destId="{FA950D33-9BD9-4D37-A533-789F5554AFB5}" srcOrd="0" destOrd="0" presId="urn:microsoft.com/office/officeart/2005/8/layout/radial5"/>
    <dgm:cxn modelId="{BC30B8AF-F932-4550-9288-884314BDDA6F}" type="presOf" srcId="{6B4A9C71-5243-4375-98C7-BA189146832B}" destId="{8B82EA68-B59A-424E-9756-C221A13DB47F}" srcOrd="0" destOrd="0" presId="urn:microsoft.com/office/officeart/2005/8/layout/radial5"/>
    <dgm:cxn modelId="{88A14A20-507C-4845-A2AF-6BFA2C60896D}" type="presOf" srcId="{C021BE46-16AF-4372-B2A0-67875E2C82CF}" destId="{06F93DE9-E67A-4CE1-BC6B-5C458B1137B0}" srcOrd="0" destOrd="0" presId="urn:microsoft.com/office/officeart/2005/8/layout/radial5"/>
    <dgm:cxn modelId="{51B75E28-E424-4BE2-A8EF-DBC918A4B276}" type="presOf" srcId="{9DEE7B50-C1CB-48D2-999B-DF1098A88396}" destId="{2F5553CB-2478-4421-B002-5FA728364A78}" srcOrd="0" destOrd="0" presId="urn:microsoft.com/office/officeart/2005/8/layout/radial5"/>
    <dgm:cxn modelId="{FDED4949-50BE-4DE1-BBD3-E5C121371C90}" type="presOf" srcId="{CCCDC2A1-B573-48DB-AE6D-1F76901F1671}" destId="{C481485E-E38C-4518-A609-8D1D62CF917B}" srcOrd="0" destOrd="0" presId="urn:microsoft.com/office/officeart/2005/8/layout/radial5"/>
    <dgm:cxn modelId="{BECC4F1E-8D80-4514-9658-CE8A04B34228}" srcId="{6F647F05-65E5-443B-9310-4AF895EEC1B0}" destId="{AC769545-F18B-4ED9-96FC-B7C20BE2D935}" srcOrd="10" destOrd="0" parTransId="{2DD6B0C2-F3F0-46CC-A77D-508B9729B98A}" sibTransId="{4165EDEC-8B31-4D52-822B-3298A53B46D0}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182A0E57-9823-4D4D-A2C7-AC82021BCF83}" type="presOf" srcId="{3BA0FA79-0F0A-4F39-8C6F-85BF113366C3}" destId="{E0AC84DD-2093-416F-85DE-E547FE520660}" srcOrd="0" destOrd="0" presId="urn:microsoft.com/office/officeart/2005/8/layout/radial5"/>
    <dgm:cxn modelId="{AA5F2DC6-50D3-49F2-96F7-FE681D8DCCF1}" type="presOf" srcId="{08170AFC-8E89-4179-A96D-636AFFD8C3F3}" destId="{53D78D63-5F88-4163-9535-46A64127BD3A}" srcOrd="1" destOrd="0" presId="urn:microsoft.com/office/officeart/2005/8/layout/radial5"/>
    <dgm:cxn modelId="{A4667E0E-1ADB-47CA-A31C-06D236F1D150}" type="presOf" srcId="{4B1A8440-411B-4A5D-AFC7-3583C59ADD0E}" destId="{73BC26A8-8D0F-45E6-9E3B-37EADD227262}" srcOrd="0" destOrd="0" presId="urn:microsoft.com/office/officeart/2005/8/layout/radial5"/>
    <dgm:cxn modelId="{095DA3BA-E81D-4DCB-95E7-EAEB12EFF6AD}" type="presOf" srcId="{66E51CD7-05D6-4658-BDAA-92C6F3E19708}" destId="{C47D9E4B-AD47-4E79-B529-9B264E8F4F6B}" srcOrd="1" destOrd="0" presId="urn:microsoft.com/office/officeart/2005/8/layout/radial5"/>
    <dgm:cxn modelId="{83580CF5-EF8C-4FC1-8E09-DF6E28A206D8}" type="presOf" srcId="{BC4B6763-2F33-4CCB-B9CC-377BBD0F0800}" destId="{A0B7EB92-DF16-476D-BB87-6C0D26E26F61}" srcOrd="0" destOrd="0" presId="urn:microsoft.com/office/officeart/2005/8/layout/radial5"/>
    <dgm:cxn modelId="{EFF49BD1-5C07-4E2F-9291-09270A9E2575}" type="presOf" srcId="{2DD6B0C2-F3F0-46CC-A77D-508B9729B98A}" destId="{805C1585-4E61-4F5A-9BFC-54208B923515}" srcOrd="0" destOrd="0" presId="urn:microsoft.com/office/officeart/2005/8/layout/radial5"/>
    <dgm:cxn modelId="{BD43B6D0-5EBD-4A42-B3E4-F0D86BCA258D}" type="presOf" srcId="{62E153EB-408C-4CB3-B6CA-2A439518E14B}" destId="{83F11675-07D9-406F-853D-13FD28BBB805}" srcOrd="0" destOrd="0" presId="urn:microsoft.com/office/officeart/2005/8/layout/radial5"/>
    <dgm:cxn modelId="{B7CD167D-978F-495D-9AC1-22DA04C4738B}" srcId="{6B4A9C71-5243-4375-98C7-BA189146832B}" destId="{521B7C5A-570A-4F2B-9DB3-1EB6078A0ADA}" srcOrd="7" destOrd="0" parTransId="{81BBADC7-653C-4974-9086-6286235D0AF4}" sibTransId="{5170BF8B-1878-4742-8D99-08F70263B044}"/>
    <dgm:cxn modelId="{45C8184B-B317-4A77-B0CB-55E5451311CF}" type="presOf" srcId="{D83F8C23-6E1E-4B2E-B56F-BC64BA52F064}" destId="{06523326-C046-41B9-890C-9456FACCE40B}" srcOrd="0" destOrd="1" presId="urn:microsoft.com/office/officeart/2005/8/layout/radial5"/>
    <dgm:cxn modelId="{2B0D6A0C-F289-4FC7-8D98-5FE873E92EBA}" srcId="{6B4A9C71-5243-4375-98C7-BA189146832B}" destId="{1971851C-223B-4401-8505-0F79EF9DF2FE}" srcOrd="3" destOrd="0" parTransId="{66777798-C242-4B14-BDDC-39BE21847441}" sibTransId="{7BB7D12E-7788-481F-9A34-9DDD1920EEE6}"/>
    <dgm:cxn modelId="{B7D95119-9432-49A2-9BCE-8B8DDA2D3F65}" type="presOf" srcId="{6598F354-400C-439C-BDD5-729D663E252E}" destId="{F326903B-AF5C-41D9-A950-9DE60C069BDF}" srcOrd="1" destOrd="0" presId="urn:microsoft.com/office/officeart/2005/8/layout/radial5"/>
    <dgm:cxn modelId="{3147A7A7-1318-4DEC-A88F-9F98E7853247}" type="presOf" srcId="{A8FC0520-4E1C-47C9-9459-5A566E2A3269}" destId="{E7EAB10C-E176-4610-B2C6-BE8F83AD0F9B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E861E5FE-590F-4A3B-9042-208FA808F246}" type="presOf" srcId="{8D513BD1-7137-4BB2-A1F4-1B02EFB0F34F}" destId="{4731EA70-1FA8-49F5-A6BF-4AE9CB97C303}" srcOrd="0" destOrd="0" presId="urn:microsoft.com/office/officeart/2005/8/layout/radial5"/>
    <dgm:cxn modelId="{02CB4873-72B9-47F2-B339-50E3EF166360}" type="presOf" srcId="{08170AFC-8E89-4179-A96D-636AFFD8C3F3}" destId="{DF27FC25-052B-426A-9E06-117E992234F6}" srcOrd="0" destOrd="0" presId="urn:microsoft.com/office/officeart/2005/8/layout/radial5"/>
    <dgm:cxn modelId="{2E09FCAE-47E0-4406-BDBB-C5A6EBE01DA3}" srcId="{521B7C5A-570A-4F2B-9DB3-1EB6078A0ADA}" destId="{0A6029D1-BCE5-45F1-BFCE-8AE0F2F7CF09}" srcOrd="0" destOrd="0" parTransId="{276BABF7-9995-42DB-824E-4AEE026251CD}" sibTransId="{B8B182DC-DCE7-450D-B223-F2B4F405F2E3}"/>
    <dgm:cxn modelId="{AA6B45C5-9831-4152-B4BA-609195B6EFE8}" type="presOf" srcId="{D2A69AB7-A0A6-4501-95CD-2902A3384DE3}" destId="{FED909B6-8F19-4D98-AAC2-EBEEF4830C2B}" srcOrd="0" destOrd="0" presId="urn:microsoft.com/office/officeart/2005/8/layout/radial5"/>
    <dgm:cxn modelId="{1A7021BE-509E-48E8-BA92-6E802126D31C}" type="presOf" srcId="{9DEE7B50-C1CB-48D2-999B-DF1098A88396}" destId="{881BA4B6-6173-4BE7-ACB0-127409627ABA}" srcOrd="1" destOrd="0" presId="urn:microsoft.com/office/officeart/2005/8/layout/radial5"/>
    <dgm:cxn modelId="{D4E41686-4D99-424C-9BA5-A792A971E389}" type="presOf" srcId="{6F647F05-65E5-443B-9310-4AF895EEC1B0}" destId="{ED72E44C-8498-48F8-9652-E5DD6AC5818D}" srcOrd="0" destOrd="0" presId="urn:microsoft.com/office/officeart/2005/8/layout/radial5"/>
    <dgm:cxn modelId="{1278CA5E-4F2B-408C-8C34-7925C9424FB7}" type="presOf" srcId="{082CE592-953F-441B-B0C2-F864433A8493}" destId="{839DF450-14DD-4280-9AEE-DA73938E9B9D}" srcOrd="1" destOrd="0" presId="urn:microsoft.com/office/officeart/2005/8/layout/radial5"/>
    <dgm:cxn modelId="{201A7DDA-AF79-4424-BCC4-7874DD5709E9}" type="presOf" srcId="{A8FC0520-4E1C-47C9-9459-5A566E2A3269}" destId="{47F0322C-5978-482D-A409-1280E22C6D82}" srcOrd="1" destOrd="0" presId="urn:microsoft.com/office/officeart/2005/8/layout/radial5"/>
    <dgm:cxn modelId="{E1BFEE79-3B2F-4735-BDC9-A6C8DDC8A875}" type="presOf" srcId="{77DF95E1-3397-43CE-99EF-E82D1E9B2066}" destId="{7A035AEB-3A20-4DC3-9A60-032AB2743B03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3E6897AC-BF8F-432C-AB59-7F3017CC83B1}" srcId="{6B4A9C71-5243-4375-98C7-BA189146832B}" destId="{1D686B62-2944-4F6B-9429-7FB7FCC0B616}" srcOrd="2" destOrd="0" parTransId="{8DBED263-E631-4288-81FA-CEA08FED5D80}" sibTransId="{B7EE604A-587C-4CAB-8203-F1E0B96D3A89}"/>
    <dgm:cxn modelId="{B0E3BC9F-132A-41A9-970B-0002353FD919}" type="presOf" srcId="{D63A74EC-A1EC-4823-AB28-835C2DE63D58}" destId="{E2EC1D87-F728-458A-8AB1-7A3D78F9D25E}" srcOrd="0" destOrd="0" presId="urn:microsoft.com/office/officeart/2005/8/layout/radial5"/>
    <dgm:cxn modelId="{3082FCCF-A6D1-479E-8A7F-CCF83BC6FA95}" type="presParOf" srcId="{8B82EA68-B59A-424E-9756-C221A13DB47F}" destId="{ED72E44C-8498-48F8-9652-E5DD6AC5818D}" srcOrd="0" destOrd="0" presId="urn:microsoft.com/office/officeart/2005/8/layout/radial5"/>
    <dgm:cxn modelId="{517084D2-E381-4764-A09E-C55BEF581102}" type="presParOf" srcId="{8B82EA68-B59A-424E-9756-C221A13DB47F}" destId="{4731EA70-1FA8-49F5-A6BF-4AE9CB97C303}" srcOrd="1" destOrd="0" presId="urn:microsoft.com/office/officeart/2005/8/layout/radial5"/>
    <dgm:cxn modelId="{C84F262A-4E54-4BA3-ABBA-C842D12B58C0}" type="presParOf" srcId="{4731EA70-1FA8-49F5-A6BF-4AE9CB97C303}" destId="{8D15C70B-27DC-4BC4-8B54-1A6B8CC1DBC1}" srcOrd="0" destOrd="0" presId="urn:microsoft.com/office/officeart/2005/8/layout/radial5"/>
    <dgm:cxn modelId="{BD12E5EF-F7F6-4E21-BEB6-898E47436460}" type="presParOf" srcId="{8B82EA68-B59A-424E-9756-C221A13DB47F}" destId="{E2EC1D87-F728-458A-8AB1-7A3D78F9D25E}" srcOrd="2" destOrd="0" presId="urn:microsoft.com/office/officeart/2005/8/layout/radial5"/>
    <dgm:cxn modelId="{0DD9CEE9-E598-4C03-A283-E006FE0A3424}" type="presParOf" srcId="{8B82EA68-B59A-424E-9756-C221A13DB47F}" destId="{A0E222DD-64BD-4A89-BBB9-2B80D8318D4A}" srcOrd="3" destOrd="0" presId="urn:microsoft.com/office/officeart/2005/8/layout/radial5"/>
    <dgm:cxn modelId="{CED83960-DF15-4965-9AD2-40C66BD6B244}" type="presParOf" srcId="{A0E222DD-64BD-4A89-BBB9-2B80D8318D4A}" destId="{839DF450-14DD-4280-9AEE-DA73938E9B9D}" srcOrd="0" destOrd="0" presId="urn:microsoft.com/office/officeart/2005/8/layout/radial5"/>
    <dgm:cxn modelId="{2A3E5B87-CC32-4358-BE70-0D66A09645C5}" type="presParOf" srcId="{8B82EA68-B59A-424E-9756-C221A13DB47F}" destId="{73BC26A8-8D0F-45E6-9E3B-37EADD227262}" srcOrd="4" destOrd="0" presId="urn:microsoft.com/office/officeart/2005/8/layout/radial5"/>
    <dgm:cxn modelId="{DDAD8B48-3C73-4E90-810E-4EB59C216CE4}" type="presParOf" srcId="{8B82EA68-B59A-424E-9756-C221A13DB47F}" destId="{06F93DE9-E67A-4CE1-BC6B-5C458B1137B0}" srcOrd="5" destOrd="0" presId="urn:microsoft.com/office/officeart/2005/8/layout/radial5"/>
    <dgm:cxn modelId="{4D3E27F0-834F-4062-AD91-E1F6718D4FCE}" type="presParOf" srcId="{06F93DE9-E67A-4CE1-BC6B-5C458B1137B0}" destId="{DA660ED5-C4B7-4208-928A-B8DD66837486}" srcOrd="0" destOrd="0" presId="urn:microsoft.com/office/officeart/2005/8/layout/radial5"/>
    <dgm:cxn modelId="{F1A37005-B681-4DAD-8819-519CBFC23C8D}" type="presParOf" srcId="{8B82EA68-B59A-424E-9756-C221A13DB47F}" destId="{D8B200F5-4D07-49B2-A587-C2FE6CEC49F8}" srcOrd="6" destOrd="0" presId="urn:microsoft.com/office/officeart/2005/8/layout/radial5"/>
    <dgm:cxn modelId="{ADBD2816-7311-41E2-B270-468B074810ED}" type="presParOf" srcId="{8B82EA68-B59A-424E-9756-C221A13DB47F}" destId="{E7EAB10C-E176-4610-B2C6-BE8F83AD0F9B}" srcOrd="7" destOrd="0" presId="urn:microsoft.com/office/officeart/2005/8/layout/radial5"/>
    <dgm:cxn modelId="{D722541A-1081-4798-87BF-7D91F2DF1E21}" type="presParOf" srcId="{E7EAB10C-E176-4610-B2C6-BE8F83AD0F9B}" destId="{47F0322C-5978-482D-A409-1280E22C6D82}" srcOrd="0" destOrd="0" presId="urn:microsoft.com/office/officeart/2005/8/layout/radial5"/>
    <dgm:cxn modelId="{9AD67235-E2CF-4977-835F-E57EDAE62F1F}" type="presParOf" srcId="{8B82EA68-B59A-424E-9756-C221A13DB47F}" destId="{FFE63D16-C443-42C8-BB30-4CA61876A647}" srcOrd="8" destOrd="0" presId="urn:microsoft.com/office/officeart/2005/8/layout/radial5"/>
    <dgm:cxn modelId="{E9B9B91E-0E52-4973-9184-DAE6EF26AB32}" type="presParOf" srcId="{8B82EA68-B59A-424E-9756-C221A13DB47F}" destId="{C481485E-E38C-4518-A609-8D1D62CF917B}" srcOrd="9" destOrd="0" presId="urn:microsoft.com/office/officeart/2005/8/layout/radial5"/>
    <dgm:cxn modelId="{65A9DCF8-363B-4BD8-A6D7-25F4F193D490}" type="presParOf" srcId="{C481485E-E38C-4518-A609-8D1D62CF917B}" destId="{DB024BEC-8C88-4F07-BCA5-811E266A083B}" srcOrd="0" destOrd="0" presId="urn:microsoft.com/office/officeart/2005/8/layout/radial5"/>
    <dgm:cxn modelId="{0865B728-8BC6-4337-8178-94345CAB1245}" type="presParOf" srcId="{8B82EA68-B59A-424E-9756-C221A13DB47F}" destId="{0A6C1809-69AA-4BA6-8257-5A11C3557B45}" srcOrd="10" destOrd="0" presId="urn:microsoft.com/office/officeart/2005/8/layout/radial5"/>
    <dgm:cxn modelId="{1D58069F-B48C-4A42-A689-3515CB95D25B}" type="presParOf" srcId="{8B82EA68-B59A-424E-9756-C221A13DB47F}" destId="{FA950D33-9BD9-4D37-A533-789F5554AFB5}" srcOrd="11" destOrd="0" presId="urn:microsoft.com/office/officeart/2005/8/layout/radial5"/>
    <dgm:cxn modelId="{B125577C-0AFC-4909-9F9C-757A6AB347F1}" type="presParOf" srcId="{FA950D33-9BD9-4D37-A533-789F5554AFB5}" destId="{F326903B-AF5C-41D9-A950-9DE60C069BDF}" srcOrd="0" destOrd="0" presId="urn:microsoft.com/office/officeart/2005/8/layout/radial5"/>
    <dgm:cxn modelId="{3ABD796E-5D15-46DF-893F-752DD96CFBBF}" type="presParOf" srcId="{8B82EA68-B59A-424E-9756-C221A13DB47F}" destId="{EB1C3899-7B42-47CD-912B-DD035472498D}" srcOrd="12" destOrd="0" presId="urn:microsoft.com/office/officeart/2005/8/layout/radial5"/>
    <dgm:cxn modelId="{402E6BD2-4A51-4693-8A1A-4B3ED3CB1A6B}" type="presParOf" srcId="{8B82EA68-B59A-424E-9756-C221A13DB47F}" destId="{2F5553CB-2478-4421-B002-5FA728364A78}" srcOrd="13" destOrd="0" presId="urn:microsoft.com/office/officeart/2005/8/layout/radial5"/>
    <dgm:cxn modelId="{0411F09F-36B0-4691-9FC9-4E7A0DD80D02}" type="presParOf" srcId="{2F5553CB-2478-4421-B002-5FA728364A78}" destId="{881BA4B6-6173-4BE7-ACB0-127409627ABA}" srcOrd="0" destOrd="0" presId="urn:microsoft.com/office/officeart/2005/8/layout/radial5"/>
    <dgm:cxn modelId="{10D79DC9-B53E-4F90-9F1B-0E51D78E7BA7}" type="presParOf" srcId="{8B82EA68-B59A-424E-9756-C221A13DB47F}" destId="{FED909B6-8F19-4D98-AAC2-EBEEF4830C2B}" srcOrd="14" destOrd="0" presId="urn:microsoft.com/office/officeart/2005/8/layout/radial5"/>
    <dgm:cxn modelId="{9B9557E0-5327-4119-A6DA-AF18BF36E8E9}" type="presParOf" srcId="{8B82EA68-B59A-424E-9756-C221A13DB47F}" destId="{A0B7EB92-DF16-476D-BB87-6C0D26E26F61}" srcOrd="15" destOrd="0" presId="urn:microsoft.com/office/officeart/2005/8/layout/radial5"/>
    <dgm:cxn modelId="{9D7816EF-BE43-4583-813D-FF29E8235548}" type="presParOf" srcId="{A0B7EB92-DF16-476D-BB87-6C0D26E26F61}" destId="{E3A5A4EE-729B-477E-AEA8-7FC61FA6B941}" srcOrd="0" destOrd="0" presId="urn:microsoft.com/office/officeart/2005/8/layout/radial5"/>
    <dgm:cxn modelId="{96A3730C-DE23-4569-85F4-9A61ABB0E6E3}" type="presParOf" srcId="{8B82EA68-B59A-424E-9756-C221A13DB47F}" destId="{69EA0517-EDCB-4CEB-899F-D56DCF7B4404}" srcOrd="16" destOrd="0" presId="urn:microsoft.com/office/officeart/2005/8/layout/radial5"/>
    <dgm:cxn modelId="{BDA87685-E7A1-4910-9403-7CC5EF73E2A7}" type="presParOf" srcId="{8B82EA68-B59A-424E-9756-C221A13DB47F}" destId="{7A035AEB-3A20-4DC3-9A60-032AB2743B03}" srcOrd="17" destOrd="0" presId="urn:microsoft.com/office/officeart/2005/8/layout/radial5"/>
    <dgm:cxn modelId="{3B06FBB2-84C0-4E13-96CA-2806C7D74E3B}" type="presParOf" srcId="{7A035AEB-3A20-4DC3-9A60-032AB2743B03}" destId="{4273F29E-B93C-44D6-A671-FCDC77ED9BA3}" srcOrd="0" destOrd="0" presId="urn:microsoft.com/office/officeart/2005/8/layout/radial5"/>
    <dgm:cxn modelId="{CF7C90A6-80FE-44C1-A1E6-23F41B5E0524}" type="presParOf" srcId="{8B82EA68-B59A-424E-9756-C221A13DB47F}" destId="{83F11675-07D9-406F-853D-13FD28BBB805}" srcOrd="18" destOrd="0" presId="urn:microsoft.com/office/officeart/2005/8/layout/radial5"/>
    <dgm:cxn modelId="{3E712AE5-CCD4-4819-B5F4-E893CE193F7D}" type="presParOf" srcId="{8B82EA68-B59A-424E-9756-C221A13DB47F}" destId="{DF27FC25-052B-426A-9E06-117E992234F6}" srcOrd="19" destOrd="0" presId="urn:microsoft.com/office/officeart/2005/8/layout/radial5"/>
    <dgm:cxn modelId="{0E735B7F-3681-42B2-8402-792DC8C79C0A}" type="presParOf" srcId="{DF27FC25-052B-426A-9E06-117E992234F6}" destId="{53D78D63-5F88-4163-9535-46A64127BD3A}" srcOrd="0" destOrd="0" presId="urn:microsoft.com/office/officeart/2005/8/layout/radial5"/>
    <dgm:cxn modelId="{423ABACA-E95C-49A8-A048-9C38F05F7922}" type="presParOf" srcId="{8B82EA68-B59A-424E-9756-C221A13DB47F}" destId="{EDA34655-9131-4731-957F-5382F53A0660}" srcOrd="20" destOrd="0" presId="urn:microsoft.com/office/officeart/2005/8/layout/radial5"/>
    <dgm:cxn modelId="{7F1AAEF3-6166-4868-815E-A7E002FE92C1}" type="presParOf" srcId="{8B82EA68-B59A-424E-9756-C221A13DB47F}" destId="{805C1585-4E61-4F5A-9BFC-54208B923515}" srcOrd="21" destOrd="0" presId="urn:microsoft.com/office/officeart/2005/8/layout/radial5"/>
    <dgm:cxn modelId="{1AAE6224-05C7-4AE2-B907-EF324FC27851}" type="presParOf" srcId="{805C1585-4E61-4F5A-9BFC-54208B923515}" destId="{FF7680E8-690C-4DDB-A561-55CE1BA8CED6}" srcOrd="0" destOrd="0" presId="urn:microsoft.com/office/officeart/2005/8/layout/radial5"/>
    <dgm:cxn modelId="{6179BAA5-1754-4855-9549-C2D7090C23C4}" type="presParOf" srcId="{8B82EA68-B59A-424E-9756-C221A13DB47F}" destId="{06523326-C046-41B9-890C-9456FACCE40B}" srcOrd="22" destOrd="0" presId="urn:microsoft.com/office/officeart/2005/8/layout/radial5"/>
    <dgm:cxn modelId="{BEE74E1C-2532-4B30-AFEE-27877923A921}" type="presParOf" srcId="{8B82EA68-B59A-424E-9756-C221A13DB47F}" destId="{553B84E4-4A31-43DB-B3BF-8E8EF2B79F2D}" srcOrd="23" destOrd="0" presId="urn:microsoft.com/office/officeart/2005/8/layout/radial5"/>
    <dgm:cxn modelId="{DEBA4C38-E38B-46CA-9A47-0585FCE025D0}" type="presParOf" srcId="{553B84E4-4A31-43DB-B3BF-8E8EF2B79F2D}" destId="{C47D9E4B-AD47-4E79-B529-9B264E8F4F6B}" srcOrd="0" destOrd="0" presId="urn:microsoft.com/office/officeart/2005/8/layout/radial5"/>
    <dgm:cxn modelId="{47E2E74D-5B20-40AE-8325-94DB9D979A31}" type="presParOf" srcId="{8B82EA68-B59A-424E-9756-C221A13DB47F}" destId="{E0AC84DD-2093-416F-85DE-E547FE520660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Расход</a:t>
          </a:r>
          <a:endParaRPr lang="ru-RU" dirty="0">
            <a:solidFill>
              <a:schemeClr val="bg1"/>
            </a:solidFill>
          </a:endParaRP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Доход</a:t>
          </a:r>
          <a:endParaRPr lang="ru-RU" dirty="0">
            <a:solidFill>
              <a:schemeClr val="bg1"/>
            </a:solidFill>
          </a:endParaRP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E7F3A7-1A57-40AF-AF17-D890D9683D68}" type="pres">
      <dgm:prSet presAssocID="{43A1FB40-BE9F-49D2-B5D5-864B314BEDF3}" presName="node" presStyleLbl="node1" presStyleIdx="0" presStyleCnt="2" custFlipVert="1" custFlipHor="1" custLinFactX="100000" custLinFactNeighborX="19527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FlipVert="1" custFlipHor="1" custScaleY="42230" custLinFactX="-100000" custLinFactNeighborX="-184634" custLinFactNeighborY="1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A88AA9-FCF5-46AE-A788-DC53A7729343}" type="presOf" srcId="{0A1D6F78-58A4-461A-BD07-0B55A292539C}" destId="{1DA9F830-BF5F-4713-82CD-DB3FF95B7A90}" srcOrd="0" destOrd="0" presId="urn:microsoft.com/office/officeart/2005/8/layout/hList6"/>
    <dgm:cxn modelId="{107068F3-494B-45DD-BD46-4E109AD73C75}" type="presOf" srcId="{BC23EC8A-3B1D-422A-A398-9AA913CD8988}" destId="{3A146C52-AD2B-489C-BF10-3AA4F8CAFD67}" srcOrd="0" destOrd="0" presId="urn:microsoft.com/office/officeart/2005/8/layout/hList6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E2E35101-B5AE-4C00-BA5E-865F1C8A982D}" type="presOf" srcId="{43A1FB40-BE9F-49D2-B5D5-864B314BEDF3}" destId="{F1E7F3A7-1A57-40AF-AF17-D890D9683D68}" srcOrd="0" destOrd="0" presId="urn:microsoft.com/office/officeart/2005/8/layout/hList6"/>
    <dgm:cxn modelId="{1975F940-4677-4D10-AA9D-2610C002C165}" type="presParOf" srcId="{1DA9F830-BF5F-4713-82CD-DB3FF95B7A90}" destId="{F1E7F3A7-1A57-40AF-AF17-D890D9683D68}" srcOrd="0" destOrd="0" presId="urn:microsoft.com/office/officeart/2005/8/layout/hList6"/>
    <dgm:cxn modelId="{15F5C6B2-4943-4518-984C-152B75478A37}" type="presParOf" srcId="{1DA9F830-BF5F-4713-82CD-DB3FF95B7A90}" destId="{0D941501-709D-412F-8E16-F5C9BB2B0F5C}" srcOrd="1" destOrd="0" presId="urn:microsoft.com/office/officeart/2005/8/layout/hList6"/>
    <dgm:cxn modelId="{40643657-EADC-4FDF-8D66-C19077C01591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06B49-2BC0-4633-A609-6144CC96F5F4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7EE0D7EF-F49A-4AB9-8F2A-F6B7A1F26BE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НАЛОГОВЫЕ ДОХОДЫ</a:t>
          </a:r>
        </a:p>
        <a:p>
          <a:r>
            <a:rPr lang="ru-RU" sz="1600" dirty="0" smtClean="0">
              <a:solidFill>
                <a:schemeClr val="bg1"/>
              </a:solidFill>
            </a:rPr>
            <a:t>Установленные законом платежи, которые граждане и организации обязаны вносить в бюджет государства</a:t>
          </a:r>
          <a:endParaRPr lang="ru-RU" sz="1600" dirty="0">
            <a:solidFill>
              <a:schemeClr val="bg1"/>
            </a:solidFill>
          </a:endParaRPr>
        </a:p>
      </dgm:t>
    </dgm:pt>
    <dgm:pt modelId="{7B8CCF30-CB19-4373-835C-C627AEFEDDC2}" type="parTrans" cxnId="{CAC55876-E11A-49D8-830B-C8B36FB69F4C}">
      <dgm:prSet/>
      <dgm:spPr/>
      <dgm:t>
        <a:bodyPr/>
        <a:lstStyle/>
        <a:p>
          <a:endParaRPr lang="ru-RU"/>
        </a:p>
      </dgm:t>
    </dgm:pt>
    <dgm:pt modelId="{E2F5115D-3685-46A7-8C0F-57BC8DCDEF23}" type="sibTrans" cxnId="{CAC55876-E11A-49D8-830B-C8B36FB69F4C}">
      <dgm:prSet/>
      <dgm:spPr/>
      <dgm:t>
        <a:bodyPr/>
        <a:lstStyle/>
        <a:p>
          <a:endParaRPr lang="ru-RU"/>
        </a:p>
      </dgm:t>
    </dgm:pt>
    <dgm:pt modelId="{C1C0B77B-5BE6-452A-AD66-A880DB6A3E4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ru-RU" sz="1800" b="1" dirty="0" smtClean="0">
              <a:solidFill>
                <a:schemeClr val="bg1"/>
              </a:solidFill>
            </a:rPr>
            <a:t>БЕЗВОЗМЕЗДНЫЕ ПОСТУПЛЕНИЯ</a:t>
          </a:r>
        </a:p>
        <a:p>
          <a:pPr algn="ctr"/>
          <a:r>
            <a:rPr lang="ru-RU" sz="1600" dirty="0" smtClean="0">
              <a:solidFill>
                <a:schemeClr val="bg1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физических и юридических лиц</a:t>
          </a:r>
        </a:p>
        <a:p>
          <a:pPr algn="ctr"/>
          <a:endParaRPr lang="ru-RU" sz="1600" dirty="0"/>
        </a:p>
      </dgm:t>
    </dgm:pt>
    <dgm:pt modelId="{8C0F4C37-1403-49F5-82A4-6785BA8A9D29}" type="parTrans" cxnId="{44CD2FA8-454A-4052-8E7C-1B689990424D}">
      <dgm:prSet/>
      <dgm:spPr/>
      <dgm:t>
        <a:bodyPr/>
        <a:lstStyle/>
        <a:p>
          <a:endParaRPr lang="ru-RU"/>
        </a:p>
      </dgm:t>
    </dgm:pt>
    <dgm:pt modelId="{CBAD3506-B911-4A7A-AB38-DCF36635E148}" type="sibTrans" cxnId="{44CD2FA8-454A-4052-8E7C-1B689990424D}">
      <dgm:prSet/>
      <dgm:spPr/>
      <dgm:t>
        <a:bodyPr/>
        <a:lstStyle/>
        <a:p>
          <a:endParaRPr lang="ru-RU"/>
        </a:p>
      </dgm:t>
    </dgm:pt>
    <dgm:pt modelId="{085B5655-BBE6-4975-BC4D-30C4ED8B57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r"/>
          <a:r>
            <a:rPr lang="ru-RU" sz="1800" b="1" dirty="0" smtClean="0">
              <a:solidFill>
                <a:schemeClr val="bg1"/>
              </a:solidFill>
            </a:rPr>
            <a:t>НЕНАЛОГОВЫЕ ДОХОДЫ</a:t>
          </a:r>
        </a:p>
        <a:p>
          <a:pPr algn="r"/>
          <a:r>
            <a:rPr lang="ru-RU" sz="1800" dirty="0" smtClean="0">
              <a:solidFill>
                <a:schemeClr val="bg1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  <a:endParaRPr lang="ru-RU" sz="1800" dirty="0">
            <a:solidFill>
              <a:schemeClr val="bg1"/>
            </a:solidFill>
          </a:endParaRPr>
        </a:p>
      </dgm:t>
    </dgm:pt>
    <dgm:pt modelId="{49BDF1C7-7E28-475F-BD3D-E2F492473E28}" type="parTrans" cxnId="{1FF360C4-3FCB-473A-B973-E1C965B260D5}">
      <dgm:prSet/>
      <dgm:spPr/>
      <dgm:t>
        <a:bodyPr/>
        <a:lstStyle/>
        <a:p>
          <a:endParaRPr lang="ru-RU"/>
        </a:p>
      </dgm:t>
    </dgm:pt>
    <dgm:pt modelId="{C4B85506-03EF-4178-9C38-37299D1DE9D9}" type="sibTrans" cxnId="{1FF360C4-3FCB-473A-B973-E1C965B260D5}">
      <dgm:prSet/>
      <dgm:spPr/>
      <dgm:t>
        <a:bodyPr/>
        <a:lstStyle/>
        <a:p>
          <a:endParaRPr lang="ru-RU"/>
        </a:p>
      </dgm:t>
    </dgm:pt>
    <dgm:pt modelId="{13F5272B-AAF2-44DD-9D7A-AF399C6136B7}" type="pres">
      <dgm:prSet presAssocID="{09606B49-2BC0-4633-A609-6144CC96F5F4}" presName="compositeShape" presStyleCnt="0">
        <dgm:presLayoutVars>
          <dgm:chMax val="7"/>
          <dgm:dir/>
          <dgm:resizeHandles val="exact"/>
        </dgm:presLayoutVars>
      </dgm:prSet>
      <dgm:spPr/>
    </dgm:pt>
    <dgm:pt modelId="{3BE460B6-A018-48F9-80FA-D5A7F85E18BB}" type="pres">
      <dgm:prSet presAssocID="{7EE0D7EF-F49A-4AB9-8F2A-F6B7A1F26BED}" presName="circ1" presStyleLbl="vennNode1" presStyleIdx="0" presStyleCnt="3" custScaleX="114548" custScaleY="110047" custLinFactNeighborX="-529" custLinFactNeighborY="-13735"/>
      <dgm:spPr/>
      <dgm:t>
        <a:bodyPr/>
        <a:lstStyle/>
        <a:p>
          <a:endParaRPr lang="ru-RU"/>
        </a:p>
      </dgm:t>
    </dgm:pt>
    <dgm:pt modelId="{2F31F59B-CD8E-4F8C-AC1F-7E74F0498C70}" type="pres">
      <dgm:prSet presAssocID="{7EE0D7EF-F49A-4AB9-8F2A-F6B7A1F26B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676C9-DA6E-4933-A7FD-B3F9A0783CA3}" type="pres">
      <dgm:prSet presAssocID="{C1C0B77B-5BE6-452A-AD66-A880DB6A3E4A}" presName="circ2" presStyleLbl="vennNode1" presStyleIdx="1" presStyleCnt="3" custScaleX="124842" custScaleY="119642" custLinFactNeighborX="19796" custLinFactNeighborY="158"/>
      <dgm:spPr/>
      <dgm:t>
        <a:bodyPr/>
        <a:lstStyle/>
        <a:p>
          <a:endParaRPr lang="ru-RU"/>
        </a:p>
      </dgm:t>
    </dgm:pt>
    <dgm:pt modelId="{5E908DB7-61D5-4BDE-8011-A4A1755C296E}" type="pres">
      <dgm:prSet presAssocID="{C1C0B77B-5BE6-452A-AD66-A880DB6A3E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2D127-C6CD-4E15-888A-C31FF7002ABD}" type="pres">
      <dgm:prSet presAssocID="{085B5655-BBE6-4975-BC4D-30C4ED8B5793}" presName="circ3" presStyleLbl="vennNode1" presStyleIdx="2" presStyleCnt="3" custScaleX="114047" custScaleY="111782" custLinFactNeighborX="-13452" custLinFactNeighborY="-10"/>
      <dgm:spPr/>
      <dgm:t>
        <a:bodyPr/>
        <a:lstStyle/>
        <a:p>
          <a:endParaRPr lang="ru-RU"/>
        </a:p>
      </dgm:t>
    </dgm:pt>
    <dgm:pt modelId="{B55341CB-8CA0-4F8B-B7BF-1704B7AD16CD}" type="pres">
      <dgm:prSet presAssocID="{085B5655-BBE6-4975-BC4D-30C4ED8B57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27BB47-DAAA-45C0-AE9E-480CA9369471}" type="presOf" srcId="{7EE0D7EF-F49A-4AB9-8F2A-F6B7A1F26BED}" destId="{3BE460B6-A018-48F9-80FA-D5A7F85E18BB}" srcOrd="0" destOrd="0" presId="urn:microsoft.com/office/officeart/2005/8/layout/venn1"/>
    <dgm:cxn modelId="{44CD2FA8-454A-4052-8E7C-1B689990424D}" srcId="{09606B49-2BC0-4633-A609-6144CC96F5F4}" destId="{C1C0B77B-5BE6-452A-AD66-A880DB6A3E4A}" srcOrd="1" destOrd="0" parTransId="{8C0F4C37-1403-49F5-82A4-6785BA8A9D29}" sibTransId="{CBAD3506-B911-4A7A-AB38-DCF36635E148}"/>
    <dgm:cxn modelId="{6E5E8D96-F5C5-49A0-B3BA-E2F421CFF1CE}" type="presOf" srcId="{C1C0B77B-5BE6-452A-AD66-A880DB6A3E4A}" destId="{5E908DB7-61D5-4BDE-8011-A4A1755C296E}" srcOrd="1" destOrd="0" presId="urn:microsoft.com/office/officeart/2005/8/layout/venn1"/>
    <dgm:cxn modelId="{09768E6E-3342-4070-91F7-77228C6C879B}" type="presOf" srcId="{C1C0B77B-5BE6-452A-AD66-A880DB6A3E4A}" destId="{442676C9-DA6E-4933-A7FD-B3F9A0783CA3}" srcOrd="0" destOrd="0" presId="urn:microsoft.com/office/officeart/2005/8/layout/venn1"/>
    <dgm:cxn modelId="{CAC55876-E11A-49D8-830B-C8B36FB69F4C}" srcId="{09606B49-2BC0-4633-A609-6144CC96F5F4}" destId="{7EE0D7EF-F49A-4AB9-8F2A-F6B7A1F26BED}" srcOrd="0" destOrd="0" parTransId="{7B8CCF30-CB19-4373-835C-C627AEFEDDC2}" sibTransId="{E2F5115D-3685-46A7-8C0F-57BC8DCDEF23}"/>
    <dgm:cxn modelId="{CE91F821-06D8-4876-BAC0-55F64C73578E}" type="presOf" srcId="{7EE0D7EF-F49A-4AB9-8F2A-F6B7A1F26BED}" destId="{2F31F59B-CD8E-4F8C-AC1F-7E74F0498C70}" srcOrd="1" destOrd="0" presId="urn:microsoft.com/office/officeart/2005/8/layout/venn1"/>
    <dgm:cxn modelId="{3142B4B0-2D9A-4C02-97AD-D3368A9E1C23}" type="presOf" srcId="{085B5655-BBE6-4975-BC4D-30C4ED8B5793}" destId="{B55341CB-8CA0-4F8B-B7BF-1704B7AD16CD}" srcOrd="1" destOrd="0" presId="urn:microsoft.com/office/officeart/2005/8/layout/venn1"/>
    <dgm:cxn modelId="{8449F2FE-5B8D-4877-9D2F-A093D439235A}" type="presOf" srcId="{09606B49-2BC0-4633-A609-6144CC96F5F4}" destId="{13F5272B-AAF2-44DD-9D7A-AF399C6136B7}" srcOrd="0" destOrd="0" presId="urn:microsoft.com/office/officeart/2005/8/layout/venn1"/>
    <dgm:cxn modelId="{63B4785E-B750-4BAF-B5E6-BC747386EB56}" type="presOf" srcId="{085B5655-BBE6-4975-BC4D-30C4ED8B5793}" destId="{A472D127-C6CD-4E15-888A-C31FF7002ABD}" srcOrd="0" destOrd="0" presId="urn:microsoft.com/office/officeart/2005/8/layout/venn1"/>
    <dgm:cxn modelId="{1FF360C4-3FCB-473A-B973-E1C965B260D5}" srcId="{09606B49-2BC0-4633-A609-6144CC96F5F4}" destId="{085B5655-BBE6-4975-BC4D-30C4ED8B5793}" srcOrd="2" destOrd="0" parTransId="{49BDF1C7-7E28-475F-BD3D-E2F492473E28}" sibTransId="{C4B85506-03EF-4178-9C38-37299D1DE9D9}"/>
    <dgm:cxn modelId="{D0AA167B-E0EC-4A97-AB1C-76CEF93EC48B}" type="presParOf" srcId="{13F5272B-AAF2-44DD-9D7A-AF399C6136B7}" destId="{3BE460B6-A018-48F9-80FA-D5A7F85E18BB}" srcOrd="0" destOrd="0" presId="urn:microsoft.com/office/officeart/2005/8/layout/venn1"/>
    <dgm:cxn modelId="{5B534F1F-EDB1-4711-8F65-03F8F657768D}" type="presParOf" srcId="{13F5272B-AAF2-44DD-9D7A-AF399C6136B7}" destId="{2F31F59B-CD8E-4F8C-AC1F-7E74F0498C70}" srcOrd="1" destOrd="0" presId="urn:microsoft.com/office/officeart/2005/8/layout/venn1"/>
    <dgm:cxn modelId="{B4444B91-8EF4-46A4-86BE-572217CE9FE3}" type="presParOf" srcId="{13F5272B-AAF2-44DD-9D7A-AF399C6136B7}" destId="{442676C9-DA6E-4933-A7FD-B3F9A0783CA3}" srcOrd="2" destOrd="0" presId="urn:microsoft.com/office/officeart/2005/8/layout/venn1"/>
    <dgm:cxn modelId="{717C7EAA-2DB3-436E-A509-51251D1A8917}" type="presParOf" srcId="{13F5272B-AAF2-44DD-9D7A-AF399C6136B7}" destId="{5E908DB7-61D5-4BDE-8011-A4A1755C296E}" srcOrd="3" destOrd="0" presId="urn:microsoft.com/office/officeart/2005/8/layout/venn1"/>
    <dgm:cxn modelId="{1362290C-173C-4B05-AC46-55387BFD8E97}" type="presParOf" srcId="{13F5272B-AAF2-44DD-9D7A-AF399C6136B7}" destId="{A472D127-C6CD-4E15-888A-C31FF7002ABD}" srcOrd="4" destOrd="0" presId="urn:microsoft.com/office/officeart/2005/8/layout/venn1"/>
    <dgm:cxn modelId="{CB533F0E-C2AE-4A35-932A-7F8D60C264FA}" type="presParOf" srcId="{13F5272B-AAF2-44DD-9D7A-AF399C6136B7}" destId="{B55341CB-8CA0-4F8B-B7BF-1704B7AD16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BC5C5E-9410-4482-8921-074701C68D4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BE9884-F559-4149-9861-7D0F3C124B6D}">
      <dgm:prSet phldrT="[Текст]" custT="1"/>
      <dgm:spPr>
        <a:solidFill>
          <a:srgbClr val="92D05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СОСТАВЛЕНИЕ</a:t>
          </a:r>
          <a:endParaRPr lang="ru-RU" sz="1400" dirty="0">
            <a:solidFill>
              <a:schemeClr val="accent4">
                <a:lumMod val="75000"/>
              </a:schemeClr>
            </a:solidFill>
          </a:endParaRPr>
        </a:p>
      </dgm:t>
    </dgm:pt>
    <dgm:pt modelId="{A219F588-4AF3-44BF-989A-4092CDD6CF35}" type="parTrans" cxnId="{D74138C9-B1AC-480E-8AC7-3B8BC1048E59}">
      <dgm:prSet/>
      <dgm:spPr/>
      <dgm:t>
        <a:bodyPr/>
        <a:lstStyle/>
        <a:p>
          <a:endParaRPr lang="ru-RU"/>
        </a:p>
      </dgm:t>
    </dgm:pt>
    <dgm:pt modelId="{B222EB6F-A1BC-4D11-A85B-B68657468A67}" type="sibTrans" cxnId="{D74138C9-B1AC-480E-8AC7-3B8BC1048E59}">
      <dgm:prSet/>
      <dgm:spPr/>
      <dgm:t>
        <a:bodyPr/>
        <a:lstStyle/>
        <a:p>
          <a:endParaRPr lang="ru-RU"/>
        </a:p>
      </dgm:t>
    </dgm:pt>
    <dgm:pt modelId="{651B11ED-E196-4F9A-B754-C1D1E85A1B1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проекта бюджета на очередной год и плановый период</a:t>
          </a:r>
          <a:endParaRPr lang="ru-RU" sz="1400" dirty="0">
            <a:solidFill>
              <a:schemeClr val="bg1"/>
            </a:solidFill>
          </a:endParaRPr>
        </a:p>
      </dgm:t>
    </dgm:pt>
    <dgm:pt modelId="{91379500-B9E0-4342-A709-5625331EC12D}" type="parTrans" cxnId="{1FD70668-AB65-4447-8489-FEF580F6704B}">
      <dgm:prSet/>
      <dgm:spPr/>
      <dgm:t>
        <a:bodyPr/>
        <a:lstStyle/>
        <a:p>
          <a:endParaRPr lang="ru-RU"/>
        </a:p>
      </dgm:t>
    </dgm:pt>
    <dgm:pt modelId="{4A1F27D1-33CF-40A6-BF44-35BBDBC8F830}" type="sibTrans" cxnId="{1FD70668-AB65-4447-8489-FEF580F6704B}">
      <dgm:prSet/>
      <dgm:spPr/>
      <dgm:t>
        <a:bodyPr/>
        <a:lstStyle/>
        <a:p>
          <a:endParaRPr lang="ru-RU"/>
        </a:p>
      </dgm:t>
    </dgm:pt>
    <dgm:pt modelId="{FF7AFC6A-9EB4-4D8D-876F-F2DE161AC7FB}">
      <dgm:prSet phldrT="[Текст]"/>
      <dgm:spPr>
        <a:solidFill>
          <a:srgbClr val="92D05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РАССМОТРЕНИЕ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4777750B-09B4-4F8D-A3C3-F6DE15AD776C}" type="parTrans" cxnId="{B61A3D48-75DB-4A59-8B28-019C16732607}">
      <dgm:prSet/>
      <dgm:spPr/>
      <dgm:t>
        <a:bodyPr/>
        <a:lstStyle/>
        <a:p>
          <a:endParaRPr lang="ru-RU"/>
        </a:p>
      </dgm:t>
    </dgm:pt>
    <dgm:pt modelId="{B4FBC87B-5CC6-4CB3-BF10-20AB9009C066}" type="sibTrans" cxnId="{B61A3D48-75DB-4A59-8B28-019C16732607}">
      <dgm:prSet/>
      <dgm:spPr/>
      <dgm:t>
        <a:bodyPr/>
        <a:lstStyle/>
        <a:p>
          <a:endParaRPr lang="ru-RU"/>
        </a:p>
      </dgm:t>
    </dgm:pt>
    <dgm:pt modelId="{300D4B02-8E35-4535-82DF-6E87BC78D10B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проекта бюджета на очередной год и плановый период</a:t>
          </a:r>
          <a:endParaRPr lang="ru-RU" sz="1400" dirty="0">
            <a:solidFill>
              <a:schemeClr val="bg1"/>
            </a:solidFill>
          </a:endParaRPr>
        </a:p>
      </dgm:t>
    </dgm:pt>
    <dgm:pt modelId="{924ED416-9D5B-4C5D-900A-857E888D301B}" type="parTrans" cxnId="{CD8A9B40-6542-4B69-A175-629C164D92E9}">
      <dgm:prSet/>
      <dgm:spPr/>
      <dgm:t>
        <a:bodyPr/>
        <a:lstStyle/>
        <a:p>
          <a:endParaRPr lang="ru-RU"/>
        </a:p>
      </dgm:t>
    </dgm:pt>
    <dgm:pt modelId="{BCE98794-86FB-4DBC-902B-1BC1B359980C}" type="sibTrans" cxnId="{CD8A9B40-6542-4B69-A175-629C164D92E9}">
      <dgm:prSet/>
      <dgm:spPr/>
      <dgm:t>
        <a:bodyPr/>
        <a:lstStyle/>
        <a:p>
          <a:endParaRPr lang="ru-RU"/>
        </a:p>
      </dgm:t>
    </dgm:pt>
    <dgm:pt modelId="{2BC80238-7698-4A31-BF82-08C97E9CF3E5}">
      <dgm:prSet phldrT="[Текст]"/>
      <dgm:spPr>
        <a:solidFill>
          <a:srgbClr val="92D05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УТВЕРЖДЕНИЕ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98AD1655-6BE5-480B-9A1D-B140B76B9C42}" type="parTrans" cxnId="{530EA76E-5084-4931-BD2F-39DF488A904D}">
      <dgm:prSet/>
      <dgm:spPr/>
      <dgm:t>
        <a:bodyPr/>
        <a:lstStyle/>
        <a:p>
          <a:endParaRPr lang="ru-RU"/>
        </a:p>
      </dgm:t>
    </dgm:pt>
    <dgm:pt modelId="{85070C78-831E-44AA-89BD-CFA94B0E018A}" type="sibTrans" cxnId="{530EA76E-5084-4931-BD2F-39DF488A904D}">
      <dgm:prSet/>
      <dgm:spPr/>
      <dgm:t>
        <a:bodyPr/>
        <a:lstStyle/>
        <a:p>
          <a:endParaRPr lang="ru-RU"/>
        </a:p>
      </dgm:t>
    </dgm:pt>
    <dgm:pt modelId="{C60F0301-0F85-4473-B463-BD53873F727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проекта бюджета на очередной год и плановый период</a:t>
          </a:r>
          <a:endParaRPr lang="ru-RU" sz="1400" dirty="0">
            <a:solidFill>
              <a:schemeClr val="bg1"/>
            </a:solidFill>
          </a:endParaRPr>
        </a:p>
      </dgm:t>
    </dgm:pt>
    <dgm:pt modelId="{A9A3DFC7-12AF-49A7-A2C4-A77E4CA6CCA4}" type="parTrans" cxnId="{96F3C2A5-FA03-4F66-9C01-C874D227BA2D}">
      <dgm:prSet/>
      <dgm:spPr/>
      <dgm:t>
        <a:bodyPr/>
        <a:lstStyle/>
        <a:p>
          <a:endParaRPr lang="ru-RU"/>
        </a:p>
      </dgm:t>
    </dgm:pt>
    <dgm:pt modelId="{A989E410-350E-44CA-84F4-B5599FDE7F64}" type="sibTrans" cxnId="{96F3C2A5-FA03-4F66-9C01-C874D227BA2D}">
      <dgm:prSet/>
      <dgm:spPr/>
      <dgm:t>
        <a:bodyPr/>
        <a:lstStyle/>
        <a:p>
          <a:endParaRPr lang="ru-RU"/>
        </a:p>
      </dgm:t>
    </dgm:pt>
    <dgm:pt modelId="{0155F3FC-9ECB-49F5-8EE6-A6130305B825}">
      <dgm:prSet/>
      <dgm:spPr>
        <a:solidFill>
          <a:srgbClr val="92D05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</a:rPr>
            <a:t>ФОРМИРОВАНИЕ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32D443FD-B2E9-4996-B8BD-4AD70C96FAD8}" type="parTrans" cxnId="{A3F3152D-E1E7-4321-9CED-FF9FEC106F10}">
      <dgm:prSet/>
      <dgm:spPr/>
      <dgm:t>
        <a:bodyPr/>
        <a:lstStyle/>
        <a:p>
          <a:endParaRPr lang="ru-RU"/>
        </a:p>
      </dgm:t>
    </dgm:pt>
    <dgm:pt modelId="{6552ACA1-42AD-4D42-839F-86B0907E0FBC}" type="sibTrans" cxnId="{A3F3152D-E1E7-4321-9CED-FF9FEC106F10}">
      <dgm:prSet/>
      <dgm:spPr/>
      <dgm:t>
        <a:bodyPr/>
        <a:lstStyle/>
        <a:p>
          <a:endParaRPr lang="ru-RU"/>
        </a:p>
      </dgm:t>
    </dgm:pt>
    <dgm:pt modelId="{C0C65DFA-4F33-4235-9193-8C30025AFD92}">
      <dgm:prSet/>
      <dgm:spPr>
        <a:solidFill>
          <a:srgbClr val="92D05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</a:rPr>
            <a:t>УТВЕРЖДЕНИЕ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FA21399A-5C70-4181-B695-C4E829D80A06}" type="parTrans" cxnId="{FC19BEE1-330C-4D73-8DF6-3C99DADC07B1}">
      <dgm:prSet/>
      <dgm:spPr/>
      <dgm:t>
        <a:bodyPr/>
        <a:lstStyle/>
        <a:p>
          <a:endParaRPr lang="ru-RU"/>
        </a:p>
      </dgm:t>
    </dgm:pt>
    <dgm:pt modelId="{B9957BFC-668E-4A64-B599-09941162BC6E}" type="sibTrans" cxnId="{FC19BEE1-330C-4D73-8DF6-3C99DADC07B1}">
      <dgm:prSet/>
      <dgm:spPr/>
      <dgm:t>
        <a:bodyPr/>
        <a:lstStyle/>
        <a:p>
          <a:endParaRPr lang="ru-RU"/>
        </a:p>
      </dgm:t>
    </dgm:pt>
    <dgm:pt modelId="{205BA1EC-2D5C-4475-9A89-A90BA56A28CF}">
      <dgm:prSet/>
      <dgm:spPr>
        <a:solidFill>
          <a:srgbClr val="92D05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4">
                  <a:lumMod val="75000"/>
                </a:schemeClr>
              </a:solidFill>
            </a:rPr>
            <a:t>ИСПОЛНЕНИЕ</a:t>
          </a:r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53114A7F-9164-44C1-BE8C-DE5CA783B731}" type="parTrans" cxnId="{230A0845-5E67-45AF-AF28-9CE190667828}">
      <dgm:prSet/>
      <dgm:spPr/>
      <dgm:t>
        <a:bodyPr/>
        <a:lstStyle/>
        <a:p>
          <a:endParaRPr lang="ru-RU"/>
        </a:p>
      </dgm:t>
    </dgm:pt>
    <dgm:pt modelId="{C8DF228D-75AB-4CAA-8271-7A6777F48936}" type="sibTrans" cxnId="{230A0845-5E67-45AF-AF28-9CE190667828}">
      <dgm:prSet/>
      <dgm:spPr/>
      <dgm:t>
        <a:bodyPr/>
        <a:lstStyle/>
        <a:p>
          <a:endParaRPr lang="ru-RU"/>
        </a:p>
      </dgm:t>
    </dgm:pt>
    <dgm:pt modelId="{D5C953CF-B141-4ACA-AFA7-8370DBBF2AB1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бюджета в текущем году</a:t>
          </a:r>
          <a:endParaRPr lang="ru-RU" sz="1400" dirty="0">
            <a:solidFill>
              <a:schemeClr val="bg1"/>
            </a:solidFill>
          </a:endParaRPr>
        </a:p>
      </dgm:t>
    </dgm:pt>
    <dgm:pt modelId="{45A56DCC-7F0D-445A-9097-713745C221B8}" type="parTrans" cxnId="{3E751B30-ED08-4D9C-BBD2-EA77A8C11BD4}">
      <dgm:prSet/>
      <dgm:spPr/>
      <dgm:t>
        <a:bodyPr/>
        <a:lstStyle/>
        <a:p>
          <a:endParaRPr lang="ru-RU"/>
        </a:p>
      </dgm:t>
    </dgm:pt>
    <dgm:pt modelId="{1270C17D-6732-411C-96A5-B1DF6D56F80F}" type="sibTrans" cxnId="{3E751B30-ED08-4D9C-BBD2-EA77A8C11BD4}">
      <dgm:prSet/>
      <dgm:spPr/>
      <dgm:t>
        <a:bodyPr/>
        <a:lstStyle/>
        <a:p>
          <a:endParaRPr lang="ru-RU"/>
        </a:p>
      </dgm:t>
    </dgm:pt>
    <dgm:pt modelId="{561029B3-C24C-4210-BD06-A673103DBB60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отчета об исполнении бюджета  за год</a:t>
          </a:r>
          <a:endParaRPr lang="ru-RU" sz="1400" dirty="0">
            <a:solidFill>
              <a:schemeClr val="bg1"/>
            </a:solidFill>
          </a:endParaRPr>
        </a:p>
      </dgm:t>
    </dgm:pt>
    <dgm:pt modelId="{B98E97B5-5DD1-4C94-B50A-73D0FE3A859F}" type="parTrans" cxnId="{543F3DAA-C1B0-4B2A-94EF-89AACEA7ADC5}">
      <dgm:prSet/>
      <dgm:spPr/>
      <dgm:t>
        <a:bodyPr/>
        <a:lstStyle/>
        <a:p>
          <a:endParaRPr lang="ru-RU"/>
        </a:p>
      </dgm:t>
    </dgm:pt>
    <dgm:pt modelId="{2256B857-18C4-46BA-A896-40E3B5899161}" type="sibTrans" cxnId="{543F3DAA-C1B0-4B2A-94EF-89AACEA7ADC5}">
      <dgm:prSet/>
      <dgm:spPr/>
      <dgm:t>
        <a:bodyPr/>
        <a:lstStyle/>
        <a:p>
          <a:endParaRPr lang="ru-RU"/>
        </a:p>
      </dgm:t>
    </dgm:pt>
    <dgm:pt modelId="{26D831DE-A84E-413D-AA3F-85DCAC69FFAA}">
      <dgm:prSet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отчета об исполнении бюджета за год           </a:t>
          </a:r>
          <a:endParaRPr lang="ru-RU" sz="1400" dirty="0">
            <a:solidFill>
              <a:schemeClr val="bg1"/>
            </a:solidFill>
          </a:endParaRPr>
        </a:p>
      </dgm:t>
    </dgm:pt>
    <dgm:pt modelId="{0D13F799-7D76-49A4-9567-B7223D373A98}" type="parTrans" cxnId="{95FB123E-B92B-4247-A286-AC298DD22582}">
      <dgm:prSet/>
      <dgm:spPr/>
      <dgm:t>
        <a:bodyPr/>
        <a:lstStyle/>
        <a:p>
          <a:endParaRPr lang="ru-RU"/>
        </a:p>
      </dgm:t>
    </dgm:pt>
    <dgm:pt modelId="{C1FA27E2-184F-456A-9FE9-79F659028047}" type="sibTrans" cxnId="{95FB123E-B92B-4247-A286-AC298DD22582}">
      <dgm:prSet/>
      <dgm:spPr/>
      <dgm:t>
        <a:bodyPr/>
        <a:lstStyle/>
        <a:p>
          <a:endParaRPr lang="ru-RU"/>
        </a:p>
      </dgm:t>
    </dgm:pt>
    <dgm:pt modelId="{07D36921-F715-40FD-A567-2C31CB69ECF8}" type="pres">
      <dgm:prSet presAssocID="{74BC5C5E-9410-4482-8921-074701C68D4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E7291A-09FD-4DAD-B6A7-AFAEED297E4B}" type="pres">
      <dgm:prSet presAssocID="{87BE9884-F559-4149-9861-7D0F3C124B6D}" presName="composite" presStyleCnt="0"/>
      <dgm:spPr/>
    </dgm:pt>
    <dgm:pt modelId="{257D8616-1D19-4853-8F53-02880170197F}" type="pres">
      <dgm:prSet presAssocID="{87BE9884-F559-4149-9861-7D0F3C124B6D}" presName="bentUpArrow1" presStyleLbl="alignImgPlace1" presStyleIdx="0" presStyleCnt="5" custScaleX="90757" custLinFactNeighborX="-71136" custLinFactNeighborY="22524"/>
      <dgm:spPr>
        <a:solidFill>
          <a:srgbClr val="92D050"/>
        </a:solidFill>
        <a:ln>
          <a:solidFill>
            <a:schemeClr val="accent4">
              <a:lumMod val="75000"/>
            </a:schemeClr>
          </a:solidFill>
        </a:ln>
      </dgm:spPr>
    </dgm:pt>
    <dgm:pt modelId="{52A3CAFF-D8D0-4F11-BADC-652227AFC512}" type="pres">
      <dgm:prSet presAssocID="{87BE9884-F559-4149-9861-7D0F3C124B6D}" presName="ParentText" presStyleLbl="node1" presStyleIdx="0" presStyleCnt="6" custScaleX="187680" custScaleY="136047" custLinFactNeighborX="-75595" custLinFactNeighborY="40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8DA94-161E-4A32-B259-FEE5F6E776A8}" type="pres">
      <dgm:prSet presAssocID="{87BE9884-F559-4149-9861-7D0F3C124B6D}" presName="ChildText" presStyleLbl="revTx" presStyleIdx="0" presStyleCnt="6" custScaleX="289051" custLinFactX="32452" custLinFactNeighborX="100000" custLinFactNeighborY="-35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78D82-0879-4116-85B7-239EDF507AF0}" type="pres">
      <dgm:prSet presAssocID="{B222EB6F-A1BC-4D11-A85B-B68657468A67}" presName="sibTrans" presStyleCnt="0"/>
      <dgm:spPr/>
    </dgm:pt>
    <dgm:pt modelId="{CBDEE50F-FDB9-4DA1-9465-968D7E0A8E4B}" type="pres">
      <dgm:prSet presAssocID="{FF7AFC6A-9EB4-4D8D-876F-F2DE161AC7FB}" presName="composite" presStyleCnt="0"/>
      <dgm:spPr/>
    </dgm:pt>
    <dgm:pt modelId="{99D553C2-A4AE-459F-BAAA-88A3890F9585}" type="pres">
      <dgm:prSet presAssocID="{FF7AFC6A-9EB4-4D8D-876F-F2DE161AC7FB}" presName="bentUpArrow1" presStyleLbl="alignImgPlace1" presStyleIdx="1" presStyleCnt="5" custScaleX="137203" custLinFactX="-10349" custLinFactNeighborX="-100000" custLinFactNeighborY="11383"/>
      <dgm:spPr>
        <a:solidFill>
          <a:srgbClr val="92D050"/>
        </a:solidFill>
        <a:ln>
          <a:solidFill>
            <a:schemeClr val="accent4">
              <a:lumMod val="75000"/>
            </a:schemeClr>
          </a:solidFill>
        </a:ln>
      </dgm:spPr>
    </dgm:pt>
    <dgm:pt modelId="{CEE91D4F-5150-4F05-8214-19BF582CF0ED}" type="pres">
      <dgm:prSet presAssocID="{FF7AFC6A-9EB4-4D8D-876F-F2DE161AC7FB}" presName="ParentText" presStyleLbl="node1" presStyleIdx="1" presStyleCnt="6" custScaleX="157419" custScaleY="139711" custLinFactNeighborX="-59212" custLinFactNeighborY="-115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734CC-EA54-4056-BB97-597414A2A29A}" type="pres">
      <dgm:prSet presAssocID="{FF7AFC6A-9EB4-4D8D-876F-F2DE161AC7FB}" presName="ChildText" presStyleLbl="revTx" presStyleIdx="1" presStyleCnt="6" custScaleX="289463" custLinFactNeighborX="48445" custLinFactNeighborY="-24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9A3C4-7515-4B3E-8012-98D88E9C94C3}" type="pres">
      <dgm:prSet presAssocID="{B4FBC87B-5CC6-4CB3-BF10-20AB9009C066}" presName="sibTrans" presStyleCnt="0"/>
      <dgm:spPr/>
    </dgm:pt>
    <dgm:pt modelId="{F0A84D79-4C11-435D-9C23-96BE3428665F}" type="pres">
      <dgm:prSet presAssocID="{2BC80238-7698-4A31-BF82-08C97E9CF3E5}" presName="composite" presStyleCnt="0"/>
      <dgm:spPr/>
    </dgm:pt>
    <dgm:pt modelId="{0DCE211A-FF09-4664-8BEE-C9E4375B4C0C}" type="pres">
      <dgm:prSet presAssocID="{2BC80238-7698-4A31-BF82-08C97E9CF3E5}" presName="bentUpArrow1" presStyleLbl="alignImgPlace1" presStyleIdx="2" presStyleCnt="5" custLinFactX="-25050" custLinFactNeighborX="-100000" custLinFactNeighborY="-25554"/>
      <dgm:spPr>
        <a:solidFill>
          <a:srgbClr val="92D050"/>
        </a:solidFill>
        <a:ln>
          <a:solidFill>
            <a:schemeClr val="accent4">
              <a:lumMod val="75000"/>
            </a:schemeClr>
          </a:solidFill>
        </a:ln>
      </dgm:spPr>
    </dgm:pt>
    <dgm:pt modelId="{6BEC97C9-236D-4A8A-BD61-D943752C62BF}" type="pres">
      <dgm:prSet presAssocID="{2BC80238-7698-4A31-BF82-08C97E9CF3E5}" presName="ParentText" presStyleLbl="node1" presStyleIdx="2" presStyleCnt="6" custScaleX="166649" custScaleY="131946" custLinFactNeighborX="-51959" custLinFactNeighborY="-379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2E2DC-A9C4-44FB-AD3A-6A7A8EE19CF7}" type="pres">
      <dgm:prSet presAssocID="{2BC80238-7698-4A31-BF82-08C97E9CF3E5}" presName="ChildText" presStyleLbl="revTx" presStyleIdx="2" presStyleCnt="6" custScaleX="341018" custLinFactNeighborX="92202" custLinFactNeighborY="-517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B7C71-0560-4532-9BE4-4BC90D375163}" type="pres">
      <dgm:prSet presAssocID="{85070C78-831E-44AA-89BD-CFA94B0E018A}" presName="sibTrans" presStyleCnt="0"/>
      <dgm:spPr/>
    </dgm:pt>
    <dgm:pt modelId="{506D91A7-776A-4B3E-87DD-B7AF5A9BF4C1}" type="pres">
      <dgm:prSet presAssocID="{205BA1EC-2D5C-4475-9A89-A90BA56A28CF}" presName="composite" presStyleCnt="0"/>
      <dgm:spPr/>
    </dgm:pt>
    <dgm:pt modelId="{96F8D70B-607F-4361-BF60-C259C09EA1BA}" type="pres">
      <dgm:prSet presAssocID="{205BA1EC-2D5C-4475-9A89-A90BA56A28CF}" presName="bentUpArrow1" presStyleLbl="alignImgPlace1" presStyleIdx="3" presStyleCnt="5" custLinFactX="-67535" custLinFactNeighborX="-100000" custLinFactNeighborY="-48328"/>
      <dgm:spPr>
        <a:solidFill>
          <a:srgbClr val="92D050"/>
        </a:solidFill>
        <a:ln>
          <a:solidFill>
            <a:schemeClr val="accent4">
              <a:lumMod val="75000"/>
            </a:schemeClr>
          </a:solidFill>
        </a:ln>
      </dgm:spPr>
    </dgm:pt>
    <dgm:pt modelId="{C1144B75-C0F9-4C85-8F1E-463440588597}" type="pres">
      <dgm:prSet presAssocID="{205BA1EC-2D5C-4475-9A89-A90BA56A28CF}" presName="ParentText" presStyleLbl="node1" presStyleIdx="3" presStyleCnt="6" custScaleX="167413" custScaleY="133696" custLinFactNeighborX="-74072" custLinFactNeighborY="-549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BF6E4-A086-4073-A981-5BA211FDC0E1}" type="pres">
      <dgm:prSet presAssocID="{205BA1EC-2D5C-4475-9A89-A90BA56A28CF}" presName="ChildText" presStyleLbl="revTx" presStyleIdx="3" presStyleCnt="6" custScaleX="286120" custLinFactNeighborX="35738" custLinFactNeighborY="-723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499DD-0162-4B3B-BF10-A340DAD6CED3}" type="pres">
      <dgm:prSet presAssocID="{C8DF228D-75AB-4CAA-8271-7A6777F48936}" presName="sibTrans" presStyleCnt="0"/>
      <dgm:spPr/>
    </dgm:pt>
    <dgm:pt modelId="{7935F85D-DED9-4ECD-9438-6A10BED82FD0}" type="pres">
      <dgm:prSet presAssocID="{0155F3FC-9ECB-49F5-8EE6-A6130305B825}" presName="composite" presStyleCnt="0"/>
      <dgm:spPr/>
    </dgm:pt>
    <dgm:pt modelId="{28EB015A-0FA4-48B7-960B-C9BAA8D016F3}" type="pres">
      <dgm:prSet presAssocID="{0155F3FC-9ECB-49F5-8EE6-A6130305B825}" presName="bentUpArrow1" presStyleLbl="alignImgPlace1" presStyleIdx="4" presStyleCnt="5" custLinFactX="-100000" custLinFactNeighborX="-103359" custLinFactNeighborY="-66808"/>
      <dgm:spPr>
        <a:solidFill>
          <a:srgbClr val="92D050"/>
        </a:solidFill>
        <a:ln>
          <a:solidFill>
            <a:schemeClr val="accent4">
              <a:lumMod val="75000"/>
            </a:schemeClr>
          </a:solidFill>
        </a:ln>
      </dgm:spPr>
    </dgm:pt>
    <dgm:pt modelId="{51ACE228-B4DF-4530-9FDE-231396F29948}" type="pres">
      <dgm:prSet presAssocID="{0155F3FC-9ECB-49F5-8EE6-A6130305B825}" presName="ParentText" presStyleLbl="node1" presStyleIdx="4" presStyleCnt="6" custScaleX="165434" custScaleY="149947" custLinFactX="-4581" custLinFactNeighborX="-100000" custLinFactNeighborY="-795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CC36A-9F5F-40D3-8821-4CE7B85E5562}" type="pres">
      <dgm:prSet presAssocID="{0155F3FC-9ECB-49F5-8EE6-A6130305B825}" presName="ChildText" presStyleLbl="revTx" presStyleIdx="4" presStyleCnt="6" custScaleX="302888" custLinFactNeighborX="-2037" custLinFactNeighborY="-72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0FBF8-E114-4E1A-8FDB-721106A613F5}" type="pres">
      <dgm:prSet presAssocID="{6552ACA1-42AD-4D42-839F-86B0907E0FBC}" presName="sibTrans" presStyleCnt="0"/>
      <dgm:spPr/>
    </dgm:pt>
    <dgm:pt modelId="{29A4A17D-B778-4FAF-A134-FD486E3F9CD9}" type="pres">
      <dgm:prSet presAssocID="{C0C65DFA-4F33-4235-9193-8C30025AFD92}" presName="composite" presStyleCnt="0"/>
      <dgm:spPr/>
    </dgm:pt>
    <dgm:pt modelId="{44466C57-3D5C-4116-93B2-06C7348B6099}" type="pres">
      <dgm:prSet presAssocID="{C0C65DFA-4F33-4235-9193-8C30025AFD92}" presName="ParentText" presStyleLbl="node1" presStyleIdx="5" presStyleCnt="6" custScaleX="207805" custScaleY="130026" custLinFactX="-23451" custLinFactNeighborX="-100000" custLinFactNeighborY="-827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CDA7C-1790-422B-A3A8-2FF17385DA90}" type="pres">
      <dgm:prSet presAssocID="{C0C65DFA-4F33-4235-9193-8C30025AFD92}" presName="FinalChildText" presStyleLbl="revTx" presStyleIdx="5" presStyleCnt="6" custScaleX="280624" custLinFactNeighborX="40767" custLinFactNeighborY="-658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978273-0E04-4AF4-8335-8E3AB9DA5E3A}" type="presOf" srcId="{0155F3FC-9ECB-49F5-8EE6-A6130305B825}" destId="{51ACE228-B4DF-4530-9FDE-231396F29948}" srcOrd="0" destOrd="0" presId="urn:microsoft.com/office/officeart/2005/8/layout/StepDownProcess"/>
    <dgm:cxn modelId="{CD8A9B40-6542-4B69-A175-629C164D92E9}" srcId="{FF7AFC6A-9EB4-4D8D-876F-F2DE161AC7FB}" destId="{300D4B02-8E35-4535-82DF-6E87BC78D10B}" srcOrd="0" destOrd="0" parTransId="{924ED416-9D5B-4C5D-900A-857E888D301B}" sibTransId="{BCE98794-86FB-4DBC-902B-1BC1B359980C}"/>
    <dgm:cxn modelId="{F01C42CC-2514-4CB8-8CDC-A6153E31FBB4}" type="presOf" srcId="{D5C953CF-B141-4ACA-AFA7-8370DBBF2AB1}" destId="{51BBF6E4-A086-4073-A981-5BA211FDC0E1}" srcOrd="0" destOrd="0" presId="urn:microsoft.com/office/officeart/2005/8/layout/StepDownProcess"/>
    <dgm:cxn modelId="{530EA76E-5084-4931-BD2F-39DF488A904D}" srcId="{74BC5C5E-9410-4482-8921-074701C68D45}" destId="{2BC80238-7698-4A31-BF82-08C97E9CF3E5}" srcOrd="2" destOrd="0" parTransId="{98AD1655-6BE5-480B-9A1D-B140B76B9C42}" sibTransId="{85070C78-831E-44AA-89BD-CFA94B0E018A}"/>
    <dgm:cxn modelId="{95FB123E-B92B-4247-A286-AC298DD22582}" srcId="{C0C65DFA-4F33-4235-9193-8C30025AFD92}" destId="{26D831DE-A84E-413D-AA3F-85DCAC69FFAA}" srcOrd="0" destOrd="0" parTransId="{0D13F799-7D76-49A4-9567-B7223D373A98}" sibTransId="{C1FA27E2-184F-456A-9FE9-79F659028047}"/>
    <dgm:cxn modelId="{D74138C9-B1AC-480E-8AC7-3B8BC1048E59}" srcId="{74BC5C5E-9410-4482-8921-074701C68D45}" destId="{87BE9884-F559-4149-9861-7D0F3C124B6D}" srcOrd="0" destOrd="0" parTransId="{A219F588-4AF3-44BF-989A-4092CDD6CF35}" sibTransId="{B222EB6F-A1BC-4D11-A85B-B68657468A67}"/>
    <dgm:cxn modelId="{FC19BEE1-330C-4D73-8DF6-3C99DADC07B1}" srcId="{74BC5C5E-9410-4482-8921-074701C68D45}" destId="{C0C65DFA-4F33-4235-9193-8C30025AFD92}" srcOrd="5" destOrd="0" parTransId="{FA21399A-5C70-4181-B695-C4E829D80A06}" sibTransId="{B9957BFC-668E-4A64-B599-09941162BC6E}"/>
    <dgm:cxn modelId="{DDE2D24D-D2EF-4253-9682-669EBB4B5A45}" type="presOf" srcId="{205BA1EC-2D5C-4475-9A89-A90BA56A28CF}" destId="{C1144B75-C0F9-4C85-8F1E-463440588597}" srcOrd="0" destOrd="0" presId="urn:microsoft.com/office/officeart/2005/8/layout/StepDownProcess"/>
    <dgm:cxn modelId="{2F3F966D-D24C-434C-BE8D-86C7C694EFBA}" type="presOf" srcId="{561029B3-C24C-4210-BD06-A673103DBB60}" destId="{427CC36A-9F5F-40D3-8821-4CE7B85E5562}" srcOrd="0" destOrd="0" presId="urn:microsoft.com/office/officeart/2005/8/layout/StepDownProcess"/>
    <dgm:cxn modelId="{1FD70668-AB65-4447-8489-FEF580F6704B}" srcId="{87BE9884-F559-4149-9861-7D0F3C124B6D}" destId="{651B11ED-E196-4F9A-B754-C1D1E85A1B19}" srcOrd="0" destOrd="0" parTransId="{91379500-B9E0-4342-A709-5625331EC12D}" sibTransId="{4A1F27D1-33CF-40A6-BF44-35BBDBC8F830}"/>
    <dgm:cxn modelId="{8924B5FA-0AC6-4DA8-B1FB-F6F799356829}" type="presOf" srcId="{C0C65DFA-4F33-4235-9193-8C30025AFD92}" destId="{44466C57-3D5C-4116-93B2-06C7348B6099}" srcOrd="0" destOrd="0" presId="urn:microsoft.com/office/officeart/2005/8/layout/StepDownProcess"/>
    <dgm:cxn modelId="{0FCEAB06-A8F5-45AB-BF3C-CD4C9C1C44A6}" type="presOf" srcId="{FF7AFC6A-9EB4-4D8D-876F-F2DE161AC7FB}" destId="{CEE91D4F-5150-4F05-8214-19BF582CF0ED}" srcOrd="0" destOrd="0" presId="urn:microsoft.com/office/officeart/2005/8/layout/StepDownProcess"/>
    <dgm:cxn modelId="{3E751B30-ED08-4D9C-BBD2-EA77A8C11BD4}" srcId="{205BA1EC-2D5C-4475-9A89-A90BA56A28CF}" destId="{D5C953CF-B141-4ACA-AFA7-8370DBBF2AB1}" srcOrd="0" destOrd="0" parTransId="{45A56DCC-7F0D-445A-9097-713745C221B8}" sibTransId="{1270C17D-6732-411C-96A5-B1DF6D56F80F}"/>
    <dgm:cxn modelId="{96F3C2A5-FA03-4F66-9C01-C874D227BA2D}" srcId="{2BC80238-7698-4A31-BF82-08C97E9CF3E5}" destId="{C60F0301-0F85-4473-B463-BD53873F7274}" srcOrd="0" destOrd="0" parTransId="{A9A3DFC7-12AF-49A7-A2C4-A77E4CA6CCA4}" sibTransId="{A989E410-350E-44CA-84F4-B5599FDE7F64}"/>
    <dgm:cxn modelId="{543F3DAA-C1B0-4B2A-94EF-89AACEA7ADC5}" srcId="{0155F3FC-9ECB-49F5-8EE6-A6130305B825}" destId="{561029B3-C24C-4210-BD06-A673103DBB60}" srcOrd="0" destOrd="0" parTransId="{B98E97B5-5DD1-4C94-B50A-73D0FE3A859F}" sibTransId="{2256B857-18C4-46BA-A896-40E3B5899161}"/>
    <dgm:cxn modelId="{3C9E59DA-2CE1-4CBF-9F26-57E51ED60708}" type="presOf" srcId="{2BC80238-7698-4A31-BF82-08C97E9CF3E5}" destId="{6BEC97C9-236D-4A8A-BD61-D943752C62BF}" srcOrd="0" destOrd="0" presId="urn:microsoft.com/office/officeart/2005/8/layout/StepDownProcess"/>
    <dgm:cxn modelId="{B61A3D48-75DB-4A59-8B28-019C16732607}" srcId="{74BC5C5E-9410-4482-8921-074701C68D45}" destId="{FF7AFC6A-9EB4-4D8D-876F-F2DE161AC7FB}" srcOrd="1" destOrd="0" parTransId="{4777750B-09B4-4F8D-A3C3-F6DE15AD776C}" sibTransId="{B4FBC87B-5CC6-4CB3-BF10-20AB9009C066}"/>
    <dgm:cxn modelId="{FC405197-9BE5-43C7-97C0-8AAF5C09031E}" type="presOf" srcId="{87BE9884-F559-4149-9861-7D0F3C124B6D}" destId="{52A3CAFF-D8D0-4F11-BADC-652227AFC512}" srcOrd="0" destOrd="0" presId="urn:microsoft.com/office/officeart/2005/8/layout/StepDownProcess"/>
    <dgm:cxn modelId="{EEEF7ED0-2483-4841-9DE4-9FA744244769}" type="presOf" srcId="{74BC5C5E-9410-4482-8921-074701C68D45}" destId="{07D36921-F715-40FD-A567-2C31CB69ECF8}" srcOrd="0" destOrd="0" presId="urn:microsoft.com/office/officeart/2005/8/layout/StepDownProcess"/>
    <dgm:cxn modelId="{A3F3152D-E1E7-4321-9CED-FF9FEC106F10}" srcId="{74BC5C5E-9410-4482-8921-074701C68D45}" destId="{0155F3FC-9ECB-49F5-8EE6-A6130305B825}" srcOrd="4" destOrd="0" parTransId="{32D443FD-B2E9-4996-B8BD-4AD70C96FAD8}" sibTransId="{6552ACA1-42AD-4D42-839F-86B0907E0FBC}"/>
    <dgm:cxn modelId="{690533D2-EDC8-4334-A38D-46C27052B69F}" type="presOf" srcId="{26D831DE-A84E-413D-AA3F-85DCAC69FFAA}" destId="{B4CCDA7C-1790-422B-A3A8-2FF17385DA90}" srcOrd="0" destOrd="0" presId="urn:microsoft.com/office/officeart/2005/8/layout/StepDownProcess"/>
    <dgm:cxn modelId="{230A0845-5E67-45AF-AF28-9CE190667828}" srcId="{74BC5C5E-9410-4482-8921-074701C68D45}" destId="{205BA1EC-2D5C-4475-9A89-A90BA56A28CF}" srcOrd="3" destOrd="0" parTransId="{53114A7F-9164-44C1-BE8C-DE5CA783B731}" sibTransId="{C8DF228D-75AB-4CAA-8271-7A6777F48936}"/>
    <dgm:cxn modelId="{E6AE9B34-3413-4616-B6F3-38D4AE0288E6}" type="presOf" srcId="{300D4B02-8E35-4535-82DF-6E87BC78D10B}" destId="{758734CC-EA54-4056-BB97-597414A2A29A}" srcOrd="0" destOrd="0" presId="urn:microsoft.com/office/officeart/2005/8/layout/StepDownProcess"/>
    <dgm:cxn modelId="{4A477261-FDB9-4373-971D-582D68F2A615}" type="presOf" srcId="{651B11ED-E196-4F9A-B754-C1D1E85A1B19}" destId="{D808DA94-161E-4A32-B259-FEE5F6E776A8}" srcOrd="0" destOrd="0" presId="urn:microsoft.com/office/officeart/2005/8/layout/StepDownProcess"/>
    <dgm:cxn modelId="{647899B0-17EB-4960-9BB6-FA5BB7BA1D2D}" type="presOf" srcId="{C60F0301-0F85-4473-B463-BD53873F7274}" destId="{5222E2DC-A9C4-44FB-AD3A-6A7A8EE19CF7}" srcOrd="0" destOrd="0" presId="urn:microsoft.com/office/officeart/2005/8/layout/StepDownProcess"/>
    <dgm:cxn modelId="{867A9A49-92C9-4AE5-A09F-0F30A06F1C08}" type="presParOf" srcId="{07D36921-F715-40FD-A567-2C31CB69ECF8}" destId="{A2E7291A-09FD-4DAD-B6A7-AFAEED297E4B}" srcOrd="0" destOrd="0" presId="urn:microsoft.com/office/officeart/2005/8/layout/StepDownProcess"/>
    <dgm:cxn modelId="{D4CABAF9-0F13-49B0-B447-0DC873478269}" type="presParOf" srcId="{A2E7291A-09FD-4DAD-B6A7-AFAEED297E4B}" destId="{257D8616-1D19-4853-8F53-02880170197F}" srcOrd="0" destOrd="0" presId="urn:microsoft.com/office/officeart/2005/8/layout/StepDownProcess"/>
    <dgm:cxn modelId="{3C7ECAB1-CE82-41DF-BB8E-47C519759C0B}" type="presParOf" srcId="{A2E7291A-09FD-4DAD-B6A7-AFAEED297E4B}" destId="{52A3CAFF-D8D0-4F11-BADC-652227AFC512}" srcOrd="1" destOrd="0" presId="urn:microsoft.com/office/officeart/2005/8/layout/StepDownProcess"/>
    <dgm:cxn modelId="{8B515294-A233-4072-AE51-6DEFAA156B53}" type="presParOf" srcId="{A2E7291A-09FD-4DAD-B6A7-AFAEED297E4B}" destId="{D808DA94-161E-4A32-B259-FEE5F6E776A8}" srcOrd="2" destOrd="0" presId="urn:microsoft.com/office/officeart/2005/8/layout/StepDownProcess"/>
    <dgm:cxn modelId="{06CDBA7E-850A-45E1-974C-88F253A2FFC8}" type="presParOf" srcId="{07D36921-F715-40FD-A567-2C31CB69ECF8}" destId="{E2278D82-0879-4116-85B7-239EDF507AF0}" srcOrd="1" destOrd="0" presId="urn:microsoft.com/office/officeart/2005/8/layout/StepDownProcess"/>
    <dgm:cxn modelId="{64CFE75C-633D-42D8-B716-1276881FD54A}" type="presParOf" srcId="{07D36921-F715-40FD-A567-2C31CB69ECF8}" destId="{CBDEE50F-FDB9-4DA1-9465-968D7E0A8E4B}" srcOrd="2" destOrd="0" presId="urn:microsoft.com/office/officeart/2005/8/layout/StepDownProcess"/>
    <dgm:cxn modelId="{AAB769BB-2ACC-41B0-BBEB-A481EAC539DA}" type="presParOf" srcId="{CBDEE50F-FDB9-4DA1-9465-968D7E0A8E4B}" destId="{99D553C2-A4AE-459F-BAAA-88A3890F9585}" srcOrd="0" destOrd="0" presId="urn:microsoft.com/office/officeart/2005/8/layout/StepDownProcess"/>
    <dgm:cxn modelId="{8CA670B4-6043-4697-A660-1268A308A8F5}" type="presParOf" srcId="{CBDEE50F-FDB9-4DA1-9465-968D7E0A8E4B}" destId="{CEE91D4F-5150-4F05-8214-19BF582CF0ED}" srcOrd="1" destOrd="0" presId="urn:microsoft.com/office/officeart/2005/8/layout/StepDownProcess"/>
    <dgm:cxn modelId="{BF3F3942-4A44-4EB4-9482-FB25102A91B1}" type="presParOf" srcId="{CBDEE50F-FDB9-4DA1-9465-968D7E0A8E4B}" destId="{758734CC-EA54-4056-BB97-597414A2A29A}" srcOrd="2" destOrd="0" presId="urn:microsoft.com/office/officeart/2005/8/layout/StepDownProcess"/>
    <dgm:cxn modelId="{E1CFB96F-A2C5-46E6-882B-15080CB7028B}" type="presParOf" srcId="{07D36921-F715-40FD-A567-2C31CB69ECF8}" destId="{D9D9A3C4-7515-4B3E-8012-98D88E9C94C3}" srcOrd="3" destOrd="0" presId="urn:microsoft.com/office/officeart/2005/8/layout/StepDownProcess"/>
    <dgm:cxn modelId="{CB7E5017-7CC2-4B02-9F10-70827A214BD3}" type="presParOf" srcId="{07D36921-F715-40FD-A567-2C31CB69ECF8}" destId="{F0A84D79-4C11-435D-9C23-96BE3428665F}" srcOrd="4" destOrd="0" presId="urn:microsoft.com/office/officeart/2005/8/layout/StepDownProcess"/>
    <dgm:cxn modelId="{77E20B74-AEC6-42EE-B9DE-72E5093D79D0}" type="presParOf" srcId="{F0A84D79-4C11-435D-9C23-96BE3428665F}" destId="{0DCE211A-FF09-4664-8BEE-C9E4375B4C0C}" srcOrd="0" destOrd="0" presId="urn:microsoft.com/office/officeart/2005/8/layout/StepDownProcess"/>
    <dgm:cxn modelId="{9BF2D49E-2303-4F72-A2D8-3C948DC01D48}" type="presParOf" srcId="{F0A84D79-4C11-435D-9C23-96BE3428665F}" destId="{6BEC97C9-236D-4A8A-BD61-D943752C62BF}" srcOrd="1" destOrd="0" presId="urn:microsoft.com/office/officeart/2005/8/layout/StepDownProcess"/>
    <dgm:cxn modelId="{8A0793FE-1200-4C3D-AF60-453C17421F7E}" type="presParOf" srcId="{F0A84D79-4C11-435D-9C23-96BE3428665F}" destId="{5222E2DC-A9C4-44FB-AD3A-6A7A8EE19CF7}" srcOrd="2" destOrd="0" presId="urn:microsoft.com/office/officeart/2005/8/layout/StepDownProcess"/>
    <dgm:cxn modelId="{4E0C63AF-A5BE-4304-95D6-74BA638BEC87}" type="presParOf" srcId="{07D36921-F715-40FD-A567-2C31CB69ECF8}" destId="{5F3B7C71-0560-4532-9BE4-4BC90D375163}" srcOrd="5" destOrd="0" presId="urn:microsoft.com/office/officeart/2005/8/layout/StepDownProcess"/>
    <dgm:cxn modelId="{7B1F80EA-02C2-4D34-868D-4AE37FAAFD1F}" type="presParOf" srcId="{07D36921-F715-40FD-A567-2C31CB69ECF8}" destId="{506D91A7-776A-4B3E-87DD-B7AF5A9BF4C1}" srcOrd="6" destOrd="0" presId="urn:microsoft.com/office/officeart/2005/8/layout/StepDownProcess"/>
    <dgm:cxn modelId="{01EBAEBD-E071-4971-AF9E-F09241FA5C49}" type="presParOf" srcId="{506D91A7-776A-4B3E-87DD-B7AF5A9BF4C1}" destId="{96F8D70B-607F-4361-BF60-C259C09EA1BA}" srcOrd="0" destOrd="0" presId="urn:microsoft.com/office/officeart/2005/8/layout/StepDownProcess"/>
    <dgm:cxn modelId="{9CF9F5A2-F29A-4853-8F44-02DEBAB5DB9A}" type="presParOf" srcId="{506D91A7-776A-4B3E-87DD-B7AF5A9BF4C1}" destId="{C1144B75-C0F9-4C85-8F1E-463440588597}" srcOrd="1" destOrd="0" presId="urn:microsoft.com/office/officeart/2005/8/layout/StepDownProcess"/>
    <dgm:cxn modelId="{7B254E01-72BF-487D-B9DE-1D76C82F38A3}" type="presParOf" srcId="{506D91A7-776A-4B3E-87DD-B7AF5A9BF4C1}" destId="{51BBF6E4-A086-4073-A981-5BA211FDC0E1}" srcOrd="2" destOrd="0" presId="urn:microsoft.com/office/officeart/2005/8/layout/StepDownProcess"/>
    <dgm:cxn modelId="{E981C326-5887-414E-AF77-4852EA7808B5}" type="presParOf" srcId="{07D36921-F715-40FD-A567-2C31CB69ECF8}" destId="{CCE499DD-0162-4B3B-BF10-A340DAD6CED3}" srcOrd="7" destOrd="0" presId="urn:microsoft.com/office/officeart/2005/8/layout/StepDownProcess"/>
    <dgm:cxn modelId="{F4F80024-B7BB-4A9D-A180-542ADA37BB77}" type="presParOf" srcId="{07D36921-F715-40FD-A567-2C31CB69ECF8}" destId="{7935F85D-DED9-4ECD-9438-6A10BED82FD0}" srcOrd="8" destOrd="0" presId="urn:microsoft.com/office/officeart/2005/8/layout/StepDownProcess"/>
    <dgm:cxn modelId="{83AE462A-CD5D-46FE-91B0-18FFBFBF65E6}" type="presParOf" srcId="{7935F85D-DED9-4ECD-9438-6A10BED82FD0}" destId="{28EB015A-0FA4-48B7-960B-C9BAA8D016F3}" srcOrd="0" destOrd="0" presId="urn:microsoft.com/office/officeart/2005/8/layout/StepDownProcess"/>
    <dgm:cxn modelId="{E846202C-9510-449F-90B7-750AE1041349}" type="presParOf" srcId="{7935F85D-DED9-4ECD-9438-6A10BED82FD0}" destId="{51ACE228-B4DF-4530-9FDE-231396F29948}" srcOrd="1" destOrd="0" presId="urn:microsoft.com/office/officeart/2005/8/layout/StepDownProcess"/>
    <dgm:cxn modelId="{BF02F53C-899B-4317-9630-8680CCE791DF}" type="presParOf" srcId="{7935F85D-DED9-4ECD-9438-6A10BED82FD0}" destId="{427CC36A-9F5F-40D3-8821-4CE7B85E5562}" srcOrd="2" destOrd="0" presId="urn:microsoft.com/office/officeart/2005/8/layout/StepDownProcess"/>
    <dgm:cxn modelId="{E50E521C-B6AC-40E2-9E32-A34D571597C6}" type="presParOf" srcId="{07D36921-F715-40FD-A567-2C31CB69ECF8}" destId="{D3D0FBF8-E114-4E1A-8FDB-721106A613F5}" srcOrd="9" destOrd="0" presId="urn:microsoft.com/office/officeart/2005/8/layout/StepDownProcess"/>
    <dgm:cxn modelId="{0527B19A-1A5F-40DE-B3CB-EDA062BE5B2C}" type="presParOf" srcId="{07D36921-F715-40FD-A567-2C31CB69ECF8}" destId="{29A4A17D-B778-4FAF-A134-FD486E3F9CD9}" srcOrd="10" destOrd="0" presId="urn:microsoft.com/office/officeart/2005/8/layout/StepDownProcess"/>
    <dgm:cxn modelId="{C73E19E9-7B8B-4C87-BF9D-C208363339A4}" type="presParOf" srcId="{29A4A17D-B778-4FAF-A134-FD486E3F9CD9}" destId="{44466C57-3D5C-4116-93B2-06C7348B6099}" srcOrd="0" destOrd="0" presId="urn:microsoft.com/office/officeart/2005/8/layout/StepDownProcess"/>
    <dgm:cxn modelId="{29EBA3A3-CE78-4709-AC78-4D1223169DB0}" type="presParOf" srcId="{29A4A17D-B778-4FAF-A134-FD486E3F9CD9}" destId="{B4CCDA7C-1790-422B-A3A8-2FF17385DA9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A08604-984E-4F6C-8327-A72E885C5153}" type="doc">
      <dgm:prSet loTypeId="urn:microsoft.com/office/officeart/2008/layout/VerticalCurvedList" loCatId="list" qsTypeId="urn:microsoft.com/office/officeart/2009/2/quickstyle/3d8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6CE9B4AE-DE5B-4B33-9F51-BBEE44B2038A}">
      <dgm:prSet phldrT="[Текст]"/>
      <dgm:spPr/>
      <dgm:t>
        <a:bodyPr/>
        <a:lstStyle/>
        <a:p>
          <a:r>
            <a:rPr lang="ru-RU" b="1" smtClean="0">
              <a:cs typeface="Times New Roman" panose="02020603050405020304" pitchFamily="18" charset="0"/>
            </a:rPr>
            <a:t>Основные направления бюджетной </a:t>
          </a:r>
          <a:r>
            <a:rPr lang="en-US" b="1" smtClean="0">
              <a:cs typeface="Times New Roman" panose="02020603050405020304" pitchFamily="18" charset="0"/>
            </a:rPr>
            <a:t> и </a:t>
          </a:r>
          <a:r>
            <a:rPr lang="ru-RU" b="1" smtClean="0">
              <a:cs typeface="Times New Roman" panose="02020603050405020304" pitchFamily="18" charset="0"/>
            </a:rPr>
            <a:t>налоговой политики</a:t>
          </a:r>
          <a:r>
            <a:rPr lang="en-US" b="1" smtClean="0">
              <a:cs typeface="Times New Roman" panose="02020603050405020304" pitchFamily="18" charset="0"/>
            </a:rPr>
            <a:t> </a:t>
          </a:r>
          <a:r>
            <a:rPr lang="ru-RU" b="1" smtClean="0">
              <a:cs typeface="Times New Roman" panose="02020603050405020304" pitchFamily="18" charset="0"/>
            </a:rPr>
            <a:t>городского округа Щёлково</a:t>
          </a:r>
          <a:endParaRPr lang="ru-RU" dirty="0"/>
        </a:p>
      </dgm:t>
    </dgm:pt>
    <dgm:pt modelId="{D6CCF44E-C565-4F8E-8FFD-AC8589B0D2D5}" type="parTrans" cxnId="{0020FD7D-0615-4451-ABB5-4C9E633A7579}">
      <dgm:prSet/>
      <dgm:spPr/>
      <dgm:t>
        <a:bodyPr/>
        <a:lstStyle/>
        <a:p>
          <a:endParaRPr lang="ru-RU"/>
        </a:p>
      </dgm:t>
    </dgm:pt>
    <dgm:pt modelId="{E53D34E9-B8A7-49B6-AD4C-24A254D10053}" type="sibTrans" cxnId="{0020FD7D-0615-4451-ABB5-4C9E633A7579}">
      <dgm:prSet/>
      <dgm:spPr/>
      <dgm:t>
        <a:bodyPr/>
        <a:lstStyle/>
        <a:p>
          <a:endParaRPr lang="ru-RU"/>
        </a:p>
      </dgm:t>
    </dgm:pt>
    <dgm:pt modelId="{009BD694-B19B-4D41-8349-BBB13DFB2E5C}">
      <dgm:prSet phldrT="[Текст]"/>
      <dgm:spPr/>
      <dgm:t>
        <a:bodyPr/>
        <a:lstStyle/>
        <a:p>
          <a:r>
            <a:rPr lang="ru-RU" b="1" smtClean="0">
              <a:cs typeface="Times New Roman" panose="02020603050405020304" pitchFamily="18" charset="0"/>
            </a:rPr>
            <a:t>Основные показатели прогноза социально-экономического развития</a:t>
          </a:r>
          <a:r>
            <a:rPr lang="en-US" b="1" smtClean="0">
              <a:cs typeface="Times New Roman" panose="02020603050405020304" pitchFamily="18" charset="0"/>
            </a:rPr>
            <a:t> </a:t>
          </a:r>
          <a:r>
            <a:rPr lang="ru-RU" b="1" smtClean="0">
              <a:cs typeface="Times New Roman" panose="02020603050405020304" pitchFamily="18" charset="0"/>
            </a:rPr>
            <a:t>городского округа Щёлково</a:t>
          </a:r>
          <a:endParaRPr lang="ru-RU" dirty="0"/>
        </a:p>
      </dgm:t>
    </dgm:pt>
    <dgm:pt modelId="{1A3B6E09-5E76-4E1F-B7BA-9DF516A3E5A2}" type="parTrans" cxnId="{5037593D-FC23-4656-AC71-C7793B773D30}">
      <dgm:prSet/>
      <dgm:spPr/>
      <dgm:t>
        <a:bodyPr/>
        <a:lstStyle/>
        <a:p>
          <a:endParaRPr lang="ru-RU"/>
        </a:p>
      </dgm:t>
    </dgm:pt>
    <dgm:pt modelId="{181218F3-184E-4855-BD3C-7DF7082AA639}" type="sibTrans" cxnId="{5037593D-FC23-4656-AC71-C7793B773D30}">
      <dgm:prSet/>
      <dgm:spPr/>
      <dgm:t>
        <a:bodyPr/>
        <a:lstStyle/>
        <a:p>
          <a:endParaRPr lang="ru-RU"/>
        </a:p>
      </dgm:t>
    </dgm:pt>
    <dgm:pt modelId="{CDB90EEA-3911-4369-8CA2-2343FC53C125}">
      <dgm:prSet phldrT="[Текст]"/>
      <dgm:spPr/>
      <dgm:t>
        <a:bodyPr/>
        <a:lstStyle/>
        <a:p>
          <a:r>
            <a:rPr lang="ru-RU" b="1" smtClean="0">
              <a:cs typeface="Times New Roman" panose="02020603050405020304" pitchFamily="18" charset="0"/>
            </a:rPr>
            <a:t>Муниципальные программ</a:t>
          </a:r>
          <a:r>
            <a:rPr lang="en-US" b="1" smtClean="0">
              <a:cs typeface="Times New Roman" panose="02020603050405020304" pitchFamily="18" charset="0"/>
            </a:rPr>
            <a:t>ы</a:t>
          </a:r>
          <a:r>
            <a:rPr lang="ru-RU" b="1" smtClean="0">
              <a:cs typeface="Times New Roman" panose="02020603050405020304" pitchFamily="18" charset="0"/>
            </a:rPr>
            <a:t> (проект</a:t>
          </a:r>
          <a:r>
            <a:rPr lang="en-US" b="1" smtClean="0">
              <a:cs typeface="Times New Roman" panose="02020603050405020304" pitchFamily="18" charset="0"/>
            </a:rPr>
            <a:t>ы</a:t>
          </a:r>
          <a:r>
            <a:rPr lang="ru-RU" b="1" smtClean="0">
              <a:cs typeface="Times New Roman" panose="02020603050405020304" pitchFamily="18" charset="0"/>
            </a:rPr>
            <a:t> муниципальных программ)</a:t>
          </a:r>
          <a:r>
            <a:rPr lang="en-US" b="1" smtClean="0">
              <a:cs typeface="Times New Roman" panose="02020603050405020304" pitchFamily="18" charset="0"/>
            </a:rPr>
            <a:t> </a:t>
          </a:r>
          <a:r>
            <a:rPr lang="ru-RU" b="1" smtClean="0">
              <a:cs typeface="Times New Roman" panose="02020603050405020304" pitchFamily="18" charset="0"/>
            </a:rPr>
            <a:t>городского округа Щёлково</a:t>
          </a:r>
          <a:endParaRPr lang="ru-RU" dirty="0"/>
        </a:p>
      </dgm:t>
    </dgm:pt>
    <dgm:pt modelId="{459F4B3E-6041-4CDD-8B4A-74E7CC8CBB38}" type="parTrans" cxnId="{67EB0EEB-D831-4013-BF40-705CA087DEBB}">
      <dgm:prSet/>
      <dgm:spPr/>
      <dgm:t>
        <a:bodyPr/>
        <a:lstStyle/>
        <a:p>
          <a:endParaRPr lang="ru-RU"/>
        </a:p>
      </dgm:t>
    </dgm:pt>
    <dgm:pt modelId="{B16ABB71-F8B7-4C14-BA07-B6ADCF8F36DF}" type="sibTrans" cxnId="{67EB0EEB-D831-4013-BF40-705CA087DEBB}">
      <dgm:prSet/>
      <dgm:spPr/>
      <dgm:t>
        <a:bodyPr/>
        <a:lstStyle/>
        <a:p>
          <a:endParaRPr lang="ru-RU"/>
        </a:p>
      </dgm:t>
    </dgm:pt>
    <dgm:pt modelId="{9E946A4A-E2EC-44CF-A43B-46B799AAD22B}" type="pres">
      <dgm:prSet presAssocID="{35A08604-984E-4F6C-8327-A72E885C51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0DD98BB-6232-44B8-84DF-541DDD5D783E}" type="pres">
      <dgm:prSet presAssocID="{35A08604-984E-4F6C-8327-A72E885C5153}" presName="Name1" presStyleCnt="0"/>
      <dgm:spPr/>
      <dgm:t>
        <a:bodyPr/>
        <a:lstStyle/>
        <a:p>
          <a:endParaRPr lang="ru-RU"/>
        </a:p>
      </dgm:t>
    </dgm:pt>
    <dgm:pt modelId="{4FAA250B-EA89-4D7F-B3C4-AD6D1A25CC6E}" type="pres">
      <dgm:prSet presAssocID="{35A08604-984E-4F6C-8327-A72E885C5153}" presName="cycle" presStyleCnt="0"/>
      <dgm:spPr/>
      <dgm:t>
        <a:bodyPr/>
        <a:lstStyle/>
        <a:p>
          <a:endParaRPr lang="ru-RU"/>
        </a:p>
      </dgm:t>
    </dgm:pt>
    <dgm:pt modelId="{AAAAE953-8807-4BCC-8388-3FF436C34F95}" type="pres">
      <dgm:prSet presAssocID="{35A08604-984E-4F6C-8327-A72E885C5153}" presName="srcNode" presStyleLbl="node1" presStyleIdx="0" presStyleCnt="3"/>
      <dgm:spPr/>
      <dgm:t>
        <a:bodyPr/>
        <a:lstStyle/>
        <a:p>
          <a:endParaRPr lang="ru-RU"/>
        </a:p>
      </dgm:t>
    </dgm:pt>
    <dgm:pt modelId="{78C72B69-34BE-4432-93E8-CF53F7F842CC}" type="pres">
      <dgm:prSet presAssocID="{35A08604-984E-4F6C-8327-A72E885C5153}" presName="conn" presStyleLbl="parChTrans1D2" presStyleIdx="0" presStyleCnt="1" custScaleX="44731" custScaleY="57897" custLinFactNeighborX="29999" custLinFactNeighborY="1030"/>
      <dgm:spPr/>
      <dgm:t>
        <a:bodyPr/>
        <a:lstStyle/>
        <a:p>
          <a:endParaRPr lang="ru-RU"/>
        </a:p>
      </dgm:t>
    </dgm:pt>
    <dgm:pt modelId="{718A5870-938F-47B5-9BCA-BF4560A12F26}" type="pres">
      <dgm:prSet presAssocID="{35A08604-984E-4F6C-8327-A72E885C5153}" presName="extraNode" presStyleLbl="node1" presStyleIdx="0" presStyleCnt="3"/>
      <dgm:spPr/>
      <dgm:t>
        <a:bodyPr/>
        <a:lstStyle/>
        <a:p>
          <a:endParaRPr lang="ru-RU"/>
        </a:p>
      </dgm:t>
    </dgm:pt>
    <dgm:pt modelId="{DE681451-55BA-44A6-AE42-4C6129FFB67D}" type="pres">
      <dgm:prSet presAssocID="{35A08604-984E-4F6C-8327-A72E885C5153}" presName="dstNode" presStyleLbl="node1" presStyleIdx="0" presStyleCnt="3"/>
      <dgm:spPr/>
      <dgm:t>
        <a:bodyPr/>
        <a:lstStyle/>
        <a:p>
          <a:endParaRPr lang="ru-RU"/>
        </a:p>
      </dgm:t>
    </dgm:pt>
    <dgm:pt modelId="{1B72DCA1-7526-4921-85FA-56E761B5D8CF}" type="pres">
      <dgm:prSet presAssocID="{6CE9B4AE-DE5B-4B33-9F51-BBEE44B2038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93FFA-4BD1-4B6F-AEAD-A9DE6CBA47EB}" type="pres">
      <dgm:prSet presAssocID="{6CE9B4AE-DE5B-4B33-9F51-BBEE44B2038A}" presName="accent_1" presStyleCnt="0"/>
      <dgm:spPr/>
      <dgm:t>
        <a:bodyPr/>
        <a:lstStyle/>
        <a:p>
          <a:endParaRPr lang="ru-RU"/>
        </a:p>
      </dgm:t>
    </dgm:pt>
    <dgm:pt modelId="{243C6FA6-780B-4D70-9CCC-7B675B8B9B3C}" type="pres">
      <dgm:prSet presAssocID="{6CE9B4AE-DE5B-4B33-9F51-BBEE44B2038A}" presName="accentRepeatNode" presStyleLbl="solidFgAcc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6A347F-E960-448A-BD64-1F0DA48DE8ED}" type="pres">
      <dgm:prSet presAssocID="{009BD694-B19B-4D41-8349-BBB13DFB2E5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22257-1B70-4145-BF71-644E401E7CB9}" type="pres">
      <dgm:prSet presAssocID="{009BD694-B19B-4D41-8349-BBB13DFB2E5C}" presName="accent_2" presStyleCnt="0"/>
      <dgm:spPr/>
      <dgm:t>
        <a:bodyPr/>
        <a:lstStyle/>
        <a:p>
          <a:endParaRPr lang="ru-RU"/>
        </a:p>
      </dgm:t>
    </dgm:pt>
    <dgm:pt modelId="{C4DCF48F-7986-49CB-84E4-205382CCB41C}" type="pres">
      <dgm:prSet presAssocID="{009BD694-B19B-4D41-8349-BBB13DFB2E5C}" presName="accentRepeatNode" presStyleLbl="solidFgAcc1" presStyleIdx="1" presStyleCnt="3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C8AA636-F3DE-4AD6-A83E-072099DA6D0B}" type="pres">
      <dgm:prSet presAssocID="{CDB90EEA-3911-4369-8CA2-2343FC53C12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1D79B-D031-4059-8BB0-C5DE705E028D}" type="pres">
      <dgm:prSet presAssocID="{CDB90EEA-3911-4369-8CA2-2343FC53C125}" presName="accent_3" presStyleCnt="0"/>
      <dgm:spPr/>
      <dgm:t>
        <a:bodyPr/>
        <a:lstStyle/>
        <a:p>
          <a:endParaRPr lang="ru-RU"/>
        </a:p>
      </dgm:t>
    </dgm:pt>
    <dgm:pt modelId="{3B83CBA6-F246-4132-A1D9-A7654169BCCC}" type="pres">
      <dgm:prSet presAssocID="{CDB90EEA-3911-4369-8CA2-2343FC53C125}" presName="accentRepeatNode" presStyleLbl="solidFgAcc1" presStyleIdx="2" presStyleCnt="3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B716EEF-3087-4ED0-993E-2981DCD263EE}" type="presOf" srcId="{35A08604-984E-4F6C-8327-A72E885C5153}" destId="{9E946A4A-E2EC-44CF-A43B-46B799AAD22B}" srcOrd="0" destOrd="0" presId="urn:microsoft.com/office/officeart/2008/layout/VerticalCurvedList"/>
    <dgm:cxn modelId="{0020FD7D-0615-4451-ABB5-4C9E633A7579}" srcId="{35A08604-984E-4F6C-8327-A72E885C5153}" destId="{6CE9B4AE-DE5B-4B33-9F51-BBEE44B2038A}" srcOrd="0" destOrd="0" parTransId="{D6CCF44E-C565-4F8E-8FFD-AC8589B0D2D5}" sibTransId="{E53D34E9-B8A7-49B6-AD4C-24A254D10053}"/>
    <dgm:cxn modelId="{02030191-F147-4FCA-97FC-F23EA1286AA7}" type="presOf" srcId="{6CE9B4AE-DE5B-4B33-9F51-BBEE44B2038A}" destId="{1B72DCA1-7526-4921-85FA-56E761B5D8CF}" srcOrd="0" destOrd="0" presId="urn:microsoft.com/office/officeart/2008/layout/VerticalCurvedList"/>
    <dgm:cxn modelId="{67EB0EEB-D831-4013-BF40-705CA087DEBB}" srcId="{35A08604-984E-4F6C-8327-A72E885C5153}" destId="{CDB90EEA-3911-4369-8CA2-2343FC53C125}" srcOrd="2" destOrd="0" parTransId="{459F4B3E-6041-4CDD-8B4A-74E7CC8CBB38}" sibTransId="{B16ABB71-F8B7-4C14-BA07-B6ADCF8F36DF}"/>
    <dgm:cxn modelId="{5037593D-FC23-4656-AC71-C7793B773D30}" srcId="{35A08604-984E-4F6C-8327-A72E885C5153}" destId="{009BD694-B19B-4D41-8349-BBB13DFB2E5C}" srcOrd="1" destOrd="0" parTransId="{1A3B6E09-5E76-4E1F-B7BA-9DF516A3E5A2}" sibTransId="{181218F3-184E-4855-BD3C-7DF7082AA639}"/>
    <dgm:cxn modelId="{5E16D931-C175-45B0-B44C-363663837CAE}" type="presOf" srcId="{CDB90EEA-3911-4369-8CA2-2343FC53C125}" destId="{DC8AA636-F3DE-4AD6-A83E-072099DA6D0B}" srcOrd="0" destOrd="0" presId="urn:microsoft.com/office/officeart/2008/layout/VerticalCurvedList"/>
    <dgm:cxn modelId="{4D71BE0D-2C8A-4F0C-9BCD-B009B7831479}" type="presOf" srcId="{E53D34E9-B8A7-49B6-AD4C-24A254D10053}" destId="{78C72B69-34BE-4432-93E8-CF53F7F842CC}" srcOrd="0" destOrd="0" presId="urn:microsoft.com/office/officeart/2008/layout/VerticalCurvedList"/>
    <dgm:cxn modelId="{262F0E89-C4D0-467E-A76F-AD2C990CFFF4}" type="presOf" srcId="{009BD694-B19B-4D41-8349-BBB13DFB2E5C}" destId="{746A347F-E960-448A-BD64-1F0DA48DE8ED}" srcOrd="0" destOrd="0" presId="urn:microsoft.com/office/officeart/2008/layout/VerticalCurvedList"/>
    <dgm:cxn modelId="{5ECBC716-D692-495C-97EF-134985015B6B}" type="presParOf" srcId="{9E946A4A-E2EC-44CF-A43B-46B799AAD22B}" destId="{30DD98BB-6232-44B8-84DF-541DDD5D783E}" srcOrd="0" destOrd="0" presId="urn:microsoft.com/office/officeart/2008/layout/VerticalCurvedList"/>
    <dgm:cxn modelId="{A84F6CBB-BF3E-4326-80F8-6876FDE26BC0}" type="presParOf" srcId="{30DD98BB-6232-44B8-84DF-541DDD5D783E}" destId="{4FAA250B-EA89-4D7F-B3C4-AD6D1A25CC6E}" srcOrd="0" destOrd="0" presId="urn:microsoft.com/office/officeart/2008/layout/VerticalCurvedList"/>
    <dgm:cxn modelId="{7F3DD400-1EAE-4576-89AD-C44F77C0C4B7}" type="presParOf" srcId="{4FAA250B-EA89-4D7F-B3C4-AD6D1A25CC6E}" destId="{AAAAE953-8807-4BCC-8388-3FF436C34F95}" srcOrd="0" destOrd="0" presId="urn:microsoft.com/office/officeart/2008/layout/VerticalCurvedList"/>
    <dgm:cxn modelId="{82E00A40-7C14-4EF2-85E6-EECC2FD8AA7B}" type="presParOf" srcId="{4FAA250B-EA89-4D7F-B3C4-AD6D1A25CC6E}" destId="{78C72B69-34BE-4432-93E8-CF53F7F842CC}" srcOrd="1" destOrd="0" presId="urn:microsoft.com/office/officeart/2008/layout/VerticalCurvedList"/>
    <dgm:cxn modelId="{AE08D0E8-66CB-45A4-938F-8EE810EDAF09}" type="presParOf" srcId="{4FAA250B-EA89-4D7F-B3C4-AD6D1A25CC6E}" destId="{718A5870-938F-47B5-9BCA-BF4560A12F26}" srcOrd="2" destOrd="0" presId="urn:microsoft.com/office/officeart/2008/layout/VerticalCurvedList"/>
    <dgm:cxn modelId="{C6B98D4F-2CA6-49F2-B3EB-14960FC77753}" type="presParOf" srcId="{4FAA250B-EA89-4D7F-B3C4-AD6D1A25CC6E}" destId="{DE681451-55BA-44A6-AE42-4C6129FFB67D}" srcOrd="3" destOrd="0" presId="urn:microsoft.com/office/officeart/2008/layout/VerticalCurvedList"/>
    <dgm:cxn modelId="{61C9477B-0BCE-4DFC-BD4C-D594064457F0}" type="presParOf" srcId="{30DD98BB-6232-44B8-84DF-541DDD5D783E}" destId="{1B72DCA1-7526-4921-85FA-56E761B5D8CF}" srcOrd="1" destOrd="0" presId="urn:microsoft.com/office/officeart/2008/layout/VerticalCurvedList"/>
    <dgm:cxn modelId="{88883733-7DD9-4652-BEF9-0AA277CA1B21}" type="presParOf" srcId="{30DD98BB-6232-44B8-84DF-541DDD5D783E}" destId="{FF693FFA-4BD1-4B6F-AEAD-A9DE6CBA47EB}" srcOrd="2" destOrd="0" presId="urn:microsoft.com/office/officeart/2008/layout/VerticalCurvedList"/>
    <dgm:cxn modelId="{AF4B8EAF-F4EF-4B7E-A5F1-27532631F59D}" type="presParOf" srcId="{FF693FFA-4BD1-4B6F-AEAD-A9DE6CBA47EB}" destId="{243C6FA6-780B-4D70-9CCC-7B675B8B9B3C}" srcOrd="0" destOrd="0" presId="urn:microsoft.com/office/officeart/2008/layout/VerticalCurvedList"/>
    <dgm:cxn modelId="{FF3C893D-60EE-418B-8D1A-B7D3914E8729}" type="presParOf" srcId="{30DD98BB-6232-44B8-84DF-541DDD5D783E}" destId="{746A347F-E960-448A-BD64-1F0DA48DE8ED}" srcOrd="3" destOrd="0" presId="urn:microsoft.com/office/officeart/2008/layout/VerticalCurvedList"/>
    <dgm:cxn modelId="{81BD0E5A-43A3-47DC-A272-5C844404CC1E}" type="presParOf" srcId="{30DD98BB-6232-44B8-84DF-541DDD5D783E}" destId="{38F22257-1B70-4145-BF71-644E401E7CB9}" srcOrd="4" destOrd="0" presId="urn:microsoft.com/office/officeart/2008/layout/VerticalCurvedList"/>
    <dgm:cxn modelId="{2C6E9010-DD3E-4D9E-B50F-84FC3BBCB157}" type="presParOf" srcId="{38F22257-1B70-4145-BF71-644E401E7CB9}" destId="{C4DCF48F-7986-49CB-84E4-205382CCB41C}" srcOrd="0" destOrd="0" presId="urn:microsoft.com/office/officeart/2008/layout/VerticalCurvedList"/>
    <dgm:cxn modelId="{BF464AF0-A153-4942-8675-8E1DC9D50700}" type="presParOf" srcId="{30DD98BB-6232-44B8-84DF-541DDD5D783E}" destId="{DC8AA636-F3DE-4AD6-A83E-072099DA6D0B}" srcOrd="5" destOrd="0" presId="urn:microsoft.com/office/officeart/2008/layout/VerticalCurvedList"/>
    <dgm:cxn modelId="{D12ED781-6D58-4364-9248-B3BC6F984992}" type="presParOf" srcId="{30DD98BB-6232-44B8-84DF-541DDD5D783E}" destId="{DAE1D79B-D031-4059-8BB0-C5DE705E028D}" srcOrd="6" destOrd="0" presId="urn:microsoft.com/office/officeart/2008/layout/VerticalCurvedList"/>
    <dgm:cxn modelId="{62E58E2D-E1BA-4BA6-9EA1-53274CC312E5}" type="presParOf" srcId="{DAE1D79B-D031-4059-8BB0-C5DE705E028D}" destId="{3B83CBA6-F246-4132-A1D9-A7654169BC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50A008-FB24-4CB6-9D05-E0B792B37800}" type="doc">
      <dgm:prSet loTypeId="urn:microsoft.com/office/officeart/2005/8/layout/vList6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3037F07-B559-4FEB-BCD0-DA504E964FE5}">
      <dgm:prSet phldrT="[Текст]"/>
      <dgm:spPr/>
      <dgm:t>
        <a:bodyPr/>
        <a:lstStyle/>
        <a:p>
          <a:endParaRPr lang="ru-RU" dirty="0"/>
        </a:p>
      </dgm:t>
    </dgm:pt>
    <dgm:pt modelId="{41CFE5C5-5289-4847-9347-6CBCB493E892}" type="parTrans" cxnId="{197ACAA7-B29F-4E14-99E6-683670E53721}">
      <dgm:prSet/>
      <dgm:spPr/>
      <dgm:t>
        <a:bodyPr/>
        <a:lstStyle/>
        <a:p>
          <a:endParaRPr lang="ru-RU"/>
        </a:p>
      </dgm:t>
    </dgm:pt>
    <dgm:pt modelId="{ECBD3642-8F34-4050-91D9-C58A798FA633}" type="sibTrans" cxnId="{197ACAA7-B29F-4E14-99E6-683670E53721}">
      <dgm:prSet/>
      <dgm:spPr/>
      <dgm:t>
        <a:bodyPr/>
        <a:lstStyle/>
        <a:p>
          <a:endParaRPr lang="ru-RU"/>
        </a:p>
      </dgm:t>
    </dgm:pt>
    <dgm:pt modelId="{13A73987-EC24-427F-AF84-523205A19A28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800" b="1" dirty="0"/>
        </a:p>
      </dgm:t>
    </dgm:pt>
    <dgm:pt modelId="{BAFB72AA-6F7C-41BD-8BDE-B20AAD43CE1E}" type="parTrans" cxnId="{9970CC0F-64C4-43FC-9306-A86101500EC0}">
      <dgm:prSet/>
      <dgm:spPr/>
      <dgm:t>
        <a:bodyPr/>
        <a:lstStyle/>
        <a:p>
          <a:endParaRPr lang="ru-RU"/>
        </a:p>
      </dgm:t>
    </dgm:pt>
    <dgm:pt modelId="{A8BF974F-1FCC-4E1E-90BA-D0D142C92620}" type="sibTrans" cxnId="{9970CC0F-64C4-43FC-9306-A86101500EC0}">
      <dgm:prSet/>
      <dgm:spPr/>
      <dgm:t>
        <a:bodyPr/>
        <a:lstStyle/>
        <a:p>
          <a:endParaRPr lang="ru-RU"/>
        </a:p>
      </dgm:t>
    </dgm:pt>
    <dgm:pt modelId="{1661713D-AB28-467B-9889-506053EDB1CA}">
      <dgm:prSet/>
      <dgm:spPr/>
      <dgm:t>
        <a:bodyPr/>
        <a:lstStyle/>
        <a:p>
          <a:endParaRPr lang="ru-RU"/>
        </a:p>
      </dgm:t>
    </dgm:pt>
    <dgm:pt modelId="{A3B2255B-A3FB-4845-8E37-E2898C2B1A75}" type="parTrans" cxnId="{02D06502-FF09-42C0-9F9A-F619E7F3F269}">
      <dgm:prSet/>
      <dgm:spPr/>
      <dgm:t>
        <a:bodyPr/>
        <a:lstStyle/>
        <a:p>
          <a:endParaRPr lang="ru-RU"/>
        </a:p>
      </dgm:t>
    </dgm:pt>
    <dgm:pt modelId="{76B8AD83-9BF4-4E29-921A-026F4E770859}" type="sibTrans" cxnId="{02D06502-FF09-42C0-9F9A-F619E7F3F269}">
      <dgm:prSet/>
      <dgm:spPr/>
      <dgm:t>
        <a:bodyPr/>
        <a:lstStyle/>
        <a:p>
          <a:endParaRPr lang="ru-RU"/>
        </a:p>
      </dgm:t>
    </dgm:pt>
    <dgm:pt modelId="{FB403179-B544-4FD1-82A5-F1945AB62DDC}">
      <dgm:prSet/>
      <dgm:spPr/>
      <dgm:t>
        <a:bodyPr/>
        <a:lstStyle/>
        <a:p>
          <a:endParaRPr lang="ru-RU"/>
        </a:p>
      </dgm:t>
    </dgm:pt>
    <dgm:pt modelId="{50A167ED-8C9F-427D-B8A6-D6E21F860633}" type="parTrans" cxnId="{F016D305-7B0D-4D0E-ACC6-67B6B602C548}">
      <dgm:prSet/>
      <dgm:spPr/>
      <dgm:t>
        <a:bodyPr/>
        <a:lstStyle/>
        <a:p>
          <a:endParaRPr lang="ru-RU"/>
        </a:p>
      </dgm:t>
    </dgm:pt>
    <dgm:pt modelId="{437A18A4-8443-495A-87AF-C6F65958549D}" type="sibTrans" cxnId="{F016D305-7B0D-4D0E-ACC6-67B6B602C548}">
      <dgm:prSet/>
      <dgm:spPr/>
      <dgm:t>
        <a:bodyPr/>
        <a:lstStyle/>
        <a:p>
          <a:endParaRPr lang="ru-RU"/>
        </a:p>
      </dgm:t>
    </dgm:pt>
    <dgm:pt modelId="{1FB6984B-2493-4DE7-BA8E-73C5354E6E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Оптимизация бюджетных расходов</a:t>
          </a:r>
          <a:endParaRPr lang="ru-RU" sz="1800" b="1" dirty="0"/>
        </a:p>
      </dgm:t>
    </dgm:pt>
    <dgm:pt modelId="{FB1552F8-5E7F-4699-B003-FDB81438AC28}" type="parTrans" cxnId="{98377309-59E0-42F7-AA46-176B496A9437}">
      <dgm:prSet/>
      <dgm:spPr/>
      <dgm:t>
        <a:bodyPr/>
        <a:lstStyle/>
        <a:p>
          <a:endParaRPr lang="ru-RU"/>
        </a:p>
      </dgm:t>
    </dgm:pt>
    <dgm:pt modelId="{B2A2E01B-D16C-4133-A118-171AD3FED354}" type="sibTrans" cxnId="{98377309-59E0-42F7-AA46-176B496A9437}">
      <dgm:prSet/>
      <dgm:spPr/>
      <dgm:t>
        <a:bodyPr/>
        <a:lstStyle/>
        <a:p>
          <a:endParaRPr lang="ru-RU"/>
        </a:p>
      </dgm:t>
    </dgm:pt>
    <dgm:pt modelId="{848EFC20-EACF-4DD2-9CF6-55F2A12303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Требовательный подход к бюджетным обязательствам</a:t>
          </a:r>
          <a:endParaRPr lang="ru-RU" sz="1800" b="1" dirty="0"/>
        </a:p>
      </dgm:t>
    </dgm:pt>
    <dgm:pt modelId="{78F72FC6-2299-405B-B5E1-79C9E48E8E23}" type="parTrans" cxnId="{BC431B75-939E-4DAF-B9C2-475DE618C0F9}">
      <dgm:prSet/>
      <dgm:spPr/>
      <dgm:t>
        <a:bodyPr/>
        <a:lstStyle/>
        <a:p>
          <a:endParaRPr lang="ru-RU"/>
        </a:p>
      </dgm:t>
    </dgm:pt>
    <dgm:pt modelId="{496346DC-229F-45BC-98D8-8A1A3F7EF928}" type="sibTrans" cxnId="{BC431B75-939E-4DAF-B9C2-475DE618C0F9}">
      <dgm:prSet/>
      <dgm:spPr/>
      <dgm:t>
        <a:bodyPr/>
        <a:lstStyle/>
        <a:p>
          <a:endParaRPr lang="ru-RU"/>
        </a:p>
      </dgm:t>
    </dgm:pt>
    <dgm:pt modelId="{F7E1BB28-54FC-40FB-AAB8-ABF06C5D87FC}">
      <dgm:prSet phldrT="[Текст]"/>
      <dgm:spPr/>
      <dgm:t>
        <a:bodyPr/>
        <a:lstStyle/>
        <a:p>
          <a:endParaRPr lang="ru-RU" dirty="0"/>
        </a:p>
      </dgm:t>
    </dgm:pt>
    <dgm:pt modelId="{1FA77A63-0614-40C0-BC0A-E8918D47872B}" type="sibTrans" cxnId="{6A38D3C3-2F8E-4760-9525-CACF5494193A}">
      <dgm:prSet/>
      <dgm:spPr/>
      <dgm:t>
        <a:bodyPr/>
        <a:lstStyle/>
        <a:p>
          <a:endParaRPr lang="ru-RU"/>
        </a:p>
      </dgm:t>
    </dgm:pt>
    <dgm:pt modelId="{E8C2A831-A3ED-4B0E-9EFC-443FC144964D}" type="parTrans" cxnId="{6A38D3C3-2F8E-4760-9525-CACF5494193A}">
      <dgm:prSet/>
      <dgm:spPr/>
      <dgm:t>
        <a:bodyPr/>
        <a:lstStyle/>
        <a:p>
          <a:endParaRPr lang="ru-RU"/>
        </a:p>
      </dgm:t>
    </dgm:pt>
    <dgm:pt modelId="{C7C7EF8E-573D-4B30-8BA6-832F92BADBF6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800" b="1" dirty="0"/>
        </a:p>
      </dgm:t>
    </dgm:pt>
    <dgm:pt modelId="{F2EBA439-56C7-44F0-A87A-54C993311628}" type="parTrans" cxnId="{F527B1C4-08D8-42A7-A0F3-E5510F3B6C51}">
      <dgm:prSet/>
      <dgm:spPr/>
      <dgm:t>
        <a:bodyPr/>
        <a:lstStyle/>
        <a:p>
          <a:endParaRPr lang="ru-RU"/>
        </a:p>
      </dgm:t>
    </dgm:pt>
    <dgm:pt modelId="{ED5B976A-D040-4660-BAE2-332F4C10B803}" type="sibTrans" cxnId="{F527B1C4-08D8-42A7-A0F3-E5510F3B6C51}">
      <dgm:prSet/>
      <dgm:spPr/>
      <dgm:t>
        <a:bodyPr/>
        <a:lstStyle/>
        <a:p>
          <a:endParaRPr lang="ru-RU"/>
        </a:p>
      </dgm:t>
    </dgm:pt>
    <dgm:pt modelId="{5B9F4674-561A-4E29-BA16-DE9C8D076D9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Систематизация межбюджетных отношений</a:t>
          </a:r>
          <a:endParaRPr lang="ru-RU" sz="1800" b="1" dirty="0"/>
        </a:p>
      </dgm:t>
    </dgm:pt>
    <dgm:pt modelId="{12106CAF-B1D2-45FC-BBC2-4D6CEAD2584F}" type="parTrans" cxnId="{28226647-07C9-4CA8-9DBA-4DB6687D8218}">
      <dgm:prSet/>
      <dgm:spPr/>
      <dgm:t>
        <a:bodyPr/>
        <a:lstStyle/>
        <a:p>
          <a:endParaRPr lang="ru-RU"/>
        </a:p>
      </dgm:t>
    </dgm:pt>
    <dgm:pt modelId="{A4BB15D8-4895-4E11-9DE5-1A1F188D389B}" type="sibTrans" cxnId="{28226647-07C9-4CA8-9DBA-4DB6687D8218}">
      <dgm:prSet/>
      <dgm:spPr/>
      <dgm:t>
        <a:bodyPr/>
        <a:lstStyle/>
        <a:p>
          <a:endParaRPr lang="ru-RU"/>
        </a:p>
      </dgm:t>
    </dgm:pt>
    <dgm:pt modelId="{610E9D4B-59FA-41AB-BF13-61D805361CDD}">
      <dgm:prSet phldrT="[Текст]" custT="1"/>
      <dgm:spPr/>
      <dgm:t>
        <a:bodyPr/>
        <a:lstStyle/>
        <a:p>
          <a:pPr>
            <a:lnSpc>
              <a:spcPct val="100000"/>
            </a:lnSpc>
          </a:pPr>
          <a:endParaRPr lang="ru-RU" sz="1800" b="1" dirty="0"/>
        </a:p>
      </dgm:t>
    </dgm:pt>
    <dgm:pt modelId="{79E1440E-B029-4967-B8D5-C8E5506082C3}" type="parTrans" cxnId="{96C5F24A-1373-4245-910C-01C9E3753B2B}">
      <dgm:prSet/>
      <dgm:spPr/>
      <dgm:t>
        <a:bodyPr/>
        <a:lstStyle/>
        <a:p>
          <a:endParaRPr lang="ru-RU"/>
        </a:p>
      </dgm:t>
    </dgm:pt>
    <dgm:pt modelId="{FFF2EE13-BC46-46D3-95CA-65945DDF7280}" type="sibTrans" cxnId="{96C5F24A-1373-4245-910C-01C9E3753B2B}">
      <dgm:prSet/>
      <dgm:spPr/>
      <dgm:t>
        <a:bodyPr/>
        <a:lstStyle/>
        <a:p>
          <a:endParaRPr lang="ru-RU"/>
        </a:p>
      </dgm:t>
    </dgm:pt>
    <dgm:pt modelId="{CD42B7F2-034A-4DFB-9B7B-8ADBAA58B0DD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800" b="1" dirty="0"/>
        </a:p>
      </dgm:t>
    </dgm:pt>
    <dgm:pt modelId="{C99ACC6E-386D-45A5-BC42-2D8D17715852}" type="parTrans" cxnId="{D5B15D64-61C9-4B04-BE63-762C83B913A3}">
      <dgm:prSet/>
      <dgm:spPr/>
      <dgm:t>
        <a:bodyPr/>
        <a:lstStyle/>
        <a:p>
          <a:endParaRPr lang="ru-RU"/>
        </a:p>
      </dgm:t>
    </dgm:pt>
    <dgm:pt modelId="{8998CC9E-1CC6-448C-B607-91C5B42F6215}" type="sibTrans" cxnId="{D5B15D64-61C9-4B04-BE63-762C83B913A3}">
      <dgm:prSet/>
      <dgm:spPr/>
      <dgm:t>
        <a:bodyPr/>
        <a:lstStyle/>
        <a:p>
          <a:endParaRPr lang="ru-RU"/>
        </a:p>
      </dgm:t>
    </dgm:pt>
    <dgm:pt modelId="{C6E1C674-385B-42FD-9CCD-9F0694F017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b="1" dirty="0" smtClean="0"/>
            <a:t>Ежемесячный анализ поступлений доходов в бюджет</a:t>
          </a:r>
          <a:endParaRPr lang="ru-RU" sz="1800" b="1" dirty="0"/>
        </a:p>
      </dgm:t>
    </dgm:pt>
    <dgm:pt modelId="{5B527EC0-1FE5-4412-BF11-8BEA050E47E4}" type="parTrans" cxnId="{52CEE3B1-FED5-485E-8AC5-C5E657F07406}">
      <dgm:prSet/>
      <dgm:spPr/>
      <dgm:t>
        <a:bodyPr/>
        <a:lstStyle/>
        <a:p>
          <a:endParaRPr lang="ru-RU"/>
        </a:p>
      </dgm:t>
    </dgm:pt>
    <dgm:pt modelId="{71007EA8-1E54-4D36-A7AA-BE1BE3BE94E1}" type="sibTrans" cxnId="{52CEE3B1-FED5-485E-8AC5-C5E657F07406}">
      <dgm:prSet/>
      <dgm:spPr/>
      <dgm:t>
        <a:bodyPr/>
        <a:lstStyle/>
        <a:p>
          <a:endParaRPr lang="ru-RU"/>
        </a:p>
      </dgm:t>
    </dgm:pt>
    <dgm:pt modelId="{8276B871-D1BF-4D86-8437-5612A485D2E3}">
      <dgm:prSet custT="1"/>
      <dgm:spPr/>
      <dgm:t>
        <a:bodyPr/>
        <a:lstStyle/>
        <a:p>
          <a:pPr>
            <a:lnSpc>
              <a:spcPct val="100000"/>
            </a:lnSpc>
          </a:pPr>
          <a:endParaRPr lang="ru-RU" sz="1800" b="1" dirty="0"/>
        </a:p>
      </dgm:t>
    </dgm:pt>
    <dgm:pt modelId="{301F56AD-931E-4E42-BBF0-9DB39ED96B61}" type="parTrans" cxnId="{9CE9BB5C-6897-4088-A23C-7D646677409F}">
      <dgm:prSet/>
      <dgm:spPr/>
      <dgm:t>
        <a:bodyPr/>
        <a:lstStyle/>
        <a:p>
          <a:endParaRPr lang="ru-RU"/>
        </a:p>
      </dgm:t>
    </dgm:pt>
    <dgm:pt modelId="{59767804-4C65-4628-96B2-D1D20ABE6735}" type="sibTrans" cxnId="{9CE9BB5C-6897-4088-A23C-7D646677409F}">
      <dgm:prSet/>
      <dgm:spPr/>
      <dgm:t>
        <a:bodyPr/>
        <a:lstStyle/>
        <a:p>
          <a:endParaRPr lang="ru-RU"/>
        </a:p>
      </dgm:t>
    </dgm:pt>
    <dgm:pt modelId="{79A54571-03D7-4D36-971D-87C4C564C48D}" type="pres">
      <dgm:prSet presAssocID="{F450A008-FB24-4CB6-9D05-E0B792B378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E919B1-8470-4379-9317-CA3EE9C917B4}" type="pres">
      <dgm:prSet presAssocID="{F7E1BB28-54FC-40FB-AAB8-ABF06C5D87FC}" presName="linNode" presStyleCnt="0"/>
      <dgm:spPr/>
      <dgm:t>
        <a:bodyPr/>
        <a:lstStyle/>
        <a:p>
          <a:endParaRPr lang="ru-RU"/>
        </a:p>
      </dgm:t>
    </dgm:pt>
    <dgm:pt modelId="{0FD6EB6E-2304-4D9A-BFC4-7CEFCEF0E9B5}" type="pres">
      <dgm:prSet presAssocID="{F7E1BB28-54FC-40FB-AAB8-ABF06C5D87FC}" presName="parentShp" presStyleLbl="node1" presStyleIdx="0" presStyleCnt="4" custScaleX="71875" custLinFactNeighborY="-7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D9D6E-FD1A-45D2-B7FA-F68F0F205323}" type="pres">
      <dgm:prSet presAssocID="{F7E1BB28-54FC-40FB-AAB8-ABF06C5D87FC}" presName="childShp" presStyleLbl="bgAccFollowNode1" presStyleIdx="0" presStyleCnt="4" custScaleX="100000" custLinFactNeighborX="5208" custLinFactNeighborY="-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E9FDD-A1E9-4D18-8F60-A5458DF5F9FF}" type="pres">
      <dgm:prSet presAssocID="{1FA77A63-0614-40C0-BC0A-E8918D47872B}" presName="spacing" presStyleCnt="0"/>
      <dgm:spPr/>
      <dgm:t>
        <a:bodyPr/>
        <a:lstStyle/>
        <a:p>
          <a:endParaRPr lang="ru-RU"/>
        </a:p>
      </dgm:t>
    </dgm:pt>
    <dgm:pt modelId="{8D305EC2-BAB5-48CC-A77B-407EC6FB53AB}" type="pres">
      <dgm:prSet presAssocID="{23037F07-B559-4FEB-BCD0-DA504E964FE5}" presName="linNode" presStyleCnt="0"/>
      <dgm:spPr/>
      <dgm:t>
        <a:bodyPr/>
        <a:lstStyle/>
        <a:p>
          <a:endParaRPr lang="ru-RU"/>
        </a:p>
      </dgm:t>
    </dgm:pt>
    <dgm:pt modelId="{B43D015E-F579-4834-AE1F-E82F854AFFA6}" type="pres">
      <dgm:prSet presAssocID="{23037F07-B559-4FEB-BCD0-DA504E964FE5}" presName="parentShp" presStyleLbl="node1" presStyleIdx="1" presStyleCnt="4" custScaleX="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5A973-14A0-4A23-938F-AB4FB7A69264}" type="pres">
      <dgm:prSet presAssocID="{23037F07-B559-4FEB-BCD0-DA504E964FE5}" presName="childShp" presStyleLbl="bgAccFollowNode1" presStyleIdx="1" presStyleCnt="4" custLinFactNeighborX="2604" custLinFactNeighborY="-1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BF4FB-9164-48E5-9955-6CB3B4670746}" type="pres">
      <dgm:prSet presAssocID="{ECBD3642-8F34-4050-91D9-C58A798FA633}" presName="spacing" presStyleCnt="0"/>
      <dgm:spPr/>
      <dgm:t>
        <a:bodyPr/>
        <a:lstStyle/>
        <a:p>
          <a:endParaRPr lang="ru-RU"/>
        </a:p>
      </dgm:t>
    </dgm:pt>
    <dgm:pt modelId="{C0294927-1E3B-4F34-B6FB-C71A73B99033}" type="pres">
      <dgm:prSet presAssocID="{1661713D-AB28-467B-9889-506053EDB1CA}" presName="linNode" presStyleCnt="0"/>
      <dgm:spPr/>
      <dgm:t>
        <a:bodyPr/>
        <a:lstStyle/>
        <a:p>
          <a:endParaRPr lang="ru-RU"/>
        </a:p>
      </dgm:t>
    </dgm:pt>
    <dgm:pt modelId="{49F173BD-D155-4F0A-875C-E54F844B9AE0}" type="pres">
      <dgm:prSet presAssocID="{1661713D-AB28-467B-9889-506053EDB1CA}" presName="parentShp" presStyleLbl="node1" presStyleIdx="2" presStyleCnt="4" custScaleX="7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08773-D08A-4389-A2DB-9058295C14F0}" type="pres">
      <dgm:prSet presAssocID="{1661713D-AB28-467B-9889-506053EDB1CA}" presName="childShp" presStyleLbl="bgAccFollowNode1" presStyleIdx="2" presStyleCnt="4" custLinFactNeighborX="2604" custLinFactNeighborY="2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61D33-BA98-4417-875C-FEC6FC7A9E3D}" type="pres">
      <dgm:prSet presAssocID="{76B8AD83-9BF4-4E29-921A-026F4E770859}" presName="spacing" presStyleCnt="0"/>
      <dgm:spPr/>
      <dgm:t>
        <a:bodyPr/>
        <a:lstStyle/>
        <a:p>
          <a:endParaRPr lang="ru-RU"/>
        </a:p>
      </dgm:t>
    </dgm:pt>
    <dgm:pt modelId="{4BEE1615-F1CC-4A18-B96C-ABBE71D0CCAE}" type="pres">
      <dgm:prSet presAssocID="{FB403179-B544-4FD1-82A5-F1945AB62DDC}" presName="linNode" presStyleCnt="0"/>
      <dgm:spPr/>
      <dgm:t>
        <a:bodyPr/>
        <a:lstStyle/>
        <a:p>
          <a:endParaRPr lang="ru-RU"/>
        </a:p>
      </dgm:t>
    </dgm:pt>
    <dgm:pt modelId="{30F4DFDC-98CB-4B67-AAC6-34B2E83C93D0}" type="pres">
      <dgm:prSet presAssocID="{FB403179-B544-4FD1-82A5-F1945AB62DDC}" presName="parentShp" presStyleLbl="node1" presStyleIdx="3" presStyleCnt="4" custScaleX="71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90396-DD44-47AD-B3A4-9827EED05946}" type="pres">
      <dgm:prSet presAssocID="{FB403179-B544-4FD1-82A5-F1945AB62DDC}" presName="childShp" presStyleLbl="bgAccFollowNode1" presStyleIdx="3" presStyleCnt="4" custLinFactNeighborX="2604" custLinFactNeighborY="-3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49B7FA-59A1-4C06-8E05-35D491A40706}" type="presOf" srcId="{610E9D4B-59FA-41AB-BF13-61D805361CDD}" destId="{59D5A973-14A0-4A23-938F-AB4FB7A69264}" srcOrd="0" destOrd="0" presId="urn:microsoft.com/office/officeart/2005/8/layout/vList6"/>
    <dgm:cxn modelId="{66064A98-3AF7-4B0F-BF5D-26CBCE3FA9AC}" type="presOf" srcId="{8276B871-D1BF-4D86-8437-5612A485D2E3}" destId="{73F90396-DD44-47AD-B3A4-9827EED05946}" srcOrd="0" destOrd="0" presId="urn:microsoft.com/office/officeart/2005/8/layout/vList6"/>
    <dgm:cxn modelId="{E547B9DD-D5F4-443B-ABF9-40C4E498AAC8}" type="presOf" srcId="{F450A008-FB24-4CB6-9D05-E0B792B37800}" destId="{79A54571-03D7-4D36-971D-87C4C564C48D}" srcOrd="0" destOrd="0" presId="urn:microsoft.com/office/officeart/2005/8/layout/vList6"/>
    <dgm:cxn modelId="{98377309-59E0-42F7-AA46-176B496A9437}" srcId="{F7E1BB28-54FC-40FB-AAB8-ABF06C5D87FC}" destId="{1FB6984B-2493-4DE7-BA8E-73C5354E6E34}" srcOrd="1" destOrd="0" parTransId="{FB1552F8-5E7F-4699-B003-FDB81438AC28}" sibTransId="{B2A2E01B-D16C-4133-A118-171AD3FED354}"/>
    <dgm:cxn modelId="{205EA75B-8EB4-4AF4-88B1-3A9D1E8A2BCE}" type="presOf" srcId="{1661713D-AB28-467B-9889-506053EDB1CA}" destId="{49F173BD-D155-4F0A-875C-E54F844B9AE0}" srcOrd="0" destOrd="0" presId="urn:microsoft.com/office/officeart/2005/8/layout/vList6"/>
    <dgm:cxn modelId="{9CE9BB5C-6897-4088-A23C-7D646677409F}" srcId="{FB403179-B544-4FD1-82A5-F1945AB62DDC}" destId="{8276B871-D1BF-4D86-8437-5612A485D2E3}" srcOrd="0" destOrd="0" parTransId="{301F56AD-931E-4E42-BBF0-9DB39ED96B61}" sibTransId="{59767804-4C65-4628-96B2-D1D20ABE6735}"/>
    <dgm:cxn modelId="{0BBD6BDE-B518-4AD5-A422-CD1A2B548A02}" type="presOf" srcId="{848EFC20-EACF-4DD2-9CF6-55F2A123034E}" destId="{77B08773-D08A-4389-A2DB-9058295C14F0}" srcOrd="0" destOrd="1" presId="urn:microsoft.com/office/officeart/2005/8/layout/vList6"/>
    <dgm:cxn modelId="{AA379F40-FCA9-4642-8926-55D48C91C76F}" type="presOf" srcId="{CD42B7F2-034A-4DFB-9B7B-8ADBAA58B0DD}" destId="{77B08773-D08A-4389-A2DB-9058295C14F0}" srcOrd="0" destOrd="0" presId="urn:microsoft.com/office/officeart/2005/8/layout/vList6"/>
    <dgm:cxn modelId="{2B5CE1BB-690E-41E8-9FE7-5D5F263AFEB5}" type="presOf" srcId="{FB403179-B544-4FD1-82A5-F1945AB62DDC}" destId="{30F4DFDC-98CB-4B67-AAC6-34B2E83C93D0}" srcOrd="0" destOrd="0" presId="urn:microsoft.com/office/officeart/2005/8/layout/vList6"/>
    <dgm:cxn modelId="{6A38D3C3-2F8E-4760-9525-CACF5494193A}" srcId="{F450A008-FB24-4CB6-9D05-E0B792B37800}" destId="{F7E1BB28-54FC-40FB-AAB8-ABF06C5D87FC}" srcOrd="0" destOrd="0" parTransId="{E8C2A831-A3ED-4B0E-9EFC-443FC144964D}" sibTransId="{1FA77A63-0614-40C0-BC0A-E8918D47872B}"/>
    <dgm:cxn modelId="{6AE2B687-5BE0-4938-9E30-95ABC6D4FCF8}" type="presOf" srcId="{13A73987-EC24-427F-AF84-523205A19A28}" destId="{59D5A973-14A0-4A23-938F-AB4FB7A69264}" srcOrd="0" destOrd="2" presId="urn:microsoft.com/office/officeart/2005/8/layout/vList6"/>
    <dgm:cxn modelId="{AC73CB2E-B6A0-47D3-A883-4F257E1B8C17}" type="presOf" srcId="{23037F07-B559-4FEB-BCD0-DA504E964FE5}" destId="{B43D015E-F579-4834-AE1F-E82F854AFFA6}" srcOrd="0" destOrd="0" presId="urn:microsoft.com/office/officeart/2005/8/layout/vList6"/>
    <dgm:cxn modelId="{02D06502-FF09-42C0-9F9A-F619E7F3F269}" srcId="{F450A008-FB24-4CB6-9D05-E0B792B37800}" destId="{1661713D-AB28-467B-9889-506053EDB1CA}" srcOrd="2" destOrd="0" parTransId="{A3B2255B-A3FB-4845-8E37-E2898C2B1A75}" sibTransId="{76B8AD83-9BF4-4E29-921A-026F4E770859}"/>
    <dgm:cxn modelId="{5A2743FD-E058-4AC3-A5E9-2DC2AC47A4E6}" type="presOf" srcId="{1FB6984B-2493-4DE7-BA8E-73C5354E6E34}" destId="{066D9D6E-FD1A-45D2-B7FA-F68F0F205323}" srcOrd="0" destOrd="1" presId="urn:microsoft.com/office/officeart/2005/8/layout/vList6"/>
    <dgm:cxn modelId="{52CEE3B1-FED5-485E-8AC5-C5E657F07406}" srcId="{FB403179-B544-4FD1-82A5-F1945AB62DDC}" destId="{C6E1C674-385B-42FD-9CCD-9F0694F017BC}" srcOrd="1" destOrd="0" parTransId="{5B527EC0-1FE5-4412-BF11-8BEA050E47E4}" sibTransId="{71007EA8-1E54-4D36-A7AA-BE1BE3BE94E1}"/>
    <dgm:cxn modelId="{28226647-07C9-4CA8-9DBA-4DB6687D8218}" srcId="{23037F07-B559-4FEB-BCD0-DA504E964FE5}" destId="{5B9F4674-561A-4E29-BA16-DE9C8D076D99}" srcOrd="1" destOrd="0" parTransId="{12106CAF-B1D2-45FC-BBC2-4D6CEAD2584F}" sibTransId="{A4BB15D8-4895-4E11-9DE5-1A1F188D389B}"/>
    <dgm:cxn modelId="{D5B15D64-61C9-4B04-BE63-762C83B913A3}" srcId="{1661713D-AB28-467B-9889-506053EDB1CA}" destId="{CD42B7F2-034A-4DFB-9B7B-8ADBAA58B0DD}" srcOrd="0" destOrd="0" parTransId="{C99ACC6E-386D-45A5-BC42-2D8D17715852}" sibTransId="{8998CC9E-1CC6-448C-B607-91C5B42F6215}"/>
    <dgm:cxn modelId="{5221C5A4-EDE5-4050-A425-5DF4FAF096A3}" type="presOf" srcId="{C7C7EF8E-573D-4B30-8BA6-832F92BADBF6}" destId="{066D9D6E-FD1A-45D2-B7FA-F68F0F205323}" srcOrd="0" destOrd="0" presId="urn:microsoft.com/office/officeart/2005/8/layout/vList6"/>
    <dgm:cxn modelId="{197ACAA7-B29F-4E14-99E6-683670E53721}" srcId="{F450A008-FB24-4CB6-9D05-E0B792B37800}" destId="{23037F07-B559-4FEB-BCD0-DA504E964FE5}" srcOrd="1" destOrd="0" parTransId="{41CFE5C5-5289-4847-9347-6CBCB493E892}" sibTransId="{ECBD3642-8F34-4050-91D9-C58A798FA633}"/>
    <dgm:cxn modelId="{96C5F24A-1373-4245-910C-01C9E3753B2B}" srcId="{23037F07-B559-4FEB-BCD0-DA504E964FE5}" destId="{610E9D4B-59FA-41AB-BF13-61D805361CDD}" srcOrd="0" destOrd="0" parTransId="{79E1440E-B029-4967-B8D5-C8E5506082C3}" sibTransId="{FFF2EE13-BC46-46D3-95CA-65945DDF7280}"/>
    <dgm:cxn modelId="{F016D305-7B0D-4D0E-ACC6-67B6B602C548}" srcId="{F450A008-FB24-4CB6-9D05-E0B792B37800}" destId="{FB403179-B544-4FD1-82A5-F1945AB62DDC}" srcOrd="3" destOrd="0" parTransId="{50A167ED-8C9F-427D-B8A6-D6E21F860633}" sibTransId="{437A18A4-8443-495A-87AF-C6F65958549D}"/>
    <dgm:cxn modelId="{BC431B75-939E-4DAF-B9C2-475DE618C0F9}" srcId="{1661713D-AB28-467B-9889-506053EDB1CA}" destId="{848EFC20-EACF-4DD2-9CF6-55F2A123034E}" srcOrd="1" destOrd="0" parTransId="{78F72FC6-2299-405B-B5E1-79C9E48E8E23}" sibTransId="{496346DC-229F-45BC-98D8-8A1A3F7EF928}"/>
    <dgm:cxn modelId="{A22D4DBD-72FA-4EAC-89CD-15CCB74A8D50}" type="presOf" srcId="{C6E1C674-385B-42FD-9CCD-9F0694F017BC}" destId="{73F90396-DD44-47AD-B3A4-9827EED05946}" srcOrd="0" destOrd="1" presId="urn:microsoft.com/office/officeart/2005/8/layout/vList6"/>
    <dgm:cxn modelId="{F527B1C4-08D8-42A7-A0F3-E5510F3B6C51}" srcId="{F7E1BB28-54FC-40FB-AAB8-ABF06C5D87FC}" destId="{C7C7EF8E-573D-4B30-8BA6-832F92BADBF6}" srcOrd="0" destOrd="0" parTransId="{F2EBA439-56C7-44F0-A87A-54C993311628}" sibTransId="{ED5B976A-D040-4660-BAE2-332F4C10B803}"/>
    <dgm:cxn modelId="{9970CC0F-64C4-43FC-9306-A86101500EC0}" srcId="{23037F07-B559-4FEB-BCD0-DA504E964FE5}" destId="{13A73987-EC24-427F-AF84-523205A19A28}" srcOrd="2" destOrd="0" parTransId="{BAFB72AA-6F7C-41BD-8BDE-B20AAD43CE1E}" sibTransId="{A8BF974F-1FCC-4E1E-90BA-D0D142C92620}"/>
    <dgm:cxn modelId="{293DD5FF-C28D-4C5E-AA94-E11E0A0330C4}" type="presOf" srcId="{F7E1BB28-54FC-40FB-AAB8-ABF06C5D87FC}" destId="{0FD6EB6E-2304-4D9A-BFC4-7CEFCEF0E9B5}" srcOrd="0" destOrd="0" presId="urn:microsoft.com/office/officeart/2005/8/layout/vList6"/>
    <dgm:cxn modelId="{6C217247-010F-4E24-AFF9-D6AC8141742A}" type="presOf" srcId="{5B9F4674-561A-4E29-BA16-DE9C8D076D99}" destId="{59D5A973-14A0-4A23-938F-AB4FB7A69264}" srcOrd="0" destOrd="1" presId="urn:microsoft.com/office/officeart/2005/8/layout/vList6"/>
    <dgm:cxn modelId="{71BF9F2C-28F0-4378-B0EF-E3A420F49ABF}" type="presParOf" srcId="{79A54571-03D7-4D36-971D-87C4C564C48D}" destId="{CEE919B1-8470-4379-9317-CA3EE9C917B4}" srcOrd="0" destOrd="0" presId="urn:microsoft.com/office/officeart/2005/8/layout/vList6"/>
    <dgm:cxn modelId="{6FA63D30-2C88-415C-A28A-140DAE791A23}" type="presParOf" srcId="{CEE919B1-8470-4379-9317-CA3EE9C917B4}" destId="{0FD6EB6E-2304-4D9A-BFC4-7CEFCEF0E9B5}" srcOrd="0" destOrd="0" presId="urn:microsoft.com/office/officeart/2005/8/layout/vList6"/>
    <dgm:cxn modelId="{65663C3F-B33B-4A66-9E9F-912B5BFCD488}" type="presParOf" srcId="{CEE919B1-8470-4379-9317-CA3EE9C917B4}" destId="{066D9D6E-FD1A-45D2-B7FA-F68F0F205323}" srcOrd="1" destOrd="0" presId="urn:microsoft.com/office/officeart/2005/8/layout/vList6"/>
    <dgm:cxn modelId="{B33985A1-A33C-4B70-B965-0D803114CF6D}" type="presParOf" srcId="{79A54571-03D7-4D36-971D-87C4C564C48D}" destId="{B9CE9FDD-A1E9-4D18-8F60-A5458DF5F9FF}" srcOrd="1" destOrd="0" presId="urn:microsoft.com/office/officeart/2005/8/layout/vList6"/>
    <dgm:cxn modelId="{A2496743-0D5E-40D6-BD8A-3E006CA79399}" type="presParOf" srcId="{79A54571-03D7-4D36-971D-87C4C564C48D}" destId="{8D305EC2-BAB5-48CC-A77B-407EC6FB53AB}" srcOrd="2" destOrd="0" presId="urn:microsoft.com/office/officeart/2005/8/layout/vList6"/>
    <dgm:cxn modelId="{1D779E7B-F803-47B1-A2A6-76A97047F626}" type="presParOf" srcId="{8D305EC2-BAB5-48CC-A77B-407EC6FB53AB}" destId="{B43D015E-F579-4834-AE1F-E82F854AFFA6}" srcOrd="0" destOrd="0" presId="urn:microsoft.com/office/officeart/2005/8/layout/vList6"/>
    <dgm:cxn modelId="{29F2B9A1-FB0A-4B75-8791-5FE4B1C3DBA9}" type="presParOf" srcId="{8D305EC2-BAB5-48CC-A77B-407EC6FB53AB}" destId="{59D5A973-14A0-4A23-938F-AB4FB7A69264}" srcOrd="1" destOrd="0" presId="urn:microsoft.com/office/officeart/2005/8/layout/vList6"/>
    <dgm:cxn modelId="{7664CAF7-6F0F-455B-BC5C-813196CA5547}" type="presParOf" srcId="{79A54571-03D7-4D36-971D-87C4C564C48D}" destId="{7E7BF4FB-9164-48E5-9955-6CB3B4670746}" srcOrd="3" destOrd="0" presId="urn:microsoft.com/office/officeart/2005/8/layout/vList6"/>
    <dgm:cxn modelId="{6331BAEE-00E0-461E-AC4D-73CC366346FB}" type="presParOf" srcId="{79A54571-03D7-4D36-971D-87C4C564C48D}" destId="{C0294927-1E3B-4F34-B6FB-C71A73B99033}" srcOrd="4" destOrd="0" presId="urn:microsoft.com/office/officeart/2005/8/layout/vList6"/>
    <dgm:cxn modelId="{EA9A0905-F176-42A8-BAB4-A20B764536C0}" type="presParOf" srcId="{C0294927-1E3B-4F34-B6FB-C71A73B99033}" destId="{49F173BD-D155-4F0A-875C-E54F844B9AE0}" srcOrd="0" destOrd="0" presId="urn:microsoft.com/office/officeart/2005/8/layout/vList6"/>
    <dgm:cxn modelId="{4EE42FA5-18DE-47C6-97BC-73558F867F7E}" type="presParOf" srcId="{C0294927-1E3B-4F34-B6FB-C71A73B99033}" destId="{77B08773-D08A-4389-A2DB-9058295C14F0}" srcOrd="1" destOrd="0" presId="urn:microsoft.com/office/officeart/2005/8/layout/vList6"/>
    <dgm:cxn modelId="{994F175F-138F-4F4F-8164-D5BA0D201E5E}" type="presParOf" srcId="{79A54571-03D7-4D36-971D-87C4C564C48D}" destId="{CB161D33-BA98-4417-875C-FEC6FC7A9E3D}" srcOrd="5" destOrd="0" presId="urn:microsoft.com/office/officeart/2005/8/layout/vList6"/>
    <dgm:cxn modelId="{D13A07BF-87E0-4260-9C36-9156F2949702}" type="presParOf" srcId="{79A54571-03D7-4D36-971D-87C4C564C48D}" destId="{4BEE1615-F1CC-4A18-B96C-ABBE71D0CCAE}" srcOrd="6" destOrd="0" presId="urn:microsoft.com/office/officeart/2005/8/layout/vList6"/>
    <dgm:cxn modelId="{624EF32C-C091-4CE1-9F4C-8DA662BAF81D}" type="presParOf" srcId="{4BEE1615-F1CC-4A18-B96C-ABBE71D0CCAE}" destId="{30F4DFDC-98CB-4B67-AAC6-34B2E83C93D0}" srcOrd="0" destOrd="0" presId="urn:microsoft.com/office/officeart/2005/8/layout/vList6"/>
    <dgm:cxn modelId="{61941481-D8F3-4869-AFAD-18ACCD4FC9D2}" type="presParOf" srcId="{4BEE1615-F1CC-4A18-B96C-ABBE71D0CCAE}" destId="{73F90396-DD44-47AD-B3A4-9827EED059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6F8EBA-C50E-4CCD-ADBE-EE599EA44E9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60E2EB-0D3D-464F-8C94-89644CE6EC35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 smtClean="0">
              <a:latin typeface="Cambria" pitchFamily="18" charset="0"/>
            </a:rPr>
            <a:t>реализация приоритетных проектов, учитывающих объединение управленческих решений и бюджетных ассигнований на финансовое обеспечение программных мероприятий, обеспечивающих максимальный вклад в достижение ключевых показателей по соответствующим направлениям</a:t>
          </a:r>
          <a:endParaRPr lang="ru-RU" sz="1200" dirty="0"/>
        </a:p>
      </dgm:t>
    </dgm:pt>
    <dgm:pt modelId="{5A40BD74-909A-45A3-A81A-4A6C669FA23D}" type="parTrans" cxnId="{58C3AC69-C2CE-4623-8253-ECE0961F204F}">
      <dgm:prSet/>
      <dgm:spPr/>
      <dgm:t>
        <a:bodyPr/>
        <a:lstStyle/>
        <a:p>
          <a:endParaRPr lang="ru-RU"/>
        </a:p>
      </dgm:t>
    </dgm:pt>
    <dgm:pt modelId="{77A0819F-8EA8-44CF-B288-63ED038FE9BA}" type="sibTrans" cxnId="{58C3AC69-C2CE-4623-8253-ECE0961F204F}">
      <dgm:prSet/>
      <dgm:spPr/>
      <dgm:t>
        <a:bodyPr/>
        <a:lstStyle/>
        <a:p>
          <a:endParaRPr lang="ru-RU"/>
        </a:p>
      </dgm:t>
    </dgm:pt>
    <dgm:pt modelId="{986585C4-F28D-4488-A8EE-797D9AD8092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 smtClean="0">
              <a:latin typeface="Cambria" pitchFamily="18" charset="0"/>
            </a:rPr>
            <a:t>применение нормативов материально-технического обеспечения органов местного самоуправления и муниципальных казенных учреждений при планировании бюджетных ассигнований</a:t>
          </a:r>
          <a:endParaRPr lang="ru-RU" sz="1200" dirty="0"/>
        </a:p>
      </dgm:t>
    </dgm:pt>
    <dgm:pt modelId="{46E52288-FA6A-4801-9B68-3A0A9EB9EB72}" type="parTrans" cxnId="{8073AA27-637D-483C-BFD2-A088E8C4C40C}">
      <dgm:prSet/>
      <dgm:spPr/>
      <dgm:t>
        <a:bodyPr/>
        <a:lstStyle/>
        <a:p>
          <a:endParaRPr lang="ru-RU"/>
        </a:p>
      </dgm:t>
    </dgm:pt>
    <dgm:pt modelId="{6949747F-C927-450C-9FDC-AA293A7FC151}" type="sibTrans" cxnId="{8073AA27-637D-483C-BFD2-A088E8C4C40C}">
      <dgm:prSet/>
      <dgm:spPr/>
      <dgm:t>
        <a:bodyPr/>
        <a:lstStyle/>
        <a:p>
          <a:endParaRPr lang="ru-RU"/>
        </a:p>
      </dgm:t>
    </dgm:pt>
    <dgm:pt modelId="{F7821A3E-54DF-46AB-8A22-94A387322739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 smtClean="0">
              <a:latin typeface="Cambria" pitchFamily="18" charset="0"/>
            </a:rPr>
            <a:t>бережливость и максимальная отдача, снижение неэффективных трат бюджета городского округа, обеспечение исполнения гарантированных расходных обязательств городского округа</a:t>
          </a:r>
          <a:endParaRPr lang="ru-RU" sz="1200" dirty="0"/>
        </a:p>
      </dgm:t>
    </dgm:pt>
    <dgm:pt modelId="{73424FB0-300E-4943-B9EA-77C819442C72}" type="parTrans" cxnId="{E8D11CE5-57AE-42EF-9139-3EB2E2749E72}">
      <dgm:prSet/>
      <dgm:spPr/>
      <dgm:t>
        <a:bodyPr/>
        <a:lstStyle/>
        <a:p>
          <a:endParaRPr lang="ru-RU"/>
        </a:p>
      </dgm:t>
    </dgm:pt>
    <dgm:pt modelId="{F0B811D6-9DA2-4F7F-AA67-7BC6B7E4F755}" type="sibTrans" cxnId="{E8D11CE5-57AE-42EF-9139-3EB2E2749E72}">
      <dgm:prSet/>
      <dgm:spPr/>
      <dgm:t>
        <a:bodyPr/>
        <a:lstStyle/>
        <a:p>
          <a:endParaRPr lang="ru-RU"/>
        </a:p>
      </dgm:t>
    </dgm:pt>
    <dgm:pt modelId="{3B835BAC-899D-4B95-A58F-5C1BFE1CE06A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/>
            <a:t>определение четких приоритетов использования бюджетных средств с учетом текущей экономической ситуации</a:t>
          </a:r>
        </a:p>
      </dgm:t>
    </dgm:pt>
    <dgm:pt modelId="{F6CB4102-C00A-484C-814F-615558542068}" type="parTrans" cxnId="{CE8EB142-BFFD-42C1-BC52-AF1B7B2EEC64}">
      <dgm:prSet/>
      <dgm:spPr/>
      <dgm:t>
        <a:bodyPr/>
        <a:lstStyle/>
        <a:p>
          <a:endParaRPr lang="ru-RU"/>
        </a:p>
      </dgm:t>
    </dgm:pt>
    <dgm:pt modelId="{A0F353F5-4183-4FD4-9F63-2A1BC830479A}" type="sibTrans" cxnId="{CE8EB142-BFFD-42C1-BC52-AF1B7B2EEC64}">
      <dgm:prSet/>
      <dgm:spPr/>
      <dgm:t>
        <a:bodyPr/>
        <a:lstStyle/>
        <a:p>
          <a:endParaRPr lang="ru-RU"/>
        </a:p>
      </dgm:t>
    </dgm:pt>
    <dgm:pt modelId="{5C81EC76-358F-4D32-B272-3FDAA9FE186F}">
      <dgm:prSet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dirty="0" smtClean="0">
              <a:latin typeface="Cambria" pitchFamily="18" charset="0"/>
            </a:rPr>
            <a:t>дальнейшее развитие практик реализации проектов, основанных на местных инициативах, которые предусматривают участие жителей в определении наиболее актуальных вопросов местного значения</a:t>
          </a:r>
        </a:p>
      </dgm:t>
    </dgm:pt>
    <dgm:pt modelId="{665DD8B7-96D2-4194-9F08-B879E7577CDF}" type="parTrans" cxnId="{0315788A-A149-43B8-9B82-3D001D1FDC4D}">
      <dgm:prSet/>
      <dgm:spPr/>
      <dgm:t>
        <a:bodyPr/>
        <a:lstStyle/>
        <a:p>
          <a:endParaRPr lang="ru-RU"/>
        </a:p>
      </dgm:t>
    </dgm:pt>
    <dgm:pt modelId="{CB65F710-3EAF-4FC8-8E52-01AC3D9F696A}" type="sibTrans" cxnId="{0315788A-A149-43B8-9B82-3D001D1FDC4D}">
      <dgm:prSet/>
      <dgm:spPr/>
      <dgm:t>
        <a:bodyPr/>
        <a:lstStyle/>
        <a:p>
          <a:endParaRPr lang="ru-RU"/>
        </a:p>
      </dgm:t>
    </dgm:pt>
    <dgm:pt modelId="{44764190-5ADA-49CF-B86E-B6C9335D2BFF}" type="pres">
      <dgm:prSet presAssocID="{F56F8EBA-C50E-4CCD-ADBE-EE599EA44E9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E4AE428-8838-4DDC-AF0C-82A8EACE376F}" type="pres">
      <dgm:prSet presAssocID="{F56F8EBA-C50E-4CCD-ADBE-EE599EA44E90}" presName="pyramid" presStyleLbl="node1" presStyleIdx="0" presStyleCnt="1" custScaleY="92798" custLinFactNeighborX="-1296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4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ru-RU"/>
        </a:p>
      </dgm:t>
    </dgm:pt>
    <dgm:pt modelId="{C5A6C4D4-14A8-4C23-ACAE-D43E4BFB36D6}" type="pres">
      <dgm:prSet presAssocID="{F56F8EBA-C50E-4CCD-ADBE-EE599EA44E90}" presName="theList" presStyleCnt="0"/>
      <dgm:spPr/>
    </dgm:pt>
    <dgm:pt modelId="{979589FB-BCA5-41DC-82CC-CFFD875B3104}" type="pres">
      <dgm:prSet presAssocID="{3B835BAC-899D-4B95-A58F-5C1BFE1CE06A}" presName="aNode" presStyleLbl="fgAcc1" presStyleIdx="0" presStyleCnt="5" custScaleX="149273" custLinFactNeighborX="12726" custLinFactNeighborY="-82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B208BC-9D5A-4BD2-822F-250702015F30}" type="pres">
      <dgm:prSet presAssocID="{3B835BAC-899D-4B95-A58F-5C1BFE1CE06A}" presName="aSpace" presStyleCnt="0"/>
      <dgm:spPr/>
    </dgm:pt>
    <dgm:pt modelId="{50EB058C-E5D8-404B-820D-B90EC713D495}" type="pres">
      <dgm:prSet presAssocID="{8160E2EB-0D3D-464F-8C94-89644CE6EC35}" presName="aNode" presStyleLbl="fgAcc1" presStyleIdx="1" presStyleCnt="5" custScaleX="150138" custScaleY="132585" custLinFactNeighborX="13159" custLinFactNeighborY="77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504FD-0E96-433F-9BBB-FC551CEE153B}" type="pres">
      <dgm:prSet presAssocID="{8160E2EB-0D3D-464F-8C94-89644CE6EC35}" presName="aSpace" presStyleCnt="0"/>
      <dgm:spPr/>
    </dgm:pt>
    <dgm:pt modelId="{56417D84-8EF6-4CFC-9AAA-FC7BECA36D6D}" type="pres">
      <dgm:prSet presAssocID="{986585C4-F28D-4488-A8EE-797D9AD80927}" presName="aNode" presStyleLbl="fgAcc1" presStyleIdx="2" presStyleCnt="5" custScaleX="150398" custLinFactY="22525" custLinFactNeighborX="132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98EB0-CF5D-4D3F-9D0D-2681ABD46A50}" type="pres">
      <dgm:prSet presAssocID="{986585C4-F28D-4488-A8EE-797D9AD80927}" presName="aSpace" presStyleCnt="0"/>
      <dgm:spPr/>
    </dgm:pt>
    <dgm:pt modelId="{0619360F-CDB8-4C87-AFF7-EE2DEA9583D4}" type="pres">
      <dgm:prSet presAssocID="{F7821A3E-54DF-46AB-8A22-94A387322739}" presName="aNode" presStyleLbl="fgAcc1" presStyleIdx="3" presStyleCnt="5" custScaleX="150327" custLinFactY="33078" custLinFactNeighborX="1325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A7EF8-E34B-43D1-A62C-0B2D17B211B2}" type="pres">
      <dgm:prSet presAssocID="{F7821A3E-54DF-46AB-8A22-94A387322739}" presName="aSpace" presStyleCnt="0"/>
      <dgm:spPr/>
    </dgm:pt>
    <dgm:pt modelId="{EFA4AB38-960A-4408-BBE8-DFEE1526FDBE}" type="pres">
      <dgm:prSet presAssocID="{5C81EC76-358F-4D32-B272-3FDAA9FE186F}" presName="aNode" presStyleLbl="fgAcc1" presStyleIdx="4" presStyleCnt="5" custScaleX="150868" custLinFactY="53097" custLinFactNeighborX="135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1FDCD-162B-4E07-88C2-3FBFFEED3860}" type="pres">
      <dgm:prSet presAssocID="{5C81EC76-358F-4D32-B272-3FDAA9FE186F}" presName="aSpace" presStyleCnt="0"/>
      <dgm:spPr/>
    </dgm:pt>
  </dgm:ptLst>
  <dgm:cxnLst>
    <dgm:cxn modelId="{8073AA27-637D-483C-BFD2-A088E8C4C40C}" srcId="{F56F8EBA-C50E-4CCD-ADBE-EE599EA44E90}" destId="{986585C4-F28D-4488-A8EE-797D9AD80927}" srcOrd="2" destOrd="0" parTransId="{46E52288-FA6A-4801-9B68-3A0A9EB9EB72}" sibTransId="{6949747F-C927-450C-9FDC-AA293A7FC151}"/>
    <dgm:cxn modelId="{0315788A-A149-43B8-9B82-3D001D1FDC4D}" srcId="{F56F8EBA-C50E-4CCD-ADBE-EE599EA44E90}" destId="{5C81EC76-358F-4D32-B272-3FDAA9FE186F}" srcOrd="4" destOrd="0" parTransId="{665DD8B7-96D2-4194-9F08-B879E7577CDF}" sibTransId="{CB65F710-3EAF-4FC8-8E52-01AC3D9F696A}"/>
    <dgm:cxn modelId="{C7B4D9A0-6427-4740-A3BF-653B82DA5F88}" type="presOf" srcId="{F56F8EBA-C50E-4CCD-ADBE-EE599EA44E90}" destId="{44764190-5ADA-49CF-B86E-B6C9335D2BFF}" srcOrd="0" destOrd="0" presId="urn:microsoft.com/office/officeart/2005/8/layout/pyramid2"/>
    <dgm:cxn modelId="{58C3AC69-C2CE-4623-8253-ECE0961F204F}" srcId="{F56F8EBA-C50E-4CCD-ADBE-EE599EA44E90}" destId="{8160E2EB-0D3D-464F-8C94-89644CE6EC35}" srcOrd="1" destOrd="0" parTransId="{5A40BD74-909A-45A3-A81A-4A6C669FA23D}" sibTransId="{77A0819F-8EA8-44CF-B288-63ED038FE9BA}"/>
    <dgm:cxn modelId="{7F2DD8DB-6841-4AB3-A595-B9353ACDB10B}" type="presOf" srcId="{5C81EC76-358F-4D32-B272-3FDAA9FE186F}" destId="{EFA4AB38-960A-4408-BBE8-DFEE1526FDBE}" srcOrd="0" destOrd="0" presId="urn:microsoft.com/office/officeart/2005/8/layout/pyramid2"/>
    <dgm:cxn modelId="{8E0FC9CD-C268-4963-91C8-7088C8C87D7C}" type="presOf" srcId="{F7821A3E-54DF-46AB-8A22-94A387322739}" destId="{0619360F-CDB8-4C87-AFF7-EE2DEA9583D4}" srcOrd="0" destOrd="0" presId="urn:microsoft.com/office/officeart/2005/8/layout/pyramid2"/>
    <dgm:cxn modelId="{080B75C2-A36C-43B3-B5E7-C370358C4EC6}" type="presOf" srcId="{986585C4-F28D-4488-A8EE-797D9AD80927}" destId="{56417D84-8EF6-4CFC-9AAA-FC7BECA36D6D}" srcOrd="0" destOrd="0" presId="urn:microsoft.com/office/officeart/2005/8/layout/pyramid2"/>
    <dgm:cxn modelId="{BCF3B2E9-EC3C-44B8-8731-98D522D562AE}" type="presOf" srcId="{8160E2EB-0D3D-464F-8C94-89644CE6EC35}" destId="{50EB058C-E5D8-404B-820D-B90EC713D495}" srcOrd="0" destOrd="0" presId="urn:microsoft.com/office/officeart/2005/8/layout/pyramid2"/>
    <dgm:cxn modelId="{CE8EB142-BFFD-42C1-BC52-AF1B7B2EEC64}" srcId="{F56F8EBA-C50E-4CCD-ADBE-EE599EA44E90}" destId="{3B835BAC-899D-4B95-A58F-5C1BFE1CE06A}" srcOrd="0" destOrd="0" parTransId="{F6CB4102-C00A-484C-814F-615558542068}" sibTransId="{A0F353F5-4183-4FD4-9F63-2A1BC830479A}"/>
    <dgm:cxn modelId="{E8D11CE5-57AE-42EF-9139-3EB2E2749E72}" srcId="{F56F8EBA-C50E-4CCD-ADBE-EE599EA44E90}" destId="{F7821A3E-54DF-46AB-8A22-94A387322739}" srcOrd="3" destOrd="0" parTransId="{73424FB0-300E-4943-B9EA-77C819442C72}" sibTransId="{F0B811D6-9DA2-4F7F-AA67-7BC6B7E4F755}"/>
    <dgm:cxn modelId="{B8C964BF-23AA-4009-9800-8E87DF531B63}" type="presOf" srcId="{3B835BAC-899D-4B95-A58F-5C1BFE1CE06A}" destId="{979589FB-BCA5-41DC-82CC-CFFD875B3104}" srcOrd="0" destOrd="0" presId="urn:microsoft.com/office/officeart/2005/8/layout/pyramid2"/>
    <dgm:cxn modelId="{6707544E-D21E-436B-A550-EC9D842FCDFB}" type="presParOf" srcId="{44764190-5ADA-49CF-B86E-B6C9335D2BFF}" destId="{9E4AE428-8838-4DDC-AF0C-82A8EACE376F}" srcOrd="0" destOrd="0" presId="urn:microsoft.com/office/officeart/2005/8/layout/pyramid2"/>
    <dgm:cxn modelId="{6C65DAEE-1D68-4F3D-BF64-40A1F42D46D0}" type="presParOf" srcId="{44764190-5ADA-49CF-B86E-B6C9335D2BFF}" destId="{C5A6C4D4-14A8-4C23-ACAE-D43E4BFB36D6}" srcOrd="1" destOrd="0" presId="urn:microsoft.com/office/officeart/2005/8/layout/pyramid2"/>
    <dgm:cxn modelId="{61111B21-4F14-4221-9785-CBAC5A63000A}" type="presParOf" srcId="{C5A6C4D4-14A8-4C23-ACAE-D43E4BFB36D6}" destId="{979589FB-BCA5-41DC-82CC-CFFD875B3104}" srcOrd="0" destOrd="0" presId="urn:microsoft.com/office/officeart/2005/8/layout/pyramid2"/>
    <dgm:cxn modelId="{9BCE8D23-2A99-4C06-A96C-E889615D1669}" type="presParOf" srcId="{C5A6C4D4-14A8-4C23-ACAE-D43E4BFB36D6}" destId="{CCB208BC-9D5A-4BD2-822F-250702015F30}" srcOrd="1" destOrd="0" presId="urn:microsoft.com/office/officeart/2005/8/layout/pyramid2"/>
    <dgm:cxn modelId="{89BAF554-932F-4695-80F1-22C4008D8F86}" type="presParOf" srcId="{C5A6C4D4-14A8-4C23-ACAE-D43E4BFB36D6}" destId="{50EB058C-E5D8-404B-820D-B90EC713D495}" srcOrd="2" destOrd="0" presId="urn:microsoft.com/office/officeart/2005/8/layout/pyramid2"/>
    <dgm:cxn modelId="{D679F691-2A4F-4BC7-8D98-D708964AA969}" type="presParOf" srcId="{C5A6C4D4-14A8-4C23-ACAE-D43E4BFB36D6}" destId="{25E504FD-0E96-433F-9BBB-FC551CEE153B}" srcOrd="3" destOrd="0" presId="urn:microsoft.com/office/officeart/2005/8/layout/pyramid2"/>
    <dgm:cxn modelId="{42604072-A8AD-405E-93D0-6DDF2D6CC741}" type="presParOf" srcId="{C5A6C4D4-14A8-4C23-ACAE-D43E4BFB36D6}" destId="{56417D84-8EF6-4CFC-9AAA-FC7BECA36D6D}" srcOrd="4" destOrd="0" presId="urn:microsoft.com/office/officeart/2005/8/layout/pyramid2"/>
    <dgm:cxn modelId="{7CDEAEA9-A9D7-4FDD-ADE1-685987E63FFB}" type="presParOf" srcId="{C5A6C4D4-14A8-4C23-ACAE-D43E4BFB36D6}" destId="{6DD98EB0-CF5D-4D3F-9D0D-2681ABD46A50}" srcOrd="5" destOrd="0" presId="urn:microsoft.com/office/officeart/2005/8/layout/pyramid2"/>
    <dgm:cxn modelId="{B05C3DAB-6D7B-4B2F-8E03-111BC3CE9258}" type="presParOf" srcId="{C5A6C4D4-14A8-4C23-ACAE-D43E4BFB36D6}" destId="{0619360F-CDB8-4C87-AFF7-EE2DEA9583D4}" srcOrd="6" destOrd="0" presId="urn:microsoft.com/office/officeart/2005/8/layout/pyramid2"/>
    <dgm:cxn modelId="{A95D279B-3C0F-4B41-9F97-460325E54FB2}" type="presParOf" srcId="{C5A6C4D4-14A8-4C23-ACAE-D43E4BFB36D6}" destId="{1A3A7EF8-E34B-43D1-A62C-0B2D17B211B2}" srcOrd="7" destOrd="0" presId="urn:microsoft.com/office/officeart/2005/8/layout/pyramid2"/>
    <dgm:cxn modelId="{43406F88-F8EA-4DB7-953A-6769C67DB838}" type="presParOf" srcId="{C5A6C4D4-14A8-4C23-ACAE-D43E4BFB36D6}" destId="{EFA4AB38-960A-4408-BBE8-DFEE1526FDBE}" srcOrd="8" destOrd="0" presId="urn:microsoft.com/office/officeart/2005/8/layout/pyramid2"/>
    <dgm:cxn modelId="{83201AFE-88D3-488D-A87A-0727531E051B}" type="presParOf" srcId="{C5A6C4D4-14A8-4C23-ACAE-D43E4BFB36D6}" destId="{BD31FDCD-162B-4E07-88C2-3FBFFEED386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CBBA82-5525-4416-B7E1-3ADBF5592AD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BC2204-A8F6-4115-A91A-6F627D760D9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1800" b="1" dirty="0" smtClean="0"/>
            <a:t>0,25%</a:t>
          </a:r>
          <a:endParaRPr lang="ru-RU" sz="1800" b="1" dirty="0"/>
        </a:p>
      </dgm:t>
    </dgm:pt>
    <dgm:pt modelId="{FB831307-3895-4D73-8D20-DDCD8B19113F}" type="parTrans" cxnId="{8FC3E597-6186-4489-830B-C54D33543373}">
      <dgm:prSet/>
      <dgm:spPr/>
      <dgm:t>
        <a:bodyPr/>
        <a:lstStyle/>
        <a:p>
          <a:endParaRPr lang="ru-RU"/>
        </a:p>
      </dgm:t>
    </dgm:pt>
    <dgm:pt modelId="{1EC4242F-A22A-4A04-9D5D-25F0C0A49A16}" type="sibTrans" cxnId="{8FC3E597-6186-4489-830B-C54D33543373}">
      <dgm:prSet/>
      <dgm:spPr/>
      <dgm:t>
        <a:bodyPr/>
        <a:lstStyle/>
        <a:p>
          <a:endParaRPr lang="ru-RU"/>
        </a:p>
      </dgm:t>
    </dgm:pt>
    <dgm:pt modelId="{7516EE8B-FABF-484D-B781-3A554BE46CC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1600" dirty="0" smtClean="0"/>
            <a:t>Земли не используемые в предпринимательской деятельности и приобретенные физическими лицами для ведения личного подсобного хозяйства, а также земельные участки общего назначения, предусмотренные Федеральным законом от 29.07.2017 № 217-ФЗ.</a:t>
          </a:r>
          <a:endParaRPr lang="ru-RU" sz="1600" dirty="0"/>
        </a:p>
      </dgm:t>
    </dgm:pt>
    <dgm:pt modelId="{DB965958-7A33-402A-8788-989771F2B063}" type="parTrans" cxnId="{8042CB45-B0A9-4644-B6BE-80907AB734EE}">
      <dgm:prSet/>
      <dgm:spPr/>
      <dgm:t>
        <a:bodyPr/>
        <a:lstStyle/>
        <a:p>
          <a:endParaRPr lang="ru-RU"/>
        </a:p>
      </dgm:t>
    </dgm:pt>
    <dgm:pt modelId="{667581BE-E702-465F-963C-9AC423975630}" type="sibTrans" cxnId="{8042CB45-B0A9-4644-B6BE-80907AB734EE}">
      <dgm:prSet/>
      <dgm:spPr/>
      <dgm:t>
        <a:bodyPr/>
        <a:lstStyle/>
        <a:p>
          <a:endParaRPr lang="ru-RU"/>
        </a:p>
      </dgm:t>
    </dgm:pt>
    <dgm:pt modelId="{01F7092C-FD88-4982-AE0E-16A74243867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1800" b="1" dirty="0" smtClean="0"/>
            <a:t>0,3%</a:t>
          </a:r>
          <a:endParaRPr lang="ru-RU" sz="1800" b="1" dirty="0"/>
        </a:p>
      </dgm:t>
    </dgm:pt>
    <dgm:pt modelId="{FA2091A4-7C44-491C-94CC-240266E995E8}" type="parTrans" cxnId="{1505D68C-244A-4A05-8050-BE8531FFB6A8}">
      <dgm:prSet/>
      <dgm:spPr/>
      <dgm:t>
        <a:bodyPr/>
        <a:lstStyle/>
        <a:p>
          <a:endParaRPr lang="ru-RU"/>
        </a:p>
      </dgm:t>
    </dgm:pt>
    <dgm:pt modelId="{6A547237-CBC8-41FC-A7D6-234ACF98F63D}" type="sibTrans" cxnId="{1505D68C-244A-4A05-8050-BE8531FFB6A8}">
      <dgm:prSet/>
      <dgm:spPr/>
      <dgm:t>
        <a:bodyPr/>
        <a:lstStyle/>
        <a:p>
          <a:endParaRPr lang="ru-RU"/>
        </a:p>
      </dgm:t>
    </dgm:pt>
    <dgm:pt modelId="{605CFA21-D70F-4094-AFC5-EF269861F4B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1400" dirty="0" smtClean="0"/>
            <a:t>Земли занятые жилищным фондом и объектами инженерной инфраструктуры жилищно-коммунального комплекса или приобретенные для жилищного строительства.</a:t>
          </a:r>
          <a:endParaRPr lang="ru-RU" sz="1400" dirty="0"/>
        </a:p>
      </dgm:t>
    </dgm:pt>
    <dgm:pt modelId="{3BE28C5B-09E0-4CB2-93F2-B42B37EC4955}" type="parTrans" cxnId="{44FB9569-A57C-41A8-B44B-744BDD83FA82}">
      <dgm:prSet/>
      <dgm:spPr/>
      <dgm:t>
        <a:bodyPr/>
        <a:lstStyle/>
        <a:p>
          <a:endParaRPr lang="ru-RU"/>
        </a:p>
      </dgm:t>
    </dgm:pt>
    <dgm:pt modelId="{18708106-057E-4D08-B859-A3036BFA5B87}" type="sibTrans" cxnId="{44FB9569-A57C-41A8-B44B-744BDD83FA82}">
      <dgm:prSet/>
      <dgm:spPr/>
      <dgm:t>
        <a:bodyPr/>
        <a:lstStyle/>
        <a:p>
          <a:endParaRPr lang="ru-RU"/>
        </a:p>
      </dgm:t>
    </dgm:pt>
    <dgm:pt modelId="{959A32F8-8B22-496A-A08A-2789B148A57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ctr"/>
          <a:r>
            <a:rPr lang="ru-RU" sz="1800" b="1" dirty="0" smtClean="0"/>
            <a:t>1,5 %</a:t>
          </a:r>
          <a:endParaRPr lang="ru-RU" sz="1800" b="1" dirty="0"/>
        </a:p>
      </dgm:t>
    </dgm:pt>
    <dgm:pt modelId="{55C9B4D1-5CA9-4C83-A77D-7880825035C6}" type="parTrans" cxnId="{955378D2-5C07-423A-805B-65355D5FB861}">
      <dgm:prSet/>
      <dgm:spPr/>
      <dgm:t>
        <a:bodyPr/>
        <a:lstStyle/>
        <a:p>
          <a:endParaRPr lang="ru-RU"/>
        </a:p>
      </dgm:t>
    </dgm:pt>
    <dgm:pt modelId="{31B47420-16B2-4136-8B71-AC8CFCDDBFC9}" type="sibTrans" cxnId="{955378D2-5C07-423A-805B-65355D5FB861}">
      <dgm:prSet/>
      <dgm:spPr/>
      <dgm:t>
        <a:bodyPr/>
        <a:lstStyle/>
        <a:p>
          <a:endParaRPr lang="ru-RU"/>
        </a:p>
      </dgm:t>
    </dgm:pt>
    <dgm:pt modelId="{109C9C76-0A75-4151-96BA-2F5897FF045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1600" dirty="0" smtClean="0"/>
            <a:t>Прочие земельные участки, в том числе земельные участки, отнесенные к землям сельскохозяйственного назначения или к землям в составе зон сельскохозяйственного использования в населенных пунктах, не используемых по целевому назначению</a:t>
          </a:r>
          <a:endParaRPr lang="ru-RU" sz="1600" dirty="0"/>
        </a:p>
      </dgm:t>
    </dgm:pt>
    <dgm:pt modelId="{49FCD245-35F4-4BF5-A9D3-5AFDADD186DD}" type="parTrans" cxnId="{DE531D49-A731-4F5E-B404-26B4182BB8EF}">
      <dgm:prSet/>
      <dgm:spPr/>
      <dgm:t>
        <a:bodyPr/>
        <a:lstStyle/>
        <a:p>
          <a:endParaRPr lang="ru-RU"/>
        </a:p>
      </dgm:t>
    </dgm:pt>
    <dgm:pt modelId="{DBCC14BA-7F99-4244-BC37-8246BCBFAE3A}" type="sibTrans" cxnId="{DE531D49-A731-4F5E-B404-26B4182BB8EF}">
      <dgm:prSet/>
      <dgm:spPr/>
      <dgm:t>
        <a:bodyPr/>
        <a:lstStyle/>
        <a:p>
          <a:endParaRPr lang="ru-RU"/>
        </a:p>
      </dgm:t>
    </dgm:pt>
    <dgm:pt modelId="{2D4087AD-BEEE-4B73-82E6-70840ECA666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1400" dirty="0" smtClean="0"/>
            <a:t>Земли сельскохозяйственного назначения и используемых для сельхозпроизводства</a:t>
          </a:r>
          <a:endParaRPr lang="ru-RU" sz="1400" dirty="0"/>
        </a:p>
      </dgm:t>
    </dgm:pt>
    <dgm:pt modelId="{ACFB95CF-16AA-44AF-B72F-DBB6A8946C68}" type="parTrans" cxnId="{1391E749-EE86-4203-BCF7-D5A3A19BC5F5}">
      <dgm:prSet/>
      <dgm:spPr/>
      <dgm:t>
        <a:bodyPr/>
        <a:lstStyle/>
        <a:p>
          <a:endParaRPr lang="ru-RU"/>
        </a:p>
      </dgm:t>
    </dgm:pt>
    <dgm:pt modelId="{4B8A6153-EC12-4246-8CBD-ED675D07A23B}" type="sibTrans" cxnId="{1391E749-EE86-4203-BCF7-D5A3A19BC5F5}">
      <dgm:prSet/>
      <dgm:spPr/>
      <dgm:t>
        <a:bodyPr/>
        <a:lstStyle/>
        <a:p>
          <a:endParaRPr lang="ru-RU"/>
        </a:p>
      </dgm:t>
    </dgm:pt>
    <dgm:pt modelId="{D2B119E0-6052-444B-B693-9F915828F0F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algn="l"/>
          <a:r>
            <a:rPr lang="ru-RU" sz="1400" dirty="0" smtClean="0"/>
            <a:t>Земли ограниченные в обороте  в соответствии с законодательством РФ, предоставленные для обеспечения обороны и таможенных нужд.</a:t>
          </a:r>
          <a:endParaRPr lang="ru-RU" sz="1400" dirty="0"/>
        </a:p>
      </dgm:t>
    </dgm:pt>
    <dgm:pt modelId="{1598D340-1346-4C21-89AF-20FF3B32FEF7}" type="parTrans" cxnId="{E5247833-154F-4B2B-92D9-BE99CFB291BB}">
      <dgm:prSet/>
      <dgm:spPr/>
      <dgm:t>
        <a:bodyPr/>
        <a:lstStyle/>
        <a:p>
          <a:endParaRPr lang="ru-RU"/>
        </a:p>
      </dgm:t>
    </dgm:pt>
    <dgm:pt modelId="{6BA58E3F-B191-4485-8CC0-65A0F49DF128}" type="sibTrans" cxnId="{E5247833-154F-4B2B-92D9-BE99CFB291BB}">
      <dgm:prSet/>
      <dgm:spPr/>
      <dgm:t>
        <a:bodyPr/>
        <a:lstStyle/>
        <a:p>
          <a:endParaRPr lang="ru-RU"/>
        </a:p>
      </dgm:t>
    </dgm:pt>
    <dgm:pt modelId="{6759304A-25F7-4074-80CE-E1442B222762}" type="pres">
      <dgm:prSet presAssocID="{08CBBA82-5525-4416-B7E1-3ADBF5592A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61AEE5-E419-4B3D-A94A-C57B00314FB8}" type="pres">
      <dgm:prSet presAssocID="{95BC2204-A8F6-4115-A91A-6F627D760D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0B6D8-2211-422B-A8D8-DD1790309A96}" type="pres">
      <dgm:prSet presAssocID="{1EC4242F-A22A-4A04-9D5D-25F0C0A49A16}" presName="sibTrans" presStyleCnt="0"/>
      <dgm:spPr/>
    </dgm:pt>
    <dgm:pt modelId="{826D55A2-566D-456C-BD8A-52BAB995F71C}" type="pres">
      <dgm:prSet presAssocID="{01F7092C-FD88-4982-AE0E-16A742438672}" presName="node" presStyleLbl="node1" presStyleIdx="1" presStyleCnt="3" custLinFactNeighborX="5015" custLinFactNeighborY="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19335-B4BD-46FC-BA9D-69DD72881D8F}" type="pres">
      <dgm:prSet presAssocID="{6A547237-CBC8-41FC-A7D6-234ACF98F63D}" presName="sibTrans" presStyleCnt="0"/>
      <dgm:spPr/>
    </dgm:pt>
    <dgm:pt modelId="{C8991D5C-A825-410D-B6C5-DD78F0E73CB1}" type="pres">
      <dgm:prSet presAssocID="{959A32F8-8B22-496A-A08A-2789B148A570}" presName="node" presStyleLbl="node1" presStyleIdx="2" presStyleCnt="3" custScaleX="107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FEC26-46C7-4246-952C-D009C6C645C6}" type="presOf" srcId="{2D4087AD-BEEE-4B73-82E6-70840ECA666D}" destId="{826D55A2-566D-456C-BD8A-52BAB995F71C}" srcOrd="0" destOrd="2" presId="urn:microsoft.com/office/officeart/2005/8/layout/hList6"/>
    <dgm:cxn modelId="{44FB9569-A57C-41A8-B44B-744BDD83FA82}" srcId="{01F7092C-FD88-4982-AE0E-16A742438672}" destId="{605CFA21-D70F-4094-AFC5-EF269861F4B9}" srcOrd="0" destOrd="0" parTransId="{3BE28C5B-09E0-4CB2-93F2-B42B37EC4955}" sibTransId="{18708106-057E-4D08-B859-A3036BFA5B87}"/>
    <dgm:cxn modelId="{4ECEF65A-7975-4D7D-B25E-8B4BD1A87387}" type="presOf" srcId="{959A32F8-8B22-496A-A08A-2789B148A570}" destId="{C8991D5C-A825-410D-B6C5-DD78F0E73CB1}" srcOrd="0" destOrd="0" presId="urn:microsoft.com/office/officeart/2005/8/layout/hList6"/>
    <dgm:cxn modelId="{955378D2-5C07-423A-805B-65355D5FB861}" srcId="{08CBBA82-5525-4416-B7E1-3ADBF5592ADB}" destId="{959A32F8-8B22-496A-A08A-2789B148A570}" srcOrd="2" destOrd="0" parTransId="{55C9B4D1-5CA9-4C83-A77D-7880825035C6}" sibTransId="{31B47420-16B2-4136-8B71-AC8CFCDDBFC9}"/>
    <dgm:cxn modelId="{E5247833-154F-4B2B-92D9-BE99CFB291BB}" srcId="{01F7092C-FD88-4982-AE0E-16A742438672}" destId="{D2B119E0-6052-444B-B693-9F915828F0FB}" srcOrd="2" destOrd="0" parTransId="{1598D340-1346-4C21-89AF-20FF3B32FEF7}" sibTransId="{6BA58E3F-B191-4485-8CC0-65A0F49DF128}"/>
    <dgm:cxn modelId="{8FC3E597-6186-4489-830B-C54D33543373}" srcId="{08CBBA82-5525-4416-B7E1-3ADBF5592ADB}" destId="{95BC2204-A8F6-4115-A91A-6F627D760D95}" srcOrd="0" destOrd="0" parTransId="{FB831307-3895-4D73-8D20-DDCD8B19113F}" sibTransId="{1EC4242F-A22A-4A04-9D5D-25F0C0A49A16}"/>
    <dgm:cxn modelId="{E8FC05EA-8A84-41D0-A115-C68C1143F989}" type="presOf" srcId="{D2B119E0-6052-444B-B693-9F915828F0FB}" destId="{826D55A2-566D-456C-BD8A-52BAB995F71C}" srcOrd="0" destOrd="3" presId="urn:microsoft.com/office/officeart/2005/8/layout/hList6"/>
    <dgm:cxn modelId="{05C49C94-B9D1-4CE8-9213-5814A42D95F2}" type="presOf" srcId="{01F7092C-FD88-4982-AE0E-16A742438672}" destId="{826D55A2-566D-456C-BD8A-52BAB995F71C}" srcOrd="0" destOrd="0" presId="urn:microsoft.com/office/officeart/2005/8/layout/hList6"/>
    <dgm:cxn modelId="{8042CB45-B0A9-4644-B6BE-80907AB734EE}" srcId="{95BC2204-A8F6-4115-A91A-6F627D760D95}" destId="{7516EE8B-FABF-484D-B781-3A554BE46CC8}" srcOrd="0" destOrd="0" parTransId="{DB965958-7A33-402A-8788-989771F2B063}" sibTransId="{667581BE-E702-465F-963C-9AC423975630}"/>
    <dgm:cxn modelId="{E057B266-4B9C-4E20-BE4C-B67E8D2A3F09}" type="presOf" srcId="{109C9C76-0A75-4151-96BA-2F5897FF045D}" destId="{C8991D5C-A825-410D-B6C5-DD78F0E73CB1}" srcOrd="0" destOrd="1" presId="urn:microsoft.com/office/officeart/2005/8/layout/hList6"/>
    <dgm:cxn modelId="{4EEF06B2-28BC-428C-BB8D-D576700057CF}" type="presOf" srcId="{95BC2204-A8F6-4115-A91A-6F627D760D95}" destId="{8661AEE5-E419-4B3D-A94A-C57B00314FB8}" srcOrd="0" destOrd="0" presId="urn:microsoft.com/office/officeart/2005/8/layout/hList6"/>
    <dgm:cxn modelId="{DE531D49-A731-4F5E-B404-26B4182BB8EF}" srcId="{959A32F8-8B22-496A-A08A-2789B148A570}" destId="{109C9C76-0A75-4151-96BA-2F5897FF045D}" srcOrd="0" destOrd="0" parTransId="{49FCD245-35F4-4BF5-A9D3-5AFDADD186DD}" sibTransId="{DBCC14BA-7F99-4244-BC37-8246BCBFAE3A}"/>
    <dgm:cxn modelId="{A40BBFB2-85D2-41F9-B79E-589F60F151B6}" type="presOf" srcId="{7516EE8B-FABF-484D-B781-3A554BE46CC8}" destId="{8661AEE5-E419-4B3D-A94A-C57B00314FB8}" srcOrd="0" destOrd="1" presId="urn:microsoft.com/office/officeart/2005/8/layout/hList6"/>
    <dgm:cxn modelId="{1505D68C-244A-4A05-8050-BE8531FFB6A8}" srcId="{08CBBA82-5525-4416-B7E1-3ADBF5592ADB}" destId="{01F7092C-FD88-4982-AE0E-16A742438672}" srcOrd="1" destOrd="0" parTransId="{FA2091A4-7C44-491C-94CC-240266E995E8}" sibTransId="{6A547237-CBC8-41FC-A7D6-234ACF98F63D}"/>
    <dgm:cxn modelId="{5A800177-CE9C-4A73-9667-6DB26297566B}" type="presOf" srcId="{605CFA21-D70F-4094-AFC5-EF269861F4B9}" destId="{826D55A2-566D-456C-BD8A-52BAB995F71C}" srcOrd="0" destOrd="1" presId="urn:microsoft.com/office/officeart/2005/8/layout/hList6"/>
    <dgm:cxn modelId="{1391E749-EE86-4203-BCF7-D5A3A19BC5F5}" srcId="{01F7092C-FD88-4982-AE0E-16A742438672}" destId="{2D4087AD-BEEE-4B73-82E6-70840ECA666D}" srcOrd="1" destOrd="0" parTransId="{ACFB95CF-16AA-44AF-B72F-DBB6A8946C68}" sibTransId="{4B8A6153-EC12-4246-8CBD-ED675D07A23B}"/>
    <dgm:cxn modelId="{EF405238-F35D-4378-A9AC-7C7B1824F7B5}" type="presOf" srcId="{08CBBA82-5525-4416-B7E1-3ADBF5592ADB}" destId="{6759304A-25F7-4074-80CE-E1442B222762}" srcOrd="0" destOrd="0" presId="urn:microsoft.com/office/officeart/2005/8/layout/hList6"/>
    <dgm:cxn modelId="{ADC672A3-FF82-43CF-89DB-B96169469D96}" type="presParOf" srcId="{6759304A-25F7-4074-80CE-E1442B222762}" destId="{8661AEE5-E419-4B3D-A94A-C57B00314FB8}" srcOrd="0" destOrd="0" presId="urn:microsoft.com/office/officeart/2005/8/layout/hList6"/>
    <dgm:cxn modelId="{DF8CB289-FDC3-4EF6-A2FF-3D5A8594FFE8}" type="presParOf" srcId="{6759304A-25F7-4074-80CE-E1442B222762}" destId="{7530B6D8-2211-422B-A8D8-DD1790309A96}" srcOrd="1" destOrd="0" presId="urn:microsoft.com/office/officeart/2005/8/layout/hList6"/>
    <dgm:cxn modelId="{4BDA1B90-6FCA-43F1-B131-C59EBB7FC13D}" type="presParOf" srcId="{6759304A-25F7-4074-80CE-E1442B222762}" destId="{826D55A2-566D-456C-BD8A-52BAB995F71C}" srcOrd="2" destOrd="0" presId="urn:microsoft.com/office/officeart/2005/8/layout/hList6"/>
    <dgm:cxn modelId="{AF4FB83B-9072-48B2-AFE4-C9F54A6E0D12}" type="presParOf" srcId="{6759304A-25F7-4074-80CE-E1442B222762}" destId="{4D619335-B4BD-46FC-BA9D-69DD72881D8F}" srcOrd="3" destOrd="0" presId="urn:microsoft.com/office/officeart/2005/8/layout/hList6"/>
    <dgm:cxn modelId="{CA141F28-8620-430F-B09F-F4242E37FFF9}" type="presParOf" srcId="{6759304A-25F7-4074-80CE-E1442B222762}" destId="{C8991D5C-A825-410D-B6C5-DD78F0E73CB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5C1A7B-1BF2-4825-BB92-A197713C87A8}" type="doc">
      <dgm:prSet loTypeId="urn:microsoft.com/office/officeart/2005/8/layout/venn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05D3707-35C1-4E4D-BD6A-1C1D9C1043FC}">
      <dgm:prSet phldrT="[Текст]" custT="1"/>
      <dgm:spPr/>
      <dgm:t>
        <a:bodyPr lIns="144000" rIns="216000"/>
        <a:lstStyle/>
        <a:p>
          <a:pPr algn="ctr"/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Доходы от уплаты акцизов на дизельное топливо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96686670-3B1E-4A2D-ABD3-5FB4635E9CFB}" type="parTrans" cxnId="{31DB22C3-669E-4F88-8B8D-16D30800CF3B}">
      <dgm:prSet/>
      <dgm:spPr/>
      <dgm:t>
        <a:bodyPr/>
        <a:lstStyle/>
        <a:p>
          <a:endParaRPr lang="ru-RU"/>
        </a:p>
      </dgm:t>
    </dgm:pt>
    <dgm:pt modelId="{50206E2B-7B8A-403C-8092-E1EFFA7E0766}" type="sibTrans" cxnId="{31DB22C3-669E-4F88-8B8D-16D30800CF3B}">
      <dgm:prSet/>
      <dgm:spPr/>
      <dgm:t>
        <a:bodyPr/>
        <a:lstStyle/>
        <a:p>
          <a:endParaRPr lang="ru-RU"/>
        </a:p>
      </dgm:t>
    </dgm:pt>
    <dgm:pt modelId="{B95747A5-0110-4185-9C63-7CC3D4E61A3C}">
      <dgm:prSet phldrT="[Текст]"/>
      <dgm:spPr/>
      <dgm:t>
        <a:bodyPr/>
        <a:lstStyle/>
        <a:p>
          <a:pPr algn="l"/>
          <a:endParaRPr lang="ru-RU" dirty="0">
            <a:solidFill>
              <a:schemeClr val="accent4">
                <a:lumMod val="50000"/>
              </a:schemeClr>
            </a:solidFill>
          </a:endParaRPr>
        </a:p>
      </dgm:t>
    </dgm:pt>
    <dgm:pt modelId="{BF2FB207-3120-40D3-8B3A-BAE5EE7BD576}" type="parTrans" cxnId="{BFB9C797-9D85-4410-B992-1796C0C58BEC}">
      <dgm:prSet/>
      <dgm:spPr/>
      <dgm:t>
        <a:bodyPr/>
        <a:lstStyle/>
        <a:p>
          <a:endParaRPr lang="ru-RU"/>
        </a:p>
      </dgm:t>
    </dgm:pt>
    <dgm:pt modelId="{3CBD2F92-1A99-453D-90E3-C561E228B37E}" type="sibTrans" cxnId="{BFB9C797-9D85-4410-B992-1796C0C58BEC}">
      <dgm:prSet/>
      <dgm:spPr/>
      <dgm:t>
        <a:bodyPr/>
        <a:lstStyle/>
        <a:p>
          <a:endParaRPr lang="ru-RU"/>
        </a:p>
      </dgm:t>
    </dgm:pt>
    <dgm:pt modelId="{BF4240FF-7678-4E2E-88C4-71CA7B98128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Доходы от уплаты акцизов на автомобильный бензин</a:t>
          </a:r>
          <a:endParaRPr lang="ru-RU" sz="1400" b="1" dirty="0">
            <a:solidFill>
              <a:schemeClr val="accent4">
                <a:lumMod val="50000"/>
              </a:schemeClr>
            </a:solidFill>
          </a:endParaRPr>
        </a:p>
      </dgm:t>
    </dgm:pt>
    <dgm:pt modelId="{332F6E97-64D0-416A-BD81-2639AB212BC2}" type="parTrans" cxnId="{C1CB11E2-E382-4B3C-A0A4-CF66E7F45837}">
      <dgm:prSet/>
      <dgm:spPr/>
      <dgm:t>
        <a:bodyPr/>
        <a:lstStyle/>
        <a:p>
          <a:endParaRPr lang="ru-RU"/>
        </a:p>
      </dgm:t>
    </dgm:pt>
    <dgm:pt modelId="{36D7F869-29D6-4197-804D-62F251A72AA3}" type="sibTrans" cxnId="{C1CB11E2-E382-4B3C-A0A4-CF66E7F45837}">
      <dgm:prSet/>
      <dgm:spPr/>
      <dgm:t>
        <a:bodyPr/>
        <a:lstStyle/>
        <a:p>
          <a:endParaRPr lang="ru-RU"/>
        </a:p>
      </dgm:t>
    </dgm:pt>
    <dgm:pt modelId="{183A5389-B56C-499B-91B0-629D1614ABD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Доходы от уплаты акцизов на прямогонный бензин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ABC47587-E378-4E8B-B872-C8E05960AFF1}" type="parTrans" cxnId="{39B4B48C-664E-4114-BC4B-E5568A84AB3D}">
      <dgm:prSet/>
      <dgm:spPr/>
      <dgm:t>
        <a:bodyPr/>
        <a:lstStyle/>
        <a:p>
          <a:endParaRPr lang="ru-RU"/>
        </a:p>
      </dgm:t>
    </dgm:pt>
    <dgm:pt modelId="{30F7C979-99A3-4FCD-910D-AB0016DACA41}" type="sibTrans" cxnId="{39B4B48C-664E-4114-BC4B-E5568A84AB3D}">
      <dgm:prSet/>
      <dgm:spPr/>
      <dgm:t>
        <a:bodyPr/>
        <a:lstStyle/>
        <a:p>
          <a:endParaRPr lang="ru-RU"/>
        </a:p>
      </dgm:t>
    </dgm:pt>
    <dgm:pt modelId="{45BAB4C5-2EFD-4B1B-918D-DEEBA68B6D06}">
      <dgm:prSet/>
      <dgm:spPr/>
      <dgm:t>
        <a:bodyPr anchor="ctr" anchorCtr="1"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</a:rPr>
            <a:t>Доходы от уплаты акцизов на моторные масла для дизельных и карбюраторных двигателей</a:t>
          </a:r>
          <a:endParaRPr lang="ru-RU" b="1" dirty="0">
            <a:solidFill>
              <a:schemeClr val="accent4">
                <a:lumMod val="50000"/>
              </a:schemeClr>
            </a:solidFill>
          </a:endParaRPr>
        </a:p>
      </dgm:t>
    </dgm:pt>
    <dgm:pt modelId="{495897B4-FDFF-4DB3-9A2D-D74099F7F2DB}" type="parTrans" cxnId="{E0293B6B-A23B-4EC7-88DD-8ED5F1E26810}">
      <dgm:prSet/>
      <dgm:spPr/>
      <dgm:t>
        <a:bodyPr/>
        <a:lstStyle/>
        <a:p>
          <a:endParaRPr lang="ru-RU"/>
        </a:p>
      </dgm:t>
    </dgm:pt>
    <dgm:pt modelId="{A3BEB112-CE17-4650-AB86-097C09A53F5E}" type="sibTrans" cxnId="{E0293B6B-A23B-4EC7-88DD-8ED5F1E26810}">
      <dgm:prSet/>
      <dgm:spPr/>
      <dgm:t>
        <a:bodyPr/>
        <a:lstStyle/>
        <a:p>
          <a:endParaRPr lang="ru-RU"/>
        </a:p>
      </dgm:t>
    </dgm:pt>
    <dgm:pt modelId="{C5496E16-B37F-4BC1-8ABB-31503449D761}" type="pres">
      <dgm:prSet presAssocID="{4E5C1A7B-1BF2-4825-BB92-A197713C87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14F355-9C6A-420A-8FCE-993A0FCE6FE0}" type="pres">
      <dgm:prSet presAssocID="{205D3707-35C1-4E4D-BD6A-1C1D9C1043FC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BFD75-B1B8-462F-9863-69FFB8965CA1}" type="pres">
      <dgm:prSet presAssocID="{50206E2B-7B8A-403C-8092-E1EFFA7E0766}" presName="space" presStyleCnt="0"/>
      <dgm:spPr/>
    </dgm:pt>
    <dgm:pt modelId="{AB67A56F-645A-4BE9-B57D-6981E152BF5E}" type="pres">
      <dgm:prSet presAssocID="{45BAB4C5-2EFD-4B1B-918D-DEEBA68B6D06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4AA63-98CB-41F2-898B-7321F45BB378}" type="pres">
      <dgm:prSet presAssocID="{A3BEB112-CE17-4650-AB86-097C09A53F5E}" presName="space" presStyleCnt="0"/>
      <dgm:spPr/>
    </dgm:pt>
    <dgm:pt modelId="{D2BE723F-D84D-479E-9584-7D1AF2FB08E3}" type="pres">
      <dgm:prSet presAssocID="{BF4240FF-7678-4E2E-88C4-71CA7B98128D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B9553-B4A0-482B-9F95-71137C5CC95A}" type="pres">
      <dgm:prSet presAssocID="{36D7F869-29D6-4197-804D-62F251A72AA3}" presName="space" presStyleCnt="0"/>
      <dgm:spPr/>
    </dgm:pt>
    <dgm:pt modelId="{9C7961AB-B8B5-4B35-A190-A21F9429F0D6}" type="pres">
      <dgm:prSet presAssocID="{183A5389-B56C-499B-91B0-629D1614ABD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B9C797-9D85-4410-B992-1796C0C58BEC}" srcId="{205D3707-35C1-4E4D-BD6A-1C1D9C1043FC}" destId="{B95747A5-0110-4185-9C63-7CC3D4E61A3C}" srcOrd="0" destOrd="0" parTransId="{BF2FB207-3120-40D3-8B3A-BAE5EE7BD576}" sibTransId="{3CBD2F92-1A99-453D-90E3-C561E228B37E}"/>
    <dgm:cxn modelId="{E6D27BA8-EB94-45F0-B82D-01A9901BD70B}" type="presOf" srcId="{45BAB4C5-2EFD-4B1B-918D-DEEBA68B6D06}" destId="{AB67A56F-645A-4BE9-B57D-6981E152BF5E}" srcOrd="0" destOrd="0" presId="urn:microsoft.com/office/officeart/2005/8/layout/venn3"/>
    <dgm:cxn modelId="{C9E3A6BE-0A41-4379-90C6-91251FCEC82C}" type="presOf" srcId="{205D3707-35C1-4E4D-BD6A-1C1D9C1043FC}" destId="{0314F355-9C6A-420A-8FCE-993A0FCE6FE0}" srcOrd="0" destOrd="0" presId="urn:microsoft.com/office/officeart/2005/8/layout/venn3"/>
    <dgm:cxn modelId="{8B4045CF-2DAC-415E-B1D6-4C022911FF82}" type="presOf" srcId="{183A5389-B56C-499B-91B0-629D1614ABD0}" destId="{9C7961AB-B8B5-4B35-A190-A21F9429F0D6}" srcOrd="0" destOrd="0" presId="urn:microsoft.com/office/officeart/2005/8/layout/venn3"/>
    <dgm:cxn modelId="{39B4B48C-664E-4114-BC4B-E5568A84AB3D}" srcId="{4E5C1A7B-1BF2-4825-BB92-A197713C87A8}" destId="{183A5389-B56C-499B-91B0-629D1614ABD0}" srcOrd="3" destOrd="0" parTransId="{ABC47587-E378-4E8B-B872-C8E05960AFF1}" sibTransId="{30F7C979-99A3-4FCD-910D-AB0016DACA41}"/>
    <dgm:cxn modelId="{E0293B6B-A23B-4EC7-88DD-8ED5F1E26810}" srcId="{4E5C1A7B-1BF2-4825-BB92-A197713C87A8}" destId="{45BAB4C5-2EFD-4B1B-918D-DEEBA68B6D06}" srcOrd="1" destOrd="0" parTransId="{495897B4-FDFF-4DB3-9A2D-D74099F7F2DB}" sibTransId="{A3BEB112-CE17-4650-AB86-097C09A53F5E}"/>
    <dgm:cxn modelId="{9FE59B58-52B5-49DE-88F9-123D27E9DF50}" type="presOf" srcId="{B95747A5-0110-4185-9C63-7CC3D4E61A3C}" destId="{0314F355-9C6A-420A-8FCE-993A0FCE6FE0}" srcOrd="0" destOrd="1" presId="urn:microsoft.com/office/officeart/2005/8/layout/venn3"/>
    <dgm:cxn modelId="{31DB22C3-669E-4F88-8B8D-16D30800CF3B}" srcId="{4E5C1A7B-1BF2-4825-BB92-A197713C87A8}" destId="{205D3707-35C1-4E4D-BD6A-1C1D9C1043FC}" srcOrd="0" destOrd="0" parTransId="{96686670-3B1E-4A2D-ABD3-5FB4635E9CFB}" sibTransId="{50206E2B-7B8A-403C-8092-E1EFFA7E0766}"/>
    <dgm:cxn modelId="{99C7727D-48B3-42B6-8BC5-22EA57A00EDB}" type="presOf" srcId="{BF4240FF-7678-4E2E-88C4-71CA7B98128D}" destId="{D2BE723F-D84D-479E-9584-7D1AF2FB08E3}" srcOrd="0" destOrd="0" presId="urn:microsoft.com/office/officeart/2005/8/layout/venn3"/>
    <dgm:cxn modelId="{C1CB11E2-E382-4B3C-A0A4-CF66E7F45837}" srcId="{4E5C1A7B-1BF2-4825-BB92-A197713C87A8}" destId="{BF4240FF-7678-4E2E-88C4-71CA7B98128D}" srcOrd="2" destOrd="0" parTransId="{332F6E97-64D0-416A-BD81-2639AB212BC2}" sibTransId="{36D7F869-29D6-4197-804D-62F251A72AA3}"/>
    <dgm:cxn modelId="{4C9BB3FF-2F15-4F20-94B1-E2D21BA436DE}" type="presOf" srcId="{4E5C1A7B-1BF2-4825-BB92-A197713C87A8}" destId="{C5496E16-B37F-4BC1-8ABB-31503449D761}" srcOrd="0" destOrd="0" presId="urn:microsoft.com/office/officeart/2005/8/layout/venn3"/>
    <dgm:cxn modelId="{E6E0AFA7-33E7-4909-8257-5D11AF538787}" type="presParOf" srcId="{C5496E16-B37F-4BC1-8ABB-31503449D761}" destId="{0314F355-9C6A-420A-8FCE-993A0FCE6FE0}" srcOrd="0" destOrd="0" presId="urn:microsoft.com/office/officeart/2005/8/layout/venn3"/>
    <dgm:cxn modelId="{BFC25D23-AA49-4396-862B-38B2C6D3F152}" type="presParOf" srcId="{C5496E16-B37F-4BC1-8ABB-31503449D761}" destId="{685BFD75-B1B8-462F-9863-69FFB8965CA1}" srcOrd="1" destOrd="0" presId="urn:microsoft.com/office/officeart/2005/8/layout/venn3"/>
    <dgm:cxn modelId="{EAF05A62-949C-4E73-9E7E-B869571BB2E9}" type="presParOf" srcId="{C5496E16-B37F-4BC1-8ABB-31503449D761}" destId="{AB67A56F-645A-4BE9-B57D-6981E152BF5E}" srcOrd="2" destOrd="0" presId="urn:microsoft.com/office/officeart/2005/8/layout/venn3"/>
    <dgm:cxn modelId="{E007A26A-C7BC-49F4-A273-8FEFF2C2299F}" type="presParOf" srcId="{C5496E16-B37F-4BC1-8ABB-31503449D761}" destId="{E484AA63-98CB-41F2-898B-7321F45BB378}" srcOrd="3" destOrd="0" presId="urn:microsoft.com/office/officeart/2005/8/layout/venn3"/>
    <dgm:cxn modelId="{93AE681F-22B0-474B-8F5A-CDF73BB30ED8}" type="presParOf" srcId="{C5496E16-B37F-4BC1-8ABB-31503449D761}" destId="{D2BE723F-D84D-479E-9584-7D1AF2FB08E3}" srcOrd="4" destOrd="0" presId="urn:microsoft.com/office/officeart/2005/8/layout/venn3"/>
    <dgm:cxn modelId="{F3BA6929-BD51-43A8-AA05-153B7947FC6D}" type="presParOf" srcId="{C5496E16-B37F-4BC1-8ABB-31503449D761}" destId="{CD8B9553-B4A0-482B-9F95-71137C5CC95A}" srcOrd="5" destOrd="0" presId="urn:microsoft.com/office/officeart/2005/8/layout/venn3"/>
    <dgm:cxn modelId="{FF2B22A0-7A37-4803-BA31-4730E58217D3}" type="presParOf" srcId="{C5496E16-B37F-4BC1-8ABB-31503449D761}" destId="{9C7961AB-B8B5-4B35-A190-A21F9429F0D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>
          <a:off x="-448340" y="448340"/>
          <a:ext cx="2676293" cy="1779612"/>
        </a:xfrm>
        <a:prstGeom prst="flowChartManualOperation">
          <a:avLst/>
        </a:prstGeom>
        <a:solidFill>
          <a:srgbClr val="00B0F0"/>
        </a:solidFill>
        <a:ln>
          <a:solidFill>
            <a:srgbClr val="0070C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 prst="divot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41300" tIns="0" rIns="240109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</a:rPr>
            <a:t>Доход</a:t>
          </a:r>
          <a:endParaRPr lang="ru-RU" sz="3800" kern="1200" dirty="0">
            <a:solidFill>
              <a:schemeClr val="bg1"/>
            </a:solidFill>
          </a:endParaRPr>
        </a:p>
      </dsp:txBody>
      <dsp:txXfrm rot="5400000">
        <a:off x="1" y="535258"/>
        <a:ext cx="1779612" cy="1605775"/>
      </dsp:txXfrm>
    </dsp:sp>
    <dsp:sp modelId="{3A146C52-AD2B-489C-BF10-3AA4F8CAFD67}">
      <dsp:nvSpPr>
        <dsp:cNvPr id="0" name=""/>
        <dsp:cNvSpPr/>
      </dsp:nvSpPr>
      <dsp:spPr>
        <a:xfrm rot="16200000">
          <a:off x="2335721" y="471436"/>
          <a:ext cx="941733" cy="1779612"/>
        </a:xfrm>
        <a:prstGeom prst="flowChartManualOperation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 prst="divot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Расход</a:t>
          </a:r>
          <a:endParaRPr lang="ru-RU" sz="2000" kern="1200" dirty="0">
            <a:solidFill>
              <a:schemeClr val="bg1"/>
            </a:solidFill>
          </a:endParaRPr>
        </a:p>
      </dsp:txBody>
      <dsp:txXfrm rot="5400000">
        <a:off x="1916782" y="1078722"/>
        <a:ext cx="1779612" cy="5650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BF5E0-4081-4CA2-A23B-1723BD0E957A}">
      <dsp:nvSpPr>
        <dsp:cNvPr id="0" name=""/>
        <dsp:cNvSpPr/>
      </dsp:nvSpPr>
      <dsp:spPr>
        <a:xfrm>
          <a:off x="2303448" y="1190"/>
          <a:ext cx="6517023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37,8             5,6               5,6              5,3              1,9             4,5</a:t>
          </a:r>
          <a:r>
            <a:rPr lang="ru-RU" sz="2000" kern="1200" dirty="0" smtClean="0"/>
            <a:t>			     	        		</a:t>
          </a:r>
          <a:endParaRPr lang="ru-RU" sz="4900" kern="1200" dirty="0"/>
        </a:p>
      </dsp:txBody>
      <dsp:txXfrm>
        <a:off x="2303448" y="119260"/>
        <a:ext cx="6162812" cy="708422"/>
      </dsp:txXfrm>
    </dsp:sp>
    <dsp:sp modelId="{B3CCB14F-6ABB-43CC-8AD2-B49463983694}">
      <dsp:nvSpPr>
        <dsp:cNvPr id="0" name=""/>
        <dsp:cNvSpPr/>
      </dsp:nvSpPr>
      <dsp:spPr>
        <a:xfrm>
          <a:off x="0" y="1190"/>
          <a:ext cx="2303448" cy="9445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Дотация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46110" y="47300"/>
        <a:ext cx="2211228" cy="852342"/>
      </dsp:txXfrm>
    </dsp:sp>
    <dsp:sp modelId="{0CB48B41-9F41-496C-BB81-7EBA73B29A91}">
      <dsp:nvSpPr>
        <dsp:cNvPr id="0" name=""/>
        <dsp:cNvSpPr/>
      </dsp:nvSpPr>
      <dsp:spPr>
        <a:xfrm>
          <a:off x="2277501" y="1063294"/>
          <a:ext cx="6542970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1 863,0        2 254,6</a:t>
          </a:r>
          <a:r>
            <a:rPr lang="ru-RU" sz="1600" kern="1200" dirty="0" smtClean="0">
              <a:solidFill>
                <a:srgbClr val="FF0000"/>
              </a:solidFill>
            </a:rPr>
            <a:t>           </a:t>
          </a:r>
          <a:r>
            <a:rPr lang="ru-RU" sz="1600" kern="1200" dirty="0" smtClean="0">
              <a:solidFill>
                <a:schemeClr val="bg1"/>
              </a:solidFill>
            </a:rPr>
            <a:t>1 855,9          </a:t>
          </a:r>
          <a:r>
            <a:rPr lang="ru-RU" sz="1600" kern="1200" dirty="0" smtClean="0"/>
            <a:t>2 100,4        1 624,6        1 536,6</a:t>
          </a:r>
          <a:r>
            <a:rPr lang="ru-RU" sz="2000" kern="1200" dirty="0" smtClean="0"/>
            <a:t>			     	          </a:t>
          </a:r>
          <a:endParaRPr lang="ru-RU" sz="2000" kern="1200" dirty="0"/>
        </a:p>
      </dsp:txBody>
      <dsp:txXfrm>
        <a:off x="2277501" y="1181364"/>
        <a:ext cx="6188759" cy="708422"/>
      </dsp:txXfrm>
    </dsp:sp>
    <dsp:sp modelId="{DB0777AC-4503-40D6-B451-9E92F2BC9D32}">
      <dsp:nvSpPr>
        <dsp:cNvPr id="0" name=""/>
        <dsp:cNvSpPr/>
      </dsp:nvSpPr>
      <dsp:spPr>
        <a:xfrm>
          <a:off x="2772" y="1040209"/>
          <a:ext cx="2271956" cy="94456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Субсидия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48882" y="1086319"/>
        <a:ext cx="2179736" cy="852342"/>
      </dsp:txXfrm>
    </dsp:sp>
    <dsp:sp modelId="{6BF5BEC2-D2FC-4E00-94FA-49E13D36FC91}">
      <dsp:nvSpPr>
        <dsp:cNvPr id="0" name=""/>
        <dsp:cNvSpPr/>
      </dsp:nvSpPr>
      <dsp:spPr>
        <a:xfrm>
          <a:off x="2267618" y="2079228"/>
          <a:ext cx="6550442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3 088,4        3 298,1</a:t>
          </a:r>
          <a:r>
            <a:rPr lang="ru-RU" sz="1600" kern="1200" dirty="0" smtClean="0">
              <a:solidFill>
                <a:srgbClr val="FF0000"/>
              </a:solidFill>
            </a:rPr>
            <a:t>          </a:t>
          </a:r>
          <a:r>
            <a:rPr lang="ru-RU" sz="1600" kern="1200" dirty="0" smtClean="0">
              <a:solidFill>
                <a:schemeClr val="bg1"/>
              </a:solidFill>
            </a:rPr>
            <a:t>3 188,9            </a:t>
          </a:r>
          <a:r>
            <a:rPr lang="ru-RU" sz="1600" kern="1200" dirty="0" smtClean="0"/>
            <a:t>3 109,1         3 113,3     3 087,97</a:t>
          </a:r>
          <a:r>
            <a:rPr lang="ru-RU" sz="2000" kern="1200" dirty="0" smtClean="0"/>
            <a:t>		   </a:t>
          </a:r>
          <a:endParaRPr lang="ru-RU" sz="2000" kern="1200" dirty="0"/>
        </a:p>
      </dsp:txBody>
      <dsp:txXfrm>
        <a:off x="2267618" y="2197298"/>
        <a:ext cx="6196231" cy="708422"/>
      </dsp:txXfrm>
    </dsp:sp>
    <dsp:sp modelId="{DA10BD3C-BDB9-486D-9AF8-AE91167D19F8}">
      <dsp:nvSpPr>
        <dsp:cNvPr id="0" name=""/>
        <dsp:cNvSpPr/>
      </dsp:nvSpPr>
      <dsp:spPr>
        <a:xfrm>
          <a:off x="2410" y="2079228"/>
          <a:ext cx="2265207" cy="944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Субвенция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48520" y="2125338"/>
        <a:ext cx="2172987" cy="852342"/>
      </dsp:txXfrm>
    </dsp:sp>
    <dsp:sp modelId="{D0634A56-CFF6-4598-AD9A-9E49ED478A3D}">
      <dsp:nvSpPr>
        <dsp:cNvPr id="0" name=""/>
        <dsp:cNvSpPr/>
      </dsp:nvSpPr>
      <dsp:spPr>
        <a:xfrm>
          <a:off x="2303448" y="3118246"/>
          <a:ext cx="6517023" cy="94456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/>
            <a:t>94,5              3,3                     </a:t>
          </a:r>
          <a:r>
            <a:rPr lang="ru-RU" sz="1600" kern="1200" dirty="0" smtClean="0"/>
            <a:t>3,3                  1,0                1,0            1, 0	</a:t>
          </a:r>
          <a:r>
            <a:rPr lang="ru-RU" sz="2000" kern="1200" dirty="0" smtClean="0"/>
            <a:t>		       			  </a:t>
          </a:r>
          <a:endParaRPr lang="ru-RU" sz="2000" kern="1200" dirty="0"/>
        </a:p>
      </dsp:txBody>
      <dsp:txXfrm>
        <a:off x="2303448" y="3236316"/>
        <a:ext cx="6162812" cy="708422"/>
      </dsp:txXfrm>
    </dsp:sp>
    <dsp:sp modelId="{6E8190E4-67ED-4852-BE59-37C0E82A7A0E}">
      <dsp:nvSpPr>
        <dsp:cNvPr id="0" name=""/>
        <dsp:cNvSpPr/>
      </dsp:nvSpPr>
      <dsp:spPr>
        <a:xfrm>
          <a:off x="0" y="3118246"/>
          <a:ext cx="2303448" cy="94456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Иные межбюджетные трансферты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46110" y="3164356"/>
        <a:ext cx="2211228" cy="8523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294785" y="1739354"/>
          <a:ext cx="2228335" cy="212097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/>
        </a:p>
      </dsp:txBody>
      <dsp:txXfrm>
        <a:off x="3621117" y="2049963"/>
        <a:ext cx="1575671" cy="1499756"/>
      </dsp:txXfrm>
    </dsp:sp>
    <dsp:sp modelId="{4731EA70-1FA8-49F5-A6BF-4AE9CB97C303}">
      <dsp:nvSpPr>
        <dsp:cNvPr id="0" name=""/>
        <dsp:cNvSpPr/>
      </dsp:nvSpPr>
      <dsp:spPr>
        <a:xfrm rot="15965713">
          <a:off x="4086547" y="1116359"/>
          <a:ext cx="444894" cy="438100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4156737" y="1269541"/>
        <a:ext cx="313464" cy="262860"/>
      </dsp:txXfrm>
    </dsp:sp>
    <dsp:sp modelId="{E2EC1D87-F728-458A-8AB1-7A3D78F9D25E}">
      <dsp:nvSpPr>
        <dsp:cNvPr id="0" name=""/>
        <dsp:cNvSpPr/>
      </dsp:nvSpPr>
      <dsp:spPr>
        <a:xfrm>
          <a:off x="3797858" y="3185"/>
          <a:ext cx="901972" cy="901972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929949" y="135276"/>
        <a:ext cx="637790" cy="637790"/>
      </dsp:txXfrm>
    </dsp:sp>
    <dsp:sp modelId="{A0E222DD-64BD-4A89-BBB9-2B80D8318D4A}">
      <dsp:nvSpPr>
        <dsp:cNvPr id="0" name=""/>
        <dsp:cNvSpPr/>
      </dsp:nvSpPr>
      <dsp:spPr>
        <a:xfrm rot="17862830">
          <a:off x="4875458" y="1286436"/>
          <a:ext cx="426889" cy="438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909712" y="1430744"/>
        <a:ext cx="298822" cy="262860"/>
      </dsp:txXfrm>
    </dsp:sp>
    <dsp:sp modelId="{73BC26A8-8D0F-45E6-9E3B-37EADD227262}">
      <dsp:nvSpPr>
        <dsp:cNvPr id="0" name=""/>
        <dsp:cNvSpPr/>
      </dsp:nvSpPr>
      <dsp:spPr>
        <a:xfrm>
          <a:off x="5040559" y="288030"/>
          <a:ext cx="901972" cy="90197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172650" y="420121"/>
        <a:ext cx="637790" cy="637790"/>
      </dsp:txXfrm>
    </dsp:sp>
    <dsp:sp modelId="{06F93DE9-E67A-4CE1-BC6B-5C458B1137B0}">
      <dsp:nvSpPr>
        <dsp:cNvPr id="0" name=""/>
        <dsp:cNvSpPr/>
      </dsp:nvSpPr>
      <dsp:spPr>
        <a:xfrm rot="19491707">
          <a:off x="5391401" y="1766629"/>
          <a:ext cx="348692" cy="438100"/>
        </a:xfrm>
        <a:prstGeom prst="rightArrow">
          <a:avLst>
            <a:gd name="adj1" fmla="val 60000"/>
            <a:gd name="adj2" fmla="val 50000"/>
          </a:avLst>
        </a:prstGeom>
        <a:solidFill>
          <a:srgbClr val="FFFFCC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400933" y="1884353"/>
        <a:ext cx="244084" cy="262860"/>
      </dsp:txXfrm>
    </dsp:sp>
    <dsp:sp modelId="{D8B200F5-4D07-49B2-A587-C2FE6CEC49F8}">
      <dsp:nvSpPr>
        <dsp:cNvPr id="0" name=""/>
        <dsp:cNvSpPr/>
      </dsp:nvSpPr>
      <dsp:spPr>
        <a:xfrm>
          <a:off x="5760642" y="1080117"/>
          <a:ext cx="901972" cy="901972"/>
        </a:xfrm>
        <a:prstGeom prst="ellipse">
          <a:avLst/>
        </a:prstGeom>
        <a:solidFill>
          <a:srgbClr val="FFFFCC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892733" y="1212208"/>
        <a:ext cx="637790" cy="637790"/>
      </dsp:txXfrm>
    </dsp:sp>
    <dsp:sp modelId="{E7EAB10C-E176-4610-B2C6-BE8F83AD0F9B}">
      <dsp:nvSpPr>
        <dsp:cNvPr id="0" name=""/>
        <dsp:cNvSpPr/>
      </dsp:nvSpPr>
      <dsp:spPr>
        <a:xfrm rot="21057597">
          <a:off x="5631373" y="2368140"/>
          <a:ext cx="293231" cy="438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631919" y="2462671"/>
        <a:ext cx="205262" cy="262860"/>
      </dsp:txXfrm>
    </dsp:sp>
    <dsp:sp modelId="{FFE63D16-C443-42C8-BB30-4CA61876A647}">
      <dsp:nvSpPr>
        <dsp:cNvPr id="0" name=""/>
        <dsp:cNvSpPr/>
      </dsp:nvSpPr>
      <dsp:spPr>
        <a:xfrm>
          <a:off x="6048667" y="2016223"/>
          <a:ext cx="901972" cy="90197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6180758" y="2148314"/>
        <a:ext cx="637790" cy="637790"/>
      </dsp:txXfrm>
    </dsp:sp>
    <dsp:sp modelId="{C481485E-E38C-4518-A609-8D1D62CF917B}">
      <dsp:nvSpPr>
        <dsp:cNvPr id="0" name=""/>
        <dsp:cNvSpPr/>
      </dsp:nvSpPr>
      <dsp:spPr>
        <a:xfrm rot="1070624">
          <a:off x="5535806" y="2917021"/>
          <a:ext cx="217118" cy="438100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25000"/>
            <a:lumOff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537373" y="2994662"/>
        <a:ext cx="151983" cy="262860"/>
      </dsp:txXfrm>
    </dsp:sp>
    <dsp:sp modelId="{0A6C1809-69AA-4BA6-8257-5A11C3557B45}">
      <dsp:nvSpPr>
        <dsp:cNvPr id="0" name=""/>
        <dsp:cNvSpPr/>
      </dsp:nvSpPr>
      <dsp:spPr>
        <a:xfrm>
          <a:off x="5832650" y="2952329"/>
          <a:ext cx="901972" cy="901972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964741" y="3084420"/>
        <a:ext cx="637790" cy="637790"/>
      </dsp:txXfrm>
    </dsp:sp>
    <dsp:sp modelId="{FA950D33-9BD9-4D37-A533-789F5554AFB5}">
      <dsp:nvSpPr>
        <dsp:cNvPr id="0" name=""/>
        <dsp:cNvSpPr/>
      </dsp:nvSpPr>
      <dsp:spPr>
        <a:xfrm rot="2909711">
          <a:off x="5150698" y="3546485"/>
          <a:ext cx="225546" cy="438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162110" y="3608768"/>
        <a:ext cx="157882" cy="262860"/>
      </dsp:txXfrm>
    </dsp:sp>
    <dsp:sp modelId="{EB1C3899-7B42-47CD-912B-DD035472498D}">
      <dsp:nvSpPr>
        <dsp:cNvPr id="0" name=""/>
        <dsp:cNvSpPr/>
      </dsp:nvSpPr>
      <dsp:spPr>
        <a:xfrm>
          <a:off x="5256581" y="3816423"/>
          <a:ext cx="901972" cy="90197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388672" y="3948514"/>
        <a:ext cx="637790" cy="637790"/>
      </dsp:txXfrm>
    </dsp:sp>
    <dsp:sp modelId="{2F5553CB-2478-4421-B002-5FA728364A78}">
      <dsp:nvSpPr>
        <dsp:cNvPr id="0" name=""/>
        <dsp:cNvSpPr/>
      </dsp:nvSpPr>
      <dsp:spPr>
        <a:xfrm rot="5145046">
          <a:off x="4380965" y="3863689"/>
          <a:ext cx="246611" cy="438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415216" y="3914419"/>
        <a:ext cx="172628" cy="262860"/>
      </dsp:txXfrm>
    </dsp:sp>
    <dsp:sp modelId="{FED909B6-8F19-4D98-AAC2-EBEEF4830C2B}">
      <dsp:nvSpPr>
        <dsp:cNvPr id="0" name=""/>
        <dsp:cNvSpPr/>
      </dsp:nvSpPr>
      <dsp:spPr>
        <a:xfrm>
          <a:off x="4104457" y="4320473"/>
          <a:ext cx="901972" cy="90197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236548" y="4452564"/>
        <a:ext cx="637790" cy="637790"/>
      </dsp:txXfrm>
    </dsp:sp>
    <dsp:sp modelId="{A0B7EB92-DF16-476D-BB87-6C0D26E26F61}">
      <dsp:nvSpPr>
        <dsp:cNvPr id="0" name=""/>
        <dsp:cNvSpPr/>
      </dsp:nvSpPr>
      <dsp:spPr>
        <a:xfrm rot="7204695">
          <a:off x="3538555" y="3784176"/>
          <a:ext cx="346859" cy="438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616660" y="3826773"/>
        <a:ext cx="242801" cy="262860"/>
      </dsp:txXfrm>
    </dsp:sp>
    <dsp:sp modelId="{69EA0517-EDCB-4CEB-899F-D56DCF7B4404}">
      <dsp:nvSpPr>
        <dsp:cNvPr id="0" name=""/>
        <dsp:cNvSpPr/>
      </dsp:nvSpPr>
      <dsp:spPr>
        <a:xfrm>
          <a:off x="2866053" y="4234155"/>
          <a:ext cx="901972" cy="90197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998144" y="4366246"/>
        <a:ext cx="637790" cy="637790"/>
      </dsp:txXfrm>
    </dsp:sp>
    <dsp:sp modelId="{7A035AEB-3A20-4DC3-9A60-032AB2743B03}">
      <dsp:nvSpPr>
        <dsp:cNvPr id="0" name=""/>
        <dsp:cNvSpPr/>
      </dsp:nvSpPr>
      <dsp:spPr>
        <a:xfrm rot="9164221">
          <a:off x="3046177" y="3207925"/>
          <a:ext cx="291593" cy="43810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128796" y="3275509"/>
        <a:ext cx="204115" cy="262860"/>
      </dsp:txXfrm>
    </dsp:sp>
    <dsp:sp modelId="{83F11675-07D9-406F-853D-13FD28BBB805}">
      <dsp:nvSpPr>
        <dsp:cNvPr id="0" name=""/>
        <dsp:cNvSpPr/>
      </dsp:nvSpPr>
      <dsp:spPr>
        <a:xfrm>
          <a:off x="2088234" y="3312366"/>
          <a:ext cx="901972" cy="90197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220325" y="3444457"/>
        <a:ext cx="637790" cy="637790"/>
      </dsp:txXfrm>
    </dsp:sp>
    <dsp:sp modelId="{DF27FC25-052B-426A-9E06-117E992234F6}">
      <dsp:nvSpPr>
        <dsp:cNvPr id="0" name=""/>
        <dsp:cNvSpPr/>
      </dsp:nvSpPr>
      <dsp:spPr>
        <a:xfrm rot="10878075">
          <a:off x="2848321" y="2548927"/>
          <a:ext cx="315778" cy="438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943042" y="2637623"/>
        <a:ext cx="221045" cy="262860"/>
      </dsp:txXfrm>
    </dsp:sp>
    <dsp:sp modelId="{EDA34655-9131-4731-957F-5382F53A0660}">
      <dsp:nvSpPr>
        <dsp:cNvPr id="0" name=""/>
        <dsp:cNvSpPr/>
      </dsp:nvSpPr>
      <dsp:spPr>
        <a:xfrm>
          <a:off x="1797592" y="2299782"/>
          <a:ext cx="901972" cy="901972"/>
        </a:xfrm>
        <a:prstGeom prst="ellipse">
          <a:avLst/>
        </a:prstGeom>
        <a:gradFill rotWithShape="0">
          <a:gsLst>
            <a:gs pos="0">
              <a:schemeClr val="accent1"/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929683" y="2431873"/>
        <a:ext cx="637790" cy="637790"/>
      </dsp:txXfrm>
    </dsp:sp>
    <dsp:sp modelId="{805C1585-4E61-4F5A-9BFC-54208B923515}">
      <dsp:nvSpPr>
        <dsp:cNvPr id="0" name=""/>
        <dsp:cNvSpPr/>
      </dsp:nvSpPr>
      <dsp:spPr>
        <a:xfrm rot="12604850">
          <a:off x="2989058" y="1865363"/>
          <a:ext cx="367318" cy="438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091832" y="1980599"/>
        <a:ext cx="257123" cy="262860"/>
      </dsp:txXfrm>
    </dsp:sp>
    <dsp:sp modelId="{06523326-C046-41B9-890C-9456FACCE40B}">
      <dsp:nvSpPr>
        <dsp:cNvPr id="0" name=""/>
        <dsp:cNvSpPr/>
      </dsp:nvSpPr>
      <dsp:spPr>
        <a:xfrm>
          <a:off x="2016226" y="1224135"/>
          <a:ext cx="901972" cy="90197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</dsp:txBody>
      <dsp:txXfrm>
        <a:off x="2148317" y="1356226"/>
        <a:ext cx="637790" cy="637790"/>
      </dsp:txXfrm>
    </dsp:sp>
    <dsp:sp modelId="{553B84E4-4A31-43DB-B3BF-8E8EF2B79F2D}">
      <dsp:nvSpPr>
        <dsp:cNvPr id="0" name=""/>
        <dsp:cNvSpPr/>
      </dsp:nvSpPr>
      <dsp:spPr>
        <a:xfrm rot="14057803">
          <a:off x="3284731" y="1349635"/>
          <a:ext cx="478879" cy="4381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388796" y="1490619"/>
        <a:ext cx="347449" cy="262860"/>
      </dsp:txXfrm>
    </dsp:sp>
    <dsp:sp modelId="{E0AC84DD-2093-416F-85DE-E547FE520660}">
      <dsp:nvSpPr>
        <dsp:cNvPr id="0" name=""/>
        <dsp:cNvSpPr/>
      </dsp:nvSpPr>
      <dsp:spPr>
        <a:xfrm>
          <a:off x="2538436" y="373608"/>
          <a:ext cx="901972" cy="90197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670527" y="505699"/>
        <a:ext cx="637790" cy="637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 flipH="1" flipV="1">
          <a:off x="1421487" y="495295"/>
          <a:ext cx="2770203" cy="1779612"/>
        </a:xfrm>
        <a:prstGeom prst="flowChartManualOperation">
          <a:avLst/>
        </a:prstGeom>
        <a:solidFill>
          <a:srgbClr val="00B0F0"/>
        </a:solidFill>
        <a:ln>
          <a:solidFill>
            <a:srgbClr val="0070C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28600" tIns="0" rIns="230994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</a:rPr>
            <a:t>Расход</a:t>
          </a:r>
          <a:endParaRPr lang="ru-RU" sz="3600" kern="1200" dirty="0">
            <a:solidFill>
              <a:schemeClr val="bg1"/>
            </a:solidFill>
          </a:endParaRPr>
        </a:p>
      </dsp:txBody>
      <dsp:txXfrm rot="5400000">
        <a:off x="1916783" y="554040"/>
        <a:ext cx="1779612" cy="1662121"/>
      </dsp:txXfrm>
    </dsp:sp>
    <dsp:sp modelId="{3A146C52-AD2B-489C-BF10-3AA4F8CAFD67}">
      <dsp:nvSpPr>
        <dsp:cNvPr id="0" name=""/>
        <dsp:cNvSpPr/>
      </dsp:nvSpPr>
      <dsp:spPr>
        <a:xfrm rot="16200000" flipH="1" flipV="1">
          <a:off x="304877" y="525629"/>
          <a:ext cx="1169856" cy="1779612"/>
        </a:xfrm>
        <a:prstGeom prst="flowChartManualOperation">
          <a:avLst/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 extrusionH="50600"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0" tIns="0" rIns="230994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</a:rPr>
            <a:t>Доход</a:t>
          </a:r>
          <a:endParaRPr lang="ru-RU" sz="3600" kern="1200" dirty="0">
            <a:solidFill>
              <a:schemeClr val="bg1"/>
            </a:solidFill>
          </a:endParaRPr>
        </a:p>
      </dsp:txBody>
      <dsp:txXfrm rot="5400000">
        <a:off x="-1" y="1064478"/>
        <a:ext cx="1779612" cy="701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460B6-A018-48F9-80FA-D5A7F85E18BB}">
      <dsp:nvSpPr>
        <dsp:cNvPr id="0" name=""/>
        <dsp:cNvSpPr/>
      </dsp:nvSpPr>
      <dsp:spPr>
        <a:xfrm>
          <a:off x="1708379" y="-79939"/>
          <a:ext cx="3536981" cy="3398001"/>
        </a:xfrm>
        <a:prstGeom prst="ellipse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НАЛОГОВЫЕ 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Установленные законом платежи, которые граждане и организации обязаны вносить в бюджет государства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179976" y="514710"/>
        <a:ext cx="2593786" cy="1529100"/>
      </dsp:txXfrm>
    </dsp:sp>
    <dsp:sp modelId="{442676C9-DA6E-4933-A7FD-B3F9A0783CA3}">
      <dsp:nvSpPr>
        <dsp:cNvPr id="0" name=""/>
        <dsp:cNvSpPr/>
      </dsp:nvSpPr>
      <dsp:spPr>
        <a:xfrm>
          <a:off x="3291212" y="1701782"/>
          <a:ext cx="3854836" cy="3694272"/>
        </a:xfrm>
        <a:prstGeom prst="ellipse">
          <a:avLst/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БЕЗВОЗМЕЗДНЫЕ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физических и юридических лиц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470150" y="2656135"/>
        <a:ext cx="2312902" cy="2031850"/>
      </dsp:txXfrm>
    </dsp:sp>
    <dsp:sp modelId="{A472D127-C6CD-4E15-888A-C31FF7002ABD}">
      <dsp:nvSpPr>
        <dsp:cNvPr id="0" name=""/>
        <dsp:cNvSpPr/>
      </dsp:nvSpPr>
      <dsp:spPr>
        <a:xfrm>
          <a:off x="202909" y="1822822"/>
          <a:ext cx="3521511" cy="3451573"/>
        </a:xfrm>
        <a:prstGeom prst="ellipse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НЕНАЛОГОВЫЕ ДОХОДЫ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534518" y="2714479"/>
        <a:ext cx="2112907" cy="18983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D8616-1D19-4853-8F53-02880170197F}">
      <dsp:nvSpPr>
        <dsp:cNvPr id="0" name=""/>
        <dsp:cNvSpPr/>
      </dsp:nvSpPr>
      <dsp:spPr>
        <a:xfrm rot="5400000">
          <a:off x="110441" y="1430938"/>
          <a:ext cx="555145" cy="5735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2D050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3CAFF-D8D0-4F11-BADC-652227AFC512}">
      <dsp:nvSpPr>
        <dsp:cNvPr id="0" name=""/>
        <dsp:cNvSpPr/>
      </dsp:nvSpPr>
      <dsp:spPr>
        <a:xfrm>
          <a:off x="0" y="569578"/>
          <a:ext cx="1753940" cy="889946"/>
        </a:xfrm>
        <a:prstGeom prst="roundRect">
          <a:avLst>
            <a:gd name="adj" fmla="val 16670"/>
          </a:avLst>
        </a:prstGeom>
        <a:solidFill>
          <a:srgbClr val="92D050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</a:rPr>
            <a:t>СОСТАВЛЕНИЕ</a:t>
          </a:r>
          <a:endParaRPr lang="ru-RU" sz="1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3451" y="613029"/>
        <a:ext cx="1667038" cy="803044"/>
      </dsp:txXfrm>
    </dsp:sp>
    <dsp:sp modelId="{D808DA94-161E-4A32-B259-FEE5F6E776A8}">
      <dsp:nvSpPr>
        <dsp:cNvPr id="0" name=""/>
        <dsp:cNvSpPr/>
      </dsp:nvSpPr>
      <dsp:spPr>
        <a:xfrm>
          <a:off x="1605271" y="704864"/>
          <a:ext cx="1964661" cy="528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проекта бюджета на очередной год и плановый период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1605271" y="704864"/>
        <a:ext cx="1964661" cy="528709"/>
      </dsp:txXfrm>
    </dsp:sp>
    <dsp:sp modelId="{99D553C2-A4AE-459F-BAAA-88A3890F9585}">
      <dsp:nvSpPr>
        <dsp:cNvPr id="0" name=""/>
        <dsp:cNvSpPr/>
      </dsp:nvSpPr>
      <dsp:spPr>
        <a:xfrm rot="5400000">
          <a:off x="1001089" y="2087022"/>
          <a:ext cx="555145" cy="8671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2D050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91D4F-5150-4F05-8214-19BF582CF0ED}">
      <dsp:nvSpPr>
        <dsp:cNvPr id="0" name=""/>
        <dsp:cNvSpPr/>
      </dsp:nvSpPr>
      <dsp:spPr>
        <a:xfrm>
          <a:off x="729770" y="1320469"/>
          <a:ext cx="1471139" cy="913913"/>
        </a:xfrm>
        <a:prstGeom prst="roundRect">
          <a:avLst>
            <a:gd name="adj" fmla="val 16670"/>
          </a:avLst>
        </a:prstGeom>
        <a:solidFill>
          <a:srgbClr val="92D050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4">
                  <a:lumMod val="75000"/>
                </a:schemeClr>
              </a:solidFill>
            </a:rPr>
            <a:t>РАССМОТРЕНИЕ</a:t>
          </a:r>
          <a:endParaRPr lang="ru-RU" sz="11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74392" y="1365091"/>
        <a:ext cx="1381895" cy="824669"/>
      </dsp:txXfrm>
    </dsp:sp>
    <dsp:sp modelId="{758734CC-EA54-4056-BB97-597414A2A29A}">
      <dsp:nvSpPr>
        <dsp:cNvPr id="0" name=""/>
        <dsp:cNvSpPr/>
      </dsp:nvSpPr>
      <dsp:spPr>
        <a:xfrm>
          <a:off x="2171360" y="1460952"/>
          <a:ext cx="1967461" cy="528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проекта бюджета на очередной год и плановый период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2171360" y="1460952"/>
        <a:ext cx="1967461" cy="528709"/>
      </dsp:txXfrm>
    </dsp:sp>
    <dsp:sp modelId="{0DCE211A-FF09-4664-8BEE-C9E4375B4C0C}">
      <dsp:nvSpPr>
        <dsp:cNvPr id="0" name=""/>
        <dsp:cNvSpPr/>
      </dsp:nvSpPr>
      <dsp:spPr>
        <a:xfrm rot="5400000">
          <a:off x="2231185" y="2838841"/>
          <a:ext cx="555145" cy="6320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2D050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C97C9-236D-4A8A-BD61-D943752C62BF}">
      <dsp:nvSpPr>
        <dsp:cNvPr id="0" name=""/>
        <dsp:cNvSpPr/>
      </dsp:nvSpPr>
      <dsp:spPr>
        <a:xfrm>
          <a:off x="2077432" y="2012382"/>
          <a:ext cx="1557397" cy="863119"/>
        </a:xfrm>
        <a:prstGeom prst="roundRect">
          <a:avLst>
            <a:gd name="adj" fmla="val 16670"/>
          </a:avLst>
        </a:prstGeom>
        <a:solidFill>
          <a:srgbClr val="92D050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4">
                  <a:lumMod val="75000"/>
                </a:schemeClr>
              </a:solidFill>
            </a:rPr>
            <a:t>УТВЕРЖДЕНИЕ</a:t>
          </a:r>
          <a:endParaRPr lang="ru-RU" sz="11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2119574" y="2054524"/>
        <a:ext cx="1473113" cy="778835"/>
      </dsp:txXfrm>
    </dsp:sp>
    <dsp:sp modelId="{5222E2DC-A9C4-44FB-AD3A-6A7A8EE19CF7}">
      <dsp:nvSpPr>
        <dsp:cNvPr id="0" name=""/>
        <dsp:cNvSpPr/>
      </dsp:nvSpPr>
      <dsp:spPr>
        <a:xfrm>
          <a:off x="3616575" y="2154030"/>
          <a:ext cx="2317877" cy="528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проекта бюджета на очередной год и плановый период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3616575" y="2154030"/>
        <a:ext cx="2317877" cy="528709"/>
      </dsp:txXfrm>
    </dsp:sp>
    <dsp:sp modelId="{96F8D70B-607F-4361-BF60-C259C09EA1BA}">
      <dsp:nvSpPr>
        <dsp:cNvPr id="0" name=""/>
        <dsp:cNvSpPr/>
      </dsp:nvSpPr>
      <dsp:spPr>
        <a:xfrm rot="5400000">
          <a:off x="3246124" y="3557444"/>
          <a:ext cx="555145" cy="6320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2D050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44B75-C0F9-4C85-8F1E-463440588597}">
      <dsp:nvSpPr>
        <dsp:cNvPr id="0" name=""/>
        <dsp:cNvSpPr/>
      </dsp:nvSpPr>
      <dsp:spPr>
        <a:xfrm>
          <a:off x="3150657" y="2740459"/>
          <a:ext cx="1564537" cy="874567"/>
        </a:xfrm>
        <a:prstGeom prst="roundRect">
          <a:avLst>
            <a:gd name="adj" fmla="val 16670"/>
          </a:avLst>
        </a:prstGeom>
        <a:solidFill>
          <a:srgbClr val="92D050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4">
                  <a:lumMod val="75000"/>
                </a:schemeClr>
              </a:solidFill>
            </a:rPr>
            <a:t>ИСПОЛНЕНИЕ</a:t>
          </a:r>
          <a:endParaRPr lang="ru-RU" sz="11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3193358" y="2783160"/>
        <a:ext cx="1479135" cy="789165"/>
      </dsp:txXfrm>
    </dsp:sp>
    <dsp:sp modelId="{51BBF6E4-A086-4073-A981-5BA211FDC0E1}">
      <dsp:nvSpPr>
        <dsp:cNvPr id="0" name=""/>
        <dsp:cNvSpPr/>
      </dsp:nvSpPr>
      <dsp:spPr>
        <a:xfrm>
          <a:off x="4702811" y="2890064"/>
          <a:ext cx="1944739" cy="528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бюджета в текущем году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4702811" y="2890064"/>
        <a:ext cx="1944739" cy="528709"/>
      </dsp:txXfrm>
    </dsp:sp>
    <dsp:sp modelId="{28EB015A-0FA4-48B7-960B-C9BAA8D016F3}">
      <dsp:nvSpPr>
        <dsp:cNvPr id="0" name=""/>
        <dsp:cNvSpPr/>
      </dsp:nvSpPr>
      <dsp:spPr>
        <a:xfrm rot="5400000">
          <a:off x="4290344" y="4353039"/>
          <a:ext cx="555145" cy="6320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92D050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CE228-B4DF-4530-9FDE-231396F29948}">
      <dsp:nvSpPr>
        <dsp:cNvPr id="0" name=""/>
        <dsp:cNvSpPr/>
      </dsp:nvSpPr>
      <dsp:spPr>
        <a:xfrm>
          <a:off x="4145419" y="3424794"/>
          <a:ext cx="1546042" cy="980872"/>
        </a:xfrm>
        <a:prstGeom prst="roundRect">
          <a:avLst>
            <a:gd name="adj" fmla="val 16670"/>
          </a:avLst>
        </a:prstGeom>
        <a:solidFill>
          <a:srgbClr val="92D050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4">
                  <a:lumMod val="75000"/>
                </a:schemeClr>
              </a:solidFill>
            </a:rPr>
            <a:t>ФОРМИРОВАНИЕ</a:t>
          </a:r>
          <a:endParaRPr lang="ru-RU" sz="11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4193310" y="3472685"/>
        <a:ext cx="1450260" cy="885090"/>
      </dsp:txXfrm>
    </dsp:sp>
    <dsp:sp modelId="{427CC36A-9F5F-40D3-8821-4CE7B85E5562}">
      <dsp:nvSpPr>
        <dsp:cNvPr id="0" name=""/>
        <dsp:cNvSpPr/>
      </dsp:nvSpPr>
      <dsp:spPr>
        <a:xfrm>
          <a:off x="5659704" y="3787895"/>
          <a:ext cx="2058710" cy="528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отчета об исполнении бюджета  за год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5659704" y="3787895"/>
        <a:ext cx="2058710" cy="528709"/>
      </dsp:txXfrm>
    </dsp:sp>
    <dsp:sp modelId="{44466C57-3D5C-4116-93B2-06C7348B6099}">
      <dsp:nvSpPr>
        <dsp:cNvPr id="0" name=""/>
        <dsp:cNvSpPr/>
      </dsp:nvSpPr>
      <dsp:spPr>
        <a:xfrm>
          <a:off x="5248951" y="4302014"/>
          <a:ext cx="1942015" cy="850559"/>
        </a:xfrm>
        <a:prstGeom prst="roundRect">
          <a:avLst>
            <a:gd name="adj" fmla="val 16670"/>
          </a:avLst>
        </a:prstGeom>
        <a:solidFill>
          <a:srgbClr val="92D050"/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accent4">
                  <a:lumMod val="75000"/>
                </a:schemeClr>
              </a:solidFill>
            </a:rPr>
            <a:t>УТВЕРЖДЕНИЕ</a:t>
          </a:r>
          <a:endParaRPr lang="ru-RU" sz="11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290479" y="4343542"/>
        <a:ext cx="1858959" cy="767503"/>
      </dsp:txXfrm>
    </dsp:sp>
    <dsp:sp modelId="{B4CCDA7C-1790-422B-A3A8-2FF17385DA90}">
      <dsp:nvSpPr>
        <dsp:cNvPr id="0" name=""/>
        <dsp:cNvSpPr/>
      </dsp:nvSpPr>
      <dsp:spPr>
        <a:xfrm>
          <a:off x="7230328" y="4655728"/>
          <a:ext cx="1907383" cy="528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bg1"/>
              </a:solidFill>
            </a:rPr>
            <a:t>отчета об исполнении бюджета за год           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7230328" y="4655728"/>
        <a:ext cx="1907383" cy="5287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72B69-34BE-4432-93E8-CF53F7F842CC}">
      <dsp:nvSpPr>
        <dsp:cNvPr id="0" name=""/>
        <dsp:cNvSpPr/>
      </dsp:nvSpPr>
      <dsp:spPr>
        <a:xfrm>
          <a:off x="-2094109" y="733740"/>
          <a:ext cx="3554619" cy="4600876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2DCA1-7526-4921-85FA-56E761B5D8CF}">
      <dsp:nvSpPr>
        <dsp:cNvPr id="0" name=""/>
        <dsp:cNvSpPr/>
      </dsp:nvSpPr>
      <dsp:spPr>
        <a:xfrm>
          <a:off x="819566" y="590465"/>
          <a:ext cx="5939709" cy="11809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73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cs typeface="Times New Roman" panose="02020603050405020304" pitchFamily="18" charset="0"/>
            </a:rPr>
            <a:t>Основные направления бюджетной </a:t>
          </a:r>
          <a:r>
            <a:rPr lang="en-US" sz="2100" b="1" kern="1200" smtClean="0">
              <a:cs typeface="Times New Roman" panose="02020603050405020304" pitchFamily="18" charset="0"/>
            </a:rPr>
            <a:t> и </a:t>
          </a:r>
          <a:r>
            <a:rPr lang="ru-RU" sz="2100" b="1" kern="1200" smtClean="0">
              <a:cs typeface="Times New Roman" panose="02020603050405020304" pitchFamily="18" charset="0"/>
            </a:rPr>
            <a:t>налоговой политики</a:t>
          </a:r>
          <a:r>
            <a:rPr lang="en-US" sz="2100" b="1" kern="1200" smtClean="0">
              <a:cs typeface="Times New Roman" panose="02020603050405020304" pitchFamily="18" charset="0"/>
            </a:rPr>
            <a:t> </a:t>
          </a:r>
          <a:r>
            <a:rPr lang="ru-RU" sz="2100" b="1" kern="1200" smtClean="0">
              <a:cs typeface="Times New Roman" panose="02020603050405020304" pitchFamily="18" charset="0"/>
            </a:rPr>
            <a:t>городского округа Щёлково</a:t>
          </a:r>
          <a:endParaRPr lang="ru-RU" sz="2100" kern="1200" dirty="0"/>
        </a:p>
      </dsp:txBody>
      <dsp:txXfrm>
        <a:off x="819566" y="590465"/>
        <a:ext cx="5939709" cy="1180931"/>
      </dsp:txXfrm>
    </dsp:sp>
    <dsp:sp modelId="{243C6FA6-780B-4D70-9CCC-7B675B8B9B3C}">
      <dsp:nvSpPr>
        <dsp:cNvPr id="0" name=""/>
        <dsp:cNvSpPr/>
      </dsp:nvSpPr>
      <dsp:spPr>
        <a:xfrm>
          <a:off x="81484" y="442849"/>
          <a:ext cx="1476164" cy="147616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6A347F-E960-448A-BD64-1F0DA48DE8ED}">
      <dsp:nvSpPr>
        <dsp:cNvPr id="0" name=""/>
        <dsp:cNvSpPr/>
      </dsp:nvSpPr>
      <dsp:spPr>
        <a:xfrm>
          <a:off x="1248834" y="2361862"/>
          <a:ext cx="5510441" cy="11809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73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cs typeface="Times New Roman" panose="02020603050405020304" pitchFamily="18" charset="0"/>
            </a:rPr>
            <a:t>Основные показатели прогноза социально-экономического развития</a:t>
          </a:r>
          <a:r>
            <a:rPr lang="en-US" sz="2100" b="1" kern="1200" smtClean="0">
              <a:cs typeface="Times New Roman" panose="02020603050405020304" pitchFamily="18" charset="0"/>
            </a:rPr>
            <a:t> </a:t>
          </a:r>
          <a:r>
            <a:rPr lang="ru-RU" sz="2100" b="1" kern="1200" smtClean="0">
              <a:cs typeface="Times New Roman" panose="02020603050405020304" pitchFamily="18" charset="0"/>
            </a:rPr>
            <a:t>городского округа Щёлково</a:t>
          </a:r>
          <a:endParaRPr lang="ru-RU" sz="2100" kern="1200" dirty="0"/>
        </a:p>
      </dsp:txBody>
      <dsp:txXfrm>
        <a:off x="1248834" y="2361862"/>
        <a:ext cx="5510441" cy="1180931"/>
      </dsp:txXfrm>
    </dsp:sp>
    <dsp:sp modelId="{C4DCF48F-7986-49CB-84E4-205382CCB41C}">
      <dsp:nvSpPr>
        <dsp:cNvPr id="0" name=""/>
        <dsp:cNvSpPr/>
      </dsp:nvSpPr>
      <dsp:spPr>
        <a:xfrm>
          <a:off x="510752" y="2214246"/>
          <a:ext cx="1476164" cy="1476164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8AA636-F3DE-4AD6-A83E-072099DA6D0B}">
      <dsp:nvSpPr>
        <dsp:cNvPr id="0" name=""/>
        <dsp:cNvSpPr/>
      </dsp:nvSpPr>
      <dsp:spPr>
        <a:xfrm>
          <a:off x="819566" y="4133259"/>
          <a:ext cx="5939709" cy="11809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373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cs typeface="Times New Roman" panose="02020603050405020304" pitchFamily="18" charset="0"/>
            </a:rPr>
            <a:t>Муниципальные программ</a:t>
          </a:r>
          <a:r>
            <a:rPr lang="en-US" sz="2100" b="1" kern="1200" smtClean="0">
              <a:cs typeface="Times New Roman" panose="02020603050405020304" pitchFamily="18" charset="0"/>
            </a:rPr>
            <a:t>ы</a:t>
          </a:r>
          <a:r>
            <a:rPr lang="ru-RU" sz="2100" b="1" kern="1200" smtClean="0">
              <a:cs typeface="Times New Roman" panose="02020603050405020304" pitchFamily="18" charset="0"/>
            </a:rPr>
            <a:t> (проект</a:t>
          </a:r>
          <a:r>
            <a:rPr lang="en-US" sz="2100" b="1" kern="1200" smtClean="0">
              <a:cs typeface="Times New Roman" panose="02020603050405020304" pitchFamily="18" charset="0"/>
            </a:rPr>
            <a:t>ы</a:t>
          </a:r>
          <a:r>
            <a:rPr lang="ru-RU" sz="2100" b="1" kern="1200" smtClean="0">
              <a:cs typeface="Times New Roman" panose="02020603050405020304" pitchFamily="18" charset="0"/>
            </a:rPr>
            <a:t> муниципальных программ)</a:t>
          </a:r>
          <a:r>
            <a:rPr lang="en-US" sz="2100" b="1" kern="1200" smtClean="0">
              <a:cs typeface="Times New Roman" panose="02020603050405020304" pitchFamily="18" charset="0"/>
            </a:rPr>
            <a:t> </a:t>
          </a:r>
          <a:r>
            <a:rPr lang="ru-RU" sz="2100" b="1" kern="1200" smtClean="0">
              <a:cs typeface="Times New Roman" panose="02020603050405020304" pitchFamily="18" charset="0"/>
            </a:rPr>
            <a:t>городского округа Щёлково</a:t>
          </a:r>
          <a:endParaRPr lang="ru-RU" sz="2100" kern="1200" dirty="0"/>
        </a:p>
      </dsp:txBody>
      <dsp:txXfrm>
        <a:off x="819566" y="4133259"/>
        <a:ext cx="5939709" cy="1180931"/>
      </dsp:txXfrm>
    </dsp:sp>
    <dsp:sp modelId="{3B83CBA6-F246-4132-A1D9-A7654169BCCC}">
      <dsp:nvSpPr>
        <dsp:cNvPr id="0" name=""/>
        <dsp:cNvSpPr/>
      </dsp:nvSpPr>
      <dsp:spPr>
        <a:xfrm>
          <a:off x="81484" y="3985642"/>
          <a:ext cx="1476164" cy="1476164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D9D6E-FD1A-45D2-B7FA-F68F0F205323}">
      <dsp:nvSpPr>
        <dsp:cNvPr id="0" name=""/>
        <dsp:cNvSpPr/>
      </dsp:nvSpPr>
      <dsp:spPr>
        <a:xfrm>
          <a:off x="2520270" y="0"/>
          <a:ext cx="4147660" cy="13891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Оптимизация бюджетных расходов</a:t>
          </a:r>
          <a:endParaRPr lang="ru-RU" sz="1800" b="1" kern="1200" dirty="0"/>
        </a:p>
      </dsp:txBody>
      <dsp:txXfrm>
        <a:off x="2520270" y="173638"/>
        <a:ext cx="3626745" cy="1041831"/>
      </dsp:txXfrm>
    </dsp:sp>
    <dsp:sp modelId="{0FD6EB6E-2304-4D9A-BFC4-7CEFCEF0E9B5}">
      <dsp:nvSpPr>
        <dsp:cNvPr id="0" name=""/>
        <dsp:cNvSpPr/>
      </dsp:nvSpPr>
      <dsp:spPr>
        <a:xfrm>
          <a:off x="388843" y="0"/>
          <a:ext cx="1987420" cy="1389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56654" y="67811"/>
        <a:ext cx="1851798" cy="1253485"/>
      </dsp:txXfrm>
    </dsp:sp>
    <dsp:sp modelId="{59D5A973-14A0-4A23-938F-AB4FB7A69264}">
      <dsp:nvSpPr>
        <dsp:cNvPr id="0" name=""/>
        <dsp:cNvSpPr/>
      </dsp:nvSpPr>
      <dsp:spPr>
        <a:xfrm>
          <a:off x="2520270" y="1512169"/>
          <a:ext cx="4147660" cy="13891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Систематизация межбюджетных отношений</a:t>
          </a:r>
          <a:endParaRPr lang="ru-RU" sz="1800" b="1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</dsp:txBody>
      <dsp:txXfrm>
        <a:off x="2520270" y="1685807"/>
        <a:ext cx="3626745" cy="1041831"/>
      </dsp:txXfrm>
    </dsp:sp>
    <dsp:sp modelId="{B43D015E-F579-4834-AE1F-E82F854AFFA6}">
      <dsp:nvSpPr>
        <dsp:cNvPr id="0" name=""/>
        <dsp:cNvSpPr/>
      </dsp:nvSpPr>
      <dsp:spPr>
        <a:xfrm>
          <a:off x="316839" y="1529769"/>
          <a:ext cx="2131427" cy="13891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84650" y="1597580"/>
        <a:ext cx="1995805" cy="1253485"/>
      </dsp:txXfrm>
    </dsp:sp>
    <dsp:sp modelId="{77B08773-D08A-4389-A2DB-9058295C14F0}">
      <dsp:nvSpPr>
        <dsp:cNvPr id="0" name=""/>
        <dsp:cNvSpPr/>
      </dsp:nvSpPr>
      <dsp:spPr>
        <a:xfrm>
          <a:off x="2520270" y="3096348"/>
          <a:ext cx="4147660" cy="13891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Требовательный подход к бюджетным обязательствам</a:t>
          </a:r>
          <a:endParaRPr lang="ru-RU" sz="1800" b="1" kern="1200" dirty="0"/>
        </a:p>
      </dsp:txBody>
      <dsp:txXfrm>
        <a:off x="2520270" y="3269986"/>
        <a:ext cx="3626745" cy="1041831"/>
      </dsp:txXfrm>
    </dsp:sp>
    <dsp:sp modelId="{49F173BD-D155-4F0A-875C-E54F844B9AE0}">
      <dsp:nvSpPr>
        <dsp:cNvPr id="0" name=""/>
        <dsp:cNvSpPr/>
      </dsp:nvSpPr>
      <dsp:spPr>
        <a:xfrm>
          <a:off x="316839" y="3057787"/>
          <a:ext cx="2131427" cy="138910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384650" y="3125598"/>
        <a:ext cx="1995805" cy="1253485"/>
      </dsp:txXfrm>
    </dsp:sp>
    <dsp:sp modelId="{73F90396-DD44-47AD-B3A4-9827EED05946}">
      <dsp:nvSpPr>
        <dsp:cNvPr id="0" name=""/>
        <dsp:cNvSpPr/>
      </dsp:nvSpPr>
      <dsp:spPr>
        <a:xfrm>
          <a:off x="2448267" y="4536506"/>
          <a:ext cx="4147660" cy="13891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Ежемесячный анализ поступлений доходов в бюджет</a:t>
          </a:r>
          <a:endParaRPr lang="ru-RU" sz="1800" b="1" kern="1200" dirty="0"/>
        </a:p>
      </dsp:txBody>
      <dsp:txXfrm>
        <a:off x="2448267" y="4710144"/>
        <a:ext cx="3626745" cy="1041831"/>
      </dsp:txXfrm>
    </dsp:sp>
    <dsp:sp modelId="{30F4DFDC-98CB-4B67-AAC6-34B2E83C93D0}">
      <dsp:nvSpPr>
        <dsp:cNvPr id="0" name=""/>
        <dsp:cNvSpPr/>
      </dsp:nvSpPr>
      <dsp:spPr>
        <a:xfrm>
          <a:off x="388843" y="4585805"/>
          <a:ext cx="1987420" cy="138910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56654" y="4653616"/>
        <a:ext cx="1851798" cy="12534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AE428-8838-4DDC-AF0C-82A8EACE376F}">
      <dsp:nvSpPr>
        <dsp:cNvPr id="0" name=""/>
        <dsp:cNvSpPr/>
      </dsp:nvSpPr>
      <dsp:spPr>
        <a:xfrm>
          <a:off x="105622" y="203861"/>
          <a:ext cx="5661248" cy="5253524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589FB-BCA5-41DC-82CC-CFFD875B3104}">
      <dsp:nvSpPr>
        <dsp:cNvPr id="0" name=""/>
        <dsp:cNvSpPr/>
      </dsp:nvSpPr>
      <dsp:spPr>
        <a:xfrm>
          <a:off x="3231830" y="488843"/>
          <a:ext cx="5492964" cy="760730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определение четких приоритетов использования бюджетных средств с учетом текущей экономической ситуации</a:t>
          </a:r>
        </a:p>
      </dsp:txBody>
      <dsp:txXfrm>
        <a:off x="3268966" y="525979"/>
        <a:ext cx="5418692" cy="686458"/>
      </dsp:txXfrm>
    </dsp:sp>
    <dsp:sp modelId="{50EB058C-E5D8-404B-820D-B90EC713D495}">
      <dsp:nvSpPr>
        <dsp:cNvPr id="0" name=""/>
        <dsp:cNvSpPr/>
      </dsp:nvSpPr>
      <dsp:spPr>
        <a:xfrm>
          <a:off x="3231848" y="1496955"/>
          <a:ext cx="5524794" cy="1008614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mbria" pitchFamily="18" charset="0"/>
            </a:rPr>
            <a:t>реализация приоритетных проектов, учитывающих объединение управленческих решений и бюджетных ассигнований на финансовое обеспечение программных мероприятий, обеспечивающих максимальный вклад в достижение ключевых показателей по соответствующим направлениям</a:t>
          </a:r>
          <a:endParaRPr lang="ru-RU" sz="1200" kern="1200" dirty="0"/>
        </a:p>
      </dsp:txBody>
      <dsp:txXfrm>
        <a:off x="3281084" y="1546191"/>
        <a:ext cx="5426322" cy="910142"/>
      </dsp:txXfrm>
    </dsp:sp>
    <dsp:sp modelId="{56417D84-8EF6-4CFC-9AAA-FC7BECA36D6D}">
      <dsp:nvSpPr>
        <dsp:cNvPr id="0" name=""/>
        <dsp:cNvSpPr/>
      </dsp:nvSpPr>
      <dsp:spPr>
        <a:xfrm>
          <a:off x="3231848" y="2793100"/>
          <a:ext cx="5534362" cy="760730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mbria" pitchFamily="18" charset="0"/>
            </a:rPr>
            <a:t>применение нормативов материально-технического обеспечения органов местного самоуправления и муниципальных казенных учреждений при планировании бюджетных ассигнований</a:t>
          </a:r>
          <a:endParaRPr lang="ru-RU" sz="1200" kern="1200" dirty="0"/>
        </a:p>
      </dsp:txBody>
      <dsp:txXfrm>
        <a:off x="3268984" y="2830236"/>
        <a:ext cx="5460090" cy="686458"/>
      </dsp:txXfrm>
    </dsp:sp>
    <dsp:sp modelId="{0619360F-CDB8-4C87-AFF7-EE2DEA9583D4}">
      <dsp:nvSpPr>
        <dsp:cNvPr id="0" name=""/>
        <dsp:cNvSpPr/>
      </dsp:nvSpPr>
      <dsp:spPr>
        <a:xfrm>
          <a:off x="3231830" y="3729202"/>
          <a:ext cx="5531749" cy="760730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mbria" pitchFamily="18" charset="0"/>
            </a:rPr>
            <a:t>бережливость и максимальная отдача, снижение неэффективных трат бюджета городского округа, обеспечение исполнения гарантированных расходных обязательств городского округа</a:t>
          </a:r>
          <a:endParaRPr lang="ru-RU" sz="1200" kern="1200" dirty="0"/>
        </a:p>
      </dsp:txBody>
      <dsp:txXfrm>
        <a:off x="3268966" y="3766338"/>
        <a:ext cx="5457477" cy="686458"/>
      </dsp:txXfrm>
    </dsp:sp>
    <dsp:sp modelId="{EFA4AB38-960A-4408-BBE8-DFEE1526FDBE}">
      <dsp:nvSpPr>
        <dsp:cNvPr id="0" name=""/>
        <dsp:cNvSpPr/>
      </dsp:nvSpPr>
      <dsp:spPr>
        <a:xfrm>
          <a:off x="3231848" y="4737314"/>
          <a:ext cx="5551657" cy="760730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mbria" pitchFamily="18" charset="0"/>
            </a:rPr>
            <a:t>дальнейшее развитие практик реализации проектов, основанных на местных инициативах, которые предусматривают участие жителей в определении наиболее актуальных вопросов местного значения</a:t>
          </a:r>
        </a:p>
      </dsp:txBody>
      <dsp:txXfrm>
        <a:off x="3268984" y="4774450"/>
        <a:ext cx="5477385" cy="6864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1AEE5-E419-4B3D-A94A-C57B00314FB8}">
      <dsp:nvSpPr>
        <dsp:cNvPr id="0" name=""/>
        <dsp:cNvSpPr/>
      </dsp:nvSpPr>
      <dsp:spPr>
        <a:xfrm rot="16200000">
          <a:off x="-1135433" y="1135651"/>
          <a:ext cx="4878089" cy="2606786"/>
        </a:xfrm>
        <a:prstGeom prst="flowChartManualOperation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0,25%</a:t>
          </a:r>
          <a:endParaRPr lang="ru-RU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Земли не используемые в предпринимательской деятельности и приобретенные физическими лицами для ведения личного подсобного хозяйства, а также земельные участки общего назначения, предусмотренные Федеральным законом от 29.07.2017 № 217-ФЗ.</a:t>
          </a:r>
          <a:endParaRPr lang="ru-RU" sz="1600" kern="1200" dirty="0"/>
        </a:p>
      </dsp:txBody>
      <dsp:txXfrm rot="5400000">
        <a:off x="218" y="975618"/>
        <a:ext cx="2606786" cy="2926853"/>
      </dsp:txXfrm>
    </dsp:sp>
    <dsp:sp modelId="{826D55A2-566D-456C-BD8A-52BAB995F71C}">
      <dsp:nvSpPr>
        <dsp:cNvPr id="0" name=""/>
        <dsp:cNvSpPr/>
      </dsp:nvSpPr>
      <dsp:spPr>
        <a:xfrm rot="16200000">
          <a:off x="1676666" y="1135651"/>
          <a:ext cx="4878089" cy="2606786"/>
        </a:xfrm>
        <a:prstGeom prst="flowChartManualOperation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0,3%</a:t>
          </a:r>
          <a:endParaRPr lang="ru-RU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Земли занятые жилищным фондом и объектами инженерной инфраструктуры жилищно-коммунального комплекса или приобретенные для жилищного строительства.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Земли сельскохозяйственного назначения и используемых для сельхозпроизводства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Земли ограниченные в обороте  в соответствии с законодательством РФ, предоставленные для обеспечения обороны и таможенных нужд.</a:t>
          </a:r>
          <a:endParaRPr lang="ru-RU" sz="1400" kern="1200" dirty="0"/>
        </a:p>
      </dsp:txBody>
      <dsp:txXfrm rot="5400000">
        <a:off x="2812317" y="975618"/>
        <a:ext cx="2606786" cy="2926853"/>
      </dsp:txXfrm>
    </dsp:sp>
    <dsp:sp modelId="{C8991D5C-A825-410D-B6C5-DD78F0E73CB1}">
      <dsp:nvSpPr>
        <dsp:cNvPr id="0" name=""/>
        <dsp:cNvSpPr/>
      </dsp:nvSpPr>
      <dsp:spPr>
        <a:xfrm rot="16200000">
          <a:off x="4566951" y="1037857"/>
          <a:ext cx="4878089" cy="2802373"/>
        </a:xfrm>
        <a:prstGeom prst="flowChartManualOperation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1,5 %</a:t>
          </a:r>
          <a:endParaRPr lang="ru-RU" sz="18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Прочие земельные участки, в том числе земельные участки, отнесенные к землям сельскохозяйственного назначения или к землям в составе зон сельскохозяйственного использования в населенных пунктах, не используемых по целевому назначению</a:t>
          </a:r>
          <a:endParaRPr lang="ru-RU" sz="1600" kern="1200" dirty="0"/>
        </a:p>
      </dsp:txBody>
      <dsp:txXfrm rot="5400000">
        <a:off x="5604809" y="975617"/>
        <a:ext cx="2802373" cy="29268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4F355-9C6A-420A-8FCE-993A0FCE6FE0}">
      <dsp:nvSpPr>
        <dsp:cNvPr id="0" name=""/>
        <dsp:cNvSpPr/>
      </dsp:nvSpPr>
      <dsp:spPr>
        <a:xfrm>
          <a:off x="2219" y="1053396"/>
          <a:ext cx="2227288" cy="222728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alpha val="5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alpha val="5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alpha val="5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4000" tIns="20320" rIns="216000" bIns="20320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Доходы от уплаты акцизов на дизельное топливо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28398" y="1379575"/>
        <a:ext cx="1574930" cy="1574930"/>
      </dsp:txXfrm>
    </dsp:sp>
    <dsp:sp modelId="{AB67A56F-645A-4BE9-B57D-6981E152BF5E}">
      <dsp:nvSpPr>
        <dsp:cNvPr id="0" name=""/>
        <dsp:cNvSpPr/>
      </dsp:nvSpPr>
      <dsp:spPr>
        <a:xfrm>
          <a:off x="1784050" y="1053396"/>
          <a:ext cx="2227288" cy="222728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3022401"/>
                <a:satOff val="1745"/>
                <a:lumOff val="-3202"/>
                <a:alphaOff val="0"/>
                <a:shade val="60000"/>
              </a:schemeClr>
            </a:gs>
            <a:gs pos="33000">
              <a:schemeClr val="accent2">
                <a:alpha val="50000"/>
                <a:hueOff val="-3022401"/>
                <a:satOff val="1745"/>
                <a:lumOff val="-3202"/>
                <a:alphaOff val="0"/>
                <a:tint val="86500"/>
              </a:schemeClr>
            </a:gs>
            <a:gs pos="46750">
              <a:schemeClr val="accent2">
                <a:alpha val="50000"/>
                <a:hueOff val="-3022401"/>
                <a:satOff val="1745"/>
                <a:lumOff val="-3202"/>
                <a:alphaOff val="0"/>
                <a:tint val="71000"/>
                <a:satMod val="112000"/>
              </a:schemeClr>
            </a:gs>
            <a:gs pos="53000">
              <a:schemeClr val="accent2">
                <a:alpha val="50000"/>
                <a:hueOff val="-3022401"/>
                <a:satOff val="1745"/>
                <a:lumOff val="-3202"/>
                <a:alphaOff val="0"/>
                <a:tint val="71000"/>
                <a:satMod val="112000"/>
              </a:schemeClr>
            </a:gs>
            <a:gs pos="68000">
              <a:schemeClr val="accent2">
                <a:alpha val="50000"/>
                <a:hueOff val="-3022401"/>
                <a:satOff val="1745"/>
                <a:lumOff val="-3202"/>
                <a:alphaOff val="0"/>
                <a:tint val="86000"/>
              </a:schemeClr>
            </a:gs>
            <a:gs pos="100000">
              <a:schemeClr val="accent2">
                <a:alpha val="50000"/>
                <a:hueOff val="-3022401"/>
                <a:satOff val="1745"/>
                <a:lumOff val="-3202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2575" tIns="17780" rIns="122575" bIns="17780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</a:rPr>
            <a:t>Доходы от уплаты акцизов на моторные масла для дизельных и карбюраторных двигателей</a:t>
          </a:r>
          <a:endParaRPr lang="ru-RU" sz="1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10229" y="1379575"/>
        <a:ext cx="1574930" cy="1574930"/>
      </dsp:txXfrm>
    </dsp:sp>
    <dsp:sp modelId="{D2BE723F-D84D-479E-9584-7D1AF2FB08E3}">
      <dsp:nvSpPr>
        <dsp:cNvPr id="0" name=""/>
        <dsp:cNvSpPr/>
      </dsp:nvSpPr>
      <dsp:spPr>
        <a:xfrm>
          <a:off x="3565881" y="1053396"/>
          <a:ext cx="2227288" cy="222728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6044802"/>
                <a:satOff val="3491"/>
                <a:lumOff val="-6405"/>
                <a:alphaOff val="0"/>
                <a:shade val="60000"/>
              </a:schemeClr>
            </a:gs>
            <a:gs pos="33000">
              <a:schemeClr val="accent2">
                <a:alpha val="50000"/>
                <a:hueOff val="-6044802"/>
                <a:satOff val="3491"/>
                <a:lumOff val="-6405"/>
                <a:alphaOff val="0"/>
                <a:tint val="86500"/>
              </a:schemeClr>
            </a:gs>
            <a:gs pos="46750">
              <a:schemeClr val="accent2">
                <a:alpha val="50000"/>
                <a:hueOff val="-6044802"/>
                <a:satOff val="3491"/>
                <a:lumOff val="-6405"/>
                <a:alphaOff val="0"/>
                <a:tint val="71000"/>
                <a:satMod val="112000"/>
              </a:schemeClr>
            </a:gs>
            <a:gs pos="53000">
              <a:schemeClr val="accent2">
                <a:alpha val="50000"/>
                <a:hueOff val="-6044802"/>
                <a:satOff val="3491"/>
                <a:lumOff val="-6405"/>
                <a:alphaOff val="0"/>
                <a:tint val="71000"/>
                <a:satMod val="112000"/>
              </a:schemeClr>
            </a:gs>
            <a:gs pos="68000">
              <a:schemeClr val="accent2">
                <a:alpha val="50000"/>
                <a:hueOff val="-6044802"/>
                <a:satOff val="3491"/>
                <a:lumOff val="-6405"/>
                <a:alphaOff val="0"/>
                <a:tint val="86000"/>
              </a:schemeClr>
            </a:gs>
            <a:gs pos="100000">
              <a:schemeClr val="accent2">
                <a:alpha val="50000"/>
                <a:hueOff val="-6044802"/>
                <a:satOff val="3491"/>
                <a:lumOff val="-6405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2575" tIns="17780" rIns="12257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</a:rPr>
            <a:t>Доходы от уплаты акцизов на автомобильный бензин</a:t>
          </a:r>
          <a:endParaRPr lang="ru-RU" sz="1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892060" y="1379575"/>
        <a:ext cx="1574930" cy="1574930"/>
      </dsp:txXfrm>
    </dsp:sp>
    <dsp:sp modelId="{9C7961AB-B8B5-4B35-A190-A21F9429F0D6}">
      <dsp:nvSpPr>
        <dsp:cNvPr id="0" name=""/>
        <dsp:cNvSpPr/>
      </dsp:nvSpPr>
      <dsp:spPr>
        <a:xfrm>
          <a:off x="5347712" y="1053396"/>
          <a:ext cx="2227288" cy="2227288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9067203"/>
                <a:satOff val="5236"/>
                <a:lumOff val="-9607"/>
                <a:alphaOff val="0"/>
                <a:shade val="60000"/>
              </a:schemeClr>
            </a:gs>
            <a:gs pos="33000">
              <a:schemeClr val="accent2">
                <a:alpha val="50000"/>
                <a:hueOff val="-9067203"/>
                <a:satOff val="5236"/>
                <a:lumOff val="-9607"/>
                <a:alphaOff val="0"/>
                <a:tint val="86500"/>
              </a:schemeClr>
            </a:gs>
            <a:gs pos="46750">
              <a:schemeClr val="accent2">
                <a:alpha val="50000"/>
                <a:hueOff val="-9067203"/>
                <a:satOff val="5236"/>
                <a:lumOff val="-9607"/>
                <a:alphaOff val="0"/>
                <a:tint val="71000"/>
                <a:satMod val="112000"/>
              </a:schemeClr>
            </a:gs>
            <a:gs pos="53000">
              <a:schemeClr val="accent2">
                <a:alpha val="50000"/>
                <a:hueOff val="-9067203"/>
                <a:satOff val="5236"/>
                <a:lumOff val="-9607"/>
                <a:alphaOff val="0"/>
                <a:tint val="71000"/>
                <a:satMod val="112000"/>
              </a:schemeClr>
            </a:gs>
            <a:gs pos="68000">
              <a:schemeClr val="accent2">
                <a:alpha val="50000"/>
                <a:hueOff val="-9067203"/>
                <a:satOff val="5236"/>
                <a:lumOff val="-9607"/>
                <a:alphaOff val="0"/>
                <a:tint val="86000"/>
              </a:schemeClr>
            </a:gs>
            <a:gs pos="100000">
              <a:schemeClr val="accent2">
                <a:alpha val="50000"/>
                <a:hueOff val="-9067203"/>
                <a:satOff val="5236"/>
                <a:lumOff val="-9607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2575" tIns="20320" rIns="122575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Доходы от уплаты акцизов на прямогонный бензин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673891" y="1379575"/>
        <a:ext cx="1574930" cy="1574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0.21257</cdr:x>
      <cdr:y>0.23367</cdr:y>
    </cdr:from>
    <cdr:to>
      <cdr:x>0.30579</cdr:x>
      <cdr:y>0.3454</cdr:y>
    </cdr:to>
    <cdr:sp macro="" textlink="">
      <cdr:nvSpPr>
        <cdr:cNvPr id="26" name="TextBox 25"/>
        <cdr:cNvSpPr txBox="1"/>
      </cdr:nvSpPr>
      <cdr:spPr>
        <a:xfrm xmlns:a="http://schemas.openxmlformats.org/drawingml/2006/main" rot="1498764">
          <a:off x="1806195" y="1144175"/>
          <a:ext cx="792086" cy="547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accent4">
                  <a:lumMod val="75000"/>
                </a:schemeClr>
              </a:solidFill>
            </a:rPr>
            <a:t>-336,5</a:t>
          </a:r>
        </a:p>
      </cdr:txBody>
    </cdr:sp>
  </cdr:relSizeAnchor>
  <cdr:relSizeAnchor xmlns:cdr="http://schemas.openxmlformats.org/drawingml/2006/chartDrawing">
    <cdr:from>
      <cdr:x>0.55234</cdr:x>
      <cdr:y>0.24557</cdr:y>
    </cdr:from>
    <cdr:to>
      <cdr:x>0.62547</cdr:x>
      <cdr:y>0.31721</cdr:y>
    </cdr:to>
    <cdr:sp macro="" textlink="">
      <cdr:nvSpPr>
        <cdr:cNvPr id="27" name="TextBox 26"/>
        <cdr:cNvSpPr txBox="1"/>
      </cdr:nvSpPr>
      <cdr:spPr>
        <a:xfrm xmlns:a="http://schemas.openxmlformats.org/drawingml/2006/main" rot="1089636">
          <a:off x="5050597" y="1390253"/>
          <a:ext cx="668701" cy="405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accent4">
                  <a:lumMod val="75000"/>
                </a:schemeClr>
              </a:solidFill>
            </a:rPr>
            <a:t>- 806,6</a:t>
          </a:r>
          <a:endParaRPr lang="ru-RU" sz="12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0.7208</cdr:x>
      <cdr:y>0.32717</cdr:y>
    </cdr:from>
    <cdr:to>
      <cdr:x>0.79707</cdr:x>
      <cdr:y>0.386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6124619" y="1602021"/>
          <a:ext cx="648040" cy="2880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0.72947</cdr:x>
      <cdr:y>0.33295</cdr:y>
    </cdr:from>
    <cdr:to>
      <cdr:x>0.79399</cdr:x>
      <cdr:y>0.40648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8294" y="1630300"/>
          <a:ext cx="548222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0.71965</cdr:x>
      <cdr:y>0.28607</cdr:y>
    </cdr:from>
    <cdr:to>
      <cdr:x>0.78994</cdr:x>
      <cdr:y>0.37226</cdr:y>
    </cdr:to>
    <cdr:sp macro="" textlink="">
      <cdr:nvSpPr>
        <cdr:cNvPr id="6" name="TextBox 5"/>
        <cdr:cNvSpPr txBox="1"/>
      </cdr:nvSpPr>
      <cdr:spPr>
        <a:xfrm xmlns:a="http://schemas.openxmlformats.org/drawingml/2006/main" rot="20190534" flipH="1">
          <a:off x="6114826" y="1400754"/>
          <a:ext cx="597250" cy="422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accent4">
                  <a:lumMod val="75000"/>
                </a:schemeClr>
              </a:solidFill>
            </a:rPr>
            <a:t>+275,7</a:t>
          </a:r>
          <a:endParaRPr lang="ru-RU" sz="12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0.29139</cdr:x>
      <cdr:y>0.50704</cdr:y>
    </cdr:from>
    <cdr:to>
      <cdr:x>0.46999</cdr:x>
      <cdr:y>0.69362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0141" y="3053034"/>
          <a:ext cx="1630465" cy="1123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0.29411</cdr:x>
      <cdr:y>0.00844</cdr:y>
    </cdr:from>
    <cdr:to>
      <cdr:x>0.66483</cdr:x>
      <cdr:y>0.15272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84988" y="50800"/>
          <a:ext cx="3384356" cy="868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</cdr:x>
      <cdr:y>0.94021</cdr:y>
    </cdr:from>
    <cdr:to>
      <cdr:x>0.56791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6447960"/>
          <a:ext cx="5192979" cy="41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00" b="1" dirty="0"/>
            <a:t>ПРОГРАММНЫЕ РАСХОДЫ ВСЕГО: </a:t>
          </a:r>
          <a:r>
            <a:rPr lang="ru-RU" sz="1500" b="1" dirty="0" smtClean="0"/>
            <a:t>9 971,2 млн</a:t>
          </a:r>
          <a:r>
            <a:rPr lang="ru-RU" sz="1500" b="1" dirty="0"/>
            <a:t>. руб.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0.61538</cdr:x>
      <cdr:y>0.67949</cdr:y>
    </cdr:from>
    <cdr:to>
      <cdr:x>0.79487</cdr:x>
      <cdr:y>0.80768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92" y="1938536"/>
          <a:ext cx="504056" cy="365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0.88636</cdr:x>
      <cdr:y>0.40323</cdr:y>
    </cdr:from>
    <cdr:to>
      <cdr:x>0.97275</cdr:x>
      <cdr:y>0.50633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39538" y="2293826"/>
          <a:ext cx="569174" cy="586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>
            <a:solidFill>
              <a:schemeClr val="accent4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0.20833</cdr:x>
      <cdr:y>0.29333</cdr:y>
    </cdr:from>
    <cdr:to>
      <cdr:x>0.29167</cdr:x>
      <cdr:y>0.3456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1800200" y="1584176"/>
          <a:ext cx="720109" cy="2822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0.375</cdr:x>
      <cdr:y>0.2899</cdr:y>
    </cdr:from>
    <cdr:to>
      <cdr:x>0.4661</cdr:x>
      <cdr:y>0.33333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3240360" y="1565635"/>
          <a:ext cx="787191" cy="23456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0.53937</cdr:x>
      <cdr:y>0.31646</cdr:y>
    </cdr:from>
    <cdr:to>
      <cdr:x>0.63937</cdr:x>
      <cdr:y>0.38219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>
          <a:off x="4932040" y="1800200"/>
          <a:ext cx="914400" cy="37391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0.70833</cdr:x>
      <cdr:y>0.4</cdr:y>
    </cdr:from>
    <cdr:to>
      <cdr:x>0.8</cdr:x>
      <cdr:y>0.44</cdr:y>
    </cdr:to>
    <cdr:cxnSp macro="">
      <cdr:nvCxnSpPr>
        <cdr:cNvPr id="24" name="Прямая со стрелкой 23"/>
        <cdr:cNvCxnSpPr/>
      </cdr:nvCxnSpPr>
      <cdr:spPr>
        <a:xfrm xmlns:a="http://schemas.openxmlformats.org/drawingml/2006/main">
          <a:off x="6120680" y="2160240"/>
          <a:ext cx="792117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0.22163</cdr:x>
      <cdr:y>0.24013</cdr:y>
    </cdr:from>
    <cdr:to>
      <cdr:x>0.31485</cdr:x>
      <cdr:y>0.311</cdr:y>
    </cdr:to>
    <cdr:sp macro="" textlink="">
      <cdr:nvSpPr>
        <cdr:cNvPr id="26" name="TextBox 25"/>
        <cdr:cNvSpPr txBox="1"/>
      </cdr:nvSpPr>
      <cdr:spPr>
        <a:xfrm xmlns:a="http://schemas.openxmlformats.org/drawingml/2006/main" rot="1409667">
          <a:off x="1915111" y="1296825"/>
          <a:ext cx="805510" cy="382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</a:rPr>
            <a:t>- 2,3</a:t>
          </a:r>
          <a:endParaRPr lang="ru-RU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0.37179</cdr:x>
      <cdr:y>0.23807</cdr:y>
    </cdr:from>
    <cdr:to>
      <cdr:x>0.47102</cdr:x>
      <cdr:y>0.30894</cdr:y>
    </cdr:to>
    <cdr:sp macro="" textlink="">
      <cdr:nvSpPr>
        <cdr:cNvPr id="27" name="TextBox 26"/>
        <cdr:cNvSpPr txBox="1"/>
      </cdr:nvSpPr>
      <cdr:spPr>
        <a:xfrm xmlns:a="http://schemas.openxmlformats.org/drawingml/2006/main" rot="20457772">
          <a:off x="3212609" y="1285746"/>
          <a:ext cx="857478" cy="382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</a:rPr>
            <a:t>+</a:t>
          </a:r>
          <a:r>
            <a:rPr lang="ru-RU" sz="1600" b="1" dirty="0">
              <a:solidFill>
                <a:srgbClr val="FF0000"/>
              </a:solidFill>
            </a:rPr>
            <a:t> </a:t>
          </a:r>
          <a:r>
            <a:rPr lang="ru-RU" sz="1600" b="1" dirty="0" smtClean="0">
              <a:solidFill>
                <a:srgbClr val="FF0000"/>
              </a:solidFill>
            </a:rPr>
            <a:t>131,9</a:t>
          </a:r>
          <a:endParaRPr lang="ru-RU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0.54967</cdr:x>
      <cdr:y>0.28705</cdr:y>
    </cdr:from>
    <cdr:to>
      <cdr:x>0.63461</cdr:x>
      <cdr:y>0.38196</cdr:y>
    </cdr:to>
    <cdr:sp macro="" textlink="">
      <cdr:nvSpPr>
        <cdr:cNvPr id="28" name="TextBox 27"/>
        <cdr:cNvSpPr txBox="1"/>
      </cdr:nvSpPr>
      <cdr:spPr>
        <a:xfrm xmlns:a="http://schemas.openxmlformats.org/drawingml/2006/main" rot="1253977">
          <a:off x="5026221" y="1632938"/>
          <a:ext cx="776660" cy="5398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</a:rPr>
            <a:t>- 1 018,3</a:t>
          </a:r>
          <a:endParaRPr lang="ru-RU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0.69765</cdr:x>
      <cdr:y>0.35683</cdr:y>
    </cdr:from>
    <cdr:to>
      <cdr:x>0.80949</cdr:x>
      <cdr:y>0.45016</cdr:y>
    </cdr:to>
    <cdr:sp macro="" textlink="">
      <cdr:nvSpPr>
        <cdr:cNvPr id="29" name="TextBox 28"/>
        <cdr:cNvSpPr txBox="1"/>
      </cdr:nvSpPr>
      <cdr:spPr>
        <a:xfrm xmlns:a="http://schemas.openxmlformats.org/drawingml/2006/main" rot="990504">
          <a:off x="6028358" y="1927117"/>
          <a:ext cx="966405" cy="504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FF0000"/>
              </a:solidFill>
            </a:rPr>
            <a:t>+19,2</a:t>
          </a:r>
          <a:endParaRPr lang="ru-RU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0.05833</cdr:x>
      <cdr:y>0.86667</cdr:y>
    </cdr:from>
    <cdr:to>
      <cdr:x>0.975</cdr:x>
      <cdr:y>0.98253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370" y="4930166"/>
          <a:ext cx="8382030" cy="659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*) Снижение показателя в 2022-2023 годах связано с уменьшением норматива отчислений от налога на доходы физических лиц</a:t>
          </a:r>
        </a:p>
        <a:p xmlns:a="http://schemas.openxmlformats.org/drawingml/2006/main">
          <a:r>
            <a:rPr lang="ru-RU" sz="1100" dirty="0" smtClean="0"/>
            <a:t> в бюджет округа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0.1575</cdr:x>
      <cdr:y>0.29057</cdr:y>
    </cdr:from>
    <cdr:to>
      <cdr:x>0.26861</cdr:x>
      <cdr:y>0.36703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96144" y="1368152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0.18375</cdr:x>
      <cdr:y>0.29057</cdr:y>
    </cdr:from>
    <cdr:to>
      <cdr:x>0.29486</cdr:x>
      <cdr:y>0.36703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12168" y="1368152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0.34125</cdr:x>
      <cdr:y>0.27528</cdr:y>
    </cdr:from>
    <cdr:to>
      <cdr:x>0.45236</cdr:x>
      <cdr:y>0.46948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08312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0.33375</cdr:x>
      <cdr:y>0.1743</cdr:y>
    </cdr:from>
    <cdr:to>
      <cdr:x>0.4475</cdr:x>
      <cdr:y>0.23547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6648" y="820688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0.14774</cdr:x>
      <cdr:y>0.2481</cdr:y>
    </cdr:from>
    <cdr:to>
      <cdr:x>0.22681</cdr:x>
      <cdr:y>0.33081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0779" y="1080120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0.75439</cdr:x>
      <cdr:y>0.24153</cdr:y>
    </cdr:from>
    <cdr:to>
      <cdr:x>1</cdr:x>
      <cdr:y>0.60542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192688" y="936104"/>
          <a:ext cx="2016223" cy="141032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-УСН</a:t>
          </a:r>
        </a:p>
        <a:p xmlns:a="http://schemas.openxmlformats.org/drawingml/2006/main">
          <a:r>
            <a:rPr lang="ru-RU" sz="1600" b="1" dirty="0" smtClean="0"/>
            <a:t>-ЕНВД</a:t>
          </a:r>
        </a:p>
        <a:p xmlns:a="http://schemas.openxmlformats.org/drawingml/2006/main">
          <a:r>
            <a:rPr lang="ru-RU" sz="1600" b="1" dirty="0" smtClean="0"/>
            <a:t>-ЕСХ</a:t>
          </a:r>
        </a:p>
        <a:p xmlns:a="http://schemas.openxmlformats.org/drawingml/2006/main">
          <a:r>
            <a:rPr lang="ru-RU" sz="1600" b="1" dirty="0" smtClean="0"/>
            <a:t>-Патентная система </a:t>
          </a:r>
        </a:p>
        <a:p xmlns:a="http://schemas.openxmlformats.org/drawingml/2006/main">
          <a:r>
            <a:rPr lang="ru-RU" sz="1600" b="1" dirty="0" smtClean="0"/>
            <a:t>налогообложения</a:t>
          </a:r>
          <a:endParaRPr lang="ru-RU" sz="16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0.64509</cdr:x>
      <cdr:y>0.09252</cdr:y>
    </cdr:from>
    <cdr:to>
      <cdr:x>0.71993</cdr:x>
      <cdr:y>0.15375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083027" y="504056"/>
          <a:ext cx="705722" cy="33359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343,5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0.64982</cdr:x>
      <cdr:y>0.27434</cdr:y>
    </cdr:from>
    <cdr:to>
      <cdr:x>0.72466</cdr:x>
      <cdr:y>0.33895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463297" y="1208989"/>
          <a:ext cx="629209" cy="2847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312,9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0.64753</cdr:x>
      <cdr:y>0.4594</cdr:y>
    </cdr:from>
    <cdr:to>
      <cdr:x>0.72019</cdr:x>
      <cdr:y>0.51869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444044" y="2024530"/>
          <a:ext cx="610881" cy="26127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323,7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0.65563</cdr:x>
      <cdr:y>0.64851</cdr:y>
    </cdr:from>
    <cdr:to>
      <cdr:x>0.73066</cdr:x>
      <cdr:y>0.71566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512133" y="2857909"/>
          <a:ext cx="630807" cy="29594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313,5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0.62097</cdr:x>
      <cdr:y>0.7597</cdr:y>
    </cdr:from>
    <cdr:to>
      <cdr:x>0.65152</cdr:x>
      <cdr:y>0.9183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5544616" y="3869978"/>
          <a:ext cx="272781" cy="80792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0.61989</cdr:x>
      <cdr:y>0.40653</cdr:y>
    </cdr:from>
    <cdr:to>
      <cdr:x>0.63785</cdr:x>
      <cdr:y>0.56936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845397" y="2214578"/>
          <a:ext cx="169359" cy="887021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0.61454</cdr:x>
      <cdr:y>0.22468</cdr:y>
    </cdr:from>
    <cdr:to>
      <cdr:x>0.6325</cdr:x>
      <cdr:y>0.3875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5794995" y="1224136"/>
          <a:ext cx="169358" cy="88709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0.61332</cdr:x>
      <cdr:y>0.03641</cdr:y>
    </cdr:from>
    <cdr:to>
      <cdr:x>0.63128</cdr:x>
      <cdr:y>0.19924</cdr:y>
    </cdr:to>
    <cdr:sp macro="" textlink="">
      <cdr:nvSpPr>
        <cdr:cNvPr id="5" name="Правая фигурная скобка 4"/>
        <cdr:cNvSpPr/>
      </cdr:nvSpPr>
      <cdr:spPr>
        <a:xfrm xmlns:a="http://schemas.openxmlformats.org/drawingml/2006/main">
          <a:off x="5783464" y="198354"/>
          <a:ext cx="169359" cy="887021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0.01886</cdr:x>
      <cdr:y>0.76474</cdr:y>
    </cdr:from>
    <cdr:to>
      <cdr:x>0.15817</cdr:x>
      <cdr:y>0.88371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58552" y="3370129"/>
          <a:ext cx="1171233" cy="52428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Отчет за 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2019 год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0.01886</cdr:x>
      <cdr:y>0.01215</cdr:y>
    </cdr:from>
    <cdr:to>
      <cdr:x>0.15817</cdr:x>
      <cdr:y>0.17321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58552" y="53553"/>
          <a:ext cx="1171233" cy="7097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Плановый период 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0.01886</cdr:x>
      <cdr:y>0.58405</cdr:y>
    </cdr:from>
    <cdr:to>
      <cdr:x>0.15817</cdr:x>
      <cdr:y>0.70302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58552" y="2573833"/>
          <a:ext cx="1171233" cy="52428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Оценка 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2020 года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0.01886</cdr:x>
      <cdr:y>0.20823</cdr:y>
    </cdr:from>
    <cdr:to>
      <cdr:x>0.15817</cdr:x>
      <cdr:y>0.37145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58552" y="917649"/>
          <a:ext cx="1171233" cy="71930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Плановый период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2022 год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0.01886</cdr:x>
      <cdr:y>0.40431</cdr:y>
    </cdr:from>
    <cdr:to>
      <cdr:x>0.15817</cdr:x>
      <cdr:y>0.56224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58552" y="1781745"/>
          <a:ext cx="1171233" cy="69597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План</a:t>
          </a:r>
          <a:r>
            <a:rPr lang="en-US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на 2021 год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0.57143</cdr:x>
      <cdr:y>0.79269</cdr:y>
    </cdr:from>
    <cdr:to>
      <cdr:x>0.73635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8352" y="42667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0.46753</cdr:x>
      <cdr:y>0.45712</cdr:y>
    </cdr:from>
    <cdr:to>
      <cdr:x>1</cdr:x>
      <cdr:y>0.5714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74" y="2016224"/>
          <a:ext cx="2952342" cy="504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0.2437</cdr:x>
      <cdr:y>0.32537</cdr:y>
    </cdr:from>
    <cdr:to>
      <cdr:x>0.31997</cdr:x>
      <cdr:y>0.39624</cdr:y>
    </cdr:to>
    <cdr:sp macro="" textlink="">
      <cdr:nvSpPr>
        <cdr:cNvPr id="27" name="TextBox 26"/>
        <cdr:cNvSpPr txBox="1"/>
      </cdr:nvSpPr>
      <cdr:spPr>
        <a:xfrm xmlns:a="http://schemas.openxmlformats.org/drawingml/2006/main" rot="1476302">
          <a:off x="2132115" y="1635842"/>
          <a:ext cx="667284" cy="356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- 35,3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0.39962</cdr:x>
      <cdr:y>0.33448</cdr:y>
    </cdr:from>
    <cdr:to>
      <cdr:x>0.46206</cdr:x>
      <cdr:y>0.44079</cdr:y>
    </cdr:to>
    <cdr:sp macro="" textlink="">
      <cdr:nvSpPr>
        <cdr:cNvPr id="28" name="TextBox 27"/>
        <cdr:cNvSpPr txBox="1"/>
      </cdr:nvSpPr>
      <cdr:spPr>
        <a:xfrm xmlns:a="http://schemas.openxmlformats.org/drawingml/2006/main" rot="21037075">
          <a:off x="3496295" y="1681651"/>
          <a:ext cx="546285" cy="534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+121,8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0.58446</cdr:x>
      <cdr:y>0.32042</cdr:y>
    </cdr:from>
    <cdr:to>
      <cdr:x>0.66274</cdr:x>
      <cdr:y>0.40149</cdr:y>
    </cdr:to>
    <cdr:sp macro="" textlink="">
      <cdr:nvSpPr>
        <cdr:cNvPr id="29" name="TextBox 28"/>
        <cdr:cNvSpPr txBox="1"/>
      </cdr:nvSpPr>
      <cdr:spPr>
        <a:xfrm xmlns:a="http://schemas.openxmlformats.org/drawingml/2006/main" rot="1166007">
          <a:off x="5344342" y="1726094"/>
          <a:ext cx="715793" cy="43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-474,8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0.23225</cdr:x>
      <cdr:y>0.36347</cdr:y>
    </cdr:from>
    <cdr:to>
      <cdr:x>0.31044</cdr:x>
      <cdr:y>0.42378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>
          <a:off x="2123728" y="1958026"/>
          <a:ext cx="714969" cy="32489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0.38975</cdr:x>
      <cdr:y>0.40357</cdr:y>
    </cdr:from>
    <cdr:to>
      <cdr:x>0.48297</cdr:x>
      <cdr:y>0.43288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 flipV="1">
          <a:off x="3563888" y="2174050"/>
          <a:ext cx="852403" cy="15789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0.563</cdr:x>
      <cdr:y>0.36347</cdr:y>
    </cdr:from>
    <cdr:to>
      <cdr:x>0.65318</cdr:x>
      <cdr:y>0.41212</cdr:y>
    </cdr:to>
    <cdr:sp macro="" textlink="">
      <cdr:nvSpPr>
        <cdr:cNvPr id="22" name="Прямая со стрелкой 21"/>
        <cdr:cNvSpPr/>
      </cdr:nvSpPr>
      <cdr:spPr>
        <a:xfrm xmlns:a="http://schemas.openxmlformats.org/drawingml/2006/main">
          <a:off x="5148064" y="1958026"/>
          <a:ext cx="824651" cy="26205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0.84362</cdr:x>
      <cdr:y>0.08182</cdr:y>
    </cdr:from>
    <cdr:to>
      <cdr:x>0.94814</cdr:x>
      <cdr:y>0.30682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80820" y="3324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0.81698</cdr:x>
      <cdr:y>0.13165</cdr:y>
    </cdr:from>
    <cdr:to>
      <cdr:x>0.92149</cdr:x>
      <cdr:y>0.30349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7764" y="661882"/>
          <a:ext cx="914355" cy="863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(млн. руб.)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0.76235</cdr:x>
      <cdr:y>0.40807</cdr:y>
    </cdr:from>
    <cdr:to>
      <cdr:x>0.8508</cdr:x>
      <cdr:y>0.47092</cdr:y>
    </cdr:to>
    <cdr:sp macro="" textlink="">
      <cdr:nvSpPr>
        <cdr:cNvPr id="4" name="TextBox 3"/>
        <cdr:cNvSpPr txBox="1"/>
      </cdr:nvSpPr>
      <cdr:spPr>
        <a:xfrm xmlns:a="http://schemas.openxmlformats.org/drawingml/2006/main" rot="1509849">
          <a:off x="6970962" y="2198281"/>
          <a:ext cx="808787" cy="338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-380,9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3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25982-90D3-493F-A9DF-23A4EF9B0AD1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8" y="4722814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4041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3" y="9444041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BA7C1-B8E3-4786-A338-F1ED0EB15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8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BA7C1-B8E3-4786-A338-F1ED0EB1564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442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C95F-143F-4820-A79A-3984C29E395B}" type="slidenum">
              <a:rPr lang="ru-RU" smtClean="0">
                <a:solidFill>
                  <a:prstClr val="black"/>
                </a:solidFill>
              </a:rPr>
              <a:pPr/>
              <a:t>90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7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C95F-143F-4820-A79A-3984C29E395B}" type="slidenum">
              <a:rPr lang="ru-RU" smtClean="0">
                <a:solidFill>
                  <a:prstClr val="black"/>
                </a:solidFill>
              </a:rPr>
              <a:pPr/>
              <a:t>91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71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765D-8766-4872-9B99-41E23A7EDE42}" type="slidenum">
              <a:rPr lang="ru-RU" smtClean="0">
                <a:solidFill>
                  <a:prstClr val="black"/>
                </a:solidFill>
              </a:rPr>
              <a:pPr/>
              <a:t>92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1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b="1" dirty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185" indent="-2873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515" indent="-2299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321" indent="-2299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127" indent="-2299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8933" indent="-2299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8739" indent="-2299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545" indent="-2299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351" indent="-2299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32A4A2-FB87-4C08-A3D5-E0757478F3D3}" type="slidenum">
              <a:rPr lang="ru-RU" altLang="ru-RU" smtClean="0">
                <a:solidFill>
                  <a:prstClr val="black"/>
                </a:solidFill>
                <a:latin typeface="Franklin Gothic Book" pitchFamily="34" charset="0"/>
              </a:rPr>
              <a:pPr eaLnBrk="1" hangingPunct="1">
                <a:spcBef>
                  <a:spcPct val="0"/>
                </a:spcBef>
              </a:pPr>
              <a:t>93</a:t>
            </a:fld>
            <a:endParaRPr lang="ru-RU" altLang="ru-RU">
              <a:solidFill>
                <a:prstClr val="black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BA7C1-B8E3-4786-A338-F1ED0EB1564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51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16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82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C95F-143F-4820-A79A-3984C29E395B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5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33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3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508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5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1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1650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88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36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47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42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2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2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2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4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07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03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14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8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9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0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2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9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25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09.04.2021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4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53.png"/><Relationship Id="rId5" Type="http://schemas.openxmlformats.org/officeDocument/2006/relationships/diagramQuickStyle" Target="../diagrams/quickStyle11.xml"/><Relationship Id="rId15" Type="http://schemas.openxmlformats.org/officeDocument/2006/relationships/image" Target="../media/image57.jpeg"/><Relationship Id="rId10" Type="http://schemas.openxmlformats.org/officeDocument/2006/relationships/image" Target="../media/image52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51.png"/><Relationship Id="rId1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4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7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9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0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1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2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7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microsoft.com/office/2007/relationships/hdphoto" Target="../media/hdphoto1.wdp"/><Relationship Id="rId7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4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5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6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7.e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mailto:fuashr@mail.ru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632" y="44624"/>
            <a:ext cx="8898736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n w="50800"/>
                <a:solidFill>
                  <a:schemeClr val="bg1"/>
                </a:solidFill>
                <a:latin typeface="Cambria" pitchFamily="18" charset="0"/>
              </a:rPr>
              <a:t>Бюджет для граждан подготовлен на основе Решения Совета депутатов городского округа  </a:t>
            </a:r>
          </a:p>
          <a:p>
            <a:pPr algn="ctr"/>
            <a:r>
              <a:rPr lang="ru-RU" altLang="ru-RU" b="1" dirty="0">
                <a:ln w="50800"/>
                <a:solidFill>
                  <a:schemeClr val="bg1"/>
                </a:solidFill>
                <a:latin typeface="Cambria" pitchFamily="18" charset="0"/>
              </a:rPr>
              <a:t>от </a:t>
            </a:r>
            <a:r>
              <a:rPr lang="ru-RU" altLang="ru-RU" b="1" dirty="0" smtClean="0">
                <a:ln w="50800"/>
                <a:solidFill>
                  <a:schemeClr val="bg1"/>
                </a:solidFill>
                <a:latin typeface="Cambria" pitchFamily="18" charset="0"/>
              </a:rPr>
              <a:t>23.12.2020 </a:t>
            </a:r>
            <a:r>
              <a:rPr lang="ru-RU" altLang="ru-RU" b="1" dirty="0">
                <a:ln w="50800"/>
                <a:solidFill>
                  <a:schemeClr val="bg1"/>
                </a:solidFill>
                <a:latin typeface="Cambria" pitchFamily="18" charset="0"/>
              </a:rPr>
              <a:t>№ </a:t>
            </a:r>
            <a:r>
              <a:rPr lang="ru-RU" altLang="ru-RU" b="1" dirty="0" smtClean="0">
                <a:ln w="50800"/>
                <a:solidFill>
                  <a:schemeClr val="bg1"/>
                </a:solidFill>
                <a:latin typeface="Cambria" pitchFamily="18" charset="0"/>
              </a:rPr>
              <a:t>202/23-48-НПА </a:t>
            </a:r>
            <a:endParaRPr lang="ru-RU" altLang="ru-RU" b="1" dirty="0">
              <a:ln w="50800"/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altLang="ru-RU" b="1" dirty="0">
                <a:ln w="50800"/>
                <a:solidFill>
                  <a:schemeClr val="bg1"/>
                </a:solidFill>
                <a:latin typeface="Cambria" pitchFamily="18" charset="0"/>
              </a:rPr>
              <a:t>«О бюджете городского округа Щёлково Московской области на </a:t>
            </a:r>
            <a:r>
              <a:rPr lang="ru-RU" altLang="ru-RU" b="1" dirty="0" smtClean="0">
                <a:ln w="50800"/>
                <a:solidFill>
                  <a:schemeClr val="bg1"/>
                </a:solidFill>
                <a:latin typeface="Cambria" pitchFamily="18" charset="0"/>
              </a:rPr>
              <a:t>2021 </a:t>
            </a:r>
            <a:r>
              <a:rPr lang="ru-RU" altLang="ru-RU" b="1" dirty="0">
                <a:ln w="50800"/>
                <a:solidFill>
                  <a:schemeClr val="bg1"/>
                </a:solidFill>
                <a:latin typeface="Cambria" pitchFamily="18" charset="0"/>
              </a:rPr>
              <a:t>год </a:t>
            </a:r>
          </a:p>
          <a:p>
            <a:pPr algn="ctr"/>
            <a:r>
              <a:rPr lang="ru-RU" altLang="ru-RU" b="1" dirty="0">
                <a:ln w="50800"/>
                <a:solidFill>
                  <a:schemeClr val="bg1"/>
                </a:solidFill>
                <a:latin typeface="Cambria" pitchFamily="18" charset="0"/>
              </a:rPr>
              <a:t>и на плановый период</a:t>
            </a:r>
          </a:p>
          <a:p>
            <a:pPr algn="ctr"/>
            <a:r>
              <a:rPr lang="ru-RU" altLang="ru-RU" b="1" dirty="0">
                <a:ln w="50800"/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altLang="ru-RU" b="1" dirty="0" smtClean="0">
                <a:ln w="50800"/>
                <a:solidFill>
                  <a:schemeClr val="bg1"/>
                </a:solidFill>
                <a:latin typeface="Cambria" pitchFamily="18" charset="0"/>
              </a:rPr>
              <a:t>2022 </a:t>
            </a:r>
            <a:r>
              <a:rPr lang="ru-RU" altLang="ru-RU" b="1" dirty="0">
                <a:ln w="50800"/>
                <a:solidFill>
                  <a:schemeClr val="bg1"/>
                </a:solidFill>
                <a:latin typeface="Cambria" pitchFamily="18" charset="0"/>
              </a:rPr>
              <a:t>и </a:t>
            </a:r>
            <a:r>
              <a:rPr lang="ru-RU" altLang="ru-RU" b="1" dirty="0" smtClean="0">
                <a:ln w="50800"/>
                <a:solidFill>
                  <a:schemeClr val="bg1"/>
                </a:solidFill>
                <a:latin typeface="Cambria" pitchFamily="18" charset="0"/>
              </a:rPr>
              <a:t>2023 </a:t>
            </a:r>
            <a:r>
              <a:rPr lang="ru-RU" altLang="ru-RU" b="1" dirty="0">
                <a:ln w="50800"/>
                <a:solidFill>
                  <a:schemeClr val="bg1"/>
                </a:solidFill>
                <a:latin typeface="Cambria" pitchFamily="18" charset="0"/>
              </a:rPr>
              <a:t>годов»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640959" cy="4778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divot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08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2576" y="-4666"/>
            <a:ext cx="5162007" cy="889893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каких поступлений формируются доходы бюджета?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13223093"/>
              </p:ext>
            </p:extLst>
          </p:nvPr>
        </p:nvGraphicFramePr>
        <p:xfrm>
          <a:off x="1990929" y="1484784"/>
          <a:ext cx="7153071" cy="531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ятиугольник 5"/>
          <p:cNvSpPr/>
          <p:nvPr/>
        </p:nvSpPr>
        <p:spPr>
          <a:xfrm rot="1217145">
            <a:off x="705402" y="1542334"/>
            <a:ext cx="3600400" cy="2016224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ДОХОДЫ БЮДЖЕТА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Объем денежных средств, которые поступают в казну государства на безвозмездной и безвозвратной основе (налоги юридических и физических лиц, административные платежи и сборы, безвозмездные поступления)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8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000" y1="23377" x2="48000" y2="23377"/>
                        <a14:foregroundMark x1="64000" y1="34416" x2="67000" y2="31818"/>
                        <a14:foregroundMark x1="67500" y1="31818" x2="67500" y2="40260"/>
                        <a14:foregroundMark x1="68000" y1="42857" x2="64000" y2="42857"/>
                        <a14:foregroundMark x1="65500" y1="43506" x2="69000" y2="43506"/>
                        <a14:foregroundMark x1="69500" y1="43506" x2="67000" y2="42857"/>
                        <a14:foregroundMark x1="69500" y1="42857" x2="63500" y2="44156"/>
                        <a14:foregroundMark x1="67500" y1="44156" x2="70000" y2="44156"/>
                        <a14:foregroundMark x1="67000" y1="39610" x2="64500" y2="35714"/>
                        <a14:foregroundMark x1="66000" y1="37013" x2="66000" y2="41558"/>
                        <a14:foregroundMark x1="73500" y1="32468" x2="79000" y2="32468"/>
                        <a14:foregroundMark x1="79000" y1="33766" x2="79000" y2="38961"/>
                        <a14:foregroundMark x1="83500" y1="34416" x2="83500" y2="37662"/>
                        <a14:foregroundMark x1="90000" y1="37013" x2="90000" y2="37013"/>
                        <a14:foregroundMark x1="93000" y1="38961" x2="93000" y2="38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4" y="799550"/>
            <a:ext cx="2411761" cy="1889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79" y="4599727"/>
            <a:ext cx="2442227" cy="2156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99" y="1988841"/>
            <a:ext cx="2635984" cy="1739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35" y="4993388"/>
            <a:ext cx="2939325" cy="1964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ьная выноска 4"/>
          <p:cNvSpPr/>
          <p:nvPr/>
        </p:nvSpPr>
        <p:spPr>
          <a:xfrm>
            <a:off x="579968" y="1694330"/>
            <a:ext cx="2375846" cy="2011382"/>
          </a:xfrm>
          <a:prstGeom prst="wedgeEllipseCallout">
            <a:avLst>
              <a:gd name="adj1" fmla="val 54050"/>
              <a:gd name="adj2" fmla="val 499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доходы физических лиц 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1691680" y="4472265"/>
            <a:ext cx="2409444" cy="1912477"/>
          </a:xfrm>
          <a:prstGeom prst="wedgeEllipseCallout">
            <a:avLst>
              <a:gd name="adj1" fmla="val 55396"/>
              <a:gd name="adj2" fmla="val -4555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 на имущество физических лиц 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5076056" y="1040488"/>
            <a:ext cx="2736304" cy="2054175"/>
          </a:xfrm>
          <a:prstGeom prst="wedgeEllipseCallout">
            <a:avLst>
              <a:gd name="adj1" fmla="val -58677"/>
              <a:gd name="adj2" fmla="val 425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Транспортный налог 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203701" y="4112743"/>
            <a:ext cx="439869" cy="316389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ьная выноска 7"/>
          <p:cNvSpPr/>
          <p:nvPr/>
        </p:nvSpPr>
        <p:spPr>
          <a:xfrm>
            <a:off x="6012160" y="3614021"/>
            <a:ext cx="2586538" cy="1914798"/>
          </a:xfrm>
          <a:prstGeom prst="wedgeEllipseCallout">
            <a:avLst>
              <a:gd name="adj1" fmla="val -70128"/>
              <a:gd name="adj2" fmla="val -44153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Земельный налог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355" y="11358"/>
            <a:ext cx="4392488" cy="86409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налоги платят жители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ородского округа Щёлково ?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214678" y="2985296"/>
            <a:ext cx="2365433" cy="1486969"/>
          </a:xfrm>
          <a:prstGeom prst="wedgeEllipseCallout">
            <a:avLst>
              <a:gd name="adj1" fmla="val 4482"/>
              <a:gd name="adj2" fmla="val -3045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НАЛОГИ</a:t>
            </a:r>
            <a:endParaRPr lang="ru-RU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978" y="2972329"/>
            <a:ext cx="2512133" cy="1599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97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>
            <a:off x="2575127" y="2366418"/>
            <a:ext cx="923298" cy="574666"/>
          </a:xfrm>
          <a:prstGeom prst="rightArrow">
            <a:avLst/>
          </a:prstGeom>
          <a:ln/>
          <a:scene3d>
            <a:camera prst="isometricOffAxis1Right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56205" y="5564652"/>
            <a:ext cx="955399" cy="576064"/>
          </a:xfrm>
          <a:prstGeom prst="rightArrow">
            <a:avLst/>
          </a:prstGeom>
          <a:ln/>
          <a:scene3d>
            <a:camera prst="isometricOffAxis1Right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771800" y="4005064"/>
            <a:ext cx="882719" cy="577025"/>
          </a:xfrm>
          <a:prstGeom prst="rightArrow">
            <a:avLst/>
          </a:prstGeom>
          <a:ln/>
          <a:scene3d>
            <a:camera prst="isometricOffAxis1Right"/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2060848"/>
            <a:ext cx="2229843" cy="13060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Предоставляются на безвозмездной и безвозвратной основе без определения конкретной цели их использования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02661" y="3724509"/>
            <a:ext cx="2261891" cy="1365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бюджетам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целях финансового обеспечения расходных обязательств публично-правовым образованиям</a:t>
            </a:r>
            <a:b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11604" y="5348628"/>
            <a:ext cx="2351495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Предоставляются бюджету в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целях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необходимых расходов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6372200" y="2029301"/>
            <a:ext cx="2532418" cy="1248900"/>
          </a:xfrm>
          <a:prstGeom prst="wedgeEllipseCallout">
            <a:avLst>
              <a:gd name="adj1" fmla="val -67085"/>
              <a:gd name="adj2" fmla="val 4039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Выдаете своему </a:t>
            </a:r>
            <a:r>
              <a:rPr lang="ru-RU" sz="16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ребенку «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карманные деньги»</a:t>
            </a:r>
          </a:p>
        </p:txBody>
      </p:sp>
      <p:sp>
        <p:nvSpPr>
          <p:cNvPr id="18" name="Овальная выноска 17"/>
          <p:cNvSpPr/>
          <p:nvPr/>
        </p:nvSpPr>
        <p:spPr>
          <a:xfrm>
            <a:off x="6372200" y="3324697"/>
            <a:ext cx="2625837" cy="1728192"/>
          </a:xfrm>
          <a:prstGeom prst="wedgeEllipseCallout">
            <a:avLst>
              <a:gd name="adj1" fmla="val -72513"/>
              <a:gd name="adj2" fmla="val 112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Выдаете своему ребенку деньги и 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посылаете </a:t>
            </a:r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его в магазин купить 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продукты (</a:t>
            </a:r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списку)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ьная выноска 18"/>
          <p:cNvSpPr/>
          <p:nvPr/>
        </p:nvSpPr>
        <p:spPr>
          <a:xfrm>
            <a:off x="6372200" y="5089890"/>
            <a:ext cx="2771801" cy="1554882"/>
          </a:xfrm>
          <a:prstGeom prst="wedgeEllipseCallout">
            <a:avLst>
              <a:gd name="adj1" fmla="val -66959"/>
              <a:gd name="adj2" fmla="val -16394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Вы «добавляете» денег для того, чтобы ваш ребенок купил себе новый 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телефон 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 остальные он 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накопил сам)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-406"/>
            <a:ext cx="7344816" cy="86409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чего складываются межбюджетные трансферты 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(безвозмездные поступления)?</a:t>
            </a: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6300192" y="838406"/>
            <a:ext cx="2131062" cy="1164628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3674353" y="956957"/>
            <a:ext cx="1800200" cy="1130202"/>
          </a:xfrm>
          <a:prstGeom prst="downArrow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34115" y="838406"/>
            <a:ext cx="1939380" cy="1367305"/>
          </a:xfrm>
          <a:prstGeom prst="downArrowCallou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539552" y="2205711"/>
            <a:ext cx="2232248" cy="1223289"/>
          </a:xfrm>
          <a:prstGeom prst="homePlat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дар,пожертвование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539552" y="3793501"/>
            <a:ext cx="2414889" cy="1227395"/>
          </a:xfrm>
          <a:prstGeom prst="homePlat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Субвенции(от лат.&lt;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- приходить на помощь)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552909" y="5373216"/>
            <a:ext cx="2483867" cy="1224136"/>
          </a:xfrm>
          <a:prstGeom prst="homePlat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Субсидии(от лат.&lt;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&gt;-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поддержка)</a:t>
            </a:r>
          </a:p>
        </p:txBody>
      </p:sp>
    </p:spTree>
    <p:extLst>
      <p:ext uri="{BB962C8B-B14F-4D97-AF65-F5344CB8AC3E}">
        <p14:creationId xmlns:p14="http://schemas.microsoft.com/office/powerpoint/2010/main" val="30484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09203"/>
            <a:ext cx="2056294" cy="48319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665"/>
            <a:ext cx="500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БЮДЖЕТНЫЙ ПРОЦЕСС: 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этапы формирования и исполнения бюджета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8641916"/>
              </p:ext>
            </p:extLst>
          </p:nvPr>
        </p:nvGraphicFramePr>
        <p:xfrm>
          <a:off x="6288" y="836712"/>
          <a:ext cx="9137712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8419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116632"/>
            <a:ext cx="9036496" cy="93610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чём основывается проект бюджета?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936104"/>
            <a:ext cx="5954148" cy="4796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73277970"/>
              </p:ext>
            </p:extLst>
          </p:nvPr>
        </p:nvGraphicFramePr>
        <p:xfrm>
          <a:off x="3131840" y="836712"/>
          <a:ext cx="684076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10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6300192" y="908720"/>
            <a:ext cx="2771800" cy="5544616"/>
          </a:xfrm>
          <a:prstGeom prst="flowChartAlternateProcess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Стабилизация макроэкономических показателей и увеличение доходной части бюджета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66479158"/>
              </p:ext>
            </p:extLst>
          </p:nvPr>
        </p:nvGraphicFramePr>
        <p:xfrm>
          <a:off x="179512" y="764704"/>
          <a:ext cx="691276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2448272" cy="1368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0" y="2276872"/>
            <a:ext cx="2418023" cy="1368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0" y="3789040"/>
            <a:ext cx="2418023" cy="1440160"/>
          </a:xfrm>
          <a:prstGeom prst="roundRect">
            <a:avLst>
              <a:gd name="adj" fmla="val 4167"/>
            </a:avLst>
          </a:prstGeom>
          <a:solidFill>
            <a:schemeClr val="accent3">
              <a:lumMod val="40000"/>
              <a:lumOff val="60000"/>
            </a:schemeClr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73216"/>
            <a:ext cx="2343975" cy="1368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0" y="-9331"/>
            <a:ext cx="8460432" cy="523220"/>
          </a:xfrm>
          <a:prstGeom prst="rect">
            <a:avLst/>
          </a:prstGeom>
          <a:noFill/>
          <a:ln w="57150"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</a:rPr>
              <a:t>Бюджетная </a:t>
            </a: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</a:rPr>
              <a:t>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16025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876256" cy="1296144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ambria" pitchFamily="18" charset="0"/>
              </a:rPr>
              <a:t>Основные задачи и приоритеты бюджетной политики на очередной 2021 год и на плановый период 2022 и 2023 годов</a:t>
            </a:r>
            <a:endParaRPr lang="ru-RU" sz="2700" b="1" dirty="0">
              <a:solidFill>
                <a:schemeClr val="accent4">
                  <a:lumMod val="50000"/>
                </a:schemeClr>
              </a:solidFill>
              <a:effectLst/>
              <a:latin typeface="Cambri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59452895"/>
              </p:ext>
            </p:extLst>
          </p:nvPr>
        </p:nvGraphicFramePr>
        <p:xfrm>
          <a:off x="-27992" y="1211965"/>
          <a:ext cx="9125339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5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ОСНОВНЫЕ ПОКАЗАТЕЛИ ПРОГНОЗА СОЦИАЛЬНО-ЭКОНОМИЧЕСКОГО РАЗВИТИЯ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ГОРОДСКОГО ОКРУГА ЩЁЛКОВО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НА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2021-20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3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ГОДЫ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348853"/>
              </p:ext>
            </p:extLst>
          </p:nvPr>
        </p:nvGraphicFramePr>
        <p:xfrm>
          <a:off x="0" y="620688"/>
          <a:ext cx="9144000" cy="6237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Лист" r:id="rId3" imgW="16506743" imgH="10915560" progId="Excel.Sheet.12">
                  <p:embed/>
                </p:oleObj>
              </mc:Choice>
              <mc:Fallback>
                <p:oleObj name="Лист" r:id="rId3" imgW="16506743" imgH="109155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20688"/>
                        <a:ext cx="9144000" cy="623731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8829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spcBef>
                <a:spcPts val="0"/>
              </a:spcBef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ОСНОВНЫЕ</a:t>
            </a:r>
            <a:r>
              <a:rPr lang="ru-RU" sz="1800" b="1" dirty="0">
                <a:solidFill>
                  <a:srgbClr val="4E8542">
                    <a:lumMod val="50000"/>
                  </a:srgbClr>
                </a:solidFill>
              </a:rPr>
              <a:t> ПОКАЗАТЕЛИ ПРОГНОЗА СОЦИАЛЬНО-ЭКОНОМИЧЕСКОГО РАЗВИТИЯ ГОРОДСКОГО ОКРУГА ЩЁЛКОВО НА </a:t>
            </a:r>
            <a:r>
              <a:rPr lang="ru-RU" sz="1800" b="1" dirty="0" smtClean="0">
                <a:solidFill>
                  <a:srgbClr val="4E8542">
                    <a:lumMod val="50000"/>
                  </a:srgbClr>
                </a:solidFill>
              </a:rPr>
              <a:t>2021-20</a:t>
            </a:r>
            <a:r>
              <a:rPr lang="en-US" sz="1800" b="1" dirty="0" smtClean="0">
                <a:solidFill>
                  <a:srgbClr val="4E8542">
                    <a:lumMod val="50000"/>
                  </a:srgbClr>
                </a:solidFill>
              </a:rPr>
              <a:t>2</a:t>
            </a:r>
            <a:r>
              <a:rPr lang="ru-RU" sz="1800" b="1" dirty="0" smtClean="0">
                <a:solidFill>
                  <a:srgbClr val="4E8542">
                    <a:lumMod val="50000"/>
                  </a:srgbClr>
                </a:solidFill>
              </a:rPr>
              <a:t>3 </a:t>
            </a:r>
            <a:r>
              <a:rPr lang="ru-RU" sz="1800" b="1" dirty="0">
                <a:solidFill>
                  <a:srgbClr val="4E8542">
                    <a:lumMod val="50000"/>
                  </a:srgbClr>
                </a:solidFill>
              </a:rPr>
              <a:t>ГОДЫ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26894"/>
              </p:ext>
            </p:extLst>
          </p:nvPr>
        </p:nvGraphicFramePr>
        <p:xfrm>
          <a:off x="1" y="620688"/>
          <a:ext cx="9144000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" name="Лист" r:id="rId3" imgW="16325754" imgH="11230110" progId="Excel.Sheet.12">
                  <p:embed/>
                </p:oleObj>
              </mc:Choice>
              <mc:Fallback>
                <p:oleObj name="Лист" r:id="rId3" imgW="16325754" imgH="11230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620688"/>
                        <a:ext cx="9144000" cy="633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0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spcBef>
                <a:spcPts val="0"/>
              </a:spcBef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ОСНОВНЫЕ</a:t>
            </a:r>
            <a:r>
              <a:rPr lang="ru-RU" sz="1800" b="1" dirty="0">
                <a:solidFill>
                  <a:srgbClr val="4E8542">
                    <a:lumMod val="50000"/>
                  </a:srgbClr>
                </a:solidFill>
              </a:rPr>
              <a:t> ПОКАЗАТЕЛИ ПРОГНОЗА СОЦИАЛЬНО-ЭКОНОМИЧЕСКОГО РАЗВИТИЯ ГОРОДСКОГО ОКРУГА ЩЁЛКОВО НА </a:t>
            </a:r>
            <a:r>
              <a:rPr lang="ru-RU" sz="1800" b="1" dirty="0" smtClean="0">
                <a:solidFill>
                  <a:srgbClr val="4E8542">
                    <a:lumMod val="50000"/>
                  </a:srgbClr>
                </a:solidFill>
              </a:rPr>
              <a:t>2021-20</a:t>
            </a:r>
            <a:r>
              <a:rPr lang="en-US" sz="1800" b="1" dirty="0" smtClean="0">
                <a:solidFill>
                  <a:srgbClr val="4E8542">
                    <a:lumMod val="50000"/>
                  </a:srgbClr>
                </a:solidFill>
              </a:rPr>
              <a:t>2</a:t>
            </a:r>
            <a:r>
              <a:rPr lang="ru-RU" sz="1800" b="1" dirty="0" smtClean="0">
                <a:solidFill>
                  <a:srgbClr val="4E8542">
                    <a:lumMod val="50000"/>
                  </a:srgbClr>
                </a:solidFill>
              </a:rPr>
              <a:t>3 </a:t>
            </a:r>
            <a:r>
              <a:rPr lang="ru-RU" sz="1800" b="1" dirty="0">
                <a:solidFill>
                  <a:srgbClr val="4E8542">
                    <a:lumMod val="50000"/>
                  </a:srgbClr>
                </a:solidFill>
              </a:rPr>
              <a:t>ГОДЫ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108023"/>
              </p:ext>
            </p:extLst>
          </p:nvPr>
        </p:nvGraphicFramePr>
        <p:xfrm>
          <a:off x="0" y="556184"/>
          <a:ext cx="9144000" cy="630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Лист" r:id="rId3" imgW="16325754" imgH="11563290" progId="Excel.Sheet.12">
                  <p:embed/>
                </p:oleObj>
              </mc:Choice>
              <mc:Fallback>
                <p:oleObj name="Лист" r:id="rId3" imgW="16325754" imgH="115632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56184"/>
                        <a:ext cx="9144000" cy="630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1" y="764704"/>
            <a:ext cx="9036496" cy="5678478"/>
          </a:xfrm>
          <a:prstGeom prst="rect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2000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tint val="70000"/>
                  <a:satMod val="10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Административно - территориальное расположение………..................................................................3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Глоссарий…………..……………………………………….……………………………………………..4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Основные понятия......................................................................................................................................6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Бюджетная политика на 2021-2023 годы..................................................................................................15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Основные показатели прогноза социально-экономического развития на 2021-2023 годов................17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Основные характеристики бюджета городского округа Щёлково на 2021 год и на плановый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 период 2022 и 2023 годов........................................................................................................... ….................21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Динамика поступления налоговых и неналоговых доходов...................................................................22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Местные налоги. Ставки, налоговые льготы и объем выпадающих доходов…………………………27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Удельный объем налоговых и неналоговых налогов на душу населения.............................................40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Динамика  безвозмездных  поступлений  в бюджет в 2019-2023 годах.................................................41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Расходы бюджета городского округа Щёлково на 2021 год....................................................................43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Сведения о расходах бюджета по муниципальным программам...........................................................45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Целевые показатели муниципальных программ......................................................................................47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Общественно значимые проекты городского округа Щёлково..............................................................90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Расходы бюджета в расчете на душу населения......................................................................................93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Контактная информация.............................................................................................................................94</a:t>
            </a:r>
            <a:r>
              <a:rPr lang="ru-RU" dirty="0" smtClean="0"/>
              <a:t>                                  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1920" y="18996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ОГЛАВЛЕНИЕ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spcBef>
                <a:spcPts val="0"/>
              </a:spcBef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ОСНОВНЫЕ</a:t>
            </a:r>
            <a:r>
              <a:rPr lang="ru-RU" sz="1800" b="1" dirty="0">
                <a:solidFill>
                  <a:srgbClr val="4E8542">
                    <a:lumMod val="50000"/>
                  </a:srgbClr>
                </a:solidFill>
              </a:rPr>
              <a:t> ПОКАЗАТЕЛИ ПРОГНОЗА СОЦИАЛЬНО-ЭКОНОМИЧЕСКОГО РАЗВИТИЯ ГОРОДСКОГО ОКРУГА ЩЁЛКОВО НА </a:t>
            </a:r>
            <a:r>
              <a:rPr lang="ru-RU" sz="1800" b="1" dirty="0" smtClean="0">
                <a:solidFill>
                  <a:srgbClr val="4E8542">
                    <a:lumMod val="50000"/>
                  </a:srgbClr>
                </a:solidFill>
              </a:rPr>
              <a:t>2021-20</a:t>
            </a:r>
            <a:r>
              <a:rPr lang="en-US" sz="1800" b="1" dirty="0" smtClean="0">
                <a:solidFill>
                  <a:srgbClr val="4E8542">
                    <a:lumMod val="50000"/>
                  </a:srgbClr>
                </a:solidFill>
              </a:rPr>
              <a:t>2</a:t>
            </a:r>
            <a:r>
              <a:rPr lang="ru-RU" sz="1800" b="1" dirty="0" smtClean="0">
                <a:solidFill>
                  <a:srgbClr val="4E8542">
                    <a:lumMod val="50000"/>
                  </a:srgbClr>
                </a:solidFill>
              </a:rPr>
              <a:t>3 </a:t>
            </a:r>
            <a:r>
              <a:rPr lang="ru-RU" sz="1800" b="1" dirty="0">
                <a:solidFill>
                  <a:srgbClr val="4E8542">
                    <a:lumMod val="50000"/>
                  </a:srgbClr>
                </a:solidFill>
              </a:rPr>
              <a:t>ГОДЫ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385208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Лист" r:id="rId3" imgW="16325754" imgH="11534670" progId="Excel.Sheet.12">
                  <p:embed/>
                </p:oleObj>
              </mc:Choice>
              <mc:Fallback>
                <p:oleObj name="Лист" r:id="rId3" imgW="16325754" imgH="11534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92696"/>
                        <a:ext cx="9144000" cy="6165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60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0232" y="11967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Плановый период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11967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11967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Факт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48064" y="11967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"/>
            <a:ext cx="9144000" cy="1124743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характеристики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бюджета городского округа Щёлково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2021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 и на плановый период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2022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2023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годов (млн. руб.)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00874"/>
              </p:ext>
            </p:extLst>
          </p:nvPr>
        </p:nvGraphicFramePr>
        <p:xfrm>
          <a:off x="-3" y="1556794"/>
          <a:ext cx="9144002" cy="530120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367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8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52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2019 г.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2020 г.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2021 г.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2022 г.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2023 г.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7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ДОХОДЫ,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10 432,5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10 523,9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10 285,9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9 004,5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9 169,2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7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Налоговые и неналоговые доходы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5 345,6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5 399,5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5 070,2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4 263,6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4 539,3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7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Безвозмездные поступления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5 086,9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5 124,4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5 215,7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4 740,9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4 629,9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7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РАСХОДЫ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9 961,9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10 121,3</a:t>
                      </a:r>
                      <a:endParaRPr lang="ru-RU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11 259,1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9 371,2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9 209,5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4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Условно утверждённые расходы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118,8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241,3</a:t>
                      </a:r>
                      <a:endParaRPr lang="ru-RU" sz="2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77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ДЕФИЦИТ(-)/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ПРОФИЦИТ(+)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+470,7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+402,6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-973,2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-485,5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-281,6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49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Объёма муниципального долга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200" kern="1200" dirty="0" smtClean="0">
                          <a:solidFill>
                            <a:schemeClr val="bg1"/>
                          </a:solidFill>
                        </a:rPr>
                        <a:t>0,0</a:t>
                      </a:r>
                      <a:endParaRPr kumimoji="0" lang="ru-RU" sz="2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303,8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bg1"/>
                          </a:solidFill>
                        </a:rPr>
                        <a:t>281,6</a:t>
                      </a:r>
                      <a:endParaRPr lang="ru-RU" sz="2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0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920" y="0"/>
            <a:ext cx="8941567" cy="1196752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поступления 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налоговых и неналоговых доходов</a:t>
            </a:r>
            <a:b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в бюджет городского округа Щёлково в 2019-2023 годах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82437705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5076056" y="2996952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491880" y="2924944"/>
            <a:ext cx="668265" cy="290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07704" y="2636912"/>
            <a:ext cx="668188" cy="288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 rot="20094810" flipH="1">
            <a:off x="3474473" y="2496336"/>
            <a:ext cx="792085" cy="4337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61,1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8264" y="2060848"/>
            <a:ext cx="1003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(млн. руб.)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90" y="4985792"/>
            <a:ext cx="329061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064365"/>
              </p:ext>
            </p:extLst>
          </p:nvPr>
        </p:nvGraphicFramePr>
        <p:xfrm>
          <a:off x="2555776" y="1052736"/>
          <a:ext cx="658822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41455432"/>
              </p:ext>
            </p:extLst>
          </p:nvPr>
        </p:nvGraphicFramePr>
        <p:xfrm>
          <a:off x="0" y="836712"/>
          <a:ext cx="3563888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-7708" y="34076"/>
            <a:ext cx="8972196" cy="87464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Щёлково на 2021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29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74335473"/>
              </p:ext>
            </p:extLst>
          </p:nvPr>
        </p:nvGraphicFramePr>
        <p:xfrm>
          <a:off x="2555776" y="1196752"/>
          <a:ext cx="41764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38744166"/>
              </p:ext>
            </p:extLst>
          </p:nvPr>
        </p:nvGraphicFramePr>
        <p:xfrm>
          <a:off x="5508104" y="3068960"/>
          <a:ext cx="3744416" cy="408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91179177"/>
              </p:ext>
            </p:extLst>
          </p:nvPr>
        </p:nvGraphicFramePr>
        <p:xfrm>
          <a:off x="0" y="260648"/>
          <a:ext cx="2843808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8964488" cy="93610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городского округа Щёлково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2022-2023 годов.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7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270910"/>
              </p:ext>
            </p:extLst>
          </p:nvPr>
        </p:nvGraphicFramePr>
        <p:xfrm>
          <a:off x="1" y="533196"/>
          <a:ext cx="9144000" cy="64463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65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5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1424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Отчёт за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2019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2020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Оценка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2020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на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</a:rPr>
                        <a:t>Плановый период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65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3 174,3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3 017,4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3 172,0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3 303, 9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2  285,6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2 304,8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5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57,2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88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системы налогообложения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425,1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425,0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444,0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544,5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691,8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834,2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8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101,8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127,2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5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9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49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116,8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116,8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157,2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5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779,9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555,5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710,7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501,6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539,7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566,2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9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9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6 ,1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49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платы за земельные участки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290,5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247,4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243,4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258,1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088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 прочие поступления от использования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имущества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76,1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6088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 и плата за увеличение площади при перераспределении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25,4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5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65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 компенсации затрат государства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5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 , санкции , возмещение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ущерба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5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129,3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59451"/>
            <a:ext cx="7812360" cy="561238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и структура налоговых и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 доходов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Щёлково в 2019-2023 годах 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246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14495717"/>
              </p:ext>
            </p:extLst>
          </p:nvPr>
        </p:nvGraphicFramePr>
        <p:xfrm>
          <a:off x="0" y="1268760"/>
          <a:ext cx="91440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-31238"/>
            <a:ext cx="9144000" cy="1299998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 </a:t>
            </a: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Щёлково в 2019-2023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4288" y="1196752"/>
            <a:ext cx="12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(млн. руб.)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74" y="4255368"/>
            <a:ext cx="9252520" cy="259228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2422"/>
              </p:ext>
            </p:extLst>
          </p:nvPr>
        </p:nvGraphicFramePr>
        <p:xfrm>
          <a:off x="0" y="0"/>
          <a:ext cx="9144000" cy="5020566"/>
        </p:xfrm>
        <a:graphic>
          <a:graphicData uri="http://schemas.openxmlformats.org/drawingml/2006/table">
            <a:tbl>
              <a:tblPr>
                <a:effectLst>
                  <a:outerShdw blurRad="130000" dist="101600" dir="2700000" algn="tl" rotWithShape="0">
                    <a:srgbClr val="000000">
                      <a:alpha val="35000"/>
                    </a:srgbClr>
                  </a:outerShdw>
                  <a:reflection blurRad="6350" stA="50000" endA="300" endPos="55500" dist="50800" dir="5400000" sy="-100000" algn="bl" rotWithShape="0"/>
                </a:effectLst>
                <a:tableStyleId>{69C7853C-536D-4A76-A0AE-DD22124D55A5}</a:tableStyleId>
              </a:tblPr>
              <a:tblGrid>
                <a:gridCol w="457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4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280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Нормативно-правовые  акты  об </a:t>
                      </a:r>
                      <a:r>
                        <a:rPr lang="ru-RU" sz="1600" b="1" dirty="0">
                          <a:effectLst/>
                        </a:rPr>
                        <a:t>установлении налога на имущество физических лиц и земельного налога на территории </a:t>
                      </a:r>
                      <a:r>
                        <a:rPr lang="ru-RU" sz="1600" b="1" dirty="0" smtClean="0">
                          <a:effectLst/>
                        </a:rPr>
                        <a:t>городского</a:t>
                      </a:r>
                      <a:r>
                        <a:rPr lang="ru-RU" sz="1600" b="1" baseline="0" dirty="0" smtClean="0">
                          <a:effectLst/>
                        </a:rPr>
                        <a:t> округа Щёлково Московской области</a:t>
                      </a:r>
                      <a:endParaRPr lang="ru-RU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Налог </a:t>
                      </a:r>
                      <a:r>
                        <a:rPr lang="ru-RU" sz="2000" b="1" dirty="0">
                          <a:effectLst/>
                        </a:rPr>
                        <a:t>на имущество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</a:rPr>
                        <a:t>Земельный налог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865"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dirty="0" smtClean="0">
                          <a:effectLst/>
                        </a:rPr>
                        <a:t>-Решение Совета депутатов городского округа  Щелково от</a:t>
                      </a:r>
                      <a:r>
                        <a:rPr lang="ru-RU" sz="1400" u="none" baseline="0" dirty="0" smtClean="0">
                          <a:effectLst/>
                        </a:rPr>
                        <a:t> 14.10.2019</a:t>
                      </a:r>
                      <a:r>
                        <a:rPr lang="ru-RU" sz="1400" u="none" dirty="0" smtClean="0">
                          <a:effectLst/>
                        </a:rPr>
                        <a:t> г. N 28/3-7-НПА "О налоге на имущество физических лиц на территории городского округа Щёлково Московской области»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-Решение от 10 июня 2020 г. N 125/13-22-НПА «О внесении изменений в решение Совета депутатов городского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округа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Щёлково от 14.10.2019 N 28/3-7-НПА "</a:t>
                      </a:r>
                      <a:r>
                        <a:rPr lang="ru-RU" sz="1400" u="none" dirty="0" smtClean="0">
                          <a:effectLst/>
                        </a:rPr>
                        <a:t>О налоге на имущество физических лиц на территории городского округа Щёлково Московской области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u="none" dirty="0" smtClean="0">
                          <a:effectLst/>
                        </a:rPr>
                        <a:t>-Решение Совета депутатов городского округа Щелково от 14.10.2019 г. </a:t>
                      </a:r>
                      <a:r>
                        <a:rPr lang="en-US" sz="1400" u="none" dirty="0" smtClean="0">
                          <a:effectLst/>
                        </a:rPr>
                        <a:t>N </a:t>
                      </a:r>
                      <a:r>
                        <a:rPr lang="ru-RU" sz="1400" u="none" dirty="0" smtClean="0">
                          <a:effectLst/>
                        </a:rPr>
                        <a:t>29/3-8-НПА "О земельном налоге на территории городского округа Щёлково Московской области»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-Решение от 10 июня 2020 г. N 124/13-21-НПА «О внесении изменений в решение Совета депутатов городского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округа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Щёлково от 14.10.2019 N 29/3-8-НПА "</a:t>
                      </a:r>
                      <a:r>
                        <a:rPr lang="ru-RU" sz="1400" u="none" dirty="0" smtClean="0">
                          <a:effectLst/>
                        </a:rPr>
                        <a:t>О земельном налоге на территории городского округа Щёлково Московской области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 </a:t>
                      </a:r>
                      <a:endParaRPr lang="ru-RU" sz="1400" u="non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40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44717"/>
              </p:ext>
            </p:extLst>
          </p:nvPr>
        </p:nvGraphicFramePr>
        <p:xfrm>
          <a:off x="0" y="1340768"/>
          <a:ext cx="910850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86" y="0"/>
            <a:ext cx="8944001" cy="1143000"/>
          </a:xfrm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Поступление земельного налога </a:t>
            </a:r>
            <a:br>
              <a:rPr lang="ru-RU" sz="19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в бюджет городского округа Щёлково в 2019-2020 годах </a:t>
            </a:r>
            <a:br>
              <a:rPr lang="ru-RU" sz="19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19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и прогноз на 2021-2023 годы</a:t>
            </a:r>
            <a:endParaRPr lang="ru-RU" sz="1900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25" y="3140968"/>
            <a:ext cx="2340864" cy="2340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04048" y="1484784"/>
            <a:ext cx="12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(млн. руб.)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18" y="-146613"/>
            <a:ext cx="3923928" cy="3118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94227"/>
              </p:ext>
            </p:extLst>
          </p:nvPr>
        </p:nvGraphicFramePr>
        <p:xfrm>
          <a:off x="381000" y="1719262"/>
          <a:ext cx="8407400" cy="4878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94" y="0"/>
            <a:ext cx="4982953" cy="85010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4">
                    <a:lumMod val="75000"/>
                  </a:schemeClr>
                </a:solidFill>
                <a:effectLst/>
              </a:rPr>
              <a:t>С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тавки по уплате</a:t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земельного налога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85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028"/>
            <a:ext cx="6912768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 Городской </a:t>
            </a:r>
            <a:r>
              <a:rPr lang="ru-RU" i="1" dirty="0">
                <a:solidFill>
                  <a:schemeClr val="bg1"/>
                </a:solidFill>
              </a:rPr>
              <a:t>округ Щёлково Московской области — это российский регион с богатым культурным наследием, хорошо развитой промышленностью и сельским хозяйством, с мощной научной базой и квалифицированными кадрами.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Округ </a:t>
            </a:r>
            <a:r>
              <a:rPr lang="ru-RU" dirty="0">
                <a:solidFill>
                  <a:schemeClr val="bg1"/>
                </a:solidFill>
              </a:rPr>
              <a:t>расположен на северо-востоке Московской области в 25 км от Москвы. Общая площадь — 62 149 га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/>
              <a:t>Население округа — </a:t>
            </a:r>
            <a:r>
              <a:rPr lang="ru-RU" dirty="0" smtClean="0"/>
              <a:t>189,5 </a:t>
            </a:r>
            <a:r>
              <a:rPr lang="ru-RU" dirty="0"/>
              <a:t>тыс. чел., плотность населения </a:t>
            </a:r>
            <a:r>
              <a:rPr lang="ru-RU" dirty="0" smtClean="0"/>
              <a:t>305 </a:t>
            </a:r>
            <a:r>
              <a:rPr lang="ru-RU" dirty="0"/>
              <a:t>чел. на 1 км². 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76873"/>
            <a:ext cx="8784976" cy="4495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92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848500"/>
            <a:ext cx="8712676" cy="5464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Вертикальный свиток 7"/>
          <p:cNvSpPr/>
          <p:nvPr/>
        </p:nvSpPr>
        <p:spPr>
          <a:xfrm>
            <a:off x="107504" y="1340769"/>
            <a:ext cx="4536796" cy="5202736"/>
          </a:xfrm>
          <a:prstGeom prst="verticalScroll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400" dirty="0" smtClean="0"/>
              <a:t>В соответствии с пунктом 5 статьи 391 НК РФ налоговая база уменьшается на величину кадастровой стоимости </a:t>
            </a:r>
            <a:r>
              <a:rPr lang="ru-RU" sz="1400" b="1" u="sng" dirty="0" smtClean="0"/>
              <a:t>600 м</a:t>
            </a:r>
            <a:r>
              <a:rPr lang="ru-RU" sz="1400" b="1" u="sng" baseline="50000" dirty="0" smtClean="0"/>
              <a:t> 2</a:t>
            </a:r>
            <a:r>
              <a:rPr lang="ru-RU" sz="1400" dirty="0" smtClean="0"/>
              <a:t> площади земельного участка: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Героям СССР, РФ, полным кавалерам ордена Славы и их вдовам;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Инвалидам 1 и 2 групп, инвалидам с детства, детям-инвалидам;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Ветеранам и инвалидам ВОВ, ветеранам боевых действий и их вдовам;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Физическим лицам, имеющим право на получение социальной поддержки в соответствии с Законодательством Российской Федерации;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Физическим лицам, принимавшим участие в составе подразделений особого риска;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Пенсионерам;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Физическим лицам, имеющих трех и более несовершеннолетних детей.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139952" y="1772816"/>
            <a:ext cx="5256584" cy="4518659"/>
          </a:xfrm>
          <a:prstGeom prst="verticalScroll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/>
              <a:t>Освобождены от налогообложения:</a:t>
            </a:r>
          </a:p>
          <a:p>
            <a:r>
              <a:rPr lang="ru-RU" sz="1500" dirty="0" smtClean="0"/>
              <a:t>-органы местного самоуправления городского округа Щёлково, муниципальные учреждения городского округа Щёлково в отношении земельных участков, предоставленных и используемых ими для непосредственного выполнения возложенных на них функций</a:t>
            </a:r>
            <a:r>
              <a:rPr lang="ru-RU" sz="1500" dirty="0"/>
              <a:t> </a:t>
            </a:r>
            <a:r>
              <a:rPr lang="ru-RU" sz="1500" dirty="0" smtClean="0"/>
              <a:t>(выпадающие доходы 52,4 млн. руб.);</a:t>
            </a:r>
          </a:p>
          <a:p>
            <a:r>
              <a:rPr lang="ru-RU" sz="1500" dirty="0" smtClean="0"/>
              <a:t>- организации </a:t>
            </a:r>
            <a:r>
              <a:rPr lang="ru-RU" sz="1500" dirty="0"/>
              <a:t>и </a:t>
            </a:r>
            <a:r>
              <a:rPr lang="ru-RU" sz="1500" dirty="0" smtClean="0"/>
              <a:t>ИП, </a:t>
            </a:r>
            <a:r>
              <a:rPr lang="ru-RU" sz="1500" dirty="0"/>
              <a:t>на балансе которых находится недвижимость (торговые центры, объекты общественного питания и бытового обслуживания</a:t>
            </a:r>
            <a:r>
              <a:rPr lang="ru-RU" sz="1500" dirty="0" smtClean="0"/>
              <a:t>), при условии снижения арендаторам помещений арендных платежей в связи с распространением </a:t>
            </a:r>
            <a:r>
              <a:rPr lang="ru-RU" sz="1500" dirty="0" err="1"/>
              <a:t>коронавирусной</a:t>
            </a:r>
            <a:r>
              <a:rPr lang="ru-RU" sz="1500" dirty="0"/>
              <a:t> </a:t>
            </a:r>
            <a:r>
              <a:rPr lang="ru-RU" sz="1500" dirty="0" smtClean="0"/>
              <a:t>инфекции (выпадающие доходы 1,0 </a:t>
            </a:r>
            <a:r>
              <a:rPr lang="ru-RU" sz="1500" dirty="0" err="1" smtClean="0"/>
              <a:t>млн.руб</a:t>
            </a:r>
            <a:r>
              <a:rPr lang="ru-RU" sz="1500" dirty="0" smtClean="0"/>
              <a:t>.)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980728"/>
            <a:ext cx="463608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Льготы оцениваются в</a:t>
            </a:r>
            <a:r>
              <a:rPr lang="ru-RU" sz="2400" b="1" dirty="0" smtClean="0">
                <a:solidFill>
                  <a:schemeClr val="bg1"/>
                </a:solidFill>
              </a:rPr>
              <a:t> 53,4 </a:t>
            </a:r>
            <a:r>
              <a:rPr lang="ru-RU" b="1" dirty="0" smtClean="0">
                <a:solidFill>
                  <a:schemeClr val="bg1"/>
                </a:solidFill>
              </a:rPr>
              <a:t>млн. руб.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" y="8924"/>
            <a:ext cx="8955969" cy="76003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Льготы по уплате земельного налога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80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877092"/>
              </p:ext>
            </p:extLst>
          </p:nvPr>
        </p:nvGraphicFramePr>
        <p:xfrm>
          <a:off x="179512" y="1556792"/>
          <a:ext cx="7200800" cy="491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" y="16835"/>
            <a:ext cx="8961039" cy="128701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Поступления налога на имущество физических лиц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 в бюджет городского округа Щёлково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в 2019-2020 годах и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прогноз на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2021-2023 годы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endParaRPr lang="ru-RU" sz="20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176" y="1196752"/>
            <a:ext cx="12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(млн. руб.)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16832"/>
            <a:ext cx="2743200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344816" cy="60675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Ставки и льготы по уплате налога на имущество физических лиц</a:t>
            </a:r>
            <a:endParaRPr lang="ru-RU" sz="2000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0" y="620688"/>
            <a:ext cx="3540157" cy="5112568"/>
          </a:xfrm>
          <a:prstGeom prst="foldedCorner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Объекты налогообложения, кадастровая </a:t>
            </a:r>
            <a:r>
              <a:rPr lang="ru-RU" b="1" u="sng" dirty="0" smtClean="0"/>
              <a:t>стоимость каждого </a:t>
            </a:r>
            <a:r>
              <a:rPr lang="ru-RU" dirty="0" smtClean="0"/>
              <a:t>из которых </a:t>
            </a:r>
            <a:r>
              <a:rPr lang="ru-RU" b="1" u="sng" dirty="0" smtClean="0"/>
              <a:t>не превышает 300 млн. рублей</a:t>
            </a:r>
            <a:r>
              <a:rPr lang="ru-RU" dirty="0" smtClean="0"/>
              <a:t>:</a:t>
            </a:r>
          </a:p>
          <a:p>
            <a:r>
              <a:rPr lang="ru-RU" sz="1400" dirty="0" smtClean="0"/>
              <a:t>0,1 % в отношении квартир, частей квартир, комнат;</a:t>
            </a:r>
          </a:p>
          <a:p>
            <a:r>
              <a:rPr lang="ru-RU" sz="1400" dirty="0" smtClean="0"/>
              <a:t>0,3 % в отношении жилых домов, частей жилых домов;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объектов незавершенного строительства;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 единых недвижимых комплексов, в состав которых входят хотя бы один жилой дом;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гаражей и </a:t>
            </a:r>
            <a:r>
              <a:rPr lang="ru-RU" sz="1400" dirty="0" err="1" smtClean="0"/>
              <a:t>машино</a:t>
            </a:r>
            <a:r>
              <a:rPr lang="ru-RU" sz="1400" dirty="0" smtClean="0"/>
              <a:t>-мест;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ИЖС;</a:t>
            </a:r>
          </a:p>
          <a:p>
            <a:pPr marL="285750" indent="-285750" algn="ctr">
              <a:buFontTx/>
              <a:buChar char="-"/>
            </a:pPr>
            <a:endParaRPr lang="ru-RU" sz="1400" dirty="0" smtClean="0"/>
          </a:p>
          <a:p>
            <a:pPr marL="285750" indent="-285750" algn="ctr">
              <a:buFontTx/>
              <a:buChar char="-"/>
            </a:pPr>
            <a:endParaRPr lang="ru-RU" sz="1400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6732240" y="764704"/>
            <a:ext cx="2376264" cy="2232248"/>
          </a:xfrm>
          <a:prstGeom prst="foldedCorner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Объекты налогообложения, кадастровая </a:t>
            </a:r>
            <a:r>
              <a:rPr lang="ru-RU" sz="1600" b="1" u="sng" dirty="0" smtClean="0"/>
              <a:t>стоимость каждого </a:t>
            </a:r>
            <a:r>
              <a:rPr lang="ru-RU" sz="1600" b="1" dirty="0" smtClean="0"/>
              <a:t>из которых </a:t>
            </a:r>
            <a:r>
              <a:rPr lang="ru-RU" sz="1600" b="1" u="sng" dirty="0" smtClean="0"/>
              <a:t>превышает 300 млн</a:t>
            </a:r>
            <a:r>
              <a:rPr lang="ru-RU" sz="1600" dirty="0" smtClean="0"/>
              <a:t>. рублей  -  </a:t>
            </a:r>
            <a:r>
              <a:rPr lang="ru-RU" sz="1600" b="1" dirty="0" smtClean="0"/>
              <a:t>2,0%</a:t>
            </a:r>
          </a:p>
          <a:p>
            <a:pPr algn="ctr"/>
            <a:endParaRPr lang="ru-RU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3491880" y="692696"/>
            <a:ext cx="3312368" cy="3024336"/>
          </a:xfrm>
          <a:prstGeom prst="foldedCorner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Объекты налогообложения, включенные в перечень, определяемый в соответствии с пунктом 7 статьи 378.2  Налогового кодекса РФ, в отношении объектов налогообложения, предусмотренных абзацем вторым пункта 10 статьи 378.2 Налогового кодекса РФ, в 2020 году - 1,7%, </a:t>
            </a:r>
          </a:p>
          <a:p>
            <a:pPr algn="ctr"/>
            <a:r>
              <a:rPr lang="ru-RU" sz="1400" dirty="0" smtClean="0"/>
              <a:t>2021 году - 1,8% , в</a:t>
            </a:r>
          </a:p>
          <a:p>
            <a:pPr algn="ctr"/>
            <a:r>
              <a:rPr lang="ru-RU" sz="1400" dirty="0" smtClean="0"/>
              <a:t> 2022 году - 1,9%, в 2023 году и последующие годы – 2,0%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0958" y="5877838"/>
            <a:ext cx="5472608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Льготы, установленные статьей 407 Налогового кодекса РФ, действуют в полном объеме. Для случаев, когда налогоплательщик относится к нескольким категориям, льготу предоставлять по одному из оснований.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1632" y="3573016"/>
            <a:ext cx="3312368" cy="3231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Льготы оцениваются в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0,8 млн. руб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предоставляются ИП</a:t>
            </a:r>
            <a:r>
              <a:rPr lang="ru-RU" dirty="0">
                <a:solidFill>
                  <a:schemeClr val="bg1"/>
                </a:solidFill>
              </a:rPr>
              <a:t>, на балансе которых находится недвижимость (торговые центры, объекты общественного питания и бытового обслуживания), при условии снижения арендаторам помещений арендных платежей в связи с распространением </a:t>
            </a:r>
            <a:r>
              <a:rPr lang="ru-RU" dirty="0" err="1">
                <a:solidFill>
                  <a:schemeClr val="bg1"/>
                </a:solidFill>
              </a:rPr>
              <a:t>коронавирусной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инфекции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3491880" y="3933056"/>
            <a:ext cx="2158552" cy="1681894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0,5 %</a:t>
            </a:r>
            <a:r>
              <a:rPr lang="ru-RU" dirty="0"/>
              <a:t> в отношении прочих объектов </a:t>
            </a:r>
            <a:r>
              <a:rPr lang="ru-RU" dirty="0" smtClean="0"/>
              <a:t>налогообложения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564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43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Налоги на совокупный доход</a:t>
            </a:r>
            <a:endParaRPr lang="ru-RU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57392532"/>
              </p:ext>
            </p:extLst>
          </p:nvPr>
        </p:nvGraphicFramePr>
        <p:xfrm>
          <a:off x="611560" y="1556792"/>
          <a:ext cx="8208911" cy="387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20584" y="1124744"/>
            <a:ext cx="12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(млн. руб.)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80526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1 января 2021 года отменяется </a:t>
            </a:r>
            <a:r>
              <a:rPr lang="ru-RU" dirty="0" smtClean="0">
                <a:solidFill>
                  <a:schemeClr val="bg1"/>
                </a:solidFill>
              </a:rPr>
              <a:t>применение единого налога </a:t>
            </a:r>
            <a:r>
              <a:rPr lang="ru-RU" dirty="0">
                <a:solidFill>
                  <a:schemeClr val="bg1"/>
                </a:solidFill>
              </a:rPr>
              <a:t>на вмененный доход.</a:t>
            </a:r>
          </a:p>
        </p:txBody>
      </p:sp>
    </p:spTree>
    <p:extLst>
      <p:ext uri="{BB962C8B-B14F-4D97-AF65-F5344CB8AC3E}">
        <p14:creationId xmlns:p14="http://schemas.microsoft.com/office/powerpoint/2010/main" val="38140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995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Государственная пошлина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91463229"/>
              </p:ext>
            </p:extLst>
          </p:nvPr>
        </p:nvGraphicFramePr>
        <p:xfrm>
          <a:off x="323528" y="1268760"/>
          <a:ext cx="6288360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4248" y="1700808"/>
            <a:ext cx="2232248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по делам,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рассматриваемым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судах общей юрисдикции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248" y="3789040"/>
            <a:ext cx="2232248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за выдачу разрешения 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установку рекламной конструкции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1556792"/>
            <a:ext cx="12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(млн. руб.)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59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2347"/>
            <a:ext cx="3059832" cy="25288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053700" y="4277518"/>
            <a:ext cx="1051167" cy="5534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i="1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0" y="116632"/>
            <a:ext cx="8892480" cy="961205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уплаты акцизов на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нефтепродукты</a:t>
            </a:r>
          </a:p>
          <a:p>
            <a:pPr algn="ctr"/>
            <a:endParaRPr lang="ru-RU" sz="20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79432866"/>
              </p:ext>
            </p:extLst>
          </p:nvPr>
        </p:nvGraphicFramePr>
        <p:xfrm>
          <a:off x="1315258" y="908720"/>
          <a:ext cx="7577221" cy="433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67704"/>
              </p:ext>
            </p:extLst>
          </p:nvPr>
        </p:nvGraphicFramePr>
        <p:xfrm>
          <a:off x="467543" y="5445224"/>
          <a:ext cx="8280920" cy="1224136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62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Отчет за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2019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Оценка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2020 года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 на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Плановый период 2022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Плановый период 2023 год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56,0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55,6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59,9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57,6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57,2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52320" y="5085184"/>
            <a:ext cx="12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(млн. руб.)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182650"/>
              </p:ext>
            </p:extLst>
          </p:nvPr>
        </p:nvGraphicFramePr>
        <p:xfrm>
          <a:off x="18458" y="1313384"/>
          <a:ext cx="904521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-108520" y="34482"/>
            <a:ext cx="9001000" cy="129614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доходов от продажи материальных и нематериальных активов в бюджет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городского округа Щёлково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2019-2023 годах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8024" y="1340768"/>
            <a:ext cx="12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(млн. руб.)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41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405436"/>
              </p:ext>
            </p:extLst>
          </p:nvPr>
        </p:nvGraphicFramePr>
        <p:xfrm>
          <a:off x="107504" y="1719262"/>
          <a:ext cx="8928992" cy="509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012160" y="5949280"/>
            <a:ext cx="648072" cy="284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366,6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652120" y="4797152"/>
            <a:ext cx="131744" cy="7200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22109"/>
            <a:ext cx="8964488" cy="110263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Динамика поступления доходов от использования муниципального имущества за период 2019-2023 годов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2120" y="1124745"/>
            <a:ext cx="12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(млн. руб.)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0542355"/>
              </p:ext>
            </p:extLst>
          </p:nvPr>
        </p:nvGraphicFramePr>
        <p:xfrm>
          <a:off x="683568" y="1844824"/>
          <a:ext cx="58326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1259632" y="87804"/>
            <a:ext cx="7822032" cy="122413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Щёлково штрафов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2019-2023 годах</a:t>
            </a:r>
          </a:p>
          <a:p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36912"/>
            <a:ext cx="1368152" cy="19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33056"/>
            <a:ext cx="165618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1556792"/>
            <a:ext cx="12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(млн. руб.)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074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496" y="1412776"/>
            <a:ext cx="3682752" cy="4421088"/>
          </a:xfrm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solidFill>
                  <a:schemeClr val="accent4">
                    <a:lumMod val="50000"/>
                  </a:schemeClr>
                </a:solidFill>
              </a:rPr>
              <a:t>В бюджеты субъектов РФ – 50% и местные  бюджеты -50 %</a:t>
            </a: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37160" indent="0" algn="ctr"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Штрафы, установленные КоАП РФ, наложенные мировыми судьями, комиссиями по делам несовершеннолетних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412776"/>
            <a:ext cx="3754760" cy="4421088"/>
          </a:xfrm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37160" indent="0" algn="ctr">
              <a:buNone/>
            </a:pPr>
            <a:endParaRPr lang="ru-RU" b="1" u="sng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37160" indent="0" algn="ctr">
              <a:buNone/>
            </a:pPr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</a:rPr>
              <a:t>В местные бюджеты 100%</a:t>
            </a:r>
          </a:p>
          <a:p>
            <a:pPr marL="137160" indent="0">
              <a:buNone/>
            </a:pP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37160" indent="0">
              <a:buNone/>
            </a:pP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137160" indent="0" algn="ctr"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Штрафы за правонарушения, выявленные органами муниципального контроля, штрафы за нарушение муниципальных правовых актов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2" y="-1826"/>
            <a:ext cx="8803839" cy="141763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распределения сумм штрафов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1 января 2020 года </a:t>
            </a:r>
            <a:b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ст.46 БК РФ</a:t>
            </a:r>
            <a:endParaRPr lang="ru-RU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011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2606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ГЛОССАРИЙ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53027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Бюджет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Форма </a:t>
            </a:r>
            <a:r>
              <a:rPr lang="ru-RU" sz="1400" dirty="0">
                <a:solidFill>
                  <a:schemeClr val="bg1"/>
                </a:solidFill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муниципального образования), утверждаемый органом законодательной власти соответствующего уровня управления. </a:t>
            </a:r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Бюджетная </a:t>
            </a:r>
            <a:r>
              <a:rPr lang="ru-RU" sz="1400" b="1" dirty="0">
                <a:solidFill>
                  <a:schemeClr val="bg1"/>
                </a:solidFill>
              </a:rPr>
              <a:t>классификация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Группировка </a:t>
            </a:r>
            <a:r>
              <a:rPr lang="ru-RU" sz="1400" dirty="0">
                <a:solidFill>
                  <a:schemeClr val="bg1"/>
                </a:solidFill>
              </a:rPr>
              <a:t>доходов, расходов и источников финансирования дефицитов бюджетов бюджетной системы РФ, используемая для составления и исполнения бюджетов, составления бюджетной отчётности. </a:t>
            </a:r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Бюджетная </a:t>
            </a:r>
            <a:r>
              <a:rPr lang="ru-RU" sz="1400" b="1" dirty="0">
                <a:solidFill>
                  <a:schemeClr val="bg1"/>
                </a:solidFill>
              </a:rPr>
              <a:t>система Российской Федерации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Совокупность </a:t>
            </a:r>
            <a:r>
              <a:rPr lang="ru-RU" sz="1400" dirty="0">
                <a:solidFill>
                  <a:schemeClr val="bg1"/>
                </a:solidFill>
              </a:rPr>
              <a:t>федерального бюджета, бюджетов субъектов </a:t>
            </a:r>
            <a:r>
              <a:rPr lang="ru-RU" sz="1400" dirty="0" smtClean="0">
                <a:solidFill>
                  <a:schemeClr val="bg1"/>
                </a:solidFill>
              </a:rPr>
              <a:t>Российской Федерации, </a:t>
            </a:r>
            <a:r>
              <a:rPr lang="ru-RU" sz="1400" dirty="0">
                <a:solidFill>
                  <a:schemeClr val="bg1"/>
                </a:solidFill>
              </a:rPr>
              <a:t>местных бюджетов и бюджетов государственных внебюджетных фондов. </a:t>
            </a:r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Бюджетный </a:t>
            </a:r>
            <a:r>
              <a:rPr lang="ru-RU" sz="1400" b="1" dirty="0">
                <a:solidFill>
                  <a:schemeClr val="bg1"/>
                </a:solidFill>
              </a:rPr>
              <a:t>процесс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Деятельность </a:t>
            </a:r>
            <a:r>
              <a:rPr lang="ru-RU" sz="1400" dirty="0">
                <a:solidFill>
                  <a:schemeClr val="bg1"/>
                </a:solidFill>
              </a:rPr>
              <a:t>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013176"/>
            <a:ext cx="76247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Бюджетная </a:t>
            </a:r>
            <a:r>
              <a:rPr lang="ru-RU" sz="1400" b="1" dirty="0" smtClean="0">
                <a:solidFill>
                  <a:schemeClr val="bg1"/>
                </a:solidFill>
              </a:rPr>
              <a:t>политика</a:t>
            </a: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М</a:t>
            </a:r>
            <a:r>
              <a:rPr lang="ru-RU" sz="1400" dirty="0" smtClean="0">
                <a:solidFill>
                  <a:schemeClr val="bg1"/>
                </a:solidFill>
              </a:rPr>
              <a:t>ногосторонний </a:t>
            </a:r>
            <a:r>
              <a:rPr lang="ru-RU" sz="1400" dirty="0">
                <a:solidFill>
                  <a:schemeClr val="bg1"/>
                </a:solidFill>
              </a:rPr>
              <a:t>процесс, включающий действия органов власти всех уровней не только в бюджетной сфере, но в налоговой, ценовой, кредитной и в целом в финансовой.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С точки зрения бюджетной сферы,</a:t>
            </a:r>
            <a:r>
              <a:rPr lang="ru-RU" sz="1400" dirty="0">
                <a:solidFill>
                  <a:schemeClr val="bg1"/>
                </a:solidFill>
              </a:rPr>
              <a:t> </a:t>
            </a:r>
            <a:r>
              <a:rPr lang="ru-RU" sz="1400" b="1" dirty="0">
                <a:solidFill>
                  <a:schemeClr val="bg1"/>
                </a:solidFill>
              </a:rPr>
              <a:t>бюджетная политика</a:t>
            </a:r>
            <a:r>
              <a:rPr lang="ru-RU" sz="1400" dirty="0">
                <a:solidFill>
                  <a:schemeClr val="bg1"/>
                </a:solidFill>
              </a:rPr>
              <a:t> представляет собой совокупность действий и мероприятий, проводимых органами власти в сфере управления формированием и исполнением бюджета по выполнению ими функций перед обществом и государством.</a:t>
            </a:r>
          </a:p>
        </p:txBody>
      </p:sp>
      <p:sp>
        <p:nvSpPr>
          <p:cNvPr id="11" name="4-конечная звезда 10"/>
          <p:cNvSpPr/>
          <p:nvPr/>
        </p:nvSpPr>
        <p:spPr>
          <a:xfrm>
            <a:off x="323528" y="764704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251520" y="2060848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251520" y="3933056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251520" y="3068960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251520" y="5013176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076"/>
            <a:ext cx="8748464" cy="1143000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объём налоговых и неналоговых доходов на душу населения в сравнении с другими муниципальными образованиями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499669"/>
              </p:ext>
            </p:extLst>
          </p:nvPr>
        </p:nvGraphicFramePr>
        <p:xfrm>
          <a:off x="179512" y="1988840"/>
          <a:ext cx="8784976" cy="460851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66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2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Муниципальное образование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Доход на 1 человека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на 01.10.2019 (руб.)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Численность населения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 01.01.2020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(чел.)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Доходы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 01.10.2020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 (тыс. руб.)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Доход на 1 человека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01.10.2020 (руб.)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41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Городской округ Щёлково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18 794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189 546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3 490 388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18 414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8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Городской округ 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</a:rPr>
                        <a:t>Сергеево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-Посадский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15 096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212 125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3 183 025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15 005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1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Городской округ Королёв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11 297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225 858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2 434 279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10 778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9846">
                <a:tc>
                  <a:txBody>
                    <a:bodyPr/>
                    <a:lstStyle/>
                    <a:p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Городской округ Пушкино 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13 094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178 536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2 283 905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12 792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57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4035690"/>
              </p:ext>
            </p:extLst>
          </p:nvPr>
        </p:nvGraphicFramePr>
        <p:xfrm>
          <a:off x="0" y="1470974"/>
          <a:ext cx="9144000" cy="538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ая со стрелкой 4"/>
          <p:cNvSpPr/>
          <p:nvPr/>
        </p:nvSpPr>
        <p:spPr>
          <a:xfrm>
            <a:off x="6732240" y="3861048"/>
            <a:ext cx="809446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TextBox 1"/>
          <p:cNvSpPr txBox="1"/>
          <p:nvPr/>
        </p:nvSpPr>
        <p:spPr>
          <a:xfrm rot="720598">
            <a:off x="6983370" y="3552637"/>
            <a:ext cx="656965" cy="4065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</a:rPr>
              <a:t>-</a:t>
            </a:r>
            <a:endParaRPr lang="ru-RU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44624"/>
            <a:ext cx="8820472" cy="165618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городского округа Щёлково в 2019-2023 годах с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учетом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изменения бюджетного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налогового законодательства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6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12358887"/>
              </p:ext>
            </p:extLst>
          </p:nvPr>
        </p:nvGraphicFramePr>
        <p:xfrm>
          <a:off x="18644" y="2636912"/>
          <a:ext cx="8820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181259"/>
              </p:ext>
            </p:extLst>
          </p:nvPr>
        </p:nvGraphicFramePr>
        <p:xfrm>
          <a:off x="2299259" y="1484784"/>
          <a:ext cx="6377196" cy="11081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Отчет 2019 год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План 2020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Оценка 2020 год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План 2021 год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План 2022 год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План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ru-RU" sz="20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086,9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ru-RU" sz="20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561,6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5 051,6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5 173,4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ru-RU" sz="20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831,4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ru-RU" sz="20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699,8</a:t>
                      </a:r>
                      <a:endParaRPr lang="ru-RU" sz="20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-108520" y="0"/>
            <a:ext cx="8928992" cy="122413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500" b="1" dirty="0" smtClean="0">
                <a:solidFill>
                  <a:schemeClr val="bg1"/>
                </a:solidFill>
              </a:rPr>
              <a:t/>
            </a:r>
            <a:br>
              <a:rPr lang="ru-RU" sz="1500" b="1" dirty="0" smtClean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и структура безвозмездных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 из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другого уровня в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2019-2023 годах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179512" y="1412776"/>
            <a:ext cx="2016224" cy="1008112"/>
          </a:xfrm>
          <a:prstGeom prst="bevel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ВСЕГО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68344" y="1052736"/>
            <a:ext cx="1405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(млн. руб.)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9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20343285"/>
              </p:ext>
            </p:extLst>
          </p:nvPr>
        </p:nvGraphicFramePr>
        <p:xfrm>
          <a:off x="179512" y="1412776"/>
          <a:ext cx="890021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372200" y="5373216"/>
            <a:ext cx="2016224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</a:rPr>
              <a:t>0700  Образование </a:t>
            </a:r>
            <a:r>
              <a:rPr lang="en-US" sz="1000" b="1" dirty="0">
                <a:solidFill>
                  <a:schemeClr val="bg1"/>
                </a:solidFill>
              </a:rPr>
              <a:t>                                      </a:t>
            </a:r>
            <a:r>
              <a:rPr lang="ru-RU" sz="1000" b="1" dirty="0" smtClean="0">
                <a:solidFill>
                  <a:schemeClr val="bg1"/>
                </a:solidFill>
              </a:rPr>
              <a:t>5 905 645,6 тыс</a:t>
            </a:r>
            <a:r>
              <a:rPr lang="ru-RU" sz="1000" b="1" dirty="0">
                <a:solidFill>
                  <a:schemeClr val="bg1"/>
                </a:solidFill>
              </a:rPr>
              <a:t>. руб.</a:t>
            </a:r>
            <a:endParaRPr lang="ru-RU" sz="1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76256" y="2492896"/>
            <a:ext cx="2006579" cy="662202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</a:rPr>
              <a:t>0400  Национальная экономика  </a:t>
            </a:r>
            <a:r>
              <a:rPr lang="ru-RU" sz="1000" b="1" dirty="0" smtClean="0">
                <a:solidFill>
                  <a:schemeClr val="bg1"/>
                </a:solidFill>
              </a:rPr>
              <a:t>431 084,7 тыс</a:t>
            </a:r>
            <a:r>
              <a:rPr lang="ru-RU" sz="1000" b="1" dirty="0">
                <a:solidFill>
                  <a:schemeClr val="bg1"/>
                </a:solidFill>
              </a:rPr>
              <a:t>. руб.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48264" y="4437112"/>
            <a:ext cx="1786058" cy="72652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 w="38100">
            <a:solidFill>
              <a:schemeClr val="bg2">
                <a:lumMod val="50000"/>
                <a:lumOff val="50000"/>
              </a:schemeClr>
            </a:solidFill>
          </a:ln>
          <a:effectLst>
            <a:glow rad="101600">
              <a:schemeClr val="tx1">
                <a:lumMod val="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</a:rPr>
              <a:t>0600  Охрана окружающей среды 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26 377,8 тыс</a:t>
            </a:r>
            <a:r>
              <a:rPr lang="ru-RU" sz="1000" b="1" dirty="0">
                <a:solidFill>
                  <a:schemeClr val="bg1"/>
                </a:solidFill>
              </a:rPr>
              <a:t>. руб.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43608" y="6237312"/>
            <a:ext cx="2016223" cy="4613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</a:rPr>
              <a:t>0900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Здравоохранение</a:t>
            </a:r>
            <a:r>
              <a:rPr lang="en-US" sz="1000" b="1" dirty="0" smtClean="0">
                <a:solidFill>
                  <a:schemeClr val="bg1"/>
                </a:solidFill>
              </a:rPr>
              <a:t>                            </a:t>
            </a:r>
            <a:r>
              <a:rPr lang="ru-RU" sz="1000" b="1" dirty="0" smtClean="0">
                <a:solidFill>
                  <a:schemeClr val="bg1"/>
                </a:solidFill>
              </a:rPr>
              <a:t>11 800,0 тыс. руб.</a:t>
            </a:r>
            <a:endParaRPr lang="ru-RU" sz="1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3789040"/>
            <a:ext cx="1800200" cy="658469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</a:rPr>
              <a:t>1100  Физическая культура и спорт </a:t>
            </a:r>
            <a:r>
              <a:rPr lang="ru-RU" sz="1000" b="1" dirty="0" smtClean="0">
                <a:solidFill>
                  <a:schemeClr val="bg1"/>
                </a:solidFill>
              </a:rPr>
              <a:t>385 220,7 тыс</a:t>
            </a:r>
            <a:r>
              <a:rPr lang="ru-RU" sz="1000" b="1" dirty="0">
                <a:solidFill>
                  <a:schemeClr val="bg1"/>
                </a:solidFill>
              </a:rPr>
              <a:t>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148064" y="6165304"/>
            <a:ext cx="2016224" cy="5544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00CC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</a:rPr>
              <a:t>0800  Культура</a:t>
            </a:r>
            <a:r>
              <a:rPr lang="en-US" sz="1000" b="1" dirty="0">
                <a:solidFill>
                  <a:schemeClr val="bg1"/>
                </a:solidFill>
              </a:rPr>
              <a:t>                                               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768 802,3 тыс</a:t>
            </a:r>
            <a:r>
              <a:rPr lang="ru-RU" sz="1000" b="1" dirty="0">
                <a:solidFill>
                  <a:schemeClr val="bg1"/>
                </a:solidFill>
              </a:rPr>
              <a:t>. руб.</a:t>
            </a:r>
            <a:endParaRPr lang="ru-RU" sz="1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56176" y="1556792"/>
            <a:ext cx="2605156" cy="7099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</a:rPr>
              <a:t>0300  Национальная безопасность и правоохранительная деятельность</a:t>
            </a:r>
            <a:r>
              <a:rPr lang="en-US" sz="1000" b="1" dirty="0">
                <a:solidFill>
                  <a:schemeClr val="bg1"/>
                </a:solidFill>
              </a:rPr>
              <a:t>                      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125 033,0 </a:t>
            </a:r>
            <a:r>
              <a:rPr lang="ru-RU" sz="1000" b="1" dirty="0">
                <a:solidFill>
                  <a:schemeClr val="bg1"/>
                </a:solidFill>
              </a:rPr>
              <a:t>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9512" y="5013176"/>
            <a:ext cx="2031745" cy="582994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</a:rPr>
              <a:t>1000  Социальная политика</a:t>
            </a:r>
            <a:r>
              <a:rPr lang="en-US" sz="1000" b="1" dirty="0">
                <a:solidFill>
                  <a:schemeClr val="bg1"/>
                </a:solidFill>
              </a:rPr>
              <a:t>                               </a:t>
            </a:r>
            <a:r>
              <a:rPr lang="ru-RU" sz="1000" b="1" dirty="0">
                <a:solidFill>
                  <a:schemeClr val="bg1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196 251,4 тыс</a:t>
            </a:r>
            <a:r>
              <a:rPr lang="ru-RU" sz="1000" b="1" dirty="0">
                <a:solidFill>
                  <a:schemeClr val="bg1"/>
                </a:solidFill>
              </a:rPr>
              <a:t>. руб.</a:t>
            </a:r>
          </a:p>
        </p:txBody>
      </p:sp>
      <p:pic>
        <p:nvPicPr>
          <p:cNvPr id="3587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01208"/>
            <a:ext cx="846158" cy="8111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959680" cy="9441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  <a:extLst/>
        </p:spPr>
      </p:pic>
      <p:pic>
        <p:nvPicPr>
          <p:cNvPr id="35873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661248"/>
            <a:ext cx="963629" cy="9913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4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1979712" y="3789040"/>
            <a:ext cx="918761" cy="8533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softEdge rad="112500"/>
          </a:effectLst>
          <a:extLst/>
        </p:spPr>
      </p:pic>
      <p:pic>
        <p:nvPicPr>
          <p:cNvPr id="35875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945091" cy="80137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112500"/>
          </a:effectLst>
          <a:extLst/>
        </p:spPr>
      </p:pic>
      <p:pic>
        <p:nvPicPr>
          <p:cNvPr id="35877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3" r="12909"/>
          <a:stretch>
            <a:fillRect/>
          </a:stretch>
        </p:blipFill>
        <p:spPr bwMode="auto">
          <a:xfrm>
            <a:off x="3059832" y="5733256"/>
            <a:ext cx="785069" cy="7375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979545" cy="780614"/>
          </a:xfrm>
          <a:prstGeom prst="ellipse">
            <a:avLst/>
          </a:prstGeom>
          <a:solidFill>
            <a:srgbClr val="FFFFCC"/>
          </a:solidFill>
          <a:ln>
            <a:noFill/>
          </a:ln>
          <a:effectLst>
            <a:softEdge rad="112500"/>
          </a:effectLst>
          <a:extLst/>
        </p:spPr>
      </p:pic>
      <p:pic>
        <p:nvPicPr>
          <p:cNvPr id="35880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888287" cy="9077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1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7152"/>
            <a:ext cx="761204" cy="8182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11960" y="764704"/>
            <a:ext cx="2088232" cy="621241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</a:rPr>
              <a:t>0200 Национальная оборона 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</a:rPr>
              <a:t>207,0 тыс.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43608" y="1124744"/>
            <a:ext cx="2428444" cy="6064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</a:rPr>
              <a:t>0100  Общегосударственные вопросы </a:t>
            </a:r>
            <a:r>
              <a:rPr lang="ru-RU" sz="1000" b="1" dirty="0" smtClean="0">
                <a:solidFill>
                  <a:schemeClr val="bg1"/>
                </a:solidFill>
              </a:rPr>
              <a:t>2 352 046,7 тыс</a:t>
            </a:r>
            <a:r>
              <a:rPr lang="ru-RU" sz="1000" b="1" dirty="0">
                <a:solidFill>
                  <a:schemeClr val="bg1"/>
                </a:solidFill>
              </a:rPr>
              <a:t>. руб.</a:t>
            </a:r>
          </a:p>
        </p:txBody>
      </p:sp>
      <p:pic>
        <p:nvPicPr>
          <p:cNvPr id="35888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876138" cy="7671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7164288" y="3429000"/>
            <a:ext cx="1794266" cy="7098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</a:rPr>
              <a:t>0500  </a:t>
            </a:r>
            <a:r>
              <a:rPr lang="ru-RU" sz="1000" b="1" dirty="0" smtClean="0">
                <a:solidFill>
                  <a:schemeClr val="bg1"/>
                </a:solidFill>
              </a:rPr>
              <a:t>Жилищно-коммунальное хозяйство     1 031 614,5 тыс</a:t>
            </a:r>
            <a:r>
              <a:rPr lang="ru-RU" sz="1000" b="1" dirty="0">
                <a:solidFill>
                  <a:schemeClr val="bg1"/>
                </a:solidFill>
              </a:rPr>
              <a:t>. руб.</a:t>
            </a:r>
          </a:p>
        </p:txBody>
      </p:sp>
      <p:pic>
        <p:nvPicPr>
          <p:cNvPr id="1026" name="Picture 2" descr="Картинки по запросу средства массовой информации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1011299" cy="9130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79512" y="2636912"/>
            <a:ext cx="1956196" cy="4613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1" dirty="0">
                <a:solidFill>
                  <a:schemeClr val="bg1"/>
                </a:solidFill>
              </a:rPr>
              <a:t>12</a:t>
            </a:r>
            <a:r>
              <a:rPr lang="ru-RU" sz="1000" b="1" dirty="0">
                <a:solidFill>
                  <a:schemeClr val="bg1"/>
                </a:solidFill>
              </a:rPr>
              <a:t>00  </a:t>
            </a:r>
            <a:r>
              <a:rPr lang="ru-RU" sz="1000" b="1" dirty="0" smtClean="0">
                <a:solidFill>
                  <a:schemeClr val="bg1"/>
                </a:solidFill>
              </a:rPr>
              <a:t>Средства массовой информации 25 000,0 тыс</a:t>
            </a:r>
            <a:r>
              <a:rPr lang="ru-RU" sz="1000" b="1" dirty="0">
                <a:solidFill>
                  <a:schemeClr val="bg1"/>
                </a:solidFill>
              </a:rPr>
              <a:t>. руб.</a:t>
            </a:r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864393" cy="850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563888" y="3645024"/>
            <a:ext cx="21422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РАСХОДЫ БЮДЖЕТА </a:t>
            </a:r>
            <a:r>
              <a:rPr lang="ru-RU" sz="17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          </a:t>
            </a:r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11 259,1 млн. руб</a:t>
            </a:r>
            <a:r>
              <a:rPr lang="ru-RU" sz="17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.</a:t>
            </a:r>
            <a:endParaRPr lang="ru-RU" sz="1700" b="1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0" y="0"/>
            <a:ext cx="9144000" cy="684459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Расходы бюджета городского округа Щёлково по разделам бюджетной классификации расходов на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2021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год</a:t>
            </a:r>
            <a:endParaRPr lang="en-US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3765647"/>
      </p:ext>
    </p:extLst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Расходы бюджета городского округа Щёлково на 2021 год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в разрезе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муниципальных программ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(%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)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059060"/>
              </p:ext>
            </p:extLst>
          </p:nvPr>
        </p:nvGraphicFramePr>
        <p:xfrm>
          <a:off x="0" y="764704"/>
          <a:ext cx="9143999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4364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700" b="1" dirty="0">
                <a:solidFill>
                  <a:schemeClr val="accent4">
                    <a:lumMod val="50000"/>
                  </a:schemeClr>
                </a:solidFill>
              </a:rPr>
              <a:t>Сведения о расходах бюджета городского округа Щёлково в разрезе муниципальных программ</a:t>
            </a:r>
            <a:endParaRPr lang="ru-RU" sz="15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04824"/>
              </p:ext>
            </p:extLst>
          </p:nvPr>
        </p:nvGraphicFramePr>
        <p:xfrm>
          <a:off x="0" y="836710"/>
          <a:ext cx="9143997" cy="60212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2585">
                  <a:extLst>
                    <a:ext uri="{9D8B030D-6E8A-4147-A177-3AD203B41FA5}">
                      <a16:colId xmlns:a16="http://schemas.microsoft.com/office/drawing/2014/main" val="4127726763"/>
                    </a:ext>
                  </a:extLst>
                </a:gridCol>
                <a:gridCol w="973984">
                  <a:extLst>
                    <a:ext uri="{9D8B030D-6E8A-4147-A177-3AD203B41FA5}">
                      <a16:colId xmlns:a16="http://schemas.microsoft.com/office/drawing/2014/main" val="959702043"/>
                    </a:ext>
                  </a:extLst>
                </a:gridCol>
                <a:gridCol w="928150">
                  <a:extLst>
                    <a:ext uri="{9D8B030D-6E8A-4147-A177-3AD203B41FA5}">
                      <a16:colId xmlns:a16="http://schemas.microsoft.com/office/drawing/2014/main" val="2713558659"/>
                    </a:ext>
                  </a:extLst>
                </a:gridCol>
                <a:gridCol w="1019449">
                  <a:extLst>
                    <a:ext uri="{9D8B030D-6E8A-4147-A177-3AD203B41FA5}">
                      <a16:colId xmlns:a16="http://schemas.microsoft.com/office/drawing/2014/main" val="3788142475"/>
                    </a:ext>
                  </a:extLst>
                </a:gridCol>
                <a:gridCol w="997273">
                  <a:extLst>
                    <a:ext uri="{9D8B030D-6E8A-4147-A177-3AD203B41FA5}">
                      <a16:colId xmlns:a16="http://schemas.microsoft.com/office/drawing/2014/main" val="731361719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2459655716"/>
                    </a:ext>
                  </a:extLst>
                </a:gridCol>
                <a:gridCol w="973984">
                  <a:extLst>
                    <a:ext uri="{9D8B030D-6E8A-4147-A177-3AD203B41FA5}">
                      <a16:colId xmlns:a16="http://schemas.microsoft.com/office/drawing/2014/main" val="21068500"/>
                    </a:ext>
                  </a:extLst>
                </a:gridCol>
              </a:tblGrid>
              <a:tr h="24576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Наименование муниципальной программы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Фактическое исполнение за 2019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2020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Фактическое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исполнение за </a:t>
                      </a:r>
                      <a:r>
                        <a:rPr lang="ru-RU" sz="900" u="none" strike="noStrike" dirty="0" smtClean="0">
                          <a:effectLst/>
                        </a:rPr>
                        <a:t>2020 </a:t>
                      </a:r>
                      <a:r>
                        <a:rPr lang="ru-RU" sz="900" u="none" strike="noStrike" dirty="0">
                          <a:effectLst/>
                        </a:rPr>
                        <a:t>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План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960619"/>
                  </a:ext>
                </a:extLst>
              </a:tr>
              <a:tr h="368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2021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2022 год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2023 год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46235"/>
                  </a:ext>
                </a:extLst>
              </a:tr>
              <a:tr h="236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"Здравоохранение"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12 990,0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11 820,0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11 760,0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11 800,0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11 800,0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11 800,0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284381"/>
                  </a:ext>
                </a:extLst>
              </a:tr>
              <a:tr h="2363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"Культура"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602 528,8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561 785,0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553 867,2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</a:rPr>
                        <a:t>574 592,5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574 007,6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574 257,0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945752"/>
                  </a:ext>
                </a:extLst>
              </a:tr>
              <a:tr h="2646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"Образование"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4 679 687,6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4 570 438,6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4 526 700,3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</a:rPr>
                        <a:t>4 689 100,7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</a:rPr>
                        <a:t>4 804 493,1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</a:rPr>
                        <a:t>4 613 217,1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26717"/>
                  </a:ext>
                </a:extLst>
              </a:tr>
              <a:tr h="397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"Социальная защита населения"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101 812,6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107 243,4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95 070,4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99 038,0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108 468,8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106 461,5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684360"/>
                  </a:ext>
                </a:extLst>
              </a:tr>
              <a:tr h="2268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"Спорт"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442 353,7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384 675,8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383 188,0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356 764,5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369 961,3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356 764,5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09299"/>
                  </a:ext>
                </a:extLst>
              </a:tr>
              <a:tr h="406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"Развитие сельского хозяйства"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36,0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6 695,6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6 405,0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6 405,0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6 405,0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343653"/>
                  </a:ext>
                </a:extLst>
              </a:tr>
              <a:tr h="378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"Экология и окружающая среда"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25 164,4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11 380,3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6 793,2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11 421,0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5 421,0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5 421,0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60213"/>
                  </a:ext>
                </a:extLst>
              </a:tr>
              <a:tr h="567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"Безопасность и обеспечение безопасности жизнедеятельности населения"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126 059,3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140 088,9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130 668,2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160 795,0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125 572,0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125 572,0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555737"/>
                  </a:ext>
                </a:extLst>
              </a:tr>
              <a:tr h="207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"Жилище"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45 810,3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80 775,1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80 467,3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</a:rPr>
                        <a:t>61 795,4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80 049,0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66 141,0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95380"/>
                  </a:ext>
                </a:extLst>
              </a:tr>
              <a:tr h="425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 Муниципальная программа "Развитие инженерной инфраструктуры и энергоэффективности"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431 053,3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862 227,2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827 168,7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681 373,7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295 146,9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215 978,5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602547"/>
                  </a:ext>
                </a:extLst>
              </a:tr>
              <a:tr h="274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"Предпринимательство"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369,0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393,0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393,0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393,0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22540"/>
                  </a:ext>
                </a:extLst>
              </a:tr>
              <a:tr h="3970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1 067 909,5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984 954,4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929 954,1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1 182 694,6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</a:rPr>
                        <a:t>1 181 076,5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 smtClean="0">
                          <a:effectLst/>
                        </a:rPr>
                        <a:t>1 181 076,7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537817"/>
                  </a:ext>
                </a:extLst>
              </a:tr>
              <a:tr h="822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49 769,4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62 433,6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57 529,8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46 061,0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46 057,0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44 159,0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45878"/>
                  </a:ext>
                </a:extLst>
              </a:tr>
              <a:tr h="567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684 602,1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424 628,1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311 377,1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360 119,0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>
                          <a:effectLst/>
                        </a:rPr>
                        <a:t>323 991,0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u="none" strike="noStrike" dirty="0">
                          <a:effectLst/>
                        </a:rPr>
                        <a:t>319 040,0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610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21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07480"/>
              </p:ext>
            </p:extLst>
          </p:nvPr>
        </p:nvGraphicFramePr>
        <p:xfrm>
          <a:off x="5680" y="0"/>
          <a:ext cx="9138319" cy="3717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7857">
                  <a:extLst>
                    <a:ext uri="{9D8B030D-6E8A-4147-A177-3AD203B41FA5}">
                      <a16:colId xmlns:a16="http://schemas.microsoft.com/office/drawing/2014/main" val="531942574"/>
                    </a:ext>
                  </a:extLst>
                </a:gridCol>
                <a:gridCol w="987926">
                  <a:extLst>
                    <a:ext uri="{9D8B030D-6E8A-4147-A177-3AD203B41FA5}">
                      <a16:colId xmlns:a16="http://schemas.microsoft.com/office/drawing/2014/main" val="1253817211"/>
                    </a:ext>
                  </a:extLst>
                </a:gridCol>
                <a:gridCol w="941435">
                  <a:extLst>
                    <a:ext uri="{9D8B030D-6E8A-4147-A177-3AD203B41FA5}">
                      <a16:colId xmlns:a16="http://schemas.microsoft.com/office/drawing/2014/main" val="17244309"/>
                    </a:ext>
                  </a:extLst>
                </a:gridCol>
                <a:gridCol w="941435">
                  <a:extLst>
                    <a:ext uri="{9D8B030D-6E8A-4147-A177-3AD203B41FA5}">
                      <a16:colId xmlns:a16="http://schemas.microsoft.com/office/drawing/2014/main" val="1192251596"/>
                    </a:ext>
                  </a:extLst>
                </a:gridCol>
                <a:gridCol w="967587">
                  <a:extLst>
                    <a:ext uri="{9D8B030D-6E8A-4147-A177-3AD203B41FA5}">
                      <a16:colId xmlns:a16="http://schemas.microsoft.com/office/drawing/2014/main" val="329339846"/>
                    </a:ext>
                  </a:extLst>
                </a:gridCol>
                <a:gridCol w="1104153">
                  <a:extLst>
                    <a:ext uri="{9D8B030D-6E8A-4147-A177-3AD203B41FA5}">
                      <a16:colId xmlns:a16="http://schemas.microsoft.com/office/drawing/2014/main" val="1701312001"/>
                    </a:ext>
                  </a:extLst>
                </a:gridCol>
                <a:gridCol w="987926">
                  <a:extLst>
                    <a:ext uri="{9D8B030D-6E8A-4147-A177-3AD203B41FA5}">
                      <a16:colId xmlns:a16="http://schemas.microsoft.com/office/drawing/2014/main" val="4086596831"/>
                    </a:ext>
                  </a:extLst>
                </a:gridCol>
              </a:tblGrid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"Цифровое муниципальное образование"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95 211,8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157 863,9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147 901,0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120 927,8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135 300,0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147 972,0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31101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"Архитектура и градостроительство"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3 378,0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2 845,0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2 845,0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2 867,0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2 867,0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2 867,0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94046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"Формирование современной комфортной городской среды"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660 794,3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355 055,0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336 734,9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509 063,9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405 431,3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407 650,8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342276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839 296,4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1 719 490,6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1 517 978,8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1 095 961,4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850 574,8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980 127,8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68719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123 946,8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119 411,2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920960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ВСЕГО ПО МУНИЦИПАЛЬНЫМ ПРОГРАММАМ: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9 868 826,5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10 573 945,2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10 046 171,3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9 971 173,4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9 327 015,4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9 165 303,9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93015"/>
                  </a:ext>
                </a:extLst>
              </a:tr>
              <a:tr h="442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Руководство и управление в сфере установленных функций органов местного самоуправления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66 689,1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39 641,3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  <a:r>
                        <a:rPr lang="ru-RU" sz="11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145,1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42 826,0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42 826,0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42 826,0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808926"/>
                  </a:ext>
                </a:extLst>
              </a:tr>
              <a:tr h="2696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 Непрограммные расходы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26 380,0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38 001,7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36 938,0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1 245 084,3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1 350,0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1 350,0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068729"/>
                  </a:ext>
                </a:extLst>
              </a:tr>
              <a:tr h="279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НЕПРОГРАММНЫЕ РАСХОДЫ ВСЕГО: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93 069,1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77 643,0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75 083,1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 smtClean="0">
                          <a:effectLst/>
                        </a:rPr>
                        <a:t>1 287 910,3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 dirty="0">
                          <a:effectLst/>
                        </a:rPr>
                        <a:t>44 176,0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u="none" strike="noStrike">
                          <a:effectLst/>
                        </a:rPr>
                        <a:t>44 176,0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532260"/>
                  </a:ext>
                </a:extLst>
              </a:tr>
              <a:tr h="298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 С Е Г О   Р А С Х О Д Ы 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9 961 895,6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10 651 588,2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10 121 254,4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11 259 083,6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9 371 191,3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9 209 479,9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1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100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137311"/>
              </p:ext>
            </p:extLst>
          </p:nvPr>
        </p:nvGraphicFramePr>
        <p:xfrm>
          <a:off x="0" y="476672"/>
          <a:ext cx="9144000" cy="638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Лист" r:id="rId3" imgW="12458801" imgH="9705960" progId="Excel.Sheet.12">
                  <p:embed/>
                </p:oleObj>
              </mc:Choice>
              <mc:Fallback>
                <p:oleObj name="Лист" r:id="rId3" imgW="12458801" imgH="9705960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76672"/>
                        <a:ext cx="9144000" cy="638132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4624"/>
            <a:ext cx="7168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854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Планируемые результаты реализации муниципальных программ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E8542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854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567711"/>
              </p:ext>
            </p:extLst>
          </p:nvPr>
        </p:nvGraphicFramePr>
        <p:xfrm>
          <a:off x="0" y="115888"/>
          <a:ext cx="9144000" cy="690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Лист" r:id="rId3" imgW="14478045" imgH="11020320" progId="Excel.Sheet.12">
                  <p:embed/>
                </p:oleObj>
              </mc:Choice>
              <mc:Fallback>
                <p:oleObj name="Лист" r:id="rId3" imgW="14478045" imgH="11020320" progId="Excel.Sheet.1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5888"/>
                        <a:ext cx="9144000" cy="6904037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0039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Лист" r:id="rId3" imgW="14478045" imgH="9982170" progId="Excel.Sheet.12">
                  <p:embed/>
                </p:oleObj>
              </mc:Choice>
              <mc:Fallback>
                <p:oleObj name="Лист" r:id="rId3" imgW="14478045" imgH="9982170" progId="Excel.Shee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031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88640"/>
            <a:ext cx="75896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Доходы бюджета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Поступающие </a:t>
            </a:r>
            <a:r>
              <a:rPr lang="ru-RU" sz="1400" dirty="0">
                <a:solidFill>
                  <a:schemeClr val="bg1"/>
                </a:solidFill>
              </a:rPr>
              <a:t>от населения, организаций, учреждений в бюджет денежные средства в виде налогов, неналоговых поступлений (пошлины, доходы от продажи имущества, штрафы и т.п.), безвозмездных поступлений. Кредиты, остатки средств на начало периода не включаются в состав доходов.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060848"/>
            <a:ext cx="7536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Дефицит </a:t>
            </a:r>
            <a:r>
              <a:rPr lang="ru-RU" sz="1400" b="1" dirty="0">
                <a:solidFill>
                  <a:schemeClr val="bg1"/>
                </a:solidFill>
              </a:rPr>
              <a:t>бюджета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Превышение </a:t>
            </a:r>
            <a:r>
              <a:rPr lang="ru-RU" sz="1400" dirty="0">
                <a:solidFill>
                  <a:schemeClr val="bg1"/>
                </a:solidFill>
              </a:rPr>
              <a:t>расходов бюджета над его доходами.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85293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Профицит </a:t>
            </a:r>
            <a:r>
              <a:rPr lang="ru-RU" sz="1400" b="1" dirty="0">
                <a:solidFill>
                  <a:schemeClr val="bg1"/>
                </a:solidFill>
              </a:rPr>
              <a:t>бюджета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  Превышение доходов </a:t>
            </a:r>
            <a:r>
              <a:rPr lang="ru-RU" sz="1400" dirty="0">
                <a:solidFill>
                  <a:schemeClr val="bg1"/>
                </a:solidFill>
              </a:rPr>
              <a:t>бюджета над его </a:t>
            </a:r>
            <a:r>
              <a:rPr lang="ru-RU" sz="1400" dirty="0" smtClean="0">
                <a:solidFill>
                  <a:schemeClr val="bg1"/>
                </a:solidFill>
              </a:rPr>
              <a:t>расходами.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1340768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 Расходы </a:t>
            </a:r>
            <a:r>
              <a:rPr lang="ru-RU" sz="1400" b="1" dirty="0">
                <a:solidFill>
                  <a:schemeClr val="bg1"/>
                </a:solidFill>
              </a:rPr>
              <a:t>бюджета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 Выплачиваемые </a:t>
            </a:r>
            <a:r>
              <a:rPr lang="ru-RU" sz="1400" dirty="0">
                <a:solidFill>
                  <a:schemeClr val="bg1"/>
                </a:solidFill>
              </a:rPr>
              <a:t>из бюджета денежные </a:t>
            </a:r>
            <a:r>
              <a:rPr lang="ru-RU" sz="1400" dirty="0" smtClean="0">
                <a:solidFill>
                  <a:schemeClr val="bg1"/>
                </a:solidFill>
              </a:rPr>
              <a:t>средства.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7096" y="378904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Межбюджетные </a:t>
            </a:r>
            <a:r>
              <a:rPr lang="ru-RU" sz="1400" b="1" dirty="0">
                <a:solidFill>
                  <a:schemeClr val="bg1"/>
                </a:solidFill>
              </a:rPr>
              <a:t>отношения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Взаимоотношения </a:t>
            </a:r>
            <a:r>
              <a:rPr lang="ru-RU" sz="1400" dirty="0">
                <a:solidFill>
                  <a:schemeClr val="bg1"/>
                </a:solidFill>
              </a:rPr>
              <a:t>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4-конечная звезда 16"/>
          <p:cNvSpPr/>
          <p:nvPr/>
        </p:nvSpPr>
        <p:spPr>
          <a:xfrm>
            <a:off x="467544" y="188640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467544" y="1268760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467544" y="2060848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467544" y="5373216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467544" y="3717032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467544" y="2852936"/>
            <a:ext cx="576064" cy="576064"/>
          </a:xfrm>
          <a:prstGeom prst="star4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509120"/>
            <a:ext cx="701101" cy="69500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07096" y="4581128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Межбюджетные трансферты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Средства</a:t>
            </a:r>
            <a:r>
              <a:rPr lang="ru-RU" sz="1400" dirty="0">
                <a:solidFill>
                  <a:schemeClr val="bg1"/>
                </a:solidFill>
              </a:rPr>
              <a:t>, предоставляемые одним бюджетом бюджетной системы Российской Федерации другому бюджету бюджетной системы Российской Федерации 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07096" y="6119336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Непрограммные расходы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Расходы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smtClean="0">
                <a:solidFill>
                  <a:schemeClr val="bg1"/>
                </a:solidFill>
              </a:rPr>
              <a:t>не включенные </a:t>
            </a:r>
            <a:r>
              <a:rPr lang="ru-RU" sz="1400" dirty="0">
                <a:solidFill>
                  <a:schemeClr val="bg1"/>
                </a:solidFill>
              </a:rPr>
              <a:t>в государственные и муниципальные программы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07096" y="5445224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Программные расходы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</a:t>
            </a:r>
            <a:r>
              <a:rPr lang="ru-RU" sz="1400" dirty="0" smtClean="0">
                <a:solidFill>
                  <a:schemeClr val="bg1"/>
                </a:solidFill>
              </a:rPr>
              <a:t>асходы, включенные в государственные и муниципальные программы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093296"/>
            <a:ext cx="695004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91440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Лист" r:id="rId3" imgW="14478045" imgH="8000910" progId="Excel.Sheet.12">
                  <p:embed/>
                </p:oleObj>
              </mc:Choice>
              <mc:Fallback>
                <p:oleObj name="Лист" r:id="rId3" imgW="14478045" imgH="8000910" progId="Excel.Sheet.1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7999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452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20153"/>
              </p:ext>
            </p:extLst>
          </p:nvPr>
        </p:nvGraphicFramePr>
        <p:xfrm>
          <a:off x="-7303" y="0"/>
          <a:ext cx="9151302" cy="68580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75340">
                  <a:extLst>
                    <a:ext uri="{9D8B030D-6E8A-4147-A177-3AD203B41FA5}">
                      <a16:colId xmlns:a16="http://schemas.microsoft.com/office/drawing/2014/main" val="404318726"/>
                    </a:ext>
                  </a:extLst>
                </a:gridCol>
                <a:gridCol w="2394155">
                  <a:extLst>
                    <a:ext uri="{9D8B030D-6E8A-4147-A177-3AD203B41FA5}">
                      <a16:colId xmlns:a16="http://schemas.microsoft.com/office/drawing/2014/main" val="1258839167"/>
                    </a:ext>
                  </a:extLst>
                </a:gridCol>
                <a:gridCol w="760932">
                  <a:extLst>
                    <a:ext uri="{9D8B030D-6E8A-4147-A177-3AD203B41FA5}">
                      <a16:colId xmlns:a16="http://schemas.microsoft.com/office/drawing/2014/main" val="3736689257"/>
                    </a:ext>
                  </a:extLst>
                </a:gridCol>
                <a:gridCol w="426864">
                  <a:extLst>
                    <a:ext uri="{9D8B030D-6E8A-4147-A177-3AD203B41FA5}">
                      <a16:colId xmlns:a16="http://schemas.microsoft.com/office/drawing/2014/main" val="210501511"/>
                    </a:ext>
                  </a:extLst>
                </a:gridCol>
                <a:gridCol w="515021">
                  <a:extLst>
                    <a:ext uri="{9D8B030D-6E8A-4147-A177-3AD203B41FA5}">
                      <a16:colId xmlns:a16="http://schemas.microsoft.com/office/drawing/2014/main" val="1744141830"/>
                    </a:ext>
                  </a:extLst>
                </a:gridCol>
                <a:gridCol w="575340">
                  <a:extLst>
                    <a:ext uri="{9D8B030D-6E8A-4147-A177-3AD203B41FA5}">
                      <a16:colId xmlns:a16="http://schemas.microsoft.com/office/drawing/2014/main" val="3488040590"/>
                    </a:ext>
                  </a:extLst>
                </a:gridCol>
                <a:gridCol w="575340">
                  <a:extLst>
                    <a:ext uri="{9D8B030D-6E8A-4147-A177-3AD203B41FA5}">
                      <a16:colId xmlns:a16="http://schemas.microsoft.com/office/drawing/2014/main" val="2404330074"/>
                    </a:ext>
                  </a:extLst>
                </a:gridCol>
                <a:gridCol w="575340">
                  <a:extLst>
                    <a:ext uri="{9D8B030D-6E8A-4147-A177-3AD203B41FA5}">
                      <a16:colId xmlns:a16="http://schemas.microsoft.com/office/drawing/2014/main" val="1900184581"/>
                    </a:ext>
                  </a:extLst>
                </a:gridCol>
                <a:gridCol w="575340">
                  <a:extLst>
                    <a:ext uri="{9D8B030D-6E8A-4147-A177-3AD203B41FA5}">
                      <a16:colId xmlns:a16="http://schemas.microsoft.com/office/drawing/2014/main" val="1239037807"/>
                    </a:ext>
                  </a:extLst>
                </a:gridCol>
                <a:gridCol w="575340">
                  <a:extLst>
                    <a:ext uri="{9D8B030D-6E8A-4147-A177-3AD203B41FA5}">
                      <a16:colId xmlns:a16="http://schemas.microsoft.com/office/drawing/2014/main" val="1627039245"/>
                    </a:ext>
                  </a:extLst>
                </a:gridCol>
                <a:gridCol w="1602290">
                  <a:extLst>
                    <a:ext uri="{9D8B030D-6E8A-4147-A177-3AD203B41FA5}">
                      <a16:colId xmlns:a16="http://schemas.microsoft.com/office/drawing/2014/main" val="470913506"/>
                    </a:ext>
                  </a:extLst>
                </a:gridCol>
              </a:tblGrid>
              <a:tr h="17532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Планируемые результаты реализации муниципальной программы городского округа Щёлково "Образование"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07219"/>
                  </a:ext>
                </a:extLst>
              </a:tr>
              <a:tr h="2404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№ п/п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Тип показателя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 измерения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Базовое      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значение     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на начало реализации подпрограммы (факт 2019)</a:t>
                      </a:r>
                      <a:br>
                        <a:rPr lang="ru-RU" sz="700" u="none" strike="noStrike">
                          <a:effectLst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Планируемое значение показателя по годам реализации</a:t>
                      </a:r>
                      <a:br>
                        <a:rPr lang="ru-RU" sz="700" u="none" strike="noStrike">
                          <a:effectLst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Наименование основного мероприятия в перечне мероприятий подпрограммы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2029"/>
                  </a:ext>
                </a:extLst>
              </a:tr>
              <a:tr h="711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</a:rPr>
                        <a:t>План </a:t>
                      </a:r>
                      <a:r>
                        <a:rPr lang="ru-RU" sz="700" u="none" strike="noStrike" dirty="0">
                          <a:effectLst/>
                        </a:rPr>
                        <a:t>2020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2021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2022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2023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2024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979059"/>
                  </a:ext>
                </a:extLst>
              </a:tr>
              <a:tr h="1219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22404"/>
                  </a:ext>
                </a:extLst>
              </a:tr>
              <a:tr h="13149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Подпрограмма </a:t>
                      </a:r>
                      <a:r>
                        <a:rPr lang="en-US" sz="700" u="none" strike="noStrike">
                          <a:effectLst/>
                        </a:rPr>
                        <a:t>I «</a:t>
                      </a:r>
                      <a:r>
                        <a:rPr lang="ru-RU" sz="700" u="none" strike="noStrike">
                          <a:effectLst/>
                        </a:rPr>
                        <a:t>Дошкольное образование»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371475"/>
                  </a:ext>
                </a:extLst>
              </a:tr>
              <a:tr h="7147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Количество отремонтированных дошкольных образовательных организаций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к ежегодному обращению Губернатора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штук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1,00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     - 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     - 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     - 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     - 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/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Проведение капитального ремонта объектов дошкольного образования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02286"/>
                  </a:ext>
                </a:extLst>
              </a:tr>
              <a:tr h="477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Количество созданных и восстановленных объектов социальной и инженерной инфраструктуры на территории военных городков Московской области (в сфере образования)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штук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1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</a:rPr>
                        <a:t>-</a:t>
                      </a:r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-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/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Проведение капитального ремонта объектов дошкольного образования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490359"/>
                  </a:ext>
                </a:extLst>
              </a:tr>
              <a:tr h="951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Отношение численности детей в возрасте от 1,5  до 3 лет,  осваивающих образовательные программы дошкольного образования, к сумме численности детей в возрасте от 1,5 до 3-х  лет,  осваивающих образовательные программы дошкольного образования,  и численности детей в возрасте от 1,5 до 3-х  лет, состоящих на учете для предоставления места в дошкольном образовательном учреждении с предпочтительной датой приема в текущем году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 к соглашению с ФОИВ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35,40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       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100,0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100,0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100,0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100,0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/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Проведение капитального ремонта объектов дошкольного образования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054309"/>
                  </a:ext>
                </a:extLst>
              </a:tr>
              <a:tr h="83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  Доля педагогических и руководящих работников государственных (муниципальных) дошкольных образовательных организаций, прошедших в течении последних 3 лет повышение квалификации или профессиональную переподготовку, в общей численности педагогических и руководящих работников дошкольных образовательных организаций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30,00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            30,00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35,00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35,00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35,00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35,00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/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Проведение капитального ремонта объектов дошкольного образования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51905"/>
                  </a:ext>
                </a:extLst>
              </a:tr>
              <a:tr h="833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на очереди на получение в текущем году дошкольного образования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100,00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          100,00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100,00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100,00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100,00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100,00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/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Финансовое обеспечение реализации прав граждан на получение общедоступного и бесплатного дошкольного образования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46103"/>
                  </a:ext>
                </a:extLst>
              </a:tr>
              <a:tr h="7147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 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104,70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          </a:t>
                      </a:r>
                      <a:r>
                        <a:rPr lang="ru-RU" sz="700" u="none" strike="noStrike" dirty="0" smtClean="0">
                          <a:effectLst/>
                        </a:rPr>
                        <a:t>104,09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104,70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104,70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104,70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104,70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/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Финансовое обеспечение реализации прав граждан на получение общедоступного и бесплатного дошкольного образования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962777"/>
                  </a:ext>
                </a:extLst>
              </a:tr>
              <a:tr h="9518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 Численность воспитанников в возрасте до трех лет,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посещающих государственные и муниципальные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организации, осуществляющие образовательную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деятельность по образовательным программам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дошкольного образования, присмотр и уход, в том числе в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субъектах Российской Федерации, входящих в состав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Дальневосточного и Северо-Кавказского федеральных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округов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приоритетный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чел.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  - 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     - 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     - 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     - 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     - 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                 - 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Основное мероприятие 02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/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Финансовое обеспечение реализации прав граждан на получение общедоступного и бесплатного дошкольного образования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34" marR="3034" marT="303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978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6889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8293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6022">
                  <a:extLst>
                    <a:ext uri="{9D8B030D-6E8A-4147-A177-3AD203B41FA5}">
                      <a16:colId xmlns:a16="http://schemas.microsoft.com/office/drawing/2014/main" val="256949116"/>
                    </a:ext>
                  </a:extLst>
                </a:gridCol>
                <a:gridCol w="2467303">
                  <a:extLst>
                    <a:ext uri="{9D8B030D-6E8A-4147-A177-3AD203B41FA5}">
                      <a16:colId xmlns:a16="http://schemas.microsoft.com/office/drawing/2014/main" val="2605288226"/>
                    </a:ext>
                  </a:extLst>
                </a:gridCol>
                <a:gridCol w="784182">
                  <a:extLst>
                    <a:ext uri="{9D8B030D-6E8A-4147-A177-3AD203B41FA5}">
                      <a16:colId xmlns:a16="http://schemas.microsoft.com/office/drawing/2014/main" val="538760345"/>
                    </a:ext>
                  </a:extLst>
                </a:gridCol>
                <a:gridCol w="439907">
                  <a:extLst>
                    <a:ext uri="{9D8B030D-6E8A-4147-A177-3AD203B41FA5}">
                      <a16:colId xmlns:a16="http://schemas.microsoft.com/office/drawing/2014/main" val="1152496352"/>
                    </a:ext>
                  </a:extLst>
                </a:gridCol>
                <a:gridCol w="530757">
                  <a:extLst>
                    <a:ext uri="{9D8B030D-6E8A-4147-A177-3AD203B41FA5}">
                      <a16:colId xmlns:a16="http://schemas.microsoft.com/office/drawing/2014/main" val="2147997766"/>
                    </a:ext>
                  </a:extLst>
                </a:gridCol>
                <a:gridCol w="592917">
                  <a:extLst>
                    <a:ext uri="{9D8B030D-6E8A-4147-A177-3AD203B41FA5}">
                      <a16:colId xmlns:a16="http://schemas.microsoft.com/office/drawing/2014/main" val="4113085777"/>
                    </a:ext>
                  </a:extLst>
                </a:gridCol>
                <a:gridCol w="592917">
                  <a:extLst>
                    <a:ext uri="{9D8B030D-6E8A-4147-A177-3AD203B41FA5}">
                      <a16:colId xmlns:a16="http://schemas.microsoft.com/office/drawing/2014/main" val="4082011827"/>
                    </a:ext>
                  </a:extLst>
                </a:gridCol>
                <a:gridCol w="592917">
                  <a:extLst>
                    <a:ext uri="{9D8B030D-6E8A-4147-A177-3AD203B41FA5}">
                      <a16:colId xmlns:a16="http://schemas.microsoft.com/office/drawing/2014/main" val="4270802928"/>
                    </a:ext>
                  </a:extLst>
                </a:gridCol>
                <a:gridCol w="592917">
                  <a:extLst>
                    <a:ext uri="{9D8B030D-6E8A-4147-A177-3AD203B41FA5}">
                      <a16:colId xmlns:a16="http://schemas.microsoft.com/office/drawing/2014/main" val="1175839846"/>
                    </a:ext>
                  </a:extLst>
                </a:gridCol>
                <a:gridCol w="592917">
                  <a:extLst>
                    <a:ext uri="{9D8B030D-6E8A-4147-A177-3AD203B41FA5}">
                      <a16:colId xmlns:a16="http://schemas.microsoft.com/office/drawing/2014/main" val="164780870"/>
                    </a:ext>
                  </a:extLst>
                </a:gridCol>
                <a:gridCol w="1651244">
                  <a:extLst>
                    <a:ext uri="{9D8B030D-6E8A-4147-A177-3AD203B41FA5}">
                      <a16:colId xmlns:a16="http://schemas.microsoft.com/office/drawing/2014/main" val="1806458544"/>
                    </a:ext>
                  </a:extLst>
                </a:gridCol>
              </a:tblGrid>
              <a:tr h="467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8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 в Московской области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приоритетный  показатель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97,00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          100,00  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/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Финансовое обеспечение реализации прав граждан на получение общедоступного и бесплатного дошкольного образования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183637"/>
                  </a:ext>
                </a:extLst>
              </a:tr>
              <a:tr h="467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9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 Удельный вес численности воспитанников частных дошкольных образовательных организаций в общей численности воспитанников дошкольных образовательных организаций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0,65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              </a:t>
                      </a:r>
                      <a:r>
                        <a:rPr lang="ru-RU" sz="750" u="none" strike="noStrike" dirty="0" smtClean="0">
                          <a:effectLst/>
                        </a:rPr>
                        <a:t>1,03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  1,80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  1,80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  1,80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  1,80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/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Финансовое обеспечение реализации прав граждан на получение общедоступного и бесплатного дошкольного образования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08253"/>
                  </a:ext>
                </a:extLst>
              </a:tr>
              <a:tr h="467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10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  Удельный вес численности воспитанников дошкольных образовательных организаций, обучающихся по программам, соответствующим требованиям федерального государственного образовательного стандарта дошкольного образования, в общей численности воспитанников дошкольных образовательных организаций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          100,00  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/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Финансовое обеспечение реализации прав граждан на получение общедоступного и бесплатного дошкольного образования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906207"/>
                  </a:ext>
                </a:extLst>
              </a:tr>
              <a:tr h="467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11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   Удельный вес численности педагогических работников ДОУ, имеющих педагогическое образование в общей численности педагогических работников ДОУ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          100,00  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Основное мероприятие 02</a:t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/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Финансовое обеспечение реализации прав граждан на получение общедоступного и бесплатного дошкольного образования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9532"/>
                  </a:ext>
                </a:extLst>
              </a:tr>
              <a:tr h="857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12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Доступность дошкольного образования для детей в возрасте от полутора до трех лет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к соглашению с ФОИВ по ФП «Содействие занятости женщин - создание условий дошкольного образования для детей в возрасте до трех лет»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  -  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          100,00  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100,00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Основное мероприятие Р2: федеральный проект "Содействие занятости женщин - создание условий дошкольного образования для детей в возрасте до трех лет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59382"/>
                  </a:ext>
                </a:extLst>
              </a:tr>
              <a:tr h="545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13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воспитанников в возрасте до трех лет,</a:t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посещающих частные организации, осуществляющие</a:t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образовательную деятельность по образовательным</a:t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программам дошкольного образования, присмотр и уход, в</a:t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том числе в субъектах Российской Федерации, входящих в</a:t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состав Дальневосточного и Северо-Кавказского</a:t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федеральных округов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приоритетный  показатель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чел.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65,00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            </a:t>
                      </a:r>
                      <a:r>
                        <a:rPr lang="ru-RU" sz="750" u="none" strike="noStrike" dirty="0" smtClean="0">
                          <a:effectLst/>
                        </a:rPr>
                        <a:t>12,00  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65,00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65,00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65,00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65,00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Основное мероприятие Р2: федеральный проект "Содействие занятости женщин - создание условий дошкольного образования для детей в возрасте до трех лет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01976"/>
                  </a:ext>
                </a:extLst>
              </a:tr>
              <a:tr h="422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Создание дополнительных мест для детей в возрасте от 2 месяцев до 3 лет в образовательных организациях, реализующих образовательные программы дошкольного образования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к ежегодному обращению Губернатора Московской области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мест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25,00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smtClean="0">
                          <a:effectLst/>
                        </a:rPr>
                        <a:t>20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140,00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-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-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-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Основное мероприятие Р2: федеральный проект "Содействие занятости женщин - создание условий дошкольного образования для детей в возрасте до трех лет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77989"/>
                  </a:ext>
                </a:extLst>
              </a:tr>
              <a:tr h="10131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15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Создано не менее 90 тыс. дополнительных мест, в том числе с обеспечением необходимых условий пребывания детей с ОВЗ и детей-инвалидов, в организациях, осуществляющих образовательную деятельность</a:t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по образовательным программам дошкольного образования, для детей в возрасте до трех лет за счет средств федерального бюджета, бюджетов субъектов Российской Федерации и местных бюджетов с учетом приоритетности региональных программ субъектов Российской Федерации, в том числе входящих в состав Дальневосточного и Северо-Кавказского федеральных округов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к соглашению с ФОИВ по ФП «Содействие занятости женщин - создание условий дошкольного образования для детей в возрасте до трех лет»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мест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  -  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                 -    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     -  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     -  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     -  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Основное мероприятие Р2: федеральный проект "Содействие занятости женщин - создание условий дошкольного образования для детей в возрасте до трех лет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17" marR="3117" marT="3117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653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730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-27992"/>
          <a:ext cx="9144000" cy="698538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6022">
                  <a:extLst>
                    <a:ext uri="{9D8B030D-6E8A-4147-A177-3AD203B41FA5}">
                      <a16:colId xmlns:a16="http://schemas.microsoft.com/office/drawing/2014/main" val="4257180635"/>
                    </a:ext>
                  </a:extLst>
                </a:gridCol>
                <a:gridCol w="2467300">
                  <a:extLst>
                    <a:ext uri="{9D8B030D-6E8A-4147-A177-3AD203B41FA5}">
                      <a16:colId xmlns:a16="http://schemas.microsoft.com/office/drawing/2014/main" val="2704116789"/>
                    </a:ext>
                  </a:extLst>
                </a:gridCol>
                <a:gridCol w="784182">
                  <a:extLst>
                    <a:ext uri="{9D8B030D-6E8A-4147-A177-3AD203B41FA5}">
                      <a16:colId xmlns:a16="http://schemas.microsoft.com/office/drawing/2014/main" val="3654492895"/>
                    </a:ext>
                  </a:extLst>
                </a:gridCol>
                <a:gridCol w="439906">
                  <a:extLst>
                    <a:ext uri="{9D8B030D-6E8A-4147-A177-3AD203B41FA5}">
                      <a16:colId xmlns:a16="http://schemas.microsoft.com/office/drawing/2014/main" val="2508059170"/>
                    </a:ext>
                  </a:extLst>
                </a:gridCol>
                <a:gridCol w="530757">
                  <a:extLst>
                    <a:ext uri="{9D8B030D-6E8A-4147-A177-3AD203B41FA5}">
                      <a16:colId xmlns:a16="http://schemas.microsoft.com/office/drawing/2014/main" val="3313495166"/>
                    </a:ext>
                  </a:extLst>
                </a:gridCol>
                <a:gridCol w="592918">
                  <a:extLst>
                    <a:ext uri="{9D8B030D-6E8A-4147-A177-3AD203B41FA5}">
                      <a16:colId xmlns:a16="http://schemas.microsoft.com/office/drawing/2014/main" val="4219527293"/>
                    </a:ext>
                  </a:extLst>
                </a:gridCol>
                <a:gridCol w="592918">
                  <a:extLst>
                    <a:ext uri="{9D8B030D-6E8A-4147-A177-3AD203B41FA5}">
                      <a16:colId xmlns:a16="http://schemas.microsoft.com/office/drawing/2014/main" val="3031079941"/>
                    </a:ext>
                  </a:extLst>
                </a:gridCol>
                <a:gridCol w="592918">
                  <a:extLst>
                    <a:ext uri="{9D8B030D-6E8A-4147-A177-3AD203B41FA5}">
                      <a16:colId xmlns:a16="http://schemas.microsoft.com/office/drawing/2014/main" val="4250892845"/>
                    </a:ext>
                  </a:extLst>
                </a:gridCol>
                <a:gridCol w="592918">
                  <a:extLst>
                    <a:ext uri="{9D8B030D-6E8A-4147-A177-3AD203B41FA5}">
                      <a16:colId xmlns:a16="http://schemas.microsoft.com/office/drawing/2014/main" val="3159507638"/>
                    </a:ext>
                  </a:extLst>
                </a:gridCol>
                <a:gridCol w="592918">
                  <a:extLst>
                    <a:ext uri="{9D8B030D-6E8A-4147-A177-3AD203B41FA5}">
                      <a16:colId xmlns:a16="http://schemas.microsoft.com/office/drawing/2014/main" val="714595572"/>
                    </a:ext>
                  </a:extLst>
                </a:gridCol>
                <a:gridCol w="1651243">
                  <a:extLst>
                    <a:ext uri="{9D8B030D-6E8A-4147-A177-3AD203B41FA5}">
                      <a16:colId xmlns:a16="http://schemas.microsoft.com/office/drawing/2014/main" val="1776215995"/>
                    </a:ext>
                  </a:extLst>
                </a:gridCol>
              </a:tblGrid>
              <a:tr h="1072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16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80" u="none" strike="noStrike" dirty="0">
                          <a:effectLst/>
                        </a:rPr>
                        <a:t>Созданы дополнительные места в субъектах Российской Федерации для детей в возрасте от 1,5 до 3 лет любой направленности в организациях, осуществляющих образовательную деятельность (за исключением государственных и муниципальных), и у индивидуальных предпринимателей, осуществляющих образовательную деятельность по образовательным программам дошкольного образования, в том числе адаптированным, и присмотр и уход за детьми</a:t>
                      </a:r>
                      <a:br>
                        <a:rPr lang="ru-RU" sz="680" u="none" strike="noStrike" dirty="0">
                          <a:effectLst/>
                        </a:rPr>
                      </a:br>
                      <a:endParaRPr lang="ru-RU" sz="6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показатель к соглашению с ФОИВ по ФП «Содействие занятости женщин - создание условий дошкольного образования для детей в возрасте до трех лет»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мест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-  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   -  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 dirty="0">
                          <a:effectLst/>
                        </a:rPr>
                        <a:t>                 -     </a:t>
                      </a:r>
                      <a:endParaRPr lang="ru-RU" sz="6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   -  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   -  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   -  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80" u="none" strike="noStrike">
                          <a:effectLst/>
                        </a:rPr>
                        <a:t>Основное мероприятие Р2: федеральный проект "Содействие занятости женщин - создание условий дошкольного образования для детей в возрасте до трех лет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202765"/>
                  </a:ext>
                </a:extLst>
              </a:tr>
              <a:tr h="1072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17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80" u="none" strike="noStrike">
                          <a:effectLst/>
                        </a:rPr>
                        <a:t>Созданы дополнительные места, в том числе с обеспечением необходимых условий пребывания детей с ОВЗ и детей-инвалидов, в организациях, осуществляющих образовательную деятельность по образовательным программам дошкольного образования, для детей в возрасте от полутора до трех лет за счет средств федерального бюджета, бюджетов субъектов Российской Федерации и местных бюджетов с учетом приоритетности региональных программ субъектов Российской Федерации, в том числе входящих в состав Дальневосточного и Северо-Кавказского федеральных округов (нарастающим итогом)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показатель к соглашению с ФОИВ по ФП «Содействие занятости женщин - создание условий дошкольного образования для детей в возрасте до трех лет»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мест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-  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   -  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 dirty="0">
                          <a:effectLst/>
                        </a:rPr>
                        <a:t>                 -     </a:t>
                      </a:r>
                      <a:endParaRPr lang="ru-RU" sz="6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   -  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   -  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   -  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80" u="none" strike="noStrike">
                          <a:effectLst/>
                        </a:rPr>
                        <a:t>Основное мероприятие Р2: федеральный проект "Содействие занятости женщин - создание условий дошкольного образования для детей в возрасте до трех лет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314385"/>
                  </a:ext>
                </a:extLst>
              </a:tr>
              <a:tr h="11506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Подпрограмма </a:t>
                      </a:r>
                      <a:r>
                        <a:rPr lang="en-US" sz="680" u="none" strike="noStrike">
                          <a:effectLst/>
                        </a:rPr>
                        <a:t>II "</a:t>
                      </a:r>
                      <a:r>
                        <a:rPr lang="ru-RU" sz="680" u="none" strike="noStrike">
                          <a:effectLst/>
                        </a:rPr>
                        <a:t>Общее образование"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752468"/>
                  </a:ext>
                </a:extLst>
              </a:tr>
              <a:tr h="430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18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80" u="none" strike="noStrike">
                          <a:effectLst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%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116,20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 dirty="0">
                          <a:effectLst/>
                        </a:rPr>
                        <a:t>          </a:t>
                      </a:r>
                      <a:r>
                        <a:rPr lang="ru-RU" sz="680" u="none" strike="noStrike" dirty="0" smtClean="0">
                          <a:effectLst/>
                        </a:rPr>
                        <a:t>125,38   </a:t>
                      </a:r>
                      <a:endParaRPr lang="ru-RU" sz="6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105,50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105,50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105,50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105,50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8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680" u="none" strike="noStrike">
                          <a:effectLst/>
                        </a:rPr>
                      </a:br>
                      <a:r>
                        <a:rPr lang="ru-RU" sz="680" u="none" strike="noStrike">
                          <a:effectLst/>
                        </a:rPr>
                        <a:t/>
                      </a:r>
                      <a:br>
                        <a:rPr lang="ru-RU" sz="680" u="none" strike="noStrike">
                          <a:effectLst/>
                        </a:rPr>
                      </a:br>
                      <a:r>
                        <a:rPr lang="ru-RU" sz="680" u="none" strike="noStrike">
                          <a:effectLst/>
                        </a:rPr>
                        <a:t>Финансовое обеспечение деятельности образовательных организаций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95645"/>
                  </a:ext>
                </a:extLst>
              </a:tr>
              <a:tr h="430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19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80" u="none" strike="noStrike">
                          <a:effectLst/>
                        </a:rPr>
                        <a:t>Доля учителей, заместителей директоров и директоров школ, повысивших уровень квалификации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приоритетный показатель (Рейтинг -50)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%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-  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 dirty="0">
                          <a:effectLst/>
                        </a:rPr>
                        <a:t>            33,00   </a:t>
                      </a:r>
                      <a:endParaRPr lang="ru-RU" sz="6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33,00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33,00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33,00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33,00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8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680" u="none" strike="noStrike">
                          <a:effectLst/>
                        </a:rPr>
                      </a:br>
                      <a:r>
                        <a:rPr lang="ru-RU" sz="680" u="none" strike="noStrike">
                          <a:effectLst/>
                        </a:rPr>
                        <a:t/>
                      </a:r>
                      <a:br>
                        <a:rPr lang="ru-RU" sz="680" u="none" strike="noStrike">
                          <a:effectLst/>
                        </a:rPr>
                      </a:br>
                      <a:r>
                        <a:rPr lang="ru-RU" sz="680" u="none" strike="noStrike">
                          <a:effectLst/>
                        </a:rPr>
                        <a:t>Финансовое обеспечение деятельности образовательных организаций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194944"/>
                  </a:ext>
                </a:extLst>
              </a:tr>
              <a:tr h="430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20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80" u="none" strike="noStrike">
                          <a:effectLst/>
                        </a:rPr>
                        <a:t>Рейтинг школ ( переход в "зелёную зону")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приоритетный показатель (Рейтинг -50)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балл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27,93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 dirty="0">
                          <a:effectLst/>
                        </a:rPr>
                        <a:t>            33,20   </a:t>
                      </a:r>
                      <a:endParaRPr lang="ru-RU" sz="6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-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-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-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-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80" u="none" strike="noStrike">
                          <a:effectLst/>
                        </a:rPr>
                        <a:t>Основное мероприятие 01</a:t>
                      </a:r>
                      <a:br>
                        <a:rPr lang="ru-RU" sz="680" u="none" strike="noStrike">
                          <a:effectLst/>
                        </a:rPr>
                      </a:br>
                      <a:r>
                        <a:rPr lang="ru-RU" sz="680" u="none" strike="noStrike">
                          <a:effectLst/>
                        </a:rPr>
                        <a:t/>
                      </a:r>
                      <a:br>
                        <a:rPr lang="ru-RU" sz="680" u="none" strike="noStrike">
                          <a:effectLst/>
                        </a:rPr>
                      </a:br>
                      <a:r>
                        <a:rPr lang="ru-RU" sz="680" u="none" strike="noStrike">
                          <a:effectLst/>
                        </a:rPr>
                        <a:t>Финансовое обеспечение деятельности образовательных организаций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50133"/>
                  </a:ext>
                </a:extLst>
              </a:tr>
              <a:tr h="858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21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80" u="none" strike="noStrike">
                          <a:effectLst/>
                        </a:rPr>
                        <a:t>Качественное питание в школах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приоритетный показатель (Рейтинг -50)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единица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-  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 dirty="0" smtClean="0">
                          <a:effectLst/>
                        </a:rPr>
                        <a:t>173,2</a:t>
                      </a:r>
                      <a:endParaRPr lang="ru-RU" sz="6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405,00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405,00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405,00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405,00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80" u="none" strike="noStrike">
                          <a:effectLst/>
                        </a:rPr>
                        <a:t>Основное мероприятие 03</a:t>
                      </a:r>
                      <a:br>
                        <a:rPr lang="ru-RU" sz="680" u="none" strike="noStrike">
                          <a:effectLst/>
                        </a:rPr>
                      </a:br>
                      <a:r>
                        <a:rPr lang="ru-RU" sz="680" u="none" strike="noStrike">
                          <a:effectLst/>
                        </a:rPr>
                        <a:t/>
                      </a:r>
                      <a:br>
                        <a:rPr lang="ru-RU" sz="680" u="none" strike="noStrike">
                          <a:effectLst/>
                        </a:rPr>
                      </a:br>
                      <a:r>
                        <a:rPr lang="ru-RU" sz="680" u="none" strike="noStrike">
                          <a:effectLst/>
                        </a:rPr>
                        <a:t>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979138"/>
                  </a:ext>
                </a:extLst>
              </a:tr>
              <a:tr h="858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22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80" u="none" strike="noStrike">
                          <a:effectLst/>
                        </a:rPr>
                        <a:t>Результативность участия муниципального образования во всероссийской олимпиаде школьников (ВсОШ)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приоритетный  показатель(Рейтинг -50)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балл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33,33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 dirty="0">
                          <a:effectLst/>
                        </a:rPr>
                        <a:t>              </a:t>
                      </a:r>
                      <a:r>
                        <a:rPr lang="ru-RU" sz="680" u="none" strike="noStrike" dirty="0" smtClean="0">
                          <a:effectLst/>
                        </a:rPr>
                        <a:t>13,0   </a:t>
                      </a:r>
                      <a:endParaRPr lang="ru-RU" sz="6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8,00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8,00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8,00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  8,00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80" u="none" strike="noStrike">
                          <a:effectLst/>
                        </a:rPr>
                        <a:t>Основное мероприятие 03</a:t>
                      </a:r>
                      <a:br>
                        <a:rPr lang="ru-RU" sz="680" u="none" strike="noStrike">
                          <a:effectLst/>
                        </a:rPr>
                      </a:br>
                      <a:r>
                        <a:rPr lang="ru-RU" sz="680" u="none" strike="noStrike">
                          <a:effectLst/>
                        </a:rPr>
                        <a:t/>
                      </a:r>
                      <a:br>
                        <a:rPr lang="ru-RU" sz="680" u="none" strike="noStrike">
                          <a:effectLst/>
                        </a:rPr>
                      </a:br>
                      <a:r>
                        <a:rPr lang="ru-RU" sz="680" u="none" strike="noStrike">
                          <a:effectLst/>
                        </a:rPr>
                        <a:t>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515304"/>
                  </a:ext>
                </a:extLst>
              </a:tr>
              <a:tr h="858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23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80" u="none" strike="noStrike">
                          <a:effectLst/>
                        </a:rPr>
                        <a:t> Удельный вес численности обучающихся в образовательных организациях общего образования в соответствии с федеральными государственными образовательными стандартами в общей численности обучающихся в образовательных организациях общего образования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%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72,50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 dirty="0">
                          <a:effectLst/>
                        </a:rPr>
                        <a:t>            98,00   </a:t>
                      </a:r>
                      <a:endParaRPr lang="ru-RU" sz="6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100,00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100,00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100,00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100,00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80" u="none" strike="noStrike">
                          <a:effectLst/>
                        </a:rPr>
                        <a:t>Основное мероприятие 03</a:t>
                      </a:r>
                      <a:br>
                        <a:rPr lang="ru-RU" sz="680" u="none" strike="noStrike">
                          <a:effectLst/>
                        </a:rPr>
                      </a:br>
                      <a:r>
                        <a:rPr lang="ru-RU" sz="680" u="none" strike="noStrike">
                          <a:effectLst/>
                        </a:rPr>
                        <a:t/>
                      </a:r>
                      <a:br>
                        <a:rPr lang="ru-RU" sz="680" u="none" strike="noStrike">
                          <a:effectLst/>
                        </a:rPr>
                      </a:br>
                      <a:r>
                        <a:rPr lang="ru-RU" sz="680" u="none" strike="noStrike">
                          <a:effectLst/>
                        </a:rPr>
                        <a:t>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79770"/>
                  </a:ext>
                </a:extLst>
              </a:tr>
              <a:tr h="858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24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80" u="none" strike="noStrike">
                          <a:effectLst/>
                        </a:rPr>
                        <a:t> Доля общеобразовательных организаций, работающих в условиях реализации программ региональных инновационных площадок и инновационных образовательных проектов, в общей численности общеобразовательных организаций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%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52,00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 dirty="0">
                          <a:effectLst/>
                        </a:rPr>
                        <a:t>            56,00   </a:t>
                      </a:r>
                      <a:endParaRPr lang="ru-RU" sz="6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57,00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58,00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59,00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80" u="none" strike="noStrike">
                          <a:effectLst/>
                        </a:rPr>
                        <a:t>            60,00   </a:t>
                      </a:r>
                      <a:endParaRPr lang="ru-RU" sz="68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80" u="none" strike="noStrike" dirty="0">
                          <a:effectLst/>
                        </a:rPr>
                        <a:t>Основное мероприятие 03</a:t>
                      </a:r>
                      <a:br>
                        <a:rPr lang="ru-RU" sz="680" u="none" strike="noStrike" dirty="0">
                          <a:effectLst/>
                        </a:rPr>
                      </a:br>
                      <a:r>
                        <a:rPr lang="ru-RU" sz="680" u="none" strike="noStrike" dirty="0">
                          <a:effectLst/>
                        </a:rPr>
                        <a:t/>
                      </a:r>
                      <a:br>
                        <a:rPr lang="ru-RU" sz="680" u="none" strike="noStrike" dirty="0">
                          <a:effectLst/>
                        </a:rPr>
                      </a:br>
                      <a:r>
                        <a:rPr lang="ru-RU" sz="680" u="none" strike="noStrike" dirty="0">
                          <a:effectLst/>
                        </a:rPr>
                        <a:t>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</a:t>
                      </a:r>
                      <a:endParaRPr lang="ru-RU" sz="68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859" marR="2859" marT="285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98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9095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636" y="0"/>
          <a:ext cx="9141362" cy="68580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5934">
                  <a:extLst>
                    <a:ext uri="{9D8B030D-6E8A-4147-A177-3AD203B41FA5}">
                      <a16:colId xmlns:a16="http://schemas.microsoft.com/office/drawing/2014/main" val="1532777490"/>
                    </a:ext>
                  </a:extLst>
                </a:gridCol>
                <a:gridCol w="2466591">
                  <a:extLst>
                    <a:ext uri="{9D8B030D-6E8A-4147-A177-3AD203B41FA5}">
                      <a16:colId xmlns:a16="http://schemas.microsoft.com/office/drawing/2014/main" val="1641316831"/>
                    </a:ext>
                  </a:extLst>
                </a:gridCol>
                <a:gridCol w="783955">
                  <a:extLst>
                    <a:ext uri="{9D8B030D-6E8A-4147-A177-3AD203B41FA5}">
                      <a16:colId xmlns:a16="http://schemas.microsoft.com/office/drawing/2014/main" val="4006159348"/>
                    </a:ext>
                  </a:extLst>
                </a:gridCol>
                <a:gridCol w="439780">
                  <a:extLst>
                    <a:ext uri="{9D8B030D-6E8A-4147-A177-3AD203B41FA5}">
                      <a16:colId xmlns:a16="http://schemas.microsoft.com/office/drawing/2014/main" val="3134422096"/>
                    </a:ext>
                  </a:extLst>
                </a:gridCol>
                <a:gridCol w="530604">
                  <a:extLst>
                    <a:ext uri="{9D8B030D-6E8A-4147-A177-3AD203B41FA5}">
                      <a16:colId xmlns:a16="http://schemas.microsoft.com/office/drawing/2014/main" val="981557444"/>
                    </a:ext>
                  </a:extLst>
                </a:gridCol>
                <a:gridCol w="592746">
                  <a:extLst>
                    <a:ext uri="{9D8B030D-6E8A-4147-A177-3AD203B41FA5}">
                      <a16:colId xmlns:a16="http://schemas.microsoft.com/office/drawing/2014/main" val="2342767156"/>
                    </a:ext>
                  </a:extLst>
                </a:gridCol>
                <a:gridCol w="592746">
                  <a:extLst>
                    <a:ext uri="{9D8B030D-6E8A-4147-A177-3AD203B41FA5}">
                      <a16:colId xmlns:a16="http://schemas.microsoft.com/office/drawing/2014/main" val="465473490"/>
                    </a:ext>
                  </a:extLst>
                </a:gridCol>
                <a:gridCol w="592746">
                  <a:extLst>
                    <a:ext uri="{9D8B030D-6E8A-4147-A177-3AD203B41FA5}">
                      <a16:colId xmlns:a16="http://schemas.microsoft.com/office/drawing/2014/main" val="2273526932"/>
                    </a:ext>
                  </a:extLst>
                </a:gridCol>
                <a:gridCol w="592746">
                  <a:extLst>
                    <a:ext uri="{9D8B030D-6E8A-4147-A177-3AD203B41FA5}">
                      <a16:colId xmlns:a16="http://schemas.microsoft.com/office/drawing/2014/main" val="2584686113"/>
                    </a:ext>
                  </a:extLst>
                </a:gridCol>
                <a:gridCol w="592746">
                  <a:extLst>
                    <a:ext uri="{9D8B030D-6E8A-4147-A177-3AD203B41FA5}">
                      <a16:colId xmlns:a16="http://schemas.microsoft.com/office/drawing/2014/main" val="2423398472"/>
                    </a:ext>
                  </a:extLst>
                </a:gridCol>
                <a:gridCol w="1650768">
                  <a:extLst>
                    <a:ext uri="{9D8B030D-6E8A-4147-A177-3AD203B41FA5}">
                      <a16:colId xmlns:a16="http://schemas.microsoft.com/office/drawing/2014/main" val="692577456"/>
                    </a:ext>
                  </a:extLst>
                </a:gridCol>
              </a:tblGrid>
              <a:tr h="1292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Доля обучающихся (физических лиц) общеобразовательных организаций, которым оказана поддержка в рамках программ поддержки одаренных детей и талантливой молодежи (на муниципальном и региональном уровне)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0,60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1,00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1,00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1,00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1,00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1,00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03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/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193848"/>
                  </a:ext>
                </a:extLst>
              </a:tr>
              <a:tr h="1292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  Количество современных компьютеров ( со сроком эксплуатации не более 7 лет)на 100 обучающихся в общеобразовательных организациях муниципального образования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штук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13,00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13,80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13,80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13,80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13,80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13,80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03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/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Реализация федеральных государственных образовательных стандартов общего образования, в том числе мероприятий по нормативному правовому и методическому сопровождению, обновлению содержания и технологий образования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96891"/>
                  </a:ext>
                </a:extLst>
              </a:tr>
              <a:tr h="1163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Доля выпускников текущего года, набравших 220 баллов и более по 3 предметам, к общему количеству выпускников текущего года, сдававших ЕГЭ по 3 и более предметам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28,20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33,20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28,80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29,00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29,00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29,00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05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 «Обеспечение и проведение государственной итоговой аттестации обучающихся, освоивших образовательные программы основного общего и среднего общего образования, в том числе в форме единого государственного экзамена»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744672"/>
                  </a:ext>
                </a:extLst>
              </a:tr>
              <a:tr h="1034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Обновлена материально-техническая база для формирования у обучающихся современных технологических и гуманитарных навыков. Создана материально-техническая база для реализации основных и дополнительных общеобразовательных программ цифрового и гуманитарного профилей в общеобразовательных организациях, расположенных в сельской местности и малых городах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соглашению с ФОИВ по федеральному проекту «Современная школа»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1,00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0,002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-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0,004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-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E1. Федеральный проект «Современная школа»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434111"/>
                  </a:ext>
                </a:extLst>
              </a:tr>
              <a:tr h="90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к соглашению с ФОИВ по федеральному проекту «Современная школа»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штук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1,00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-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-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-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E1. Федеральный проект «Современная школа»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401365"/>
                  </a:ext>
                </a:extLst>
              </a:tr>
              <a:tr h="648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 в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99,00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100,00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100,00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100,00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100,00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100,00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E1. Федеральный проект «Современная школа»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39288"/>
                  </a:ext>
                </a:extLst>
              </a:tr>
              <a:tr h="519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Внедрена целевая модель цифровой образовательной среды в общеобразовательных организациях и профессиональных образовательных организациях во всех субъектах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штук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-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10,00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12,00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-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-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E1. Федеральный проект «Современная школа»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9" marR="3139" marT="3139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678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7797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0"/>
          <a:ext cx="9143998" cy="685799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6023">
                  <a:extLst>
                    <a:ext uri="{9D8B030D-6E8A-4147-A177-3AD203B41FA5}">
                      <a16:colId xmlns:a16="http://schemas.microsoft.com/office/drawing/2014/main" val="4060768573"/>
                    </a:ext>
                  </a:extLst>
                </a:gridCol>
                <a:gridCol w="2467302">
                  <a:extLst>
                    <a:ext uri="{9D8B030D-6E8A-4147-A177-3AD203B41FA5}">
                      <a16:colId xmlns:a16="http://schemas.microsoft.com/office/drawing/2014/main" val="1534578758"/>
                    </a:ext>
                  </a:extLst>
                </a:gridCol>
                <a:gridCol w="784181">
                  <a:extLst>
                    <a:ext uri="{9D8B030D-6E8A-4147-A177-3AD203B41FA5}">
                      <a16:colId xmlns:a16="http://schemas.microsoft.com/office/drawing/2014/main" val="3202559033"/>
                    </a:ext>
                  </a:extLst>
                </a:gridCol>
                <a:gridCol w="439907">
                  <a:extLst>
                    <a:ext uri="{9D8B030D-6E8A-4147-A177-3AD203B41FA5}">
                      <a16:colId xmlns:a16="http://schemas.microsoft.com/office/drawing/2014/main" val="1800777576"/>
                    </a:ext>
                  </a:extLst>
                </a:gridCol>
                <a:gridCol w="530756">
                  <a:extLst>
                    <a:ext uri="{9D8B030D-6E8A-4147-A177-3AD203B41FA5}">
                      <a16:colId xmlns:a16="http://schemas.microsoft.com/office/drawing/2014/main" val="973244627"/>
                    </a:ext>
                  </a:extLst>
                </a:gridCol>
                <a:gridCol w="592917">
                  <a:extLst>
                    <a:ext uri="{9D8B030D-6E8A-4147-A177-3AD203B41FA5}">
                      <a16:colId xmlns:a16="http://schemas.microsoft.com/office/drawing/2014/main" val="312977266"/>
                    </a:ext>
                  </a:extLst>
                </a:gridCol>
                <a:gridCol w="592917">
                  <a:extLst>
                    <a:ext uri="{9D8B030D-6E8A-4147-A177-3AD203B41FA5}">
                      <a16:colId xmlns:a16="http://schemas.microsoft.com/office/drawing/2014/main" val="1131267815"/>
                    </a:ext>
                  </a:extLst>
                </a:gridCol>
                <a:gridCol w="592917">
                  <a:extLst>
                    <a:ext uri="{9D8B030D-6E8A-4147-A177-3AD203B41FA5}">
                      <a16:colId xmlns:a16="http://schemas.microsoft.com/office/drawing/2014/main" val="1213934677"/>
                    </a:ext>
                  </a:extLst>
                </a:gridCol>
                <a:gridCol w="592917">
                  <a:extLst>
                    <a:ext uri="{9D8B030D-6E8A-4147-A177-3AD203B41FA5}">
                      <a16:colId xmlns:a16="http://schemas.microsoft.com/office/drawing/2014/main" val="1217426309"/>
                    </a:ext>
                  </a:extLst>
                </a:gridCol>
                <a:gridCol w="592917">
                  <a:extLst>
                    <a:ext uri="{9D8B030D-6E8A-4147-A177-3AD203B41FA5}">
                      <a16:colId xmlns:a16="http://schemas.microsoft.com/office/drawing/2014/main" val="426641311"/>
                    </a:ext>
                  </a:extLst>
                </a:gridCol>
                <a:gridCol w="1651244">
                  <a:extLst>
                    <a:ext uri="{9D8B030D-6E8A-4147-A177-3AD203B41FA5}">
                      <a16:colId xmlns:a16="http://schemas.microsoft.com/office/drawing/2014/main" val="3494509064"/>
                    </a:ext>
                  </a:extLst>
                </a:gridCol>
              </a:tblGrid>
              <a:tr h="457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32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 Количество отремонтированных общеобразовательных организаций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отраслевой показатель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штук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2,00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>
                          <a:effectLst/>
                        </a:rPr>
                        <a:t>              </a:t>
                      </a:r>
                      <a:r>
                        <a:rPr lang="ru-RU" sz="740" u="none" strike="noStrike" dirty="0" smtClean="0">
                          <a:effectLst/>
                        </a:rPr>
                        <a:t>0  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Е1: федеральный проект «Современная школа»  национального проекта «Образование»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687768"/>
                  </a:ext>
                </a:extLst>
              </a:tr>
              <a:tr h="684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33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 dirty="0">
                          <a:effectLst/>
                        </a:rPr>
                        <a:t>Доля обучающихся во вторую смену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показатель к ежегодному обращению Губернатора Московской области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%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9,30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>
                          <a:effectLst/>
                        </a:rPr>
                        <a:t>              </a:t>
                      </a:r>
                      <a:r>
                        <a:rPr lang="ru-RU" sz="740" u="none" strike="noStrike" dirty="0" smtClean="0">
                          <a:effectLst/>
                        </a:rPr>
                        <a:t>9,64  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1,70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5,00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5,00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Е1: федеральный проект «Современная школа»  национального проекта «Образование»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475624"/>
                  </a:ext>
                </a:extLst>
              </a:tr>
              <a:tr h="571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34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Доля обучающихся в государственных(муниципальных) общеобщеобразовательных организациях, занимающихся в одну смену, в общей численности обучающихся в государственных(муниципальных) общеобщеобразовательных организациях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отраслевой показатель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%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90,70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 smtClean="0">
                          <a:effectLst/>
                        </a:rPr>
                        <a:t>90,36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98,30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95,00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95,00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100,00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Е1: федеральный проект «Современная школа»  национального проекта «Образование»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07777"/>
                  </a:ext>
                </a:extLst>
              </a:tr>
              <a:tr h="457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35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Доля обучающихся муниципальных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обучающихся,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%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84,00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>
                          <a:effectLst/>
                        </a:rPr>
                        <a:t>            </a:t>
                      </a:r>
                      <a:r>
                        <a:rPr lang="ru-RU" sz="740" u="none" strike="noStrike" dirty="0" smtClean="0">
                          <a:effectLst/>
                        </a:rPr>
                        <a:t>95,0  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>
                          <a:effectLst/>
                        </a:rPr>
                        <a:t>            95,30  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95,60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95,90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96,00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Е1: федеральный проект «Современная школа»  национального проекта «Образование»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753910"/>
                  </a:ext>
                </a:extLst>
              </a:tr>
              <a:tr h="571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36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Для 935 тыс. детей в не менее чем в 7000 общеобразовательных организаций, расположенных в сельской местности, обновлена материально-техническая база для занятий физической культурой и спортом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показатель к соглашению с ФОИВ по ФП «Успех каждого ребенка»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штук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>
                          <a:effectLst/>
                        </a:rPr>
                        <a:t>                 -    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E2. Федеральный проект «Успех каждого ребенка»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604613"/>
                  </a:ext>
                </a:extLst>
              </a:tr>
              <a:tr h="684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37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Число детей, получивших рекомендации по построению индивидуального учебного плана в соответствии с выбранными профессиональными компетенциями (профессиональными областями деятельности)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Показатель к соглашению с ФОИВ по федеральному проекту «Успех каждого ребенка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тыс. человек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0,265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 smtClean="0">
                          <a:effectLst/>
                        </a:rPr>
                        <a:t>0,307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0,83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1,20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1,59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1,92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E2. Федеральный проект «Успех каждого ребенка»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852622"/>
                  </a:ext>
                </a:extLst>
              </a:tr>
              <a:tr h="1164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Подпрограмма III  «Дополнительное  образование , воспитание  и психолого-социальное сопровождение  детей»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106638"/>
                  </a:ext>
                </a:extLst>
              </a:tr>
              <a:tr h="571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38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Доля детей в возрасте от 5 до 18 лет включительно, посещающих объединения образовательных организаций, участвующих в проекте «Наука в Подмосковье"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приоритетный  показатель(Рейтинг -50)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%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15,00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15,00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15,00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15,00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15,00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2 «Реализация «пилотных проектов» обновления содержания и технологий дополнительного образования, воспитания, психолого-педагогического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684969"/>
                  </a:ext>
                </a:extLst>
              </a:tr>
              <a:tr h="457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39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%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100,00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>
                          <a:effectLst/>
                        </a:rPr>
                        <a:t>          100,00  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100,00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100,00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100,00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100,00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03 «Финансовое  обеспечение оказания услуг (выполнения работ) организациями дополнительного образования»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183939"/>
                  </a:ext>
                </a:extLst>
              </a:tr>
              <a:tr h="457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40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 Доля детей (от 5 до 18 лет), охваченных дополнительным общеразвивающими программами технической и естественнонаучной направленности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приоритетный  показатель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%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7,00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18,00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20,00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22,00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24,00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26,00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03 «Финансовое  обеспечение оказания услуг (выполнения работ) организациями дополнительного образования»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418818"/>
                  </a:ext>
                </a:extLst>
              </a:tr>
              <a:tr h="457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41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Доля детей-инвалидов в возрасте от 5 до 18 лет, получающих дополнительное образование, в общей численности детей-инвалидов данного возраста в Московской области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приоритетный показатель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%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46,00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 smtClean="0">
                          <a:effectLst/>
                        </a:rPr>
                        <a:t>77,0  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50,00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50,00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50,00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50,00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03 «Финансовое  обеспечение оказания услуг (выполнения работ) организациями дополнительного образования»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934299"/>
                  </a:ext>
                </a:extLst>
              </a:tr>
              <a:tr h="457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42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Зарплата бюджетников-Достижение (поддержание) средней заработной платы работников социальной сферы в соответствии с майскими Указами Президента 2012 года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приоритетный показатель(Рейтинг -50)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%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100,00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>
                          <a:effectLst/>
                        </a:rPr>
                        <a:t>          </a:t>
                      </a:r>
                      <a:r>
                        <a:rPr lang="ru-RU" sz="740" u="none" strike="noStrike" dirty="0" smtClean="0">
                          <a:effectLst/>
                        </a:rPr>
                        <a:t>102,06  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100,00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100,00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100,00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100,00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03 «Финансовое  обеспечение оказания услуг (выполнения работ) организациями дополнительного образования»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207413"/>
                  </a:ext>
                </a:extLst>
              </a:tr>
              <a:tr h="457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43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  Доля детей, привлекаемых к участию в творческих мероприятиях, от общего числа детей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приоритетный показатель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%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25,80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 smtClean="0">
                          <a:effectLst/>
                        </a:rPr>
                        <a:t>37,32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26,30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26,40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26,50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26,60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03 «Финансовое  обеспечение оказания услуг (выполнения работ) организациями дополнительного образования»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225473"/>
                  </a:ext>
                </a:extLst>
              </a:tr>
              <a:tr h="457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44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профессионального образования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приоритетный  показатель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чел.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-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>
                          <a:effectLst/>
                        </a:rPr>
                        <a:t>          450,00  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450,00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450,00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450,00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450,00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 dirty="0">
                          <a:effectLst/>
                        </a:rPr>
                        <a:t>Основное мероприятие 03 «Финансовое  обеспечение оказания услуг (выполнения работ) организациями дополнительного образования»   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784" marR="2784" marT="278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613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0200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-4057"/>
          <a:ext cx="9144000" cy="690712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6022">
                  <a:extLst>
                    <a:ext uri="{9D8B030D-6E8A-4147-A177-3AD203B41FA5}">
                      <a16:colId xmlns:a16="http://schemas.microsoft.com/office/drawing/2014/main" val="2594040836"/>
                    </a:ext>
                  </a:extLst>
                </a:gridCol>
                <a:gridCol w="2467303">
                  <a:extLst>
                    <a:ext uri="{9D8B030D-6E8A-4147-A177-3AD203B41FA5}">
                      <a16:colId xmlns:a16="http://schemas.microsoft.com/office/drawing/2014/main" val="3633435455"/>
                    </a:ext>
                  </a:extLst>
                </a:gridCol>
                <a:gridCol w="784181">
                  <a:extLst>
                    <a:ext uri="{9D8B030D-6E8A-4147-A177-3AD203B41FA5}">
                      <a16:colId xmlns:a16="http://schemas.microsoft.com/office/drawing/2014/main" val="328670432"/>
                    </a:ext>
                  </a:extLst>
                </a:gridCol>
                <a:gridCol w="439907">
                  <a:extLst>
                    <a:ext uri="{9D8B030D-6E8A-4147-A177-3AD203B41FA5}">
                      <a16:colId xmlns:a16="http://schemas.microsoft.com/office/drawing/2014/main" val="883188581"/>
                    </a:ext>
                  </a:extLst>
                </a:gridCol>
                <a:gridCol w="530757">
                  <a:extLst>
                    <a:ext uri="{9D8B030D-6E8A-4147-A177-3AD203B41FA5}">
                      <a16:colId xmlns:a16="http://schemas.microsoft.com/office/drawing/2014/main" val="2898796690"/>
                    </a:ext>
                  </a:extLst>
                </a:gridCol>
                <a:gridCol w="592917">
                  <a:extLst>
                    <a:ext uri="{9D8B030D-6E8A-4147-A177-3AD203B41FA5}">
                      <a16:colId xmlns:a16="http://schemas.microsoft.com/office/drawing/2014/main" val="3448948986"/>
                    </a:ext>
                  </a:extLst>
                </a:gridCol>
                <a:gridCol w="592917">
                  <a:extLst>
                    <a:ext uri="{9D8B030D-6E8A-4147-A177-3AD203B41FA5}">
                      <a16:colId xmlns:a16="http://schemas.microsoft.com/office/drawing/2014/main" val="2294794062"/>
                    </a:ext>
                  </a:extLst>
                </a:gridCol>
                <a:gridCol w="592917">
                  <a:extLst>
                    <a:ext uri="{9D8B030D-6E8A-4147-A177-3AD203B41FA5}">
                      <a16:colId xmlns:a16="http://schemas.microsoft.com/office/drawing/2014/main" val="3763249832"/>
                    </a:ext>
                  </a:extLst>
                </a:gridCol>
                <a:gridCol w="592917">
                  <a:extLst>
                    <a:ext uri="{9D8B030D-6E8A-4147-A177-3AD203B41FA5}">
                      <a16:colId xmlns:a16="http://schemas.microsoft.com/office/drawing/2014/main" val="1391076193"/>
                    </a:ext>
                  </a:extLst>
                </a:gridCol>
                <a:gridCol w="592917">
                  <a:extLst>
                    <a:ext uri="{9D8B030D-6E8A-4147-A177-3AD203B41FA5}">
                      <a16:colId xmlns:a16="http://schemas.microsoft.com/office/drawing/2014/main" val="587268998"/>
                    </a:ext>
                  </a:extLst>
                </a:gridCol>
                <a:gridCol w="1651245">
                  <a:extLst>
                    <a:ext uri="{9D8B030D-6E8A-4147-A177-3AD203B41FA5}">
                      <a16:colId xmlns:a16="http://schemas.microsoft.com/office/drawing/2014/main" val="3648061474"/>
                    </a:ext>
                  </a:extLst>
                </a:gridCol>
              </a:tblGrid>
              <a:tr h="463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45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 dirty="0">
                          <a:effectLst/>
                        </a:rPr>
                        <a:t>Удельный вес численности детей и молодежи в возрасте от 5 до 18 лет, проживающих на территории Московской области и получающих услуги в сфере дополнительного образования в частных организациях, осуществляющих образовательную деятельность по дополнительным общеобразовательным программам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%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3,70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>
                          <a:effectLst/>
                        </a:rPr>
                        <a:t>              3,82  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3,83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3,83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3,83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3,83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03 «Финансовое  обеспечение оказания услуг (выполнения работ) организациями дополнительного образования»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099763"/>
                  </a:ext>
                </a:extLst>
              </a:tr>
              <a:tr h="617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46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 dirty="0">
                          <a:effectLst/>
                        </a:rPr>
                        <a:t> Доля победителей и призеров творческих олимпиад, конкурсов и фестивалей   межрегионального, федерального и международного уровня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%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0,90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>
                          <a:effectLst/>
                        </a:rPr>
                        <a:t>              2,00  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2,00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2,00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2,00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2,00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04. Реализация мер, направленных на повышение эффективности воспитательной деятельности в системе образования, физической культуры и спорта, культуры и уровня психолого-педагогической поддержки социализации детей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13409"/>
                  </a:ext>
                </a:extLst>
              </a:tr>
              <a:tr h="385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47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Охват детей в возрасте от 5 до 18 лет, имеющих право на получение дополнительного образования в рамках системы персонифицированнного финансирования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%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>
                          <a:effectLst/>
                        </a:rPr>
                        <a:t>            40,00  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40,00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40,00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40,00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40,00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06. «Обеспечение функционирования модели персонифицированного финансирования дополнительного образования детей»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071496"/>
                  </a:ext>
                </a:extLst>
              </a:tr>
              <a:tr h="308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48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Количество образовательных организаций в сфере культуры (детские школы по видам искусств), оснащенных музыкальными инструментами, оборудованием, материалами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приоритетный  показатель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единиц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>
                          <a:effectLst/>
                        </a:rPr>
                        <a:t>                 -    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A1. Федеральный проект «Культурная среда»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33256"/>
                  </a:ext>
                </a:extLst>
              </a:tr>
              <a:tr h="3087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49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Доля детей, привлекаемых к участию в творческих мероприятиях сферы культуры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показатель к указу Президента Российской Федерации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%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>
                          <a:effectLst/>
                        </a:rPr>
                        <a:t>                 -    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A2. Федеральный проект «Творческие люди»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966053"/>
                  </a:ext>
                </a:extLst>
              </a:tr>
              <a:tr h="617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50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 dirty="0">
                          <a:effectLst/>
                        </a:rPr>
                        <a:t>Число детей, охваченных деятельностью детских технопарков "</a:t>
                      </a:r>
                      <a:r>
                        <a:rPr lang="ru-RU" sz="740" u="none" strike="noStrike" dirty="0" err="1">
                          <a:effectLst/>
                        </a:rPr>
                        <a:t>Кванториум</a:t>
                      </a:r>
                      <a:r>
                        <a:rPr lang="ru-RU" sz="740" u="none" strike="noStrike" dirty="0">
                          <a:effectLst/>
                        </a:rPr>
                        <a:t>" (мобильных технопарков "</a:t>
                      </a:r>
                      <a:r>
                        <a:rPr lang="ru-RU" sz="740" u="none" strike="noStrike" dirty="0" err="1">
                          <a:effectLst/>
                        </a:rPr>
                        <a:t>Кванториум</a:t>
                      </a:r>
                      <a:r>
                        <a:rPr lang="ru-RU" sz="740" u="none" strike="noStrike" dirty="0">
                          <a:effectLst/>
                        </a:rPr>
                        <a:t>") и других проектов, направленных на обеспечение доступности дополнительных общеобразовательных программ естественнонаучной и технической направленностей, соответствующих приоритетным направлениям технологического развития Российской Федерации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показатель к соглашению с ФОИВ по ФП «Успех каждого ребенка»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чел.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454,00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454,00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561,00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668,00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668,00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668,00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E2. Федеральный проект «Успех каждого ребенка"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905062"/>
                  </a:ext>
                </a:extLst>
              </a:tr>
              <a:tr h="385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51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Созданы детские технопарки "Кванториум"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показатель к соглашению с ФОИВпо ФП «Успех каждого ребенка»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штук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 smtClean="0">
                          <a:effectLst/>
                        </a:rPr>
                        <a:t>- 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E2. Федеральный проект «Успех каждого ребенка"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783861"/>
                  </a:ext>
                </a:extLst>
              </a:tr>
              <a:tr h="1157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52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Количество капитально отремонтированных детских школ искусств по видам искусств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Подпункт «з» пункта 4 Перечня поручений по реализации Послания Президента Российской Федерации Федеральному Собранию Российской Федерации </a:t>
                      </a:r>
                      <a:br>
                        <a:rPr lang="ru-RU" sz="740" u="none" strike="noStrike">
                          <a:effectLst/>
                        </a:rPr>
                      </a:br>
                      <a:r>
                        <a:rPr lang="ru-RU" sz="740" u="none" strike="noStrike">
                          <a:effectLst/>
                        </a:rPr>
                        <a:t>от 24.01.2020 № Пр-113</a:t>
                      </a:r>
                      <a:br>
                        <a:rPr lang="ru-RU" sz="740" u="none" strike="noStrike">
                          <a:effectLst/>
                        </a:rPr>
                      </a:b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единица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 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 dirty="0" smtClean="0">
                          <a:effectLst/>
                        </a:rPr>
                        <a:t>-</a:t>
                      </a:r>
                      <a:r>
                        <a:rPr lang="ru-RU" sz="740" u="none" strike="noStrike" dirty="0">
                          <a:effectLst/>
                        </a:rPr>
                        <a:t> 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 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 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 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 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>
                          <a:effectLst/>
                        </a:rPr>
                        <a:t>Основное мероприятие 05. Модернизация детских школ искусств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977112"/>
                  </a:ext>
                </a:extLst>
              </a:tr>
              <a:tr h="463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53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40" u="none" strike="noStrike">
                          <a:effectLst/>
                        </a:rPr>
                        <a:t>Создание новых мест в образовательных организациях различных типов для реализации дополнительных общеразвивающих программ всех направленностей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Показатель к соглашению с ФОИВ по федеральному проекту «Успех каждого ребенка»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штук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40" u="none" strike="noStrike">
                          <a:effectLst/>
                        </a:rPr>
                        <a:t>                 -     </a:t>
                      </a:r>
                      <a:endParaRPr lang="ru-RU" sz="74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40" u="none" strike="noStrike" dirty="0">
                          <a:effectLst/>
                        </a:rPr>
                        <a:t>Основное мероприятие E2. Федеральный проект «Успех каждого ребенка"</a:t>
                      </a:r>
                      <a:endParaRPr lang="ru-RU" sz="74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8" marR="3088" marT="308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948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6538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2" cy="316548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6022">
                  <a:extLst>
                    <a:ext uri="{9D8B030D-6E8A-4147-A177-3AD203B41FA5}">
                      <a16:colId xmlns:a16="http://schemas.microsoft.com/office/drawing/2014/main" val="4022295830"/>
                    </a:ext>
                  </a:extLst>
                </a:gridCol>
                <a:gridCol w="2467302">
                  <a:extLst>
                    <a:ext uri="{9D8B030D-6E8A-4147-A177-3AD203B41FA5}">
                      <a16:colId xmlns:a16="http://schemas.microsoft.com/office/drawing/2014/main" val="441622907"/>
                    </a:ext>
                  </a:extLst>
                </a:gridCol>
                <a:gridCol w="784181">
                  <a:extLst>
                    <a:ext uri="{9D8B030D-6E8A-4147-A177-3AD203B41FA5}">
                      <a16:colId xmlns:a16="http://schemas.microsoft.com/office/drawing/2014/main" val="1744688244"/>
                    </a:ext>
                  </a:extLst>
                </a:gridCol>
                <a:gridCol w="439907">
                  <a:extLst>
                    <a:ext uri="{9D8B030D-6E8A-4147-A177-3AD203B41FA5}">
                      <a16:colId xmlns:a16="http://schemas.microsoft.com/office/drawing/2014/main" val="1537777636"/>
                    </a:ext>
                  </a:extLst>
                </a:gridCol>
                <a:gridCol w="530757">
                  <a:extLst>
                    <a:ext uri="{9D8B030D-6E8A-4147-A177-3AD203B41FA5}">
                      <a16:colId xmlns:a16="http://schemas.microsoft.com/office/drawing/2014/main" val="83297655"/>
                    </a:ext>
                  </a:extLst>
                </a:gridCol>
                <a:gridCol w="592918">
                  <a:extLst>
                    <a:ext uri="{9D8B030D-6E8A-4147-A177-3AD203B41FA5}">
                      <a16:colId xmlns:a16="http://schemas.microsoft.com/office/drawing/2014/main" val="2888232488"/>
                    </a:ext>
                  </a:extLst>
                </a:gridCol>
                <a:gridCol w="592918">
                  <a:extLst>
                    <a:ext uri="{9D8B030D-6E8A-4147-A177-3AD203B41FA5}">
                      <a16:colId xmlns:a16="http://schemas.microsoft.com/office/drawing/2014/main" val="3291044068"/>
                    </a:ext>
                  </a:extLst>
                </a:gridCol>
                <a:gridCol w="592918">
                  <a:extLst>
                    <a:ext uri="{9D8B030D-6E8A-4147-A177-3AD203B41FA5}">
                      <a16:colId xmlns:a16="http://schemas.microsoft.com/office/drawing/2014/main" val="3414874422"/>
                    </a:ext>
                  </a:extLst>
                </a:gridCol>
                <a:gridCol w="592918">
                  <a:extLst>
                    <a:ext uri="{9D8B030D-6E8A-4147-A177-3AD203B41FA5}">
                      <a16:colId xmlns:a16="http://schemas.microsoft.com/office/drawing/2014/main" val="69663003"/>
                    </a:ext>
                  </a:extLst>
                </a:gridCol>
                <a:gridCol w="592918">
                  <a:extLst>
                    <a:ext uri="{9D8B030D-6E8A-4147-A177-3AD203B41FA5}">
                      <a16:colId xmlns:a16="http://schemas.microsoft.com/office/drawing/2014/main" val="2617166273"/>
                    </a:ext>
                  </a:extLst>
                </a:gridCol>
                <a:gridCol w="1651243">
                  <a:extLst>
                    <a:ext uri="{9D8B030D-6E8A-4147-A177-3AD203B41FA5}">
                      <a16:colId xmlns:a16="http://schemas.microsoft.com/office/drawing/2014/main" val="722575121"/>
                    </a:ext>
                  </a:extLst>
                </a:gridCol>
              </a:tblGrid>
              <a:tr h="968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54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Доля детей в возрасте от 5 до 18 лет, охваченных дополнительным образованием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к указу Президента Российской Федерации,</a:t>
                      </a:r>
                      <a:br>
                        <a:rPr lang="ru-RU" sz="750" u="none" strike="noStrike">
                          <a:effectLst/>
                        </a:rPr>
                      </a:br>
                      <a:r>
                        <a:rPr lang="ru-RU" sz="750" u="none" strike="noStrike">
                          <a:effectLst/>
                        </a:rPr>
                        <a:t>показатель к соглашению с ФОИВ по ФП «Успех каждого ребенка»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82,80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83,2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83,30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83,40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83,50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83,60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Основное мероприятие E2. Федеральный проект «Успех каждого ребенка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205191"/>
                  </a:ext>
                </a:extLst>
              </a:tr>
              <a:tr h="8608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55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Созданы центры цифрового образования детей "IT-куб"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к соглашению с ФОИВ по федеральному проекту «Цифровая образовательная среда»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штук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  -  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smtClean="0">
                          <a:effectLst/>
                        </a:rPr>
                        <a:t>-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     -  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     -  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     -  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     -  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Основное мероприятие E4.Федеральный проект «Цифровая образовательная среда»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762873"/>
                  </a:ext>
                </a:extLst>
              </a:tr>
              <a:tr h="17647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Подпрограмма I V «Профессиональное образование»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269695"/>
                  </a:ext>
                </a:extLst>
              </a:tr>
              <a:tr h="5380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56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Доля педагогических работников, прошедших добровольную независимую оценку квалификации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показатель к соглашению с ФОИВ по ФП «Учитель будущего»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5,00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            </a:t>
                      </a:r>
                      <a:r>
                        <a:rPr lang="ru-RU" sz="750" u="none" strike="noStrike" dirty="0" smtClean="0">
                          <a:effectLst/>
                        </a:rPr>
                        <a:t>12,83  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15,00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16,00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18,00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20,00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>
                          <a:effectLst/>
                        </a:rPr>
                        <a:t>Основное мероприятие E5. Федеральный проект «Учитель будущего»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87640"/>
                  </a:ext>
                </a:extLst>
              </a:tr>
              <a:tr h="430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57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Современный учитель  (готовность учителей к обучению школьников для участия в международных исследованиях (PISA)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приоритетный целевой показатель (Рейтинг -50)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  -  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 smtClean="0">
                          <a:effectLst/>
                        </a:rPr>
                        <a:t>75,08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25,00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25,00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25,00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            25,00   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50" u="none" strike="noStrike" dirty="0">
                          <a:effectLst/>
                        </a:rPr>
                        <a:t>Основное мероприятие E5. Федеральный проект «Учитель будущего»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04" marR="4304" marT="4304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992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2828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15858"/>
              </p:ext>
            </p:extLst>
          </p:nvPr>
        </p:nvGraphicFramePr>
        <p:xfrm>
          <a:off x="0" y="404813"/>
          <a:ext cx="9144000" cy="658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Лист" r:id="rId3" imgW="14925655" imgH="12315780" progId="Excel.Sheet.12">
                  <p:embed/>
                </p:oleObj>
              </mc:Choice>
              <mc:Fallback>
                <p:oleObj name="Лист" r:id="rId3" imgW="14925655" imgH="12315780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04813"/>
                        <a:ext cx="9144000" cy="658018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4462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Лист" r:id="rId3" imgW="14925655" imgH="12363570" progId="Excel.Sheet.12">
                  <p:embed/>
                </p:oleObj>
              </mc:Choice>
              <mc:Fallback>
                <p:oleObj name="Лист" r:id="rId3" imgW="14925655" imgH="12363570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40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394012" y="0"/>
            <a:ext cx="4788024" cy="69269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444209" y="692696"/>
            <a:ext cx="2699792" cy="1368152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Вопросы местного значения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060848"/>
            <a:ext cx="4320480" cy="3240360"/>
          </a:xfrm>
          <a:prstGeom prst="rect">
            <a:avLst/>
          </a:prstGeom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764704"/>
            <a:ext cx="5004048" cy="194421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bg1"/>
                </a:solidFill>
              </a:rPr>
              <a:t>Бюджет</a:t>
            </a:r>
            <a:r>
              <a:rPr lang="ru-RU" dirty="0">
                <a:solidFill>
                  <a:schemeClr val="bg1"/>
                </a:solidFill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572000" y="5085184"/>
            <a:ext cx="4554759" cy="1755574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/>
              <a:t>*</a:t>
            </a:r>
            <a:r>
              <a:rPr lang="ru-RU" b="1">
                <a:solidFill>
                  <a:schemeClr val="bg1"/>
                </a:solidFill>
              </a:rPr>
              <a:t>Бюджет </a:t>
            </a:r>
            <a:r>
              <a:rPr lang="ru-RU">
                <a:solidFill>
                  <a:schemeClr val="bg1"/>
                </a:solidFill>
              </a:rPr>
              <a:t>(от старонорманского bougette — кошелек, сумка, мешок с деньгами)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4340" y="5301208"/>
            <a:ext cx="3444951" cy="1512168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Бюджет, можно сравнить с кошельком.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Деньги, которые в него кладут - это доходы. Деньги, которые тратят – это расходы.</a:t>
            </a:r>
          </a:p>
        </p:txBody>
      </p:sp>
    </p:spTree>
    <p:extLst>
      <p:ext uri="{BB962C8B-B14F-4D97-AF65-F5344CB8AC3E}">
        <p14:creationId xmlns:p14="http://schemas.microsoft.com/office/powerpoint/2010/main" val="411331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9144000" cy="711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Лист" r:id="rId3" imgW="14925655" imgH="11868120" progId="Excel.Sheet.12">
                  <p:embed/>
                </p:oleObj>
              </mc:Choice>
              <mc:Fallback>
                <p:oleObj name="Лист" r:id="rId3" imgW="14925655" imgH="11868120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711517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6431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024101"/>
              </p:ext>
            </p:extLst>
          </p:nvPr>
        </p:nvGraphicFramePr>
        <p:xfrm>
          <a:off x="0" y="333375"/>
          <a:ext cx="9144000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Лист" r:id="rId5" imgW="10982255" imgH="7334280" progId="Excel.Sheet.12">
                  <p:embed/>
                </p:oleObj>
              </mc:Choice>
              <mc:Fallback>
                <p:oleObj name="Лист" r:id="rId5" imgW="10982255" imgH="7334280" progId="Excel.Shee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33375"/>
                        <a:ext cx="9144000" cy="65246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334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Лист" r:id="rId3" imgW="10639456" imgH="7162830" progId="Excel.Sheet.12">
                  <p:embed/>
                </p:oleObj>
              </mc:Choice>
              <mc:Fallback>
                <p:oleObj name="Лист" r:id="rId3" imgW="10639456" imgH="7162830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792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10264"/>
              </p:ext>
            </p:extLst>
          </p:nvPr>
        </p:nvGraphicFramePr>
        <p:xfrm>
          <a:off x="0" y="548682"/>
          <a:ext cx="9174426" cy="630931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79317">
                  <a:extLst>
                    <a:ext uri="{9D8B030D-6E8A-4147-A177-3AD203B41FA5}">
                      <a16:colId xmlns:a16="http://schemas.microsoft.com/office/drawing/2014/main" val="3614794573"/>
                    </a:ext>
                  </a:extLst>
                </a:gridCol>
                <a:gridCol w="2726115">
                  <a:extLst>
                    <a:ext uri="{9D8B030D-6E8A-4147-A177-3AD203B41FA5}">
                      <a16:colId xmlns:a16="http://schemas.microsoft.com/office/drawing/2014/main" val="273048171"/>
                    </a:ext>
                  </a:extLst>
                </a:gridCol>
                <a:gridCol w="981102">
                  <a:extLst>
                    <a:ext uri="{9D8B030D-6E8A-4147-A177-3AD203B41FA5}">
                      <a16:colId xmlns:a16="http://schemas.microsoft.com/office/drawing/2014/main" val="1153304714"/>
                    </a:ext>
                  </a:extLst>
                </a:gridCol>
                <a:gridCol w="429389">
                  <a:extLst>
                    <a:ext uri="{9D8B030D-6E8A-4147-A177-3AD203B41FA5}">
                      <a16:colId xmlns:a16="http://schemas.microsoft.com/office/drawing/2014/main" val="748705221"/>
                    </a:ext>
                  </a:extLst>
                </a:gridCol>
                <a:gridCol w="758918">
                  <a:extLst>
                    <a:ext uri="{9D8B030D-6E8A-4147-A177-3AD203B41FA5}">
                      <a16:colId xmlns:a16="http://schemas.microsoft.com/office/drawing/2014/main" val="3887213124"/>
                    </a:ext>
                  </a:extLst>
                </a:gridCol>
                <a:gridCol w="479317">
                  <a:extLst>
                    <a:ext uri="{9D8B030D-6E8A-4147-A177-3AD203B41FA5}">
                      <a16:colId xmlns:a16="http://schemas.microsoft.com/office/drawing/2014/main" val="309360016"/>
                    </a:ext>
                  </a:extLst>
                </a:gridCol>
                <a:gridCol w="426891">
                  <a:extLst>
                    <a:ext uri="{9D8B030D-6E8A-4147-A177-3AD203B41FA5}">
                      <a16:colId xmlns:a16="http://schemas.microsoft.com/office/drawing/2014/main" val="3327944058"/>
                    </a:ext>
                  </a:extLst>
                </a:gridCol>
                <a:gridCol w="379459">
                  <a:extLst>
                    <a:ext uri="{9D8B030D-6E8A-4147-A177-3AD203B41FA5}">
                      <a16:colId xmlns:a16="http://schemas.microsoft.com/office/drawing/2014/main" val="497598575"/>
                    </a:ext>
                  </a:extLst>
                </a:gridCol>
                <a:gridCol w="399431">
                  <a:extLst>
                    <a:ext uri="{9D8B030D-6E8A-4147-A177-3AD203B41FA5}">
                      <a16:colId xmlns:a16="http://schemas.microsoft.com/office/drawing/2014/main" val="2265051557"/>
                    </a:ext>
                  </a:extLst>
                </a:gridCol>
                <a:gridCol w="396934">
                  <a:extLst>
                    <a:ext uri="{9D8B030D-6E8A-4147-A177-3AD203B41FA5}">
                      <a16:colId xmlns:a16="http://schemas.microsoft.com/office/drawing/2014/main" val="2321391123"/>
                    </a:ext>
                  </a:extLst>
                </a:gridCol>
                <a:gridCol w="1717553">
                  <a:extLst>
                    <a:ext uri="{9D8B030D-6E8A-4147-A177-3AD203B41FA5}">
                      <a16:colId xmlns:a16="http://schemas.microsoft.com/office/drawing/2014/main" val="3528510897"/>
                    </a:ext>
                  </a:extLst>
                </a:gridCol>
              </a:tblGrid>
              <a:tr h="13071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 городского округа Щёлково "Развитие сельского хозяйства"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453132"/>
                  </a:ext>
                </a:extLst>
              </a:tr>
              <a:tr h="3808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 п/п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Тип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Базовое значение на начало реализации подпрограммы (факт 2019)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Планируемое значение показателя по годам реализации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основного мероприятия в перечне мероприятий подпрограммы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extLst>
                  <a:ext uri="{0D108BD9-81ED-4DB2-BD59-A6C34878D82A}">
                    <a16:rowId xmlns:a16="http://schemas.microsoft.com/office/drawing/2014/main" val="849299904"/>
                  </a:ext>
                </a:extLst>
              </a:tr>
              <a:tr h="400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План </a:t>
                      </a:r>
                      <a:r>
                        <a:rPr lang="ru-RU" sz="800" u="none" strike="noStrike" dirty="0">
                          <a:effectLst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864436"/>
                  </a:ext>
                </a:extLst>
              </a:tr>
              <a:tr h="1307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extLst>
                  <a:ext uri="{0D108BD9-81ED-4DB2-BD59-A6C34878D82A}">
                    <a16:rowId xmlns:a16="http://schemas.microsoft.com/office/drawing/2014/main" val="1929075509"/>
                  </a:ext>
                </a:extLst>
              </a:tr>
              <a:tr h="13545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I «Развитие отраслей сельского хозяйства»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40420"/>
                  </a:ext>
                </a:extLst>
              </a:tr>
              <a:tr h="505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Индекс производства продукции сельского хозяйства в хозяйствах всех категорий (в сопоставимых ценах ) к предыдущему году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 (показатель 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10 Создание условий для развития сельскохозяйственного производства, расширения рынка сельскохозяйственной продукции, сырья и продовольствия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/>
                </a:tc>
                <a:extLst>
                  <a:ext uri="{0D108BD9-81ED-4DB2-BD59-A6C34878D82A}">
                    <a16:rowId xmlns:a16="http://schemas.microsoft.com/office/drawing/2014/main" val="2163881614"/>
                  </a:ext>
                </a:extLst>
              </a:tr>
              <a:tr h="255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Производство скота и птицы на убой в хозяйствах всех категорий (в живом весе)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Соглашение с ЦИОГВ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0,224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862238"/>
                  </a:ext>
                </a:extLst>
              </a:tr>
              <a:tr h="2557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Производство молока в хозяйствах всех категорий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Обращение Губернатора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тонн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4,176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91530"/>
                  </a:ext>
                </a:extLst>
              </a:tr>
              <a:tr h="6309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Объём инвестиций, привлечённых в текущем году по реализуемым инвестиционным проектам АПК, находящимся в единой автоматизированной системе мониторинга инвестиционных проектов Министерства инвестиций и инноваций МО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млн.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497,975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964692"/>
                  </a:ext>
                </a:extLst>
              </a:tr>
              <a:tr h="756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Ввод мощностей животноводческих комплексов молочного направления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Обращение Губернатора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скотомест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10 Создание условий для развития сельскохозяйственного производства, расширения рынка сельскохозяйственной продукции, сырья и продовольствия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/>
                </a:tc>
                <a:extLst>
                  <a:ext uri="{0D108BD9-81ED-4DB2-BD59-A6C34878D82A}">
                    <a16:rowId xmlns:a16="http://schemas.microsoft.com/office/drawing/2014/main" val="2481291767"/>
                  </a:ext>
                </a:extLst>
              </a:tr>
              <a:tr h="13071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II "Развитие мелиорации земель сельскохозяйственного назначения"...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695691"/>
                  </a:ext>
                </a:extLst>
              </a:tr>
              <a:tr h="380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Вовлечение в оборот выбывших сельскохозяйственных угодий за счёт проведения культуртехнических работ сельскохозяйственными товаропроизводителями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Соглашение с ЦИОГВ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1,056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1. 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/>
                </a:tc>
                <a:extLst>
                  <a:ext uri="{0D108BD9-81ED-4DB2-BD59-A6C34878D82A}">
                    <a16:rowId xmlns:a16="http://schemas.microsoft.com/office/drawing/2014/main" val="3327235818"/>
                  </a:ext>
                </a:extLst>
              </a:tr>
              <a:tr h="505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Площадь земельных участков, находящихся в муниципальной собственности и государственная собственность на которые не разграничена, предоставленных сельхозтоваропроизводителям, 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052601"/>
                  </a:ext>
                </a:extLst>
              </a:tr>
              <a:tr h="163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Площадь земель, обработанных от борщевика Сосновского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 - 50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140,6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207941"/>
                  </a:ext>
                </a:extLst>
              </a:tr>
              <a:tr h="13071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IV "Обеспечение эпизоотического  и ветеринарно-санитарного благополучия"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397966"/>
                  </a:ext>
                </a:extLst>
              </a:tr>
              <a:tr h="208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отловленных животных без владельцев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1. Обеспечение эпизоотического благополучия территории от заноса и распространения заразных, в том числе особо опасных болезней животных, включая африканскую чуму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/>
                </a:tc>
                <a:extLst>
                  <a:ext uri="{0D108BD9-81ED-4DB2-BD59-A6C34878D82A}">
                    <a16:rowId xmlns:a16="http://schemas.microsoft.com/office/drawing/2014/main" val="498871369"/>
                  </a:ext>
                </a:extLst>
              </a:tr>
              <a:tr h="547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обустроенных сибиреязвенных скотомогильников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787043"/>
                  </a:ext>
                </a:extLst>
              </a:tr>
              <a:tr h="15239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VII Экспорт продукции агропромышленного комплекса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232088"/>
                  </a:ext>
                </a:extLst>
              </a:tr>
              <a:tr h="5059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Объём экспорта АПК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Указ Президента № 204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долл. США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4573,3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5921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6881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7351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T2. Федеральный проект «Экспорт продукции агропромышленного комплекса»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02" marR="5502" marT="5502" marB="0"/>
                </a:tc>
                <a:extLst>
                  <a:ext uri="{0D108BD9-81ED-4DB2-BD59-A6C34878D82A}">
                    <a16:rowId xmlns:a16="http://schemas.microsoft.com/office/drawing/2014/main" val="2619096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1445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654594"/>
              </p:ext>
            </p:extLst>
          </p:nvPr>
        </p:nvGraphicFramePr>
        <p:xfrm>
          <a:off x="0" y="549275"/>
          <a:ext cx="9188450" cy="630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Лист" r:id="rId3" imgW="13392111" imgH="6667380" progId="Excel.Sheet.12">
                  <p:embed/>
                </p:oleObj>
              </mc:Choice>
              <mc:Fallback>
                <p:oleObj name="Лист" r:id="rId3" imgW="13392111" imgH="6667380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49275"/>
                        <a:ext cx="9188450" cy="630872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96377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615840"/>
              </p:ext>
            </p:extLst>
          </p:nvPr>
        </p:nvGraphicFramePr>
        <p:xfrm>
          <a:off x="0" y="244475"/>
          <a:ext cx="9144000" cy="661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Лист" r:id="rId3" imgW="11887200" imgH="8200980" progId="Excel.Sheet.12">
                  <p:embed/>
                </p:oleObj>
              </mc:Choice>
              <mc:Fallback>
                <p:oleObj name="Лист" r:id="rId3" imgW="11887200" imgH="8200980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44475"/>
                        <a:ext cx="9144000" cy="66135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6683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462" y="4868"/>
          <a:ext cx="9139539" cy="687838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01646">
                  <a:extLst>
                    <a:ext uri="{9D8B030D-6E8A-4147-A177-3AD203B41FA5}">
                      <a16:colId xmlns:a16="http://schemas.microsoft.com/office/drawing/2014/main" val="2541510203"/>
                    </a:ext>
                  </a:extLst>
                </a:gridCol>
                <a:gridCol w="2535390">
                  <a:extLst>
                    <a:ext uri="{9D8B030D-6E8A-4147-A177-3AD203B41FA5}">
                      <a16:colId xmlns:a16="http://schemas.microsoft.com/office/drawing/2014/main" val="3528209098"/>
                    </a:ext>
                  </a:extLst>
                </a:gridCol>
                <a:gridCol w="822119">
                  <a:extLst>
                    <a:ext uri="{9D8B030D-6E8A-4147-A177-3AD203B41FA5}">
                      <a16:colId xmlns:a16="http://schemas.microsoft.com/office/drawing/2014/main" val="326868330"/>
                    </a:ext>
                  </a:extLst>
                </a:gridCol>
                <a:gridCol w="493690">
                  <a:extLst>
                    <a:ext uri="{9D8B030D-6E8A-4147-A177-3AD203B41FA5}">
                      <a16:colId xmlns:a16="http://schemas.microsoft.com/office/drawing/2014/main" val="2926188064"/>
                    </a:ext>
                  </a:extLst>
                </a:gridCol>
                <a:gridCol w="543896">
                  <a:extLst>
                    <a:ext uri="{9D8B030D-6E8A-4147-A177-3AD203B41FA5}">
                      <a16:colId xmlns:a16="http://schemas.microsoft.com/office/drawing/2014/main" val="3096362750"/>
                    </a:ext>
                  </a:extLst>
                </a:gridCol>
                <a:gridCol w="460220">
                  <a:extLst>
                    <a:ext uri="{9D8B030D-6E8A-4147-A177-3AD203B41FA5}">
                      <a16:colId xmlns:a16="http://schemas.microsoft.com/office/drawing/2014/main" val="3858792568"/>
                    </a:ext>
                  </a:extLst>
                </a:gridCol>
                <a:gridCol w="435116">
                  <a:extLst>
                    <a:ext uri="{9D8B030D-6E8A-4147-A177-3AD203B41FA5}">
                      <a16:colId xmlns:a16="http://schemas.microsoft.com/office/drawing/2014/main" val="3352742106"/>
                    </a:ext>
                  </a:extLst>
                </a:gridCol>
                <a:gridCol w="393278">
                  <a:extLst>
                    <a:ext uri="{9D8B030D-6E8A-4147-A177-3AD203B41FA5}">
                      <a16:colId xmlns:a16="http://schemas.microsoft.com/office/drawing/2014/main" val="4027534091"/>
                    </a:ext>
                  </a:extLst>
                </a:gridCol>
                <a:gridCol w="384911">
                  <a:extLst>
                    <a:ext uri="{9D8B030D-6E8A-4147-A177-3AD203B41FA5}">
                      <a16:colId xmlns:a16="http://schemas.microsoft.com/office/drawing/2014/main" val="100557404"/>
                    </a:ext>
                  </a:extLst>
                </a:gridCol>
                <a:gridCol w="502058">
                  <a:extLst>
                    <a:ext uri="{9D8B030D-6E8A-4147-A177-3AD203B41FA5}">
                      <a16:colId xmlns:a16="http://schemas.microsoft.com/office/drawing/2014/main" val="975700131"/>
                    </a:ext>
                  </a:extLst>
                </a:gridCol>
                <a:gridCol w="2167215">
                  <a:extLst>
                    <a:ext uri="{9D8B030D-6E8A-4147-A177-3AD203B41FA5}">
                      <a16:colId xmlns:a16="http://schemas.microsoft.com/office/drawing/2014/main" val="99685609"/>
                    </a:ext>
                  </a:extLst>
                </a:gridCol>
              </a:tblGrid>
              <a:tr h="652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Показатель 3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Количество отремонтированных зданий(помещений), находящихся в собственности муниципальных образований Московской области, в которых располагаются городские (районные) суды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Отраслевой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07170"/>
                  </a:ext>
                </a:extLst>
              </a:tr>
              <a:tr h="652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Показатель 4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Доля коммерческих объектов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Основное мероприятие 04: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Развертывание элементов системы технологического обеспечения региональной общественной безопасности и оперативного управления «Безопасный регион» 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714957"/>
                  </a:ext>
                </a:extLst>
              </a:tr>
              <a:tr h="652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4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Доля подъездов многоквартирных домов,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0037"/>
                  </a:ext>
                </a:extLst>
              </a:tr>
              <a:tr h="760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4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Доля социальных объектов и мест с массовым пребыванием людей, оборудованных системами видеонаблюдения и подключенных к системе технологического обеспечения региональной общественной безопасности и оперативного управления «Безопасный регион»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Отраслевой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870528"/>
                  </a:ext>
                </a:extLst>
              </a:tr>
              <a:tr h="1192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Показатель 5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Рост числа лиц, состоящих на диспансерном наблюдении с диагнозом «Употребление наркотиков с вредными последствиями»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Отраслевой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05.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Профилактика наркомании и токсикомании, проведение ежегодных медицинских осмотров школьников и студентов, обучающихся в образовательных организациях Московской области, с целью раннего выявления незаконного потребления наркотических средств и психотропных веществ, медицинских осмотров призывников в Военном комиссариате Московской области.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183102"/>
                  </a:ext>
                </a:extLst>
              </a:tr>
              <a:tr h="544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6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Благоустроим кладбища «Доля кладбищ, соответствующих Региональному стандарту»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86,36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07.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«Развитие похоронного дела на территории Московской области»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/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595180"/>
                  </a:ext>
                </a:extLst>
              </a:tr>
              <a:tr h="544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6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Инвентаризация мест захоронений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07.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«Развитие похоронного дела на территории Московской области»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/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299274"/>
                  </a:ext>
                </a:extLst>
              </a:tr>
              <a:tr h="4366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7.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Количество восстановленных (ремонт, реставрация, благоустройство) воинских захоронений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Соглашение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07.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«Развитие похоронного дела на территории Московской области»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598595"/>
                  </a:ext>
                </a:extLst>
              </a:tr>
              <a:tr h="6525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Показатель 7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Доля транспортировок умерших в морг с мест обнаружения или происшествия для производства судебно-медицинской экспертизы, произведенных в соответствии с установленными требованиями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07.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«Развитие похоронного дела на территории Московской области»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52" marR="5652" marT="5652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896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52891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Лист" r:id="rId3" imgW="16973533" imgH="9734580" progId="Excel.Sheet.12">
                  <p:embed/>
                </p:oleObj>
              </mc:Choice>
              <mc:Fallback>
                <p:oleObj name="Лист" r:id="rId3" imgW="16973533" imgH="9734580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81844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31215">
                  <a:extLst>
                    <a:ext uri="{9D8B030D-6E8A-4147-A177-3AD203B41FA5}">
                      <a16:colId xmlns:a16="http://schemas.microsoft.com/office/drawing/2014/main" val="863986571"/>
                    </a:ext>
                  </a:extLst>
                </a:gridCol>
                <a:gridCol w="1782337">
                  <a:extLst>
                    <a:ext uri="{9D8B030D-6E8A-4147-A177-3AD203B41FA5}">
                      <a16:colId xmlns:a16="http://schemas.microsoft.com/office/drawing/2014/main" val="2340476702"/>
                    </a:ext>
                  </a:extLst>
                </a:gridCol>
                <a:gridCol w="1447197">
                  <a:extLst>
                    <a:ext uri="{9D8B030D-6E8A-4147-A177-3AD203B41FA5}">
                      <a16:colId xmlns:a16="http://schemas.microsoft.com/office/drawing/2014/main" val="2406344764"/>
                    </a:ext>
                  </a:extLst>
                </a:gridCol>
                <a:gridCol w="274206">
                  <a:extLst>
                    <a:ext uri="{9D8B030D-6E8A-4147-A177-3AD203B41FA5}">
                      <a16:colId xmlns:a16="http://schemas.microsoft.com/office/drawing/2014/main" val="82939317"/>
                    </a:ext>
                  </a:extLst>
                </a:gridCol>
                <a:gridCol w="487478">
                  <a:extLst>
                    <a:ext uri="{9D8B030D-6E8A-4147-A177-3AD203B41FA5}">
                      <a16:colId xmlns:a16="http://schemas.microsoft.com/office/drawing/2014/main" val="1600930156"/>
                    </a:ext>
                  </a:extLst>
                </a:gridCol>
                <a:gridCol w="517944">
                  <a:extLst>
                    <a:ext uri="{9D8B030D-6E8A-4147-A177-3AD203B41FA5}">
                      <a16:colId xmlns:a16="http://schemas.microsoft.com/office/drawing/2014/main" val="2253935158"/>
                    </a:ext>
                  </a:extLst>
                </a:gridCol>
                <a:gridCol w="472243">
                  <a:extLst>
                    <a:ext uri="{9D8B030D-6E8A-4147-A177-3AD203B41FA5}">
                      <a16:colId xmlns:a16="http://schemas.microsoft.com/office/drawing/2014/main" val="2741071678"/>
                    </a:ext>
                  </a:extLst>
                </a:gridCol>
                <a:gridCol w="491285">
                  <a:extLst>
                    <a:ext uri="{9D8B030D-6E8A-4147-A177-3AD203B41FA5}">
                      <a16:colId xmlns:a16="http://schemas.microsoft.com/office/drawing/2014/main" val="1314529367"/>
                    </a:ext>
                  </a:extLst>
                </a:gridCol>
                <a:gridCol w="441777">
                  <a:extLst>
                    <a:ext uri="{9D8B030D-6E8A-4147-A177-3AD203B41FA5}">
                      <a16:colId xmlns:a16="http://schemas.microsoft.com/office/drawing/2014/main" val="1063452721"/>
                    </a:ext>
                  </a:extLst>
                </a:gridCol>
                <a:gridCol w="411308">
                  <a:extLst>
                    <a:ext uri="{9D8B030D-6E8A-4147-A177-3AD203B41FA5}">
                      <a16:colId xmlns:a16="http://schemas.microsoft.com/office/drawing/2014/main" val="916994751"/>
                    </a:ext>
                  </a:extLst>
                </a:gridCol>
                <a:gridCol w="2087010">
                  <a:extLst>
                    <a:ext uri="{9D8B030D-6E8A-4147-A177-3AD203B41FA5}">
                      <a16:colId xmlns:a16="http://schemas.microsoft.com/office/drawing/2014/main" val="2023310933"/>
                    </a:ext>
                  </a:extLst>
                </a:gridCol>
              </a:tblGrid>
              <a:tr h="3008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Указ Президента Российской Федерации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от 13.11.2012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№ 1522 «О создании комплексной системы экстренного оповещения населения об угрозе возникновения или о возникновении чрезвычайных ситуаций»;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от 28.12.2010 № 1632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«О совершенствовании системы обеспечения вызова экстренных оперативных служб на территории Российской Федерации»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80,0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72,5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1.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Осуществление мероприятий по защите и смягчению последствий от чрезвычайных ситуаций природного и техногенного характера населения  и территорий Московской области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578831"/>
                  </a:ext>
                </a:extLst>
              </a:tr>
              <a:tr h="14951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Процент построения и развития систем аппаратно-программного комплекса "Безопасный город" на территории муниципального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Распоряжение Правительства Российской Федерации от 03.12.2014 № 2446-р «Об утверждении концепции построения и развития аппаратно-программного комплекса  «Безопасный город».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3. Создание, содержание системно-аппаратного комплекса "Безопасный город" на территории 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287349"/>
                  </a:ext>
                </a:extLst>
              </a:tr>
              <a:tr h="228426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Подпрограмма III. Развитие и совершенствование систем оповещения и информирования населения муниципального образования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83305"/>
                  </a:ext>
                </a:extLst>
              </a:tr>
              <a:tr h="2126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Увеличение процента покрытия системой централизованного оповещения и информирования при чрезвычайных ситуациях или угрозе их возникновения населения на территории муниципального образования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Приоритетный целевой показатель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97,00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99,00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1.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Создание, развитие и поддержание в постоянной готовности систем оповещения населения об опасностях, возникающих при военных конфликтах или </a:t>
                      </a:r>
                      <a:r>
                        <a:rPr lang="ru-RU" sz="900" u="none" strike="noStrike" dirty="0" err="1">
                          <a:effectLst/>
                        </a:rPr>
                        <a:t>вследствии</a:t>
                      </a:r>
                      <a:r>
                        <a:rPr lang="ru-RU" sz="900" u="none" strike="noStrike" dirty="0">
                          <a:effectLst/>
                        </a:rPr>
                        <a:t> этих конфликтов, а также при чрезвычайных ситуациях природного и техногенного характера (</a:t>
                      </a:r>
                      <a:r>
                        <a:rPr lang="ru-RU" sz="900" u="none" strike="noStrike" dirty="0" err="1">
                          <a:effectLst/>
                        </a:rPr>
                        <a:t>происществиях</a:t>
                      </a:r>
                      <a:r>
                        <a:rPr lang="ru-RU" sz="900" u="none" strike="noStrike" dirty="0">
                          <a:effectLst/>
                        </a:rPr>
                        <a:t>) на территории Московской области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76" marR="8076" marT="8076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382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5769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Лист" r:id="rId3" imgW="16973533" imgH="12077640" progId="Excel.Sheet.12">
                  <p:embed/>
                </p:oleObj>
              </mc:Choice>
              <mc:Fallback>
                <p:oleObj name="Лист" r:id="rId3" imgW="16973533" imgH="12077640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63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55"/>
            <a:ext cx="5036300" cy="697971"/>
          </a:xfr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Какие бывают бюджеты?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971600" y="2708920"/>
            <a:ext cx="1584176" cy="358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семьи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695343" y="2564904"/>
            <a:ext cx="2448657" cy="4302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организаций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-6288" y="4869160"/>
            <a:ext cx="255577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(федеральный бюджет, бюджеты государственных внебюджетных фондов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РФ)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203848" y="5319869"/>
            <a:ext cx="2807566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субъектов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516216" y="5013176"/>
            <a:ext cx="2627784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(бюджеты городских и сельских поселений, бюджеты муниципальных районов, </a:t>
            </a:r>
            <a:r>
              <a:rPr lang="ru-RU" sz="1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www.mosgubernia.ru/www/images/2015/01/280215MO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2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40" y="3356992"/>
            <a:ext cx="2614802" cy="1610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6" name="Picture 8" descr="https://ds02.infourok.ru/uploads/ex/0c72/00085d59-5cf4bfea/im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0" b="9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rfembassy.ru/uploads/images/kart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" y="3356992"/>
            <a:ext cx="2504808" cy="14302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Стрелка вниз 3"/>
          <p:cNvSpPr/>
          <p:nvPr/>
        </p:nvSpPr>
        <p:spPr>
          <a:xfrm rot="2857225">
            <a:off x="3364503" y="1691988"/>
            <a:ext cx="484632" cy="290623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99992" y="1988840"/>
            <a:ext cx="441985" cy="2088232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3114221">
            <a:off x="3001005" y="1687835"/>
            <a:ext cx="330291" cy="1498393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480841">
            <a:off x="5996536" y="1771610"/>
            <a:ext cx="309477" cy="1390791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3635896" y="836712"/>
            <a:ext cx="1971724" cy="1204789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Бюджеты публично-правовых образований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0" y="711978"/>
            <a:ext cx="2469331" cy="1848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90" y="681495"/>
            <a:ext cx="2589228" cy="1725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трелка вниз 5"/>
          <p:cNvSpPr/>
          <p:nvPr/>
        </p:nvSpPr>
        <p:spPr>
          <a:xfrm rot="19011882">
            <a:off x="5415890" y="1711343"/>
            <a:ext cx="490376" cy="270526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slop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 animBg="1"/>
      <p:bldP spid="37898" grpId="0" animBg="1"/>
      <p:bldP spid="37907" grpId="0" animBg="1"/>
      <p:bldP spid="37908" grpId="0" animBg="1"/>
      <p:bldP spid="3790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18694"/>
              </p:ext>
            </p:extLst>
          </p:nvPr>
        </p:nvGraphicFramePr>
        <p:xfrm>
          <a:off x="0" y="332659"/>
          <a:ext cx="9143998" cy="65253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89020">
                  <a:extLst>
                    <a:ext uri="{9D8B030D-6E8A-4147-A177-3AD203B41FA5}">
                      <a16:colId xmlns:a16="http://schemas.microsoft.com/office/drawing/2014/main" val="1602069801"/>
                    </a:ext>
                  </a:extLst>
                </a:gridCol>
                <a:gridCol w="2342225">
                  <a:extLst>
                    <a:ext uri="{9D8B030D-6E8A-4147-A177-3AD203B41FA5}">
                      <a16:colId xmlns:a16="http://schemas.microsoft.com/office/drawing/2014/main" val="1898845605"/>
                    </a:ext>
                  </a:extLst>
                </a:gridCol>
                <a:gridCol w="1134642">
                  <a:extLst>
                    <a:ext uri="{9D8B030D-6E8A-4147-A177-3AD203B41FA5}">
                      <a16:colId xmlns:a16="http://schemas.microsoft.com/office/drawing/2014/main" val="1015904954"/>
                    </a:ext>
                  </a:extLst>
                </a:gridCol>
                <a:gridCol w="559216">
                  <a:extLst>
                    <a:ext uri="{9D8B030D-6E8A-4147-A177-3AD203B41FA5}">
                      <a16:colId xmlns:a16="http://schemas.microsoft.com/office/drawing/2014/main" val="2178280084"/>
                    </a:ext>
                  </a:extLst>
                </a:gridCol>
                <a:gridCol w="674707">
                  <a:extLst>
                    <a:ext uri="{9D8B030D-6E8A-4147-A177-3AD203B41FA5}">
                      <a16:colId xmlns:a16="http://schemas.microsoft.com/office/drawing/2014/main" val="2596764494"/>
                    </a:ext>
                  </a:extLst>
                </a:gridCol>
                <a:gridCol w="389020">
                  <a:extLst>
                    <a:ext uri="{9D8B030D-6E8A-4147-A177-3AD203B41FA5}">
                      <a16:colId xmlns:a16="http://schemas.microsoft.com/office/drawing/2014/main" val="2357839104"/>
                    </a:ext>
                  </a:extLst>
                </a:gridCol>
                <a:gridCol w="389020">
                  <a:extLst>
                    <a:ext uri="{9D8B030D-6E8A-4147-A177-3AD203B41FA5}">
                      <a16:colId xmlns:a16="http://schemas.microsoft.com/office/drawing/2014/main" val="3664022199"/>
                    </a:ext>
                  </a:extLst>
                </a:gridCol>
                <a:gridCol w="389020">
                  <a:extLst>
                    <a:ext uri="{9D8B030D-6E8A-4147-A177-3AD203B41FA5}">
                      <a16:colId xmlns:a16="http://schemas.microsoft.com/office/drawing/2014/main" val="2868774810"/>
                    </a:ext>
                  </a:extLst>
                </a:gridCol>
                <a:gridCol w="389020">
                  <a:extLst>
                    <a:ext uri="{9D8B030D-6E8A-4147-A177-3AD203B41FA5}">
                      <a16:colId xmlns:a16="http://schemas.microsoft.com/office/drawing/2014/main" val="6647797"/>
                    </a:ext>
                  </a:extLst>
                </a:gridCol>
                <a:gridCol w="389020">
                  <a:extLst>
                    <a:ext uri="{9D8B030D-6E8A-4147-A177-3AD203B41FA5}">
                      <a16:colId xmlns:a16="http://schemas.microsoft.com/office/drawing/2014/main" val="1187537010"/>
                    </a:ext>
                  </a:extLst>
                </a:gridCol>
                <a:gridCol w="2099088">
                  <a:extLst>
                    <a:ext uri="{9D8B030D-6E8A-4147-A177-3AD203B41FA5}">
                      <a16:colId xmlns:a16="http://schemas.microsoft.com/office/drawing/2014/main" val="1767730351"/>
                    </a:ext>
                  </a:extLst>
                </a:gridCol>
              </a:tblGrid>
              <a:tr h="25462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 городского округа Щёлково "Жилище"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748396"/>
                  </a:ext>
                </a:extLst>
              </a:tr>
              <a:tr h="3791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 п/п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Тип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Базовое     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значение    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на начало реализации подпрограммы (факт 2019)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Планируемое значение показателя по годам реализации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основного мероприятия в перечне мероприятий подпрограммы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495424"/>
                  </a:ext>
                </a:extLst>
              </a:tr>
              <a:tr h="900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План </a:t>
                      </a:r>
                      <a:r>
                        <a:rPr lang="ru-RU" sz="800" u="none" strike="noStrike" dirty="0" smtClean="0">
                          <a:effectLst/>
                        </a:rPr>
                        <a:t>2020 </a:t>
                      </a:r>
                      <a:r>
                        <a:rPr lang="ru-RU" sz="800" u="none" strike="noStrike" dirty="0">
                          <a:effectLst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043710"/>
                  </a:ext>
                </a:extLst>
              </a:tr>
              <a:tr h="129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48090"/>
                  </a:ext>
                </a:extLst>
              </a:tr>
              <a:tr h="19096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I "Комплексное освоение земельных участков в целях жилищного строительства и развитие застроенных территорий"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820456"/>
                  </a:ext>
                </a:extLst>
              </a:tr>
              <a:tr h="379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 Годовой объем ввода жилья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Указ Президента Российской Федерации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Тыс.кв.м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200,86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01. Создание условий для развития рынка доступного жилья, развитие жилищного строительства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131217"/>
                  </a:ext>
                </a:extLst>
              </a:tr>
              <a:tr h="379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ввода индивидуального жилищного строительства, построенного населением за счет собственных и (или) кредитных средств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Тыс.кв.м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154,89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635263"/>
                  </a:ext>
                </a:extLst>
              </a:tr>
              <a:tr h="379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ввода в эксплуатацию индивидуального жилищного строительства в общем объеме вводимого жилья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77,11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69,75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73,42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75,64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179225"/>
                  </a:ext>
                </a:extLst>
              </a:tr>
              <a:tr h="254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Уровень обеспеченности населения жильем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Кв. 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23,64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93907"/>
                  </a:ext>
                </a:extLst>
              </a:tr>
              <a:tr h="254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Количество земельных участков, вовлеченных в индивидуальное жилищное строительство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973911"/>
                  </a:ext>
                </a:extLst>
              </a:tr>
              <a:tr h="254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Площадь земельных участков, вовлеченных в индивидуальное жилищное строительство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495757"/>
                  </a:ext>
                </a:extLst>
              </a:tr>
              <a:tr h="254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Общее количество семей, состоящих на учете в качестве нуждающихся в жилых помещениях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муницип.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Семьи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327760"/>
                  </a:ext>
                </a:extLst>
              </a:tr>
              <a:tr h="379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семей, улучшивших жилищные условия                                         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Указ Президента Российской Федерации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Семей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701702"/>
                  </a:ext>
                </a:extLst>
              </a:tr>
              <a:tr h="379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Поиск и реализация решений по обеспечению прав пострадавших граждан - участников долевого строительства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показатель,   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996417"/>
                  </a:ext>
                </a:extLst>
              </a:tr>
              <a:tr h="379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Встречи с гражданами - участниками долевого строительства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показатель,   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280601"/>
                  </a:ext>
                </a:extLst>
              </a:tr>
              <a:tr h="1377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уведомлений о соответствии (несоответствии) указанных в уведомлении о планируемом строительстве параметров объекта индивидуального жилищного строительства (далее – ИЖС) или садового дома установленным параметрам и допустимости размещения объекта ИЖС или садового дома на земельном участке, уведомлений о соответствии (несоответствии) построенных или реконструированных объектов ИЖС или садового дома требованиям законодательства российской Федерации о градостроительной деятельности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Штук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07 «Финансовое обеспечение выполнения отдельных государственных полномочий в сфере жилищной политики, переданных органам местного самоуправления»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85" marR="4785" marT="478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093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6419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Лист" r:id="rId3" imgW="16916535" imgH="12010950" progId="Excel.Sheet.12">
                  <p:embed/>
                </p:oleObj>
              </mc:Choice>
              <mc:Fallback>
                <p:oleObj name="Лист" r:id="rId3" imgW="16916535" imgH="12010950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1305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0" y="9533"/>
          <a:ext cx="9144000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Лист" r:id="rId3" imgW="16916535" imgH="2628990" progId="Excel.Sheet.12">
                  <p:embed/>
                </p:oleObj>
              </mc:Choice>
              <mc:Fallback>
                <p:oleObj name="Лист" r:id="rId3" imgW="16916535" imgH="2628990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533"/>
                        <a:ext cx="9144000" cy="18002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1852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447485"/>
              </p:ext>
            </p:extLst>
          </p:nvPr>
        </p:nvGraphicFramePr>
        <p:xfrm>
          <a:off x="-1588" y="404665"/>
          <a:ext cx="9144001" cy="6453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Лист" r:id="rId3" imgW="14925655" imgH="10687140" progId="Excel.Sheet.12">
                  <p:embed/>
                </p:oleObj>
              </mc:Choice>
              <mc:Fallback>
                <p:oleObj name="Лист" r:id="rId3" imgW="14925655" imgH="10687140" progId="Excel.Shee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88" y="404665"/>
                        <a:ext cx="9144001" cy="645333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48793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-29616" y="0"/>
          <a:ext cx="9173615" cy="623731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74672">
                  <a:extLst>
                    <a:ext uri="{9D8B030D-6E8A-4147-A177-3AD203B41FA5}">
                      <a16:colId xmlns:a16="http://schemas.microsoft.com/office/drawing/2014/main" val="2711455886"/>
                    </a:ext>
                  </a:extLst>
                </a:gridCol>
                <a:gridCol w="2755402">
                  <a:extLst>
                    <a:ext uri="{9D8B030D-6E8A-4147-A177-3AD203B41FA5}">
                      <a16:colId xmlns:a16="http://schemas.microsoft.com/office/drawing/2014/main" val="2533036369"/>
                    </a:ext>
                  </a:extLst>
                </a:gridCol>
                <a:gridCol w="960098">
                  <a:extLst>
                    <a:ext uri="{9D8B030D-6E8A-4147-A177-3AD203B41FA5}">
                      <a16:colId xmlns:a16="http://schemas.microsoft.com/office/drawing/2014/main" val="2238820270"/>
                    </a:ext>
                  </a:extLst>
                </a:gridCol>
                <a:gridCol w="538592">
                  <a:extLst>
                    <a:ext uri="{9D8B030D-6E8A-4147-A177-3AD203B41FA5}">
                      <a16:colId xmlns:a16="http://schemas.microsoft.com/office/drawing/2014/main" val="88018408"/>
                    </a:ext>
                  </a:extLst>
                </a:gridCol>
                <a:gridCol w="649822">
                  <a:extLst>
                    <a:ext uri="{9D8B030D-6E8A-4147-A177-3AD203B41FA5}">
                      <a16:colId xmlns:a16="http://schemas.microsoft.com/office/drawing/2014/main" val="3491109923"/>
                    </a:ext>
                  </a:extLst>
                </a:gridCol>
                <a:gridCol w="374672">
                  <a:extLst>
                    <a:ext uri="{9D8B030D-6E8A-4147-A177-3AD203B41FA5}">
                      <a16:colId xmlns:a16="http://schemas.microsoft.com/office/drawing/2014/main" val="1872718531"/>
                    </a:ext>
                  </a:extLst>
                </a:gridCol>
                <a:gridCol w="374672">
                  <a:extLst>
                    <a:ext uri="{9D8B030D-6E8A-4147-A177-3AD203B41FA5}">
                      <a16:colId xmlns:a16="http://schemas.microsoft.com/office/drawing/2014/main" val="2736113421"/>
                    </a:ext>
                  </a:extLst>
                </a:gridCol>
                <a:gridCol w="374672">
                  <a:extLst>
                    <a:ext uri="{9D8B030D-6E8A-4147-A177-3AD203B41FA5}">
                      <a16:colId xmlns:a16="http://schemas.microsoft.com/office/drawing/2014/main" val="2214499433"/>
                    </a:ext>
                  </a:extLst>
                </a:gridCol>
                <a:gridCol w="374672">
                  <a:extLst>
                    <a:ext uri="{9D8B030D-6E8A-4147-A177-3AD203B41FA5}">
                      <a16:colId xmlns:a16="http://schemas.microsoft.com/office/drawing/2014/main" val="375588333"/>
                    </a:ext>
                  </a:extLst>
                </a:gridCol>
                <a:gridCol w="374672">
                  <a:extLst>
                    <a:ext uri="{9D8B030D-6E8A-4147-A177-3AD203B41FA5}">
                      <a16:colId xmlns:a16="http://schemas.microsoft.com/office/drawing/2014/main" val="3181345491"/>
                    </a:ext>
                  </a:extLst>
                </a:gridCol>
                <a:gridCol w="2021669">
                  <a:extLst>
                    <a:ext uri="{9D8B030D-6E8A-4147-A177-3AD203B41FA5}">
                      <a16:colId xmlns:a16="http://schemas.microsoft.com/office/drawing/2014/main" val="1369993824"/>
                    </a:ext>
                  </a:extLst>
                </a:gridCol>
              </a:tblGrid>
              <a:tr h="55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Количество созданных и восстановленных объектов социальной и инженерной инфраструктуры на территории военных городков Московской области, в том числе: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Обращение Губернатора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03.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Проведение первоочередных мероприятий по восстановлению инфраструктуры военных городков на территории Московской области, переданных из федеральной собственности 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54982"/>
                  </a:ext>
                </a:extLst>
              </a:tr>
              <a:tr h="307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сфере жилищно-коммунального хозяйства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663997"/>
                  </a:ext>
                </a:extLst>
              </a:tr>
              <a:tr h="3079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 сфере культуры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460484"/>
                  </a:ext>
                </a:extLst>
              </a:tr>
              <a:tr h="607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созданных и восстановленных объектов инженерной инфраструктуры на территории военных городков за счет средств местного бюджета в сфере жилищно-коммунального хозяйства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202805"/>
                  </a:ext>
                </a:extLst>
              </a:tr>
              <a:tr h="457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сметных расчетов, прошедших экспертизу на определение достоверности их стоимости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747807"/>
                  </a:ext>
                </a:extLst>
              </a:tr>
              <a:tr h="1009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Отсутствие ограничений в поставке топливно-энергетических ресурсов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02 - Строительство, реконструкция, капитальный ремонт, приобретение, монтаж и ввод в эксплуатацию объектов коммунальной инфраструктуры на территории муниципальных образований Московской области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53828"/>
                  </a:ext>
                </a:extLst>
              </a:tr>
              <a:tr h="30790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Подпрограмма «Энергосбережение и повышение энергетической эффективности»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565849"/>
                  </a:ext>
                </a:extLst>
              </a:tr>
              <a:tr h="504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(A, B, C, D)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27,61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Повышение энергетической эффективности муниципальных учреждений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217442"/>
                  </a:ext>
                </a:extLst>
              </a:tr>
              <a:tr h="504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98,15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98,15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392343"/>
                  </a:ext>
                </a:extLst>
              </a:tr>
              <a:tr h="457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Бережливый учёт - оснащенность многоквартирных домов общедомовыми приборами учета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95,77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95,44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Организация учёта энергоресурсов в   жилищном фонде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054810"/>
                  </a:ext>
                </a:extLst>
              </a:tr>
              <a:tr h="457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многоквартирных домов с присвоенными классами энергоэффективности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приоритетный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19,14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Повышение энергетической эффективности многоквартирных домов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822426"/>
                  </a:ext>
                </a:extLst>
              </a:tr>
              <a:tr h="30790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«Обеспечивающая подпрограмма»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495761"/>
                  </a:ext>
                </a:extLst>
              </a:tr>
              <a:tr h="457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Создание условий для реализации полномочий органов местного самоуправления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Создание условий для реализации полномочий органов местного самоуправления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84" marR="4084" marT="4084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35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3406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876548"/>
              </p:ext>
            </p:extLst>
          </p:nvPr>
        </p:nvGraphicFramePr>
        <p:xfrm>
          <a:off x="-811" y="567961"/>
          <a:ext cx="9144810" cy="629004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19575">
                  <a:extLst>
                    <a:ext uri="{9D8B030D-6E8A-4147-A177-3AD203B41FA5}">
                      <a16:colId xmlns:a16="http://schemas.microsoft.com/office/drawing/2014/main" val="1150574304"/>
                    </a:ext>
                  </a:extLst>
                </a:gridCol>
                <a:gridCol w="2341987">
                  <a:extLst>
                    <a:ext uri="{9D8B030D-6E8A-4147-A177-3AD203B41FA5}">
                      <a16:colId xmlns:a16="http://schemas.microsoft.com/office/drawing/2014/main" val="1052592353"/>
                    </a:ext>
                  </a:extLst>
                </a:gridCol>
                <a:gridCol w="938320">
                  <a:extLst>
                    <a:ext uri="{9D8B030D-6E8A-4147-A177-3AD203B41FA5}">
                      <a16:colId xmlns:a16="http://schemas.microsoft.com/office/drawing/2014/main" val="3565126596"/>
                    </a:ext>
                  </a:extLst>
                </a:gridCol>
                <a:gridCol w="495860">
                  <a:extLst>
                    <a:ext uri="{9D8B030D-6E8A-4147-A177-3AD203B41FA5}">
                      <a16:colId xmlns:a16="http://schemas.microsoft.com/office/drawing/2014/main" val="3719190917"/>
                    </a:ext>
                  </a:extLst>
                </a:gridCol>
                <a:gridCol w="635083">
                  <a:extLst>
                    <a:ext uri="{9D8B030D-6E8A-4147-A177-3AD203B41FA5}">
                      <a16:colId xmlns:a16="http://schemas.microsoft.com/office/drawing/2014/main" val="3900039925"/>
                    </a:ext>
                  </a:extLst>
                </a:gridCol>
                <a:gridCol w="450089">
                  <a:extLst>
                    <a:ext uri="{9D8B030D-6E8A-4147-A177-3AD203B41FA5}">
                      <a16:colId xmlns:a16="http://schemas.microsoft.com/office/drawing/2014/main" val="208107028"/>
                    </a:ext>
                  </a:extLst>
                </a:gridCol>
                <a:gridCol w="465346">
                  <a:extLst>
                    <a:ext uri="{9D8B030D-6E8A-4147-A177-3AD203B41FA5}">
                      <a16:colId xmlns:a16="http://schemas.microsoft.com/office/drawing/2014/main" val="1932114170"/>
                    </a:ext>
                  </a:extLst>
                </a:gridCol>
                <a:gridCol w="463439">
                  <a:extLst>
                    <a:ext uri="{9D8B030D-6E8A-4147-A177-3AD203B41FA5}">
                      <a16:colId xmlns:a16="http://schemas.microsoft.com/office/drawing/2014/main" val="2669148938"/>
                    </a:ext>
                  </a:extLst>
                </a:gridCol>
                <a:gridCol w="556890">
                  <a:extLst>
                    <a:ext uri="{9D8B030D-6E8A-4147-A177-3AD203B41FA5}">
                      <a16:colId xmlns:a16="http://schemas.microsoft.com/office/drawing/2014/main" val="3564498793"/>
                    </a:ext>
                  </a:extLst>
                </a:gridCol>
                <a:gridCol w="554981">
                  <a:extLst>
                    <a:ext uri="{9D8B030D-6E8A-4147-A177-3AD203B41FA5}">
                      <a16:colId xmlns:a16="http://schemas.microsoft.com/office/drawing/2014/main" val="689686061"/>
                    </a:ext>
                  </a:extLst>
                </a:gridCol>
                <a:gridCol w="1823240">
                  <a:extLst>
                    <a:ext uri="{9D8B030D-6E8A-4147-A177-3AD203B41FA5}">
                      <a16:colId xmlns:a16="http://schemas.microsoft.com/office/drawing/2014/main" val="1097169295"/>
                    </a:ext>
                  </a:extLst>
                </a:gridCol>
              </a:tblGrid>
              <a:tr h="21998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 городского округа Щёлково "Предпринимательство"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118652"/>
                  </a:ext>
                </a:extLst>
              </a:tr>
              <a:tr h="2528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 п/п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Тип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 измерения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Базовое     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значение     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на начало реализации подпрограммы (факт 2019)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Планируемое значение показателя по годам реализации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основного мероприятия в перечне мероприятий подпрограммы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3548285806"/>
                  </a:ext>
                </a:extLst>
              </a:tr>
              <a:tr h="778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План </a:t>
                      </a:r>
                      <a:r>
                        <a:rPr lang="ru-RU" sz="800" u="none" strike="noStrike" dirty="0">
                          <a:effectLst/>
                        </a:rPr>
                        <a:t>2020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2024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421605"/>
                  </a:ext>
                </a:extLst>
              </a:tr>
              <a:tr h="128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extLst>
                  <a:ext uri="{0D108BD9-81ED-4DB2-BD59-A6C34878D82A}">
                    <a16:rowId xmlns:a16="http://schemas.microsoft.com/office/drawing/2014/main" val="3198862848"/>
                  </a:ext>
                </a:extLst>
              </a:tr>
              <a:tr h="16498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1. «Инвестиции»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536955"/>
                  </a:ext>
                </a:extLst>
              </a:tr>
              <a:tr h="423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Объём инвестиций, привлеченных в основной капитал (без учета бюджетных инвестиций), на душу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рублей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42,58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44,32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46,18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02. Создание многофункциональных индустриальных парков, технологических парков, промышленных площадок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/>
                </a:tc>
                <a:extLst>
                  <a:ext uri="{0D108BD9-81ED-4DB2-BD59-A6C34878D82A}">
                    <a16:rowId xmlns:a16="http://schemas.microsoft.com/office/drawing/2014/main" val="2283044268"/>
                  </a:ext>
                </a:extLst>
              </a:tr>
              <a:tr h="377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Процент заполняемости многофункциональных индустриальных парков, технологических парков, промышленных площадок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315,66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83,5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464233"/>
                  </a:ext>
                </a:extLst>
              </a:tr>
              <a:tr h="377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многофункциональных индустриальных парков, технологических парков, промышленных площадок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00176"/>
                  </a:ext>
                </a:extLst>
              </a:tr>
              <a:tr h="501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привлеченных резидентов на территории многофункциональных индустриальных парков, технологических парков, промышленных площадок муниципальных образований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7479"/>
                  </a:ext>
                </a:extLst>
              </a:tr>
              <a:tr h="252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Площадь территории, на которую привлечены новые резиденты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427691"/>
                  </a:ext>
                </a:extLst>
              </a:tr>
              <a:tr h="3892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Указной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104,2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07. Организация работ по поддержке и развитию промышленного потенциала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/>
                </a:tc>
                <a:extLst>
                  <a:ext uri="{0D108BD9-81ED-4DB2-BD59-A6C34878D82A}">
                    <a16:rowId xmlns:a16="http://schemas.microsoft.com/office/drawing/2014/main" val="4177159344"/>
                  </a:ext>
                </a:extLst>
              </a:tr>
              <a:tr h="377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Производительность труда в базовых несырьевых отраслях экономики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ВДЛ (Указ Президента РФ № 193)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742224"/>
                  </a:ext>
                </a:extLst>
              </a:tr>
              <a:tr h="501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Объем инвестиций в основной капитал, за исключением инвестиций инфраструктурных монополий (федеральные проекты) и бюджетных ассигнований федерального бюджета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ВДЛ (Указ Президента РФ № 193)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6 754 633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8 085 526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7 700 571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8 016 294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8 344 962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8 695 451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334575"/>
                  </a:ext>
                </a:extLst>
              </a:tr>
              <a:tr h="3772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созданных рабочих мест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085485"/>
                  </a:ext>
                </a:extLst>
              </a:tr>
              <a:tr h="16498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2. «Развитие конкуренции»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850656"/>
                  </a:ext>
                </a:extLst>
              </a:tr>
              <a:tr h="501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обоснованных, частично обоснованных жалоб в Федеральную антимонопольную службу (ФАС России) (от общего количества опубликованных торгов)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4,06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02. «Развитие конкурентной среды в рамках Федерального закона № 44-ФЗ»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/>
                </a:tc>
                <a:extLst>
                  <a:ext uri="{0D108BD9-81ED-4DB2-BD59-A6C34878D82A}">
                    <a16:rowId xmlns:a16="http://schemas.microsoft.com/office/drawing/2014/main" val="2787522813"/>
                  </a:ext>
                </a:extLst>
              </a:tr>
              <a:tr h="501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несостоявшихся торгов от общего количества объявленных торгов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48" marR="4148" marT="414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459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166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685800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2433">
                  <a:extLst>
                    <a:ext uri="{9D8B030D-6E8A-4147-A177-3AD203B41FA5}">
                      <a16:colId xmlns:a16="http://schemas.microsoft.com/office/drawing/2014/main" val="2025602236"/>
                    </a:ext>
                  </a:extLst>
                </a:gridCol>
                <a:gridCol w="2492139">
                  <a:extLst>
                    <a:ext uri="{9D8B030D-6E8A-4147-A177-3AD203B41FA5}">
                      <a16:colId xmlns:a16="http://schemas.microsoft.com/office/drawing/2014/main" val="3502102869"/>
                    </a:ext>
                  </a:extLst>
                </a:gridCol>
                <a:gridCol w="826235">
                  <a:extLst>
                    <a:ext uri="{9D8B030D-6E8A-4147-A177-3AD203B41FA5}">
                      <a16:colId xmlns:a16="http://schemas.microsoft.com/office/drawing/2014/main" val="3407105366"/>
                    </a:ext>
                  </a:extLst>
                </a:gridCol>
                <a:gridCol w="463497">
                  <a:extLst>
                    <a:ext uri="{9D8B030D-6E8A-4147-A177-3AD203B41FA5}">
                      <a16:colId xmlns:a16="http://schemas.microsoft.com/office/drawing/2014/main" val="2814692257"/>
                    </a:ext>
                  </a:extLst>
                </a:gridCol>
                <a:gridCol w="559220">
                  <a:extLst>
                    <a:ext uri="{9D8B030D-6E8A-4147-A177-3AD203B41FA5}">
                      <a16:colId xmlns:a16="http://schemas.microsoft.com/office/drawing/2014/main" val="396813864"/>
                    </a:ext>
                  </a:extLst>
                </a:gridCol>
                <a:gridCol w="416477">
                  <a:extLst>
                    <a:ext uri="{9D8B030D-6E8A-4147-A177-3AD203B41FA5}">
                      <a16:colId xmlns:a16="http://schemas.microsoft.com/office/drawing/2014/main" val="4144526983"/>
                    </a:ext>
                  </a:extLst>
                </a:gridCol>
                <a:gridCol w="476933">
                  <a:extLst>
                    <a:ext uri="{9D8B030D-6E8A-4147-A177-3AD203B41FA5}">
                      <a16:colId xmlns:a16="http://schemas.microsoft.com/office/drawing/2014/main" val="3257070659"/>
                    </a:ext>
                  </a:extLst>
                </a:gridCol>
                <a:gridCol w="463497">
                  <a:extLst>
                    <a:ext uri="{9D8B030D-6E8A-4147-A177-3AD203B41FA5}">
                      <a16:colId xmlns:a16="http://schemas.microsoft.com/office/drawing/2014/main" val="3583451622"/>
                    </a:ext>
                  </a:extLst>
                </a:gridCol>
                <a:gridCol w="463497">
                  <a:extLst>
                    <a:ext uri="{9D8B030D-6E8A-4147-A177-3AD203B41FA5}">
                      <a16:colId xmlns:a16="http://schemas.microsoft.com/office/drawing/2014/main" val="739282563"/>
                    </a:ext>
                  </a:extLst>
                </a:gridCol>
                <a:gridCol w="490367">
                  <a:extLst>
                    <a:ext uri="{9D8B030D-6E8A-4147-A177-3AD203B41FA5}">
                      <a16:colId xmlns:a16="http://schemas.microsoft.com/office/drawing/2014/main" val="1611126996"/>
                    </a:ext>
                  </a:extLst>
                </a:gridCol>
                <a:gridCol w="2169706">
                  <a:extLst>
                    <a:ext uri="{9D8B030D-6E8A-4147-A177-3AD203B41FA5}">
                      <a16:colId xmlns:a16="http://schemas.microsoft.com/office/drawing/2014/main" val="2065888374"/>
                    </a:ext>
                  </a:extLst>
                </a:gridCol>
              </a:tblGrid>
              <a:tr h="515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Доля общей экономии денежных средств от общей суммы объявленных торгов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12,02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/>
                </a:tc>
                <a:extLst>
                  <a:ext uri="{0D108BD9-81ED-4DB2-BD59-A6C34878D82A}">
                    <a16:rowId xmlns:a16="http://schemas.microsoft.com/office/drawing/2014/main" val="2737151808"/>
                  </a:ext>
                </a:extLst>
              </a:tr>
              <a:tr h="899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Доля закупок среди субъектов малого и среднего предпринимательства, социально ориентированных некоммерческих организаций, осуществляемых в соответствии с Федеральным законом от 05.04.2013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65,68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285177"/>
                  </a:ext>
                </a:extLst>
              </a:tr>
              <a:tr h="515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Среднее количество участников на торгах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6,53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709893"/>
                  </a:ext>
                </a:extLst>
              </a:tr>
              <a:tr h="515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реализованных требований Стандарта развития конкуренции в муниципальном образовании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04. «Реализация комплекса мер по содействию развитию конкуренции»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/>
                </a:tc>
                <a:extLst>
                  <a:ext uri="{0D108BD9-81ED-4DB2-BD59-A6C34878D82A}">
                    <a16:rowId xmlns:a16="http://schemas.microsoft.com/office/drawing/2014/main" val="3376308522"/>
                  </a:ext>
                </a:extLst>
              </a:tr>
              <a:tr h="14346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3. «Развитие малого и среднего предпринимательства»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944320"/>
                  </a:ext>
                </a:extLst>
              </a:tr>
              <a:tr h="643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Указной  (Указ Президента РФ от 28.04.2008   № 607)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36,96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02. «Реализация механизмов муниципальной поддержки субъектов малого и среднего предпринимательства»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/>
                </a:tc>
                <a:extLst>
                  <a:ext uri="{0D108BD9-81ED-4DB2-BD59-A6C34878D82A}">
                    <a16:rowId xmlns:a16="http://schemas.microsoft.com/office/drawing/2014/main" val="2234668846"/>
                  </a:ext>
                </a:extLst>
              </a:tr>
              <a:tr h="515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Указной  (Указ Президента РФ от 28.04.2008   № 607)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468,5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487,3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481,54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484,66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488,04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490,57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434267"/>
                  </a:ext>
                </a:extLst>
              </a:tr>
              <a:tr h="387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Малый бизнес большого региона. Прирост количества субъектов малого и среднего предпринимательства на 10 тыс. населения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53,2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72,01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75,99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76,04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76,1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637019"/>
                  </a:ext>
                </a:extLst>
              </a:tr>
              <a:tr h="515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Вновь созданные предприятия МСП в сфере производства или услуг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I8. Федеральный проект «Популяризация предпринимательства»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/>
                </a:tc>
                <a:extLst>
                  <a:ext uri="{0D108BD9-81ED-4DB2-BD59-A6C34878D82A}">
                    <a16:rowId xmlns:a16="http://schemas.microsoft.com/office/drawing/2014/main" val="4001106762"/>
                  </a:ext>
                </a:extLst>
              </a:tr>
              <a:tr h="643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вновь созданных субъектов МСП участниками проекта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Национального проекта (Регионального проекта)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тыс. единиц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749260"/>
                  </a:ext>
                </a:extLst>
              </a:tr>
              <a:tr h="515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Численность занятых в сфере малого и среднего предпринимательства, включая индивидуальных предпринимателей" за отчетный период (прошедший год)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ВДЛ (Указ президента РФ № 193)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31 195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32 534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34 945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37 139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39 062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824259"/>
                  </a:ext>
                </a:extLst>
              </a:tr>
              <a:tr h="387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самозанятых граждан, зафиксировавших свой статус, с учетом введения налогового режима для самозанятых, нарастающим итогом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ВДЛ (Указ президента РФ № 193)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3 240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2 145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875290"/>
                  </a:ext>
                </a:extLst>
              </a:tr>
              <a:tr h="14346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Подпрограмма 4. «Развитие потребительского рынка и услуг»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919049"/>
                  </a:ext>
                </a:extLst>
              </a:tr>
              <a:tr h="515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Обеспеченность населения площадью торговых объектов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кв. м/1000 человек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1493,9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1500,9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1504,2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1505,6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1506,8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1508,9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01. Развитие потребительского рынка и услуг на территории городского округа Щёлково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04" marR="3504" marT="3504" marB="0"/>
                </a:tc>
                <a:extLst>
                  <a:ext uri="{0D108BD9-81ED-4DB2-BD59-A6C34878D82A}">
                    <a16:rowId xmlns:a16="http://schemas.microsoft.com/office/drawing/2014/main" val="2517600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130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1" cy="340128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2433">
                  <a:extLst>
                    <a:ext uri="{9D8B030D-6E8A-4147-A177-3AD203B41FA5}">
                      <a16:colId xmlns:a16="http://schemas.microsoft.com/office/drawing/2014/main" val="2645281804"/>
                    </a:ext>
                  </a:extLst>
                </a:gridCol>
                <a:gridCol w="2492139">
                  <a:extLst>
                    <a:ext uri="{9D8B030D-6E8A-4147-A177-3AD203B41FA5}">
                      <a16:colId xmlns:a16="http://schemas.microsoft.com/office/drawing/2014/main" val="3716322898"/>
                    </a:ext>
                  </a:extLst>
                </a:gridCol>
                <a:gridCol w="826234">
                  <a:extLst>
                    <a:ext uri="{9D8B030D-6E8A-4147-A177-3AD203B41FA5}">
                      <a16:colId xmlns:a16="http://schemas.microsoft.com/office/drawing/2014/main" val="1986521380"/>
                    </a:ext>
                  </a:extLst>
                </a:gridCol>
                <a:gridCol w="463498">
                  <a:extLst>
                    <a:ext uri="{9D8B030D-6E8A-4147-A177-3AD203B41FA5}">
                      <a16:colId xmlns:a16="http://schemas.microsoft.com/office/drawing/2014/main" val="3562901995"/>
                    </a:ext>
                  </a:extLst>
                </a:gridCol>
                <a:gridCol w="559220">
                  <a:extLst>
                    <a:ext uri="{9D8B030D-6E8A-4147-A177-3AD203B41FA5}">
                      <a16:colId xmlns:a16="http://schemas.microsoft.com/office/drawing/2014/main" val="904850633"/>
                    </a:ext>
                  </a:extLst>
                </a:gridCol>
                <a:gridCol w="416476">
                  <a:extLst>
                    <a:ext uri="{9D8B030D-6E8A-4147-A177-3AD203B41FA5}">
                      <a16:colId xmlns:a16="http://schemas.microsoft.com/office/drawing/2014/main" val="3257900079"/>
                    </a:ext>
                  </a:extLst>
                </a:gridCol>
                <a:gridCol w="476932">
                  <a:extLst>
                    <a:ext uri="{9D8B030D-6E8A-4147-A177-3AD203B41FA5}">
                      <a16:colId xmlns:a16="http://schemas.microsoft.com/office/drawing/2014/main" val="2174145321"/>
                    </a:ext>
                  </a:extLst>
                </a:gridCol>
                <a:gridCol w="463498">
                  <a:extLst>
                    <a:ext uri="{9D8B030D-6E8A-4147-A177-3AD203B41FA5}">
                      <a16:colId xmlns:a16="http://schemas.microsoft.com/office/drawing/2014/main" val="1027741944"/>
                    </a:ext>
                  </a:extLst>
                </a:gridCol>
                <a:gridCol w="463498">
                  <a:extLst>
                    <a:ext uri="{9D8B030D-6E8A-4147-A177-3AD203B41FA5}">
                      <a16:colId xmlns:a16="http://schemas.microsoft.com/office/drawing/2014/main" val="1670809219"/>
                    </a:ext>
                  </a:extLst>
                </a:gridCol>
                <a:gridCol w="490367">
                  <a:extLst>
                    <a:ext uri="{9D8B030D-6E8A-4147-A177-3AD203B41FA5}">
                      <a16:colId xmlns:a16="http://schemas.microsoft.com/office/drawing/2014/main" val="3859713765"/>
                    </a:ext>
                  </a:extLst>
                </a:gridCol>
                <a:gridCol w="2169706">
                  <a:extLst>
                    <a:ext uri="{9D8B030D-6E8A-4147-A177-3AD203B41FA5}">
                      <a16:colId xmlns:a16="http://schemas.microsoft.com/office/drawing/2014/main" val="1082103849"/>
                    </a:ext>
                  </a:extLst>
                </a:gridCol>
              </a:tblGrid>
              <a:tr h="907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обслуживаемых населённых пунктов от общего числа населённых пунктов муниципального образования, соответствующих критериям отбора получателей субсидии на частичную компенсацию транспортных расходов организаций и индивидуальных предпринимателей по доставке продовольственных и непродовольственных товаров в сельские населённые пункты муниципального образования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/>
                </a:tc>
                <a:extLst>
                  <a:ext uri="{0D108BD9-81ED-4DB2-BD59-A6C34878D82A}">
                    <a16:rowId xmlns:a16="http://schemas.microsoft.com/office/drawing/2014/main" val="1021775546"/>
                  </a:ext>
                </a:extLst>
              </a:tr>
              <a:tr h="226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Ликвидация незаконных нестационарных торговых объектов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Рейтинг-50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баллы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660691"/>
                  </a:ext>
                </a:extLst>
              </a:tr>
              <a:tr h="453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Прирост площадей торговых объектов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тыс. кв. м.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26413"/>
                  </a:ext>
                </a:extLst>
              </a:tr>
              <a:tr h="453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Прирост посадочных мест на объектах общественного питания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посадочные места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02. Развитие сферы общественного питания на территории городского округа Щёлково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/>
                </a:tc>
                <a:extLst>
                  <a:ext uri="{0D108BD9-81ED-4DB2-BD59-A6C34878D82A}">
                    <a16:rowId xmlns:a16="http://schemas.microsoft.com/office/drawing/2014/main" val="996722043"/>
                  </a:ext>
                </a:extLst>
              </a:tr>
              <a:tr h="453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Прирост рабочих мест на объектах бытового обслуживания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рабочее место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03. Развитие сферы бытовых услуг на территории городского округа Щёлково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/>
                </a:tc>
                <a:extLst>
                  <a:ext uri="{0D108BD9-81ED-4DB2-BD59-A6C34878D82A}">
                    <a16:rowId xmlns:a16="http://schemas.microsoft.com/office/drawing/2014/main" val="384995731"/>
                  </a:ext>
                </a:extLst>
              </a:tr>
              <a:tr h="453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Количество введённых банных объектов по программе «100 бань Подмосковья»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04. Реализация губернаторской программы «100 бань Подмосковья» на территории городского округа Щёлково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/>
                </a:tc>
                <a:extLst>
                  <a:ext uri="{0D108BD9-81ED-4DB2-BD59-A6C34878D82A}">
                    <a16:rowId xmlns:a16="http://schemas.microsoft.com/office/drawing/2014/main" val="3917839382"/>
                  </a:ext>
                </a:extLst>
              </a:tr>
              <a:tr h="453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Основное мероприятие 05. Участие в организации региональной системы защиты прав потребителей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35" marR="4535" marT="4535" marB="0"/>
                </a:tc>
                <a:extLst>
                  <a:ext uri="{0D108BD9-81ED-4DB2-BD59-A6C34878D82A}">
                    <a16:rowId xmlns:a16="http://schemas.microsoft.com/office/drawing/2014/main" val="231255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8316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86420"/>
              </p:ext>
            </p:extLst>
          </p:nvPr>
        </p:nvGraphicFramePr>
        <p:xfrm>
          <a:off x="-2" y="692693"/>
          <a:ext cx="9144004" cy="632657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75483">
                  <a:extLst>
                    <a:ext uri="{9D8B030D-6E8A-4147-A177-3AD203B41FA5}">
                      <a16:colId xmlns:a16="http://schemas.microsoft.com/office/drawing/2014/main" val="525589369"/>
                    </a:ext>
                  </a:extLst>
                </a:gridCol>
                <a:gridCol w="3593902">
                  <a:extLst>
                    <a:ext uri="{9D8B030D-6E8A-4147-A177-3AD203B41FA5}">
                      <a16:colId xmlns:a16="http://schemas.microsoft.com/office/drawing/2014/main" val="753362853"/>
                    </a:ext>
                  </a:extLst>
                </a:gridCol>
                <a:gridCol w="824719">
                  <a:extLst>
                    <a:ext uri="{9D8B030D-6E8A-4147-A177-3AD203B41FA5}">
                      <a16:colId xmlns:a16="http://schemas.microsoft.com/office/drawing/2014/main" val="1165824166"/>
                    </a:ext>
                  </a:extLst>
                </a:gridCol>
                <a:gridCol w="395598">
                  <a:extLst>
                    <a:ext uri="{9D8B030D-6E8A-4147-A177-3AD203B41FA5}">
                      <a16:colId xmlns:a16="http://schemas.microsoft.com/office/drawing/2014/main" val="3677633873"/>
                    </a:ext>
                  </a:extLst>
                </a:gridCol>
                <a:gridCol w="558194">
                  <a:extLst>
                    <a:ext uri="{9D8B030D-6E8A-4147-A177-3AD203B41FA5}">
                      <a16:colId xmlns:a16="http://schemas.microsoft.com/office/drawing/2014/main" val="618051643"/>
                    </a:ext>
                  </a:extLst>
                </a:gridCol>
                <a:gridCol w="372130">
                  <a:extLst>
                    <a:ext uri="{9D8B030D-6E8A-4147-A177-3AD203B41FA5}">
                      <a16:colId xmlns:a16="http://schemas.microsoft.com/office/drawing/2014/main" val="3035319951"/>
                    </a:ext>
                  </a:extLst>
                </a:gridCol>
                <a:gridCol w="321843">
                  <a:extLst>
                    <a:ext uri="{9D8B030D-6E8A-4147-A177-3AD203B41FA5}">
                      <a16:colId xmlns:a16="http://schemas.microsoft.com/office/drawing/2014/main" val="787974898"/>
                    </a:ext>
                  </a:extLst>
                </a:gridCol>
                <a:gridCol w="321843">
                  <a:extLst>
                    <a:ext uri="{9D8B030D-6E8A-4147-A177-3AD203B41FA5}">
                      <a16:colId xmlns:a16="http://schemas.microsoft.com/office/drawing/2014/main" val="2277717771"/>
                    </a:ext>
                  </a:extLst>
                </a:gridCol>
                <a:gridCol w="321843">
                  <a:extLst>
                    <a:ext uri="{9D8B030D-6E8A-4147-A177-3AD203B41FA5}">
                      <a16:colId xmlns:a16="http://schemas.microsoft.com/office/drawing/2014/main" val="2461431375"/>
                    </a:ext>
                  </a:extLst>
                </a:gridCol>
                <a:gridCol w="321843">
                  <a:extLst>
                    <a:ext uri="{9D8B030D-6E8A-4147-A177-3AD203B41FA5}">
                      <a16:colId xmlns:a16="http://schemas.microsoft.com/office/drawing/2014/main" val="898076846"/>
                    </a:ext>
                  </a:extLst>
                </a:gridCol>
                <a:gridCol w="1736606">
                  <a:extLst>
                    <a:ext uri="{9D8B030D-6E8A-4147-A177-3AD203B41FA5}">
                      <a16:colId xmlns:a16="http://schemas.microsoft.com/office/drawing/2014/main" val="3789427977"/>
                    </a:ext>
                  </a:extLst>
                </a:gridCol>
              </a:tblGrid>
              <a:tr h="27592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 городского округа Щёлково "Управление имуществом и муниципальными финансами"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388304"/>
                  </a:ext>
                </a:extLst>
              </a:tr>
              <a:tr h="3638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№ п/п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Тип показателя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Базовое     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значение    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на начало реализации подпрограммы (факт 2019)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по годам реализации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Наименование основного мероприятия в перечне мероприятий подпрограммы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258459"/>
                  </a:ext>
                </a:extLst>
              </a:tr>
              <a:tr h="758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План 2020 </a:t>
                      </a:r>
                      <a:r>
                        <a:rPr lang="ru-RU" sz="800" u="none" strike="noStrike" dirty="0">
                          <a:effectLst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2021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2023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2024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005770"/>
                  </a:ext>
                </a:extLst>
              </a:tr>
              <a:tr h="132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812928"/>
                  </a:ext>
                </a:extLst>
              </a:tr>
              <a:tr h="20694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Подпрограмма I. "Развитие имущественного комплекса"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010467"/>
                  </a:ext>
                </a:extLst>
              </a:tr>
              <a:tr h="483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03.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Создание условий для реализации государственных полномочий в области земельных </a:t>
                      </a:r>
                      <a:r>
                        <a:rPr lang="ru-RU" sz="800" u="none" strike="noStrike" dirty="0" err="1">
                          <a:effectLst/>
                        </a:rPr>
                        <a:t>отнощений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694021"/>
                  </a:ext>
                </a:extLst>
              </a:tr>
              <a:tr h="602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02.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Управление имуществом, находящимся в муниципальной собственности, и выполнение кадастровых работ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17716"/>
                  </a:ext>
                </a:extLst>
              </a:tr>
              <a:tr h="5412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br>
                        <a:rPr lang="ru-RU" sz="800" u="none" strike="noStrike">
                          <a:effectLst/>
                        </a:rPr>
                      </a:b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03.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Создание условий для реализации государственных полномочий в области земельных </a:t>
                      </a:r>
                      <a:r>
                        <a:rPr lang="ru-RU" sz="800" u="none" strike="noStrike" dirty="0" err="1">
                          <a:effectLst/>
                        </a:rPr>
                        <a:t>отнощений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19129"/>
                  </a:ext>
                </a:extLst>
              </a:tr>
              <a:tr h="631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02.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Управление имуществом, находящимся в муниципальной собственности, и выполнение кадастровых работ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64912"/>
                  </a:ext>
                </a:extLst>
              </a:tr>
              <a:tr h="602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Предоставление земельных участков многодетным семьям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02.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Управление имуществом, находящимся в муниципальной собственности, и выполнение кадастровых работ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277829"/>
                  </a:ext>
                </a:extLst>
              </a:tr>
              <a:tr h="22286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Подпрограмма III. "Совершенствование муниципальной службы Московской области»"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673472"/>
                  </a:ext>
                </a:extLst>
              </a:tr>
              <a:tr h="530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планом - заказом, от общего числа муниципальных служащих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мероприятия 01. "Организация профессионального развития муниципальных служащих Московской области"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26806"/>
                  </a:ext>
                </a:extLst>
              </a:tr>
              <a:tr h="20163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Подпрограмма IV. "Управление муниципальными финансами"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119841"/>
                  </a:ext>
                </a:extLst>
              </a:tr>
              <a:tr h="6102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 Исполнение бюджета муниципального образования по налоговым и неналоговым доходам к первоначально утвержденному уровню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110,20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≥100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≥100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≥100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≥100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01.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Проведение мероприятий в сфере формирования доходов местного бюджета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/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60" marR="4060" marT="406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839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2389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" y="0"/>
          <a:ext cx="9143998" cy="685800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3145">
                  <a:extLst>
                    <a:ext uri="{9D8B030D-6E8A-4147-A177-3AD203B41FA5}">
                      <a16:colId xmlns:a16="http://schemas.microsoft.com/office/drawing/2014/main" val="3705381913"/>
                    </a:ext>
                  </a:extLst>
                </a:gridCol>
                <a:gridCol w="3608454">
                  <a:extLst>
                    <a:ext uri="{9D8B030D-6E8A-4147-A177-3AD203B41FA5}">
                      <a16:colId xmlns:a16="http://schemas.microsoft.com/office/drawing/2014/main" val="280559341"/>
                    </a:ext>
                  </a:extLst>
                </a:gridCol>
                <a:gridCol w="828059">
                  <a:extLst>
                    <a:ext uri="{9D8B030D-6E8A-4147-A177-3AD203B41FA5}">
                      <a16:colId xmlns:a16="http://schemas.microsoft.com/office/drawing/2014/main" val="268542527"/>
                    </a:ext>
                  </a:extLst>
                </a:gridCol>
                <a:gridCol w="464522">
                  <a:extLst>
                    <a:ext uri="{9D8B030D-6E8A-4147-A177-3AD203B41FA5}">
                      <a16:colId xmlns:a16="http://schemas.microsoft.com/office/drawing/2014/main" val="2736228437"/>
                    </a:ext>
                  </a:extLst>
                </a:gridCol>
                <a:gridCol w="560455">
                  <a:extLst>
                    <a:ext uri="{9D8B030D-6E8A-4147-A177-3AD203B41FA5}">
                      <a16:colId xmlns:a16="http://schemas.microsoft.com/office/drawing/2014/main" val="567670721"/>
                    </a:ext>
                  </a:extLst>
                </a:gridCol>
                <a:gridCol w="323145">
                  <a:extLst>
                    <a:ext uri="{9D8B030D-6E8A-4147-A177-3AD203B41FA5}">
                      <a16:colId xmlns:a16="http://schemas.microsoft.com/office/drawing/2014/main" val="3040718675"/>
                    </a:ext>
                  </a:extLst>
                </a:gridCol>
                <a:gridCol w="323145">
                  <a:extLst>
                    <a:ext uri="{9D8B030D-6E8A-4147-A177-3AD203B41FA5}">
                      <a16:colId xmlns:a16="http://schemas.microsoft.com/office/drawing/2014/main" val="4291363613"/>
                    </a:ext>
                  </a:extLst>
                </a:gridCol>
                <a:gridCol w="323145">
                  <a:extLst>
                    <a:ext uri="{9D8B030D-6E8A-4147-A177-3AD203B41FA5}">
                      <a16:colId xmlns:a16="http://schemas.microsoft.com/office/drawing/2014/main" val="743562830"/>
                    </a:ext>
                  </a:extLst>
                </a:gridCol>
                <a:gridCol w="323145">
                  <a:extLst>
                    <a:ext uri="{9D8B030D-6E8A-4147-A177-3AD203B41FA5}">
                      <a16:colId xmlns:a16="http://schemas.microsoft.com/office/drawing/2014/main" val="2235267511"/>
                    </a:ext>
                  </a:extLst>
                </a:gridCol>
                <a:gridCol w="323145">
                  <a:extLst>
                    <a:ext uri="{9D8B030D-6E8A-4147-A177-3AD203B41FA5}">
                      <a16:colId xmlns:a16="http://schemas.microsoft.com/office/drawing/2014/main" val="2657802078"/>
                    </a:ext>
                  </a:extLst>
                </a:gridCol>
                <a:gridCol w="1743638">
                  <a:extLst>
                    <a:ext uri="{9D8B030D-6E8A-4147-A177-3AD203B41FA5}">
                      <a16:colId xmlns:a16="http://schemas.microsoft.com/office/drawing/2014/main" val="2573642821"/>
                    </a:ext>
                  </a:extLst>
                </a:gridCol>
              </a:tblGrid>
              <a:tr h="135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Отношение дефицита бюджета к доходам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≤10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≤10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≤10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≤10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05. Повышение качества управления муниципальными финансами и соблюдения требований бюджетного законодательства Российской Федерации при осуществлении бюджетного процесса в муниципальных образованиях Московской области.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611513"/>
                  </a:ext>
                </a:extLst>
              </a:tr>
              <a:tr h="50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Отношение объема муниципального  долга к годовому объему доходов  бюджета без учета безвозмездных поступлений и (или) поступлений налоговых доходов по дополнительным нормативым отчислений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≤50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≤50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≤50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≤50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06. Управление муниципальным долгом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613426"/>
                  </a:ext>
                </a:extLst>
              </a:tr>
              <a:tr h="26377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Подпрограмма </a:t>
                      </a:r>
                      <a:r>
                        <a:rPr lang="en-US" sz="800" u="none" strike="noStrike" dirty="0">
                          <a:effectLst/>
                        </a:rPr>
                        <a:t>V. "</a:t>
                      </a:r>
                      <a:r>
                        <a:rPr lang="ru-RU" sz="800" u="none" strike="noStrike" dirty="0">
                          <a:effectLst/>
                        </a:rPr>
                        <a:t>Обеспечивающая подпрограмма"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57470"/>
                  </a:ext>
                </a:extLst>
              </a:tr>
              <a:tr h="676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Проверка использования земель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01.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Создание условий для реализации полномочий органов местного самоуправления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07050"/>
                  </a:ext>
                </a:extLst>
              </a:tr>
              <a:tr h="676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01.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Создание условий для реализации полномочий органов местного самоуправления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43468"/>
                  </a:ext>
                </a:extLst>
              </a:tr>
              <a:tr h="676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Исключение незаконных решений по земле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3,98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01.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Создание условий для реализации полномочий органов местного самоуправления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741400"/>
                  </a:ext>
                </a:extLst>
              </a:tr>
              <a:tr h="676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01.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Создание условий для реализации полномочий органов местного самоуправления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807419"/>
                  </a:ext>
                </a:extLst>
              </a:tr>
              <a:tr h="676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Прирост земельного налога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01.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Создание условий для реализации полномочий органов местного самоуправления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225815"/>
                  </a:ext>
                </a:extLst>
              </a:tr>
              <a:tr h="676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объектов недвижимости у которых адреса приведены структуре федеральной информационной адресной системе, внесены в федеральную информационную адресную систему и имеют географические координаты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01.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Создание условий для реализации полномочий органов местного самоуправления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281141"/>
                  </a:ext>
                </a:extLst>
              </a:tr>
              <a:tr h="676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Процент проведенных аукционов на право заключения договоров аренды земельных участков для субъектов малого и среднего предпринимательства от общего количества таких торгов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01.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Создание условий для реализации полномочий органов местного самоуправления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45" marR="4545" marT="4545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327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47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787593" y="4225013"/>
            <a:ext cx="770572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30" name="Прямоугольник 10"/>
          <p:cNvSpPr>
            <a:spLocks noChangeArrowheads="1"/>
          </p:cNvSpPr>
          <p:nvPr/>
        </p:nvSpPr>
        <p:spPr bwMode="auto">
          <a:xfrm>
            <a:off x="6508508" y="836712"/>
            <a:ext cx="2654560" cy="73866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выплачиваемые из 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  <p:sp>
        <p:nvSpPr>
          <p:cNvPr id="5129" name="Прямоугольник 1"/>
          <p:cNvSpPr>
            <a:spLocks noChangeArrowheads="1"/>
          </p:cNvSpPr>
          <p:nvPr/>
        </p:nvSpPr>
        <p:spPr bwMode="auto">
          <a:xfrm>
            <a:off x="0" y="836712"/>
            <a:ext cx="2678113" cy="73866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Доходы бюджета </a:t>
            </a: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поступающие в бюджет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38959"/>
            <a:ext cx="3312368" cy="42577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4974378" y="2872033"/>
            <a:ext cx="1080120" cy="30777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РАСХОДЫ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9" y="1700808"/>
            <a:ext cx="2664296" cy="2123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НАЛОГОВЫЕ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ДОХОДЫ: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-Налог на доходы физических лиц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-Земельный налог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-Налог на имущество физических лиц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-Налоги на совокупный доход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-Акцизы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-Государственная пошлина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93" y="3933056"/>
            <a:ext cx="2650263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НЕНАЛОГОВЫЕ ДОХОДЫ:</a:t>
            </a:r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-Доходы от использования муниципального имущества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-Доходы от продажи материальных и нематериальных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-Прочие доходы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645907"/>
            <a:ext cx="265026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Межбюджетные трансферты: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Дотации, субсидии, субвенции, иные межбюджетные трансферты (помощь из другого бюджета)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5728" y="1700808"/>
            <a:ext cx="2448272" cy="372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РАСХОДЫ на решение вопросов местного значения: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-Образование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-Культура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-Физическая культура и спорт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-Дорожная деятельность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-Транспорт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-Градостроительство и развитие территории  городского округа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-Национальная безопасность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-Управление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-Социальная политика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7094" y="2764311"/>
            <a:ext cx="1252737" cy="30777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ДОХОДЫ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5373216"/>
            <a:ext cx="324036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ДОХОДЫ –РАСХОДЫ = ДЕФИЦИТ(ПРОФИЦИТ)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551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Бюджет городского округа– это план доходов 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 расходов на трехлетний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293916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9462"/>
              </p:ext>
            </p:extLst>
          </p:nvPr>
        </p:nvGraphicFramePr>
        <p:xfrm>
          <a:off x="-15011" y="476672"/>
          <a:ext cx="9143998" cy="638132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44447">
                  <a:extLst>
                    <a:ext uri="{9D8B030D-6E8A-4147-A177-3AD203B41FA5}">
                      <a16:colId xmlns:a16="http://schemas.microsoft.com/office/drawing/2014/main" val="2604361361"/>
                    </a:ext>
                  </a:extLst>
                </a:gridCol>
                <a:gridCol w="2856042">
                  <a:extLst>
                    <a:ext uri="{9D8B030D-6E8A-4147-A177-3AD203B41FA5}">
                      <a16:colId xmlns:a16="http://schemas.microsoft.com/office/drawing/2014/main" val="1792342329"/>
                    </a:ext>
                  </a:extLst>
                </a:gridCol>
                <a:gridCol w="882646">
                  <a:extLst>
                    <a:ext uri="{9D8B030D-6E8A-4147-A177-3AD203B41FA5}">
                      <a16:colId xmlns:a16="http://schemas.microsoft.com/office/drawing/2014/main" val="3396585706"/>
                    </a:ext>
                  </a:extLst>
                </a:gridCol>
                <a:gridCol w="495144">
                  <a:extLst>
                    <a:ext uri="{9D8B030D-6E8A-4147-A177-3AD203B41FA5}">
                      <a16:colId xmlns:a16="http://schemas.microsoft.com/office/drawing/2014/main" val="4130098796"/>
                    </a:ext>
                  </a:extLst>
                </a:gridCol>
                <a:gridCol w="597401">
                  <a:extLst>
                    <a:ext uri="{9D8B030D-6E8A-4147-A177-3AD203B41FA5}">
                      <a16:colId xmlns:a16="http://schemas.microsoft.com/office/drawing/2014/main" val="2180859873"/>
                    </a:ext>
                  </a:extLst>
                </a:gridCol>
                <a:gridCol w="344447">
                  <a:extLst>
                    <a:ext uri="{9D8B030D-6E8A-4147-A177-3AD203B41FA5}">
                      <a16:colId xmlns:a16="http://schemas.microsoft.com/office/drawing/2014/main" val="2474909913"/>
                    </a:ext>
                  </a:extLst>
                </a:gridCol>
                <a:gridCol w="344447">
                  <a:extLst>
                    <a:ext uri="{9D8B030D-6E8A-4147-A177-3AD203B41FA5}">
                      <a16:colId xmlns:a16="http://schemas.microsoft.com/office/drawing/2014/main" val="1714704267"/>
                    </a:ext>
                  </a:extLst>
                </a:gridCol>
                <a:gridCol w="344447">
                  <a:extLst>
                    <a:ext uri="{9D8B030D-6E8A-4147-A177-3AD203B41FA5}">
                      <a16:colId xmlns:a16="http://schemas.microsoft.com/office/drawing/2014/main" val="382820260"/>
                    </a:ext>
                  </a:extLst>
                </a:gridCol>
                <a:gridCol w="344447">
                  <a:extLst>
                    <a:ext uri="{9D8B030D-6E8A-4147-A177-3AD203B41FA5}">
                      <a16:colId xmlns:a16="http://schemas.microsoft.com/office/drawing/2014/main" val="1915640812"/>
                    </a:ext>
                  </a:extLst>
                </a:gridCol>
                <a:gridCol w="344447">
                  <a:extLst>
                    <a:ext uri="{9D8B030D-6E8A-4147-A177-3AD203B41FA5}">
                      <a16:colId xmlns:a16="http://schemas.microsoft.com/office/drawing/2014/main" val="1280452511"/>
                    </a:ext>
                  </a:extLst>
                </a:gridCol>
                <a:gridCol w="2246083">
                  <a:extLst>
                    <a:ext uri="{9D8B030D-6E8A-4147-A177-3AD203B41FA5}">
                      <a16:colId xmlns:a16="http://schemas.microsoft.com/office/drawing/2014/main" val="2365037709"/>
                    </a:ext>
                  </a:extLst>
                </a:gridCol>
              </a:tblGrid>
              <a:tr h="257177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 городского округа Щёлково "Развитие институтов гражданского общества, повышения эффективности местного самоуправления и реализация молодежной политики"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636481"/>
                  </a:ext>
                </a:extLst>
              </a:tr>
              <a:tr h="3837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№ п/п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Тип показателя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Единица измерения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Базовое     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значение    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на начало реализации подпрограммы (факт 2019)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Планируемое значение показателя по годам реализации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основного мероприятия в перечне мероприятий подпрограммы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67385"/>
                  </a:ext>
                </a:extLst>
              </a:tr>
              <a:tr h="9089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План 2020 </a:t>
                      </a:r>
                      <a:r>
                        <a:rPr lang="ru-RU" sz="800" u="none" strike="noStrike" dirty="0">
                          <a:effectLst/>
                        </a:rPr>
                        <a:t>год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2021 год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2022 год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2023 год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2024 год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478619"/>
                  </a:ext>
                </a:extLst>
              </a:tr>
              <a:tr h="130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610786"/>
                  </a:ext>
                </a:extLst>
              </a:tr>
              <a:tr h="316164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Подпрограмма 1 «Развитие системы информирования населения о деятельности органов местного самоуправления городского округа Щёлково, создание доступной современной </a:t>
                      </a:r>
                      <a:r>
                        <a:rPr lang="ru-RU" sz="800" u="none" strike="noStrike" dirty="0" err="1">
                          <a:effectLst/>
                        </a:rPr>
                        <a:t>медиасреды</a:t>
                      </a:r>
                      <a:r>
                        <a:rPr lang="ru-RU" sz="800" u="none" strike="noStrike" dirty="0">
                          <a:effectLst/>
                        </a:rPr>
                        <a:t>»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161942"/>
                  </a:ext>
                </a:extLst>
              </a:tr>
              <a:tr h="383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Информирование населения через СМИ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196,03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135,41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141,62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147,9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154,26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Информирование населения об основных событиях социально-экономического развития и общественно-политической жизни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15326"/>
                  </a:ext>
                </a:extLst>
              </a:tr>
              <a:tr h="988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Уровень информированности населения в социальных сетях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Балл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8,73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Разработка новых эффективных и высокотехнологичных (интерактивных) информационных проектов, повышающих степень интереса населения и бизнеса к проблематике Московской области по социально значимым темам, в СМИ, на </a:t>
                      </a:r>
                      <a:r>
                        <a:rPr lang="ru-RU" sz="800" u="none" strike="noStrike" dirty="0" err="1">
                          <a:effectLst/>
                        </a:rPr>
                        <a:t>интернет-ресурсах</a:t>
                      </a:r>
                      <a:r>
                        <a:rPr lang="ru-RU" sz="800" u="none" strike="noStrike" dirty="0">
                          <a:effectLst/>
                        </a:rPr>
                        <a:t>, в социальных сетях и </a:t>
                      </a:r>
                      <a:r>
                        <a:rPr lang="ru-RU" sz="800" u="none" strike="noStrike" dirty="0" err="1">
                          <a:effectLst/>
                        </a:rPr>
                        <a:t>блогосфере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987914"/>
                  </a:ext>
                </a:extLst>
              </a:tr>
              <a:tr h="370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Организация создания и эксплуатации сети объектов наружной рекламы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57207"/>
                  </a:ext>
                </a:extLst>
              </a:tr>
              <a:tr h="370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Наличие задолженности в муниципальный бюджет по платежам за установку и эксплуатацию рекламных конструкций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Приоритетный целевой показатель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0,88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Организация создания и эксплуатации сети объектов наружной рекламы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678922"/>
                  </a:ext>
                </a:extLst>
              </a:tr>
              <a:tr h="17784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Подпрограмма 3 «Эффективное местное самоуправление Московской области»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68784"/>
                  </a:ext>
                </a:extLst>
              </a:tr>
              <a:tr h="5103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проектов, реализованных на основании заявок жителей городского округа Щёлково в рамках применения практик инициативного бюджетирования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 показатель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штук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07 «Реализация практик инициативного бюджетирования на территории муниципальных образований Московской области»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66744"/>
                  </a:ext>
                </a:extLst>
              </a:tr>
              <a:tr h="17784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Подпрограмма 4 «Молодежь Подмосковья»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858663"/>
                  </a:ext>
                </a:extLst>
              </a:tr>
              <a:tr h="763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деятельность, млн.чел.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Соглашение с ФОИВ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err="1">
                          <a:effectLst/>
                        </a:rPr>
                        <a:t>млн.чел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0,002</a:t>
                      </a:r>
                      <a:endParaRPr lang="ru-RU" sz="8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0,002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Организация и проведение мероприятий по гражданско-патриотическому и духовно-нравственному воспитанию молодежи, а также по вовлечению молодежи в международное, межрегиональное и межмуниципальное сотрудничество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043139"/>
                  </a:ext>
                </a:extLst>
              </a:tr>
              <a:tr h="6422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Доля молодежи, задействованной в мероприятиях по вовлечению в творческую деятельность, %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Соглашение с ФОИВ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%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34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35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36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37</a:t>
                      </a:r>
                      <a:endParaRPr lang="ru-RU" sz="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26" marR="3826" marT="3826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77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883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186328"/>
              </p:ext>
            </p:extLst>
          </p:nvPr>
        </p:nvGraphicFramePr>
        <p:xfrm>
          <a:off x="0" y="256553"/>
          <a:ext cx="9166312" cy="660144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02390">
                  <a:extLst>
                    <a:ext uri="{9D8B030D-6E8A-4147-A177-3AD203B41FA5}">
                      <a16:colId xmlns:a16="http://schemas.microsoft.com/office/drawing/2014/main" val="3150075408"/>
                    </a:ext>
                  </a:extLst>
                </a:gridCol>
                <a:gridCol w="2966775">
                  <a:extLst>
                    <a:ext uri="{9D8B030D-6E8A-4147-A177-3AD203B41FA5}">
                      <a16:colId xmlns:a16="http://schemas.microsoft.com/office/drawing/2014/main" val="2971266984"/>
                    </a:ext>
                  </a:extLst>
                </a:gridCol>
                <a:gridCol w="838880">
                  <a:extLst>
                    <a:ext uri="{9D8B030D-6E8A-4147-A177-3AD203B41FA5}">
                      <a16:colId xmlns:a16="http://schemas.microsoft.com/office/drawing/2014/main" val="729627865"/>
                    </a:ext>
                  </a:extLst>
                </a:gridCol>
                <a:gridCol w="588240">
                  <a:extLst>
                    <a:ext uri="{9D8B030D-6E8A-4147-A177-3AD203B41FA5}">
                      <a16:colId xmlns:a16="http://schemas.microsoft.com/office/drawing/2014/main" val="2687040647"/>
                    </a:ext>
                  </a:extLst>
                </a:gridCol>
                <a:gridCol w="567779">
                  <a:extLst>
                    <a:ext uri="{9D8B030D-6E8A-4147-A177-3AD203B41FA5}">
                      <a16:colId xmlns:a16="http://schemas.microsoft.com/office/drawing/2014/main" val="3073846360"/>
                    </a:ext>
                  </a:extLst>
                </a:gridCol>
                <a:gridCol w="398979">
                  <a:extLst>
                    <a:ext uri="{9D8B030D-6E8A-4147-A177-3AD203B41FA5}">
                      <a16:colId xmlns:a16="http://schemas.microsoft.com/office/drawing/2014/main" val="3761201301"/>
                    </a:ext>
                  </a:extLst>
                </a:gridCol>
                <a:gridCol w="327369">
                  <a:extLst>
                    <a:ext uri="{9D8B030D-6E8A-4147-A177-3AD203B41FA5}">
                      <a16:colId xmlns:a16="http://schemas.microsoft.com/office/drawing/2014/main" val="1900067444"/>
                    </a:ext>
                  </a:extLst>
                </a:gridCol>
                <a:gridCol w="327369">
                  <a:extLst>
                    <a:ext uri="{9D8B030D-6E8A-4147-A177-3AD203B41FA5}">
                      <a16:colId xmlns:a16="http://schemas.microsoft.com/office/drawing/2014/main" val="2502504268"/>
                    </a:ext>
                  </a:extLst>
                </a:gridCol>
                <a:gridCol w="327369">
                  <a:extLst>
                    <a:ext uri="{9D8B030D-6E8A-4147-A177-3AD203B41FA5}">
                      <a16:colId xmlns:a16="http://schemas.microsoft.com/office/drawing/2014/main" val="2802496661"/>
                    </a:ext>
                  </a:extLst>
                </a:gridCol>
                <a:gridCol w="327369">
                  <a:extLst>
                    <a:ext uri="{9D8B030D-6E8A-4147-A177-3AD203B41FA5}">
                      <a16:colId xmlns:a16="http://schemas.microsoft.com/office/drawing/2014/main" val="1527146022"/>
                    </a:ext>
                  </a:extLst>
                </a:gridCol>
                <a:gridCol w="327369">
                  <a:extLst>
                    <a:ext uri="{9D8B030D-6E8A-4147-A177-3AD203B41FA5}">
                      <a16:colId xmlns:a16="http://schemas.microsoft.com/office/drawing/2014/main" val="1326612094"/>
                    </a:ext>
                  </a:extLst>
                </a:gridCol>
                <a:gridCol w="1766424">
                  <a:extLst>
                    <a:ext uri="{9D8B030D-6E8A-4147-A177-3AD203B41FA5}">
                      <a16:colId xmlns:a16="http://schemas.microsoft.com/office/drawing/2014/main" val="1657888182"/>
                    </a:ext>
                  </a:extLst>
                </a:gridCol>
              </a:tblGrid>
              <a:tr h="243444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Планируемые результаты реализации муниципальной программы городского округа Щёлково "Развитие и функционирование дорожно-транспортного комплекса"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0498"/>
                  </a:ext>
                </a:extLst>
              </a:tr>
              <a:tr h="3192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№ п/п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Тип показателя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Единица измерения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Базовое     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значение    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на начало реализации подпрограммы (факт 2019)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Планируемое значение показателя по годам реализации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Наименование основного мероприятия в перечне мероприятий подпрограммы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146374"/>
                  </a:ext>
                </a:extLst>
              </a:tr>
              <a:tr h="692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</a:rPr>
                        <a:t>План </a:t>
                      </a:r>
                      <a:r>
                        <a:rPr lang="ru-RU" sz="700" u="none" strike="noStrike" dirty="0">
                          <a:effectLst/>
                        </a:rPr>
                        <a:t>2020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2021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2022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2023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2024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2025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797307"/>
                  </a:ext>
                </a:extLst>
              </a:tr>
              <a:tr h="117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295957"/>
                  </a:ext>
                </a:extLst>
              </a:tr>
              <a:tr h="182584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Подпрограмма 1  Пассажирский транспорт общего пользования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398441"/>
                  </a:ext>
                </a:extLst>
              </a:tr>
              <a:tr h="613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поездок, оплаченных посредством безналичных расчетов,в общем количестве оплаченных пассажирами поездок на конец года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98,38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Организация транспортного обслуживания населения  в соответствии с государственными и муниципальными контрактам и договорами на выполнение работ по перевозке пассажиров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804894"/>
                  </a:ext>
                </a:extLst>
              </a:tr>
              <a:tr h="702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Соблюдение расписания на автобусных маршрутах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рейтинг-50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24,43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87,7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85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85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Организация транспортного обслуживания населения  в соответствии с государственными и муниципальными контрактам и договорами на выполнение работ по перевозке пассажиров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45793"/>
                  </a:ext>
                </a:extLst>
              </a:tr>
              <a:tr h="6179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населения, проживающего в населённых пунктах, не имеющих регулярного автобусного и (или) железнодорожного сообщения с  административным центром городского округа (муниципального района), в общей численности населения городского округа (муниципального района)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отраслевой показатель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0,15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Организация транспортного обслуживания населения  в соответствии с государственными и муниципальными контрактам и договорами на выполнение работ по перевозке пассажиров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292531"/>
                  </a:ext>
                </a:extLst>
              </a:tr>
              <a:tr h="182584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Подпрограмма 2 "Дороги Подмосковья"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804814"/>
                  </a:ext>
                </a:extLst>
              </a:tr>
              <a:tr h="351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 Ремонт (капитальный ремонт) сети автомобильных дорог общего пользования местного значения (оценивается на конец года)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км/тыс.кв.м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24,83/147,464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22,015/154,095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25/140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30/160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30/160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30/160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30/160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Ремонт ,капитальный </a:t>
                      </a:r>
                      <a:r>
                        <a:rPr lang="ru-RU" sz="700" u="none" strike="noStrike" dirty="0" err="1">
                          <a:effectLst/>
                        </a:rPr>
                        <a:t>ремон</a:t>
                      </a:r>
                      <a:r>
                        <a:rPr lang="ru-RU" sz="700" u="none" strike="noStrike" dirty="0">
                          <a:effectLst/>
                        </a:rPr>
                        <a:t> сети автомобильных </a:t>
                      </a:r>
                      <a:r>
                        <a:rPr lang="ru-RU" sz="700" u="none" strike="noStrike" dirty="0" err="1">
                          <a:effectLst/>
                        </a:rPr>
                        <a:t>дорог,мостов</a:t>
                      </a:r>
                      <a:r>
                        <a:rPr lang="ru-RU" sz="700" u="none" strike="noStrike" dirty="0">
                          <a:effectLst/>
                        </a:rPr>
                        <a:t> и путепроводов местного значения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7654"/>
                  </a:ext>
                </a:extLst>
              </a:tr>
              <a:tr h="351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Создание парковочного пространства на улично-дорожной сети (оценивается на конец года)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маш/мест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Создание и обеспечение функционирования парковок (парковочных мест)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412414"/>
                  </a:ext>
                </a:extLst>
              </a:tr>
              <a:tr h="351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муниципальных дорог, не отвечающих нормативным требованиям в общей протяженности дорог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34,1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26,64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24,89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23,14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22,25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21,33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Содержание объектов дорожного хозяйства, в том числе ливневых канализаций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206935"/>
                  </a:ext>
                </a:extLst>
              </a:tr>
              <a:tr h="468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Общая протяженность автомобильных дорог общего пользования местного значения, не соответствующих нормативным требованиям к транспортно-эксплуатационным показателям на 31 декабря отчётного года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198,65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155,86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145,86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135,86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130,86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125,86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Ремонт ,капитальный </a:t>
                      </a:r>
                      <a:r>
                        <a:rPr lang="ru-RU" sz="700" u="none" strike="noStrike" dirty="0" err="1">
                          <a:effectLst/>
                        </a:rPr>
                        <a:t>ремон</a:t>
                      </a:r>
                      <a:r>
                        <a:rPr lang="ru-RU" sz="700" u="none" strike="noStrike" dirty="0">
                          <a:effectLst/>
                        </a:rPr>
                        <a:t> сети автомобильных </a:t>
                      </a:r>
                      <a:r>
                        <a:rPr lang="ru-RU" sz="700" u="none" strike="noStrike" dirty="0" err="1">
                          <a:effectLst/>
                        </a:rPr>
                        <a:t>дорог,мостов</a:t>
                      </a:r>
                      <a:r>
                        <a:rPr lang="ru-RU" sz="700" u="none" strike="noStrike" dirty="0">
                          <a:effectLst/>
                        </a:rPr>
                        <a:t> и путепроводов местного значения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054382"/>
                  </a:ext>
                </a:extLst>
              </a:tr>
              <a:tr h="3511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Протяженность сети автомобильных дорог общего пользования местного значения на территории субъекта Российской Федерации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582,6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584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587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588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590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Паспортизация и оформление прав собственности объектов дорожного хозяйства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61565"/>
                  </a:ext>
                </a:extLst>
              </a:tr>
              <a:tr h="585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Объёмы ввода в эксплуатацию после строительства и(или) реконструкции автомобильных дорог общего пользования местного значения,в том числе с привлечением субсидии из бюджета Московской области (км)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 показатель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Проектирование ,строительство(реконструкция)автомобильных дорог общего пользования и объектов дорожного хозяйства местного значения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763006"/>
                  </a:ext>
                </a:extLst>
              </a:tr>
              <a:tr h="468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ДТП Снижение смертности от дорожно-транспортных происшествий на дорогах федерального значения, на дорогах регионального значения, на дорогах муниципального значения,на частных дорогах ( количество погибших на 100 тыс. человек жителей)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Рейтинг -50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случаев на 100 тыс.чел.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8,45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Мероприятия по обеспечению безопасности дорожного движения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41" marR="3341" marT="3341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843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2327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88432"/>
              </p:ext>
            </p:extLst>
          </p:nvPr>
        </p:nvGraphicFramePr>
        <p:xfrm>
          <a:off x="0" y="332655"/>
          <a:ext cx="9143999" cy="655423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12281">
                  <a:extLst>
                    <a:ext uri="{9D8B030D-6E8A-4147-A177-3AD203B41FA5}">
                      <a16:colId xmlns:a16="http://schemas.microsoft.com/office/drawing/2014/main" val="2852443182"/>
                    </a:ext>
                  </a:extLst>
                </a:gridCol>
                <a:gridCol w="3098422">
                  <a:extLst>
                    <a:ext uri="{9D8B030D-6E8A-4147-A177-3AD203B41FA5}">
                      <a16:colId xmlns:a16="http://schemas.microsoft.com/office/drawing/2014/main" val="1421191843"/>
                    </a:ext>
                  </a:extLst>
                </a:gridCol>
                <a:gridCol w="800223">
                  <a:extLst>
                    <a:ext uri="{9D8B030D-6E8A-4147-A177-3AD203B41FA5}">
                      <a16:colId xmlns:a16="http://schemas.microsoft.com/office/drawing/2014/main" val="573677222"/>
                    </a:ext>
                  </a:extLst>
                </a:gridCol>
                <a:gridCol w="448905">
                  <a:extLst>
                    <a:ext uri="{9D8B030D-6E8A-4147-A177-3AD203B41FA5}">
                      <a16:colId xmlns:a16="http://schemas.microsoft.com/office/drawing/2014/main" val="4224145781"/>
                    </a:ext>
                  </a:extLst>
                </a:gridCol>
                <a:gridCol w="541614">
                  <a:extLst>
                    <a:ext uri="{9D8B030D-6E8A-4147-A177-3AD203B41FA5}">
                      <a16:colId xmlns:a16="http://schemas.microsoft.com/office/drawing/2014/main" val="887941867"/>
                    </a:ext>
                  </a:extLst>
                </a:gridCol>
                <a:gridCol w="312281">
                  <a:extLst>
                    <a:ext uri="{9D8B030D-6E8A-4147-A177-3AD203B41FA5}">
                      <a16:colId xmlns:a16="http://schemas.microsoft.com/office/drawing/2014/main" val="1036087816"/>
                    </a:ext>
                  </a:extLst>
                </a:gridCol>
                <a:gridCol w="312281">
                  <a:extLst>
                    <a:ext uri="{9D8B030D-6E8A-4147-A177-3AD203B41FA5}">
                      <a16:colId xmlns:a16="http://schemas.microsoft.com/office/drawing/2014/main" val="2123705296"/>
                    </a:ext>
                  </a:extLst>
                </a:gridCol>
                <a:gridCol w="312281">
                  <a:extLst>
                    <a:ext uri="{9D8B030D-6E8A-4147-A177-3AD203B41FA5}">
                      <a16:colId xmlns:a16="http://schemas.microsoft.com/office/drawing/2014/main" val="2521306716"/>
                    </a:ext>
                  </a:extLst>
                </a:gridCol>
                <a:gridCol w="312281">
                  <a:extLst>
                    <a:ext uri="{9D8B030D-6E8A-4147-A177-3AD203B41FA5}">
                      <a16:colId xmlns:a16="http://schemas.microsoft.com/office/drawing/2014/main" val="1828219345"/>
                    </a:ext>
                  </a:extLst>
                </a:gridCol>
                <a:gridCol w="312281">
                  <a:extLst>
                    <a:ext uri="{9D8B030D-6E8A-4147-A177-3AD203B41FA5}">
                      <a16:colId xmlns:a16="http://schemas.microsoft.com/office/drawing/2014/main" val="2153297333"/>
                    </a:ext>
                  </a:extLst>
                </a:gridCol>
                <a:gridCol w="2381149">
                  <a:extLst>
                    <a:ext uri="{9D8B030D-6E8A-4147-A177-3AD203B41FA5}">
                      <a16:colId xmlns:a16="http://schemas.microsoft.com/office/drawing/2014/main" val="3140216115"/>
                    </a:ext>
                  </a:extLst>
                </a:gridCol>
              </a:tblGrid>
              <a:tr h="15265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Планируемые результаты реализации муниципальной программы городского округа Щёлково "Цифровое муниципальное образование"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40599"/>
                  </a:ext>
                </a:extLst>
              </a:tr>
              <a:tr h="2946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№ п/п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Тип показателя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 измерения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Базовое      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значение     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на начало реализации подпрограммы (факт 2019)</a:t>
                      </a:r>
                      <a:br>
                        <a:rPr lang="ru-RU" sz="700" u="none" strike="noStrike">
                          <a:effectLst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Планируемое значение показателя по годам реализации</a:t>
                      </a:r>
                      <a:br>
                        <a:rPr lang="ru-RU" sz="700" u="none" strike="noStrike">
                          <a:effectLst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Наименование основного мероприятия в перечне мероприятий подпрограммы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389103"/>
                  </a:ext>
                </a:extLst>
              </a:tr>
              <a:tr h="794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</a:rPr>
                        <a:t>План </a:t>
                      </a:r>
                      <a:r>
                        <a:rPr lang="ru-RU" sz="700" u="none" strike="noStrike" dirty="0">
                          <a:effectLst/>
                        </a:rPr>
                        <a:t>2020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2021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2022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2023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2024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119057"/>
                  </a:ext>
                </a:extLst>
              </a:tr>
              <a:tr h="110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923098"/>
                  </a:ext>
                </a:extLst>
              </a:tr>
              <a:tr h="2635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Подпрограмма 1 «Снижение административных барьеров, повышение качества и доступности предоставления государственных и муниципальных услуг, в том числе на базе многофункциональных центров предоставления государственных и муниципальных услуг»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489214"/>
                  </a:ext>
                </a:extLst>
              </a:tr>
              <a:tr h="609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Указной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03 «Совершенствование системы предоставления государственных и муниципальных услуг по принципу одного окна в многофункциональных центрах предоставления государственных и муниципальных услуг»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463390"/>
                  </a:ext>
                </a:extLst>
              </a:tr>
              <a:tr h="432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Указной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96,9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96,4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96,9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96,9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96,9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96,9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01. Реализация общесистемных мер по повышению качества и доступности государственных и муниципальных услуг на территории муниципального образования»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696404"/>
                  </a:ext>
                </a:extLst>
              </a:tr>
              <a:tr h="341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Среднее время ожидания в очереди для получения государственных (муниципальных) услуг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Указной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минута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02 «Организация деятельности многофункциональных центров предоставления государственных и муниципальных услуг»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79827"/>
                  </a:ext>
                </a:extLst>
              </a:tr>
              <a:tr h="164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заявителей МФЦ, ожидающих в очереди более 11,5 минут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624718"/>
                  </a:ext>
                </a:extLst>
              </a:tr>
              <a:tr h="164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Выполнение требований комфортности и доступности МФЦ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99,46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243104"/>
                  </a:ext>
                </a:extLst>
              </a:tr>
              <a:tr h="16850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Подпрограмма 2 «Развитие информационной и технологической инфраструктуры экосистемы цифровой экономики муниципального образования Московской области»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259752"/>
                  </a:ext>
                </a:extLst>
              </a:tr>
              <a:tr h="324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01 «Информационная инфраструктура»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886646"/>
                  </a:ext>
                </a:extLst>
              </a:tr>
              <a:tr h="217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Стоимостная доля закупаемого и арендуемого ОМСУ муниципального образования Московской области иностранного ПО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03 «Цифровое государственное управление»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67639"/>
                  </a:ext>
                </a:extLst>
              </a:tr>
              <a:tr h="756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 соответствии с категорией обрабатываемой информации, а также персональных компьютеров, используемых на рабочих местах работников, обеспеченных антивирусным программным обеспечением с регулярным обновлением соответствующих баз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02 «Информационная безопасность»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740593"/>
                  </a:ext>
                </a:extLst>
              </a:tr>
              <a:tr h="324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 установленными требованиями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02 «Информационная безопасность»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35842"/>
                  </a:ext>
                </a:extLst>
              </a:tr>
              <a:tr h="7560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 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 направляемых исключительно в электронном виде с использованием МСЭД и средств электронной подписи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03 «Цифровое государственное управление»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510343"/>
                  </a:ext>
                </a:extLst>
              </a:tr>
              <a:tr h="217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Увеличение доли граждан, использующих механизм получения государственных и муниципальных услуг в электронной форме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Указной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03 «Цифровое государственное управление»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309788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Увеличение доли граждан, зарегистрированных в ЕСИА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03 «Цифровое государственное управление»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568160"/>
                  </a:ext>
                </a:extLst>
              </a:tr>
              <a:tr h="2176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Качественные услуги – Доля муниципальных (государственных) услуг, по которым нарушены регламентные сроки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Рейтинг-50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0,86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Основное мероприятие 03 «Цифровое государственное управление»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87" marR="3087" marT="3087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747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1482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-4059"/>
          <a:ext cx="9143999" cy="693209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12281">
                  <a:extLst>
                    <a:ext uri="{9D8B030D-6E8A-4147-A177-3AD203B41FA5}">
                      <a16:colId xmlns:a16="http://schemas.microsoft.com/office/drawing/2014/main" val="1676380653"/>
                    </a:ext>
                  </a:extLst>
                </a:gridCol>
                <a:gridCol w="3098422">
                  <a:extLst>
                    <a:ext uri="{9D8B030D-6E8A-4147-A177-3AD203B41FA5}">
                      <a16:colId xmlns:a16="http://schemas.microsoft.com/office/drawing/2014/main" val="995600243"/>
                    </a:ext>
                  </a:extLst>
                </a:gridCol>
                <a:gridCol w="800223">
                  <a:extLst>
                    <a:ext uri="{9D8B030D-6E8A-4147-A177-3AD203B41FA5}">
                      <a16:colId xmlns:a16="http://schemas.microsoft.com/office/drawing/2014/main" val="937685740"/>
                    </a:ext>
                  </a:extLst>
                </a:gridCol>
                <a:gridCol w="448905">
                  <a:extLst>
                    <a:ext uri="{9D8B030D-6E8A-4147-A177-3AD203B41FA5}">
                      <a16:colId xmlns:a16="http://schemas.microsoft.com/office/drawing/2014/main" val="435391257"/>
                    </a:ext>
                  </a:extLst>
                </a:gridCol>
                <a:gridCol w="541613">
                  <a:extLst>
                    <a:ext uri="{9D8B030D-6E8A-4147-A177-3AD203B41FA5}">
                      <a16:colId xmlns:a16="http://schemas.microsoft.com/office/drawing/2014/main" val="3510090813"/>
                    </a:ext>
                  </a:extLst>
                </a:gridCol>
                <a:gridCol w="312281">
                  <a:extLst>
                    <a:ext uri="{9D8B030D-6E8A-4147-A177-3AD203B41FA5}">
                      <a16:colId xmlns:a16="http://schemas.microsoft.com/office/drawing/2014/main" val="2027618835"/>
                    </a:ext>
                  </a:extLst>
                </a:gridCol>
                <a:gridCol w="312281">
                  <a:extLst>
                    <a:ext uri="{9D8B030D-6E8A-4147-A177-3AD203B41FA5}">
                      <a16:colId xmlns:a16="http://schemas.microsoft.com/office/drawing/2014/main" val="1975848383"/>
                    </a:ext>
                  </a:extLst>
                </a:gridCol>
                <a:gridCol w="312281">
                  <a:extLst>
                    <a:ext uri="{9D8B030D-6E8A-4147-A177-3AD203B41FA5}">
                      <a16:colId xmlns:a16="http://schemas.microsoft.com/office/drawing/2014/main" val="737145926"/>
                    </a:ext>
                  </a:extLst>
                </a:gridCol>
                <a:gridCol w="312281">
                  <a:extLst>
                    <a:ext uri="{9D8B030D-6E8A-4147-A177-3AD203B41FA5}">
                      <a16:colId xmlns:a16="http://schemas.microsoft.com/office/drawing/2014/main" val="2039195663"/>
                    </a:ext>
                  </a:extLst>
                </a:gridCol>
                <a:gridCol w="312281">
                  <a:extLst>
                    <a:ext uri="{9D8B030D-6E8A-4147-A177-3AD203B41FA5}">
                      <a16:colId xmlns:a16="http://schemas.microsoft.com/office/drawing/2014/main" val="3314837753"/>
                    </a:ext>
                  </a:extLst>
                </a:gridCol>
                <a:gridCol w="2381150">
                  <a:extLst>
                    <a:ext uri="{9D8B030D-6E8A-4147-A177-3AD203B41FA5}">
                      <a16:colId xmlns:a16="http://schemas.microsoft.com/office/drawing/2014/main" val="1346604505"/>
                    </a:ext>
                  </a:extLst>
                </a:gridCol>
              </a:tblGrid>
              <a:tr h="281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Повторные обращения – Доля обращений, поступивших на портал «</a:t>
                      </a:r>
                      <a:r>
                        <a:rPr lang="ru-RU" sz="800" u="none" strike="noStrike" dirty="0" err="1">
                          <a:effectLst/>
                        </a:rPr>
                        <a:t>Добродел</a:t>
                      </a:r>
                      <a:r>
                        <a:rPr lang="ru-RU" sz="800" u="none" strike="noStrike" dirty="0">
                          <a:effectLst/>
                        </a:rPr>
                        <a:t>», по которым поступили повторные обращения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11,16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Основное мероприятие 03 «Цифровое государственное управление»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306479"/>
                  </a:ext>
                </a:extLst>
              </a:tr>
              <a:tr h="421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Отложенные решения – Доля отложенных решений от числа ответов, предоставленных на портале «</a:t>
                      </a:r>
                      <a:r>
                        <a:rPr lang="ru-RU" sz="800" u="none" strike="noStrike" dirty="0" err="1">
                          <a:effectLst/>
                        </a:rPr>
                        <a:t>Добродел</a:t>
                      </a:r>
                      <a:r>
                        <a:rPr lang="ru-RU" sz="800" u="none" strike="noStrike" dirty="0">
                          <a:effectLst/>
                        </a:rPr>
                        <a:t>» (по проблемам со сроком решения 8 </a:t>
                      </a:r>
                      <a:r>
                        <a:rPr lang="ru-RU" sz="800" u="none" strike="noStrike" dirty="0" err="1">
                          <a:effectLst/>
                        </a:rPr>
                        <a:t>р.д</a:t>
                      </a:r>
                      <a:r>
                        <a:rPr lang="ru-RU" sz="800" u="none" strike="noStrike" dirty="0">
                          <a:effectLst/>
                        </a:rPr>
                        <a:t>.)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Рейтинг-50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процент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1,05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03 «Цифровое государственное управление»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74168"/>
                  </a:ext>
                </a:extLst>
              </a:tr>
              <a:tr h="281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Ответь вовремя – Доля жалоб, поступивших на портал «Добродел», по которым нарушен срок подготовки ответа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Рейтинг-50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1,95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03 «Цифровое государственное управление»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61061"/>
                  </a:ext>
                </a:extLst>
              </a:tr>
              <a:tr h="562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ОМСУ муниципального образования Московской области и их подведомственных учреждений, использующих региональные межведомственные информационные системы поддержки обеспечивающих функций и контроля результативности деятельности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03 «Цифровое государственное управление»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011860"/>
                  </a:ext>
                </a:extLst>
              </a:tr>
              <a:tr h="421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используемых в деятельности ОМСУ муниципального образования Московской области информационно-аналитических сервисов ЕИАС ЖКХ МО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регионального проекта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D6. Федеральный проект «Цифровое государственное управление»»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492270"/>
                  </a:ext>
                </a:extLst>
              </a:tr>
              <a:tr h="13825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муниципальных дошкольных образовательных организаций и муниципальных общеобразовательных организаций в муниципальном образовании Московской области, подключенных к сети Интернет на скорости: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для дошкольных образовательных организаций – не менее 2 Мбит/с;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для общеобразовательных организаций, расположенных в городских поселениях и городских округах, – не менее 100 Мбит/с;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для общеобразовательных организаций, расположенных в сельских населенных пунктах, – не менее 50 Мбит/с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регионального проекта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05 «D2 Федеральный проект «Информационная инфраструктура»»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333662"/>
                  </a:ext>
                </a:extLst>
              </a:tr>
              <a:tr h="702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образовательных организаций, у которых есть широкополосный доступ к сети Интернет (не менее 100 Мбит/с для образовательных организаций, расположенных в городах, и не менее 50 Мбит/с для образовательных организаций, расположенных в сельских населенных пунктах и поселках городского типа), за исключением дошкольных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Указной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94,8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05 «D2 Федеральный проект «Информационная инфраструктура»»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005677"/>
                  </a:ext>
                </a:extLst>
              </a:tr>
              <a:tr h="421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Количество современных компьютеров (со сроком эксплуатации не более семи лет) на 100 обучающихся в общеобразовательных организациях муниципального образования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регионального проекта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07 «E4. Федеральный проект «Цифровая образовательная среда»»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484286"/>
                  </a:ext>
                </a:extLst>
              </a:tr>
              <a:tr h="562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муниципальных организаций в муниципальном образовании Московской области обеспеченных современными аппаратно-программными комплексами со средствами криптографической защиты информации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Показатель регионального проекта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07 «E4. Федеральный проект «Цифровая образовательная среда»»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88277"/>
                  </a:ext>
                </a:extLst>
              </a:tr>
              <a:tr h="421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Внедрена целевая модель цифровой образовательной среды в общеобразовательных организациях и профессиональных образовательных организациях во всех субъектах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Субсидия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единица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07 «E4. Федеральный проект «Цифровая образовательная среда»»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072914"/>
                  </a:ext>
                </a:extLst>
              </a:tr>
              <a:tr h="562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многоквартирных домов, имеющих возможность пользоваться услугами проводного и мобильного доступа в информационно-телекоммуникационную сеть Интернет на скорости не менее 1 Мбит/с, предоставляемыми не менее чем 2 операторами связи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01 «Информационная инфраструктура»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899976"/>
                  </a:ext>
                </a:extLst>
              </a:tr>
              <a:tr h="8430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Доля муниципальных учреждений культуры, обеспеченных доступом в информационно-телекоммуникационную сеть Интернет на скорости: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для учреждений культуры, расположенных в городских населенных пунктах, – не менее 50 Мбит/с;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для учреждений культуры, расположенных в сельских населенных пунктах, – не менее 10 Мбит/с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Отраслевой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процент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Основное мероприятие 04 «Цифровая культура»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56" marR="3856" marT="3856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64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235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284137"/>
              </p:ext>
            </p:extLst>
          </p:nvPr>
        </p:nvGraphicFramePr>
        <p:xfrm>
          <a:off x="-6" y="549277"/>
          <a:ext cx="9531420" cy="644554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31046">
                  <a:extLst>
                    <a:ext uri="{9D8B030D-6E8A-4147-A177-3AD203B41FA5}">
                      <a16:colId xmlns:a16="http://schemas.microsoft.com/office/drawing/2014/main" val="4055199307"/>
                    </a:ext>
                  </a:extLst>
                </a:gridCol>
                <a:gridCol w="1760102">
                  <a:extLst>
                    <a:ext uri="{9D8B030D-6E8A-4147-A177-3AD203B41FA5}">
                      <a16:colId xmlns:a16="http://schemas.microsoft.com/office/drawing/2014/main" val="961799382"/>
                    </a:ext>
                  </a:extLst>
                </a:gridCol>
                <a:gridCol w="1104554">
                  <a:extLst>
                    <a:ext uri="{9D8B030D-6E8A-4147-A177-3AD203B41FA5}">
                      <a16:colId xmlns:a16="http://schemas.microsoft.com/office/drawing/2014/main" val="3869743217"/>
                    </a:ext>
                  </a:extLst>
                </a:gridCol>
                <a:gridCol w="1007043">
                  <a:extLst>
                    <a:ext uri="{9D8B030D-6E8A-4147-A177-3AD203B41FA5}">
                      <a16:colId xmlns:a16="http://schemas.microsoft.com/office/drawing/2014/main" val="2270137937"/>
                    </a:ext>
                  </a:extLst>
                </a:gridCol>
                <a:gridCol w="747595">
                  <a:extLst>
                    <a:ext uri="{9D8B030D-6E8A-4147-A177-3AD203B41FA5}">
                      <a16:colId xmlns:a16="http://schemas.microsoft.com/office/drawing/2014/main" val="2453700573"/>
                    </a:ext>
                  </a:extLst>
                </a:gridCol>
                <a:gridCol w="431046">
                  <a:extLst>
                    <a:ext uri="{9D8B030D-6E8A-4147-A177-3AD203B41FA5}">
                      <a16:colId xmlns:a16="http://schemas.microsoft.com/office/drawing/2014/main" val="3866446628"/>
                    </a:ext>
                  </a:extLst>
                </a:gridCol>
                <a:gridCol w="431046">
                  <a:extLst>
                    <a:ext uri="{9D8B030D-6E8A-4147-A177-3AD203B41FA5}">
                      <a16:colId xmlns:a16="http://schemas.microsoft.com/office/drawing/2014/main" val="4145704169"/>
                    </a:ext>
                  </a:extLst>
                </a:gridCol>
                <a:gridCol w="431046">
                  <a:extLst>
                    <a:ext uri="{9D8B030D-6E8A-4147-A177-3AD203B41FA5}">
                      <a16:colId xmlns:a16="http://schemas.microsoft.com/office/drawing/2014/main" val="860462031"/>
                    </a:ext>
                  </a:extLst>
                </a:gridCol>
                <a:gridCol w="431046">
                  <a:extLst>
                    <a:ext uri="{9D8B030D-6E8A-4147-A177-3AD203B41FA5}">
                      <a16:colId xmlns:a16="http://schemas.microsoft.com/office/drawing/2014/main" val="754227083"/>
                    </a:ext>
                  </a:extLst>
                </a:gridCol>
                <a:gridCol w="431046">
                  <a:extLst>
                    <a:ext uri="{9D8B030D-6E8A-4147-A177-3AD203B41FA5}">
                      <a16:colId xmlns:a16="http://schemas.microsoft.com/office/drawing/2014/main" val="1911816820"/>
                    </a:ext>
                  </a:extLst>
                </a:gridCol>
                <a:gridCol w="2325850">
                  <a:extLst>
                    <a:ext uri="{9D8B030D-6E8A-4147-A177-3AD203B41FA5}">
                      <a16:colId xmlns:a16="http://schemas.microsoft.com/office/drawing/2014/main" val="869301222"/>
                    </a:ext>
                  </a:extLst>
                </a:gridCol>
              </a:tblGrid>
              <a:tr h="29629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Планируемые результаты реализации муниципальной программы городского округа Щёлково "Архитектура и градостроительство"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55937"/>
                  </a:ext>
                </a:extLst>
              </a:tr>
              <a:tr h="3885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 п/п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Тип 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Базовое     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значение    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на начало реализации подпрограммы (факт 2019)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Планируемое значение показателя по годам реализации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Наименование основного мероприятия в перечне мероприятий подпрограммы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134962"/>
                  </a:ext>
                </a:extLst>
              </a:tr>
              <a:tr h="1048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План </a:t>
                      </a:r>
                      <a:r>
                        <a:rPr lang="ru-RU" sz="900" u="none" strike="noStrike" dirty="0">
                          <a:effectLst/>
                        </a:rPr>
                        <a:t>2020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2022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2023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2024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103535"/>
                  </a:ext>
                </a:extLst>
              </a:tr>
              <a:tr h="142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841268"/>
                  </a:ext>
                </a:extLst>
              </a:tr>
              <a:tr h="22221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Подпрограмма I "Разработка Генерального плана развития городского округа"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52860"/>
                  </a:ext>
                </a:extLst>
              </a:tr>
              <a:tr h="854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Наличие утвержденного в актуальной версии  генерального плана городского округа  (внесение изменений в генеральный план городского округа)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да / 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02. Разработка и внесение изменений в документы территориального планирования муниципальных образований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751208"/>
                  </a:ext>
                </a:extLst>
              </a:tr>
              <a:tr h="1139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Наличие утвержденных в актуальной версии Правил землепользования и застройки городского округа (внесение изменений в Правила землепользования и застройки городского округа)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Отраслевой показатель (показатель госпрограммы)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 / 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03. Разработка и внесение изменений в документы градостроительного зонирования муниципальных образований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892776"/>
                  </a:ext>
                </a:extLst>
              </a:tr>
              <a:tr h="854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</a:rPr>
                        <a:t>Наличие утвержденных нормативов градостроительного проектирования городского округа (внесение изменений в нормативы градостроительного проектирования городского округа)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Рейтинг-50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да / 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нет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да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04. </a:t>
                      </a:r>
                      <a:r>
                        <a:rPr lang="ru-RU" sz="900" u="none" strike="noStrike" dirty="0" smtClean="0">
                          <a:effectLst/>
                        </a:rPr>
                        <a:t>Обеспечение разработки и внесение изменений в нормативы градостроительного проектирования городского округа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86321"/>
                  </a:ext>
                </a:extLst>
              </a:tr>
              <a:tr h="22221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Подпрограмма II "Реализация политики пространственного развития городского  округа"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688139"/>
                  </a:ext>
                </a:extLst>
              </a:tr>
              <a:tr h="1139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Обеспечение выполнения органом местного самоуправления государственных полномочий, переданных в соответствии с Законом Московской области         № 107/2014-ОЗ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 показатель муниципальной 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Основное мероприятие 1. Финансовое обеспечение выполнения отдельных государственных полномочий в сфере архитектуры и градостроительства, переданных органам местного самоуправления муниципальных образований Московской области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253" marR="4253" marT="425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85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0180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914400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Лист" r:id="rId3" imgW="12935046" imgH="2867130" progId="Excel.Sheet.12">
                  <p:embed/>
                </p:oleObj>
              </mc:Choice>
              <mc:Fallback>
                <p:oleObj name="Лист" r:id="rId3" imgW="12935046" imgH="2867130" progId="Excel.Shee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22590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9982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870090"/>
              </p:ext>
            </p:extLst>
          </p:nvPr>
        </p:nvGraphicFramePr>
        <p:xfrm>
          <a:off x="0" y="404664"/>
          <a:ext cx="9144000" cy="656845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8958">
                  <a:extLst>
                    <a:ext uri="{9D8B030D-6E8A-4147-A177-3AD203B41FA5}">
                      <a16:colId xmlns:a16="http://schemas.microsoft.com/office/drawing/2014/main" val="318947297"/>
                    </a:ext>
                  </a:extLst>
                </a:gridCol>
                <a:gridCol w="3173072">
                  <a:extLst>
                    <a:ext uri="{9D8B030D-6E8A-4147-A177-3AD203B41FA5}">
                      <a16:colId xmlns:a16="http://schemas.microsoft.com/office/drawing/2014/main" val="949299003"/>
                    </a:ext>
                  </a:extLst>
                </a:gridCol>
                <a:gridCol w="842954">
                  <a:extLst>
                    <a:ext uri="{9D8B030D-6E8A-4147-A177-3AD203B41FA5}">
                      <a16:colId xmlns:a16="http://schemas.microsoft.com/office/drawing/2014/main" val="239852131"/>
                    </a:ext>
                  </a:extLst>
                </a:gridCol>
                <a:gridCol w="472878">
                  <a:extLst>
                    <a:ext uri="{9D8B030D-6E8A-4147-A177-3AD203B41FA5}">
                      <a16:colId xmlns:a16="http://schemas.microsoft.com/office/drawing/2014/main" val="2060789656"/>
                    </a:ext>
                  </a:extLst>
                </a:gridCol>
                <a:gridCol w="570536">
                  <a:extLst>
                    <a:ext uri="{9D8B030D-6E8A-4147-A177-3AD203B41FA5}">
                      <a16:colId xmlns:a16="http://schemas.microsoft.com/office/drawing/2014/main" val="497472070"/>
                    </a:ext>
                  </a:extLst>
                </a:gridCol>
                <a:gridCol w="328958">
                  <a:extLst>
                    <a:ext uri="{9D8B030D-6E8A-4147-A177-3AD203B41FA5}">
                      <a16:colId xmlns:a16="http://schemas.microsoft.com/office/drawing/2014/main" val="2138563035"/>
                    </a:ext>
                  </a:extLst>
                </a:gridCol>
                <a:gridCol w="328958">
                  <a:extLst>
                    <a:ext uri="{9D8B030D-6E8A-4147-A177-3AD203B41FA5}">
                      <a16:colId xmlns:a16="http://schemas.microsoft.com/office/drawing/2014/main" val="2522403421"/>
                    </a:ext>
                  </a:extLst>
                </a:gridCol>
                <a:gridCol w="328958">
                  <a:extLst>
                    <a:ext uri="{9D8B030D-6E8A-4147-A177-3AD203B41FA5}">
                      <a16:colId xmlns:a16="http://schemas.microsoft.com/office/drawing/2014/main" val="991064439"/>
                    </a:ext>
                  </a:extLst>
                </a:gridCol>
                <a:gridCol w="328958">
                  <a:extLst>
                    <a:ext uri="{9D8B030D-6E8A-4147-A177-3AD203B41FA5}">
                      <a16:colId xmlns:a16="http://schemas.microsoft.com/office/drawing/2014/main" val="337323896"/>
                    </a:ext>
                  </a:extLst>
                </a:gridCol>
                <a:gridCol w="328958">
                  <a:extLst>
                    <a:ext uri="{9D8B030D-6E8A-4147-A177-3AD203B41FA5}">
                      <a16:colId xmlns:a16="http://schemas.microsoft.com/office/drawing/2014/main" val="1989157713"/>
                    </a:ext>
                  </a:extLst>
                </a:gridCol>
                <a:gridCol w="2110812">
                  <a:extLst>
                    <a:ext uri="{9D8B030D-6E8A-4147-A177-3AD203B41FA5}">
                      <a16:colId xmlns:a16="http://schemas.microsoft.com/office/drawing/2014/main" val="2896245864"/>
                    </a:ext>
                  </a:extLst>
                </a:gridCol>
              </a:tblGrid>
              <a:tr h="23420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Планируемые результаты реализации муниципальной программы городского округа Щёлково "Формирование современной комфортной городской среды"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92444"/>
                  </a:ext>
                </a:extLst>
              </a:tr>
              <a:tr h="3071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№ п/п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Тип показателя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Единица измерения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Базовое     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значение     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r>
                        <a:rPr lang="ru-RU" sz="700" u="none" strike="noStrike" dirty="0">
                          <a:effectLst/>
                        </a:rPr>
                        <a:t>на начало реализации подпрограммы (факт 2019)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Планируемое значение показателя по годам реализации</a:t>
                      </a:r>
                      <a:br>
                        <a:rPr lang="ru-RU" sz="700" u="none" strike="noStrike" dirty="0">
                          <a:effectLst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Наименование основного мероприятия в перечне мероприятий подпрограммы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35748"/>
                  </a:ext>
                </a:extLst>
              </a:tr>
              <a:tr h="828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</a:rPr>
                        <a:t>План </a:t>
                      </a:r>
                      <a:r>
                        <a:rPr lang="ru-RU" sz="700" u="none" strike="noStrike" dirty="0">
                          <a:effectLst/>
                        </a:rPr>
                        <a:t>2020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2021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2022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2023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2024 год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663810"/>
                  </a:ext>
                </a:extLst>
              </a:tr>
              <a:tr h="112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838988"/>
                  </a:ext>
                </a:extLst>
              </a:tr>
              <a:tr h="15764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Подпрограмма 1 Комфортная городская среда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01100"/>
                  </a:ext>
                </a:extLst>
              </a:tr>
              <a:tr h="337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Количество реализованных мероприятий по благоустройству общественных территорий, в том числе: пешеходные зоны, набережные, скверы, зоны отдыха, площади, стелы, парки.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Региональный проект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Основное мероприятие F2. Федеральный проект «Формирование комфортной городской среды»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021917"/>
                  </a:ext>
                </a:extLst>
              </a:tr>
              <a:tr h="3513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Региональный проект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433446"/>
                  </a:ext>
                </a:extLst>
              </a:tr>
              <a:tr h="2612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Количество разработанных концепций благоустройства общественных территорий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11130"/>
                  </a:ext>
                </a:extLst>
              </a:tr>
              <a:tr h="225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Количество разработанных проектов благоустройства общественных территорий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502105"/>
                  </a:ext>
                </a:extLst>
              </a:tr>
              <a:tr h="263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Количество установленных детских игровых площадок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129821"/>
                  </a:ext>
                </a:extLst>
              </a:tr>
              <a:tr h="3513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Количество благоустроенных дворовых территорий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239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239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86338"/>
                  </a:ext>
                </a:extLst>
              </a:tr>
              <a:tr h="450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Квадратный метр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14701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151342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Количество объектов электросетевого хозяйства, систем наружного освещения на которых реализованы мероприятия по устройству и капитальному ремонту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143952"/>
                  </a:ext>
                </a:extLst>
              </a:tr>
              <a:tr h="378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Количество объектов архитектурно-художественного освещения, на которых реализованы мероприятия по устройству и капитальному ремонту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732579"/>
                  </a:ext>
                </a:extLst>
              </a:tr>
              <a:tr h="526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Доля граждан, принявших участие в решении вопросов развития городской среды от общего количества граждан в возрасте от 14 лет, проживающих в муниципальных образованиях, на территории которых реализуются проекты по созданию комфортной городской среды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Региональный проект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Основное мероприятие F2. Федеральный проект «Формирование комфортной городской среды»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24342"/>
                  </a:ext>
                </a:extLst>
              </a:tr>
              <a:tr h="526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Количество созданных и благоустроенных парков культуры и отдыха на территории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886515"/>
                  </a:ext>
                </a:extLst>
              </a:tr>
              <a:tr h="220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Соответствие нормативу обеспеченности парками культуры и отдыха.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66,66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33,3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33,3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544689"/>
                  </a:ext>
                </a:extLst>
              </a:tr>
              <a:tr h="283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Увеличение числа посетителей парков культуры и отдыха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процент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404169"/>
                  </a:ext>
                </a:extLst>
              </a:tr>
              <a:tr h="225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Количество установленных детских игровых площадок в парках культуры и отдыха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Отраслевой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-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-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86" marR="3286" marT="3286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86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6335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2" cy="242088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28958">
                  <a:extLst>
                    <a:ext uri="{9D8B030D-6E8A-4147-A177-3AD203B41FA5}">
                      <a16:colId xmlns:a16="http://schemas.microsoft.com/office/drawing/2014/main" val="2711734994"/>
                    </a:ext>
                  </a:extLst>
                </a:gridCol>
                <a:gridCol w="3173073">
                  <a:extLst>
                    <a:ext uri="{9D8B030D-6E8A-4147-A177-3AD203B41FA5}">
                      <a16:colId xmlns:a16="http://schemas.microsoft.com/office/drawing/2014/main" val="2707662586"/>
                    </a:ext>
                  </a:extLst>
                </a:gridCol>
                <a:gridCol w="842955">
                  <a:extLst>
                    <a:ext uri="{9D8B030D-6E8A-4147-A177-3AD203B41FA5}">
                      <a16:colId xmlns:a16="http://schemas.microsoft.com/office/drawing/2014/main" val="368362941"/>
                    </a:ext>
                  </a:extLst>
                </a:gridCol>
                <a:gridCol w="472877">
                  <a:extLst>
                    <a:ext uri="{9D8B030D-6E8A-4147-A177-3AD203B41FA5}">
                      <a16:colId xmlns:a16="http://schemas.microsoft.com/office/drawing/2014/main" val="2114176119"/>
                    </a:ext>
                  </a:extLst>
                </a:gridCol>
                <a:gridCol w="570537">
                  <a:extLst>
                    <a:ext uri="{9D8B030D-6E8A-4147-A177-3AD203B41FA5}">
                      <a16:colId xmlns:a16="http://schemas.microsoft.com/office/drawing/2014/main" val="2492536169"/>
                    </a:ext>
                  </a:extLst>
                </a:gridCol>
                <a:gridCol w="328958">
                  <a:extLst>
                    <a:ext uri="{9D8B030D-6E8A-4147-A177-3AD203B41FA5}">
                      <a16:colId xmlns:a16="http://schemas.microsoft.com/office/drawing/2014/main" val="2592458020"/>
                    </a:ext>
                  </a:extLst>
                </a:gridCol>
                <a:gridCol w="328958">
                  <a:extLst>
                    <a:ext uri="{9D8B030D-6E8A-4147-A177-3AD203B41FA5}">
                      <a16:colId xmlns:a16="http://schemas.microsoft.com/office/drawing/2014/main" val="3014207804"/>
                    </a:ext>
                  </a:extLst>
                </a:gridCol>
                <a:gridCol w="328958">
                  <a:extLst>
                    <a:ext uri="{9D8B030D-6E8A-4147-A177-3AD203B41FA5}">
                      <a16:colId xmlns:a16="http://schemas.microsoft.com/office/drawing/2014/main" val="1438875915"/>
                    </a:ext>
                  </a:extLst>
                </a:gridCol>
                <a:gridCol w="328958">
                  <a:extLst>
                    <a:ext uri="{9D8B030D-6E8A-4147-A177-3AD203B41FA5}">
                      <a16:colId xmlns:a16="http://schemas.microsoft.com/office/drawing/2014/main" val="70502148"/>
                    </a:ext>
                  </a:extLst>
                </a:gridCol>
                <a:gridCol w="328958">
                  <a:extLst>
                    <a:ext uri="{9D8B030D-6E8A-4147-A177-3AD203B41FA5}">
                      <a16:colId xmlns:a16="http://schemas.microsoft.com/office/drawing/2014/main" val="4145591523"/>
                    </a:ext>
                  </a:extLst>
                </a:gridCol>
                <a:gridCol w="2110812">
                  <a:extLst>
                    <a:ext uri="{9D8B030D-6E8A-4147-A177-3AD203B41FA5}">
                      <a16:colId xmlns:a16="http://schemas.microsoft.com/office/drawing/2014/main" val="778919726"/>
                    </a:ext>
                  </a:extLst>
                </a:gridCol>
              </a:tblGrid>
              <a:tr h="23028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Подпрограмма 2 Благоустройство территорий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117363"/>
                  </a:ext>
                </a:extLst>
              </a:tr>
              <a:tr h="590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Обеспечение оплаты за электроэнергию, потребленную объектами уличного освещения – 100%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Показатель муниципальной программы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%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u="none" strike="noStrike">
                          <a:effectLst/>
                        </a:rPr>
                        <a:t>Основное мероприятие 1:</a:t>
                      </a:r>
                      <a:br>
                        <a:rPr lang="ru-RU" sz="700" u="none" strike="noStrike">
                          <a:effectLst/>
                        </a:rPr>
                      </a:br>
                      <a:r>
                        <a:rPr lang="ru-RU" sz="700" u="none" strike="noStrike">
                          <a:effectLst/>
                        </a:rPr>
                        <a:t>Обеспечение комфортной среды проживание на территории муниципального образования</a:t>
                      </a:r>
                      <a:br>
                        <a:rPr lang="ru-RU" sz="700" u="none" strike="noStrike">
                          <a:effectLst/>
                        </a:rPr>
                      </a:b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548748"/>
                  </a:ext>
                </a:extLst>
              </a:tr>
              <a:tr h="27161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Подпрограмма 3 Создание условий для обеспечения комфортного проживания жителей в многоквартирных домах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816010"/>
                  </a:ext>
                </a:extLst>
              </a:tr>
              <a:tr h="590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Количество отремонтированных подъездов МКД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>
                          <a:effectLst/>
                        </a:rPr>
                        <a:t>Основное мероприятие 1: Приведение в надлежащее состояние подъездов в многоквартирных домах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38535"/>
                  </a:ext>
                </a:extLst>
              </a:tr>
              <a:tr h="7380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Количество МКД, в которых проведен капитальный ремонт в рамках региональной программы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Обращение Губернатора Московской области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единица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u="none" strike="noStrike" dirty="0">
                          <a:effectLst/>
                        </a:rPr>
                        <a:t>Основное мероприятие 2: Создание благоприятных условий для проживания граждан в многоквартирных домах, расположенных на территории Московской области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7" marR="4627" marT="4627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214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8244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024704"/>
              </p:ext>
            </p:extLst>
          </p:nvPr>
        </p:nvGraphicFramePr>
        <p:xfrm>
          <a:off x="0" y="404664"/>
          <a:ext cx="9137716" cy="645333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2722">
                  <a:extLst>
                    <a:ext uri="{9D8B030D-6E8A-4147-A177-3AD203B41FA5}">
                      <a16:colId xmlns:a16="http://schemas.microsoft.com/office/drawing/2014/main" val="1286090882"/>
                    </a:ext>
                  </a:extLst>
                </a:gridCol>
                <a:gridCol w="3438122">
                  <a:extLst>
                    <a:ext uri="{9D8B030D-6E8A-4147-A177-3AD203B41FA5}">
                      <a16:colId xmlns:a16="http://schemas.microsoft.com/office/drawing/2014/main" val="3863114190"/>
                    </a:ext>
                  </a:extLst>
                </a:gridCol>
                <a:gridCol w="852600">
                  <a:extLst>
                    <a:ext uri="{9D8B030D-6E8A-4147-A177-3AD203B41FA5}">
                      <a16:colId xmlns:a16="http://schemas.microsoft.com/office/drawing/2014/main" val="1730307338"/>
                    </a:ext>
                  </a:extLst>
                </a:gridCol>
                <a:gridCol w="478288">
                  <a:extLst>
                    <a:ext uri="{9D8B030D-6E8A-4147-A177-3AD203B41FA5}">
                      <a16:colId xmlns:a16="http://schemas.microsoft.com/office/drawing/2014/main" val="3774517262"/>
                    </a:ext>
                  </a:extLst>
                </a:gridCol>
                <a:gridCol w="577064">
                  <a:extLst>
                    <a:ext uri="{9D8B030D-6E8A-4147-A177-3AD203B41FA5}">
                      <a16:colId xmlns:a16="http://schemas.microsoft.com/office/drawing/2014/main" val="3387519680"/>
                    </a:ext>
                  </a:extLst>
                </a:gridCol>
                <a:gridCol w="332722">
                  <a:extLst>
                    <a:ext uri="{9D8B030D-6E8A-4147-A177-3AD203B41FA5}">
                      <a16:colId xmlns:a16="http://schemas.microsoft.com/office/drawing/2014/main" val="4265518931"/>
                    </a:ext>
                  </a:extLst>
                </a:gridCol>
                <a:gridCol w="332722">
                  <a:extLst>
                    <a:ext uri="{9D8B030D-6E8A-4147-A177-3AD203B41FA5}">
                      <a16:colId xmlns:a16="http://schemas.microsoft.com/office/drawing/2014/main" val="2023564977"/>
                    </a:ext>
                  </a:extLst>
                </a:gridCol>
                <a:gridCol w="332722">
                  <a:extLst>
                    <a:ext uri="{9D8B030D-6E8A-4147-A177-3AD203B41FA5}">
                      <a16:colId xmlns:a16="http://schemas.microsoft.com/office/drawing/2014/main" val="1284537076"/>
                    </a:ext>
                  </a:extLst>
                </a:gridCol>
                <a:gridCol w="332722">
                  <a:extLst>
                    <a:ext uri="{9D8B030D-6E8A-4147-A177-3AD203B41FA5}">
                      <a16:colId xmlns:a16="http://schemas.microsoft.com/office/drawing/2014/main" val="2411053613"/>
                    </a:ext>
                  </a:extLst>
                </a:gridCol>
                <a:gridCol w="332722">
                  <a:extLst>
                    <a:ext uri="{9D8B030D-6E8A-4147-A177-3AD203B41FA5}">
                      <a16:colId xmlns:a16="http://schemas.microsoft.com/office/drawing/2014/main" val="493897884"/>
                    </a:ext>
                  </a:extLst>
                </a:gridCol>
                <a:gridCol w="1795310">
                  <a:extLst>
                    <a:ext uri="{9D8B030D-6E8A-4147-A177-3AD203B41FA5}">
                      <a16:colId xmlns:a16="http://schemas.microsoft.com/office/drawing/2014/main" val="2269620958"/>
                    </a:ext>
                  </a:extLst>
                </a:gridCol>
              </a:tblGrid>
              <a:tr h="32009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Планируемые результаты реализации муниципальной программы городского округа Щёлково "Строительство объектов социальной инфраструктуры"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318582"/>
                  </a:ext>
                </a:extLst>
              </a:tr>
              <a:tr h="4321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№ п/п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Планируемые результаты реализации муниципальной программы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Тип показателя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 измерения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Базовое     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значение    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на начало реализации подпрограммы (факт 2019)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Планируемое значение показателя по годам реализации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Наименование основного мероприятия в перечне мероприятий подпрограммы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77272"/>
                  </a:ext>
                </a:extLst>
              </a:tr>
              <a:tr h="1132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</a:rPr>
                        <a:t>План </a:t>
                      </a:r>
                      <a:r>
                        <a:rPr lang="ru-RU" sz="900" u="none" strike="noStrike" dirty="0">
                          <a:effectLst/>
                        </a:rPr>
                        <a:t>2020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2021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2022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2023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2024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601151"/>
                  </a:ext>
                </a:extLst>
              </a:tr>
              <a:tr h="153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797209"/>
                  </a:ext>
                </a:extLst>
              </a:tr>
              <a:tr h="24006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Подпрограмма 3 "Строительство (реконструкция) объектов образования"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3993"/>
                  </a:ext>
                </a:extLst>
              </a:tr>
              <a:tr h="61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Количество введенных в эксплуатацию объектов дошкольного образования за счет бюджетных средств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Обращение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01.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"Организация строительства (реконструкции) объектов дошкольного образования"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765707"/>
                  </a:ext>
                </a:extLst>
              </a:tr>
              <a:tr h="61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Количество введенных в эксплуатацию объектов общего образования в рамках реализации мероприятий по содействию созданию в субъектах Российской Федерации новых мест в общеобразовательных организациях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Региональный проект "Современная школа" 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Е1.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Федеральный проект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"Современная школа"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50558"/>
                  </a:ext>
                </a:extLst>
              </a:tr>
              <a:tr h="615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Количество введенных в эксплуатацию объектов общего образования за счет бюджетных средств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Региональный проект "Современная школа" 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Е1.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Федеральный проект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"Современная школа"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284730"/>
                  </a:ext>
                </a:extLst>
              </a:tr>
              <a:tr h="852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Количество введенных в эксплуатацию объектов дошкольного образования за счет внебюджетных источников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Обращение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05.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Организация строительства (реконструкции) объектов дошкольного образования за счет внебюджетных источников финансирования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008641"/>
                  </a:ext>
                </a:extLst>
              </a:tr>
              <a:tr h="7115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Количество введенных в эксплуатацию объектов общего образования за счет внебюджетных источников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Обращение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единица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-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06.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Организация строительства (реконструкции) объектов общего образования за счет внебюджетных источников финансирования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13976"/>
                  </a:ext>
                </a:extLst>
              </a:tr>
              <a:tr h="30162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Подпрограмма 5 "Строительство (реконструкция) объектов физической культуры и спорта"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205873"/>
                  </a:ext>
                </a:extLst>
              </a:tr>
              <a:tr h="461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Количество введенных в эксплуатацию объектов физической культуры и спорта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отраслевой показатель 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единица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Основное мероприятие Р5. 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ru-RU" sz="900" u="none" strike="noStrike" dirty="0">
                          <a:effectLst/>
                        </a:rPr>
                        <a:t>Федеральный проект "Спорт - норма жизни""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24" marR="4624" marT="4624" marB="0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721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1022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153852"/>
              </p:ext>
            </p:extLst>
          </p:nvPr>
        </p:nvGraphicFramePr>
        <p:xfrm>
          <a:off x="0" y="404813"/>
          <a:ext cx="9144000" cy="645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Лист" r:id="rId3" imgW="13544466" imgH="11629980" progId="Excel.Sheet.12">
                  <p:embed/>
                </p:oleObj>
              </mc:Choice>
              <mc:Fallback>
                <p:oleObj name="Лист" r:id="rId3" imgW="13544466" imgH="11629980" progId="Excel.Shee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04813"/>
                        <a:ext cx="9144000" cy="645318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07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988840"/>
            <a:ext cx="3024336" cy="31048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39" y="0"/>
            <a:ext cx="4502832" cy="748382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 и профицит </a:t>
            </a:r>
            <a:endParaRPr lang="ru-RU" sz="2800" dirty="0">
              <a:solidFill>
                <a:schemeClr val="accent4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6136" y="2636912"/>
            <a:ext cx="216024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НЕДОСТАКЕ СРЕДСТВ -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БЕРУТ  КРЕДИТ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708920"/>
            <a:ext cx="249118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ИЗЛИШКИ СРЕДСТВ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НАПРАВЛЯЮТ В НАКОПЛЕНИЯ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475656" y="1988840"/>
            <a:ext cx="330653" cy="72008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236296" y="1988840"/>
            <a:ext cx="330653" cy="72008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9016" y="764704"/>
            <a:ext cx="348498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случае,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доходов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меньше, чем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расходов,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возникает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76" y="764704"/>
            <a:ext cx="347930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случае,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больше, чем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расходов,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возникает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2" descr="https://www.syl.ru/misc/i/ai/177805/7066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620251792"/>
              </p:ext>
            </p:extLst>
          </p:nvPr>
        </p:nvGraphicFramePr>
        <p:xfrm>
          <a:off x="-197879" y="3792819"/>
          <a:ext cx="3696395" cy="2676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3005984887"/>
              </p:ext>
            </p:extLst>
          </p:nvPr>
        </p:nvGraphicFramePr>
        <p:xfrm>
          <a:off x="5447605" y="3792819"/>
          <a:ext cx="3696395" cy="2770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5991859" y="6093296"/>
            <a:ext cx="1882047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Крест 3"/>
          <p:cNvSpPr/>
          <p:nvPr/>
        </p:nvSpPr>
        <p:spPr>
          <a:xfrm>
            <a:off x="1619672" y="5551714"/>
            <a:ext cx="1594873" cy="1306286"/>
          </a:xfrm>
          <a:prstGeom prst="pl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ПРОФИЦИТ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545" y="3897129"/>
            <a:ext cx="121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ДОХОДЫ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6263" y="3909249"/>
            <a:ext cx="131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effectLst/>
              </a:rPr>
              <a:t>Общественно значимые проекты,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реализуемые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на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территории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городского округа Щёлково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</a:rPr>
              <a:t>в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2021-2023</a:t>
            </a:r>
            <a:r>
              <a:rPr lang="en-US" sz="18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/>
              </a:rPr>
              <a:t>годах (тыс</a:t>
            </a:r>
            <a:r>
              <a:rPr lang="ru-RU" sz="1800" dirty="0">
                <a:solidFill>
                  <a:schemeClr val="bg1"/>
                </a:solidFill>
                <a:effectLst/>
              </a:rPr>
              <a:t>. руб.)</a:t>
            </a:r>
            <a:endParaRPr lang="ru-RU" sz="1800" dirty="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052736"/>
            <a:ext cx="9144000" cy="830997"/>
          </a:xfrm>
          <a:prstGeom prst="rect">
            <a:avLst/>
          </a:prstGeom>
          <a:gradFill>
            <a:gsLst>
              <a:gs pos="2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</a:rPr>
              <a:t>Детский сад на 190 мест по адресу: Московская область, г. Щелково, ул. Школьная, вблизи МБОУ СОШ № 1 (ПИР и строительство)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                </a:t>
            </a:r>
            <a:r>
              <a:rPr lang="en-US" sz="1200" dirty="0" smtClean="0">
                <a:solidFill>
                  <a:prstClr val="black"/>
                </a:solidFill>
              </a:rPr>
              <a:t>Планируемый </a:t>
            </a:r>
            <a:r>
              <a:rPr lang="en-US" sz="1200" dirty="0">
                <a:solidFill>
                  <a:prstClr val="black"/>
                </a:solidFill>
              </a:rPr>
              <a:t>с</a:t>
            </a:r>
            <a:r>
              <a:rPr lang="ru-RU" sz="1200" dirty="0">
                <a:solidFill>
                  <a:prstClr val="black"/>
                </a:solidFill>
              </a:rPr>
              <a:t>рок ввода </a:t>
            </a:r>
            <a:r>
              <a:rPr lang="ru-RU" sz="1200" dirty="0" smtClean="0">
                <a:solidFill>
                  <a:prstClr val="black"/>
                </a:solidFill>
              </a:rPr>
              <a:t>объекта</a:t>
            </a:r>
            <a:r>
              <a:rPr lang="en-US" sz="1200" dirty="0" smtClean="0">
                <a:solidFill>
                  <a:prstClr val="black"/>
                </a:solidFill>
              </a:rPr>
              <a:t>: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2022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год </a:t>
            </a:r>
            <a:r>
              <a:rPr lang="ru-RU" sz="1200" dirty="0" smtClean="0">
                <a:solidFill>
                  <a:prstClr val="black"/>
                </a:solidFill>
              </a:rPr>
              <a:t>          Результат-снижение </a:t>
            </a:r>
            <a:r>
              <a:rPr lang="ru-RU" sz="1200" dirty="0">
                <a:solidFill>
                  <a:prstClr val="black"/>
                </a:solidFill>
              </a:rPr>
              <a:t>очередности в ДДУ</a:t>
            </a:r>
          </a:p>
          <a:p>
            <a:pPr algn="just"/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средств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 – 10 000,0 тыс. руб.</a:t>
            </a:r>
            <a:r>
              <a:rPr lang="ru-RU" sz="1200" dirty="0" smtClean="0">
                <a:solidFill>
                  <a:prstClr val="black"/>
                </a:solidFill>
              </a:rPr>
              <a:t>         Бюджет округа – 5 000,0 тыс. руб., Бюджет </a:t>
            </a:r>
            <a:r>
              <a:rPr lang="ru-RU" sz="1200" dirty="0">
                <a:solidFill>
                  <a:prstClr val="black"/>
                </a:solidFill>
              </a:rPr>
              <a:t>Московской </a:t>
            </a:r>
            <a:r>
              <a:rPr lang="ru-RU" sz="1200" dirty="0" smtClean="0">
                <a:solidFill>
                  <a:prstClr val="black"/>
                </a:solidFill>
              </a:rPr>
              <a:t>области – 5 000,0 тыс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smtClean="0">
                <a:solidFill>
                  <a:prstClr val="black"/>
                </a:solidFill>
              </a:rPr>
              <a:t>руб. </a:t>
            </a:r>
          </a:p>
          <a:p>
            <a:pPr lvl="0" algn="just"/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средств в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sz="1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242 621,5 тыс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</a:t>
            </a:r>
            <a:r>
              <a:rPr lang="ru-RU" sz="1200" dirty="0" smtClean="0">
                <a:solidFill>
                  <a:prstClr val="black"/>
                </a:solidFill>
              </a:rPr>
              <a:t>       Бюджет </a:t>
            </a:r>
            <a:r>
              <a:rPr lang="ru-RU" sz="1200" dirty="0">
                <a:solidFill>
                  <a:prstClr val="black"/>
                </a:solidFill>
              </a:rPr>
              <a:t>округа – </a:t>
            </a:r>
            <a:r>
              <a:rPr lang="ru-RU" sz="1200" dirty="0" smtClean="0">
                <a:solidFill>
                  <a:prstClr val="black"/>
                </a:solidFill>
              </a:rPr>
              <a:t>7 683,8 </a:t>
            </a:r>
            <a:r>
              <a:rPr lang="ru-RU" sz="1200" dirty="0">
                <a:solidFill>
                  <a:prstClr val="black"/>
                </a:solidFill>
              </a:rPr>
              <a:t>тыс. руб., Бюджет Московской области – </a:t>
            </a:r>
            <a:r>
              <a:rPr lang="ru-RU" sz="1200" dirty="0" smtClean="0">
                <a:solidFill>
                  <a:prstClr val="black"/>
                </a:solidFill>
              </a:rPr>
              <a:t>228 872,6 тыс</a:t>
            </a:r>
            <a:r>
              <a:rPr lang="ru-RU" sz="1200" dirty="0">
                <a:solidFill>
                  <a:prstClr val="black"/>
                </a:solidFill>
              </a:rPr>
              <a:t>. руб.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949280"/>
            <a:ext cx="9144000" cy="830997"/>
          </a:xfrm>
          <a:prstGeom prst="rect">
            <a:avLst/>
          </a:prstGeom>
          <a:gradFill>
            <a:gsLst>
              <a:gs pos="2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prstClr val="black"/>
                </a:solidFill>
              </a:rPr>
              <a:t>Новый корпус на 550 учащихся МБОУ СОШ № 11 </a:t>
            </a:r>
            <a:r>
              <a:rPr lang="ru-RU" sz="1200" dirty="0" err="1">
                <a:solidFill>
                  <a:prstClr val="black"/>
                </a:solidFill>
              </a:rPr>
              <a:t>им.Титова</a:t>
            </a:r>
            <a:r>
              <a:rPr lang="ru-RU" sz="1200" dirty="0">
                <a:solidFill>
                  <a:prstClr val="black"/>
                </a:solidFill>
              </a:rPr>
              <a:t> по адресу: Московская область, г. Щелково, </a:t>
            </a:r>
            <a:r>
              <a:rPr lang="ru-RU" sz="1200" dirty="0" err="1">
                <a:solidFill>
                  <a:prstClr val="black"/>
                </a:solidFill>
              </a:rPr>
              <a:t>ул.Институтская</a:t>
            </a:r>
            <a:r>
              <a:rPr lang="ru-RU" sz="1200" dirty="0">
                <a:solidFill>
                  <a:prstClr val="black"/>
                </a:solidFill>
              </a:rPr>
              <a:t>, д. 5 (ПИР и строительство) (в том числе кредиторская задолженность прошлых лет</a:t>
            </a:r>
            <a:r>
              <a:rPr lang="ru-RU" sz="1200" dirty="0" smtClean="0">
                <a:solidFill>
                  <a:prstClr val="black"/>
                </a:solidFill>
              </a:rPr>
              <a:t>)</a:t>
            </a:r>
          </a:p>
          <a:p>
            <a:pPr algn="just"/>
            <a:r>
              <a:rPr lang="en-US" sz="1200" dirty="0" smtClean="0">
                <a:solidFill>
                  <a:prstClr val="black"/>
                </a:solidFill>
              </a:rPr>
              <a:t>Планируемый </a:t>
            </a:r>
            <a:r>
              <a:rPr lang="en-US" sz="1200" dirty="0">
                <a:solidFill>
                  <a:prstClr val="black"/>
                </a:solidFill>
              </a:rPr>
              <a:t>с</a:t>
            </a:r>
            <a:r>
              <a:rPr lang="ru-RU" sz="1200" dirty="0">
                <a:solidFill>
                  <a:prstClr val="black"/>
                </a:solidFill>
              </a:rPr>
              <a:t>рок ввода </a:t>
            </a:r>
            <a:r>
              <a:rPr lang="ru-RU" sz="1200" dirty="0" smtClean="0">
                <a:solidFill>
                  <a:prstClr val="black"/>
                </a:solidFill>
              </a:rPr>
              <a:t>объекта</a:t>
            </a:r>
            <a:r>
              <a:rPr lang="en-US" sz="1200" dirty="0" smtClean="0">
                <a:solidFill>
                  <a:prstClr val="black"/>
                </a:solidFill>
              </a:rPr>
              <a:t>: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2021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год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        Ликвидация </a:t>
            </a:r>
            <a:r>
              <a:rPr lang="ru-RU" sz="1200" dirty="0">
                <a:solidFill>
                  <a:prstClr val="black"/>
                </a:solidFill>
              </a:rPr>
              <a:t>второй смены</a:t>
            </a:r>
          </a:p>
          <a:p>
            <a:pPr algn="just"/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в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545 518,3 тыс. руб.   </a:t>
            </a:r>
            <a:r>
              <a:rPr lang="ru-RU" sz="1200" dirty="0" smtClean="0">
                <a:solidFill>
                  <a:prstClr val="black"/>
                </a:solidFill>
              </a:rPr>
              <a:t>Бюджет округа – 79 140,5 тыс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smtClean="0">
                <a:solidFill>
                  <a:prstClr val="black"/>
                </a:solidFill>
              </a:rPr>
              <a:t>руб., Бюджет </a:t>
            </a:r>
            <a:r>
              <a:rPr lang="ru-RU" sz="1200" dirty="0">
                <a:solidFill>
                  <a:prstClr val="black"/>
                </a:solidFill>
              </a:rPr>
              <a:t>Московской </a:t>
            </a:r>
            <a:r>
              <a:rPr lang="ru-RU" sz="1200" dirty="0" smtClean="0">
                <a:solidFill>
                  <a:prstClr val="black"/>
                </a:solidFill>
              </a:rPr>
              <a:t>области – 466 377,9 тыс. руб.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97" y="3717032"/>
            <a:ext cx="9147293" cy="646331"/>
          </a:xfrm>
          <a:prstGeom prst="rect">
            <a:avLst/>
          </a:prstGeom>
          <a:gradFill>
            <a:gsLst>
              <a:gs pos="2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Школа на 275 мест по адресу: Московская область, г. Щелково, ул. Шмидта, д. 11 (ПИР и строительство</a:t>
            </a:r>
            <a:r>
              <a:rPr lang="ru-RU" sz="1200" dirty="0" smtClean="0">
                <a:solidFill>
                  <a:prstClr val="black"/>
                </a:solidFill>
              </a:rPr>
              <a:t>)                                                                    </a:t>
            </a:r>
            <a:r>
              <a:rPr lang="en-US" sz="1200" dirty="0" smtClean="0">
                <a:solidFill>
                  <a:prstClr val="black"/>
                </a:solidFill>
              </a:rPr>
              <a:t>Планируемый </a:t>
            </a:r>
            <a:r>
              <a:rPr lang="en-US" sz="1200" dirty="0">
                <a:solidFill>
                  <a:prstClr val="black"/>
                </a:solidFill>
              </a:rPr>
              <a:t>с</a:t>
            </a:r>
            <a:r>
              <a:rPr lang="ru-RU" sz="1200" dirty="0">
                <a:solidFill>
                  <a:prstClr val="black"/>
                </a:solidFill>
              </a:rPr>
              <a:t>рок ввода </a:t>
            </a:r>
            <a:r>
              <a:rPr lang="ru-RU" sz="1200" dirty="0" smtClean="0">
                <a:solidFill>
                  <a:prstClr val="black"/>
                </a:solidFill>
              </a:rPr>
              <a:t>объекта</a:t>
            </a:r>
            <a:r>
              <a:rPr lang="en-US" sz="1200" dirty="0" smtClean="0">
                <a:solidFill>
                  <a:prstClr val="black"/>
                </a:solidFill>
              </a:rPr>
              <a:t>: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2021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год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        Ликвидация второй смены</a:t>
            </a:r>
            <a:endParaRPr lang="ru-RU" sz="1200" dirty="0">
              <a:solidFill>
                <a:prstClr val="black"/>
              </a:solidFill>
            </a:endParaRPr>
          </a:p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средств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году – 517 475,1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   </a:t>
            </a:r>
            <a:r>
              <a:rPr lang="ru-RU" sz="1200" dirty="0" smtClean="0">
                <a:solidFill>
                  <a:prstClr val="black"/>
                </a:solidFill>
              </a:rPr>
              <a:t>Бюджет округа – 26 314,2 тыс. руб., Бюджет </a:t>
            </a:r>
            <a:r>
              <a:rPr lang="ru-RU" sz="1200" dirty="0">
                <a:solidFill>
                  <a:prstClr val="black"/>
                </a:solidFill>
              </a:rPr>
              <a:t>Московской области </a:t>
            </a:r>
            <a:r>
              <a:rPr lang="ru-RU" sz="1200" dirty="0" smtClean="0">
                <a:solidFill>
                  <a:prstClr val="black"/>
                </a:solidFill>
              </a:rPr>
              <a:t> - 491 161,0 тыс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smtClean="0">
                <a:solidFill>
                  <a:prstClr val="black"/>
                </a:solidFill>
              </a:rPr>
              <a:t>руб. 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48880"/>
            <a:ext cx="9140014" cy="830997"/>
          </a:xfrm>
          <a:prstGeom prst="rect">
            <a:avLst/>
          </a:prstGeom>
          <a:gradFill>
            <a:gsLst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Детский сад на 125 мест по адресу: Московская область, г. Щелково, </a:t>
            </a:r>
            <a:r>
              <a:rPr lang="ru-RU" sz="1200" dirty="0" err="1">
                <a:solidFill>
                  <a:prstClr val="black"/>
                </a:solidFill>
              </a:rPr>
              <a:t>мкр.Финский</a:t>
            </a:r>
            <a:r>
              <a:rPr lang="ru-RU" sz="1200" dirty="0">
                <a:solidFill>
                  <a:prstClr val="black"/>
                </a:solidFill>
              </a:rPr>
              <a:t>, ул. Некрасова (ПИР и строительство</a:t>
            </a:r>
            <a:r>
              <a:rPr lang="ru-RU" sz="12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Планируемый </a:t>
            </a:r>
            <a:r>
              <a:rPr lang="en-US" sz="1200" dirty="0">
                <a:solidFill>
                  <a:prstClr val="black"/>
                </a:solidFill>
              </a:rPr>
              <a:t>с</a:t>
            </a:r>
            <a:r>
              <a:rPr lang="ru-RU" sz="1200" dirty="0">
                <a:solidFill>
                  <a:prstClr val="black"/>
                </a:solidFill>
              </a:rPr>
              <a:t>рок ввода </a:t>
            </a:r>
            <a:r>
              <a:rPr lang="ru-RU" sz="1200" dirty="0" smtClean="0">
                <a:solidFill>
                  <a:prstClr val="black"/>
                </a:solidFill>
              </a:rPr>
              <a:t>объекта</a:t>
            </a:r>
            <a:r>
              <a:rPr lang="en-US" sz="1200" dirty="0" smtClean="0">
                <a:solidFill>
                  <a:prstClr val="black"/>
                </a:solidFill>
              </a:rPr>
              <a:t>:</a:t>
            </a:r>
            <a:r>
              <a:rPr lang="ru-RU" sz="1200" dirty="0" smtClean="0">
                <a:solidFill>
                  <a:prstClr val="black"/>
                </a:solidFill>
              </a:rPr>
              <a:t> 2023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год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          Результат-снижение </a:t>
            </a:r>
            <a:r>
              <a:rPr lang="ru-RU" sz="1200" dirty="0">
                <a:solidFill>
                  <a:prstClr val="black"/>
                </a:solidFill>
              </a:rPr>
              <a:t>очередности в ДДУ</a:t>
            </a:r>
          </a:p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в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году – 52 277,9 тыс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       </a:t>
            </a:r>
            <a:r>
              <a:rPr lang="ru-RU" sz="1200" dirty="0" smtClean="0">
                <a:solidFill>
                  <a:prstClr val="black"/>
                </a:solidFill>
              </a:rPr>
              <a:t>Бюджет округа – 3 851,5 тыс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smtClean="0">
                <a:solidFill>
                  <a:prstClr val="black"/>
                </a:solidFill>
              </a:rPr>
              <a:t>руб., Бюджет </a:t>
            </a:r>
            <a:r>
              <a:rPr lang="ru-RU" sz="1200" dirty="0">
                <a:solidFill>
                  <a:prstClr val="black"/>
                </a:solidFill>
              </a:rPr>
              <a:t>Московской </a:t>
            </a:r>
            <a:r>
              <a:rPr lang="ru-RU" sz="1200" dirty="0" smtClean="0">
                <a:solidFill>
                  <a:prstClr val="black"/>
                </a:solidFill>
              </a:rPr>
              <a:t>области – 48 426,4 тыс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smtClean="0">
                <a:solidFill>
                  <a:prstClr val="black"/>
                </a:solidFill>
              </a:rPr>
              <a:t>руб.</a:t>
            </a:r>
          </a:p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в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–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118 333,7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     </a:t>
            </a:r>
            <a:r>
              <a:rPr lang="ru-RU" sz="1200" dirty="0" smtClean="0">
                <a:solidFill>
                  <a:prstClr val="black"/>
                </a:solidFill>
              </a:rPr>
              <a:t>Бюджет </a:t>
            </a:r>
            <a:r>
              <a:rPr lang="ru-RU" sz="1200" dirty="0">
                <a:solidFill>
                  <a:prstClr val="black"/>
                </a:solidFill>
              </a:rPr>
              <a:t>округа – </a:t>
            </a:r>
            <a:r>
              <a:rPr lang="ru-RU" sz="1200" dirty="0" smtClean="0">
                <a:solidFill>
                  <a:prstClr val="black"/>
                </a:solidFill>
              </a:rPr>
              <a:t>5 780,0 тыс</a:t>
            </a:r>
            <a:r>
              <a:rPr lang="ru-RU" sz="1200" dirty="0">
                <a:solidFill>
                  <a:prstClr val="black"/>
                </a:solidFill>
              </a:rPr>
              <a:t>. руб., Бюджет Московской области – </a:t>
            </a:r>
            <a:r>
              <a:rPr lang="ru-RU" sz="1200" dirty="0" smtClean="0">
                <a:solidFill>
                  <a:prstClr val="black"/>
                </a:solidFill>
              </a:rPr>
              <a:t>112 553,7 </a:t>
            </a:r>
            <a:r>
              <a:rPr lang="ru-RU" sz="1200" dirty="0">
                <a:solidFill>
                  <a:prstClr val="black"/>
                </a:solidFill>
              </a:rPr>
              <a:t>тыс. </a:t>
            </a:r>
            <a:r>
              <a:rPr lang="ru-RU" sz="1200" dirty="0" smtClean="0">
                <a:solidFill>
                  <a:prstClr val="black"/>
                </a:solidFill>
              </a:rPr>
              <a:t>руб</a:t>
            </a:r>
            <a:r>
              <a:rPr lang="ru-RU" sz="1100" dirty="0" smtClean="0">
                <a:solidFill>
                  <a:prstClr val="black"/>
                </a:solidFill>
              </a:rPr>
              <a:t>.</a:t>
            </a:r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86" y="4725144"/>
            <a:ext cx="9140014" cy="830997"/>
          </a:xfrm>
          <a:prstGeom prst="rect">
            <a:avLst/>
          </a:prstGeom>
          <a:gradFill>
            <a:gsLst>
              <a:gs pos="20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Школа на 825 мест по адресу: Московская область, г. Щелково, микрорайон «Потапово-3А» (ПИР и строительство</a:t>
            </a:r>
            <a:r>
              <a:rPr lang="ru-RU" sz="12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Планируемый </a:t>
            </a:r>
            <a:r>
              <a:rPr lang="en-US" sz="1200" dirty="0">
                <a:solidFill>
                  <a:prstClr val="black"/>
                </a:solidFill>
              </a:rPr>
              <a:t>с</a:t>
            </a:r>
            <a:r>
              <a:rPr lang="ru-RU" sz="1200" dirty="0">
                <a:solidFill>
                  <a:prstClr val="black"/>
                </a:solidFill>
              </a:rPr>
              <a:t>рок ввода </a:t>
            </a:r>
            <a:r>
              <a:rPr lang="ru-RU" sz="1200" dirty="0" smtClean="0">
                <a:solidFill>
                  <a:prstClr val="black"/>
                </a:solidFill>
              </a:rPr>
              <a:t>объекта</a:t>
            </a:r>
            <a:r>
              <a:rPr lang="en-US" sz="1200" dirty="0" smtClean="0">
                <a:solidFill>
                  <a:prstClr val="black"/>
                </a:solidFill>
              </a:rPr>
              <a:t>:</a:t>
            </a:r>
            <a:r>
              <a:rPr lang="ru-RU" sz="1200" dirty="0" smtClean="0">
                <a:solidFill>
                  <a:prstClr val="black"/>
                </a:solidFill>
              </a:rPr>
              <a:t> 2023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год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        Ликвидация </a:t>
            </a:r>
            <a:r>
              <a:rPr lang="ru-RU" sz="1200" dirty="0">
                <a:solidFill>
                  <a:prstClr val="black"/>
                </a:solidFill>
              </a:rPr>
              <a:t>второй смены</a:t>
            </a:r>
          </a:p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в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году – 453 206,7 тыс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  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Бюджет </a:t>
            </a:r>
            <a:r>
              <a:rPr lang="ru-RU" sz="1200" dirty="0" smtClean="0">
                <a:solidFill>
                  <a:prstClr val="black"/>
                </a:solidFill>
              </a:rPr>
              <a:t>округа – 42463,6 тыс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smtClean="0">
                <a:solidFill>
                  <a:prstClr val="black"/>
                </a:solidFill>
              </a:rPr>
              <a:t>руб., Бюджет </a:t>
            </a:r>
            <a:r>
              <a:rPr lang="ru-RU" sz="1200" dirty="0">
                <a:solidFill>
                  <a:prstClr val="black"/>
                </a:solidFill>
              </a:rPr>
              <a:t>Московской </a:t>
            </a:r>
            <a:r>
              <a:rPr lang="ru-RU" sz="1200" dirty="0" smtClean="0">
                <a:solidFill>
                  <a:prstClr val="black"/>
                </a:solidFill>
              </a:rPr>
              <a:t>области – 410 743,1 тыс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smtClean="0">
                <a:solidFill>
                  <a:prstClr val="black"/>
                </a:solidFill>
              </a:rPr>
              <a:t>руб.</a:t>
            </a:r>
          </a:p>
          <a:p>
            <a:pPr lvl="0"/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в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–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646 621,0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  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Бюджет округа – </a:t>
            </a:r>
            <a:r>
              <a:rPr lang="ru-RU" sz="1200" dirty="0" smtClean="0">
                <a:solidFill>
                  <a:prstClr val="black"/>
                </a:solidFill>
              </a:rPr>
              <a:t>32 331,7 тыс</a:t>
            </a:r>
            <a:r>
              <a:rPr lang="ru-RU" sz="1200" dirty="0">
                <a:solidFill>
                  <a:prstClr val="black"/>
                </a:solidFill>
              </a:rPr>
              <a:t>. руб., Бюджет Московской области – </a:t>
            </a:r>
            <a:r>
              <a:rPr lang="ru-RU" sz="1200" dirty="0" smtClean="0">
                <a:solidFill>
                  <a:prstClr val="black"/>
                </a:solidFill>
              </a:rPr>
              <a:t>614 289,3 </a:t>
            </a:r>
            <a:r>
              <a:rPr lang="ru-RU" sz="1200" dirty="0">
                <a:solidFill>
                  <a:prstClr val="black"/>
                </a:solidFill>
              </a:rPr>
              <a:t>тыс. руб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949" y="0"/>
            <a:ext cx="9170949" cy="836712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800" dirty="0">
                <a:effectLst/>
              </a:rPr>
              <a:t>Общественно значимые проекты, </a:t>
            </a:r>
            <a:r>
              <a:rPr lang="ru-RU" sz="1800" dirty="0" smtClean="0">
                <a:effectLst/>
              </a:rPr>
              <a:t>реализуемые</a:t>
            </a:r>
            <a:r>
              <a:rPr lang="en-US" sz="1800" dirty="0" smtClean="0">
                <a:effectLst/>
              </a:rPr>
              <a:t> </a:t>
            </a:r>
            <a:r>
              <a:rPr lang="ru-RU" sz="1800" dirty="0" smtClean="0">
                <a:effectLst/>
              </a:rPr>
              <a:t>на</a:t>
            </a:r>
            <a:r>
              <a:rPr lang="en-US" sz="1800" dirty="0" smtClean="0">
                <a:effectLst/>
              </a:rPr>
              <a:t> </a:t>
            </a:r>
            <a:r>
              <a:rPr lang="ru-RU" sz="1800" dirty="0" smtClean="0">
                <a:effectLst/>
              </a:rPr>
              <a:t>территории</a:t>
            </a:r>
            <a:r>
              <a:rPr lang="en-US" sz="1800" dirty="0" smtClean="0">
                <a:effectLst/>
              </a:rPr>
              <a:t> </a:t>
            </a:r>
            <a:r>
              <a:rPr lang="ru-RU" sz="1800" dirty="0" smtClean="0">
                <a:effectLst/>
              </a:rPr>
              <a:t>городского округа Щёлково</a:t>
            </a:r>
            <a:r>
              <a:rPr lang="en-US" sz="1800" dirty="0" smtClean="0">
                <a:effectLst/>
              </a:rPr>
              <a:t> </a:t>
            </a:r>
            <a:r>
              <a:rPr lang="en-US" sz="1800" dirty="0">
                <a:effectLst/>
              </a:rPr>
              <a:t>в </a:t>
            </a:r>
            <a:r>
              <a:rPr lang="ru-RU" sz="1800" dirty="0" smtClean="0">
                <a:effectLst/>
              </a:rPr>
              <a:t>2021- 2023 годах (</a:t>
            </a:r>
            <a:r>
              <a:rPr lang="ru-RU" sz="1800" dirty="0">
                <a:effectLst/>
              </a:rPr>
              <a:t>тыс. руб.)</a:t>
            </a:r>
            <a:endParaRPr lang="ru-RU" sz="18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809275"/>
            <a:ext cx="9138174" cy="1015663"/>
          </a:xfrm>
          <a:prstGeom prst="rect">
            <a:avLst/>
          </a:prstGeom>
          <a:gradFill>
            <a:gsLst>
              <a:gs pos="2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75000"/>
                </a:schemeClr>
              </a:gs>
            </a:gsLst>
          </a:gra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Проведение работ, необходимых для возведения пожарного депо из быстровозводимых модульных конструкций полной заводской готовности по адресу: Московская область, г. Щёлково, </a:t>
            </a:r>
            <a:r>
              <a:rPr lang="ru-RU" sz="1200" dirty="0" err="1">
                <a:solidFill>
                  <a:prstClr val="black"/>
                </a:solidFill>
              </a:rPr>
              <a:t>мкр</a:t>
            </a:r>
            <a:r>
              <a:rPr lang="ru-RU" sz="1200" dirty="0">
                <a:solidFill>
                  <a:prstClr val="black"/>
                </a:solidFill>
              </a:rPr>
              <a:t>. «Потапово-3» (проектно-изыскательские работы, возведение фундамента, техническое присоединение к инженерно-техническим сетям, благоустройство территории</a:t>
            </a:r>
            <a:r>
              <a:rPr lang="ru-RU" sz="12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Планируемый с</a:t>
            </a:r>
            <a:r>
              <a:rPr lang="ru-RU" sz="1200" dirty="0" smtClean="0">
                <a:solidFill>
                  <a:prstClr val="black"/>
                </a:solidFill>
              </a:rPr>
              <a:t>рок ввода объекта</a:t>
            </a:r>
            <a:r>
              <a:rPr lang="en-US" sz="1200" dirty="0" smtClean="0">
                <a:solidFill>
                  <a:prstClr val="black"/>
                </a:solidFill>
              </a:rPr>
              <a:t>:</a:t>
            </a:r>
            <a:r>
              <a:rPr lang="ru-RU" sz="1200" dirty="0" smtClean="0">
                <a:solidFill>
                  <a:prstClr val="black"/>
                </a:solidFill>
              </a:rPr>
              <a:t> 2021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год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                       Результат </a:t>
            </a:r>
            <a:r>
              <a:rPr lang="ru-RU" sz="1200" dirty="0">
                <a:solidFill>
                  <a:prstClr val="black"/>
                </a:solidFill>
              </a:rPr>
              <a:t>– </a:t>
            </a:r>
            <a:r>
              <a:rPr lang="ru-RU" sz="1200" dirty="0" smtClean="0">
                <a:solidFill>
                  <a:prstClr val="black"/>
                </a:solidFill>
              </a:rPr>
              <a:t>обеспечение пожарной безопасности</a:t>
            </a:r>
          </a:p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в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22 000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1200" dirty="0" smtClean="0">
                <a:solidFill>
                  <a:prstClr val="black"/>
                </a:solidFill>
              </a:rPr>
              <a:t>Бюджет округа – 22 000,0 тыс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smtClean="0">
                <a:solidFill>
                  <a:prstClr val="black"/>
                </a:solidFill>
              </a:rPr>
              <a:t>руб. 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2632" y="2132856"/>
            <a:ext cx="9138174" cy="1200329"/>
          </a:xfrm>
          <a:prstGeom prst="rect">
            <a:avLst/>
          </a:prstGeom>
          <a:gradFill>
            <a:gsLst>
              <a:gs pos="2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Приобретение жилых помещений для обеспечения жильем детей-сирот и детей, оставшихся без попечения родителей, лиц из числа детей-сирот и детей, оставшихся без попечения </a:t>
            </a:r>
            <a:r>
              <a:rPr lang="ru-RU" sz="1200" dirty="0" smtClean="0">
                <a:solidFill>
                  <a:prstClr val="black"/>
                </a:solidFill>
              </a:rPr>
              <a:t>родителей</a:t>
            </a:r>
          </a:p>
          <a:p>
            <a:r>
              <a:rPr lang="ru-RU" sz="12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</a:t>
            </a:r>
            <a:r>
              <a:rPr lang="ru-RU" sz="1100" dirty="0" smtClean="0">
                <a:solidFill>
                  <a:prstClr val="black"/>
                </a:solidFill>
              </a:rPr>
              <a:t>Результат - улучшение жилищных условий отдельных категорий граждан </a:t>
            </a:r>
          </a:p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средств в 2021 году – 41 902,0 тыс. рублей    (15  кв.)      </a:t>
            </a:r>
            <a:r>
              <a:rPr lang="ru-RU" sz="1200" dirty="0" smtClean="0">
                <a:solidFill>
                  <a:prstClr val="black"/>
                </a:solidFill>
              </a:rPr>
              <a:t>Бюджет Московской области – 41 902,0 тыс. руб. 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средств в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году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44 696,0 тыс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рублей   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 кв. )      </a:t>
            </a:r>
            <a:r>
              <a:rPr lang="ru-RU" sz="1200" dirty="0">
                <a:solidFill>
                  <a:prstClr val="black"/>
                </a:solidFill>
              </a:rPr>
              <a:t>Бюджет Московской области – </a:t>
            </a:r>
            <a:r>
              <a:rPr lang="ru-RU" sz="1200" dirty="0" smtClean="0">
                <a:solidFill>
                  <a:prstClr val="black"/>
                </a:solidFill>
              </a:rPr>
              <a:t>44 696,0 тыс</a:t>
            </a:r>
            <a:r>
              <a:rPr lang="ru-RU" sz="1200" dirty="0">
                <a:solidFill>
                  <a:prstClr val="black"/>
                </a:solidFill>
              </a:rPr>
              <a:t>. руб. </a:t>
            </a:r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средств в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–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19 555,0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   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 кв. )       </a:t>
            </a:r>
            <a:r>
              <a:rPr lang="ru-RU" sz="1200" dirty="0">
                <a:solidFill>
                  <a:prstClr val="black"/>
                </a:solidFill>
              </a:rPr>
              <a:t>Бюджет Московской области – </a:t>
            </a:r>
            <a:r>
              <a:rPr lang="ru-RU" sz="1200" dirty="0" smtClean="0">
                <a:solidFill>
                  <a:prstClr val="black"/>
                </a:solidFill>
              </a:rPr>
              <a:t>19 555,0 тыс</a:t>
            </a:r>
            <a:r>
              <a:rPr lang="ru-RU" sz="1200" dirty="0">
                <a:solidFill>
                  <a:prstClr val="black"/>
                </a:solidFill>
              </a:rPr>
              <a:t>. руб.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27642" y="3501008"/>
            <a:ext cx="9171642" cy="1015663"/>
          </a:xfrm>
          <a:prstGeom prst="rect">
            <a:avLst/>
          </a:prstGeom>
          <a:gradFill>
            <a:gsLst>
              <a:gs pos="2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Котельная мощностью 25 МВт по адресу: </a:t>
            </a:r>
            <a:r>
              <a:rPr lang="ru-RU" sz="1200" dirty="0" err="1">
                <a:solidFill>
                  <a:prstClr val="black"/>
                </a:solidFill>
              </a:rPr>
              <a:t>г.п</a:t>
            </a:r>
            <a:r>
              <a:rPr lang="ru-RU" sz="1200" dirty="0">
                <a:solidFill>
                  <a:prstClr val="black"/>
                </a:solidFill>
              </a:rPr>
              <a:t>. Щелково, Щелково-4, ул. Беляева, в том числе: техническое присоединение и проектно-изыскательские </a:t>
            </a:r>
            <a:r>
              <a:rPr lang="ru-RU" sz="1200" dirty="0" smtClean="0">
                <a:solidFill>
                  <a:prstClr val="black"/>
                </a:solidFill>
              </a:rPr>
              <a:t>работы</a:t>
            </a:r>
          </a:p>
          <a:p>
            <a:r>
              <a:rPr lang="en-US" sz="1200" dirty="0">
                <a:solidFill>
                  <a:prstClr val="black"/>
                </a:solidFill>
              </a:rPr>
              <a:t>Планируемый с</a:t>
            </a:r>
            <a:r>
              <a:rPr lang="ru-RU" sz="1200" dirty="0">
                <a:solidFill>
                  <a:prstClr val="black"/>
                </a:solidFill>
              </a:rPr>
              <a:t>рок ввода </a:t>
            </a:r>
            <a:r>
              <a:rPr lang="ru-RU" sz="1200" dirty="0" smtClean="0">
                <a:solidFill>
                  <a:prstClr val="black"/>
                </a:solidFill>
              </a:rPr>
              <a:t>объекта</a:t>
            </a:r>
            <a:r>
              <a:rPr lang="en-US" sz="1200" dirty="0" smtClean="0">
                <a:solidFill>
                  <a:prstClr val="black"/>
                </a:solidFill>
              </a:rPr>
              <a:t>:</a:t>
            </a:r>
            <a:r>
              <a:rPr lang="ru-RU" sz="1200" dirty="0" smtClean="0">
                <a:solidFill>
                  <a:prstClr val="black"/>
                </a:solidFill>
              </a:rPr>
              <a:t> 2022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год</a:t>
            </a:r>
            <a:r>
              <a:rPr lang="ru-RU" sz="1200" dirty="0" smtClean="0">
                <a:solidFill>
                  <a:prstClr val="black"/>
                </a:solidFill>
              </a:rPr>
              <a:t>            Результат – улучшение качества, предоставляемых коммунальных услуг</a:t>
            </a:r>
          </a:p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средств в 2021 году – 89 768,9 тыс. руб.        </a:t>
            </a:r>
            <a:r>
              <a:rPr lang="ru-RU" sz="1200" dirty="0" smtClean="0">
                <a:solidFill>
                  <a:prstClr val="black"/>
                </a:solidFill>
              </a:rPr>
              <a:t>Бюджет </a:t>
            </a:r>
            <a:r>
              <a:rPr lang="ru-RU" sz="1200" dirty="0">
                <a:solidFill>
                  <a:prstClr val="black"/>
                </a:solidFill>
              </a:rPr>
              <a:t>округа – </a:t>
            </a:r>
            <a:r>
              <a:rPr lang="ru-RU" sz="1200" dirty="0" smtClean="0">
                <a:solidFill>
                  <a:prstClr val="black"/>
                </a:solidFill>
              </a:rPr>
              <a:t>8 976,9 тыс</a:t>
            </a:r>
            <a:r>
              <a:rPr lang="ru-RU" sz="1200" dirty="0">
                <a:solidFill>
                  <a:prstClr val="black"/>
                </a:solidFill>
              </a:rPr>
              <a:t>. руб., Бюджет Московской области  - </a:t>
            </a:r>
            <a:r>
              <a:rPr lang="ru-RU" sz="1200" dirty="0" smtClean="0">
                <a:solidFill>
                  <a:prstClr val="black"/>
                </a:solidFill>
              </a:rPr>
              <a:t> 80 792,0 </a:t>
            </a:r>
            <a:r>
              <a:rPr lang="ru-RU" sz="1200" dirty="0">
                <a:solidFill>
                  <a:prstClr val="black"/>
                </a:solidFill>
              </a:rPr>
              <a:t>тыс. руб. </a:t>
            </a:r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средств в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году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80 060,01 тыс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      </a:t>
            </a:r>
            <a:r>
              <a:rPr lang="ru-RU" sz="1200" dirty="0" smtClean="0">
                <a:solidFill>
                  <a:prstClr val="black"/>
                </a:solidFill>
              </a:rPr>
              <a:t>Бюджет </a:t>
            </a:r>
            <a:r>
              <a:rPr lang="ru-RU" sz="1200" dirty="0">
                <a:solidFill>
                  <a:prstClr val="black"/>
                </a:solidFill>
              </a:rPr>
              <a:t>округа – </a:t>
            </a:r>
            <a:r>
              <a:rPr lang="ru-RU" sz="1200" dirty="0" smtClean="0">
                <a:solidFill>
                  <a:prstClr val="black"/>
                </a:solidFill>
              </a:rPr>
              <a:t>8 006,7 тыс</a:t>
            </a:r>
            <a:r>
              <a:rPr lang="ru-RU" sz="1200" dirty="0">
                <a:solidFill>
                  <a:prstClr val="black"/>
                </a:solidFill>
              </a:rPr>
              <a:t>. руб., Бюджет Московской области  -  </a:t>
            </a:r>
            <a:r>
              <a:rPr lang="ru-RU" sz="1200" dirty="0" smtClean="0">
                <a:solidFill>
                  <a:prstClr val="black"/>
                </a:solidFill>
              </a:rPr>
              <a:t>72 053,3 </a:t>
            </a:r>
            <a:r>
              <a:rPr lang="ru-RU" sz="1200" dirty="0">
                <a:solidFill>
                  <a:prstClr val="black"/>
                </a:solidFill>
              </a:rPr>
              <a:t>тыс. руб. </a:t>
            </a:r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26426" y="4797152"/>
            <a:ext cx="9170425" cy="646331"/>
          </a:xfrm>
          <a:prstGeom prst="rect">
            <a:avLst/>
          </a:prstGeom>
          <a:gradFill>
            <a:gsLst>
              <a:gs pos="2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Модернизация КНС «Соколовская», г. Щелково, в том числе проектно-изыскательские </a:t>
            </a:r>
            <a:r>
              <a:rPr lang="ru-RU" sz="1200" dirty="0" smtClean="0">
                <a:solidFill>
                  <a:prstClr val="black"/>
                </a:solidFill>
              </a:rPr>
              <a:t>работы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Планируемый </a:t>
            </a:r>
            <a:r>
              <a:rPr lang="en-US" sz="1200" dirty="0">
                <a:solidFill>
                  <a:prstClr val="black"/>
                </a:solidFill>
              </a:rPr>
              <a:t>с</a:t>
            </a:r>
            <a:r>
              <a:rPr lang="ru-RU" sz="1200" dirty="0">
                <a:solidFill>
                  <a:prstClr val="black"/>
                </a:solidFill>
              </a:rPr>
              <a:t>рок ввода </a:t>
            </a:r>
            <a:r>
              <a:rPr lang="ru-RU" sz="1200" dirty="0" smtClean="0">
                <a:solidFill>
                  <a:prstClr val="black"/>
                </a:solidFill>
              </a:rPr>
              <a:t>объекта</a:t>
            </a:r>
            <a:r>
              <a:rPr lang="en-US" sz="1200" dirty="0" smtClean="0">
                <a:solidFill>
                  <a:prstClr val="black"/>
                </a:solidFill>
              </a:rPr>
              <a:t>:</a:t>
            </a:r>
            <a:r>
              <a:rPr lang="ru-RU" sz="1200" dirty="0" smtClean="0">
                <a:solidFill>
                  <a:prstClr val="black"/>
                </a:solidFill>
              </a:rPr>
              <a:t> 2021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год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smtClean="0">
                <a:solidFill>
                  <a:prstClr val="black"/>
                </a:solidFill>
              </a:rPr>
              <a:t>       Результат </a:t>
            </a:r>
            <a:r>
              <a:rPr lang="ru-RU" sz="1200" dirty="0">
                <a:solidFill>
                  <a:prstClr val="black"/>
                </a:solidFill>
              </a:rPr>
              <a:t>– улучшение качества, предоставляемых коммунальных услуг</a:t>
            </a:r>
            <a:endParaRPr lang="ru-RU" sz="1200" dirty="0" smtClean="0">
              <a:solidFill>
                <a:prstClr val="black"/>
              </a:solidFill>
            </a:endParaRPr>
          </a:p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средств в 2021 году – 387 564,3 тыс. руб.  </a:t>
            </a:r>
            <a:r>
              <a:rPr lang="ru-RU" sz="1200" dirty="0" smtClean="0">
                <a:solidFill>
                  <a:prstClr val="black"/>
                </a:solidFill>
              </a:rPr>
              <a:t>Бюджет </a:t>
            </a:r>
            <a:r>
              <a:rPr lang="ru-RU" sz="1200" dirty="0">
                <a:solidFill>
                  <a:prstClr val="black"/>
                </a:solidFill>
              </a:rPr>
              <a:t>округа – </a:t>
            </a:r>
            <a:r>
              <a:rPr lang="ru-RU" sz="1200" dirty="0" smtClean="0">
                <a:solidFill>
                  <a:prstClr val="black"/>
                </a:solidFill>
              </a:rPr>
              <a:t>19 378,2 тыс</a:t>
            </a:r>
            <a:r>
              <a:rPr lang="ru-RU" sz="1200" dirty="0">
                <a:solidFill>
                  <a:prstClr val="black"/>
                </a:solidFill>
              </a:rPr>
              <a:t>. руб., Бюджет Московской области  - </a:t>
            </a:r>
            <a:r>
              <a:rPr lang="ru-RU" sz="1200" dirty="0" smtClean="0">
                <a:solidFill>
                  <a:prstClr val="black"/>
                </a:solidFill>
              </a:rPr>
              <a:t> 368 186,1 тыс</a:t>
            </a:r>
            <a:r>
              <a:rPr lang="ru-RU" sz="1200" dirty="0">
                <a:solidFill>
                  <a:prstClr val="black"/>
                </a:solidFill>
              </a:rPr>
              <a:t>. руб. </a:t>
            </a:r>
            <a:endParaRPr lang="ru-RU" sz="1200" dirty="0" smtClean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052736"/>
            <a:ext cx="9138174" cy="830997"/>
          </a:xfrm>
          <a:prstGeom prst="rect">
            <a:avLst/>
          </a:prstGeom>
          <a:gradFill>
            <a:gsLst>
              <a:gs pos="20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-15000" t="-15000" r="115000" b="115000"/>
            </a:path>
          </a:gra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Плавательный бассейн по адресу: городской округ Щёлково</a:t>
            </a:r>
            <a:r>
              <a:rPr lang="ru-RU" sz="1200" dirty="0" smtClean="0">
                <a:solidFill>
                  <a:prstClr val="black"/>
                </a:solidFill>
              </a:rPr>
              <a:t>, п</a:t>
            </a:r>
            <a:r>
              <a:rPr lang="ru-RU" sz="1200" dirty="0">
                <a:solidFill>
                  <a:prstClr val="black"/>
                </a:solidFill>
              </a:rPr>
              <a:t>. Монино(в том числе ПИР</a:t>
            </a:r>
            <a:r>
              <a:rPr lang="ru-RU" sz="12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sz="1200" dirty="0" smtClean="0">
                <a:solidFill>
                  <a:prstClr val="black"/>
                </a:solidFill>
              </a:rPr>
              <a:t>Планируемый </a:t>
            </a:r>
            <a:r>
              <a:rPr lang="en-US" sz="1200" dirty="0">
                <a:solidFill>
                  <a:prstClr val="black"/>
                </a:solidFill>
              </a:rPr>
              <a:t>с</a:t>
            </a:r>
            <a:r>
              <a:rPr lang="ru-RU" sz="1200" dirty="0">
                <a:solidFill>
                  <a:prstClr val="black"/>
                </a:solidFill>
              </a:rPr>
              <a:t>рок ввода </a:t>
            </a:r>
            <a:r>
              <a:rPr lang="ru-RU" sz="1200" dirty="0" smtClean="0">
                <a:solidFill>
                  <a:prstClr val="black"/>
                </a:solidFill>
              </a:rPr>
              <a:t>объекта</a:t>
            </a:r>
            <a:r>
              <a:rPr lang="en-US" sz="1200" dirty="0" smtClean="0">
                <a:solidFill>
                  <a:prstClr val="black"/>
                </a:solidFill>
              </a:rPr>
              <a:t>:</a:t>
            </a:r>
            <a:r>
              <a:rPr lang="ru-RU" sz="1200" dirty="0" smtClean="0">
                <a:solidFill>
                  <a:prstClr val="black"/>
                </a:solidFill>
              </a:rPr>
              <a:t> 2023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го</a:t>
            </a:r>
            <a:r>
              <a:rPr lang="ru-RU" sz="1200" dirty="0" smtClean="0">
                <a:solidFill>
                  <a:prstClr val="black"/>
                </a:solidFill>
              </a:rPr>
              <a:t>д             Результат – увеличение доли населения, занимающихся спортом</a:t>
            </a:r>
            <a:endParaRPr lang="ru-RU" sz="1200" dirty="0">
              <a:solidFill>
                <a:prstClr val="black"/>
              </a:solidFill>
            </a:endParaRPr>
          </a:p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в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году – 79 500,86 тыс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руб.       </a:t>
            </a:r>
            <a:r>
              <a:rPr lang="ru-RU" sz="1200" dirty="0" smtClean="0">
                <a:solidFill>
                  <a:prstClr val="black"/>
                </a:solidFill>
              </a:rPr>
              <a:t>Бюджет  округа – 67,7 тыс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smtClean="0">
                <a:solidFill>
                  <a:prstClr val="black"/>
                </a:solidFill>
              </a:rPr>
              <a:t>руб., Бюджет </a:t>
            </a:r>
            <a:r>
              <a:rPr lang="ru-RU" sz="1200" dirty="0">
                <a:solidFill>
                  <a:prstClr val="black"/>
                </a:solidFill>
              </a:rPr>
              <a:t>Московской </a:t>
            </a:r>
            <a:r>
              <a:rPr lang="ru-RU" sz="1200" dirty="0" smtClean="0">
                <a:solidFill>
                  <a:prstClr val="black"/>
                </a:solidFill>
              </a:rPr>
              <a:t>области – 79 433,2 тыс. руб.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средств в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 – 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192 205,2тыс</a:t>
            </a:r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</a:t>
            </a:r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уб.        </a:t>
            </a:r>
            <a:r>
              <a:rPr lang="ru-RU" sz="1200" dirty="0" smtClean="0">
                <a:solidFill>
                  <a:prstClr val="black"/>
                </a:solidFill>
              </a:rPr>
              <a:t>Бюджет  </a:t>
            </a:r>
            <a:r>
              <a:rPr lang="ru-RU" sz="1200" dirty="0">
                <a:solidFill>
                  <a:prstClr val="black"/>
                </a:solidFill>
              </a:rPr>
              <a:t>округа – </a:t>
            </a:r>
            <a:r>
              <a:rPr lang="ru-RU" sz="1200" dirty="0" smtClean="0">
                <a:solidFill>
                  <a:prstClr val="black"/>
                </a:solidFill>
              </a:rPr>
              <a:t>164,8 </a:t>
            </a:r>
            <a:r>
              <a:rPr lang="ru-RU" sz="1200" dirty="0">
                <a:solidFill>
                  <a:prstClr val="black"/>
                </a:solidFill>
              </a:rPr>
              <a:t>тыс. руб., Бюджет Московской области – </a:t>
            </a:r>
            <a:r>
              <a:rPr lang="ru-RU" sz="1200" dirty="0" smtClean="0">
                <a:solidFill>
                  <a:prstClr val="black"/>
                </a:solidFill>
              </a:rPr>
              <a:t>192 040,4 тыс</a:t>
            </a:r>
            <a:r>
              <a:rPr lang="ru-RU" sz="1200" dirty="0">
                <a:solidFill>
                  <a:prstClr val="black"/>
                </a:solidFill>
              </a:rPr>
              <a:t>. </a:t>
            </a:r>
            <a:r>
              <a:rPr lang="ru-RU" sz="1200" dirty="0" smtClean="0">
                <a:solidFill>
                  <a:prstClr val="black"/>
                </a:solidFill>
              </a:rPr>
              <a:t>руб.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320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3362"/>
          </a:xfrm>
          <a:noFill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Расходы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бюджета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городского округа Щёлково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учетом интересов целевых групп пользователей (тыс. рублей)</a:t>
            </a:r>
            <a:endParaRPr lang="ru-RU" sz="18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B58A379-CE0B-4F95-97EA-04A21415A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185"/>
              </p:ext>
            </p:extLst>
          </p:nvPr>
        </p:nvGraphicFramePr>
        <p:xfrm>
          <a:off x="3472" y="763362"/>
          <a:ext cx="9144000" cy="609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082">
                  <a:extLst>
                    <a:ext uri="{9D8B030D-6E8A-4147-A177-3AD203B41FA5}">
                      <a16:colId xmlns:a16="http://schemas.microsoft.com/office/drawing/2014/main" val="4003242067"/>
                    </a:ext>
                  </a:extLst>
                </a:gridCol>
                <a:gridCol w="935262">
                  <a:extLst>
                    <a:ext uri="{9D8B030D-6E8A-4147-A177-3AD203B41FA5}">
                      <a16:colId xmlns:a16="http://schemas.microsoft.com/office/drawing/2014/main" val="109330072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2966547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33721685"/>
                    </a:ext>
                  </a:extLst>
                </a:gridCol>
                <a:gridCol w="1175517">
                  <a:extLst>
                    <a:ext uri="{9D8B030D-6E8A-4147-A177-3AD203B41FA5}">
                      <a16:colId xmlns:a16="http://schemas.microsoft.com/office/drawing/2014/main" val="2557621665"/>
                    </a:ext>
                  </a:extLst>
                </a:gridCol>
                <a:gridCol w="3615979">
                  <a:extLst>
                    <a:ext uri="{9D8B030D-6E8A-4147-A177-3AD203B41FA5}">
                      <a16:colId xmlns:a16="http://schemas.microsoft.com/office/drawing/2014/main" val="2443830240"/>
                    </a:ext>
                  </a:extLst>
                </a:gridCol>
              </a:tblGrid>
              <a:tr h="564758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</a:rPr>
                        <a:t>Направление</a:t>
                      </a:r>
                      <a:r>
                        <a:rPr lang="ru-RU" sz="1000" kern="1200" baseline="0" dirty="0">
                          <a:solidFill>
                            <a:schemeClr val="bg1"/>
                          </a:solidFill>
                          <a:effectLst/>
                        </a:rPr>
                        <a:t> расходов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r>
                        <a:rPr lang="ru-RU" sz="1000" kern="1200" baseline="0" dirty="0">
                          <a:solidFill>
                            <a:schemeClr val="bg1"/>
                          </a:solidFill>
                          <a:effectLst/>
                        </a:rPr>
                        <a:t> на </a:t>
                      </a:r>
                      <a:r>
                        <a:rPr lang="ru-RU" sz="100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r>
                        <a:rPr lang="ru-RU" sz="1000" kern="1200" baseline="0" dirty="0">
                          <a:solidFill>
                            <a:schemeClr val="bg1"/>
                          </a:solidFill>
                          <a:effectLst/>
                        </a:rPr>
                        <a:t> 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r>
                        <a:rPr lang="ru-RU" sz="1000" kern="1200" baseline="0" dirty="0">
                          <a:solidFill>
                            <a:schemeClr val="bg1"/>
                          </a:solidFill>
                          <a:effectLst/>
                        </a:rPr>
                        <a:t> н</a:t>
                      </a: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</a:rPr>
                        <a:t>а </a:t>
                      </a:r>
                      <a:r>
                        <a:rPr lang="ru-RU" sz="1000" kern="1200" dirty="0" smtClean="0">
                          <a:solidFill>
                            <a:schemeClr val="bg1"/>
                          </a:solidFill>
                          <a:effectLst/>
                        </a:rPr>
                        <a:t>2022 </a:t>
                      </a: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</a:rPr>
                        <a:t>План</a:t>
                      </a:r>
                      <a:r>
                        <a:rPr lang="ru-RU" sz="1000" kern="1200" baseline="0" dirty="0">
                          <a:solidFill>
                            <a:schemeClr val="bg1"/>
                          </a:solidFill>
                          <a:effectLst/>
                        </a:rPr>
                        <a:t> на </a:t>
                      </a:r>
                      <a:r>
                        <a:rPr lang="ru-RU" sz="1000" kern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2023 </a:t>
                      </a:r>
                      <a:r>
                        <a:rPr lang="ru-RU" sz="1000" kern="1200" baseline="0" dirty="0">
                          <a:solidFill>
                            <a:schemeClr val="bg1"/>
                          </a:solidFill>
                          <a:effectLst/>
                        </a:rPr>
                        <a:t>год 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</a:rPr>
                        <a:t>Количество</a:t>
                      </a:r>
                      <a:r>
                        <a:rPr lang="ru-RU" sz="1000" kern="1200" baseline="0" dirty="0">
                          <a:solidFill>
                            <a:schemeClr val="bg1"/>
                          </a:solidFill>
                          <a:effectLst/>
                        </a:rPr>
                        <a:t> потребителей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</a:rPr>
                        <a:t>Нормативно-правовой</a:t>
                      </a:r>
                      <a:r>
                        <a:rPr lang="ru-RU" sz="1000" kern="1200" baseline="0" dirty="0">
                          <a:solidFill>
                            <a:schemeClr val="bg1"/>
                          </a:solidFill>
                          <a:effectLst/>
                        </a:rPr>
                        <a:t> акт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554094"/>
                  </a:ext>
                </a:extLst>
              </a:tr>
              <a:tr h="1262380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Обеспечение подвоза обучающихся к месту обучения в муниципальные общеобразовательные организации, расположенные в сельских населенных пунктах (с</a:t>
                      </a:r>
                      <a:r>
                        <a:rPr lang="ru-RU" sz="1000" kern="1200" baseline="0" dirty="0">
                          <a:effectLst/>
                        </a:rPr>
                        <a:t> учетом областных средств)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</a:rPr>
                        <a:t>12 107</a:t>
                      </a:r>
                      <a:endParaRPr lang="ru-RU" b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</a:rPr>
                        <a:t>12 107</a:t>
                      </a:r>
                      <a:endParaRPr lang="ru-RU" b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</a:rPr>
                        <a:t>12 107</a:t>
                      </a:r>
                      <a:endParaRPr lang="ru-RU" b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</a:rPr>
                        <a:t>586</a:t>
                      </a:r>
                      <a:endParaRPr lang="ru-RU" b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Приказ министра образования Московской области от 16.01.2017 года № 53 «Об организации работы по использованию средств, предусмотренных в бюджете Московской области на очередной финансовый год на обеспечение подвоза обучающихся к месту обучения в муниципальные общеобразовательные организации в Московской области, расположенные в сельских населенных пунктах»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78791"/>
                  </a:ext>
                </a:extLst>
              </a:tr>
              <a:tr h="1420177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родителей, по договорам найма специализированных жилых помещений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</a:rPr>
                        <a:t>41 902</a:t>
                      </a:r>
                      <a:endParaRPr lang="ru-RU" b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</a:rPr>
                        <a:t>44 696</a:t>
                      </a:r>
                      <a:endParaRPr lang="ru-RU" b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</a:rPr>
                        <a:t>19 555</a:t>
                      </a:r>
                      <a:endParaRPr lang="ru-RU" b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effectLst/>
                        </a:rPr>
                        <a:t> </a:t>
                      </a:r>
                      <a:r>
                        <a:rPr lang="ru-RU" sz="1200" b="1" kern="1200" dirty="0" smtClean="0">
                          <a:effectLst/>
                        </a:rPr>
                        <a:t>2021 – 15</a:t>
                      </a: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</a:rPr>
                        <a:t> 2022 – 16</a:t>
                      </a:r>
                      <a:r>
                        <a:rPr lang="ru-RU" sz="1200" b="1" kern="1200" baseline="0" dirty="0" smtClean="0">
                          <a:effectLst/>
                        </a:rPr>
                        <a:t>      </a:t>
                      </a:r>
                      <a:r>
                        <a:rPr lang="ru-RU" sz="1200" b="1" kern="1200" dirty="0" smtClean="0">
                          <a:effectLst/>
                        </a:rPr>
                        <a:t>2023 – 7</a:t>
                      </a:r>
                      <a:endParaRPr lang="ru-RU" sz="1200" b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Постановление Правительства РФ от 10 февраля 2017 года №1203 «Об утверждении Правил предоставления и распределения субсидий из федерального бюджета бюджетам субъектов Российской Федерации на обеспечение жилыми помещениями детей-сирот, детей, оставшихся без попечения родителей, а также детей, находящихся под опекой (попечительством), не имеющих закрепленного жилого помещения"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91310"/>
                  </a:ext>
                </a:extLst>
              </a:tr>
              <a:tr h="110598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Компенсация проезда к месту учебы и обратно отдельным категориям обучающихся по очной форме обучения муниципальных общеобразовательных организаций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</a:rPr>
                        <a:t>125</a:t>
                      </a:r>
                      <a:endParaRPr lang="ru-RU" b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</a:rPr>
                        <a:t>125</a:t>
                      </a:r>
                      <a:endParaRPr lang="ru-RU" b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</a:rPr>
                        <a:t>125</a:t>
                      </a:r>
                      <a:endParaRPr lang="ru-RU" b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effectLst/>
                        </a:rPr>
                        <a:t>20</a:t>
                      </a:r>
                      <a:endParaRPr lang="ru-RU" b="1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Постановление Правительства Московской области от 10.02.2017 года № 91/5 "О Порядке расходования субвенций из бюджета Московской области бюджетам муниципальных образований Московской области на обеспечение переданных муниципальным образованиям Московской области государственных полномочий по мерам социальной поддержки в сфере образования"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76163"/>
                  </a:ext>
                </a:extLst>
              </a:tr>
              <a:tr h="1741338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Компенсация</a:t>
                      </a:r>
                      <a:r>
                        <a:rPr lang="ru-RU" sz="1000" kern="1200" baseline="0" dirty="0">
                          <a:effectLst/>
                        </a:rPr>
                        <a:t> части</a:t>
                      </a:r>
                      <a:r>
                        <a:rPr lang="ru-RU" sz="1000" kern="1200" dirty="0">
                          <a:effectLst/>
                        </a:rPr>
                        <a:t> родительской платы за присмотр и уход за детьми, осваивающими образовательные программы дошкольного образования</a:t>
                      </a:r>
                      <a:r>
                        <a:rPr lang="ru-RU" sz="1000" kern="1200" baseline="0" dirty="0">
                          <a:effectLst/>
                        </a:rPr>
                        <a:t> в организациях</a:t>
                      </a:r>
                      <a:r>
                        <a:rPr lang="ru-RU" sz="1000" kern="1200" dirty="0">
                          <a:effectLst/>
                        </a:rPr>
                        <a:t> Московской области, осуществляющих образовательную деятельность(с</a:t>
                      </a:r>
                      <a:r>
                        <a:rPr lang="ru-RU" sz="1000" kern="1200" baseline="0" dirty="0">
                          <a:effectLst/>
                        </a:rPr>
                        <a:t> учетом областных средств)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67 453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67 453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67 453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12 906</a:t>
                      </a:r>
                      <a:endParaRPr kumimoji="0" lang="ru-RU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Постановление</a:t>
                      </a:r>
                      <a:r>
                        <a:rPr lang="ru-RU" sz="900" kern="1200" baseline="0" dirty="0">
                          <a:effectLst/>
                        </a:rPr>
                        <a:t> </a:t>
                      </a:r>
                      <a:r>
                        <a:rPr lang="ru-RU" sz="900" kern="1200" dirty="0">
                          <a:effectLst/>
                        </a:rPr>
                        <a:t> Правительства Московской области от 26 мая 2014 года №378/17 «Об утверждении Порядка обращения за компенсацией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деятельность, и порядка ее выплаты, Порядка расходования субвенций бюджетам муниципальных образований Московской области на выплату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деятельность» </a:t>
                      </a:r>
                      <a:endParaRPr lang="ru-RU" sz="900" dirty="0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982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24030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860032" y="1772816"/>
            <a:ext cx="1728192" cy="8640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4 950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рубль в месяц</a:t>
            </a:r>
          </a:p>
        </p:txBody>
      </p:sp>
      <p:sp>
        <p:nvSpPr>
          <p:cNvPr id="6" name="Овал 5"/>
          <p:cNvSpPr/>
          <p:nvPr/>
        </p:nvSpPr>
        <p:spPr>
          <a:xfrm>
            <a:off x="107504" y="1772816"/>
            <a:ext cx="1728192" cy="864096"/>
          </a:xfrm>
          <a:prstGeom prst="ellipse">
            <a:avLst/>
          </a:prstGeom>
          <a:solidFill>
            <a:srgbClr val="CCFF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59 400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рублей в год</a:t>
            </a:r>
          </a:p>
        </p:txBody>
      </p:sp>
      <p:sp>
        <p:nvSpPr>
          <p:cNvPr id="7" name="Овал 6"/>
          <p:cNvSpPr/>
          <p:nvPr/>
        </p:nvSpPr>
        <p:spPr>
          <a:xfrm>
            <a:off x="4860032" y="2996952"/>
            <a:ext cx="1728192" cy="8640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86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рубля в месяц</a:t>
            </a:r>
          </a:p>
        </p:txBody>
      </p:sp>
      <p:sp>
        <p:nvSpPr>
          <p:cNvPr id="8" name="Овал 7"/>
          <p:cNvSpPr/>
          <p:nvPr/>
        </p:nvSpPr>
        <p:spPr>
          <a:xfrm>
            <a:off x="13590" y="2996952"/>
            <a:ext cx="1728192" cy="864096"/>
          </a:xfrm>
          <a:prstGeom prst="ellipse">
            <a:avLst/>
          </a:prstGeom>
          <a:solidFill>
            <a:srgbClr val="CCFF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1 035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рублей в 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4860032" y="4221088"/>
            <a:ext cx="1728192" cy="8640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1 414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рубля в месяц</a:t>
            </a:r>
          </a:p>
        </p:txBody>
      </p:sp>
      <p:sp>
        <p:nvSpPr>
          <p:cNvPr id="10" name="Овал 9"/>
          <p:cNvSpPr/>
          <p:nvPr/>
        </p:nvSpPr>
        <p:spPr>
          <a:xfrm>
            <a:off x="35496" y="4221088"/>
            <a:ext cx="1728192" cy="864096"/>
          </a:xfrm>
          <a:prstGeom prst="ellipse">
            <a:avLst/>
          </a:prstGeom>
          <a:solidFill>
            <a:srgbClr val="CCFF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16 968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рубль в год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32040" y="5445224"/>
            <a:ext cx="1728192" cy="9686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834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рублей в месяц</a:t>
            </a:r>
          </a:p>
        </p:txBody>
      </p:sp>
      <p:sp>
        <p:nvSpPr>
          <p:cNvPr id="11" name="Овал 10"/>
          <p:cNvSpPr/>
          <p:nvPr/>
        </p:nvSpPr>
        <p:spPr>
          <a:xfrm>
            <a:off x="0" y="5373216"/>
            <a:ext cx="1900353" cy="1046261"/>
          </a:xfrm>
          <a:prstGeom prst="ellipse">
            <a:avLst/>
          </a:prstGeom>
          <a:solidFill>
            <a:srgbClr val="CCFFF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10 013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60195" y="692696"/>
            <a:ext cx="5667375" cy="7905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Численность населения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городского округа Щёлково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189 546 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человек*</a:t>
            </a:r>
          </a:p>
        </p:txBody>
      </p:sp>
      <p:pic>
        <p:nvPicPr>
          <p:cNvPr id="42012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109409" cy="110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2013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109409" cy="1065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20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45224"/>
            <a:ext cx="2109409" cy="1106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" name="Скругленный прямоугольник 20"/>
          <p:cNvSpPr/>
          <p:nvPr/>
        </p:nvSpPr>
        <p:spPr>
          <a:xfrm>
            <a:off x="1835696" y="1556792"/>
            <a:ext cx="2994773" cy="115212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Расходов бюджета</a:t>
            </a:r>
            <a:r>
              <a:rPr lang="en-US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 района</a:t>
            </a: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 приходится на 1 гражданина</a:t>
            </a:r>
            <a:r>
              <a:rPr lang="en-US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sz="13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07704" y="5301208"/>
            <a:ext cx="2985386" cy="11067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Расходов бюджета 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района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приходится </a:t>
            </a: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на дошкольное образование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на 1 гражданина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35696" y="4077072"/>
            <a:ext cx="2971999" cy="10655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Расходов бюджета 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района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приходится </a:t>
            </a:r>
            <a:r>
              <a:rPr lang="ru-RU" sz="1400" b="1" dirty="0">
                <a:solidFill>
                  <a:srgbClr val="000000"/>
                </a:solidFill>
                <a:cs typeface="Times New Roman" panose="02020603050405020304" pitchFamily="18" charset="0"/>
              </a:rPr>
              <a:t>на общее образование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на 1 гражданина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35696" y="2924944"/>
            <a:ext cx="2994773" cy="93610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Расходов бюджета </a:t>
            </a:r>
            <a:r>
              <a:rPr lang="en-US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района</a:t>
            </a: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приходится </a:t>
            </a:r>
            <a:r>
              <a:rPr lang="ru-RU" sz="1300" b="1" dirty="0">
                <a:solidFill>
                  <a:srgbClr val="000000"/>
                </a:solidFill>
                <a:cs typeface="Times New Roman" panose="02020603050405020304" pitchFamily="18" charset="0"/>
              </a:rPr>
              <a:t>на социальную политику </a:t>
            </a:r>
            <a:r>
              <a:rPr lang="ru-RU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на 1 гражданина</a:t>
            </a:r>
            <a:r>
              <a:rPr lang="en-US" sz="13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sz="13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nord-news.ru/img/newsimages/20160729/1_f5a337b46d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24944"/>
            <a:ext cx="2109457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-31664" y="6601878"/>
            <a:ext cx="9144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1100" b="1" dirty="0">
                <a:solidFill>
                  <a:prstClr val="black"/>
                </a:solidFill>
              </a:rPr>
              <a:t>*По состоянию на 1 января </a:t>
            </a:r>
            <a:r>
              <a:rPr lang="ru-RU" sz="1100" b="1" dirty="0" smtClean="0">
                <a:solidFill>
                  <a:prstClr val="black"/>
                </a:solidFill>
              </a:rPr>
              <a:t>2020 </a:t>
            </a:r>
            <a:r>
              <a:rPr lang="ru-RU" sz="1100" b="1" dirty="0">
                <a:solidFill>
                  <a:prstClr val="black"/>
                </a:solidFill>
              </a:rPr>
              <a:t>года по данным ФЕДЕРАЛЬНОЙ СЛУЖБЫ ГОСУДАРСТВЕННОЙ СТАТИСТИКИ </a:t>
            </a:r>
            <a:r>
              <a:rPr lang="en-US" sz="1100" b="1" dirty="0">
                <a:solidFill>
                  <a:prstClr val="black"/>
                </a:solidFill>
              </a:rPr>
              <a:t>(</a:t>
            </a:r>
            <a:r>
              <a:rPr lang="ru-RU" sz="1100" b="1" dirty="0">
                <a:solidFill>
                  <a:prstClr val="black"/>
                </a:solidFill>
              </a:rPr>
              <a:t>РОССТАТ)</a:t>
            </a:r>
          </a:p>
          <a:p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100" y="-23529"/>
            <a:ext cx="6811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РАСХОДЫ БЮДЖЕТА ГОРОДСКОГО ОКРУГА ЩЁЛКОВО В РАСЧЕТЕ НА ДУШУ НАСЕЛЕНИЯ В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9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5" y="6021289"/>
            <a:ext cx="5152121" cy="836712"/>
          </a:xfrm>
          <a:prstGeom prst="rect">
            <a:avLst/>
          </a:prstGeom>
          <a:gradFill>
            <a:gsLst>
              <a:gs pos="20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-15000" t="-15000" r="115000" b="115000"/>
            </a:path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en-US" sz="1600" b="1" dirty="0" smtClean="0">
                <a:solidFill>
                  <a:schemeClr val="bg1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altLang="en-US" sz="1600" b="1" dirty="0" smtClean="0">
                <a:solidFill>
                  <a:schemeClr val="bg1"/>
                </a:solidFill>
                <a:latin typeface="Constantia" pitchFamily="18" charset="0"/>
              </a:rPr>
              <a:t>Подготовлен  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Constantia" pitchFamily="18" charset="0"/>
              </a:rPr>
              <a:t>Финансовым</a:t>
            </a:r>
            <a:r>
              <a:rPr lang="en-US" altLang="en-US" sz="16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altLang="en-US" sz="1600" b="1" dirty="0" smtClean="0">
                <a:solidFill>
                  <a:schemeClr val="bg1"/>
                </a:solidFill>
                <a:latin typeface="Constantia" pitchFamily="18" charset="0"/>
              </a:rPr>
              <a:t> управлением</a:t>
            </a:r>
          </a:p>
          <a:p>
            <a:pPr algn="ctr"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altLang="en-US" sz="1600" b="1" dirty="0" smtClean="0">
                <a:solidFill>
                  <a:schemeClr val="bg1"/>
                </a:solidFill>
                <a:latin typeface="Constantia" pitchFamily="18" charset="0"/>
              </a:rPr>
              <a:t>Администрации</a:t>
            </a:r>
            <a:r>
              <a:rPr lang="en-US" altLang="en-US" sz="1600" b="1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altLang="en-US" sz="1600" b="1" dirty="0" smtClean="0">
                <a:solidFill>
                  <a:schemeClr val="bg1"/>
                </a:solidFill>
                <a:latin typeface="Constantia" pitchFamily="18" charset="0"/>
              </a:rPr>
              <a:t>городского округа Щёлково</a:t>
            </a:r>
            <a:endParaRPr lang="en-US" sz="1600" b="1" dirty="0">
              <a:solidFill>
                <a:schemeClr val="bg1"/>
              </a:solidFill>
              <a:latin typeface="Antique Olive Compact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"/>
            <a:ext cx="7380312" cy="2308324"/>
          </a:xfrm>
          <a:prstGeom prst="rect">
            <a:avLst/>
          </a:prstGeom>
          <a:gradFill>
            <a:gsLst>
              <a:gs pos="20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Адрес: Пролетарский проспект, д. 1-1а, г. Щёлково, Московская область, 141100.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Телефон/факс: 8 496 566-94-19.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Эл. почта: 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3"/>
              </a:rPr>
              <a:t>fuashr@mail.ru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График работы: понедельник—четверг с 9:00 до 18:00, пятница — с 9:00 до 16:45, обед — с 13:00 до 13:45.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Начальник финансового управления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дминистрации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округа Щёлково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— Александр Владимирович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Фрыгин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Время приёма граждан: понедельник с 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18:00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Обеденный перерыв с 13:00 до 13:45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4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39230</TotalTime>
  <Words>14290</Words>
  <Application>Microsoft Office PowerPoint</Application>
  <PresentationFormat>Экран (4:3)</PresentationFormat>
  <Paragraphs>3559</Paragraphs>
  <Slides>94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94</vt:i4>
      </vt:variant>
    </vt:vector>
  </HeadingPairs>
  <TitlesOfParts>
    <vt:vector size="111" baseType="lpstr">
      <vt:lpstr>Antique Olive Compact</vt:lpstr>
      <vt:lpstr>Arial</vt:lpstr>
      <vt:lpstr>Book Antiqua</vt:lpstr>
      <vt:lpstr>Calibri</vt:lpstr>
      <vt:lpstr>Cambria</vt:lpstr>
      <vt:lpstr>Constantia</vt:lpstr>
      <vt:lpstr>Franklin Gothic Book</vt:lpstr>
      <vt:lpstr>Lucida Sans</vt:lpstr>
      <vt:lpstr>Palatino Linotype</vt:lpstr>
      <vt:lpstr>Times New Roman</vt:lpstr>
      <vt:lpstr>Wingdings</vt:lpstr>
      <vt:lpstr>Wingdings 2</vt:lpstr>
      <vt:lpstr>Wingdings 3</vt:lpstr>
      <vt:lpstr>1_Апекс</vt:lpstr>
      <vt:lpstr>2_Апекс</vt:lpstr>
      <vt:lpstr>Лист Microsoft Excel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бывают бюджеты?</vt:lpstr>
      <vt:lpstr>Презентация PowerPoint</vt:lpstr>
      <vt:lpstr>Дефицит и профицит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задачи и приоритеты бюджетной политики на очередной 2021 год и на плановый период 2022 и 2023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поступления  налоговых и неналоговых доходов  в бюджет городского округа Щёлково в 2019-2023 годах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Поступление земельного налога  в бюджет городского округа Щёлково в 2019-2020 годах  и прогноз на 2021-2023 годы</vt:lpstr>
      <vt:lpstr>Ставки по уплате земельного налога</vt:lpstr>
      <vt:lpstr>Льготы по уплате земельного налога</vt:lpstr>
      <vt:lpstr>Поступления налога на имущество физических лиц  в бюджет городского округа Щёлково в 2019-2020 годах и прогноз на 2021-2023 годы </vt:lpstr>
      <vt:lpstr>Ставки и льготы по уплате налога на имущество физических лиц</vt:lpstr>
      <vt:lpstr>Налоги на совокупный доход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распределения сумм штрафов  с 1 января 2020 года  согласно ст.46 БК РФ</vt:lpstr>
      <vt:lpstr>Удельный объём налоговых и неналоговых доходов на душу населения в сравнении с другими муниципальными образованиями</vt:lpstr>
      <vt:lpstr>Презентация PowerPoint</vt:lpstr>
      <vt:lpstr>Презентация PowerPoint</vt:lpstr>
      <vt:lpstr>Презентация PowerPoint</vt:lpstr>
      <vt:lpstr>Расходы бюджета городского округа Щёлково на 2021 год в разрезе муниципальных программ (%)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Общественно значимые проекты, реализуемые на территории городского округа Щёлково в 2021-2023 годах (тыс. руб.)</vt:lpstr>
      <vt:lpstr>Общественно значимые проекты, реализуемые на территории городского округа Щёлково в 2021- 2023 годах (тыс. руб.)</vt:lpstr>
      <vt:lpstr>Расходы бюджета городского округа Щёлково с учетом интересов целевых групп пользователей (тыс. рублей)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Федосеева</cp:lastModifiedBy>
  <cp:revision>2176</cp:revision>
  <cp:lastPrinted>2021-03-10T12:33:37Z</cp:lastPrinted>
  <dcterms:created xsi:type="dcterms:W3CDTF">2014-11-07T09:30:42Z</dcterms:created>
  <dcterms:modified xsi:type="dcterms:W3CDTF">2021-04-09T08:22:58Z</dcterms:modified>
</cp:coreProperties>
</file>