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  <p:sldMasterId id="2147483980" r:id="rId2"/>
  </p:sldMasterIdLst>
  <p:notesMasterIdLst>
    <p:notesMasterId r:id="rId72"/>
  </p:notesMasterIdLst>
  <p:sldIdLst>
    <p:sldId id="256" r:id="rId3"/>
    <p:sldId id="681" r:id="rId4"/>
    <p:sldId id="682" r:id="rId5"/>
    <p:sldId id="709" r:id="rId6"/>
    <p:sldId id="766" r:id="rId7"/>
    <p:sldId id="767" r:id="rId8"/>
    <p:sldId id="699" r:id="rId9"/>
    <p:sldId id="700" r:id="rId10"/>
    <p:sldId id="701" r:id="rId11"/>
    <p:sldId id="784" r:id="rId12"/>
    <p:sldId id="675" r:id="rId13"/>
    <p:sldId id="676" r:id="rId14"/>
    <p:sldId id="703" r:id="rId15"/>
    <p:sldId id="780" r:id="rId16"/>
    <p:sldId id="859" r:id="rId17"/>
    <p:sldId id="860" r:id="rId18"/>
    <p:sldId id="845" r:id="rId19"/>
    <p:sldId id="717" r:id="rId20"/>
    <p:sldId id="858" r:id="rId21"/>
    <p:sldId id="769" r:id="rId22"/>
    <p:sldId id="770" r:id="rId23"/>
    <p:sldId id="772" r:id="rId24"/>
    <p:sldId id="848" r:id="rId25"/>
    <p:sldId id="850" r:id="rId26"/>
    <p:sldId id="851" r:id="rId27"/>
    <p:sldId id="852" r:id="rId28"/>
    <p:sldId id="853" r:id="rId29"/>
    <p:sldId id="894" r:id="rId30"/>
    <p:sldId id="895" r:id="rId31"/>
    <p:sldId id="785" r:id="rId32"/>
    <p:sldId id="786" r:id="rId33"/>
    <p:sldId id="787" r:id="rId34"/>
    <p:sldId id="788" r:id="rId35"/>
    <p:sldId id="789" r:id="rId36"/>
    <p:sldId id="732" r:id="rId37"/>
    <p:sldId id="733" r:id="rId38"/>
    <p:sldId id="734" r:id="rId39"/>
    <p:sldId id="861" r:id="rId40"/>
    <p:sldId id="862" r:id="rId41"/>
    <p:sldId id="863" r:id="rId42"/>
    <p:sldId id="864" r:id="rId43"/>
    <p:sldId id="865" r:id="rId44"/>
    <p:sldId id="866" r:id="rId45"/>
    <p:sldId id="867" r:id="rId46"/>
    <p:sldId id="868" r:id="rId47"/>
    <p:sldId id="869" r:id="rId48"/>
    <p:sldId id="870" r:id="rId49"/>
    <p:sldId id="871" r:id="rId50"/>
    <p:sldId id="872" r:id="rId51"/>
    <p:sldId id="873" r:id="rId52"/>
    <p:sldId id="874" r:id="rId53"/>
    <p:sldId id="875" r:id="rId54"/>
    <p:sldId id="878" r:id="rId55"/>
    <p:sldId id="879" r:id="rId56"/>
    <p:sldId id="880" r:id="rId57"/>
    <p:sldId id="881" r:id="rId58"/>
    <p:sldId id="882" r:id="rId59"/>
    <p:sldId id="883" r:id="rId60"/>
    <p:sldId id="884" r:id="rId61"/>
    <p:sldId id="885" r:id="rId62"/>
    <p:sldId id="886" r:id="rId63"/>
    <p:sldId id="887" r:id="rId64"/>
    <p:sldId id="888" r:id="rId65"/>
    <p:sldId id="889" r:id="rId66"/>
    <p:sldId id="890" r:id="rId67"/>
    <p:sldId id="891" r:id="rId68"/>
    <p:sldId id="892" r:id="rId69"/>
    <p:sldId id="893" r:id="rId70"/>
    <p:sldId id="319" r:id="rId7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300"/>
    <a:srgbClr val="CCECFF"/>
    <a:srgbClr val="0000CC"/>
    <a:srgbClr val="000000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 autoAdjust="0"/>
    <p:restoredTop sz="90063" autoAdjust="0"/>
  </p:normalViewPr>
  <p:slideViewPr>
    <p:cSldViewPr>
      <p:cViewPr varScale="1">
        <p:scale>
          <a:sx n="103" d="100"/>
          <a:sy n="103" d="100"/>
        </p:scale>
        <p:origin x="22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6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6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algn="ctr"/>
          <a:endParaRPr lang="ru-RU" sz="1600" dirty="0">
            <a:solidFill>
              <a:schemeClr val="bg1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r"/>
          <a:r>
            <a:rPr lang="ru-RU" sz="18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Y="110047" custLinFactNeighborX="318" custLinFactNeighborY="-6493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13531" custScaleY="119642" custLinFactNeighborX="23944" custLinFactNeighborY="5121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0873" custLinFactNeighborX="-2740" custLinFactNeighborY="-527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b="1" dirty="0"/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4861" custLinFactNeighborY="-4997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8466" custLinFactNeighborY="-64032">
        <dgm:presLayoutVars>
          <dgm:chMax val="1"/>
          <dgm:chPref val="1"/>
          <dgm:bulletEnabled val="1"/>
        </dgm:presLayoutVars>
      </dgm:prSet>
      <dgm:spPr/>
    </dgm:pt>
    <dgm:pt modelId="{D808DA94-161E-4A32-B259-FEE5F6E776A8}" type="pres">
      <dgm:prSet presAssocID="{87BE9884-F559-4149-9861-7D0F3C124B6D}" presName="ChildText" presStyleLbl="revTx" presStyleIdx="0" presStyleCnt="6" custScaleX="289051" custScaleY="174320" custLinFactX="67492" custLinFactNeighborX="100000" custLinFactNeighborY="-77694">
        <dgm:presLayoutVars>
          <dgm:chMax val="0"/>
          <dgm:chPref val="0"/>
          <dgm:bulletEnabled val="1"/>
        </dgm:presLayoutVars>
      </dgm:prSet>
      <dgm:spPr/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71484" custLinFactNeighborY="-19581">
        <dgm:presLayoutVars>
          <dgm:chMax val="1"/>
          <dgm:chPref val="1"/>
          <dgm:bulletEnabled val="1"/>
        </dgm:presLayoutVars>
      </dgm:prSet>
      <dgm:spPr/>
    </dgm:pt>
    <dgm:pt modelId="{758734CC-EA54-4056-BB97-597414A2A29A}" type="pres">
      <dgm:prSet presAssocID="{FF7AFC6A-9EB4-4D8D-876F-F2DE161AC7FB}" presName="ChildText" presStyleLbl="revTx" presStyleIdx="1" presStyleCnt="6" custScaleX="289463" custScaleY="162443" custLinFactNeighborX="48445" custLinFactNeighborY="-24104">
        <dgm:presLayoutVars>
          <dgm:chMax val="0"/>
          <dgm:chPref val="0"/>
          <dgm:bulletEnabled val="1"/>
        </dgm:presLayoutVars>
      </dgm:prSet>
      <dgm:spPr/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31731" custLinFactNeighborX="-100000" custLinFactNeighborY="5173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85213" custLinFactNeighborY="18990">
        <dgm:presLayoutVars>
          <dgm:chMax val="1"/>
          <dgm:chPref val="1"/>
          <dgm:bulletEnabled val="1"/>
        </dgm:presLayoutVars>
      </dgm:prSet>
      <dgm:spPr/>
    </dgm:pt>
    <dgm:pt modelId="{5222E2DC-A9C4-44FB-AD3A-6A7A8EE19CF7}" type="pres">
      <dgm:prSet presAssocID="{2BC80238-7698-4A31-BF82-08C97E9CF3E5}" presName="ChildText" presStyleLbl="revTx" presStyleIdx="2" presStyleCnt="6" custScaleX="341018" custScaleY="148297" custLinFactNeighborX="57232" custLinFactNeighborY="27512">
        <dgm:presLayoutVars>
          <dgm:chMax val="0"/>
          <dgm:chPref val="0"/>
          <dgm:bulletEnabled val="1"/>
        </dgm:presLayoutVars>
      </dgm:prSet>
      <dgm:spPr/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89037" custLinFactNeighborX="-100000" custLinFactNeighborY="734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1144B75-C0F9-4C85-8F1E-463440588597}" type="pres">
      <dgm:prSet presAssocID="{205BA1EC-2D5C-4475-9A89-A90BA56A28CF}" presName="ParentText" presStyleLbl="node1" presStyleIdx="3" presStyleCnt="6" custScaleX="167413" custScaleY="77557" custLinFactX="-7156" custLinFactNeighborX="-100000" custLinFactNeighborY="58149">
        <dgm:presLayoutVars>
          <dgm:chMax val="1"/>
          <dgm:chPref val="1"/>
          <dgm:bulletEnabled val="1"/>
        </dgm:presLayoutVars>
      </dgm:prSet>
      <dgm:spPr/>
    </dgm:pt>
    <dgm:pt modelId="{51BBF6E4-A086-4073-A981-5BA211FDC0E1}" type="pres">
      <dgm:prSet presAssocID="{205BA1EC-2D5C-4475-9A89-A90BA56A28CF}" presName="ChildText" presStyleLbl="revTx" presStyleIdx="3" presStyleCnt="6" custScaleX="286120" custLinFactNeighborX="10382" custLinFactNeighborY="72774">
        <dgm:presLayoutVars>
          <dgm:chMax val="0"/>
          <dgm:chPref val="0"/>
          <dgm:bulletEnabled val="1"/>
        </dgm:presLayoutVars>
      </dgm:prSet>
      <dgm:spPr/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20020" custLinFactNeighborY="959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ACE228-B4DF-4530-9FDE-231396F29948}" type="pres">
      <dgm:prSet presAssocID="{0155F3FC-9ECB-49F5-8EE6-A6130305B825}" presName="ParentText" presStyleLbl="node1" presStyleIdx="4" presStyleCnt="6" custScaleX="165434" custScaleY="87691" custLinFactX="-45529" custLinFactNeighborX="-100000" custLinFactNeighborY="69559">
        <dgm:presLayoutVars>
          <dgm:chMax val="1"/>
          <dgm:chPref val="1"/>
          <dgm:bulletEnabled val="1"/>
        </dgm:presLayoutVars>
      </dgm:prSet>
      <dgm:spPr/>
    </dgm:pt>
    <dgm:pt modelId="{427CC36A-9F5F-40D3-8821-4CE7B85E5562}" type="pres">
      <dgm:prSet presAssocID="{0155F3FC-9ECB-49F5-8EE6-A6130305B825}" presName="ChildText" presStyleLbl="revTx" presStyleIdx="4" presStyleCnt="6" custScaleX="329640" custScaleY="132332" custLinFactNeighborX="-32634" custLinFactNeighborY="81876">
        <dgm:presLayoutVars>
          <dgm:chMax val="0"/>
          <dgm:chPref val="0"/>
          <dgm:bulletEnabled val="1"/>
        </dgm:presLayoutVars>
      </dgm:prSet>
      <dgm:spPr/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59257" custLinFactNeighborX="-100000" custLinFactNeighborY="80743">
        <dgm:presLayoutVars>
          <dgm:chMax val="1"/>
          <dgm:chPref val="1"/>
          <dgm:bulletEnabled val="1"/>
        </dgm:presLayoutVars>
      </dgm:prSet>
      <dgm:spPr/>
    </dgm:pt>
    <dgm:pt modelId="{B4CCDA7C-1790-422B-A3A8-2FF17385DA90}" type="pres">
      <dgm:prSet presAssocID="{C0C65DFA-4F33-4235-9193-8C30025AFD92}" presName="FinalChildText" presStyleLbl="revTx" presStyleIdx="5" presStyleCnt="6" custScaleX="280624" custScaleY="120351" custLinFactNeighborX="-46590" custLinFactNeighborY="98566">
        <dgm:presLayoutVars>
          <dgm:chMax val="0"/>
          <dgm:chPref val="0"/>
          <dgm:bulletEnabled val="1"/>
        </dgm:presLayoutVars>
      </dgm:prSet>
      <dgm:spPr/>
    </dgm:pt>
  </dgm:ptLst>
  <dgm:cxnLst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AEFAFC-47A6-460E-99AF-D324DEFEA80A}" type="doc">
      <dgm:prSet loTypeId="urn:microsoft.com/office/officeart/2005/8/layout/defaul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951784-49C5-426E-AC97-6654DC0B9478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550" b="1" dirty="0"/>
            <a:t>Общегосударственные вопросы</a:t>
          </a:r>
        </a:p>
      </dgm:t>
    </dgm:pt>
    <dgm:pt modelId="{C8F2B82B-5617-45A1-9F1F-7EF60C681A8E}" type="par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44A474-70B6-490C-B6EE-7A5E98E3B619}" type="sib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49BAE4-7259-435F-8DE5-B62695DC8F77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Национальная оборона</a:t>
          </a:r>
        </a:p>
      </dgm:t>
    </dgm:pt>
    <dgm:pt modelId="{1FD75947-41B2-4B6A-AFD0-00D829A62476}" type="par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49AE00C-A159-44D8-8E90-324944DB8776}" type="sib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27F5A4-0D0F-48C4-89FC-0C386502EFDF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безопасность и правоохранительная деятельность</a:t>
          </a:r>
          <a:endParaRPr lang="ru-RU" sz="1600" b="1" dirty="0"/>
        </a:p>
      </dgm:t>
    </dgm:pt>
    <dgm:pt modelId="{E1491FC1-F767-4365-A198-93A0ED836720}" type="par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E590F8-B0CE-4843-9B20-97B2B331E149}" type="sib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5921D5-2E99-465D-BABC-3A50A5A24E5C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экономика</a:t>
          </a:r>
          <a:endParaRPr lang="ru-RU" sz="1600" b="1" dirty="0"/>
        </a:p>
      </dgm:t>
    </dgm:pt>
    <dgm:pt modelId="{49A21C39-E3E9-436A-B8F9-A7A84C14BB9C}" type="par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605488-6EB1-422C-8AB4-E08EB2931BC6}" type="sib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67E75E-03D7-4C5A-8FE2-BC4F9265AF76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Жилищно-коммунальное хозяйство</a:t>
          </a:r>
          <a:endParaRPr lang="ru-RU" sz="1600" b="1" dirty="0"/>
        </a:p>
      </dgm:t>
    </dgm:pt>
    <dgm:pt modelId="{F5398199-D3AE-45EF-B269-F5815A0548A6}" type="par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CB1B65-A691-49AF-B256-E02DBA84DFF1}" type="sib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FB76A1-7DFB-4C2E-BADD-B7A46AC8DB98}">
      <dgm:prSet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Охрана окружающей среды</a:t>
          </a:r>
          <a:endParaRPr lang="ru-RU" sz="1600" b="1" dirty="0"/>
        </a:p>
      </dgm:t>
    </dgm:pt>
    <dgm:pt modelId="{360C46DF-0CCA-4D3E-BD4F-6D97338FEED3}" type="par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63581-5804-43F4-8666-C7FCF2DEBB2F}" type="sib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736678-07DB-4BE1-BE05-E031D1E88F0C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Образование</a:t>
          </a:r>
        </a:p>
      </dgm:t>
    </dgm:pt>
    <dgm:pt modelId="{397B9902-DF89-47C4-8C40-F04E82DB9F0D}" type="par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2E6F68-074C-4A7F-9996-30242227C088}" type="sib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82F76C-A159-434D-9551-D65A29D28CD4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Культура, кинематография</a:t>
          </a:r>
        </a:p>
      </dgm:t>
    </dgm:pt>
    <dgm:pt modelId="{F34ECFC8-FCCC-4562-80CA-BC5957E82600}" type="par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62FC9-6EF6-46BC-8ADD-D6F4FD4BB2A0}" type="sib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4B5A15-E83D-4DD4-BA6C-8CAC6827D2A5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Социальная политика</a:t>
          </a:r>
          <a:endParaRPr lang="ru-RU" sz="1600" b="1" dirty="0"/>
        </a:p>
      </dgm:t>
    </dgm:pt>
    <dgm:pt modelId="{B91DC247-2C94-4194-88AB-D6DCC0DBA138}" type="par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84010-895D-4C81-ADF3-87C2B218BC92}" type="sib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C99B5E-0864-4179-8FB5-B538286276FC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Физическая культура и спорт</a:t>
          </a:r>
          <a:endParaRPr lang="ru-RU" sz="1600" b="1" dirty="0"/>
        </a:p>
      </dgm:t>
    </dgm:pt>
    <dgm:pt modelId="{8F33C3EE-ED09-42DF-9E10-6C6A4F72BF0E}" type="par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43DB07-0C30-4EBA-BE4E-C32138E8007E}" type="sib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6105862-FAFE-4397-95FB-5FBE154FF612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Средства массовой информации</a:t>
          </a:r>
          <a:endParaRPr lang="ru-RU" sz="1600" b="1" dirty="0"/>
        </a:p>
      </dgm:t>
    </dgm:pt>
    <dgm:pt modelId="{FCD85FF6-F226-4AEF-A345-4F1EE86ACEA4}" type="par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99E6CA-1B6C-40F5-96C7-420ED4D19626}" type="sib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515FE1-147A-4ABE-89E1-8B6636E38092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Здравоохранение</a:t>
          </a:r>
        </a:p>
      </dgm:t>
    </dgm:pt>
    <dgm:pt modelId="{0D3EF08F-B136-47AF-8B20-7A49B850E942}" type="parTrans" cxnId="{CCCFD0CF-8CA8-41CA-8F5D-11CD6E556856}">
      <dgm:prSet/>
      <dgm:spPr/>
      <dgm:t>
        <a:bodyPr/>
        <a:lstStyle/>
        <a:p>
          <a:endParaRPr lang="ru-RU"/>
        </a:p>
      </dgm:t>
    </dgm:pt>
    <dgm:pt modelId="{81F31407-6664-4995-A94C-451AEF5CE8CC}" type="sibTrans" cxnId="{CCCFD0CF-8CA8-41CA-8F5D-11CD6E556856}">
      <dgm:prSet/>
      <dgm:spPr/>
      <dgm:t>
        <a:bodyPr/>
        <a:lstStyle/>
        <a:p>
          <a:endParaRPr lang="ru-RU"/>
        </a:p>
      </dgm:t>
    </dgm:pt>
    <dgm:pt modelId="{8CB15F47-2E27-45CC-A856-C67E7573F607}" type="pres">
      <dgm:prSet presAssocID="{C5AEFAFC-47A6-460E-99AF-D324DEFEA80A}" presName="diagram" presStyleCnt="0">
        <dgm:presLayoutVars>
          <dgm:dir/>
          <dgm:resizeHandles val="exact"/>
        </dgm:presLayoutVars>
      </dgm:prSet>
      <dgm:spPr/>
    </dgm:pt>
    <dgm:pt modelId="{CF41BEF7-1C27-495E-86B6-1CFA49944A92}" type="pres">
      <dgm:prSet presAssocID="{71951784-49C5-426E-AC97-6654DC0B9478}" presName="node" presStyleLbl="node1" presStyleIdx="0" presStyleCnt="12">
        <dgm:presLayoutVars>
          <dgm:bulletEnabled val="1"/>
        </dgm:presLayoutVars>
      </dgm:prSet>
      <dgm:spPr/>
    </dgm:pt>
    <dgm:pt modelId="{05C3ADD9-CA91-440A-B062-C0D3ACD52EAC}" type="pres">
      <dgm:prSet presAssocID="{0144A474-70B6-490C-B6EE-7A5E98E3B619}" presName="sibTrans" presStyleCnt="0"/>
      <dgm:spPr/>
    </dgm:pt>
    <dgm:pt modelId="{4792A22A-6D0A-457D-9B5F-49EB49D08443}" type="pres">
      <dgm:prSet presAssocID="{BE49BAE4-7259-435F-8DE5-B62695DC8F77}" presName="node" presStyleLbl="node1" presStyleIdx="1" presStyleCnt="12">
        <dgm:presLayoutVars>
          <dgm:bulletEnabled val="1"/>
        </dgm:presLayoutVars>
      </dgm:prSet>
      <dgm:spPr/>
    </dgm:pt>
    <dgm:pt modelId="{D58F84E9-5FB4-4632-BC6E-47A546061055}" type="pres">
      <dgm:prSet presAssocID="{E49AE00C-A159-44D8-8E90-324944DB8776}" presName="sibTrans" presStyleCnt="0"/>
      <dgm:spPr/>
    </dgm:pt>
    <dgm:pt modelId="{06371CA4-3EA8-4992-8F70-1D35CD646F4E}" type="pres">
      <dgm:prSet presAssocID="{8E27F5A4-0D0F-48C4-89FC-0C386502EFDF}" presName="node" presStyleLbl="node1" presStyleIdx="2" presStyleCnt="12">
        <dgm:presLayoutVars>
          <dgm:bulletEnabled val="1"/>
        </dgm:presLayoutVars>
      </dgm:prSet>
      <dgm:spPr/>
    </dgm:pt>
    <dgm:pt modelId="{497E3E17-5AD4-4420-8530-3E7965FF1DE8}" type="pres">
      <dgm:prSet presAssocID="{2AE590F8-B0CE-4843-9B20-97B2B331E149}" presName="sibTrans" presStyleCnt="0"/>
      <dgm:spPr/>
    </dgm:pt>
    <dgm:pt modelId="{16C12420-D937-4CC4-AEDF-7449D6C8C39A}" type="pres">
      <dgm:prSet presAssocID="{C75921D5-2E99-465D-BABC-3A50A5A24E5C}" presName="node" presStyleLbl="node1" presStyleIdx="3" presStyleCnt="12">
        <dgm:presLayoutVars>
          <dgm:bulletEnabled val="1"/>
        </dgm:presLayoutVars>
      </dgm:prSet>
      <dgm:spPr/>
    </dgm:pt>
    <dgm:pt modelId="{FC9FD84A-9A26-4147-A793-D87791F53A26}" type="pres">
      <dgm:prSet presAssocID="{05605488-6EB1-422C-8AB4-E08EB2931BC6}" presName="sibTrans" presStyleCnt="0"/>
      <dgm:spPr/>
    </dgm:pt>
    <dgm:pt modelId="{F643D7E3-EE82-4CAB-BC63-F8B38A1D851C}" type="pres">
      <dgm:prSet presAssocID="{3967E75E-03D7-4C5A-8FE2-BC4F9265AF76}" presName="node" presStyleLbl="node1" presStyleIdx="4" presStyleCnt="12">
        <dgm:presLayoutVars>
          <dgm:bulletEnabled val="1"/>
        </dgm:presLayoutVars>
      </dgm:prSet>
      <dgm:spPr/>
    </dgm:pt>
    <dgm:pt modelId="{222B0B26-6F0B-4D4D-BC10-B17AECAAC520}" type="pres">
      <dgm:prSet presAssocID="{F7CB1B65-A691-49AF-B256-E02DBA84DFF1}" presName="sibTrans" presStyleCnt="0"/>
      <dgm:spPr/>
    </dgm:pt>
    <dgm:pt modelId="{9F439E99-FDAD-4AA4-99E4-7001C41393F6}" type="pres">
      <dgm:prSet presAssocID="{69FB76A1-7DFB-4C2E-BADD-B7A46AC8DB98}" presName="node" presStyleLbl="node1" presStyleIdx="5" presStyleCnt="12">
        <dgm:presLayoutVars>
          <dgm:bulletEnabled val="1"/>
        </dgm:presLayoutVars>
      </dgm:prSet>
      <dgm:spPr/>
    </dgm:pt>
    <dgm:pt modelId="{C8A77D70-2117-49B2-BD2F-B937FDA196D6}" type="pres">
      <dgm:prSet presAssocID="{B5863581-5804-43F4-8666-C7FCF2DEBB2F}" presName="sibTrans" presStyleCnt="0"/>
      <dgm:spPr/>
    </dgm:pt>
    <dgm:pt modelId="{EAD828D4-A2A4-4E70-BFDD-CBCCEAD55DD7}" type="pres">
      <dgm:prSet presAssocID="{78736678-07DB-4BE1-BE05-E031D1E88F0C}" presName="node" presStyleLbl="node1" presStyleIdx="6" presStyleCnt="12">
        <dgm:presLayoutVars>
          <dgm:bulletEnabled val="1"/>
        </dgm:presLayoutVars>
      </dgm:prSet>
      <dgm:spPr/>
    </dgm:pt>
    <dgm:pt modelId="{EBBCFFBB-54DE-4601-94FD-EBCC227E7A7D}" type="pres">
      <dgm:prSet presAssocID="{3F2E6F68-074C-4A7F-9996-30242227C088}" presName="sibTrans" presStyleCnt="0"/>
      <dgm:spPr/>
    </dgm:pt>
    <dgm:pt modelId="{5EE7B5D0-D1E0-4BE0-BA07-7ADC26CFADE7}" type="pres">
      <dgm:prSet presAssocID="{7582F76C-A159-434D-9551-D65A29D28CD4}" presName="node" presStyleLbl="node1" presStyleIdx="7" presStyleCnt="12">
        <dgm:presLayoutVars>
          <dgm:bulletEnabled val="1"/>
        </dgm:presLayoutVars>
      </dgm:prSet>
      <dgm:spPr/>
    </dgm:pt>
    <dgm:pt modelId="{71A71570-0269-490B-8CDF-51B844FC4FCE}" type="pres">
      <dgm:prSet presAssocID="{A9D62FC9-6EF6-46BC-8ADD-D6F4FD4BB2A0}" presName="sibTrans" presStyleCnt="0"/>
      <dgm:spPr/>
    </dgm:pt>
    <dgm:pt modelId="{1C7971C0-D186-4228-A59F-5175D14EFDD8}" type="pres">
      <dgm:prSet presAssocID="{45515FE1-147A-4ABE-89E1-8B6636E38092}" presName="node" presStyleLbl="node1" presStyleIdx="8" presStyleCnt="12">
        <dgm:presLayoutVars>
          <dgm:bulletEnabled val="1"/>
        </dgm:presLayoutVars>
      </dgm:prSet>
      <dgm:spPr/>
    </dgm:pt>
    <dgm:pt modelId="{D173085E-2DC6-40BF-92A3-ED5FA0944F65}" type="pres">
      <dgm:prSet presAssocID="{81F31407-6664-4995-A94C-451AEF5CE8CC}" presName="sibTrans" presStyleCnt="0"/>
      <dgm:spPr/>
    </dgm:pt>
    <dgm:pt modelId="{BDC33F69-4D7C-411E-BA0D-E95CF65D1DC7}" type="pres">
      <dgm:prSet presAssocID="{824B5A15-E83D-4DD4-BA6C-8CAC6827D2A5}" presName="node" presStyleLbl="node1" presStyleIdx="9" presStyleCnt="12">
        <dgm:presLayoutVars>
          <dgm:bulletEnabled val="1"/>
        </dgm:presLayoutVars>
      </dgm:prSet>
      <dgm:spPr/>
    </dgm:pt>
    <dgm:pt modelId="{D86B87DC-E869-472C-829B-16CFB2B75881}" type="pres">
      <dgm:prSet presAssocID="{AC584010-895D-4C81-ADF3-87C2B218BC92}" presName="sibTrans" presStyleCnt="0"/>
      <dgm:spPr/>
    </dgm:pt>
    <dgm:pt modelId="{A503DF59-7828-4175-9D2E-F5B49605A465}" type="pres">
      <dgm:prSet presAssocID="{B8C99B5E-0864-4179-8FB5-B538286276FC}" presName="node" presStyleLbl="node1" presStyleIdx="10" presStyleCnt="12">
        <dgm:presLayoutVars>
          <dgm:bulletEnabled val="1"/>
        </dgm:presLayoutVars>
      </dgm:prSet>
      <dgm:spPr/>
    </dgm:pt>
    <dgm:pt modelId="{C7A1FAAF-70D8-47F1-B471-F0A0B48F871A}" type="pres">
      <dgm:prSet presAssocID="{5743DB07-0C30-4EBA-BE4E-C32138E8007E}" presName="sibTrans" presStyleCnt="0"/>
      <dgm:spPr/>
    </dgm:pt>
    <dgm:pt modelId="{79965497-93E7-4E09-8620-5A2E2C5FB810}" type="pres">
      <dgm:prSet presAssocID="{46105862-FAFE-4397-95FB-5FBE154FF6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61EE105-3EA8-40DC-82CB-EDEFD1D4DA24}" srcId="{C5AEFAFC-47A6-460E-99AF-D324DEFEA80A}" destId="{C75921D5-2E99-465D-BABC-3A50A5A24E5C}" srcOrd="3" destOrd="0" parTransId="{49A21C39-E3E9-436A-B8F9-A7A84C14BB9C}" sibTransId="{05605488-6EB1-422C-8AB4-E08EB2931BC6}"/>
    <dgm:cxn modelId="{3859FD0A-87E2-46B1-A382-458980340325}" type="presOf" srcId="{78736678-07DB-4BE1-BE05-E031D1E88F0C}" destId="{EAD828D4-A2A4-4E70-BFDD-CBCCEAD55DD7}" srcOrd="0" destOrd="0" presId="urn:microsoft.com/office/officeart/2005/8/layout/default"/>
    <dgm:cxn modelId="{FE24CC20-B809-4B0E-A78B-D79FCFA3A5EB}" srcId="{C5AEFAFC-47A6-460E-99AF-D324DEFEA80A}" destId="{46105862-FAFE-4397-95FB-5FBE154FF612}" srcOrd="11" destOrd="0" parTransId="{FCD85FF6-F226-4AEF-A345-4F1EE86ACEA4}" sibTransId="{4A99E6CA-1B6C-40F5-96C7-420ED4D19626}"/>
    <dgm:cxn modelId="{B3D7882F-2F27-4B5F-AFAC-D2377669F437}" srcId="{C5AEFAFC-47A6-460E-99AF-D324DEFEA80A}" destId="{3967E75E-03D7-4C5A-8FE2-BC4F9265AF76}" srcOrd="4" destOrd="0" parTransId="{F5398199-D3AE-45EF-B269-F5815A0548A6}" sibTransId="{F7CB1B65-A691-49AF-B256-E02DBA84DFF1}"/>
    <dgm:cxn modelId="{D4755B33-E304-40FA-9705-2009587EB20B}" type="presOf" srcId="{C5AEFAFC-47A6-460E-99AF-D324DEFEA80A}" destId="{8CB15F47-2E27-45CC-A856-C67E7573F607}" srcOrd="0" destOrd="0" presId="urn:microsoft.com/office/officeart/2005/8/layout/default"/>
    <dgm:cxn modelId="{1277F838-2023-4628-AD59-C4AC39F9DC3B}" type="presOf" srcId="{45515FE1-147A-4ABE-89E1-8B6636E38092}" destId="{1C7971C0-D186-4228-A59F-5175D14EFDD8}" srcOrd="0" destOrd="0" presId="urn:microsoft.com/office/officeart/2005/8/layout/default"/>
    <dgm:cxn modelId="{1D3E743F-9DEB-4F46-94CA-FF460DD8167A}" srcId="{C5AEFAFC-47A6-460E-99AF-D324DEFEA80A}" destId="{7582F76C-A159-434D-9551-D65A29D28CD4}" srcOrd="7" destOrd="0" parTransId="{F34ECFC8-FCCC-4562-80CA-BC5957E82600}" sibTransId="{A9D62FC9-6EF6-46BC-8ADD-D6F4FD4BB2A0}"/>
    <dgm:cxn modelId="{F9182548-99A0-446B-B3AE-4F2D3AAA08EC}" srcId="{C5AEFAFC-47A6-460E-99AF-D324DEFEA80A}" destId="{B8C99B5E-0864-4179-8FB5-B538286276FC}" srcOrd="10" destOrd="0" parTransId="{8F33C3EE-ED09-42DF-9E10-6C6A4F72BF0E}" sibTransId="{5743DB07-0C30-4EBA-BE4E-C32138E8007E}"/>
    <dgm:cxn modelId="{5912AB4C-DA14-4A62-8640-9E28F39932BF}" type="presOf" srcId="{3967E75E-03D7-4C5A-8FE2-BC4F9265AF76}" destId="{F643D7E3-EE82-4CAB-BC63-F8B38A1D851C}" srcOrd="0" destOrd="0" presId="urn:microsoft.com/office/officeart/2005/8/layout/default"/>
    <dgm:cxn modelId="{3C988770-DD0B-4407-BBA1-572880844AB9}" srcId="{C5AEFAFC-47A6-460E-99AF-D324DEFEA80A}" destId="{78736678-07DB-4BE1-BE05-E031D1E88F0C}" srcOrd="6" destOrd="0" parTransId="{397B9902-DF89-47C4-8C40-F04E82DB9F0D}" sibTransId="{3F2E6F68-074C-4A7F-9996-30242227C088}"/>
    <dgm:cxn modelId="{65A7D650-2828-44B4-AA70-56FAC8AA4E65}" srcId="{C5AEFAFC-47A6-460E-99AF-D324DEFEA80A}" destId="{71951784-49C5-426E-AC97-6654DC0B9478}" srcOrd="0" destOrd="0" parTransId="{C8F2B82B-5617-45A1-9F1F-7EF60C681A8E}" sibTransId="{0144A474-70B6-490C-B6EE-7A5E98E3B619}"/>
    <dgm:cxn modelId="{6A6E3574-546D-4983-9D0D-C1D7B47F8303}" srcId="{C5AEFAFC-47A6-460E-99AF-D324DEFEA80A}" destId="{824B5A15-E83D-4DD4-BA6C-8CAC6827D2A5}" srcOrd="9" destOrd="0" parTransId="{B91DC247-2C94-4194-88AB-D6DCC0DBA138}" sibTransId="{AC584010-895D-4C81-ADF3-87C2B218BC92}"/>
    <dgm:cxn modelId="{E1056356-D6BA-48BC-844D-AE78AFDB46A4}" srcId="{C5AEFAFC-47A6-460E-99AF-D324DEFEA80A}" destId="{69FB76A1-7DFB-4C2E-BADD-B7A46AC8DB98}" srcOrd="5" destOrd="0" parTransId="{360C46DF-0CCA-4D3E-BD4F-6D97338FEED3}" sibTransId="{B5863581-5804-43F4-8666-C7FCF2DEBB2F}"/>
    <dgm:cxn modelId="{ED198759-4CF5-498A-99C1-310B8315EAF3}" type="presOf" srcId="{7582F76C-A159-434D-9551-D65A29D28CD4}" destId="{5EE7B5D0-D1E0-4BE0-BA07-7ADC26CFADE7}" srcOrd="0" destOrd="0" presId="urn:microsoft.com/office/officeart/2005/8/layout/default"/>
    <dgm:cxn modelId="{7439747C-47B3-4161-BEF6-1D35EA170CEF}" type="presOf" srcId="{46105862-FAFE-4397-95FB-5FBE154FF612}" destId="{79965497-93E7-4E09-8620-5A2E2C5FB810}" srcOrd="0" destOrd="0" presId="urn:microsoft.com/office/officeart/2005/8/layout/default"/>
    <dgm:cxn modelId="{F94F0585-000C-4B2F-80BA-BF5DE4AEFC70}" srcId="{C5AEFAFC-47A6-460E-99AF-D324DEFEA80A}" destId="{BE49BAE4-7259-435F-8DE5-B62695DC8F77}" srcOrd="1" destOrd="0" parTransId="{1FD75947-41B2-4B6A-AFD0-00D829A62476}" sibTransId="{E49AE00C-A159-44D8-8E90-324944DB8776}"/>
    <dgm:cxn modelId="{53AB5895-ACB6-4481-B0A9-7D31DA687F6F}" type="presOf" srcId="{B8C99B5E-0864-4179-8FB5-B538286276FC}" destId="{A503DF59-7828-4175-9D2E-F5B49605A465}" srcOrd="0" destOrd="0" presId="urn:microsoft.com/office/officeart/2005/8/layout/default"/>
    <dgm:cxn modelId="{C91AEFB5-432F-475D-AABC-82B13A54DB8B}" type="presOf" srcId="{8E27F5A4-0D0F-48C4-89FC-0C386502EFDF}" destId="{06371CA4-3EA8-4992-8F70-1D35CD646F4E}" srcOrd="0" destOrd="0" presId="urn:microsoft.com/office/officeart/2005/8/layout/default"/>
    <dgm:cxn modelId="{8BE6C3BA-B586-4D2A-A70B-B721D8066959}" type="presOf" srcId="{71951784-49C5-426E-AC97-6654DC0B9478}" destId="{CF41BEF7-1C27-495E-86B6-1CFA49944A92}" srcOrd="0" destOrd="0" presId="urn:microsoft.com/office/officeart/2005/8/layout/default"/>
    <dgm:cxn modelId="{57A56ABC-4D06-449E-9E77-D18247F4FECD}" type="presOf" srcId="{BE49BAE4-7259-435F-8DE5-B62695DC8F77}" destId="{4792A22A-6D0A-457D-9B5F-49EB49D08443}" srcOrd="0" destOrd="0" presId="urn:microsoft.com/office/officeart/2005/8/layout/default"/>
    <dgm:cxn modelId="{A4C082BE-D54F-4755-86AF-A2FE1A8BFB05}" type="presOf" srcId="{824B5A15-E83D-4DD4-BA6C-8CAC6827D2A5}" destId="{BDC33F69-4D7C-411E-BA0D-E95CF65D1DC7}" srcOrd="0" destOrd="0" presId="urn:microsoft.com/office/officeart/2005/8/layout/default"/>
    <dgm:cxn modelId="{9DE884C7-DF33-446F-9D93-628DDB38E78F}" type="presOf" srcId="{69FB76A1-7DFB-4C2E-BADD-B7A46AC8DB98}" destId="{9F439E99-FDAD-4AA4-99E4-7001C41393F6}" srcOrd="0" destOrd="0" presId="urn:microsoft.com/office/officeart/2005/8/layout/default"/>
    <dgm:cxn modelId="{079228CC-A62A-46D2-BCC3-8EA28116C4F2}" type="presOf" srcId="{C75921D5-2E99-465D-BABC-3A50A5A24E5C}" destId="{16C12420-D937-4CC4-AEDF-7449D6C8C39A}" srcOrd="0" destOrd="0" presId="urn:microsoft.com/office/officeart/2005/8/layout/default"/>
    <dgm:cxn modelId="{CCCFD0CF-8CA8-41CA-8F5D-11CD6E556856}" srcId="{C5AEFAFC-47A6-460E-99AF-D324DEFEA80A}" destId="{45515FE1-147A-4ABE-89E1-8B6636E38092}" srcOrd="8" destOrd="0" parTransId="{0D3EF08F-B136-47AF-8B20-7A49B850E942}" sibTransId="{81F31407-6664-4995-A94C-451AEF5CE8CC}"/>
    <dgm:cxn modelId="{558026FC-816F-426B-8815-8D70CA430B93}" srcId="{C5AEFAFC-47A6-460E-99AF-D324DEFEA80A}" destId="{8E27F5A4-0D0F-48C4-89FC-0C386502EFDF}" srcOrd="2" destOrd="0" parTransId="{E1491FC1-F767-4365-A198-93A0ED836720}" sibTransId="{2AE590F8-B0CE-4843-9B20-97B2B331E149}"/>
    <dgm:cxn modelId="{C49D0AA9-CD3F-436B-950F-ADA0E044AA73}" type="presParOf" srcId="{8CB15F47-2E27-45CC-A856-C67E7573F607}" destId="{CF41BEF7-1C27-495E-86B6-1CFA49944A92}" srcOrd="0" destOrd="0" presId="urn:microsoft.com/office/officeart/2005/8/layout/default"/>
    <dgm:cxn modelId="{FB1DD25E-AC27-4673-85DF-DDDB200D4BC4}" type="presParOf" srcId="{8CB15F47-2E27-45CC-A856-C67E7573F607}" destId="{05C3ADD9-CA91-440A-B062-C0D3ACD52EAC}" srcOrd="1" destOrd="0" presId="urn:microsoft.com/office/officeart/2005/8/layout/default"/>
    <dgm:cxn modelId="{07987796-4C80-4F3E-A773-4321D0D493E7}" type="presParOf" srcId="{8CB15F47-2E27-45CC-A856-C67E7573F607}" destId="{4792A22A-6D0A-457D-9B5F-49EB49D08443}" srcOrd="2" destOrd="0" presId="urn:microsoft.com/office/officeart/2005/8/layout/default"/>
    <dgm:cxn modelId="{FB4E9586-93A5-4A23-B78A-106337BEAC63}" type="presParOf" srcId="{8CB15F47-2E27-45CC-A856-C67E7573F607}" destId="{D58F84E9-5FB4-4632-BC6E-47A546061055}" srcOrd="3" destOrd="0" presId="urn:microsoft.com/office/officeart/2005/8/layout/default"/>
    <dgm:cxn modelId="{9EF0B0F2-B28D-4044-AE2A-55C8FFB37F97}" type="presParOf" srcId="{8CB15F47-2E27-45CC-A856-C67E7573F607}" destId="{06371CA4-3EA8-4992-8F70-1D35CD646F4E}" srcOrd="4" destOrd="0" presId="urn:microsoft.com/office/officeart/2005/8/layout/default"/>
    <dgm:cxn modelId="{012B45C5-376E-4E00-B3E9-9925024F8B90}" type="presParOf" srcId="{8CB15F47-2E27-45CC-A856-C67E7573F607}" destId="{497E3E17-5AD4-4420-8530-3E7965FF1DE8}" srcOrd="5" destOrd="0" presId="urn:microsoft.com/office/officeart/2005/8/layout/default"/>
    <dgm:cxn modelId="{065B7C63-A167-4D63-8775-7C65E34904FD}" type="presParOf" srcId="{8CB15F47-2E27-45CC-A856-C67E7573F607}" destId="{16C12420-D937-4CC4-AEDF-7449D6C8C39A}" srcOrd="6" destOrd="0" presId="urn:microsoft.com/office/officeart/2005/8/layout/default"/>
    <dgm:cxn modelId="{14F6F1EB-76DD-4490-93B2-DDE271DC65D4}" type="presParOf" srcId="{8CB15F47-2E27-45CC-A856-C67E7573F607}" destId="{FC9FD84A-9A26-4147-A793-D87791F53A26}" srcOrd="7" destOrd="0" presId="urn:microsoft.com/office/officeart/2005/8/layout/default"/>
    <dgm:cxn modelId="{339AB1E8-C741-4C59-BF57-0943A955C97E}" type="presParOf" srcId="{8CB15F47-2E27-45CC-A856-C67E7573F607}" destId="{F643D7E3-EE82-4CAB-BC63-F8B38A1D851C}" srcOrd="8" destOrd="0" presId="urn:microsoft.com/office/officeart/2005/8/layout/default"/>
    <dgm:cxn modelId="{095FAFDD-20B9-4E32-88E6-2006C23780A8}" type="presParOf" srcId="{8CB15F47-2E27-45CC-A856-C67E7573F607}" destId="{222B0B26-6F0B-4D4D-BC10-B17AECAAC520}" srcOrd="9" destOrd="0" presId="urn:microsoft.com/office/officeart/2005/8/layout/default"/>
    <dgm:cxn modelId="{8C9FC701-3F66-4079-B289-E6D89CF91A5E}" type="presParOf" srcId="{8CB15F47-2E27-45CC-A856-C67E7573F607}" destId="{9F439E99-FDAD-4AA4-99E4-7001C41393F6}" srcOrd="10" destOrd="0" presId="urn:microsoft.com/office/officeart/2005/8/layout/default"/>
    <dgm:cxn modelId="{68AB06A5-0BFA-4646-8513-A8833BD07C7A}" type="presParOf" srcId="{8CB15F47-2E27-45CC-A856-C67E7573F607}" destId="{C8A77D70-2117-49B2-BD2F-B937FDA196D6}" srcOrd="11" destOrd="0" presId="urn:microsoft.com/office/officeart/2005/8/layout/default"/>
    <dgm:cxn modelId="{6FA371C2-69E5-4239-9D10-15330402EC84}" type="presParOf" srcId="{8CB15F47-2E27-45CC-A856-C67E7573F607}" destId="{EAD828D4-A2A4-4E70-BFDD-CBCCEAD55DD7}" srcOrd="12" destOrd="0" presId="urn:microsoft.com/office/officeart/2005/8/layout/default"/>
    <dgm:cxn modelId="{7FA629E1-2303-4ABA-AD5F-445F96F6160D}" type="presParOf" srcId="{8CB15F47-2E27-45CC-A856-C67E7573F607}" destId="{EBBCFFBB-54DE-4601-94FD-EBCC227E7A7D}" srcOrd="13" destOrd="0" presId="urn:microsoft.com/office/officeart/2005/8/layout/default"/>
    <dgm:cxn modelId="{63BD31E6-8D24-46CA-9372-238C424E4335}" type="presParOf" srcId="{8CB15F47-2E27-45CC-A856-C67E7573F607}" destId="{5EE7B5D0-D1E0-4BE0-BA07-7ADC26CFADE7}" srcOrd="14" destOrd="0" presId="urn:microsoft.com/office/officeart/2005/8/layout/default"/>
    <dgm:cxn modelId="{1EE5664D-6E0D-4E05-9F70-32E74FC4FA42}" type="presParOf" srcId="{8CB15F47-2E27-45CC-A856-C67E7573F607}" destId="{71A71570-0269-490B-8CDF-51B844FC4FCE}" srcOrd="15" destOrd="0" presId="urn:microsoft.com/office/officeart/2005/8/layout/default"/>
    <dgm:cxn modelId="{A9C68A1B-CDC0-43C0-B32C-91D7705A91A8}" type="presParOf" srcId="{8CB15F47-2E27-45CC-A856-C67E7573F607}" destId="{1C7971C0-D186-4228-A59F-5175D14EFDD8}" srcOrd="16" destOrd="0" presId="urn:microsoft.com/office/officeart/2005/8/layout/default"/>
    <dgm:cxn modelId="{8A8757C7-27FB-46A9-BDD2-777870A381C4}" type="presParOf" srcId="{8CB15F47-2E27-45CC-A856-C67E7573F607}" destId="{D173085E-2DC6-40BF-92A3-ED5FA0944F65}" srcOrd="17" destOrd="0" presId="urn:microsoft.com/office/officeart/2005/8/layout/default"/>
    <dgm:cxn modelId="{DA41BC92-C20C-4686-A10C-8FB8CDE4E1C4}" type="presParOf" srcId="{8CB15F47-2E27-45CC-A856-C67E7573F607}" destId="{BDC33F69-4D7C-411E-BA0D-E95CF65D1DC7}" srcOrd="18" destOrd="0" presId="urn:microsoft.com/office/officeart/2005/8/layout/default"/>
    <dgm:cxn modelId="{F453E3C3-8053-4136-8894-5F0BCC46D038}" type="presParOf" srcId="{8CB15F47-2E27-45CC-A856-C67E7573F607}" destId="{D86B87DC-E869-472C-829B-16CFB2B75881}" srcOrd="19" destOrd="0" presId="urn:microsoft.com/office/officeart/2005/8/layout/default"/>
    <dgm:cxn modelId="{1604C3BC-CF40-44EA-8AB9-FEAD02B2659D}" type="presParOf" srcId="{8CB15F47-2E27-45CC-A856-C67E7573F607}" destId="{A503DF59-7828-4175-9D2E-F5B49605A465}" srcOrd="20" destOrd="0" presId="urn:microsoft.com/office/officeart/2005/8/layout/default"/>
    <dgm:cxn modelId="{D30CBFBA-82A7-481D-99AC-1846B3BE728C}" type="presParOf" srcId="{8CB15F47-2E27-45CC-A856-C67E7573F607}" destId="{C7A1FAAF-70D8-47F1-B471-F0A0B48F871A}" srcOrd="21" destOrd="0" presId="urn:microsoft.com/office/officeart/2005/8/layout/default"/>
    <dgm:cxn modelId="{C5C67651-C824-434B-B598-BC3982E51D3F}" type="presParOf" srcId="{8CB15F47-2E27-45CC-A856-C67E7573F607}" destId="{79965497-93E7-4E09-8620-5A2E2C5FB81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36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36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942823" y="-85353"/>
          <a:ext cx="3296897" cy="3628137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sp:txBody>
      <dsp:txXfrm>
        <a:off x="2382410" y="549570"/>
        <a:ext cx="2417725" cy="1632661"/>
      </dsp:txXfrm>
    </dsp:sp>
    <dsp:sp modelId="{442676C9-DA6E-4933-A7FD-B3F9A0783CA3}">
      <dsp:nvSpPr>
        <dsp:cNvPr id="0" name=""/>
        <dsp:cNvSpPr/>
      </dsp:nvSpPr>
      <dsp:spPr>
        <a:xfrm>
          <a:off x="3410069" y="1817038"/>
          <a:ext cx="3743001" cy="394447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4554804" y="2836027"/>
        <a:ext cx="2245800" cy="2169460"/>
      </dsp:txXfrm>
    </dsp:sp>
    <dsp:sp modelId="{A472D127-C6CD-4E15-888A-C31FF7002ABD}">
      <dsp:nvSpPr>
        <dsp:cNvPr id="0" name=""/>
        <dsp:cNvSpPr/>
      </dsp:nvSpPr>
      <dsp:spPr>
        <a:xfrm>
          <a:off x="420816" y="1944216"/>
          <a:ext cx="3760013" cy="3655369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774884" y="2888520"/>
        <a:ext cx="2256007" cy="2010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80661" y="1146189"/>
          <a:ext cx="520693" cy="537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2A3CAFF-D8D0-4F11-BADC-652227AFC512}">
      <dsp:nvSpPr>
        <dsp:cNvPr id="0" name=""/>
        <dsp:cNvSpPr/>
      </dsp:nvSpPr>
      <dsp:spPr>
        <a:xfrm>
          <a:off x="0" y="298337"/>
          <a:ext cx="1645093" cy="83471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sp:txBody>
      <dsp:txXfrm>
        <a:off x="40755" y="339092"/>
        <a:ext cx="1563583" cy="753207"/>
      </dsp:txXfrm>
    </dsp:sp>
    <dsp:sp modelId="{D808DA94-161E-4A32-B259-FEE5F6E776A8}">
      <dsp:nvSpPr>
        <dsp:cNvPr id="0" name=""/>
        <dsp:cNvSpPr/>
      </dsp:nvSpPr>
      <dsp:spPr>
        <a:xfrm>
          <a:off x="1728191" y="290745"/>
          <a:ext cx="1842737" cy="8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1728191" y="290745"/>
        <a:ext cx="1842737" cy="864450"/>
      </dsp:txXfrm>
    </dsp:sp>
    <dsp:sp modelId="{99D553C2-A4AE-459F-BAAA-88A3890F9585}">
      <dsp:nvSpPr>
        <dsp:cNvPr id="0" name=""/>
        <dsp:cNvSpPr/>
      </dsp:nvSpPr>
      <dsp:spPr>
        <a:xfrm rot="5400000">
          <a:off x="938118" y="2139035"/>
          <a:ext cx="520693" cy="813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EE91D4F-5150-4F05-8214-19BF582CF0ED}">
      <dsp:nvSpPr>
        <dsp:cNvPr id="0" name=""/>
        <dsp:cNvSpPr/>
      </dsp:nvSpPr>
      <dsp:spPr>
        <a:xfrm>
          <a:off x="576068" y="1370870"/>
          <a:ext cx="1379843" cy="85719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sp:txBody>
      <dsp:txXfrm>
        <a:off x="617920" y="1412722"/>
        <a:ext cx="1296139" cy="773494"/>
      </dsp:txXfrm>
    </dsp:sp>
    <dsp:sp modelId="{758734CC-EA54-4056-BB97-597414A2A29A}">
      <dsp:nvSpPr>
        <dsp:cNvPr id="0" name=""/>
        <dsp:cNvSpPr/>
      </dsp:nvSpPr>
      <dsp:spPr>
        <a:xfrm>
          <a:off x="2035765" y="1396990"/>
          <a:ext cx="1845364" cy="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2035765" y="1396990"/>
        <a:ext cx="1845364" cy="805552"/>
      </dsp:txXfrm>
    </dsp:sp>
    <dsp:sp modelId="{0DCE211A-FF09-4664-8BEE-C9E4375B4C0C}">
      <dsp:nvSpPr>
        <dsp:cNvPr id="0" name=""/>
        <dsp:cNvSpPr/>
      </dsp:nvSpPr>
      <dsp:spPr>
        <a:xfrm rot="5400000">
          <a:off x="2052273" y="3246615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BEC97C9-236D-4A8A-BD61-D943752C62BF}">
      <dsp:nvSpPr>
        <dsp:cNvPr id="0" name=""/>
        <dsp:cNvSpPr/>
      </dsp:nvSpPr>
      <dsp:spPr>
        <a:xfrm>
          <a:off x="1656180" y="2418566"/>
          <a:ext cx="1460748" cy="80955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1695706" y="2458092"/>
        <a:ext cx="1381696" cy="730503"/>
      </dsp:txXfrm>
    </dsp:sp>
    <dsp:sp modelId="{5222E2DC-A9C4-44FB-AD3A-6A7A8EE19CF7}">
      <dsp:nvSpPr>
        <dsp:cNvPr id="0" name=""/>
        <dsp:cNvSpPr/>
      </dsp:nvSpPr>
      <dsp:spPr>
        <a:xfrm>
          <a:off x="3168353" y="2475251"/>
          <a:ext cx="2174034" cy="73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3168353" y="2475251"/>
        <a:ext cx="2174034" cy="735403"/>
      </dsp:txXfrm>
    </dsp:sp>
    <dsp:sp modelId="{96F8D70B-607F-4361-BF60-C259C09EA1BA}">
      <dsp:nvSpPr>
        <dsp:cNvPr id="0" name=""/>
        <dsp:cNvSpPr/>
      </dsp:nvSpPr>
      <dsp:spPr>
        <a:xfrm rot="5400000">
          <a:off x="2916369" y="3990179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1144B75-C0F9-4C85-8F1E-463440588597}">
      <dsp:nvSpPr>
        <dsp:cNvPr id="0" name=""/>
        <dsp:cNvSpPr/>
      </dsp:nvSpPr>
      <dsp:spPr>
        <a:xfrm>
          <a:off x="2664293" y="3456383"/>
          <a:ext cx="1467444" cy="47585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sz="1300" b="1" kern="1200" dirty="0"/>
        </a:p>
      </dsp:txBody>
      <dsp:txXfrm>
        <a:off x="2687526" y="3479616"/>
        <a:ext cx="1420978" cy="429385"/>
      </dsp:txXfrm>
    </dsp:sp>
    <dsp:sp modelId="{51BBF6E4-A086-4073-A981-5BA211FDC0E1}">
      <dsp:nvSpPr>
        <dsp:cNvPr id="0" name=""/>
        <dsp:cNvSpPr/>
      </dsp:nvSpPr>
      <dsp:spPr>
        <a:xfrm>
          <a:off x="4248470" y="3450161"/>
          <a:ext cx="1824052" cy="49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sp:txBody>
      <dsp:txXfrm>
        <a:off x="4248470" y="3450161"/>
        <a:ext cx="1824052" cy="495898"/>
      </dsp:txXfrm>
    </dsp:sp>
    <dsp:sp modelId="{28EB015A-0FA4-48B7-960B-C9BAA8D016F3}">
      <dsp:nvSpPr>
        <dsp:cNvPr id="0" name=""/>
        <dsp:cNvSpPr/>
      </dsp:nvSpPr>
      <dsp:spPr>
        <a:xfrm rot="5400000">
          <a:off x="3924483" y="4818191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ACE228-B4DF-4530-9FDE-231396F29948}">
      <dsp:nvSpPr>
        <dsp:cNvPr id="0" name=""/>
        <dsp:cNvSpPr/>
      </dsp:nvSpPr>
      <dsp:spPr>
        <a:xfrm>
          <a:off x="3528390" y="4206171"/>
          <a:ext cx="1450098" cy="53802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sz="1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554659" y="4232440"/>
        <a:ext cx="1397560" cy="485490"/>
      </dsp:txXfrm>
    </dsp:sp>
    <dsp:sp modelId="{427CC36A-9F5F-40D3-8821-4CE7B85E5562}">
      <dsp:nvSpPr>
        <dsp:cNvPr id="0" name=""/>
        <dsp:cNvSpPr/>
      </dsp:nvSpPr>
      <dsp:spPr>
        <a:xfrm>
          <a:off x="5027294" y="4126001"/>
          <a:ext cx="2101497" cy="6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sp:txBody>
      <dsp:txXfrm>
        <a:off x="5027294" y="4126001"/>
        <a:ext cx="2101497" cy="656232"/>
      </dsp:txXfrm>
    </dsp:sp>
    <dsp:sp modelId="{44466C57-3D5C-4116-93B2-06C7348B6099}">
      <dsp:nvSpPr>
        <dsp:cNvPr id="0" name=""/>
        <dsp:cNvSpPr/>
      </dsp:nvSpPr>
      <dsp:spPr>
        <a:xfrm>
          <a:off x="4608511" y="4926250"/>
          <a:ext cx="1821497" cy="79777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4647462" y="4965201"/>
        <a:ext cx="1743595" cy="719873"/>
      </dsp:txXfrm>
    </dsp:sp>
    <dsp:sp modelId="{B4CCDA7C-1790-422B-A3A8-2FF17385DA90}">
      <dsp:nvSpPr>
        <dsp:cNvPr id="0" name=""/>
        <dsp:cNvSpPr/>
      </dsp:nvSpPr>
      <dsp:spPr>
        <a:xfrm>
          <a:off x="6480717" y="5019806"/>
          <a:ext cx="1789014" cy="59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sp:txBody>
      <dsp:txXfrm>
        <a:off x="6480717" y="5019806"/>
        <a:ext cx="1789014" cy="596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BEF7-1C27-495E-86B6-1CFA49944A92}">
      <dsp:nvSpPr>
        <dsp:cNvPr id="0" name=""/>
        <dsp:cNvSpPr/>
      </dsp:nvSpPr>
      <dsp:spPr>
        <a:xfrm>
          <a:off x="1117214" y="2631"/>
          <a:ext cx="2148148" cy="12888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50" b="1" kern="1200" dirty="0"/>
            <a:t>Общегосударственные вопросы</a:t>
          </a:r>
        </a:p>
      </dsp:txBody>
      <dsp:txXfrm>
        <a:off x="1117214" y="2631"/>
        <a:ext cx="2148148" cy="1288888"/>
      </dsp:txXfrm>
    </dsp:sp>
    <dsp:sp modelId="{4792A22A-6D0A-457D-9B5F-49EB49D08443}">
      <dsp:nvSpPr>
        <dsp:cNvPr id="0" name=""/>
        <dsp:cNvSpPr/>
      </dsp:nvSpPr>
      <dsp:spPr>
        <a:xfrm>
          <a:off x="3480177" y="2631"/>
          <a:ext cx="2148148" cy="1288888"/>
        </a:xfrm>
        <a:prstGeom prst="rect">
          <a:avLst/>
        </a:prstGeom>
        <a:solidFill>
          <a:schemeClr val="accent4">
            <a:hueOff val="945063"/>
            <a:satOff val="-4361"/>
            <a:lumOff val="160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Национальная оборона</a:t>
          </a:r>
        </a:p>
      </dsp:txBody>
      <dsp:txXfrm>
        <a:off x="3480177" y="2631"/>
        <a:ext cx="2148148" cy="1288888"/>
      </dsp:txXfrm>
    </dsp:sp>
    <dsp:sp modelId="{06371CA4-3EA8-4992-8F70-1D35CD646F4E}">
      <dsp:nvSpPr>
        <dsp:cNvPr id="0" name=""/>
        <dsp:cNvSpPr/>
      </dsp:nvSpPr>
      <dsp:spPr>
        <a:xfrm>
          <a:off x="5843140" y="2631"/>
          <a:ext cx="2148148" cy="1288888"/>
        </a:xfrm>
        <a:prstGeom prst="rect">
          <a:avLst/>
        </a:prstGeom>
        <a:solidFill>
          <a:schemeClr val="accent4">
            <a:hueOff val="1890126"/>
            <a:satOff val="-8721"/>
            <a:lumOff val="321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безопасность и правоохранительная деятельность</a:t>
          </a:r>
          <a:endParaRPr lang="ru-RU" sz="1600" b="1" kern="1200" dirty="0"/>
        </a:p>
      </dsp:txBody>
      <dsp:txXfrm>
        <a:off x="5843140" y="2631"/>
        <a:ext cx="2148148" cy="1288888"/>
      </dsp:txXfrm>
    </dsp:sp>
    <dsp:sp modelId="{16C12420-D937-4CC4-AEDF-7449D6C8C39A}">
      <dsp:nvSpPr>
        <dsp:cNvPr id="0" name=""/>
        <dsp:cNvSpPr/>
      </dsp:nvSpPr>
      <dsp:spPr>
        <a:xfrm>
          <a:off x="1117214" y="1506335"/>
          <a:ext cx="2148148" cy="1288888"/>
        </a:xfrm>
        <a:prstGeom prst="rect">
          <a:avLst/>
        </a:prstGeom>
        <a:solidFill>
          <a:schemeClr val="accent4">
            <a:hueOff val="2835189"/>
            <a:satOff val="-13082"/>
            <a:lumOff val="481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экономика</a:t>
          </a:r>
          <a:endParaRPr lang="ru-RU" sz="1600" b="1" kern="1200" dirty="0"/>
        </a:p>
      </dsp:txBody>
      <dsp:txXfrm>
        <a:off x="1117214" y="1506335"/>
        <a:ext cx="2148148" cy="1288888"/>
      </dsp:txXfrm>
    </dsp:sp>
    <dsp:sp modelId="{F643D7E3-EE82-4CAB-BC63-F8B38A1D851C}">
      <dsp:nvSpPr>
        <dsp:cNvPr id="0" name=""/>
        <dsp:cNvSpPr/>
      </dsp:nvSpPr>
      <dsp:spPr>
        <a:xfrm>
          <a:off x="3480177" y="1506335"/>
          <a:ext cx="2148148" cy="1288888"/>
        </a:xfrm>
        <a:prstGeom prst="rect">
          <a:avLst/>
        </a:prstGeom>
        <a:solidFill>
          <a:schemeClr val="accent4">
            <a:hueOff val="3780252"/>
            <a:satOff val="-17443"/>
            <a:lumOff val="642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Жилищно-коммунальное хозяйство</a:t>
          </a:r>
          <a:endParaRPr lang="ru-RU" sz="1600" b="1" kern="1200" dirty="0"/>
        </a:p>
      </dsp:txBody>
      <dsp:txXfrm>
        <a:off x="3480177" y="1506335"/>
        <a:ext cx="2148148" cy="1288888"/>
      </dsp:txXfrm>
    </dsp:sp>
    <dsp:sp modelId="{9F439E99-FDAD-4AA4-99E4-7001C41393F6}">
      <dsp:nvSpPr>
        <dsp:cNvPr id="0" name=""/>
        <dsp:cNvSpPr/>
      </dsp:nvSpPr>
      <dsp:spPr>
        <a:xfrm>
          <a:off x="5843140" y="1506335"/>
          <a:ext cx="2148148" cy="1288888"/>
        </a:xfrm>
        <a:prstGeom prst="rect">
          <a:avLst/>
        </a:prstGeom>
        <a:solidFill>
          <a:schemeClr val="accent4">
            <a:hueOff val="4725315"/>
            <a:satOff val="-21804"/>
            <a:lumOff val="802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Охрана окружающей среды</a:t>
          </a:r>
          <a:endParaRPr lang="ru-RU" sz="1600" b="1" kern="1200" dirty="0"/>
        </a:p>
      </dsp:txBody>
      <dsp:txXfrm>
        <a:off x="5843140" y="1506335"/>
        <a:ext cx="2148148" cy="1288888"/>
      </dsp:txXfrm>
    </dsp:sp>
    <dsp:sp modelId="{EAD828D4-A2A4-4E70-BFDD-CBCCEAD55DD7}">
      <dsp:nvSpPr>
        <dsp:cNvPr id="0" name=""/>
        <dsp:cNvSpPr/>
      </dsp:nvSpPr>
      <dsp:spPr>
        <a:xfrm>
          <a:off x="1117214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Образование</a:t>
          </a:r>
        </a:p>
      </dsp:txBody>
      <dsp:txXfrm>
        <a:off x="1117214" y="3010039"/>
        <a:ext cx="2148148" cy="1288888"/>
      </dsp:txXfrm>
    </dsp:sp>
    <dsp:sp modelId="{5EE7B5D0-D1E0-4BE0-BA07-7ADC26CFADE7}">
      <dsp:nvSpPr>
        <dsp:cNvPr id="0" name=""/>
        <dsp:cNvSpPr/>
      </dsp:nvSpPr>
      <dsp:spPr>
        <a:xfrm>
          <a:off x="3480177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Культура, кинематография</a:t>
          </a:r>
        </a:p>
      </dsp:txBody>
      <dsp:txXfrm>
        <a:off x="3480177" y="3010039"/>
        <a:ext cx="2148148" cy="1288888"/>
      </dsp:txXfrm>
    </dsp:sp>
    <dsp:sp modelId="{1C7971C0-D186-4228-A59F-5175D14EFDD8}">
      <dsp:nvSpPr>
        <dsp:cNvPr id="0" name=""/>
        <dsp:cNvSpPr/>
      </dsp:nvSpPr>
      <dsp:spPr>
        <a:xfrm>
          <a:off x="5843140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Здравоохранение</a:t>
          </a:r>
        </a:p>
      </dsp:txBody>
      <dsp:txXfrm>
        <a:off x="5843140" y="3010039"/>
        <a:ext cx="2148148" cy="1288888"/>
      </dsp:txXfrm>
    </dsp:sp>
    <dsp:sp modelId="{BDC33F69-4D7C-411E-BA0D-E95CF65D1DC7}">
      <dsp:nvSpPr>
        <dsp:cNvPr id="0" name=""/>
        <dsp:cNvSpPr/>
      </dsp:nvSpPr>
      <dsp:spPr>
        <a:xfrm>
          <a:off x="1117214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Социальная политика</a:t>
          </a:r>
          <a:endParaRPr lang="ru-RU" sz="1600" b="1" kern="1200" dirty="0"/>
        </a:p>
      </dsp:txBody>
      <dsp:txXfrm>
        <a:off x="1117214" y="4513743"/>
        <a:ext cx="2148148" cy="1288888"/>
      </dsp:txXfrm>
    </dsp:sp>
    <dsp:sp modelId="{A503DF59-7828-4175-9D2E-F5B49605A465}">
      <dsp:nvSpPr>
        <dsp:cNvPr id="0" name=""/>
        <dsp:cNvSpPr/>
      </dsp:nvSpPr>
      <dsp:spPr>
        <a:xfrm>
          <a:off x="3480177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Физическая культура и спорт</a:t>
          </a:r>
          <a:endParaRPr lang="ru-RU" sz="1600" b="1" kern="1200" dirty="0"/>
        </a:p>
      </dsp:txBody>
      <dsp:txXfrm>
        <a:off x="3480177" y="4513743"/>
        <a:ext cx="2148148" cy="1288888"/>
      </dsp:txXfrm>
    </dsp:sp>
    <dsp:sp modelId="{79965497-93E7-4E09-8620-5A2E2C5FB810}">
      <dsp:nvSpPr>
        <dsp:cNvPr id="0" name=""/>
        <dsp:cNvSpPr/>
      </dsp:nvSpPr>
      <dsp:spPr>
        <a:xfrm>
          <a:off x="5843140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Средства массовой информации</a:t>
          </a:r>
          <a:endParaRPr lang="ru-RU" sz="1600" b="1" kern="1200" dirty="0"/>
        </a:p>
      </dsp:txBody>
      <dsp:txXfrm>
        <a:off x="5843140" y="4513743"/>
        <a:ext cx="2148148" cy="128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689636"/>
            <a:ext cx="5437821" cy="4442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6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65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8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3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8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2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493077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703">
              <a:defRPr/>
            </a:pPr>
            <a:fld id="{ED71765D-8766-4872-9B99-41E23A7EDE42}" type="slidenum">
              <a:rPr lang="ru-RU">
                <a:solidFill>
                  <a:prstClr val="black"/>
                </a:solidFill>
                <a:latin typeface="Calibri"/>
              </a:rPr>
              <a:pPr defTabSz="907703">
                <a:defRPr/>
              </a:pPr>
              <a:t>66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55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4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4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7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7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6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2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8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3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5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71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8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398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07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5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0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7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06.03.2025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3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budget.mosreg.ru/dokumenty/byudzhetnaya-politika/pokazateli-ispolneniya-byudzhetov-municipalnyx-obrazovanij-moskovskoj-oblasti/#tab-id-12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77.rosstat.gov.ru/&#1057;&#1090;&#1072;&#1090;&#1080;&#1089;&#1090;&#1080;&#1082;&#1072;/&#1054;&#1092;&#1080;&#1094;&#1080;&#1072;&#1083;&#1100;&#1085;&#1072;&#1103;_&#1089;&#1090;&#1072;&#1090;&#1080;&#1089;&#1090;&#1080;&#1082;&#1072;/&#1052;&#1086;&#1089;&#1082;&#1086;&#1074;&#1089;&#1082;&#1072;&#1103;_&#1086;&#1073;&#1083;&#1072;&#1089;&#1090;&#1100;/&#1053;&#1072;&#1089;&#1077;&#1083;&#1077;&#1085;&#1080;&#1077;?ysclid=locya39shj216870105" TargetMode="Externa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39" y="4797152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«Бюджет для граждан» подготовлен по проекту решения Совета депутатов городского округа Щёлково «Об  исполнении бюджета городского округа Щёлково Московской области за 2024 год»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287016" cy="157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8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709" y="2379952"/>
            <a:ext cx="4420590" cy="267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ПРИ НЕДОСТАКЕ СРЕДСТВ -</a:t>
            </a:r>
          </a:p>
          <a:p>
            <a:r>
              <a:rPr lang="ru-RU" dirty="0"/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 случае, если доходов меньше, чем расходов, </a:t>
            </a:r>
          </a:p>
          <a:p>
            <a:r>
              <a:rPr lang="ru-RU" dirty="0"/>
              <a:t>возникает </a:t>
            </a:r>
          </a:p>
          <a:p>
            <a:r>
              <a:rPr lang="ru-RU" dirty="0"/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>
            <p:extLst/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2052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9688"/>
            <a:ext cx="23397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990931" y="1124746"/>
          <a:ext cx="7153071" cy="56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217145">
            <a:off x="-157023" y="225777"/>
            <a:ext cx="4722354" cy="4373206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денежных средств, которые поступают в казну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54854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000" y1="23377" x2="48000" y2="23377"/>
                        <a14:foregroundMark x1="64000" y1="34416" x2="67000" y2="31818"/>
                        <a14:foregroundMark x1="67500" y1="31818" x2="67500" y2="40260"/>
                        <a14:foregroundMark x1="68000" y1="42857" x2="64000" y2="42857"/>
                        <a14:foregroundMark x1="65500" y1="43506" x2="69000" y2="43506"/>
                        <a14:foregroundMark x1="69500" y1="43506" x2="67000" y2="42857"/>
                        <a14:foregroundMark x1="69500" y1="42857" x2="63500" y2="44156"/>
                        <a14:foregroundMark x1="67500" y1="44156" x2="70000" y2="44156"/>
                        <a14:foregroundMark x1="67000" y1="39610" x2="64500" y2="35714"/>
                        <a14:foregroundMark x1="66000" y1="37013" x2="66000" y2="41558"/>
                        <a14:foregroundMark x1="73500" y1="32468" x2="79000" y2="32468"/>
                        <a14:foregroundMark x1="79000" y1="33766" x2="79000" y2="38961"/>
                        <a14:foregroundMark x1="83500" y1="34416" x2="83500" y2="37662"/>
                        <a14:foregroundMark x1="90000" y1="37013" x2="90000" y2="37013"/>
                        <a14:foregroundMark x1="93000" y1="38961" x2="93000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7" y="799550"/>
            <a:ext cx="2411761" cy="188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8" y="4599733"/>
            <a:ext cx="2442227" cy="215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00" y="1988841"/>
            <a:ext cx="2635984" cy="173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37" y="4993394"/>
            <a:ext cx="2939325" cy="19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79970" y="1694330"/>
            <a:ext cx="2375846" cy="2011382"/>
          </a:xfrm>
          <a:prstGeom prst="wedgeEllipseCallout">
            <a:avLst>
              <a:gd name="adj1" fmla="val 54050"/>
              <a:gd name="adj2" fmla="val 49931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4472271"/>
            <a:ext cx="2409444" cy="1912477"/>
          </a:xfrm>
          <a:prstGeom prst="wedgeEllipseCallout">
            <a:avLst>
              <a:gd name="adj1" fmla="val 55396"/>
              <a:gd name="adj2" fmla="val -45559"/>
            </a:avLst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076057" y="1040492"/>
            <a:ext cx="2736304" cy="2054175"/>
          </a:xfrm>
          <a:prstGeom prst="wedgeEllipseCallout">
            <a:avLst>
              <a:gd name="adj1" fmla="val -58677"/>
              <a:gd name="adj2" fmla="val 4251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Транспортный налог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03703" y="4112749"/>
            <a:ext cx="439869" cy="31638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6012162" y="3614021"/>
            <a:ext cx="2586538" cy="1914798"/>
          </a:xfrm>
          <a:prstGeom prst="wedgeEllipseCallout">
            <a:avLst>
              <a:gd name="adj1" fmla="val -70128"/>
              <a:gd name="adj2" fmla="val -44153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налоги платили жители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Московской области в 2024 году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14681" y="2985296"/>
            <a:ext cx="2365433" cy="1486969"/>
          </a:xfrm>
          <a:prstGeom prst="wedgeEllipseCallout">
            <a:avLst>
              <a:gd name="adj1" fmla="val 4482"/>
              <a:gd name="adj2" fmla="val -304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863" y="2929235"/>
            <a:ext cx="2403862" cy="1599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7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</a:rPr>
                <a:t>Дотации (от лат. &lt;</a:t>
              </a:r>
              <a:r>
                <a:rPr lang="en-US" sz="1400" b="1" kern="1200" dirty="0">
                  <a:solidFill>
                    <a:schemeClr val="tx1"/>
                  </a:solidFill>
                </a:rPr>
                <a:t>Dotatio</a:t>
              </a:r>
              <a:r>
                <a:rPr lang="ru-RU" sz="1400" b="1" kern="1200" dirty="0">
                  <a:solidFill>
                    <a:schemeClr val="tx1"/>
                  </a:solidFill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25766" y="972994"/>
            <a:ext cx="1903901" cy="1297420"/>
            <a:chOff x="6433509" y="2232263"/>
            <a:chExt cx="1740984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433509" y="2278041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Субсидии (от лат.&lt;</a:t>
              </a:r>
              <a:r>
                <a:rPr lang="en-US" sz="1300" b="1" kern="1200" dirty="0">
                  <a:solidFill>
                    <a:schemeClr val="tx1"/>
                  </a:solidFill>
                </a:rPr>
                <a:t>Subsidium</a:t>
              </a:r>
              <a:r>
                <a:rPr lang="ru-RU" sz="1300" b="1" kern="1200" dirty="0">
                  <a:solidFill>
                    <a:schemeClr val="tx1"/>
                  </a:solidFill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3" y="130077"/>
              <a:ext cx="1545775" cy="10506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8" y="1401858"/>
            <a:ext cx="1486711" cy="4873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16304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81679" y="4578200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sp3d>
              <a:bevelT w="101600" prst="ribl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bg1"/>
                  </a:solidFill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84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79378"/>
              </p:ext>
            </p:extLst>
          </p:nvPr>
        </p:nvGraphicFramePr>
        <p:xfrm>
          <a:off x="395536" y="764704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4918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ПРОЦЕСС: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32" y="980728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396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7837"/>
            <a:ext cx="9108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выполнении основных показателей социально-экономического развития городского округа Щёлково Московской области за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-1" y="745722"/>
          <a:ext cx="9144001" cy="6112276"/>
        </p:xfrm>
        <a:graphic>
          <a:graphicData uri="http://schemas.openxmlformats.org/drawingml/2006/table">
            <a:tbl>
              <a:tblPr/>
              <a:tblGrid>
                <a:gridCol w="3031955">
                  <a:extLst>
                    <a:ext uri="{9D8B030D-6E8A-4147-A177-3AD203B41FA5}">
                      <a16:colId xmlns:a16="http://schemas.microsoft.com/office/drawing/2014/main" val="346989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1466632192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1252336085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54654051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71340638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314825082"/>
                    </a:ext>
                  </a:extLst>
                </a:gridCol>
              </a:tblGrid>
              <a:tr h="309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19970"/>
                  </a:ext>
                </a:extLst>
              </a:tr>
              <a:tr h="32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35051"/>
                  </a:ext>
                </a:extLst>
              </a:tr>
              <a:tr h="2352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19035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постоянного населения</a:t>
                      </a:r>
                      <a:b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(на конец года)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217 794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218 279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219 123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219 123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86758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по численности постоянного населения, в том числе в возрасте: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73101"/>
                  </a:ext>
                </a:extLst>
              </a:tr>
              <a:tr h="17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до 3 лет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8 847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10 084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10 084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36339"/>
                  </a:ext>
                </a:extLst>
              </a:tr>
              <a:tr h="17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 3 до 7 лет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13 729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12 960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88569"/>
                  </a:ext>
                </a:extLst>
              </a:tr>
              <a:tr h="17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 7 до 17 лет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27 636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28 765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29 551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29 551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880987"/>
                  </a:ext>
                </a:extLst>
              </a:tr>
              <a:tr h="2352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3309"/>
                  </a:ext>
                </a:extLst>
              </a:tr>
              <a:tr h="638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149 344,5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161 796,5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178 780,4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178 780,4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56079"/>
                  </a:ext>
                </a:extLst>
              </a:tr>
              <a:tr h="2688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МАЛОЕ И СРЕДНЕЕ ПРЕДПРИНИМАТЕЛЬСТВО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83209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малых и средних предприятий, включая </a:t>
                      </a:r>
                      <a:r>
                        <a:rPr lang="ru-RU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(на конец года)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3 370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3 394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3 423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3 423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86668"/>
                  </a:ext>
                </a:extLst>
              </a:tr>
              <a:tr h="2352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68461"/>
                  </a:ext>
                </a:extLst>
              </a:tr>
              <a:tr h="766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14 903,19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17 260,72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18 757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18 757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69670"/>
                  </a:ext>
                </a:extLst>
              </a:tr>
              <a:tr h="2352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СТРОИТЕЛЬСТВО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82069"/>
                  </a:ext>
                </a:extLst>
              </a:tr>
              <a:tr h="369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 общей площади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406,79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402,09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402,95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402,95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1036"/>
                  </a:ext>
                </a:extLst>
              </a:tr>
              <a:tr h="2352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ТРУД И ЗАРАБОТНАЯ ПЛАТА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71352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1 295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1 065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1 065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93478"/>
                  </a:ext>
                </a:extLst>
              </a:tr>
              <a:tr h="470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6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9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7837"/>
            <a:ext cx="9108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выполнении основных показателей социально-экономического развития городского округа Щёлково Московской области за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97225"/>
              </p:ext>
            </p:extLst>
          </p:nvPr>
        </p:nvGraphicFramePr>
        <p:xfrm>
          <a:off x="-1" y="745722"/>
          <a:ext cx="9144002" cy="6112279"/>
        </p:xfrm>
        <a:graphic>
          <a:graphicData uri="http://schemas.openxmlformats.org/drawingml/2006/table">
            <a:tbl>
              <a:tblPr/>
              <a:tblGrid>
                <a:gridCol w="3031956">
                  <a:extLst>
                    <a:ext uri="{9D8B030D-6E8A-4147-A177-3AD203B41FA5}">
                      <a16:colId xmlns:a16="http://schemas.microsoft.com/office/drawing/2014/main" val="346989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1466632192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1252336085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54654051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71340638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314825082"/>
                    </a:ext>
                  </a:extLst>
                </a:gridCol>
              </a:tblGrid>
              <a:tr h="466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19970"/>
                  </a:ext>
                </a:extLst>
              </a:tr>
              <a:tr h="48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35051"/>
                  </a:ext>
                </a:extLst>
              </a:tr>
              <a:tr h="487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39 632,0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43 767,2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49 974,1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49 974,1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9436"/>
                  </a:ext>
                </a:extLst>
              </a:tr>
              <a:tr h="704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63 685,5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71 313,7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80 624,7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80 624,7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73750"/>
                  </a:ext>
                </a:extLst>
              </a:tr>
              <a:tr h="3552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ТОРГОВЛЯ И УСЛУГИ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19035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розничной торговли по крупным и средним организациям в ценах соответствующих лет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43 220,9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46 315,7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56 690,4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56 690,4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86758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торговых объектов предприятий розничной торговли (на конец года)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16387"/>
                  </a:ext>
                </a:extLst>
              </a:tr>
              <a:tr h="3552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3309"/>
                  </a:ext>
                </a:extLst>
              </a:tr>
              <a:tr h="313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56079"/>
                  </a:ext>
                </a:extLst>
              </a:tr>
              <a:tr h="96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в государственных (муниципальных) общеобразовательных организациях, занимающихся во вторую смену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6,30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0408"/>
                  </a:ext>
                </a:extLst>
              </a:tr>
              <a:tr h="96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число обучающихся в государственных (муниципальных) общеобразовательных организациях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25 883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28 772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5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74" y="164767"/>
            <a:ext cx="8648533" cy="1460487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городского </a:t>
            </a:r>
            <a:r>
              <a:rPr lang="ru-RU" sz="20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Щёлково в </a:t>
            </a: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сравнении с другими муниципальными образованиями</a:t>
            </a:r>
            <a:br>
              <a:rPr lang="en-U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https://budget.mosreg.ru/dokumenty/byudzhetnaya-politika/pokazateli-ispolneniya-byudzhetov-municipalnyx-obrazovanij-moskovskoj-oblasti/#tab-id-12</a:t>
            </a:r>
            <a:br>
              <a:rPr lang="ru-RU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Мосстат/Население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https://77.rosstat.gov.ru/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Статистика/Официальная_статистика/Московская_область/Население?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ysclid=locya39shj216870105</a:t>
            </a:r>
            <a:b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9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36805"/>
              </p:ext>
            </p:extLst>
          </p:nvPr>
        </p:nvGraphicFramePr>
        <p:xfrm>
          <a:off x="251520" y="1664295"/>
          <a:ext cx="8640960" cy="5005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223">
                  <a:extLst>
                    <a:ext uri="{9D8B030D-6E8A-4147-A177-3AD203B41FA5}">
                      <a16:colId xmlns:a16="http://schemas.microsoft.com/office/drawing/2014/main" val="640130230"/>
                    </a:ext>
                  </a:extLst>
                </a:gridCol>
                <a:gridCol w="147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на 01.01.2024                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 01.01.2024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 01.01.2025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 (тыс. руб.)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01.01.2025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30 068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218 279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8 118 299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37 192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Сергиево-Посадский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39 203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207 827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10 847 080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52 193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21 951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226 007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5 979 776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26 458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Пушкино 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26 055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300 898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9 369 911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31 140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Богородский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27 951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220 062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8 655 233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39 331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54DA3-698A-4F61-ADE7-BDE04BFA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81881"/>
            <a:ext cx="712507" cy="71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5723E-8CE2-489F-B1CD-2A13F373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47" y="4831754"/>
            <a:ext cx="720080" cy="9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56A1-5361-4983-9969-3D6B66409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47" y="2564904"/>
            <a:ext cx="720080" cy="806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89EE5F-EAE1-480A-A3CF-938C7BD39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94" y="3328460"/>
            <a:ext cx="712506" cy="910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FE04E-9B11-402D-B437-F002AE8AA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47" y="5797414"/>
            <a:ext cx="747009" cy="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599"/>
            <a:ext cx="9144000" cy="646331"/>
          </a:xfr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выполнении основных характеристик бюджета городского округа Щёлково Московской области за 2024 год (млн. рублей)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3319"/>
              </p:ext>
            </p:extLst>
          </p:nvPr>
        </p:nvGraphicFramePr>
        <p:xfrm>
          <a:off x="1" y="908720"/>
          <a:ext cx="9143999" cy="59492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Уточненный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Фактическое исполнение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Процент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объем доходов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157,1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15 855,2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104,6 %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7 392,3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8 118,3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109,8 %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7 764,8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7 736,9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99,6 %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объем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16 900,6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16 219,8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96,0 %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Дефицит бюджета(-), профицит бюджета (+)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- 1 576,3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-364,6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23,1%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Муниципальный долг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7"/>
            <a:ext cx="3528392" cy="518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35215" y="1772816"/>
            <a:ext cx="2927304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-доходы от использования  государственного и муниципального имущества</a:t>
            </a:r>
          </a:p>
          <a:p>
            <a:r>
              <a:rPr lang="ru-RU" dirty="0"/>
              <a:t>-плата за негативное воздействие на окружающую среду</a:t>
            </a:r>
          </a:p>
          <a:p>
            <a:r>
              <a:rPr lang="ru-RU" dirty="0"/>
              <a:t>-доходы от оказания платных услуг</a:t>
            </a:r>
          </a:p>
          <a:p>
            <a:r>
              <a:rPr lang="ru-RU" dirty="0"/>
              <a:t>-доходы от продажи материальных и нематериальных активов</a:t>
            </a:r>
          </a:p>
          <a:p>
            <a:r>
              <a:rPr lang="ru-RU" dirty="0"/>
              <a:t>-штрафы за нарушения законодательства о налогах и сборах</a:t>
            </a:r>
          </a:p>
          <a:p>
            <a:r>
              <a:rPr lang="ru-RU" dirty="0"/>
              <a:t>-иные неналоговые доходы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6156176" y="89965"/>
            <a:ext cx="2520280" cy="1080120"/>
          </a:xfrm>
          <a:prstGeom prst="wedgeEllipseCallout">
            <a:avLst/>
          </a:prstGeom>
          <a:blipFill>
            <a:blip r:embed="rId3">
              <a:alphaModFix amt="63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Виды неналоговых доходов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7"/>
            <a:ext cx="3672408" cy="518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2803" y="1683463"/>
            <a:ext cx="3240360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-налог на доходы физических лиц</a:t>
            </a:r>
          </a:p>
          <a:p>
            <a:r>
              <a:rPr lang="ru-RU" sz="1600" dirty="0"/>
              <a:t>акцизы</a:t>
            </a:r>
          </a:p>
          <a:p>
            <a:r>
              <a:rPr lang="ru-RU" sz="1600" dirty="0"/>
              <a:t>-налог на имущество организаций</a:t>
            </a:r>
          </a:p>
          <a:p>
            <a:r>
              <a:rPr lang="ru-RU" sz="1600" dirty="0"/>
              <a:t>-налог на имущество физических лиц</a:t>
            </a:r>
          </a:p>
          <a:p>
            <a:r>
              <a:rPr lang="ru-RU" sz="1600" dirty="0"/>
              <a:t>-земельный налог</a:t>
            </a:r>
          </a:p>
          <a:p>
            <a:r>
              <a:rPr lang="ru-RU" sz="1600" dirty="0"/>
              <a:t>-упрощенная система налогообложения</a:t>
            </a:r>
          </a:p>
          <a:p>
            <a:r>
              <a:rPr lang="ru-RU" sz="1600" dirty="0"/>
              <a:t>-единый налог на вмененный доход</a:t>
            </a:r>
          </a:p>
          <a:p>
            <a:r>
              <a:rPr lang="ru-RU" sz="1600" dirty="0"/>
              <a:t>-единый сельскохозяйственный налог</a:t>
            </a:r>
          </a:p>
          <a:p>
            <a:r>
              <a:rPr lang="ru-RU" sz="1600" dirty="0"/>
              <a:t>-налог, взимаемый в связи с применением патентной системы налогообложения</a:t>
            </a:r>
          </a:p>
          <a:p>
            <a:r>
              <a:rPr lang="ru-RU" sz="1600" dirty="0"/>
              <a:t>-автоматизированная упрощенная система налогообложения</a:t>
            </a:r>
          </a:p>
          <a:p>
            <a:r>
              <a:rPr lang="ru-RU" sz="1600" dirty="0"/>
              <a:t>-государственная пошлина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395536" y="89965"/>
            <a:ext cx="2683194" cy="1080120"/>
          </a:xfrm>
          <a:prstGeom prst="wedgeEllipseCallout">
            <a:avLst/>
          </a:prstGeom>
          <a:blipFill>
            <a:blip r:embed="rId3">
              <a:alphaModFix amt="63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Виды налоговых доходов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9" y="1170085"/>
            <a:ext cx="2438823" cy="53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Оглавление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26847"/>
              </p:ext>
            </p:extLst>
          </p:nvPr>
        </p:nvGraphicFramePr>
        <p:xfrm>
          <a:off x="0" y="332653"/>
          <a:ext cx="9144000" cy="65253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460432">
                  <a:extLst>
                    <a:ext uri="{9D8B030D-6E8A-4147-A177-3AD203B41FA5}">
                      <a16:colId xmlns:a16="http://schemas.microsoft.com/office/drawing/2014/main" val="2749621515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535031168"/>
                    </a:ext>
                  </a:extLst>
                </a:gridCol>
              </a:tblGrid>
              <a:tr h="726350">
                <a:tc>
                  <a:txBody>
                    <a:bodyPr/>
                    <a:lstStyle/>
                    <a:p>
                      <a:r>
                        <a:rPr kumimoji="0" lang="ru-RU" sz="16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Административно-территориальное</a:t>
                      </a:r>
                      <a:r>
                        <a:rPr lang="ru-RU" sz="16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расположение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24602"/>
                  </a:ext>
                </a:extLst>
              </a:tr>
              <a:tr h="768643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Глоссарий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39171"/>
                  </a:ext>
                </a:extLst>
              </a:tr>
              <a:tr h="756686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Основные понятия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8761"/>
                  </a:ext>
                </a:extLst>
              </a:tr>
              <a:tr h="672097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Бюджетный процесс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57006"/>
                  </a:ext>
                </a:extLst>
              </a:tr>
              <a:tr h="748431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</a:t>
                      </a:r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показателей социально-экономического развития бюджета городского округа Щёлково Московской области за 2024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83503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Удельный объем налоговых и неналоговых доходов на душу населения городского округа Щёлково в сравнении с другими муниципальными образованиями </a:t>
                      </a:r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55963"/>
                  </a:ext>
                </a:extLst>
              </a:tr>
              <a:tr h="805169">
                <a:tc>
                  <a:txBody>
                    <a:bodyPr/>
                    <a:lstStyle/>
                    <a:p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основных характеристик бюджета городского округа Щёлково Московской области за 2024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5197"/>
                  </a:ext>
                </a:extLst>
              </a:tr>
              <a:tr h="1144187">
                <a:tc>
                  <a:txBody>
                    <a:bodyPr/>
                    <a:lstStyle/>
                    <a:p>
                      <a:r>
                        <a:rPr kumimoji="0" lang="ru-RU" sz="16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объёме и структуре налоговых и неналоговых доходов, межбюджетных трансфертов, поступивших в бюджет городского округа Щёлково за 2024 год в сравнении с плановыми назначениями</a:t>
                      </a:r>
                    </a:p>
                    <a:p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7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4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Информация об объёме и структуре налоговых и неналоговых доходов, межбюджетных трансфертов, поступивших в бюджет городского округа Щёлково за 2024 год в сравнении с плановыми назначениями</a:t>
            </a:r>
            <a:endParaRPr kumimoji="0" lang="ru-RU" sz="10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68742"/>
              </p:ext>
            </p:extLst>
          </p:nvPr>
        </p:nvGraphicFramePr>
        <p:xfrm>
          <a:off x="0" y="692696"/>
          <a:ext cx="9143999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Лист" r:id="rId4" imgW="9020163" imgH="6352990" progId="Excel.Sheet.8">
                  <p:embed/>
                </p:oleObj>
              </mc:Choice>
              <mc:Fallback>
                <p:oleObj name="Лист" r:id="rId4" imgW="9020163" imgH="63529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3999" cy="6165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592833"/>
              </p:ext>
            </p:extLst>
          </p:nvPr>
        </p:nvGraphicFramePr>
        <p:xfrm>
          <a:off x="1" y="11874"/>
          <a:ext cx="9151046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Лист" r:id="rId4" imgW="9020163" imgH="904719" progId="Excel.Sheet.8">
                  <p:embed/>
                </p:oleObj>
              </mc:Choice>
              <mc:Fallback>
                <p:oleObj name="Лист" r:id="rId4" imgW="9020163" imgH="9047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51046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58629"/>
              </p:ext>
            </p:extLst>
          </p:nvPr>
        </p:nvGraphicFramePr>
        <p:xfrm>
          <a:off x="2" y="916750"/>
          <a:ext cx="9143998" cy="594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Лист" r:id="rId6" imgW="9020163" imgH="5267481" progId="Excel.Sheet.8">
                  <p:embed/>
                </p:oleObj>
              </mc:Choice>
              <mc:Fallback>
                <p:oleObj name="Лист" r:id="rId6" imgW="9020163" imgH="526748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" y="916750"/>
                        <a:ext cx="9143998" cy="594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33723"/>
              </p:ext>
            </p:extLst>
          </p:nvPr>
        </p:nvGraphicFramePr>
        <p:xfrm>
          <a:off x="1" y="11874"/>
          <a:ext cx="9143999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43999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678233"/>
              </p:ext>
            </p:extLst>
          </p:nvPr>
        </p:nvGraphicFramePr>
        <p:xfrm>
          <a:off x="1" y="916749"/>
          <a:ext cx="9143999" cy="594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name="Лист" r:id="rId5" imgW="9020163" imgH="5191097" progId="Excel.Sheet.8">
                  <p:embed/>
                </p:oleObj>
              </mc:Choice>
              <mc:Fallback>
                <p:oleObj name="Лист" r:id="rId5" imgW="9020163" imgH="51910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916749"/>
                        <a:ext cx="9143999" cy="594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8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03190"/>
              </p:ext>
            </p:extLst>
          </p:nvPr>
        </p:nvGraphicFramePr>
        <p:xfrm>
          <a:off x="1" y="11874"/>
          <a:ext cx="9151046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51046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744973"/>
              </p:ext>
            </p:extLst>
          </p:nvPr>
        </p:nvGraphicFramePr>
        <p:xfrm>
          <a:off x="1" y="916749"/>
          <a:ext cx="9151046" cy="59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0" name="Лист" r:id="rId5" imgW="9020163" imgH="5448272" progId="Excel.Sheet.8">
                  <p:embed/>
                </p:oleObj>
              </mc:Choice>
              <mc:Fallback>
                <p:oleObj name="Лист" r:id="rId5" imgW="9020163" imgH="544827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916749"/>
                        <a:ext cx="9151046" cy="5941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32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38339"/>
              </p:ext>
            </p:extLst>
          </p:nvPr>
        </p:nvGraphicFramePr>
        <p:xfrm>
          <a:off x="1" y="11874"/>
          <a:ext cx="914399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43998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16074"/>
              </p:ext>
            </p:extLst>
          </p:nvPr>
        </p:nvGraphicFramePr>
        <p:xfrm>
          <a:off x="0" y="876300"/>
          <a:ext cx="9143999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" name="Лист" r:id="rId5" imgW="9020163" imgH="5105500" progId="Excel.Sheet.8">
                  <p:embed/>
                </p:oleObj>
              </mc:Choice>
              <mc:Fallback>
                <p:oleObj name="Лист" r:id="rId5" imgW="9020163" imgH="5105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876300"/>
                        <a:ext cx="9143999" cy="598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413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07579"/>
              </p:ext>
            </p:extLst>
          </p:nvPr>
        </p:nvGraphicFramePr>
        <p:xfrm>
          <a:off x="0" y="11874"/>
          <a:ext cx="9143999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874"/>
                        <a:ext cx="9143999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23360"/>
              </p:ext>
            </p:extLst>
          </p:nvPr>
        </p:nvGraphicFramePr>
        <p:xfrm>
          <a:off x="0" y="916749"/>
          <a:ext cx="9143999" cy="59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" name="Лист" r:id="rId5" imgW="9020163" imgH="5248289" progId="Excel.Sheet.8">
                  <p:embed/>
                </p:oleObj>
              </mc:Choice>
              <mc:Fallback>
                <p:oleObj name="Лист" r:id="rId5" imgW="9020163" imgH="524828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16749"/>
                        <a:ext cx="9143999" cy="5941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17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03190"/>
              </p:ext>
            </p:extLst>
          </p:nvPr>
        </p:nvGraphicFramePr>
        <p:xfrm>
          <a:off x="1" y="11874"/>
          <a:ext cx="9151046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51046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88395"/>
              </p:ext>
            </p:extLst>
          </p:nvPr>
        </p:nvGraphicFramePr>
        <p:xfrm>
          <a:off x="0" y="916750"/>
          <a:ext cx="9151047" cy="594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5" name="Лист" r:id="rId5" imgW="9020163" imgH="5648254" progId="Excel.Sheet.8">
                  <p:embed/>
                </p:oleObj>
              </mc:Choice>
              <mc:Fallback>
                <p:oleObj name="Лист" r:id="rId5" imgW="9020163" imgH="56482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16750"/>
                        <a:ext cx="9151047" cy="594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07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03190"/>
              </p:ext>
            </p:extLst>
          </p:nvPr>
        </p:nvGraphicFramePr>
        <p:xfrm>
          <a:off x="1" y="11874"/>
          <a:ext cx="9151046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51046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013006"/>
              </p:ext>
            </p:extLst>
          </p:nvPr>
        </p:nvGraphicFramePr>
        <p:xfrm>
          <a:off x="1" y="916749"/>
          <a:ext cx="9151046" cy="59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Лист" r:id="rId5" imgW="9020163" imgH="6162604" progId="Excel.Sheet.8">
                  <p:embed/>
                </p:oleObj>
              </mc:Choice>
              <mc:Fallback>
                <p:oleObj name="Лист" r:id="rId5" imgW="9020163" imgH="616260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916749"/>
                        <a:ext cx="9151046" cy="5941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3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26168"/>
              </p:ext>
            </p:extLst>
          </p:nvPr>
        </p:nvGraphicFramePr>
        <p:xfrm>
          <a:off x="1" y="11874"/>
          <a:ext cx="914399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43998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302380"/>
              </p:ext>
            </p:extLst>
          </p:nvPr>
        </p:nvGraphicFramePr>
        <p:xfrm>
          <a:off x="0" y="916748"/>
          <a:ext cx="9143999" cy="59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Лист" r:id="rId5" imgW="9020163" imgH="6000622" progId="Excel.Sheet.8">
                  <p:embed/>
                </p:oleObj>
              </mc:Choice>
              <mc:Fallback>
                <p:oleObj name="Лист" r:id="rId5" imgW="9020163" imgH="60006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16748"/>
                        <a:ext cx="9143999" cy="5941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79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29817"/>
              </p:ext>
            </p:extLst>
          </p:nvPr>
        </p:nvGraphicFramePr>
        <p:xfrm>
          <a:off x="1" y="11874"/>
          <a:ext cx="9151046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Лист" r:id="rId3" imgW="9020163" imgH="904719" progId="Excel.Sheet.8">
                  <p:embed/>
                </p:oleObj>
              </mc:Choice>
              <mc:Fallback>
                <p:oleObj name="Лист" r:id="rId3" imgW="9020163" imgH="904719" progId="Excel.Sheet.8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1874"/>
                        <a:ext cx="9151046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242492"/>
              </p:ext>
            </p:extLst>
          </p:nvPr>
        </p:nvGraphicFramePr>
        <p:xfrm>
          <a:off x="1" y="916750"/>
          <a:ext cx="9143999" cy="358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Лист" r:id="rId5" imgW="9020163" imgH="2142997" progId="Excel.Sheet.8">
                  <p:embed/>
                </p:oleObj>
              </mc:Choice>
              <mc:Fallback>
                <p:oleObj name="Лист" r:id="rId5" imgW="9020163" imgH="2142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916750"/>
                        <a:ext cx="9143999" cy="35838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61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84982"/>
              </p:ext>
            </p:extLst>
          </p:nvPr>
        </p:nvGraphicFramePr>
        <p:xfrm>
          <a:off x="0" y="0"/>
          <a:ext cx="9144000" cy="70227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605492">
                  <a:extLst>
                    <a:ext uri="{9D8B030D-6E8A-4147-A177-3AD203B41FA5}">
                      <a16:colId xmlns:a16="http://schemas.microsoft.com/office/drawing/2014/main" val="3633381416"/>
                    </a:ext>
                  </a:extLst>
                </a:gridCol>
                <a:gridCol w="538508">
                  <a:extLst>
                    <a:ext uri="{9D8B030D-6E8A-4147-A177-3AD203B41FA5}">
                      <a16:colId xmlns:a16="http://schemas.microsoft.com/office/drawing/2014/main" val="1637143492"/>
                    </a:ext>
                  </a:extLst>
                </a:gridCol>
              </a:tblGrid>
              <a:tr h="93661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39105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Ставки по уплате налога на имущество физических лиц и земельного налога, действующие в 2024 году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71237"/>
                  </a:ext>
                </a:extLst>
              </a:tr>
              <a:tr h="44481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Информация о налоговых льготах и оценка налоговых расходов в связи с предоставлением льгот</a:t>
                      </a:r>
                      <a:endParaRPr kumimoji="0" lang="ru-RU" sz="17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2393"/>
                  </a:ext>
                </a:extLst>
              </a:tr>
              <a:tr h="44481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Структура расходов бюджета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85840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Информация о расходах бюджета городского округа Щёлково Московской области в разрезе муниципальных программ</a:t>
                      </a:r>
                      <a:r>
                        <a:rPr kumimoji="0" lang="ru-RU" sz="1700" kern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за 2024 год</a:t>
                      </a:r>
                      <a:endParaRPr kumimoji="0" lang="ru-RU" sz="17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49220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Целевые показатели муниципальных программ городского округа Щёлково Московской</a:t>
                      </a:r>
                      <a:r>
                        <a:rPr kumimoji="0" lang="ru-RU" sz="1700" kern="1200" baseline="0" dirty="0">
                          <a:solidFill>
                            <a:schemeClr val="bg1"/>
                          </a:solidFill>
                          <a:effectLst/>
                        </a:rPr>
                        <a:t> области </a:t>
                      </a:r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за 2024 год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03693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Расходы бюджета городского округа Щёлково Московской области с учётом интересов целевых групп пользователей ​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6386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Расходы бюджета городского округа Щёлково Московской области за 2024 год по разделам и подразделам КБК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195234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  <a:effectLst/>
                        </a:rPr>
                        <a:t>Информация об общественно значимых проектах, реализуемых на территории городского округа Щёлково Московской области в 2024 году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27339"/>
                  </a:ext>
                </a:extLst>
              </a:tr>
              <a:tr h="65727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chemeClr val="bg1"/>
                          </a:solidFill>
                        </a:rPr>
                        <a:t>Контактная информация для граждан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8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761"/>
            <a:ext cx="9142932" cy="261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16527"/>
              </p:ext>
            </p:extLst>
          </p:nvPr>
        </p:nvGraphicFramePr>
        <p:xfrm>
          <a:off x="0" y="1268760"/>
          <a:ext cx="9144000" cy="34008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42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физических лиц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6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u="none" baseline="0" dirty="0">
                          <a:effectLst/>
                        </a:rPr>
                        <a:t> 14.10.2019</a:t>
                      </a:r>
                      <a:r>
                        <a:rPr lang="ru-RU" sz="1400" u="none" dirty="0"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решения Совета депутатов городского округа Щелково МО от 10.06.2020 N 125/13-22-НПА, от 30.09.2024 № 16/3-4-НПА </a:t>
                      </a:r>
                      <a:r>
                        <a:rPr lang="ru-RU" sz="900" u="none" dirty="0">
                          <a:effectLst/>
                        </a:rPr>
                        <a:t>(изменения вступают в действие с 01.01.2025)</a:t>
                      </a:r>
                      <a:r>
                        <a:rPr lang="ru-RU" sz="1400" u="none" dirty="0">
                          <a:effectLst/>
                        </a:rPr>
                        <a:t>)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Щелково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14.10.2019 г. </a:t>
                      </a:r>
                      <a:r>
                        <a:rPr lang="en-US" sz="1400" u="none" dirty="0">
                          <a:effectLst/>
                        </a:rPr>
                        <a:t>N </a:t>
                      </a:r>
                      <a:r>
                        <a:rPr lang="ru-RU" sz="1400" u="none" dirty="0">
                          <a:effectLst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решений Совета депутатов городского округа Щелково МО от 10.06.2020 N 124/13-21-НПА,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26.01.2022 N 313/41-81-НПА,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12.05.2022 N 351/46-92-НПА,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26.10.2022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>
                          <a:effectLst/>
                        </a:rPr>
                        <a:t>N 419/53-115-НПА,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27.09.2023 № 572/66-161-НПА,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10.04.2024 № 667/75-194-НПА,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30.09.2024 № 15/3-3-НПА </a:t>
                      </a:r>
                      <a:r>
                        <a:rPr lang="ru-RU" sz="900" u="none" dirty="0">
                          <a:effectLst/>
                        </a:rPr>
                        <a:t>(изменения вступают в действие с 01.01.2025)</a:t>
                      </a:r>
                      <a:r>
                        <a:rPr lang="ru-RU" sz="1400" u="none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68" y="-3383"/>
            <a:ext cx="914293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Нормативно-правовые  акты об установлении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налога на имущество физических лиц и земельного налога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41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369"/>
            <a:ext cx="2316198" cy="173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5394"/>
            <a:ext cx="5472608" cy="7033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земельного налога, действующие в 2024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427442"/>
            <a:ext cx="79208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63434" y="2249053"/>
            <a:ext cx="8640960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0,25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земельных участков:</a:t>
            </a:r>
          </a:p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Федерации";</a:t>
            </a:r>
          </a:p>
          <a:p>
            <a:pPr lvl="0" algn="just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458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земельного налога, действующие в 2024 году</a:t>
            </a:r>
            <a:b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 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251520" y="2420888"/>
            <a:ext cx="8640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прочих земельных участков, в том числе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назначению;</a:t>
            </a:r>
          </a:p>
          <a:p>
            <a:pPr algn="just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процентов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кладбищами и иными местами погребения;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функций;</a:t>
            </a:r>
          </a:p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организациями и индивидуальными предпринимателями, которые осуществляют деятельность в области информационных технологий (с 01.01.2022  до 01.01.2025).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0" y="116632"/>
            <a:ext cx="3810330" cy="2133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0361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налога на имущество физических лиц, действующие в 2024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51520" y="2996952"/>
            <a:ext cx="8640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налогообложения, кадастровая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стоимость каждого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которых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превышает 300 млн. рублей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0,1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отношении квартир, частей квартир, комнат;</a:t>
            </a:r>
          </a:p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отношении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 процента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23172" y="315210"/>
            <a:ext cx="3160561" cy="1404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00678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налога на имущество физических лиц, действующие в 2024 году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179512" y="1331299"/>
            <a:ext cx="885698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2,0 процента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в отношении объектов налогообложения, кадастровая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стоимость каждого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которых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превышает 300 млн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рублей;</a:t>
            </a:r>
          </a:p>
          <a:p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в 2023 году и последующие годы – 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6128"/>
            <a:ext cx="8784976" cy="258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805264"/>
            <a:ext cx="7344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Льготы по уплате налога на имущество физических лиц не установлены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нормативным правовым актом представительного органа местного самоуправления от 14.10.2019  N 28/3-7-НПА </a:t>
            </a:r>
          </a:p>
        </p:txBody>
      </p:sp>
    </p:spTree>
    <p:extLst>
      <p:ext uri="{BB962C8B-B14F-4D97-AF65-F5344CB8AC3E}">
        <p14:creationId xmlns:p14="http://schemas.microsoft.com/office/powerpoint/2010/main" val="1560604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77032"/>
              </p:ext>
            </p:extLst>
          </p:nvPr>
        </p:nvGraphicFramePr>
        <p:xfrm>
          <a:off x="1" y="1405835"/>
          <a:ext cx="9153330" cy="54521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550806">
                  <a:extLst>
                    <a:ext uri="{9D8B030D-6E8A-4147-A177-3AD203B41FA5}">
                      <a16:colId xmlns:a16="http://schemas.microsoft.com/office/drawing/2014/main" val="884996892"/>
                    </a:ext>
                  </a:extLst>
                </a:gridCol>
                <a:gridCol w="899853">
                  <a:extLst>
                    <a:ext uri="{9D8B030D-6E8A-4147-A177-3AD203B41FA5}">
                      <a16:colId xmlns:a16="http://schemas.microsoft.com/office/drawing/2014/main" val="17392353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9646836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3645988"/>
                    </a:ext>
                  </a:extLst>
                </a:gridCol>
                <a:gridCol w="1629003">
                  <a:extLst>
                    <a:ext uri="{9D8B030D-6E8A-4147-A177-3AD203B41FA5}">
                      <a16:colId xmlns:a16="http://schemas.microsoft.com/office/drawing/2014/main" val="509407675"/>
                    </a:ext>
                  </a:extLst>
                </a:gridCol>
              </a:tblGrid>
              <a:tr h="94942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 п/п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  <a:p>
                      <a:pPr algn="ctr"/>
                      <a:r>
                        <a:rPr lang="ru-RU" sz="1050" dirty="0"/>
                        <a:t>Наименование налоговой льготы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Размер льготы, преференции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за 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Прогноз предоставляемых льгот за 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(тыс. руб.)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735035">
                <a:tc gridSpan="6">
                  <a:txBody>
                    <a:bodyPr/>
                    <a:lstStyle/>
                    <a:p>
                      <a:r>
                        <a:rPr lang="ru-RU" sz="1400" dirty="0"/>
                        <a:t>Земельный налог </a:t>
                      </a:r>
                    </a:p>
                    <a:p>
                      <a:r>
                        <a:rPr lang="ru-RU" sz="1400" b="1" dirty="0"/>
                        <a:t>Решение Совета депутатов городского округа Щелково от 14.10.2019 г. N 29/3-8-НПА </a:t>
                      </a:r>
                    </a:p>
                    <a:p>
                      <a:r>
                        <a:rPr lang="ru-RU" sz="1400" b="1" dirty="0"/>
                        <a:t>«О земельном налоге на территории городского округа Щёлково Московской области»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798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Пункт 1.5 </a:t>
                      </a:r>
                    </a:p>
                    <a:p>
                      <a:endParaRPr lang="ru-RU" sz="1100" dirty="0"/>
                    </a:p>
                    <a:p>
                      <a:r>
                        <a:rPr lang="ru-RU" sz="1100" dirty="0"/>
                        <a:t>- земельные участки, занятые кладбищами и иными местами погребения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ставка 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050" dirty="0"/>
                        <a:t>2 организации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23 038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23 130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143944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/>
                        <a:t>занятых организациями и индивидуальными предпринимателями, которые осуществляют деятельность в области информационных технологий  (срок действия преференции с 01.01.2022 до 01.01.2025)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29722"/>
                  </a:ext>
                </a:extLst>
              </a:tr>
              <a:tr h="1530099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/>
                        <a:t>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ставка 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52</a:t>
                      </a:r>
                    </a:p>
                    <a:p>
                      <a:pPr algn="ctr"/>
                      <a:r>
                        <a:rPr lang="ru-RU" sz="1100" dirty="0"/>
                        <a:t>организации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70 887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71 880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3829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2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 налоговых льготах и оценка налоговых расходов в связи с предоставлением льгот, установленных представительным органом местного самоуправления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(оценка налоговых расходов произведена в соответствии с постановлением Администрации городского округа Щёлково от 20.05.2020 </a:t>
            </a:r>
            <a:br>
              <a:rPr kumimoji="0" lang="ru-RU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1348 «Об утверждении порядка формирования перечня налоговых расходов городского округа Щёлково Московской области и оценки налоговых расходов городского округа Щелково Московской области» в ред. № 4764 от 15.12.2023)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10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50568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1122118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</a:tblGrid>
              <a:tr h="8793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 предоставляемых льгот за 2024 год 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36770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2.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Пункт 5.1 </a:t>
                      </a:r>
                    </a:p>
                    <a:p>
                      <a:r>
                        <a:rPr lang="ru-RU" sz="1100" dirty="0"/>
                        <a:t>Льгота предоставляется в отношении одного земельного участка, не используемого в предпринимательской деятельности, предназначенного для индивидуального жилищного строительства, дачного строительства, ведения личного подсобного хозяйства, садоводства или огородничества, следующим категориям налогоплательщиков:</a:t>
                      </a:r>
                    </a:p>
                    <a:p>
                      <a:r>
                        <a:rPr lang="ru-RU" sz="1100" dirty="0"/>
                        <a:t>- физическим лицам, являющимся членами многодетных семей;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1100" kern="1200" dirty="0"/>
                        <a:t>- детям-сиротам и детям, оставшимся без попечения родителей, лицам в возрасте от 18 до 23 лет из числа детей-сирот и детей, оставшихся без попечения родителей, которым предоставляются дополнительные виды социальной поддержки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690 чел.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381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  <a:tr h="135161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3.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Пункт 5.2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Льгота в виде освобождения от уплаты земельного налога в отношении одного земельного участка, женщин, которым в установленном порядке присвоено почетное звание "Мать-героиня"</a:t>
                      </a:r>
                    </a:p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 чел.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701719"/>
                  </a:ext>
                </a:extLst>
              </a:tr>
              <a:tr h="950005">
                <a:tc gridSpan="6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79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88185"/>
              </p:ext>
            </p:extLst>
          </p:nvPr>
        </p:nvGraphicFramePr>
        <p:xfrm>
          <a:off x="1" y="1"/>
          <a:ext cx="9143998" cy="68579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9660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4161449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1225116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962591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962591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962591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</a:tblGrid>
              <a:tr h="109255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 предоставляемых льгот за 2024 год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530215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4.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1" kern="1200" dirty="0"/>
                        <a:t>Пункт 5.3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50" kern="1200" dirty="0"/>
                        <a:t>Уменьшение налоговой базы  на величину кадастровой стоимости 600 квадратных метров площади земельного участка в отношении одного земельного участка, предназначенного для индивидуального жилищного строительства, ведения личного подсобного хозяйства, садоводства или огородничества, и не используемого в предпринимательской деятельности следующим категориям: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50" kern="1200" dirty="0"/>
                        <a:t>а) граждане, призванные на военную службу по мобилизации в Вооруженные Силы Российской Федерации в соответствии с Указом Президента Российской Федерации от 21.09.2022 N 647 "Об объявлении частичной мобилизации в Российской Федерации" (далее - Указ);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50" kern="1200" dirty="0"/>
                        <a:t>б) граждане, заключившие контракт о добровольном содействии в выполнении задач, возложенных на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50" kern="1200" dirty="0"/>
                        <a:t>в) граждане, поступившие на военную службу по контракту в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50" kern="1200" dirty="0"/>
                        <a:t>г) члены семей участников специальной военной операции, потерявшие кормильца, признаваемые таковыми в соответствии с Федеральным законом от 27.05.1998 N 76-ФЗ "О статусе военнослужащих"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налоговый вычет</a:t>
                      </a:r>
                    </a:p>
                    <a:p>
                      <a:pPr algn="ctr"/>
                      <a:r>
                        <a:rPr lang="ru-RU" sz="1000" dirty="0"/>
                        <a:t> 600 кв. м.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 </a:t>
                      </a:r>
                      <a:r>
                        <a:rPr lang="ru-RU" sz="1000" dirty="0"/>
                        <a:t>чел.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  <a:tr h="463289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Итого: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747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94 308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95 404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2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1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F55C-0C77-4FC7-AC74-D797C3C7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расходов бюджета городского округа Щёлково Московской области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25D068-942A-47CA-B9B3-EF37EC3F66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496" y="1052736"/>
          <a:ext cx="91085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349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расходах бюджета городского округа Щёлково Московской области в разрезе муниципальных программ за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00495"/>
              </p:ext>
            </p:extLst>
          </p:nvPr>
        </p:nvGraphicFramePr>
        <p:xfrm>
          <a:off x="608" y="618290"/>
          <a:ext cx="9144606" cy="62397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08511">
                  <a:extLst>
                    <a:ext uri="{9D8B030D-6E8A-4147-A177-3AD203B41FA5}">
                      <a16:colId xmlns:a16="http://schemas.microsoft.com/office/drawing/2014/main" val="171074947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67500930"/>
                    </a:ext>
                  </a:extLst>
                </a:gridCol>
                <a:gridCol w="952832">
                  <a:extLst>
                    <a:ext uri="{9D8B030D-6E8A-4147-A177-3AD203B41FA5}">
                      <a16:colId xmlns:a16="http://schemas.microsoft.com/office/drawing/2014/main" val="15912200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78597047"/>
                    </a:ext>
                  </a:extLst>
                </a:gridCol>
                <a:gridCol w="2771799">
                  <a:extLst>
                    <a:ext uri="{9D8B030D-6E8A-4147-A177-3AD203B41FA5}">
                      <a16:colId xmlns:a16="http://schemas.microsoft.com/office/drawing/2014/main" val="1585164086"/>
                    </a:ext>
                  </a:extLst>
                </a:gridCol>
              </a:tblGrid>
              <a:tr h="4902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Наименование муниципальной программы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Уточненный план на 2024 год, тыс. руб.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Исполнено за 2024 год,</a:t>
                      </a:r>
                      <a:r>
                        <a:rPr lang="ru-RU" sz="1000" u="none" strike="noStrike" kern="1200" baseline="0" dirty="0">
                          <a:effectLst/>
                        </a:rPr>
                        <a:t> </a:t>
                      </a:r>
                      <a:r>
                        <a:rPr lang="ru-RU" sz="1000" u="none" strike="noStrike" kern="1200" dirty="0">
                          <a:effectLst/>
                        </a:rPr>
                        <a:t>тыс. руб.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Исполнено за 2024 год, процент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Причины не выполнения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1840631701"/>
                  </a:ext>
                </a:extLst>
              </a:tr>
              <a:tr h="2745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4 380,0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4 380,0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Исполнено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118005411"/>
                  </a:ext>
                </a:extLst>
              </a:tr>
              <a:tr h="2257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"Культура и туризм"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1 321 997,6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1 320 749,0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567839028"/>
                  </a:ext>
                </a:extLst>
              </a:tr>
              <a:tr h="2285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 5 764 551,0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5 719 618,7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99,2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841900288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72 844,7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72 788,4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Экономия по результатам конкурентных процедур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248260255"/>
                  </a:ext>
                </a:extLst>
              </a:tr>
              <a:tr h="246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529 834,4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529 528,1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Экономия по результатам конкурентных процедур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607756288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7 022,5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6 781,3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96,6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28184251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26 032,7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26 030,4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Исполнено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150374439"/>
                  </a:ext>
                </a:extLst>
              </a:tr>
              <a:tr h="3799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223 447,8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208 328,6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93,2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1988253420"/>
                  </a:ext>
                </a:extLst>
              </a:tr>
              <a:tr h="316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232 259,8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232 257,2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Исполнено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944440308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"Развитие инженерной инфраструктуры, энергоэффективности и отрасли обращения с отходами"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1 329 355,4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1 061 295,5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79,8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877334173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2 000,0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1 527,6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76,4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903953312"/>
                  </a:ext>
                </a:extLst>
              </a:tr>
              <a:tr h="528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1 507 294,2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1 496 292,9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99,3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906174250"/>
                  </a:ext>
                </a:extLst>
              </a:tr>
              <a:tr h="4982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109 353,6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101 880,0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93,2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3896675"/>
                  </a:ext>
                </a:extLst>
              </a:tr>
              <a:tr h="427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578 418,8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514 543,2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89,0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057361275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171 939,9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169 218,3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98,4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693666536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2 263 186,1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2 183 763,3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96,5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476573077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"Строительство и капитальный ремонт объектов социальной инфраструктуры"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1 935 856,6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1 894 503,7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97,9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180110955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556 102,9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527 195,7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94,8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2342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94077"/>
            <a:ext cx="4032448" cy="509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894077"/>
            <a:ext cx="3629336" cy="5324535"/>
          </a:xfrm>
          <a:prstGeom prst="rect">
            <a:avLst/>
          </a:prstGeom>
          <a:solidFill>
            <a:srgbClr val="CCFFFF"/>
          </a:solidFill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округа — 218,3 тыс. чел., плотность населения 351 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2765263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2372" y="836712"/>
          <a:ext cx="9131627" cy="312821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1359">
                  <a:extLst>
                    <a:ext uri="{9D8B030D-6E8A-4147-A177-3AD203B41FA5}">
                      <a16:colId xmlns:a16="http://schemas.microsoft.com/office/drawing/2014/main" val="3847820475"/>
                    </a:ext>
                  </a:extLst>
                </a:gridCol>
                <a:gridCol w="4260277">
                  <a:extLst>
                    <a:ext uri="{9D8B030D-6E8A-4147-A177-3AD203B41FA5}">
                      <a16:colId xmlns:a16="http://schemas.microsoft.com/office/drawing/2014/main" val="1526271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9174229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80950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23346366"/>
                    </a:ext>
                  </a:extLst>
                </a:gridCol>
                <a:gridCol w="1835695">
                  <a:extLst>
                    <a:ext uri="{9D8B030D-6E8A-4147-A177-3AD203B41FA5}">
                      <a16:colId xmlns:a16="http://schemas.microsoft.com/office/drawing/2014/main" val="88127362"/>
                    </a:ext>
                  </a:extLst>
                </a:gridCol>
              </a:tblGrid>
              <a:tr h="1645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1. Муниципальная программа городского округа Щёлково "Здравоохранение"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02114"/>
                  </a:ext>
                </a:extLst>
              </a:tr>
              <a:tr h="872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Показатели, характеризующие достижение цели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2124561213"/>
                  </a:ext>
                </a:extLst>
              </a:tr>
              <a:tr h="7321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1.1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Показатель выполнен на  94,1 %. Показатель выполнен не в полном объеме по причине дефицита врачей и среднего медицинского персонала. Ведется работа по привлечению врачей, а также ведётся работа с населением о необходимости регулярного прохождения диспансеризации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368733567"/>
                  </a:ext>
                </a:extLst>
              </a:tr>
              <a:tr h="559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1.2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Жилье – медикам, нуждающихся в обеспечении жильем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11739084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Целевые показатели муниципальных программ городского округа Щёлково Московской области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672027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1" y="1"/>
          <a:ext cx="9144000" cy="47200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6585">
                  <a:extLst>
                    <a:ext uri="{9D8B030D-6E8A-4147-A177-3AD203B41FA5}">
                      <a16:colId xmlns:a16="http://schemas.microsoft.com/office/drawing/2014/main" val="3234469270"/>
                    </a:ext>
                  </a:extLst>
                </a:gridCol>
                <a:gridCol w="4257874">
                  <a:extLst>
                    <a:ext uri="{9D8B030D-6E8A-4147-A177-3AD203B41FA5}">
                      <a16:colId xmlns:a16="http://schemas.microsoft.com/office/drawing/2014/main" val="2223806977"/>
                    </a:ext>
                  </a:extLst>
                </a:gridCol>
                <a:gridCol w="586342">
                  <a:extLst>
                    <a:ext uri="{9D8B030D-6E8A-4147-A177-3AD203B41FA5}">
                      <a16:colId xmlns:a16="http://schemas.microsoft.com/office/drawing/2014/main" val="2061245934"/>
                    </a:ext>
                  </a:extLst>
                </a:gridCol>
                <a:gridCol w="889755">
                  <a:extLst>
                    <a:ext uri="{9D8B030D-6E8A-4147-A177-3AD203B41FA5}">
                      <a16:colId xmlns:a16="http://schemas.microsoft.com/office/drawing/2014/main" val="699760107"/>
                    </a:ext>
                  </a:extLst>
                </a:gridCol>
                <a:gridCol w="988614">
                  <a:extLst>
                    <a:ext uri="{9D8B030D-6E8A-4147-A177-3AD203B41FA5}">
                      <a16:colId xmlns:a16="http://schemas.microsoft.com/office/drawing/2014/main" val="4106977158"/>
                    </a:ext>
                  </a:extLst>
                </a:gridCol>
                <a:gridCol w="2124830">
                  <a:extLst>
                    <a:ext uri="{9D8B030D-6E8A-4147-A177-3AD203B41FA5}">
                      <a16:colId xmlns:a16="http://schemas.microsoft.com/office/drawing/2014/main" val="1322023974"/>
                    </a:ext>
                  </a:extLst>
                </a:gridCol>
              </a:tblGrid>
              <a:tr h="1567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2. Муниципальная программа городского округа Щёлково "Культура и туризм"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1513915934"/>
                  </a:ext>
                </a:extLst>
              </a:tr>
              <a:tr h="69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Показатели, характеризующие достижение цели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1876097766"/>
                  </a:ext>
                </a:extLst>
              </a:tr>
              <a:tr h="2779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посещений мероприятий организаций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1 093,884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1 049,899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96%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43621293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переоснащенных муниципальных библиотек по модельному стандарту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33197425"/>
                  </a:ext>
                </a:extLst>
              </a:tr>
              <a:tr h="3184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40 160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38 410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 на 96%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27690488"/>
                  </a:ext>
                </a:extLst>
              </a:tr>
              <a:tr h="3701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граждан, принимающих участие в добровольческой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3978664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463596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98879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Цифровизация музейных фондов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17 928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2459985"/>
                  </a:ext>
                </a:extLst>
              </a:tr>
              <a:tr h="88440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3225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99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9650">
                  <a:extLst>
                    <a:ext uri="{9D8B030D-6E8A-4147-A177-3AD203B41FA5}">
                      <a16:colId xmlns:a16="http://schemas.microsoft.com/office/drawing/2014/main" val="3836928419"/>
                    </a:ext>
                  </a:extLst>
                </a:gridCol>
                <a:gridCol w="4786406">
                  <a:extLst>
                    <a:ext uri="{9D8B030D-6E8A-4147-A177-3AD203B41FA5}">
                      <a16:colId xmlns:a16="http://schemas.microsoft.com/office/drawing/2014/main" val="2694648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230960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005028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47225863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422995157"/>
                    </a:ext>
                  </a:extLst>
                </a:gridCol>
              </a:tblGrid>
              <a:tr h="2019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3. Муниципальная программа городского округа Щёлково "Образование"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99558"/>
                  </a:ext>
                </a:extLst>
              </a:tr>
              <a:tr h="840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№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Единица  измерения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extLst>
                  <a:ext uri="{0D108BD9-81ED-4DB2-BD59-A6C34878D82A}">
                    <a16:rowId xmlns:a16="http://schemas.microsoft.com/office/drawing/2014/main" val="2464638709"/>
                  </a:ext>
                </a:extLst>
              </a:tr>
              <a:tr h="8960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952907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15427082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17178122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1340676"/>
                  </a:ext>
                </a:extLst>
              </a:tr>
              <a:tr h="36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8814601"/>
                  </a:ext>
                </a:extLst>
              </a:tr>
              <a:tr h="18902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03093955"/>
                  </a:ext>
                </a:extLst>
              </a:tr>
              <a:tr h="8960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67,2 %. Всего выпускников 11-х классов 2024 год - 864, из них, набравших 250 баллов и более по 3 предметам - 87 выпускника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4125279"/>
                  </a:ext>
                </a:extLst>
              </a:tr>
              <a:tr h="7192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9044631"/>
                  </a:ext>
                </a:extLst>
              </a:tr>
              <a:tr h="2066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1510987"/>
                  </a:ext>
                </a:extLst>
              </a:tr>
              <a:tr h="2619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Доступность дошкольного образования для детей в возрасте до 3-х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5562620"/>
                  </a:ext>
                </a:extLst>
              </a:tr>
              <a:tr h="6536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Доля детей в возрасте от 5 до 18 лет, охваченных дополнительным образованием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0587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7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96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6564">
                  <a:extLst>
                    <a:ext uri="{9D8B030D-6E8A-4147-A177-3AD203B41FA5}">
                      <a16:colId xmlns:a16="http://schemas.microsoft.com/office/drawing/2014/main" val="3131518707"/>
                    </a:ext>
                  </a:extLst>
                </a:gridCol>
                <a:gridCol w="5007524">
                  <a:extLst>
                    <a:ext uri="{9D8B030D-6E8A-4147-A177-3AD203B41FA5}">
                      <a16:colId xmlns:a16="http://schemas.microsoft.com/office/drawing/2014/main" val="277567768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392181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208157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17007569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4083755348"/>
                    </a:ext>
                  </a:extLst>
                </a:gridCol>
              </a:tblGrid>
              <a:tr h="16667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4. Муниципальная программа городского округа Щёлково "Социальная защита населения"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19505"/>
                  </a:ext>
                </a:extLst>
              </a:tr>
              <a:tr h="882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865884625"/>
                  </a:ext>
                </a:extLst>
              </a:tr>
              <a:tr h="177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оказана консультационная поддержка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18328011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02599160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357200"/>
                  </a:ext>
                </a:extLst>
              </a:tr>
              <a:tr h="214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06018434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0575061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 органами местного самоуправления в сфере образования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8795234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 органами местного самоуправления в сфере социальной защиты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401340"/>
                  </a:ext>
                </a:extLst>
              </a:tr>
              <a:tr h="226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оказана имущественная поддержка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55241700"/>
                  </a:ext>
                </a:extLst>
              </a:tr>
              <a:tr h="210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2243178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оказана имущественная поддержка СО НКО в сфере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16742210"/>
                  </a:ext>
                </a:extLst>
              </a:tr>
              <a:tr h="3726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25864069"/>
                  </a:ext>
                </a:extLst>
              </a:tr>
              <a:tr h="3697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9848908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499,30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499,30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336745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3603860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2802710"/>
                  </a:ext>
                </a:extLst>
              </a:tr>
              <a:tr h="1950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40179578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 органами местного самоуправления в сфере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1238848"/>
                  </a:ext>
                </a:extLst>
              </a:tr>
              <a:tr h="763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5496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89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18942"/>
              </p:ext>
            </p:extLst>
          </p:nvPr>
        </p:nvGraphicFramePr>
        <p:xfrm>
          <a:off x="1" y="1412776"/>
          <a:ext cx="9143999" cy="31938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9887">
                  <a:extLst>
                    <a:ext uri="{9D8B030D-6E8A-4147-A177-3AD203B41FA5}">
                      <a16:colId xmlns:a16="http://schemas.microsoft.com/office/drawing/2014/main" val="2170027325"/>
                    </a:ext>
                  </a:extLst>
                </a:gridCol>
                <a:gridCol w="4932193">
                  <a:extLst>
                    <a:ext uri="{9D8B030D-6E8A-4147-A177-3AD203B41FA5}">
                      <a16:colId xmlns:a16="http://schemas.microsoft.com/office/drawing/2014/main" val="6347196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408064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514125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5409192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496917503"/>
                    </a:ext>
                  </a:extLst>
                </a:gridCol>
              </a:tblGrid>
              <a:tr h="76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288819511"/>
                  </a:ext>
                </a:extLst>
              </a:tr>
              <a:tr h="5196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2600115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610141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Увеличение числа граждан старшего возраста, ведущих активный образ жизни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034292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291168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3168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8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16228"/>
          <a:ext cx="9144000" cy="50875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8391">
                  <a:extLst>
                    <a:ext uri="{9D8B030D-6E8A-4147-A177-3AD203B41FA5}">
                      <a16:colId xmlns:a16="http://schemas.microsoft.com/office/drawing/2014/main" val="3627761886"/>
                    </a:ext>
                  </a:extLst>
                </a:gridCol>
                <a:gridCol w="4637665">
                  <a:extLst>
                    <a:ext uri="{9D8B030D-6E8A-4147-A177-3AD203B41FA5}">
                      <a16:colId xmlns:a16="http://schemas.microsoft.com/office/drawing/2014/main" val="29314795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2926834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1180663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7431916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3675339157"/>
                    </a:ext>
                  </a:extLst>
                </a:gridCol>
              </a:tblGrid>
              <a:tr h="21286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5. Муниципальная программа городского округа Щёлково "Спорт"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818"/>
                  </a:ext>
                </a:extLst>
              </a:tr>
              <a:tr h="501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№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Единица  измерения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Достигнутое значение  целевого показателя за 2024 год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3208271691"/>
                  </a:ext>
                </a:extLst>
              </a:tr>
              <a:tr h="653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96,7% в связи с увеличением численности населения городского округа Щёлково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8354926"/>
                  </a:ext>
                </a:extLst>
              </a:tr>
              <a:tr h="420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24,32</a:t>
                      </a:r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299688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6014007"/>
                  </a:ext>
                </a:extLst>
              </a:tr>
              <a:tr h="9788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муниципальном образовании, не имеющего противопоказаний для занятий физической культурой и спортом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2722800"/>
                  </a:ext>
                </a:extLst>
              </a:tr>
              <a:tr h="38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0776543"/>
                  </a:ext>
                </a:extLst>
              </a:tr>
              <a:tr h="9788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4194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27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37073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2643">
                  <a:extLst>
                    <a:ext uri="{9D8B030D-6E8A-4147-A177-3AD203B41FA5}">
                      <a16:colId xmlns:a16="http://schemas.microsoft.com/office/drawing/2014/main" val="2563384776"/>
                    </a:ext>
                  </a:extLst>
                </a:gridCol>
                <a:gridCol w="4697429">
                  <a:extLst>
                    <a:ext uri="{9D8B030D-6E8A-4147-A177-3AD203B41FA5}">
                      <a16:colId xmlns:a16="http://schemas.microsoft.com/office/drawing/2014/main" val="17584591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397303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196093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00708441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693462767"/>
                    </a:ext>
                  </a:extLst>
                </a:gridCol>
              </a:tblGrid>
              <a:tr h="33265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6. Муниципальная программа городского округа Щёлково "Развитие сельского хозяйства"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96919"/>
                  </a:ext>
                </a:extLst>
              </a:tr>
              <a:tr h="803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3968855387"/>
                  </a:ext>
                </a:extLst>
              </a:tr>
              <a:tr h="2571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90,3%. В текущем году произошло снижение производства ягод, снижение производства молока и зерна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930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36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60932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7938">
                  <a:extLst>
                    <a:ext uri="{9D8B030D-6E8A-4147-A177-3AD203B41FA5}">
                      <a16:colId xmlns:a16="http://schemas.microsoft.com/office/drawing/2014/main" val="741811471"/>
                    </a:ext>
                  </a:extLst>
                </a:gridCol>
                <a:gridCol w="5058158">
                  <a:extLst>
                    <a:ext uri="{9D8B030D-6E8A-4147-A177-3AD203B41FA5}">
                      <a16:colId xmlns:a16="http://schemas.microsoft.com/office/drawing/2014/main" val="18674685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74289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070777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223939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3757246345"/>
                    </a:ext>
                  </a:extLst>
                </a:gridCol>
              </a:tblGrid>
              <a:tr h="26198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7. Муниципальная программа городского округа Щёлково "Экология и окружающая среда"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1676"/>
                  </a:ext>
                </a:extLst>
              </a:tr>
              <a:tr h="1310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</a:t>
                      </a:r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r>
                        <a:rPr lang="ru-RU" sz="900" u="none" strike="noStrike" dirty="0">
                          <a:effectLst/>
                        </a:rPr>
                        <a:t>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</a:t>
                      </a:r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r>
                        <a:rPr lang="ru-RU" sz="900" u="none" strike="noStrike" dirty="0">
                          <a:effectLst/>
                        </a:rPr>
                        <a:t>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extLst>
                  <a:ext uri="{0D108BD9-81ED-4DB2-BD59-A6C34878D82A}">
                    <a16:rowId xmlns:a16="http://schemas.microsoft.com/office/drawing/2014/main" val="1048808782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4410584"/>
                  </a:ext>
                </a:extLst>
              </a:tr>
              <a:tr h="479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0575476"/>
                  </a:ext>
                </a:extLst>
              </a:tr>
              <a:tr h="668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в 2024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1416769"/>
                  </a:ext>
                </a:extLst>
              </a:tr>
              <a:tr h="2692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7.4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прудов, на которых выполнены работы по очистке от мусора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1211436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7.5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4312265"/>
                  </a:ext>
                </a:extLst>
              </a:tr>
              <a:tr h="668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нарастающим итогом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0571051"/>
                  </a:ext>
                </a:extLst>
              </a:tr>
              <a:tr h="305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51438225"/>
                  </a:ext>
                </a:extLst>
              </a:tr>
              <a:tr h="1227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146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94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3081">
                  <a:extLst>
                    <a:ext uri="{9D8B030D-6E8A-4147-A177-3AD203B41FA5}">
                      <a16:colId xmlns:a16="http://schemas.microsoft.com/office/drawing/2014/main" val="2845937918"/>
                    </a:ext>
                  </a:extLst>
                </a:gridCol>
                <a:gridCol w="4915023">
                  <a:extLst>
                    <a:ext uri="{9D8B030D-6E8A-4147-A177-3AD203B41FA5}">
                      <a16:colId xmlns:a16="http://schemas.microsoft.com/office/drawing/2014/main" val="39567850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65336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790285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58450810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1495094620"/>
                    </a:ext>
                  </a:extLst>
                </a:gridCol>
              </a:tblGrid>
              <a:tr h="1752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8. Муниципальная программа городского округа Щёлково "Безопасность и обеспечение безопасности жизнедеятельности населения"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extLst>
                  <a:ext uri="{0D108BD9-81ED-4DB2-BD59-A6C34878D82A}">
                    <a16:rowId xmlns:a16="http://schemas.microsoft.com/office/drawing/2014/main" val="3139477393"/>
                  </a:ext>
                </a:extLst>
              </a:tr>
              <a:tr h="984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</a:t>
                      </a:r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r>
                        <a:rPr lang="ru-RU" sz="900" u="none" strike="noStrike" dirty="0">
                          <a:effectLst/>
                        </a:rPr>
                        <a:t> год</a:t>
                      </a:r>
                      <a:endParaRPr lang="ru-RU" sz="900" dirty="0"/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</a:t>
                      </a:r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r>
                        <a:rPr lang="ru-RU" sz="900" u="none" strike="noStrike" dirty="0">
                          <a:effectLst/>
                        </a:rPr>
                        <a:t> года</a:t>
                      </a:r>
                      <a:endParaRPr lang="ru-RU" sz="900" dirty="0"/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353750086"/>
                  </a:ext>
                </a:extLst>
              </a:tr>
              <a:tr h="2893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1569948"/>
                  </a:ext>
                </a:extLst>
              </a:tr>
              <a:tr h="2893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9291409"/>
                  </a:ext>
                </a:extLst>
              </a:tr>
              <a:tr h="56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487740"/>
                  </a:ext>
                </a:extLst>
              </a:tr>
              <a:tr h="35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уровня криминогенности наркомании на 100 тыс. человек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Человек на 100 тыс.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Показатель выполнен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4020409505"/>
                  </a:ext>
                </a:extLst>
              </a:tr>
              <a:tr h="429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 на 100000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22564880"/>
                  </a:ext>
                </a:extLst>
              </a:tr>
              <a:tr h="2893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защитными сооружениями гражданской обороны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3489332"/>
                  </a:ext>
                </a:extLst>
              </a:tr>
              <a:tr h="2782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40875956"/>
                  </a:ext>
                </a:extLst>
              </a:tr>
              <a:tr h="429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5% ежегодно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4114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4640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Показатель 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07" marR="6207" marT="6207" marB="0"/>
                </a:tc>
                <a:extLst>
                  <a:ext uri="{0D108BD9-81ED-4DB2-BD59-A6C34878D82A}">
                    <a16:rowId xmlns:a16="http://schemas.microsoft.com/office/drawing/2014/main" val="471588798"/>
                  </a:ext>
                </a:extLst>
              </a:tr>
              <a:tr h="56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Минута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0755210"/>
                  </a:ext>
                </a:extLst>
              </a:tr>
              <a:tr h="1004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общего количества преступлений, совершенных на территории муниципального образования, не менее чем на 3% ежегодно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 выполнен. В аналогичном периоде 2023 года значение показателя составляло 1321 преступления. Снижение общего количества преступлений на 11,7%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3252327"/>
                  </a:ext>
                </a:extLst>
              </a:tr>
              <a:tr h="2893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числа погибших при пожарах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90050447"/>
                  </a:ext>
                </a:extLst>
              </a:tr>
              <a:tr h="904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6911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07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45590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1074">
                  <a:extLst>
                    <a:ext uri="{9D8B030D-6E8A-4147-A177-3AD203B41FA5}">
                      <a16:colId xmlns:a16="http://schemas.microsoft.com/office/drawing/2014/main" val="1249025537"/>
                    </a:ext>
                  </a:extLst>
                </a:gridCol>
                <a:gridCol w="4016909">
                  <a:extLst>
                    <a:ext uri="{9D8B030D-6E8A-4147-A177-3AD203B41FA5}">
                      <a16:colId xmlns:a16="http://schemas.microsoft.com/office/drawing/2014/main" val="381153931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3166893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4366118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0199795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68333222"/>
                    </a:ext>
                  </a:extLst>
                </a:gridCol>
              </a:tblGrid>
              <a:tr h="32362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9. Муниципальная программа городского округа Щёлково "Жилище"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02033"/>
                  </a:ext>
                </a:extLst>
              </a:tr>
              <a:tr h="772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extLst>
                  <a:ext uri="{0D108BD9-81ED-4DB2-BD59-A6C34878D82A}">
                    <a16:rowId xmlns:a16="http://schemas.microsoft.com/office/drawing/2014/main" val="797011635"/>
                  </a:ext>
                </a:extLst>
              </a:tr>
              <a:tr h="1066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Объем жилищного строительства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Тысяча квадратных метров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Показатель 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extLst>
                  <a:ext uri="{0D108BD9-81ED-4DB2-BD59-A6C34878D82A}">
                    <a16:rowId xmlns:a16="http://schemas.microsoft.com/office/drawing/2014/main" val="2014256316"/>
                  </a:ext>
                </a:extLst>
              </a:tr>
              <a:tr h="2342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семей, улучшивших жилищные условия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Показатель 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extLst>
                  <a:ext uri="{0D108BD9-81ED-4DB2-BD59-A6C34878D82A}">
                    <a16:rowId xmlns:a16="http://schemas.microsoft.com/office/drawing/2014/main" val="34010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56000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Бюджет </a:t>
            </a:r>
          </a:p>
          <a:p>
            <a:r>
              <a:rPr lang="ru-RU" sz="1200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/>
          </a:p>
          <a:p>
            <a:r>
              <a:rPr lang="ru-RU" sz="1200" b="1" dirty="0"/>
              <a:t>Бюджетная классификация </a:t>
            </a:r>
          </a:p>
          <a:p>
            <a:r>
              <a:rPr lang="ru-RU" sz="1200" dirty="0"/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/>
          </a:p>
          <a:p>
            <a:r>
              <a:rPr lang="ru-RU" sz="1200" b="1" dirty="0"/>
              <a:t>Бюджетная система Российской Федерации </a:t>
            </a:r>
          </a:p>
          <a:p>
            <a:r>
              <a:rPr lang="ru-RU" sz="1200" dirty="0"/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/>
          </a:p>
          <a:p>
            <a:r>
              <a:rPr lang="ru-RU" sz="1200" b="1" dirty="0"/>
              <a:t>Бюджетный процесс </a:t>
            </a:r>
          </a:p>
          <a:p>
            <a:r>
              <a:rPr lang="ru-RU" sz="1200" dirty="0"/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/>
              <a:t>С точки зрения бюджетной сферы,</a:t>
            </a:r>
            <a:r>
              <a:rPr lang="ru-RU" sz="1200" dirty="0"/>
              <a:t> </a:t>
            </a:r>
            <a:r>
              <a:rPr lang="ru-RU" sz="1200" b="1" dirty="0"/>
              <a:t>бюджетная политика</a:t>
            </a:r>
            <a:r>
              <a:rPr lang="ru-RU" sz="1200" dirty="0"/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262491" y="91508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1951611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10687" y="3606524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23528" y="2780928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10687" y="4604422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Доходы бюджета</a:t>
            </a:r>
          </a:p>
          <a:p>
            <a:r>
              <a:rPr lang="ru-RU" sz="1400" dirty="0"/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15" name="4-конечная звезда 14"/>
          <p:cNvSpPr/>
          <p:nvPr/>
        </p:nvSpPr>
        <p:spPr>
          <a:xfrm>
            <a:off x="287928" y="568699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7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6973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5727">
                  <a:extLst>
                    <a:ext uri="{9D8B030D-6E8A-4147-A177-3AD203B41FA5}">
                      <a16:colId xmlns:a16="http://schemas.microsoft.com/office/drawing/2014/main" val="1405069259"/>
                    </a:ext>
                  </a:extLst>
                </a:gridCol>
                <a:gridCol w="4324305">
                  <a:extLst>
                    <a:ext uri="{9D8B030D-6E8A-4147-A177-3AD203B41FA5}">
                      <a16:colId xmlns:a16="http://schemas.microsoft.com/office/drawing/2014/main" val="365724845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29278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543393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20571839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985077393"/>
                    </a:ext>
                  </a:extLst>
                </a:gridCol>
              </a:tblGrid>
              <a:tr h="15770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10. Муниципальная программа городского округа Щёлково "Развитие инженерной инфраструктуры, энергоэффективности и отрасли обращения с отходами"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54758"/>
                  </a:ext>
                </a:extLst>
              </a:tr>
              <a:tr h="796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extLst>
                  <a:ext uri="{0D108BD9-81ED-4DB2-BD59-A6C34878D82A}">
                    <a16:rowId xmlns:a16="http://schemas.microsoft.com/office/drawing/2014/main" val="494937019"/>
                  </a:ext>
                </a:extLst>
              </a:tr>
              <a:tr h="8394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ПКР перенесена на 2025 год. Схемы теплоснабжения, водоснабжения и водоотведения утверждены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3470530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Доля актуальных схем теплоснабжения, водоснабжения и водоотведения, программ комплексного развития систем коммунальной инфраструктуры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в 2024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6717750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16259833"/>
                  </a:ext>
                </a:extLst>
              </a:tr>
              <a:tr h="1128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выполнен.                Согласно данным АИС ГЖИ МО, выявлено увеличение количества многоквартирных домов, имеющих техническую возможность оснащения приборами учёта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7355379"/>
                  </a:ext>
                </a:extLst>
              </a:tr>
              <a:tr h="186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7272096"/>
                  </a:ext>
                </a:extLst>
              </a:tr>
              <a:tr h="286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Подключение (технологическое присоединение) газоиспользующего оборудования и объектов капитального строительства к сетям газораспределения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3511606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6391029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восстановленных объектов очистки сточных вод суммарной производительностью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2264150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капитально отремонтированных, приобретенных и введенных в эксплуатацию шахтных колодцев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7179537"/>
                  </a:ext>
                </a:extLst>
              </a:tr>
              <a:tr h="424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Оснащенность автоматизированными системами контроля за газовой безопасностью в жилых помещениях (квартирах) многоквартирных домов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3278383"/>
                  </a:ext>
                </a:extLst>
              </a:tr>
              <a:tr h="915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Бережливый учет - оснащенность муниципального жилищного фонда индивидуальными приборами учета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9742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93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"/>
          <a:ext cx="9143999" cy="68579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5728">
                  <a:extLst>
                    <a:ext uri="{9D8B030D-6E8A-4147-A177-3AD203B41FA5}">
                      <a16:colId xmlns:a16="http://schemas.microsoft.com/office/drawing/2014/main" val="1612969347"/>
                    </a:ext>
                  </a:extLst>
                </a:gridCol>
                <a:gridCol w="5116392">
                  <a:extLst>
                    <a:ext uri="{9D8B030D-6E8A-4147-A177-3AD203B41FA5}">
                      <a16:colId xmlns:a16="http://schemas.microsoft.com/office/drawing/2014/main" val="33318759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563959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423500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85286330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1239026285"/>
                    </a:ext>
                  </a:extLst>
                </a:gridCol>
              </a:tblGrid>
              <a:tr h="97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Показатели, характеризующие достижение цели</a:t>
                      </a: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10" marR="4010" marT="4010" marB="0" anchor="ctr"/>
                </a:tc>
                <a:extLst>
                  <a:ext uri="{0D108BD9-81ED-4DB2-BD59-A6C34878D82A}">
                    <a16:rowId xmlns:a16="http://schemas.microsoft.com/office/drawing/2014/main" val="2516394139"/>
                  </a:ext>
                </a:extLst>
              </a:tr>
              <a:tr h="1477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отремонтированных шахтных колодцев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35825820"/>
                  </a:ext>
                </a:extLst>
              </a:tr>
              <a:tr h="285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построенных, реконструированных, капитально отремонтированных коллекторов (участков), канализационных насосных станций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85482875"/>
                  </a:ext>
                </a:extLst>
              </a:tr>
              <a:tr h="285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3758303"/>
                  </a:ext>
                </a:extLst>
              </a:tr>
              <a:tr h="12526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 95%. По данным САСДУЭ МО выявлено увеличение количества зданий бюджетной сферы, подлежащих установке приборами учета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4873032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в 2024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4533410"/>
                  </a:ext>
                </a:extLst>
              </a:tr>
              <a:tr h="11145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построенных, реконструированных, капитально отремонтированных сетей водоснабжения, водоотведения, теплоснабжения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не в полном объеме в связи с переносом срока ввода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эксплиатацию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4-х объектов теплоснабжения на 2025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9484847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объектов коммунальной инфраструктуры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в 2024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5069740"/>
                  </a:ext>
                </a:extLst>
              </a:tr>
              <a:tr h="562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объектов, в отношении которых завершены аварийно-восстановительные работы на объектах водоотведения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8582816"/>
                  </a:ext>
                </a:extLst>
              </a:tr>
              <a:tr h="11145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не в полном объеме в связи с переносом срока ввода в эксплуатацию 4-х объектов теплоснабжения на 2025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1383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83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20782" y="0"/>
          <a:ext cx="9164782" cy="685799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6980">
                  <a:extLst>
                    <a:ext uri="{9D8B030D-6E8A-4147-A177-3AD203B41FA5}">
                      <a16:colId xmlns:a16="http://schemas.microsoft.com/office/drawing/2014/main" val="691429794"/>
                    </a:ext>
                  </a:extLst>
                </a:gridCol>
                <a:gridCol w="5115923">
                  <a:extLst>
                    <a:ext uri="{9D8B030D-6E8A-4147-A177-3AD203B41FA5}">
                      <a16:colId xmlns:a16="http://schemas.microsoft.com/office/drawing/2014/main" val="258661826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334362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583421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76216495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935387598"/>
                    </a:ext>
                  </a:extLst>
                </a:gridCol>
              </a:tblGrid>
              <a:tr h="165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11. Муниципальная программа городского округа Щёлково "Предпринимательство"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32278"/>
                  </a:ext>
                </a:extLst>
              </a:tr>
              <a:tr h="835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№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Единица  измерения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extLst>
                  <a:ext uri="{0D108BD9-81ED-4DB2-BD59-A6C34878D82A}">
                    <a16:rowId xmlns:a16="http://schemas.microsoft.com/office/drawing/2014/main" val="3006283859"/>
                  </a:ext>
                </a:extLst>
              </a:tr>
              <a:tr h="444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1066285"/>
                  </a:ext>
                </a:extLst>
              </a:tr>
              <a:tr h="154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3305352"/>
                  </a:ext>
                </a:extLst>
              </a:tr>
              <a:tr h="299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25334409"/>
                  </a:ext>
                </a:extLst>
              </a:tr>
              <a:tr h="869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08094813"/>
                  </a:ext>
                </a:extLst>
              </a:tr>
              <a:tr h="1314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рублей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выполнен. Прогнозное значение показателя. Данные будут скорректированы после получения официальной статистической информации по форме № П2 за 2024 год.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5911298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вновь созданных субъектов малого и среднего бизнеса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8973592"/>
                  </a:ext>
                </a:extLst>
              </a:tr>
              <a:tr h="869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/на 1000 жителей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1 432,1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74854"/>
                  </a:ext>
                </a:extLst>
              </a:tr>
              <a:tr h="16043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созданных рабочих 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выполнение 96,3%. Прогнозное значение показателя. Данные будут скорректированы после получения официальной статистической информации по форме № П4 (НЗ) за 4 кв. 2024 года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04459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48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03713"/>
              </p:ext>
            </p:extLst>
          </p:nvPr>
        </p:nvGraphicFramePr>
        <p:xfrm>
          <a:off x="-20782" y="0"/>
          <a:ext cx="9164782" cy="68580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6980">
                  <a:extLst>
                    <a:ext uri="{9D8B030D-6E8A-4147-A177-3AD203B41FA5}">
                      <a16:colId xmlns:a16="http://schemas.microsoft.com/office/drawing/2014/main" val="691429794"/>
                    </a:ext>
                  </a:extLst>
                </a:gridCol>
                <a:gridCol w="5115923">
                  <a:extLst>
                    <a:ext uri="{9D8B030D-6E8A-4147-A177-3AD203B41FA5}">
                      <a16:colId xmlns:a16="http://schemas.microsoft.com/office/drawing/2014/main" val="258661826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334362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583421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76216495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935387598"/>
                    </a:ext>
                  </a:extLst>
                </a:gridCol>
              </a:tblGrid>
              <a:tr h="1404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47" marR="4347" marT="4347" marB="0" anchor="ctr"/>
                </a:tc>
                <a:extLst>
                  <a:ext uri="{0D108BD9-81ED-4DB2-BD59-A6C34878D82A}">
                    <a16:rowId xmlns:a16="http://schemas.microsoft.com/office/drawing/2014/main" val="3006283859"/>
                  </a:ext>
                </a:extLst>
              </a:tr>
              <a:tr h="6477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предприятиями общественного питания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Пос. мест /на 1000 жителей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1066285"/>
                  </a:ext>
                </a:extLst>
              </a:tr>
              <a:tr h="10125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3305352"/>
                  </a:ext>
                </a:extLst>
              </a:tr>
              <a:tr h="613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предприятиями бытового обслуживания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Раб. мест /на 1000 жителей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25334409"/>
                  </a:ext>
                </a:extLst>
              </a:tr>
              <a:tr h="1266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субъектов МСП в расчете на 10 тыс. человек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08094813"/>
                  </a:ext>
                </a:extLst>
              </a:tr>
              <a:tr h="1914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договоров, заключенных с субъектами малого и среднего предпринимательства для размещения нестационарных торговых объектов на территории парков культуры и отдыха Московской области,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фудтрках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и передвижных сооружения (тележках), торговли в киосках малых площадью до 9 кв. м включительно и торговых автоматах (вендинговых автоматах)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5911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161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9938" y="1"/>
          <a:ext cx="9134061" cy="68579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5146">
                  <a:extLst>
                    <a:ext uri="{9D8B030D-6E8A-4147-A177-3AD203B41FA5}">
                      <a16:colId xmlns:a16="http://schemas.microsoft.com/office/drawing/2014/main" val="2598907258"/>
                    </a:ext>
                  </a:extLst>
                </a:gridCol>
                <a:gridCol w="4098925">
                  <a:extLst>
                    <a:ext uri="{9D8B030D-6E8A-4147-A177-3AD203B41FA5}">
                      <a16:colId xmlns:a16="http://schemas.microsoft.com/office/drawing/2014/main" val="36135683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384114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12812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85579129"/>
                    </a:ext>
                  </a:extLst>
                </a:gridCol>
                <a:gridCol w="1691678">
                  <a:extLst>
                    <a:ext uri="{9D8B030D-6E8A-4147-A177-3AD203B41FA5}">
                      <a16:colId xmlns:a16="http://schemas.microsoft.com/office/drawing/2014/main" val="2616583349"/>
                    </a:ext>
                  </a:extLst>
                </a:gridCol>
              </a:tblGrid>
              <a:tr h="30155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12. Муниципальная программа городского округа Щёлково "Управление имуществом и муниципальными финансами"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25860"/>
                  </a:ext>
                </a:extLst>
              </a:tr>
              <a:tr h="695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extLst>
                  <a:ext uri="{0D108BD9-81ED-4DB2-BD59-A6C34878D82A}">
                    <a16:rowId xmlns:a16="http://schemas.microsoft.com/office/drawing/2014/main" val="1513266301"/>
                  </a:ext>
                </a:extLst>
              </a:tr>
              <a:tr h="862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на  91%, в связи с повышением коэффициентов при расчете арендной платы,  на основании которых увеличился размер арендной платы и задолженность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1173228"/>
                  </a:ext>
                </a:extLst>
              </a:tr>
              <a:tr h="420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68679925"/>
                  </a:ext>
                </a:extLst>
              </a:tr>
              <a:tr h="362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2915424"/>
                  </a:ext>
                </a:extLst>
              </a:tr>
              <a:tr h="2177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Проверка использования земель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46756584"/>
                  </a:ext>
                </a:extLst>
              </a:tr>
              <a:tr h="445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1760738"/>
                  </a:ext>
                </a:extLst>
              </a:tr>
              <a:tr h="290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Прирост земельного налога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9553133"/>
                  </a:ext>
                </a:extLst>
              </a:tr>
              <a:tr h="4978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5762111"/>
                  </a:ext>
                </a:extLst>
              </a:tr>
              <a:tr h="373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0448432"/>
                  </a:ext>
                </a:extLst>
              </a:tr>
              <a:tr h="2903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обработанных заявлений граждан и юридических лиц на получение государственных услуг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12433522"/>
                  </a:ext>
                </a:extLst>
              </a:tr>
              <a:tr h="6583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12.10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3295421"/>
                  </a:ext>
                </a:extLst>
              </a:tr>
              <a:tr h="508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12.11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0840392"/>
                  </a:ext>
                </a:extLst>
              </a:tr>
              <a:tr h="933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12.12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8383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117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91078"/>
              </p:ext>
            </p:extLst>
          </p:nvPr>
        </p:nvGraphicFramePr>
        <p:xfrm>
          <a:off x="9938" y="0"/>
          <a:ext cx="9134059" cy="68579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5146">
                  <a:extLst>
                    <a:ext uri="{9D8B030D-6E8A-4147-A177-3AD203B41FA5}">
                      <a16:colId xmlns:a16="http://schemas.microsoft.com/office/drawing/2014/main" val="2598907258"/>
                    </a:ext>
                  </a:extLst>
                </a:gridCol>
                <a:gridCol w="4098924">
                  <a:extLst>
                    <a:ext uri="{9D8B030D-6E8A-4147-A177-3AD203B41FA5}">
                      <a16:colId xmlns:a16="http://schemas.microsoft.com/office/drawing/2014/main" val="36135683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384114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12812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85579129"/>
                    </a:ext>
                  </a:extLst>
                </a:gridCol>
                <a:gridCol w="1691677">
                  <a:extLst>
                    <a:ext uri="{9D8B030D-6E8A-4147-A177-3AD203B41FA5}">
                      <a16:colId xmlns:a16="http://schemas.microsoft.com/office/drawing/2014/main" val="2616583349"/>
                    </a:ext>
                  </a:extLst>
                </a:gridCol>
              </a:tblGrid>
              <a:tr h="36682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12. Муниципальная программа городского округа Щёлково "Управление имуществом и муниципальными финансами"</a:t>
                      </a:r>
                      <a:endParaRPr lang="ru-RU" sz="9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25860"/>
                  </a:ext>
                </a:extLst>
              </a:tr>
              <a:tr h="877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 anchor="ctr"/>
                </a:tc>
                <a:extLst>
                  <a:ext uri="{0D108BD9-81ED-4DB2-BD59-A6C34878D82A}">
                    <a16:rowId xmlns:a16="http://schemas.microsoft.com/office/drawing/2014/main" val="1513266301"/>
                  </a:ext>
                </a:extLst>
              </a:tr>
              <a:tr h="10487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12.13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1173228"/>
                  </a:ext>
                </a:extLst>
              </a:tr>
              <a:tr h="35436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12.14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Предоставление земельных участков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Выполнен на 65%. В соответствии с Законом Московской области от 22.06.2021 № 106/2021-ОЗ «О внесении изменений в Закон Московской области «О бесплатном предоставлении земельных участков многодетным семьям в Московской области» земельные участки, предназначенные для предоставления многодетным семьям, должны быть обеспечены транспортной инфраструктурой и технической возможностью для технологического присоединения к электрическим сетям, для чего Администрация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Щёлково проводит дополнительные мероприятия в целях надлежащего исполнения Закона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68679925"/>
                  </a:ext>
                </a:extLst>
              </a:tr>
              <a:tr h="1020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12.15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Эффективность работы по взысканию задолженности по арендной плате за муниципальное имущество и землю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не 96% в связи с повышением коэффициентов при расчете арендной платы,  на основании которых увеличился размер арендной платы и задолженность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2915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12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27229"/>
              </p:ext>
            </p:extLst>
          </p:nvPr>
        </p:nvGraphicFramePr>
        <p:xfrm>
          <a:off x="4866" y="0"/>
          <a:ext cx="9139132" cy="6858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5441">
                  <a:extLst>
                    <a:ext uri="{9D8B030D-6E8A-4147-A177-3AD203B41FA5}">
                      <a16:colId xmlns:a16="http://schemas.microsoft.com/office/drawing/2014/main" val="2531174094"/>
                    </a:ext>
                  </a:extLst>
                </a:gridCol>
                <a:gridCol w="4751773">
                  <a:extLst>
                    <a:ext uri="{9D8B030D-6E8A-4147-A177-3AD203B41FA5}">
                      <a16:colId xmlns:a16="http://schemas.microsoft.com/office/drawing/2014/main" val="1419162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101036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131364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25533558"/>
                    </a:ext>
                  </a:extLst>
                </a:gridCol>
                <a:gridCol w="1187622">
                  <a:extLst>
                    <a:ext uri="{9D8B030D-6E8A-4147-A177-3AD203B41FA5}">
                      <a16:colId xmlns:a16="http://schemas.microsoft.com/office/drawing/2014/main" val="4245236487"/>
                    </a:ext>
                  </a:extLst>
                </a:gridCol>
              </a:tblGrid>
              <a:tr h="51768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13. Муниципальная программа городского округа Щёлково Развитие институтов гражданского общества, повышения эффективности местного самоуправления и реализация молодежной политики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6022"/>
                  </a:ext>
                </a:extLst>
              </a:tr>
              <a:tr h="108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 anchor="ctr"/>
                </a:tc>
                <a:extLst>
                  <a:ext uri="{0D108BD9-81ED-4DB2-BD59-A6C34878D82A}">
                    <a16:rowId xmlns:a16="http://schemas.microsoft.com/office/drawing/2014/main" val="1848904044"/>
                  </a:ext>
                </a:extLst>
              </a:tr>
              <a:tr h="554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13.1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21984402"/>
                  </a:ext>
                </a:extLst>
              </a:tr>
              <a:tr h="4718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13.2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Информирование населения в средствах массовой информации и социальных сетях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5560980"/>
                  </a:ext>
                </a:extLst>
              </a:tr>
              <a:tr h="513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13.3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Уровень информированности населения в средствах массовой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6380237"/>
                  </a:ext>
                </a:extLst>
              </a:tr>
              <a:tr h="619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13.4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волонтерства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Миллион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0,029498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0,032837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23815672"/>
                  </a:ext>
                </a:extLst>
              </a:tr>
              <a:tr h="269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13.5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Уровень информированности населения в социальных сетях и мессенджерах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636503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837247"/>
                  </a:ext>
                </a:extLst>
              </a:tr>
              <a:tr h="484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8203338"/>
                  </a:ext>
                </a:extLst>
              </a:tr>
              <a:tr h="527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5746972"/>
                  </a:ext>
                </a:extLst>
              </a:tr>
              <a:tr h="3740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2938519"/>
                  </a:ext>
                </a:extLst>
              </a:tr>
              <a:tr h="10417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13.10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423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2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55609"/>
              </p:ext>
            </p:extLst>
          </p:nvPr>
        </p:nvGraphicFramePr>
        <p:xfrm>
          <a:off x="0" y="-17864"/>
          <a:ext cx="9144001" cy="68758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5727">
                  <a:extLst>
                    <a:ext uri="{9D8B030D-6E8A-4147-A177-3AD203B41FA5}">
                      <a16:colId xmlns:a16="http://schemas.microsoft.com/office/drawing/2014/main" val="761137468"/>
                    </a:ext>
                  </a:extLst>
                </a:gridCol>
                <a:gridCol w="5260409">
                  <a:extLst>
                    <a:ext uri="{9D8B030D-6E8A-4147-A177-3AD203B41FA5}">
                      <a16:colId xmlns:a16="http://schemas.microsoft.com/office/drawing/2014/main" val="267727127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56737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812390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85022825"/>
                    </a:ext>
                  </a:extLst>
                </a:gridCol>
                <a:gridCol w="899593">
                  <a:extLst>
                    <a:ext uri="{9D8B030D-6E8A-4147-A177-3AD203B41FA5}">
                      <a16:colId xmlns:a16="http://schemas.microsoft.com/office/drawing/2014/main" val="609413329"/>
                    </a:ext>
                  </a:extLst>
                </a:gridCol>
              </a:tblGrid>
              <a:tr h="34860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14. Муниципальная программа городского округа Щёлково "Развитие и функционирование дорожно-транспортного комплекс"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4911"/>
                  </a:ext>
                </a:extLst>
              </a:tr>
              <a:tr h="156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 anchor="ctr"/>
                </a:tc>
                <a:extLst>
                  <a:ext uri="{0D108BD9-81ED-4DB2-BD59-A6C34878D82A}">
                    <a16:rowId xmlns:a16="http://schemas.microsoft.com/office/drawing/2014/main" val="3755040910"/>
                  </a:ext>
                </a:extLst>
              </a:tr>
              <a:tr h="1477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14.1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extLst>
                  <a:ext uri="{0D108BD9-81ED-4DB2-BD59-A6C34878D82A}">
                    <a16:rowId xmlns:a16="http://schemas.microsoft.com/office/drawing/2014/main" val="1274931961"/>
                  </a:ext>
                </a:extLst>
              </a:tr>
              <a:tr h="729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14.2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Человек на 100 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4813290"/>
                  </a:ext>
                </a:extLst>
              </a:tr>
              <a:tr h="27598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14.3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0246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03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17054" y="1"/>
          <a:ext cx="9161054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6726">
                  <a:extLst>
                    <a:ext uri="{9D8B030D-6E8A-4147-A177-3AD203B41FA5}">
                      <a16:colId xmlns:a16="http://schemas.microsoft.com/office/drawing/2014/main" val="419481522"/>
                    </a:ext>
                  </a:extLst>
                </a:gridCol>
                <a:gridCol w="4693082">
                  <a:extLst>
                    <a:ext uri="{9D8B030D-6E8A-4147-A177-3AD203B41FA5}">
                      <a16:colId xmlns:a16="http://schemas.microsoft.com/office/drawing/2014/main" val="144747552"/>
                    </a:ext>
                  </a:extLst>
                </a:gridCol>
                <a:gridCol w="937850">
                  <a:extLst>
                    <a:ext uri="{9D8B030D-6E8A-4147-A177-3AD203B41FA5}">
                      <a16:colId xmlns:a16="http://schemas.microsoft.com/office/drawing/2014/main" val="2229083384"/>
                    </a:ext>
                  </a:extLst>
                </a:gridCol>
                <a:gridCol w="793565">
                  <a:extLst>
                    <a:ext uri="{9D8B030D-6E8A-4147-A177-3AD203B41FA5}">
                      <a16:colId xmlns:a16="http://schemas.microsoft.com/office/drawing/2014/main" val="225404873"/>
                    </a:ext>
                  </a:extLst>
                </a:gridCol>
                <a:gridCol w="738509">
                  <a:extLst>
                    <a:ext uri="{9D8B030D-6E8A-4147-A177-3AD203B41FA5}">
                      <a16:colId xmlns:a16="http://schemas.microsoft.com/office/drawing/2014/main" val="1564113833"/>
                    </a:ext>
                  </a:extLst>
                </a:gridCol>
                <a:gridCol w="1461322">
                  <a:extLst>
                    <a:ext uri="{9D8B030D-6E8A-4147-A177-3AD203B41FA5}">
                      <a16:colId xmlns:a16="http://schemas.microsoft.com/office/drawing/2014/main" val="2395249404"/>
                    </a:ext>
                  </a:extLst>
                </a:gridCol>
              </a:tblGrid>
              <a:tr h="222354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15. Муниципальная программа городского округа Щёлково "Цифровое муниципальное образование"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927334"/>
                  </a:ext>
                </a:extLst>
              </a:tr>
              <a:tr h="662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№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Единица  измерения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Достигнутое значение  целевого показателя за 2024года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extLst>
                  <a:ext uri="{0D108BD9-81ED-4DB2-BD59-A6C34878D82A}">
                    <a16:rowId xmlns:a16="http://schemas.microsoft.com/office/drawing/2014/main" val="2123179851"/>
                  </a:ext>
                </a:extLst>
              </a:tr>
              <a:tr h="404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15.1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2059088"/>
                  </a:ext>
                </a:extLst>
              </a:tr>
              <a:tr h="433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  <a:latin typeface="+mn-lt"/>
                        </a:rPr>
                        <a:t>15.2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 Быстро/качественно решаем - Доля сообщений, отправленных на портал «</a:t>
                      </a:r>
                      <a:r>
                        <a:rPr lang="ru-RU" sz="850" u="none" strike="noStrike" dirty="0" err="1">
                          <a:effectLst/>
                          <a:latin typeface="+mn-lt"/>
                        </a:rPr>
                        <a:t>Добродел</a:t>
                      </a:r>
                      <a:r>
                        <a:rPr lang="ru-RU" sz="850" u="none" strike="noStrike" dirty="0">
                          <a:effectLst/>
                          <a:latin typeface="+mn-lt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9748743"/>
                  </a:ext>
                </a:extLst>
              </a:tr>
              <a:tr h="1745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  <a:latin typeface="+mn-lt"/>
                        </a:rPr>
                        <a:t>15.3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с изменениями в Законе Московской области от 25.05.2007 № 65/2007-ОЗ «Об архивном деле в Московской области», внесёнными Законом Московской области от 07.07.2023 № 137/2023-ОЗ и вступающими в силу с 01.01.2024, Администрацией городского округа принято решение о ликвидации МКУ ГОЩ «Щёлковский архив»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8122608"/>
                  </a:ext>
                </a:extLst>
              </a:tr>
              <a:tr h="2713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 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9669666"/>
                  </a:ext>
                </a:extLst>
              </a:tr>
              <a:tr h="404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189473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24858086"/>
                  </a:ext>
                </a:extLst>
              </a:tr>
              <a:tr h="677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192660"/>
                  </a:ext>
                </a:extLst>
              </a:tr>
              <a:tr h="1745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изменениями в Законе Московской области от 25.05.2007 № 65/2007-ОЗ «Об архивном деле в Московской области», внесёнными Законом Московской области от 07.07.2023 № 137/2023-ОЗ и вступающими в силу с 01.01.2024, Администрацией городского округа принято решение о ликвидации МКУ ГОЩ «Щёлковский архив»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6741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80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17054" y="1"/>
          <a:ext cx="9161054" cy="68579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6726">
                  <a:extLst>
                    <a:ext uri="{9D8B030D-6E8A-4147-A177-3AD203B41FA5}">
                      <a16:colId xmlns:a16="http://schemas.microsoft.com/office/drawing/2014/main" val="419481522"/>
                    </a:ext>
                  </a:extLst>
                </a:gridCol>
                <a:gridCol w="4693082">
                  <a:extLst>
                    <a:ext uri="{9D8B030D-6E8A-4147-A177-3AD203B41FA5}">
                      <a16:colId xmlns:a16="http://schemas.microsoft.com/office/drawing/2014/main" val="144747552"/>
                    </a:ext>
                  </a:extLst>
                </a:gridCol>
                <a:gridCol w="937850">
                  <a:extLst>
                    <a:ext uri="{9D8B030D-6E8A-4147-A177-3AD203B41FA5}">
                      <a16:colId xmlns:a16="http://schemas.microsoft.com/office/drawing/2014/main" val="2229083384"/>
                    </a:ext>
                  </a:extLst>
                </a:gridCol>
                <a:gridCol w="793565">
                  <a:extLst>
                    <a:ext uri="{9D8B030D-6E8A-4147-A177-3AD203B41FA5}">
                      <a16:colId xmlns:a16="http://schemas.microsoft.com/office/drawing/2014/main" val="225404873"/>
                    </a:ext>
                  </a:extLst>
                </a:gridCol>
                <a:gridCol w="738509">
                  <a:extLst>
                    <a:ext uri="{9D8B030D-6E8A-4147-A177-3AD203B41FA5}">
                      <a16:colId xmlns:a16="http://schemas.microsoft.com/office/drawing/2014/main" val="1564113833"/>
                    </a:ext>
                  </a:extLst>
                </a:gridCol>
                <a:gridCol w="1461322">
                  <a:extLst>
                    <a:ext uri="{9D8B030D-6E8A-4147-A177-3AD203B41FA5}">
                      <a16:colId xmlns:a16="http://schemas.microsoft.com/office/drawing/2014/main" val="2395249404"/>
                    </a:ext>
                  </a:extLst>
                </a:gridCol>
              </a:tblGrid>
              <a:tr h="901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ctr"/>
                </a:tc>
                <a:extLst>
                  <a:ext uri="{0D108BD9-81ED-4DB2-BD59-A6C34878D82A}">
                    <a16:rowId xmlns:a16="http://schemas.microsoft.com/office/drawing/2014/main" val="2123179851"/>
                  </a:ext>
                </a:extLst>
              </a:tr>
              <a:tr h="528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15.9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2059088"/>
                  </a:ext>
                </a:extLst>
              </a:tr>
              <a:tr h="2341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15.10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связи с изменениями в Законе Московской области от 25.05.2007 № 65/2007-ОЗ «Об архивном деле в Московской области», внесёнными Законом Московской области от 07.07.2023 № 137/2023-ОЗ и вступающими в силу с 01.01.2024, Администрацией городского округа принято решение о ликвидации МКУ ГОЩ «Щёлковский архив»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9748743"/>
                  </a:ext>
                </a:extLst>
              </a:tr>
              <a:tr h="370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15.11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Уровень удовлетворенности граждан качеством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8122608"/>
                  </a:ext>
                </a:extLst>
              </a:tr>
              <a:tr h="3639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15.12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9669666"/>
                  </a:ext>
                </a:extLst>
              </a:tr>
              <a:tr h="528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15.13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189473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15.14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24858086"/>
                  </a:ext>
                </a:extLst>
              </a:tr>
              <a:tr h="14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15.15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 не в полном объеме в  связи с затруднением поиска поставщиков. Обновление и техническое обслуживание по 6  образовательными организациям перенесено на 2025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3192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45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Дефицит бюджета </a:t>
            </a:r>
          </a:p>
          <a:p>
            <a:r>
              <a:rPr lang="ru-RU" sz="1400" dirty="0"/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b="1" dirty="0"/>
              <a:t>Профицит бюджета </a:t>
            </a:r>
          </a:p>
          <a:p>
            <a:r>
              <a:rPr lang="ru-RU" sz="1400" dirty="0"/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 Расходы бюджета </a:t>
            </a:r>
          </a:p>
          <a:p>
            <a:r>
              <a:rPr lang="ru-RU" sz="1400" dirty="0"/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Межбюджетные отношения </a:t>
            </a:r>
          </a:p>
          <a:p>
            <a:r>
              <a:rPr lang="ru-RU" sz="1400" dirty="0"/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31032" y="487364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50547" y="140912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69896" y="520285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38091" y="321681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38091" y="2258923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Межбюджетные трансферты </a:t>
            </a:r>
          </a:p>
          <a:p>
            <a:r>
              <a:rPr lang="ru-RU" sz="1400" dirty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Непрограммные расходы</a:t>
            </a:r>
          </a:p>
          <a:p>
            <a:r>
              <a:rPr lang="ru-RU" sz="1400" dirty="0"/>
              <a:t>Расходы, не включенные в государственные и муниципальные программы.</a:t>
            </a:r>
            <a:r>
              <a:rPr lang="ru-RU" sz="1400" b="1" dirty="0"/>
              <a:t> 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Программные расходы</a:t>
            </a:r>
          </a:p>
          <a:p>
            <a:r>
              <a:rPr lang="ru-RU" sz="1400" dirty="0"/>
              <a:t>Расходы, включенные в государственные и муниципальные программы. 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459559" y="422149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77267" y="597129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4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61744"/>
              </p:ext>
            </p:extLst>
          </p:nvPr>
        </p:nvGraphicFramePr>
        <p:xfrm>
          <a:off x="0" y="620688"/>
          <a:ext cx="9144000" cy="42930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5727">
                  <a:extLst>
                    <a:ext uri="{9D8B030D-6E8A-4147-A177-3AD203B41FA5}">
                      <a16:colId xmlns:a16="http://schemas.microsoft.com/office/drawing/2014/main" val="2884428510"/>
                    </a:ext>
                  </a:extLst>
                </a:gridCol>
                <a:gridCol w="4684345">
                  <a:extLst>
                    <a:ext uri="{9D8B030D-6E8A-4147-A177-3AD203B41FA5}">
                      <a16:colId xmlns:a16="http://schemas.microsoft.com/office/drawing/2014/main" val="81415774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542363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787696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44663963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1562459748"/>
                    </a:ext>
                  </a:extLst>
                </a:gridCol>
              </a:tblGrid>
              <a:tr h="32285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16. Муниципальная программа городского округа Щёлково "Архитектура и градостроительство"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22820"/>
                  </a:ext>
                </a:extLst>
              </a:tr>
              <a:tr h="1774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1551286198"/>
                  </a:ext>
                </a:extLst>
              </a:tr>
              <a:tr h="2195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16.1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323266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77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9519">
                  <a:extLst>
                    <a:ext uri="{9D8B030D-6E8A-4147-A177-3AD203B41FA5}">
                      <a16:colId xmlns:a16="http://schemas.microsoft.com/office/drawing/2014/main" val="2551696653"/>
                    </a:ext>
                  </a:extLst>
                </a:gridCol>
                <a:gridCol w="4598545">
                  <a:extLst>
                    <a:ext uri="{9D8B030D-6E8A-4147-A177-3AD203B41FA5}">
                      <a16:colId xmlns:a16="http://schemas.microsoft.com/office/drawing/2014/main" val="29353530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134822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668072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663534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121540816"/>
                    </a:ext>
                  </a:extLst>
                </a:gridCol>
              </a:tblGrid>
              <a:tr h="17112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17. Муниципальная программа городского округа Щёлково "Формирование современной комфортной городской среды"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91726"/>
                  </a:ext>
                </a:extLst>
              </a:tr>
              <a:tr h="89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089180253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17.1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7741272"/>
                  </a:ext>
                </a:extLst>
              </a:tr>
              <a:tr h="157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Заменена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неэнергоэффективных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светильников наружного освещения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1831041"/>
                  </a:ext>
                </a:extLst>
              </a:tr>
              <a:tr h="157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установленных детских, игровых площадок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2648356"/>
                  </a:ext>
                </a:extLst>
              </a:tr>
              <a:tr h="157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Замена детских игровых площадок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07492224"/>
                  </a:ext>
                </a:extLst>
              </a:tr>
              <a:tr h="452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общественных территорий за счет средств бюджета муниципального образования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8070126"/>
                  </a:ext>
                </a:extLst>
              </a:tr>
              <a:tr h="302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66025176"/>
                  </a:ext>
                </a:extLst>
              </a:tr>
              <a:tr h="302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2908121"/>
                  </a:ext>
                </a:extLst>
              </a:tr>
              <a:tr h="157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благоустроенных общественных территорий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3228656"/>
                  </a:ext>
                </a:extLst>
              </a:tr>
              <a:tr h="599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0093573"/>
                  </a:ext>
                </a:extLst>
              </a:tr>
              <a:tr h="1575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17.10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Установка шкафов управления наружным освещением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5425769"/>
                  </a:ext>
                </a:extLst>
              </a:tr>
              <a:tr h="302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17.11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52164703"/>
                  </a:ext>
                </a:extLst>
              </a:tr>
              <a:tr h="302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17.12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кв.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1 936,90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1 936,90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6167300"/>
                  </a:ext>
                </a:extLst>
              </a:tr>
              <a:tr h="599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17.13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замененных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неэнергоэффективных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светильников наружного освещения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2563466"/>
                  </a:ext>
                </a:extLst>
              </a:tr>
              <a:tr h="599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17.14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детских, игровых площадок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7272617"/>
                  </a:ext>
                </a:extLst>
              </a:tr>
              <a:tr h="302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17.15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Модернизация детских, игровых площадок, установленных ранее с привлечением средств бюджета Московской области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5214072"/>
                  </a:ext>
                </a:extLst>
              </a:tr>
              <a:tr h="665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17.16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установленных шкафов управления наружным освещением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595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71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04940"/>
              </p:ext>
            </p:extLst>
          </p:nvPr>
        </p:nvGraphicFramePr>
        <p:xfrm>
          <a:off x="0" y="764704"/>
          <a:ext cx="9144000" cy="407707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9519">
                  <a:extLst>
                    <a:ext uri="{9D8B030D-6E8A-4147-A177-3AD203B41FA5}">
                      <a16:colId xmlns:a16="http://schemas.microsoft.com/office/drawing/2014/main" val="2551696653"/>
                    </a:ext>
                  </a:extLst>
                </a:gridCol>
                <a:gridCol w="4598545">
                  <a:extLst>
                    <a:ext uri="{9D8B030D-6E8A-4147-A177-3AD203B41FA5}">
                      <a16:colId xmlns:a16="http://schemas.microsoft.com/office/drawing/2014/main" val="29353530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134822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668072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663534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1121540816"/>
                    </a:ext>
                  </a:extLst>
                </a:gridCol>
              </a:tblGrid>
              <a:tr h="1404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089180253"/>
                  </a:ext>
                </a:extLst>
              </a:tr>
              <a:tr h="913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17.17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 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7741272"/>
                  </a:ext>
                </a:extLst>
              </a:tr>
              <a:tr h="879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17.18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Количество созданных и отремонтированных пешеходных коммуникаций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1831041"/>
                  </a:ext>
                </a:extLst>
              </a:tr>
              <a:tr h="879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17.19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показателя не запланировано на 2024 год, т.к. реализован в 2023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264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4262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48496"/>
              </p:ext>
            </p:extLst>
          </p:nvPr>
        </p:nvGraphicFramePr>
        <p:xfrm>
          <a:off x="0" y="692696"/>
          <a:ext cx="9144000" cy="335699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5727">
                  <a:extLst>
                    <a:ext uri="{9D8B030D-6E8A-4147-A177-3AD203B41FA5}">
                      <a16:colId xmlns:a16="http://schemas.microsoft.com/office/drawing/2014/main" val="2145802601"/>
                    </a:ext>
                  </a:extLst>
                </a:gridCol>
                <a:gridCol w="4252297">
                  <a:extLst>
                    <a:ext uri="{9D8B030D-6E8A-4147-A177-3AD203B41FA5}">
                      <a16:colId xmlns:a16="http://schemas.microsoft.com/office/drawing/2014/main" val="40619625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6561158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8312418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51776653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93127035"/>
                    </a:ext>
                  </a:extLst>
                </a:gridCol>
              </a:tblGrid>
              <a:tr h="35771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18 Муниципальная программа "Строительство объектов социальной инфраструктуры"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48725"/>
                  </a:ext>
                </a:extLst>
              </a:tr>
              <a:tr h="1895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Планируемое значение  целевого показателя  на 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Достигнутое значение  целевого показателя за 2024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3693164163"/>
                  </a:ext>
                </a:extLst>
              </a:tr>
              <a:tr h="110336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Целевые показатели по муниципальной программе не установлены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2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2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78292"/>
              </p:ext>
            </p:extLst>
          </p:nvPr>
        </p:nvGraphicFramePr>
        <p:xfrm>
          <a:off x="-1" y="-2"/>
          <a:ext cx="9144000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2791">
                  <a:extLst>
                    <a:ext uri="{9D8B030D-6E8A-4147-A177-3AD203B41FA5}">
                      <a16:colId xmlns:a16="http://schemas.microsoft.com/office/drawing/2014/main" val="855555466"/>
                    </a:ext>
                  </a:extLst>
                </a:gridCol>
                <a:gridCol w="4543266">
                  <a:extLst>
                    <a:ext uri="{9D8B030D-6E8A-4147-A177-3AD203B41FA5}">
                      <a16:colId xmlns:a16="http://schemas.microsoft.com/office/drawing/2014/main" val="3188967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5663535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207335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53322173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194547570"/>
                    </a:ext>
                  </a:extLst>
                </a:gridCol>
              </a:tblGrid>
              <a:tr h="22169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19. Муниципальная программа городского округа Щёлково "Переселение граждан из аварийного жилищного фонда"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87969"/>
                  </a:ext>
                </a:extLst>
              </a:tr>
              <a:tr h="1147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Показатели, характеризующие достижение цели</a:t>
                      </a: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Планируемое значение  целевого показателя  на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Достигнутое значение  целевого показателя за 2024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val="2112882721"/>
                  </a:ext>
                </a:extLst>
              </a:tr>
              <a:tr h="4504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19.1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53190008"/>
                  </a:ext>
                </a:extLst>
              </a:tr>
              <a:tr h="4504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19.2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Количество граждан, расселенных из аварийного жилищного фонда за счет средств внебюджетных источников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2389746"/>
                  </a:ext>
                </a:extLst>
              </a:tr>
              <a:tr h="4504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+mn-lt"/>
                        </a:rPr>
                        <a:t>19.3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Количество квадратных метров расселенного аварийного жилищного фонда за счет средств внебюджетных источников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2034347"/>
                  </a:ext>
                </a:extLst>
              </a:tr>
              <a:tr h="522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не запланировано  в 2024 году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0638177"/>
                  </a:ext>
                </a:extLst>
              </a:tr>
              <a:tr h="4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19.5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2.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8598664"/>
                  </a:ext>
                </a:extLst>
              </a:tr>
              <a:tr h="4504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01105487"/>
                  </a:ext>
                </a:extLst>
              </a:tr>
              <a:tr h="4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5277757"/>
                  </a:ext>
                </a:extLst>
              </a:tr>
              <a:tr h="47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  не запланировано на 2024 год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8092839"/>
                  </a:ext>
                </a:extLst>
              </a:tr>
              <a:tr h="4504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квадратных метров расселенного аварийного жилищного фонда за счет средств внебюджетных источников после 01.01.2017 года 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3,8774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3,8774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9152001"/>
                  </a:ext>
                </a:extLst>
              </a:tr>
              <a:tr h="12987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19.10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граждан, расселенных из аварийного жилищного фонда за счет средств внебюджетных источников после 01.01.2017 года</a:t>
                      </a: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выполнен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347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63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13427"/>
              </p:ext>
            </p:extLst>
          </p:nvPr>
        </p:nvGraphicFramePr>
        <p:xfrm>
          <a:off x="0" y="710778"/>
          <a:ext cx="9144000" cy="61472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1096">
                  <a:extLst>
                    <a:ext uri="{9D8B030D-6E8A-4147-A177-3AD203B41FA5}">
                      <a16:colId xmlns:a16="http://schemas.microsoft.com/office/drawing/2014/main" val="1094699810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4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101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Целевые группы пользователей (физические и юридические</a:t>
                      </a:r>
                      <a:r>
                        <a:rPr lang="ru-RU" sz="1000" b="1" baseline="0" dirty="0">
                          <a:effectLst/>
                        </a:rPr>
                        <a:t> лица)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Меры поддержки на которую направлены расходы бюджета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effectLst/>
                        </a:rPr>
                        <a:t>Объем расходов              (тыс. рублей) </a:t>
                      </a:r>
                      <a:r>
                        <a:rPr lang="ru-RU" sz="1000" b="1" dirty="0"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Численность представителей целевой группы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endParaRPr lang="ru-RU" sz="1000" b="1" dirty="0">
                        <a:effectLst/>
                      </a:endParaRPr>
                    </a:p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Нормативный правовой акт​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885"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ru-RU" sz="1000" kern="1200" dirty="0">
                          <a:effectLst/>
                        </a:rPr>
                        <a:t>Обучающиеся, получающие начальное общее образование в муниципальных образовательных организациях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ase"/>
                      <a:r>
                        <a:rPr lang="ru-RU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Организация бесплатного горячего питания обучающихся, получающих начальное общее образование </a:t>
                      </a:r>
                      <a:r>
                        <a:rPr kumimoji="0" lang="ru-RU" sz="1000" kern="1200" dirty="0">
                          <a:effectLst/>
                          <a:latin typeface="+mn-lt"/>
                        </a:rPr>
                        <a:t>в муниципальных образовательных </a:t>
                      </a:r>
                      <a:r>
                        <a:rPr kumimoji="0" lang="ru-RU" sz="1000" kern="1200" dirty="0">
                          <a:effectLst/>
                        </a:rPr>
                        <a:t>организациях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140 846,9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12 710 человек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Постановление Администрации городского округа Щёлково от 24.04.2020 № 1260 «Об утверждении Положения об организации рационального питания обучающихся в муниципальных общеобразовательных организациях городского округа Щёлково» (с изменениями от 23.07.2020 №1821, от 05.03.2021 №557, от 28.10.2021 №3069)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531"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ru-RU" sz="1000" kern="1200" dirty="0">
                          <a:effectLst/>
                        </a:rPr>
                        <a:t>Молодые семьи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ase"/>
                      <a:r>
                        <a:rPr lang="ru-RU" sz="1000" dirty="0">
                          <a:effectLst/>
                        </a:rPr>
                        <a:t>Субсидии молодым семья на приобретение жилого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помещения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(объекта индивидуального жилищного строительства)​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55 243,7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семей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Постановление Правительства Московской области от 25.10.2016 года № 790/39 "Об утверждении государственной программы Московской области "Жилище" на 2017-2027 годы"​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642"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ru-RU" sz="1000" kern="1200" dirty="0">
                          <a:effectLst/>
                        </a:rPr>
                        <a:t>Родители</a:t>
                      </a:r>
                      <a:r>
                        <a:rPr kumimoji="0" lang="ru-RU" sz="1000" kern="1200" baseline="0" dirty="0">
                          <a:effectLst/>
                        </a:rPr>
                        <a:t> детей, посещающих дошкольные учреждения 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ase"/>
                      <a:r>
                        <a:rPr lang="ru-RU" sz="1000" dirty="0">
                          <a:effectLst/>
                        </a:rPr>
                        <a:t>Компенсация части родительской платы за присмотр и уход за детьми, осваивающими образовательные программы дошкольного образования в организациях Московской области, осуществляющих образовательную деятельность​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41 767,6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9 065 человек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Постановление Правительства Московской области от 26 мая 2014 года №378/17 «Об утверждении Порядка обращения за компенсацией родительской платы за присмотр и 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 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146">
                <a:tc>
                  <a:txBody>
                    <a:bodyPr/>
                    <a:lstStyle/>
                    <a:p>
                      <a:pPr marL="0" algn="l" defTabSz="685800" rtl="0" eaLnBrk="1" fontAlgn="base" latinLnBrk="0" hangingPunct="1"/>
                      <a:r>
                        <a:rPr kumimoji="0" lang="ru-RU" sz="1000" kern="1200" dirty="0">
                          <a:effectLst/>
                        </a:rPr>
                        <a:t>Дети-сироты и дети, оставшиеся</a:t>
                      </a:r>
                      <a:r>
                        <a:rPr kumimoji="0" lang="ru-RU" sz="1000" kern="1200" baseline="0" dirty="0">
                          <a:effectLst/>
                        </a:rPr>
                        <a:t> </a:t>
                      </a:r>
                      <a:r>
                        <a:rPr kumimoji="0" lang="ru-RU" sz="1000" kern="1200" dirty="0">
                          <a:effectLst/>
                        </a:rPr>
                        <a:t>без попечения родителей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ase"/>
                      <a:r>
                        <a:rPr lang="ru-RU" sz="1000" dirty="0">
                          <a:effectLst/>
                        </a:rPr>
                        <a:t>Предоставление жилых помещений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детям-сиротам и детям, оставшимся без попечения родителей​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134 869,3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человек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Закон Московской области от 29.12.2007 № 248/2007-ОЗ «О предоставлении  полного государственного обеспечения и дополнительных гарантий  по социальной поддержке детям-сиротам и детям, оставшимся без попечения родителей»​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4231" y="13995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бюджета городского округа Щёлково Московской области с учётом интересов представителей целевых групп пользователей за 2024 году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9651087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536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Расходы бюджета городского округа Щёлково Московской области за 2024 год по разделам и подразделам КБК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44" y="7078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Тыс.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60758"/>
              </p:ext>
            </p:extLst>
          </p:nvPr>
        </p:nvGraphicFramePr>
        <p:xfrm>
          <a:off x="0" y="1015664"/>
          <a:ext cx="9134464" cy="584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Лист" r:id="rId4" imgW="9220244" imgH="5934002" progId="Excel.Sheet.12">
                  <p:embed/>
                </p:oleObj>
              </mc:Choice>
              <mc:Fallback>
                <p:oleObj name="Лист" r:id="rId4" imgW="9220244" imgH="5934002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15664"/>
                        <a:ext cx="9134464" cy="58423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863116"/>
      </p:ext>
    </p:extLst>
  </p:cSld>
  <p:clrMapOvr>
    <a:masterClrMapping/>
  </p:clrMapOvr>
  <p:transition spd="slow">
    <p:wheel spokes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34727"/>
              </p:ext>
            </p:extLst>
          </p:nvPr>
        </p:nvGraphicFramePr>
        <p:xfrm>
          <a:off x="0" y="375907"/>
          <a:ext cx="9144000" cy="648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Лист" r:id="rId3" imgW="9220244" imgH="6057813" progId="Excel.Sheet.12">
                  <p:embed/>
                </p:oleObj>
              </mc:Choice>
              <mc:Fallback>
                <p:oleObj name="Лист" r:id="rId3" imgW="9220244" imgH="6057813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75907"/>
                        <a:ext cx="9144000" cy="64820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38881" y="6813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75099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об общественно значимых проектах, реализуемых на территории городского округа Щёлково Московской области в 2024 году (тыс. рублей)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73226"/>
              </p:ext>
            </p:extLst>
          </p:nvPr>
        </p:nvGraphicFramePr>
        <p:xfrm>
          <a:off x="0" y="937756"/>
          <a:ext cx="9144000" cy="592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Лист" r:id="rId4" imgW="11830083" imgH="8877184" progId="Excel.Sheet.12">
                  <p:embed/>
                </p:oleObj>
              </mc:Choice>
              <mc:Fallback>
                <p:oleObj name="Лист" r:id="rId4" imgW="11830083" imgH="8877184" progId="Excel.Shee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37756"/>
                        <a:ext cx="9144000" cy="5920244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82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" y="0"/>
            <a:ext cx="9141726" cy="68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367"/>
            <a:ext cx="5580112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 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управлением</a:t>
            </a:r>
          </a:p>
          <a:p>
            <a:pPr algn="ctr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Администрации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городского округа Щёлково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466209"/>
            <a:ext cx="6804248" cy="24160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Телефон/факс: 8 496 566-94-19.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Эл. почта: 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fuashr@mail.ru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Финансового управления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дминистрации городского округа Щёлково — Александр Владимирович Фрыгин.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с 13:00 до 13:45</a:t>
            </a:r>
          </a:p>
        </p:txBody>
      </p:sp>
    </p:spTree>
    <p:extLst>
      <p:ext uri="{BB962C8B-B14F-4D97-AF65-F5344CB8AC3E}">
        <p14:creationId xmlns:p14="http://schemas.microsoft.com/office/powerpoint/2010/main" val="36267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779" y="5183656"/>
            <a:ext cx="2166417" cy="1440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95" y="3288697"/>
            <a:ext cx="2816772" cy="1880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78886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1"/>
                  </a:solidFill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tx1"/>
                  </a:solidFill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* Бюджет (от старонорманского </a:t>
              </a:r>
              <a:r>
                <a:rPr lang="en-US" sz="1200" b="1" dirty="0">
                  <a:solidFill>
                    <a:schemeClr val="tx1"/>
                  </a:solidFill>
                </a:rPr>
                <a:t>bougett</a:t>
              </a:r>
              <a:r>
                <a:rPr lang="ru-RU" sz="1200" b="1" dirty="0">
                  <a:solidFill>
                    <a:schemeClr val="tx1"/>
                  </a:solidFill>
                </a:rPr>
                <a:t>е</a:t>
              </a:r>
              <a:r>
                <a:rPr lang="en-US" sz="1200" b="1" dirty="0">
                  <a:solidFill>
                    <a:schemeClr val="tx1"/>
                  </a:solidFill>
                </a:rPr>
                <a:t> – </a:t>
              </a:r>
              <a:r>
                <a:rPr lang="ru-RU" sz="1200" b="1" dirty="0">
                  <a:solidFill>
                    <a:schemeClr val="tx1"/>
                  </a:solidFill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2" y="1949503"/>
            <a:ext cx="2326355" cy="174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8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" y="1149286"/>
            <a:ext cx="1943943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-6460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31541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04866" y="624192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Palatino Linotype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31" y="1610062"/>
            <a:ext cx="3384375" cy="33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866" y="1434905"/>
            <a:ext cx="2520670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198" y="3124389"/>
            <a:ext cx="2509294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tx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tx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tx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tx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tx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tx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tx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tx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tx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tx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tx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tx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tx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9555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45020</TotalTime>
  <Words>10268</Words>
  <Application>Microsoft Office PowerPoint</Application>
  <PresentationFormat>Экран (4:3)</PresentationFormat>
  <Paragraphs>1964</Paragraphs>
  <Slides>69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2" baseType="lpstr">
      <vt:lpstr>Antique Olive Compact</vt:lpstr>
      <vt:lpstr>Arial</vt:lpstr>
      <vt:lpstr>Calibri</vt:lpstr>
      <vt:lpstr>Calibri Light</vt:lpstr>
      <vt:lpstr>Century Gothic</vt:lpstr>
      <vt:lpstr>Constantia</vt:lpstr>
      <vt:lpstr>Corbel</vt:lpstr>
      <vt:lpstr>Palatino Linotype</vt:lpstr>
      <vt:lpstr>Times New Roman</vt:lpstr>
      <vt:lpstr>Wingdings 3</vt:lpstr>
      <vt:lpstr>Тема Office</vt:lpstr>
      <vt:lpstr>Сектор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объём налоговых и неналоговых доходов на душу населения городского округа Щёлково в сравнении с другими муниципальными образованиями источник информации: Открытый бюджет Московской области https://budget.mosreg.ru/dokumenty/byudzhetnaya-politika/pokazateli-ispolneniya-byudzhetov-municipalnyx-obrazovanij-moskovskoj-oblasti/#tab-id-12  Мосстат/Население https://77.rosstat.gov.ru/Статистика/Официальная_статистика/Московская_область/Население?ysclid=locya39shj216870105  </vt:lpstr>
      <vt:lpstr>Информация о выполнении основных характеристик бюджета городского округа Щёлково Московской области за 2024 год (млн.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земельного налога, действующие в 2024 году</vt:lpstr>
      <vt:lpstr>Ставки по уплате земельного налога, действующие в 2024 году  (продолжение)</vt:lpstr>
      <vt:lpstr>Ставки по уплате налога на имущество физических лиц, действующие в 2024 году</vt:lpstr>
      <vt:lpstr>Ставки по уплате налога на имущество физических лиц, действующие в 2024 году (продолжение)</vt:lpstr>
      <vt:lpstr>Презентация PowerPoint</vt:lpstr>
      <vt:lpstr>Презентация PowerPoint</vt:lpstr>
      <vt:lpstr>Презентация PowerPoint</vt:lpstr>
      <vt:lpstr>Структура расходов бюджета городского округа Щёлково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И.В. Финеева</cp:lastModifiedBy>
  <cp:revision>2870</cp:revision>
  <cp:lastPrinted>2024-04-01T11:35:25Z</cp:lastPrinted>
  <dcterms:created xsi:type="dcterms:W3CDTF">2014-11-07T09:30:42Z</dcterms:created>
  <dcterms:modified xsi:type="dcterms:W3CDTF">2025-03-06T07:48:11Z</dcterms:modified>
</cp:coreProperties>
</file>