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75" r:id="rId3"/>
    <p:sldId id="257" r:id="rId4"/>
    <p:sldId id="258" r:id="rId5"/>
    <p:sldId id="259" r:id="rId6"/>
    <p:sldId id="260" r:id="rId7"/>
    <p:sldId id="261" r:id="rId8"/>
    <p:sldId id="276" r:id="rId9"/>
    <p:sldId id="273" r:id="rId10"/>
    <p:sldId id="274" r:id="rId11"/>
    <p:sldId id="263" r:id="rId12"/>
    <p:sldId id="269" r:id="rId13"/>
    <p:sldId id="277" r:id="rId14"/>
    <p:sldId id="290" r:id="rId15"/>
    <p:sldId id="291" r:id="rId16"/>
    <p:sldId id="292" r:id="rId17"/>
    <p:sldId id="293" r:id="rId18"/>
    <p:sldId id="294" r:id="rId19"/>
    <p:sldId id="295" r:id="rId20"/>
    <p:sldId id="278" r:id="rId21"/>
  </p:sldIdLst>
  <p:sldSz cx="12192000" cy="6858000"/>
  <p:notesSz cx="9866313" cy="6735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5613" indent="1588" algn="l" rtl="0" fontAlgn="base">
      <a:spcBef>
        <a:spcPct val="0"/>
      </a:spcBef>
      <a:spcAft>
        <a:spcPct val="0"/>
      </a:spcAft>
      <a:defRPr kern="1200">
        <a:solidFill>
          <a:schemeClr val="tx1"/>
        </a:solidFill>
        <a:latin typeface="Arial" charset="0"/>
        <a:ea typeface="+mn-ea"/>
        <a:cs typeface="Arial" charset="0"/>
      </a:defRPr>
    </a:lvl2pPr>
    <a:lvl3pPr marL="912813" indent="1588" algn="l" rtl="0" fontAlgn="base">
      <a:spcBef>
        <a:spcPct val="0"/>
      </a:spcBef>
      <a:spcAft>
        <a:spcPct val="0"/>
      </a:spcAft>
      <a:defRPr kern="1200">
        <a:solidFill>
          <a:schemeClr val="tx1"/>
        </a:solidFill>
        <a:latin typeface="Arial" charset="0"/>
        <a:ea typeface="+mn-ea"/>
        <a:cs typeface="Arial" charset="0"/>
      </a:defRPr>
    </a:lvl3pPr>
    <a:lvl4pPr marL="1370013" indent="1588" algn="l" rtl="0" fontAlgn="base">
      <a:spcBef>
        <a:spcPct val="0"/>
      </a:spcBef>
      <a:spcAft>
        <a:spcPct val="0"/>
      </a:spcAft>
      <a:defRPr kern="1200">
        <a:solidFill>
          <a:schemeClr val="tx1"/>
        </a:solidFill>
        <a:latin typeface="Arial" charset="0"/>
        <a:ea typeface="+mn-ea"/>
        <a:cs typeface="Arial" charset="0"/>
      </a:defRPr>
    </a:lvl4pPr>
    <a:lvl5pPr marL="1827213" indent="158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8" autoAdjust="0"/>
    <p:restoredTop sz="94574" autoAdjust="0"/>
  </p:normalViewPr>
  <p:slideViewPr>
    <p:cSldViewPr snapToGrid="0">
      <p:cViewPr>
        <p:scale>
          <a:sx n="100" d="100"/>
          <a:sy n="100" d="100"/>
        </p:scale>
        <p:origin x="-660" y="-222"/>
      </p:cViewPr>
      <p:guideLst>
        <p:guide orient="horz" pos="216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1836" y="-108"/>
      </p:cViewPr>
      <p:guideLst>
        <p:guide orient="horz" pos="2121"/>
        <p:guide pos="310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DBF99-1B54-4F55-AA8F-81E414B1E367}"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051554F3-5DEF-4F48-B443-63CC80F262E2}">
      <dgm:prSet phldrT="[Текст]"/>
      <dgm:spPr/>
      <dgm:t>
        <a:bodyPr/>
        <a:lstStyle/>
        <a:p>
          <a:r>
            <a:rPr lang="ru-RU" b="0" i="0" dirty="0" smtClean="0">
              <a:latin typeface="Times New Roman" pitchFamily="18" charset="0"/>
              <a:cs typeface="Times New Roman" pitchFamily="18" charset="0"/>
            </a:rPr>
            <a:t>Е</a:t>
          </a:r>
          <a:r>
            <a:rPr lang="en-US" b="0" i="0" dirty="0" err="1" smtClean="0">
              <a:latin typeface="Times New Roman" pitchFamily="18" charset="0"/>
              <a:cs typeface="Times New Roman" pitchFamily="18" charset="0"/>
            </a:rPr>
            <a:t>lectric</a:t>
          </a:r>
          <a:r>
            <a:rPr lang="en-US" b="0" i="0" dirty="0" smtClean="0">
              <a:latin typeface="Times New Roman" pitchFamily="18" charset="0"/>
              <a:cs typeface="Times New Roman" pitchFamily="18" charset="0"/>
            </a:rPr>
            <a:t> power 1.2 megawatts</a:t>
          </a:r>
          <a:endParaRPr lang="ru-RU" dirty="0">
            <a:latin typeface="Times New Roman" pitchFamily="18" charset="0"/>
            <a:cs typeface="Times New Roman" pitchFamily="18" charset="0"/>
          </a:endParaRPr>
        </a:p>
      </dgm:t>
    </dgm:pt>
    <dgm:pt modelId="{6F59E446-8C9C-4BE8-A75D-19EE19A28C2C}" type="parTrans" cxnId="{CBE0DE3D-91F8-4364-B130-2B4A8A54FEDA}">
      <dgm:prSet/>
      <dgm:spPr/>
      <dgm:t>
        <a:bodyPr/>
        <a:lstStyle/>
        <a:p>
          <a:endParaRPr lang="ru-RU"/>
        </a:p>
      </dgm:t>
    </dgm:pt>
    <dgm:pt modelId="{9D7CCFB8-1846-4DDC-A54D-E7E0AF2FAB92}" type="sibTrans" cxnId="{CBE0DE3D-91F8-4364-B130-2B4A8A54FEDA}">
      <dgm:prSet/>
      <dgm:spPr/>
      <dgm:t>
        <a:bodyPr/>
        <a:lstStyle/>
        <a:p>
          <a:endParaRPr lang="ru-RU"/>
        </a:p>
      </dgm:t>
    </dgm:pt>
    <dgm:pt modelId="{1FD9020F-8BFA-480A-8C38-889279ACEA3F}" type="asst">
      <dgm:prSet phldrT="[Текст]"/>
      <dgm:spPr/>
      <dgm:t>
        <a:bodyPr/>
        <a:lstStyle/>
        <a:p>
          <a:r>
            <a:rPr lang="en-US" b="0" i="0" dirty="0" smtClean="0">
              <a:latin typeface="Times New Roman" pitchFamily="18" charset="0"/>
              <a:cs typeface="Times New Roman" pitchFamily="18" charset="0"/>
            </a:rPr>
            <a:t>Autonomous heat supply</a:t>
          </a:r>
          <a:endParaRPr lang="ru-RU" dirty="0">
            <a:latin typeface="Times New Roman" pitchFamily="18" charset="0"/>
            <a:cs typeface="Times New Roman" pitchFamily="18" charset="0"/>
          </a:endParaRPr>
        </a:p>
      </dgm:t>
    </dgm:pt>
    <dgm:pt modelId="{E688D272-91D1-416A-85F6-39F94CB018AE}" type="parTrans" cxnId="{E066BCF4-0F2A-484F-87CD-99F4AAD0E503}">
      <dgm:prSet/>
      <dgm:spPr/>
      <dgm:t>
        <a:bodyPr/>
        <a:lstStyle/>
        <a:p>
          <a:endParaRPr lang="ru-RU"/>
        </a:p>
      </dgm:t>
    </dgm:pt>
    <dgm:pt modelId="{D783F5F5-0116-4272-83A0-0E60FB0D5712}" type="sibTrans" cxnId="{E066BCF4-0F2A-484F-87CD-99F4AAD0E503}">
      <dgm:prSet/>
      <dgm:spPr/>
      <dgm:t>
        <a:bodyPr/>
        <a:lstStyle/>
        <a:p>
          <a:endParaRPr lang="ru-RU"/>
        </a:p>
      </dgm:t>
    </dgm:pt>
    <dgm:pt modelId="{4709C90D-ABD8-4F12-8C0F-1CBB376AD0FF}">
      <dgm:prSet phldrT="[Текст]"/>
      <dgm:spPr/>
      <dgm:t>
        <a:bodyPr/>
        <a:lstStyle/>
        <a:p>
          <a:r>
            <a:rPr lang="ru-RU" b="0" i="0" dirty="0" smtClean="0">
              <a:latin typeface="Times New Roman" pitchFamily="18" charset="0"/>
              <a:cs typeface="Times New Roman" pitchFamily="18" charset="0"/>
            </a:rPr>
            <a:t>А</a:t>
          </a:r>
          <a:r>
            <a:rPr lang="en-US" b="0" i="0" dirty="0" err="1" smtClean="0">
              <a:latin typeface="Times New Roman" pitchFamily="18" charset="0"/>
              <a:cs typeface="Times New Roman" pitchFamily="18" charset="0"/>
            </a:rPr>
            <a:t>vailability</a:t>
          </a:r>
          <a:r>
            <a:rPr lang="en-US" b="0" i="0" dirty="0" smtClean="0">
              <a:latin typeface="Times New Roman" pitchFamily="18" charset="0"/>
              <a:cs typeface="Times New Roman" pitchFamily="18" charset="0"/>
            </a:rPr>
            <a:t> of buildings: Yes</a:t>
          </a:r>
          <a:endParaRPr lang="ru-RU" dirty="0">
            <a:latin typeface="Times New Roman" pitchFamily="18" charset="0"/>
            <a:cs typeface="Times New Roman" pitchFamily="18" charset="0"/>
          </a:endParaRPr>
        </a:p>
      </dgm:t>
    </dgm:pt>
    <dgm:pt modelId="{92980A8A-6447-44B0-A7FD-82FCDD205197}" type="parTrans" cxnId="{A68C3AAD-D9DA-4750-BE60-BD7F174F340A}">
      <dgm:prSet/>
      <dgm:spPr>
        <a:ln>
          <a:solidFill>
            <a:srgbClr val="009900"/>
          </a:solidFill>
        </a:ln>
      </dgm:spPr>
      <dgm:t>
        <a:bodyPr/>
        <a:lstStyle/>
        <a:p>
          <a:endParaRPr lang="ru-RU"/>
        </a:p>
      </dgm:t>
    </dgm:pt>
    <dgm:pt modelId="{986E07DE-7C20-4AB6-A035-5895F8D6B783}" type="sibTrans" cxnId="{A68C3AAD-D9DA-4750-BE60-BD7F174F340A}">
      <dgm:prSet/>
      <dgm:spPr/>
      <dgm:t>
        <a:bodyPr/>
        <a:lstStyle/>
        <a:p>
          <a:endParaRPr lang="ru-RU"/>
        </a:p>
      </dgm:t>
    </dgm:pt>
    <dgm:pt modelId="{0EB51B83-3173-4E2F-8B0A-5A9713B11E4E}">
      <dgm:prSet phldrT="[Текст]"/>
      <dgm:spPr/>
      <dgm:t>
        <a:bodyPr/>
        <a:lstStyle/>
        <a:p>
          <a:r>
            <a:rPr lang="en-US" b="0" i="0" dirty="0" smtClean="0">
              <a:latin typeface="Times New Roman" pitchFamily="18" charset="0"/>
              <a:cs typeface="Times New Roman" pitchFamily="18" charset="0"/>
            </a:rPr>
            <a:t>Distance to the railway station-3 km.</a:t>
          </a:r>
          <a:endParaRPr lang="ru-RU" dirty="0">
            <a:latin typeface="Times New Roman" pitchFamily="18" charset="0"/>
            <a:cs typeface="Times New Roman" pitchFamily="18" charset="0"/>
          </a:endParaRPr>
        </a:p>
      </dgm:t>
    </dgm:pt>
    <dgm:pt modelId="{653EA54F-694F-46E3-86CD-E6AE2759FD0D}" type="parTrans" cxnId="{F7BBB3A1-B50F-48DA-ACEA-ACE29C964C40}">
      <dgm:prSet/>
      <dgm:spPr/>
      <dgm:t>
        <a:bodyPr/>
        <a:lstStyle/>
        <a:p>
          <a:endParaRPr lang="ru-RU"/>
        </a:p>
      </dgm:t>
    </dgm:pt>
    <dgm:pt modelId="{7CDB0C4C-59DA-4D27-878F-B9F72451736A}" type="sibTrans" cxnId="{F7BBB3A1-B50F-48DA-ACEA-ACE29C964C40}">
      <dgm:prSet/>
      <dgm:spPr/>
      <dgm:t>
        <a:bodyPr/>
        <a:lstStyle/>
        <a:p>
          <a:endParaRPr lang="ru-RU"/>
        </a:p>
      </dgm:t>
    </dgm:pt>
    <dgm:pt modelId="{5EFED826-E5FF-48D0-9D81-B81154F2202A}">
      <dgm:prSet phldrT="[Текст]"/>
      <dgm:spPr/>
      <dgm:t>
        <a:bodyPr/>
        <a:lstStyle/>
        <a:p>
          <a:r>
            <a:rPr lang="en-US" b="0" i="0" dirty="0" smtClean="0">
              <a:latin typeface="Times New Roman" pitchFamily="18" charset="0"/>
              <a:cs typeface="Times New Roman" pitchFamily="18" charset="0"/>
            </a:rPr>
            <a:t>Permissible SPZ-50 m</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6B0389F1-6DA8-4B62-B411-249B7A7E5E50}" type="parTrans" cxnId="{DB6140D7-4691-49CE-8587-95A3CD8C22EE}">
      <dgm:prSet/>
      <dgm:spPr>
        <a:ln>
          <a:solidFill>
            <a:srgbClr val="009900"/>
          </a:solidFill>
        </a:ln>
      </dgm:spPr>
      <dgm:t>
        <a:bodyPr/>
        <a:lstStyle/>
        <a:p>
          <a:endParaRPr lang="ru-RU"/>
        </a:p>
      </dgm:t>
    </dgm:pt>
    <dgm:pt modelId="{1C86EA95-A652-41FC-A11F-4801FBF26627}" type="sibTrans" cxnId="{DB6140D7-4691-49CE-8587-95A3CD8C22EE}">
      <dgm:prSet/>
      <dgm:spPr/>
      <dgm:t>
        <a:bodyPr/>
        <a:lstStyle/>
        <a:p>
          <a:endParaRPr lang="ru-RU"/>
        </a:p>
      </dgm:t>
    </dgm:pt>
    <dgm:pt modelId="{CCC8A005-CFA7-4135-B1B5-00FB10AF7848}">
      <dgm:prSet/>
      <dgm:spPr/>
      <dgm:t>
        <a:bodyPr/>
        <a:lstStyle/>
        <a:p>
          <a:r>
            <a:rPr lang="en-US" b="0" i="0" dirty="0" smtClean="0">
              <a:latin typeface="Times New Roman" pitchFamily="18" charset="0"/>
              <a:cs typeface="Times New Roman" pitchFamily="18" charset="0"/>
            </a:rPr>
            <a:t>Water supply 30 cubic meters per day</a:t>
          </a:r>
          <a:endParaRPr lang="ru-RU" dirty="0">
            <a:latin typeface="Times New Roman" pitchFamily="18" charset="0"/>
            <a:cs typeface="Times New Roman" pitchFamily="18" charset="0"/>
          </a:endParaRPr>
        </a:p>
      </dgm:t>
    </dgm:pt>
    <dgm:pt modelId="{6ED2975C-28A9-4E36-B164-DDDF9B7AAE0B}" type="parTrans" cxnId="{1B93F192-61D4-4C45-9C89-A8156A9C7486}">
      <dgm:prSet/>
      <dgm:spPr/>
      <dgm:t>
        <a:bodyPr/>
        <a:lstStyle/>
        <a:p>
          <a:endParaRPr lang="ru-RU"/>
        </a:p>
      </dgm:t>
    </dgm:pt>
    <dgm:pt modelId="{830FFA2C-B539-42D9-9420-840AA1F4A330}" type="sibTrans" cxnId="{1B93F192-61D4-4C45-9C89-A8156A9C7486}">
      <dgm:prSet/>
      <dgm:spPr/>
      <dgm:t>
        <a:bodyPr/>
        <a:lstStyle/>
        <a:p>
          <a:endParaRPr lang="ru-RU"/>
        </a:p>
      </dgm:t>
    </dgm:pt>
    <dgm:pt modelId="{8E493914-4371-4489-A7AC-102B87368DFC}" type="pres">
      <dgm:prSet presAssocID="{B0DDBF99-1B54-4F55-AA8F-81E414B1E367}" presName="Name0" presStyleCnt="0">
        <dgm:presLayoutVars>
          <dgm:orgChart val="1"/>
          <dgm:chPref val="1"/>
          <dgm:dir/>
          <dgm:animOne val="branch"/>
          <dgm:animLvl val="lvl"/>
          <dgm:resizeHandles/>
        </dgm:presLayoutVars>
      </dgm:prSet>
      <dgm:spPr/>
      <dgm:t>
        <a:bodyPr/>
        <a:lstStyle/>
        <a:p>
          <a:endParaRPr lang="ru-RU"/>
        </a:p>
      </dgm:t>
    </dgm:pt>
    <dgm:pt modelId="{B72F6ACF-3F6D-4939-B990-9716B710EDA8}" type="pres">
      <dgm:prSet presAssocID="{051554F3-5DEF-4F48-B443-63CC80F262E2}" presName="hierRoot1" presStyleCnt="0">
        <dgm:presLayoutVars>
          <dgm:hierBranch val="init"/>
        </dgm:presLayoutVars>
      </dgm:prSet>
      <dgm:spPr/>
    </dgm:pt>
    <dgm:pt modelId="{3EE11539-28ED-4A62-A814-F2F9E87B198E}" type="pres">
      <dgm:prSet presAssocID="{051554F3-5DEF-4F48-B443-63CC80F262E2}" presName="rootComposite1" presStyleCnt="0"/>
      <dgm:spPr/>
    </dgm:pt>
    <dgm:pt modelId="{A55AFF4A-73BD-440E-8B8E-E850BA9D75CD}" type="pres">
      <dgm:prSet presAssocID="{051554F3-5DEF-4F48-B443-63CC80F262E2}" presName="rootText1" presStyleLbl="alignAcc1" presStyleIdx="0" presStyleCnt="0">
        <dgm:presLayoutVars>
          <dgm:chPref val="3"/>
        </dgm:presLayoutVars>
      </dgm:prSet>
      <dgm:spPr/>
      <dgm:t>
        <a:bodyPr/>
        <a:lstStyle/>
        <a:p>
          <a:endParaRPr lang="ru-RU"/>
        </a:p>
      </dgm:t>
    </dgm:pt>
    <dgm:pt modelId="{0117F51C-D81D-43B9-AC5B-D0078F3A2ABC}" type="pres">
      <dgm:prSet presAssocID="{051554F3-5DEF-4F48-B443-63CC80F262E2}" presName="topArc1" presStyleLbl="parChTrans1D1" presStyleIdx="0" presStyleCnt="12"/>
      <dgm:spPr>
        <a:ln>
          <a:solidFill>
            <a:srgbClr val="009900"/>
          </a:solidFill>
        </a:ln>
      </dgm:spPr>
    </dgm:pt>
    <dgm:pt modelId="{11BB4CD7-377E-4A4B-B346-4C6FF16675F4}" type="pres">
      <dgm:prSet presAssocID="{051554F3-5DEF-4F48-B443-63CC80F262E2}" presName="bottomArc1" presStyleLbl="parChTrans1D1" presStyleIdx="1" presStyleCnt="12"/>
      <dgm:spPr>
        <a:ln>
          <a:solidFill>
            <a:srgbClr val="009900"/>
          </a:solidFill>
        </a:ln>
      </dgm:spPr>
    </dgm:pt>
    <dgm:pt modelId="{2ADCB408-60D1-43C2-A2FB-A20CE677B19E}" type="pres">
      <dgm:prSet presAssocID="{051554F3-5DEF-4F48-B443-63CC80F262E2}" presName="topConnNode1" presStyleLbl="node1" presStyleIdx="0" presStyleCnt="0"/>
      <dgm:spPr/>
      <dgm:t>
        <a:bodyPr/>
        <a:lstStyle/>
        <a:p>
          <a:endParaRPr lang="ru-RU"/>
        </a:p>
      </dgm:t>
    </dgm:pt>
    <dgm:pt modelId="{3323ED24-C6F6-4EB5-B021-A6A6F83D7AF4}" type="pres">
      <dgm:prSet presAssocID="{051554F3-5DEF-4F48-B443-63CC80F262E2}" presName="hierChild2" presStyleCnt="0"/>
      <dgm:spPr/>
    </dgm:pt>
    <dgm:pt modelId="{7A887D24-E746-49FD-8242-57FA044B0962}" type="pres">
      <dgm:prSet presAssocID="{92980A8A-6447-44B0-A7FD-82FCDD205197}" presName="Name28" presStyleLbl="parChTrans1D2" presStyleIdx="0" presStyleCnt="4"/>
      <dgm:spPr/>
      <dgm:t>
        <a:bodyPr/>
        <a:lstStyle/>
        <a:p>
          <a:endParaRPr lang="ru-RU"/>
        </a:p>
      </dgm:t>
    </dgm:pt>
    <dgm:pt modelId="{7AB0BB1F-A663-4364-9992-57134D165A85}" type="pres">
      <dgm:prSet presAssocID="{4709C90D-ABD8-4F12-8C0F-1CBB376AD0FF}" presName="hierRoot2" presStyleCnt="0">
        <dgm:presLayoutVars>
          <dgm:hierBranch val="init"/>
        </dgm:presLayoutVars>
      </dgm:prSet>
      <dgm:spPr/>
    </dgm:pt>
    <dgm:pt modelId="{3B24128D-7892-4F2C-9886-ADA47AF0C9CB}" type="pres">
      <dgm:prSet presAssocID="{4709C90D-ABD8-4F12-8C0F-1CBB376AD0FF}" presName="rootComposite2" presStyleCnt="0"/>
      <dgm:spPr/>
    </dgm:pt>
    <dgm:pt modelId="{C061FF58-D1FB-4C7A-A435-F8E733A72E3F}" type="pres">
      <dgm:prSet presAssocID="{4709C90D-ABD8-4F12-8C0F-1CBB376AD0FF}" presName="rootText2" presStyleLbl="alignAcc1" presStyleIdx="0" presStyleCnt="0">
        <dgm:presLayoutVars>
          <dgm:chPref val="3"/>
        </dgm:presLayoutVars>
      </dgm:prSet>
      <dgm:spPr/>
      <dgm:t>
        <a:bodyPr/>
        <a:lstStyle/>
        <a:p>
          <a:endParaRPr lang="ru-RU"/>
        </a:p>
      </dgm:t>
    </dgm:pt>
    <dgm:pt modelId="{40D3174C-BCF8-4E77-9BC5-DB2FC25DC501}" type="pres">
      <dgm:prSet presAssocID="{4709C90D-ABD8-4F12-8C0F-1CBB376AD0FF}" presName="topArc2" presStyleLbl="parChTrans1D1" presStyleIdx="2" presStyleCnt="12"/>
      <dgm:spPr>
        <a:ln>
          <a:solidFill>
            <a:srgbClr val="009900"/>
          </a:solidFill>
        </a:ln>
      </dgm:spPr>
    </dgm:pt>
    <dgm:pt modelId="{B91728B5-E948-4057-9A3A-E023C344B438}" type="pres">
      <dgm:prSet presAssocID="{4709C90D-ABD8-4F12-8C0F-1CBB376AD0FF}" presName="bottomArc2" presStyleLbl="parChTrans1D1" presStyleIdx="3" presStyleCnt="12"/>
      <dgm:spPr>
        <a:ln>
          <a:solidFill>
            <a:srgbClr val="009900"/>
          </a:solidFill>
        </a:ln>
      </dgm:spPr>
    </dgm:pt>
    <dgm:pt modelId="{F0BF7C2A-313E-41EA-BC3F-7C9C4989A37D}" type="pres">
      <dgm:prSet presAssocID="{4709C90D-ABD8-4F12-8C0F-1CBB376AD0FF}" presName="topConnNode2" presStyleLbl="node2" presStyleIdx="0" presStyleCnt="0"/>
      <dgm:spPr/>
      <dgm:t>
        <a:bodyPr/>
        <a:lstStyle/>
        <a:p>
          <a:endParaRPr lang="ru-RU"/>
        </a:p>
      </dgm:t>
    </dgm:pt>
    <dgm:pt modelId="{9CCDDA43-4A5E-45EC-94F9-54C04A2F4212}" type="pres">
      <dgm:prSet presAssocID="{4709C90D-ABD8-4F12-8C0F-1CBB376AD0FF}" presName="hierChild4" presStyleCnt="0"/>
      <dgm:spPr/>
    </dgm:pt>
    <dgm:pt modelId="{79FFDDED-12D8-44DF-A65A-6B6D1F09218D}" type="pres">
      <dgm:prSet presAssocID="{4709C90D-ABD8-4F12-8C0F-1CBB376AD0FF}" presName="hierChild5" presStyleCnt="0"/>
      <dgm:spPr/>
    </dgm:pt>
    <dgm:pt modelId="{821438F5-CCD2-4A4D-A662-FE4F175FD22B}" type="pres">
      <dgm:prSet presAssocID="{653EA54F-694F-46E3-86CD-E6AE2759FD0D}" presName="Name28" presStyleLbl="parChTrans1D2" presStyleIdx="1" presStyleCnt="4"/>
      <dgm:spPr/>
      <dgm:t>
        <a:bodyPr/>
        <a:lstStyle/>
        <a:p>
          <a:endParaRPr lang="ru-RU"/>
        </a:p>
      </dgm:t>
    </dgm:pt>
    <dgm:pt modelId="{D4AFF963-183B-486D-9C9B-A026BAB2F9AA}" type="pres">
      <dgm:prSet presAssocID="{0EB51B83-3173-4E2F-8B0A-5A9713B11E4E}" presName="hierRoot2" presStyleCnt="0">
        <dgm:presLayoutVars>
          <dgm:hierBranch val="init"/>
        </dgm:presLayoutVars>
      </dgm:prSet>
      <dgm:spPr/>
    </dgm:pt>
    <dgm:pt modelId="{20C6ED79-098E-42E9-B87C-ED183092C081}" type="pres">
      <dgm:prSet presAssocID="{0EB51B83-3173-4E2F-8B0A-5A9713B11E4E}" presName="rootComposite2" presStyleCnt="0"/>
      <dgm:spPr/>
    </dgm:pt>
    <dgm:pt modelId="{0689DE06-808D-4F0F-A168-5EC8B36791E6}" type="pres">
      <dgm:prSet presAssocID="{0EB51B83-3173-4E2F-8B0A-5A9713B11E4E}" presName="rootText2" presStyleLbl="alignAcc1" presStyleIdx="0" presStyleCnt="0">
        <dgm:presLayoutVars>
          <dgm:chPref val="3"/>
        </dgm:presLayoutVars>
      </dgm:prSet>
      <dgm:spPr/>
      <dgm:t>
        <a:bodyPr/>
        <a:lstStyle/>
        <a:p>
          <a:endParaRPr lang="ru-RU"/>
        </a:p>
      </dgm:t>
    </dgm:pt>
    <dgm:pt modelId="{8BB82007-24E1-4BE7-AC64-EF8F83295201}" type="pres">
      <dgm:prSet presAssocID="{0EB51B83-3173-4E2F-8B0A-5A9713B11E4E}" presName="topArc2" presStyleLbl="parChTrans1D1" presStyleIdx="4" presStyleCnt="12"/>
      <dgm:spPr>
        <a:ln>
          <a:solidFill>
            <a:srgbClr val="009900"/>
          </a:solidFill>
        </a:ln>
      </dgm:spPr>
    </dgm:pt>
    <dgm:pt modelId="{381F834F-B574-457E-8651-CAB268AD7F8C}" type="pres">
      <dgm:prSet presAssocID="{0EB51B83-3173-4E2F-8B0A-5A9713B11E4E}" presName="bottomArc2" presStyleLbl="parChTrans1D1" presStyleIdx="5" presStyleCnt="12"/>
      <dgm:spPr>
        <a:ln>
          <a:solidFill>
            <a:srgbClr val="009900"/>
          </a:solidFill>
        </a:ln>
      </dgm:spPr>
    </dgm:pt>
    <dgm:pt modelId="{974890CC-496C-4ED3-B7A6-E6FC3458C6EE}" type="pres">
      <dgm:prSet presAssocID="{0EB51B83-3173-4E2F-8B0A-5A9713B11E4E}" presName="topConnNode2" presStyleLbl="node2" presStyleIdx="0" presStyleCnt="0"/>
      <dgm:spPr/>
      <dgm:t>
        <a:bodyPr/>
        <a:lstStyle/>
        <a:p>
          <a:endParaRPr lang="ru-RU"/>
        </a:p>
      </dgm:t>
    </dgm:pt>
    <dgm:pt modelId="{BA9A7D4B-6222-4C45-88C3-A858500A0944}" type="pres">
      <dgm:prSet presAssocID="{0EB51B83-3173-4E2F-8B0A-5A9713B11E4E}" presName="hierChild4" presStyleCnt="0"/>
      <dgm:spPr/>
    </dgm:pt>
    <dgm:pt modelId="{834CA919-AF88-4740-814E-8F63C8EA63DA}" type="pres">
      <dgm:prSet presAssocID="{0EB51B83-3173-4E2F-8B0A-5A9713B11E4E}" presName="hierChild5" presStyleCnt="0"/>
      <dgm:spPr/>
    </dgm:pt>
    <dgm:pt modelId="{DBEB8A42-AC9D-454A-A21D-026D955DB8EB}" type="pres">
      <dgm:prSet presAssocID="{6B0389F1-6DA8-4B62-B411-249B7A7E5E50}" presName="Name28" presStyleLbl="parChTrans1D2" presStyleIdx="2" presStyleCnt="4"/>
      <dgm:spPr/>
      <dgm:t>
        <a:bodyPr/>
        <a:lstStyle/>
        <a:p>
          <a:endParaRPr lang="ru-RU"/>
        </a:p>
      </dgm:t>
    </dgm:pt>
    <dgm:pt modelId="{3DF3B32B-F74A-4655-8585-977052B4519E}" type="pres">
      <dgm:prSet presAssocID="{5EFED826-E5FF-48D0-9D81-B81154F2202A}" presName="hierRoot2" presStyleCnt="0">
        <dgm:presLayoutVars>
          <dgm:hierBranch val="init"/>
        </dgm:presLayoutVars>
      </dgm:prSet>
      <dgm:spPr/>
    </dgm:pt>
    <dgm:pt modelId="{93B319C8-39E3-4FCF-874B-35755F11A550}" type="pres">
      <dgm:prSet presAssocID="{5EFED826-E5FF-48D0-9D81-B81154F2202A}" presName="rootComposite2" presStyleCnt="0"/>
      <dgm:spPr/>
    </dgm:pt>
    <dgm:pt modelId="{C22CF7AB-D42A-40C3-90E8-F9B2F99C5862}" type="pres">
      <dgm:prSet presAssocID="{5EFED826-E5FF-48D0-9D81-B81154F2202A}" presName="rootText2" presStyleLbl="alignAcc1" presStyleIdx="0" presStyleCnt="0">
        <dgm:presLayoutVars>
          <dgm:chPref val="3"/>
        </dgm:presLayoutVars>
      </dgm:prSet>
      <dgm:spPr/>
      <dgm:t>
        <a:bodyPr/>
        <a:lstStyle/>
        <a:p>
          <a:endParaRPr lang="ru-RU"/>
        </a:p>
      </dgm:t>
    </dgm:pt>
    <dgm:pt modelId="{F472282D-882D-4E27-8D71-D46DF3011869}" type="pres">
      <dgm:prSet presAssocID="{5EFED826-E5FF-48D0-9D81-B81154F2202A}" presName="topArc2" presStyleLbl="parChTrans1D1" presStyleIdx="6" presStyleCnt="12"/>
      <dgm:spPr>
        <a:ln>
          <a:solidFill>
            <a:srgbClr val="009900"/>
          </a:solidFill>
        </a:ln>
      </dgm:spPr>
    </dgm:pt>
    <dgm:pt modelId="{A38F3499-4B96-4F35-9441-5568658D1382}" type="pres">
      <dgm:prSet presAssocID="{5EFED826-E5FF-48D0-9D81-B81154F2202A}" presName="bottomArc2" presStyleLbl="parChTrans1D1" presStyleIdx="7" presStyleCnt="12"/>
      <dgm:spPr>
        <a:ln>
          <a:solidFill>
            <a:srgbClr val="009900"/>
          </a:solidFill>
        </a:ln>
      </dgm:spPr>
    </dgm:pt>
    <dgm:pt modelId="{D3C6F016-80CE-424D-8D98-9F060972EC67}" type="pres">
      <dgm:prSet presAssocID="{5EFED826-E5FF-48D0-9D81-B81154F2202A}" presName="topConnNode2" presStyleLbl="node2" presStyleIdx="0" presStyleCnt="0"/>
      <dgm:spPr/>
      <dgm:t>
        <a:bodyPr/>
        <a:lstStyle/>
        <a:p>
          <a:endParaRPr lang="ru-RU"/>
        </a:p>
      </dgm:t>
    </dgm:pt>
    <dgm:pt modelId="{1E96280E-0D22-4C23-B2AD-C4175D74C480}" type="pres">
      <dgm:prSet presAssocID="{5EFED826-E5FF-48D0-9D81-B81154F2202A}" presName="hierChild4" presStyleCnt="0"/>
      <dgm:spPr/>
    </dgm:pt>
    <dgm:pt modelId="{9AD035E7-EB97-48D3-90DA-2D282AF5EF5D}" type="pres">
      <dgm:prSet presAssocID="{5EFED826-E5FF-48D0-9D81-B81154F2202A}" presName="hierChild5" presStyleCnt="0"/>
      <dgm:spPr/>
    </dgm:pt>
    <dgm:pt modelId="{9CBAF7A2-1D8F-4374-83A6-B51A6CB9BDB4}" type="pres">
      <dgm:prSet presAssocID="{051554F3-5DEF-4F48-B443-63CC80F262E2}" presName="hierChild3" presStyleCnt="0"/>
      <dgm:spPr/>
    </dgm:pt>
    <dgm:pt modelId="{E7B8ABCB-399F-44DC-BD18-5E4DA039D118}" type="pres">
      <dgm:prSet presAssocID="{E688D272-91D1-416A-85F6-39F94CB018AE}" presName="Name101" presStyleLbl="parChTrans1D2" presStyleIdx="3" presStyleCnt="4"/>
      <dgm:spPr/>
      <dgm:t>
        <a:bodyPr/>
        <a:lstStyle/>
        <a:p>
          <a:endParaRPr lang="ru-RU"/>
        </a:p>
      </dgm:t>
    </dgm:pt>
    <dgm:pt modelId="{DED9EC8A-9849-43C3-9E6F-9938764F778A}" type="pres">
      <dgm:prSet presAssocID="{1FD9020F-8BFA-480A-8C38-889279ACEA3F}" presName="hierRoot3" presStyleCnt="0">
        <dgm:presLayoutVars>
          <dgm:hierBranch val="init"/>
        </dgm:presLayoutVars>
      </dgm:prSet>
      <dgm:spPr/>
    </dgm:pt>
    <dgm:pt modelId="{AADC2DF1-CF84-4D0B-A521-3CF3147232C9}" type="pres">
      <dgm:prSet presAssocID="{1FD9020F-8BFA-480A-8C38-889279ACEA3F}" presName="rootComposite3" presStyleCnt="0"/>
      <dgm:spPr/>
    </dgm:pt>
    <dgm:pt modelId="{FE07EDA0-B478-4F36-998C-B086F1632B47}" type="pres">
      <dgm:prSet presAssocID="{1FD9020F-8BFA-480A-8C38-889279ACEA3F}" presName="rootText3" presStyleLbl="alignAcc1" presStyleIdx="0" presStyleCnt="0">
        <dgm:presLayoutVars>
          <dgm:chPref val="3"/>
        </dgm:presLayoutVars>
      </dgm:prSet>
      <dgm:spPr/>
      <dgm:t>
        <a:bodyPr/>
        <a:lstStyle/>
        <a:p>
          <a:endParaRPr lang="ru-RU"/>
        </a:p>
      </dgm:t>
    </dgm:pt>
    <dgm:pt modelId="{E851732F-9C71-4390-9870-6C4C47AB329A}" type="pres">
      <dgm:prSet presAssocID="{1FD9020F-8BFA-480A-8C38-889279ACEA3F}" presName="topArc3" presStyleLbl="parChTrans1D1" presStyleIdx="8" presStyleCnt="12"/>
      <dgm:spPr>
        <a:ln>
          <a:solidFill>
            <a:srgbClr val="009900"/>
          </a:solidFill>
        </a:ln>
      </dgm:spPr>
    </dgm:pt>
    <dgm:pt modelId="{61D3E7E0-E055-4A93-8CDF-7C160CBE3E6F}" type="pres">
      <dgm:prSet presAssocID="{1FD9020F-8BFA-480A-8C38-889279ACEA3F}" presName="bottomArc3" presStyleLbl="parChTrans1D1" presStyleIdx="9" presStyleCnt="12"/>
      <dgm:spPr>
        <a:ln>
          <a:solidFill>
            <a:srgbClr val="009900"/>
          </a:solidFill>
        </a:ln>
      </dgm:spPr>
    </dgm:pt>
    <dgm:pt modelId="{2904C5B2-FFD1-4E41-A1FC-BACB43385BF1}" type="pres">
      <dgm:prSet presAssocID="{1FD9020F-8BFA-480A-8C38-889279ACEA3F}" presName="topConnNode3" presStyleLbl="asst1" presStyleIdx="0" presStyleCnt="0"/>
      <dgm:spPr/>
      <dgm:t>
        <a:bodyPr/>
        <a:lstStyle/>
        <a:p>
          <a:endParaRPr lang="ru-RU"/>
        </a:p>
      </dgm:t>
    </dgm:pt>
    <dgm:pt modelId="{07C06993-CB84-4DB0-96D7-BDADF606AD77}" type="pres">
      <dgm:prSet presAssocID="{1FD9020F-8BFA-480A-8C38-889279ACEA3F}" presName="hierChild6" presStyleCnt="0"/>
      <dgm:spPr/>
    </dgm:pt>
    <dgm:pt modelId="{D5E672DD-9C11-4285-AE85-4FF1B919B67C}" type="pres">
      <dgm:prSet presAssocID="{1FD9020F-8BFA-480A-8C38-889279ACEA3F}" presName="hierChild7" presStyleCnt="0"/>
      <dgm:spPr/>
    </dgm:pt>
    <dgm:pt modelId="{2B34825F-97B8-49DC-8B6B-B7B8A2E74DF5}" type="pres">
      <dgm:prSet presAssocID="{CCC8A005-CFA7-4135-B1B5-00FB10AF7848}" presName="hierRoot1" presStyleCnt="0">
        <dgm:presLayoutVars>
          <dgm:hierBranch val="init"/>
        </dgm:presLayoutVars>
      </dgm:prSet>
      <dgm:spPr/>
    </dgm:pt>
    <dgm:pt modelId="{47974D87-DA34-48C0-9DF6-154793D76DA9}" type="pres">
      <dgm:prSet presAssocID="{CCC8A005-CFA7-4135-B1B5-00FB10AF7848}" presName="rootComposite1" presStyleCnt="0"/>
      <dgm:spPr/>
    </dgm:pt>
    <dgm:pt modelId="{DA336951-B84B-4F88-853A-DEE131460053}" type="pres">
      <dgm:prSet presAssocID="{CCC8A005-CFA7-4135-B1B5-00FB10AF7848}" presName="rootText1" presStyleLbl="alignAcc1" presStyleIdx="0" presStyleCnt="0" custLinFactY="100000" custLinFactNeighborX="-59320" custLinFactNeighborY="123300">
        <dgm:presLayoutVars>
          <dgm:chPref val="3"/>
        </dgm:presLayoutVars>
      </dgm:prSet>
      <dgm:spPr/>
      <dgm:t>
        <a:bodyPr/>
        <a:lstStyle/>
        <a:p>
          <a:endParaRPr lang="ru-RU"/>
        </a:p>
      </dgm:t>
    </dgm:pt>
    <dgm:pt modelId="{0FDA3BF8-36FD-4753-84D4-B41D66967D80}" type="pres">
      <dgm:prSet presAssocID="{CCC8A005-CFA7-4135-B1B5-00FB10AF7848}" presName="topArc1" presStyleLbl="parChTrans1D1" presStyleIdx="10" presStyleCnt="12"/>
      <dgm:spPr>
        <a:ln>
          <a:solidFill>
            <a:srgbClr val="009900"/>
          </a:solidFill>
        </a:ln>
      </dgm:spPr>
    </dgm:pt>
    <dgm:pt modelId="{3CD6AFF1-980A-4CD3-A6FE-286458107A90}" type="pres">
      <dgm:prSet presAssocID="{CCC8A005-CFA7-4135-B1B5-00FB10AF7848}" presName="bottomArc1" presStyleLbl="parChTrans1D1" presStyleIdx="11" presStyleCnt="12"/>
      <dgm:spPr>
        <a:ln>
          <a:solidFill>
            <a:srgbClr val="009900"/>
          </a:solidFill>
        </a:ln>
      </dgm:spPr>
    </dgm:pt>
    <dgm:pt modelId="{C3C95B5D-DE37-43F4-BCD6-CD920521B718}" type="pres">
      <dgm:prSet presAssocID="{CCC8A005-CFA7-4135-B1B5-00FB10AF7848}" presName="topConnNode1" presStyleLbl="node1" presStyleIdx="0" presStyleCnt="0"/>
      <dgm:spPr/>
      <dgm:t>
        <a:bodyPr/>
        <a:lstStyle/>
        <a:p>
          <a:endParaRPr lang="ru-RU"/>
        </a:p>
      </dgm:t>
    </dgm:pt>
    <dgm:pt modelId="{668724FC-8788-4FFB-B17A-60AC6255E052}" type="pres">
      <dgm:prSet presAssocID="{CCC8A005-CFA7-4135-B1B5-00FB10AF7848}" presName="hierChild2" presStyleCnt="0"/>
      <dgm:spPr/>
    </dgm:pt>
    <dgm:pt modelId="{6647CE32-6DC7-4AA3-8A40-E398DE87AD7C}" type="pres">
      <dgm:prSet presAssocID="{CCC8A005-CFA7-4135-B1B5-00FB10AF7848}" presName="hierChild3" presStyleCnt="0"/>
      <dgm:spPr/>
    </dgm:pt>
  </dgm:ptLst>
  <dgm:cxnLst>
    <dgm:cxn modelId="{B6C557A9-2323-4ACE-9BF1-08CF77A09437}" type="presOf" srcId="{1FD9020F-8BFA-480A-8C38-889279ACEA3F}" destId="{2904C5B2-FFD1-4E41-A1FC-BACB43385BF1}" srcOrd="1" destOrd="0" presId="urn:microsoft.com/office/officeart/2008/layout/HalfCircleOrganizationChart"/>
    <dgm:cxn modelId="{A2B76569-C222-4C3C-8529-83FF0EA7B577}" type="presOf" srcId="{0EB51B83-3173-4E2F-8B0A-5A9713B11E4E}" destId="{974890CC-496C-4ED3-B7A6-E6FC3458C6EE}" srcOrd="1" destOrd="0" presId="urn:microsoft.com/office/officeart/2008/layout/HalfCircleOrganizationChart"/>
    <dgm:cxn modelId="{133DBAA6-7608-4BF3-AC0F-2C0971448B5A}" type="presOf" srcId="{B0DDBF99-1B54-4F55-AA8F-81E414B1E367}" destId="{8E493914-4371-4489-A7AC-102B87368DFC}" srcOrd="0" destOrd="0" presId="urn:microsoft.com/office/officeart/2008/layout/HalfCircleOrganizationChart"/>
    <dgm:cxn modelId="{183EAD2C-3FB6-4D22-8B04-820474A9B4A6}" type="presOf" srcId="{5EFED826-E5FF-48D0-9D81-B81154F2202A}" destId="{D3C6F016-80CE-424D-8D98-9F060972EC67}" srcOrd="1" destOrd="0" presId="urn:microsoft.com/office/officeart/2008/layout/HalfCircleOrganizationChart"/>
    <dgm:cxn modelId="{555F9EB1-6C27-410A-B908-864FA8C74938}" type="presOf" srcId="{CCC8A005-CFA7-4135-B1B5-00FB10AF7848}" destId="{C3C95B5D-DE37-43F4-BCD6-CD920521B718}" srcOrd="1" destOrd="0" presId="urn:microsoft.com/office/officeart/2008/layout/HalfCircleOrganizationChart"/>
    <dgm:cxn modelId="{6BB1BC13-40B3-45DB-9779-E6DB115659BF}" type="presOf" srcId="{CCC8A005-CFA7-4135-B1B5-00FB10AF7848}" destId="{DA336951-B84B-4F88-853A-DEE131460053}" srcOrd="0" destOrd="0" presId="urn:microsoft.com/office/officeart/2008/layout/HalfCircleOrganizationChart"/>
    <dgm:cxn modelId="{30AE0C44-4173-46FE-A7F0-8B90ACF8A99A}" type="presOf" srcId="{051554F3-5DEF-4F48-B443-63CC80F262E2}" destId="{2ADCB408-60D1-43C2-A2FB-A20CE677B19E}" srcOrd="1" destOrd="0" presId="urn:microsoft.com/office/officeart/2008/layout/HalfCircleOrganizationChart"/>
    <dgm:cxn modelId="{A68C3AAD-D9DA-4750-BE60-BD7F174F340A}" srcId="{051554F3-5DEF-4F48-B443-63CC80F262E2}" destId="{4709C90D-ABD8-4F12-8C0F-1CBB376AD0FF}" srcOrd="1" destOrd="0" parTransId="{92980A8A-6447-44B0-A7FD-82FCDD205197}" sibTransId="{986E07DE-7C20-4AB6-A035-5895F8D6B783}"/>
    <dgm:cxn modelId="{8DB65749-39B2-423F-B216-B778AE955D34}" type="presOf" srcId="{0EB51B83-3173-4E2F-8B0A-5A9713B11E4E}" destId="{0689DE06-808D-4F0F-A168-5EC8B36791E6}" srcOrd="0" destOrd="0" presId="urn:microsoft.com/office/officeart/2008/layout/HalfCircleOrganizationChart"/>
    <dgm:cxn modelId="{3CBB8044-C04C-423B-BDD9-28EB8658E6A4}" type="presOf" srcId="{6B0389F1-6DA8-4B62-B411-249B7A7E5E50}" destId="{DBEB8A42-AC9D-454A-A21D-026D955DB8EB}" srcOrd="0" destOrd="0" presId="urn:microsoft.com/office/officeart/2008/layout/HalfCircleOrganizationChart"/>
    <dgm:cxn modelId="{DB6140D7-4691-49CE-8587-95A3CD8C22EE}" srcId="{051554F3-5DEF-4F48-B443-63CC80F262E2}" destId="{5EFED826-E5FF-48D0-9D81-B81154F2202A}" srcOrd="3" destOrd="0" parTransId="{6B0389F1-6DA8-4B62-B411-249B7A7E5E50}" sibTransId="{1C86EA95-A652-41FC-A11F-4801FBF26627}"/>
    <dgm:cxn modelId="{73F3E889-8988-443F-BD08-B05257CC3C20}" type="presOf" srcId="{1FD9020F-8BFA-480A-8C38-889279ACEA3F}" destId="{FE07EDA0-B478-4F36-998C-B086F1632B47}" srcOrd="0" destOrd="0" presId="urn:microsoft.com/office/officeart/2008/layout/HalfCircleOrganizationChart"/>
    <dgm:cxn modelId="{F60CB316-BC99-40B3-A5FC-87D9F6B2368F}" type="presOf" srcId="{92980A8A-6447-44B0-A7FD-82FCDD205197}" destId="{7A887D24-E746-49FD-8242-57FA044B0962}" srcOrd="0" destOrd="0" presId="urn:microsoft.com/office/officeart/2008/layout/HalfCircleOrganizationChart"/>
    <dgm:cxn modelId="{FFD7CC65-717D-4D5B-9F96-A259CA7035EC}" type="presOf" srcId="{051554F3-5DEF-4F48-B443-63CC80F262E2}" destId="{A55AFF4A-73BD-440E-8B8E-E850BA9D75CD}" srcOrd="0" destOrd="0" presId="urn:microsoft.com/office/officeart/2008/layout/HalfCircleOrganizationChart"/>
    <dgm:cxn modelId="{9E1FA881-F5AB-4E96-9961-194726F15984}" type="presOf" srcId="{4709C90D-ABD8-4F12-8C0F-1CBB376AD0FF}" destId="{C061FF58-D1FB-4C7A-A435-F8E733A72E3F}" srcOrd="0" destOrd="0" presId="urn:microsoft.com/office/officeart/2008/layout/HalfCircleOrganizationChart"/>
    <dgm:cxn modelId="{28700315-BD0E-4451-B018-F54CA8BD5E18}" type="presOf" srcId="{5EFED826-E5FF-48D0-9D81-B81154F2202A}" destId="{C22CF7AB-D42A-40C3-90E8-F9B2F99C5862}" srcOrd="0" destOrd="0" presId="urn:microsoft.com/office/officeart/2008/layout/HalfCircleOrganizationChart"/>
    <dgm:cxn modelId="{E066BCF4-0F2A-484F-87CD-99F4AAD0E503}" srcId="{051554F3-5DEF-4F48-B443-63CC80F262E2}" destId="{1FD9020F-8BFA-480A-8C38-889279ACEA3F}" srcOrd="0" destOrd="0" parTransId="{E688D272-91D1-416A-85F6-39F94CB018AE}" sibTransId="{D783F5F5-0116-4272-83A0-0E60FB0D5712}"/>
    <dgm:cxn modelId="{1B93F192-61D4-4C45-9C89-A8156A9C7486}" srcId="{B0DDBF99-1B54-4F55-AA8F-81E414B1E367}" destId="{CCC8A005-CFA7-4135-B1B5-00FB10AF7848}" srcOrd="1" destOrd="0" parTransId="{6ED2975C-28A9-4E36-B164-DDDF9B7AAE0B}" sibTransId="{830FFA2C-B539-42D9-9420-840AA1F4A330}"/>
    <dgm:cxn modelId="{F4F62D05-F764-4C71-B1AC-CFEF48FABE51}" type="presOf" srcId="{4709C90D-ABD8-4F12-8C0F-1CBB376AD0FF}" destId="{F0BF7C2A-313E-41EA-BC3F-7C9C4989A37D}" srcOrd="1" destOrd="0" presId="urn:microsoft.com/office/officeart/2008/layout/HalfCircleOrganizationChart"/>
    <dgm:cxn modelId="{CBE0DE3D-91F8-4364-B130-2B4A8A54FEDA}" srcId="{B0DDBF99-1B54-4F55-AA8F-81E414B1E367}" destId="{051554F3-5DEF-4F48-B443-63CC80F262E2}" srcOrd="0" destOrd="0" parTransId="{6F59E446-8C9C-4BE8-A75D-19EE19A28C2C}" sibTransId="{9D7CCFB8-1846-4DDC-A54D-E7E0AF2FAB92}"/>
    <dgm:cxn modelId="{5ADF9057-F7BF-4D69-A715-CDCA5DDCF058}" type="presOf" srcId="{653EA54F-694F-46E3-86CD-E6AE2759FD0D}" destId="{821438F5-CCD2-4A4D-A662-FE4F175FD22B}" srcOrd="0" destOrd="0" presId="urn:microsoft.com/office/officeart/2008/layout/HalfCircleOrganizationChart"/>
    <dgm:cxn modelId="{F7BBB3A1-B50F-48DA-ACEA-ACE29C964C40}" srcId="{051554F3-5DEF-4F48-B443-63CC80F262E2}" destId="{0EB51B83-3173-4E2F-8B0A-5A9713B11E4E}" srcOrd="2" destOrd="0" parTransId="{653EA54F-694F-46E3-86CD-E6AE2759FD0D}" sibTransId="{7CDB0C4C-59DA-4D27-878F-B9F72451736A}"/>
    <dgm:cxn modelId="{FE058C1D-F2DA-4B2B-9407-047EAC289268}" type="presOf" srcId="{E688D272-91D1-416A-85F6-39F94CB018AE}" destId="{E7B8ABCB-399F-44DC-BD18-5E4DA039D118}" srcOrd="0" destOrd="0" presId="urn:microsoft.com/office/officeart/2008/layout/HalfCircleOrganizationChart"/>
    <dgm:cxn modelId="{BC3D87AB-792D-4160-A10D-1C285DFDE227}" type="presParOf" srcId="{8E493914-4371-4489-A7AC-102B87368DFC}" destId="{B72F6ACF-3F6D-4939-B990-9716B710EDA8}" srcOrd="0" destOrd="0" presId="urn:microsoft.com/office/officeart/2008/layout/HalfCircleOrganizationChart"/>
    <dgm:cxn modelId="{82487763-5936-4DD0-9CDA-489901FC2E0F}" type="presParOf" srcId="{B72F6ACF-3F6D-4939-B990-9716B710EDA8}" destId="{3EE11539-28ED-4A62-A814-F2F9E87B198E}" srcOrd="0" destOrd="0" presId="urn:microsoft.com/office/officeart/2008/layout/HalfCircleOrganizationChart"/>
    <dgm:cxn modelId="{8BF0FF93-7AD3-48B0-B731-D78E9C4B2B81}" type="presParOf" srcId="{3EE11539-28ED-4A62-A814-F2F9E87B198E}" destId="{A55AFF4A-73BD-440E-8B8E-E850BA9D75CD}" srcOrd="0" destOrd="0" presId="urn:microsoft.com/office/officeart/2008/layout/HalfCircleOrganizationChart"/>
    <dgm:cxn modelId="{90D69F7D-D00C-4988-ADD4-1C5A0E7C45E6}" type="presParOf" srcId="{3EE11539-28ED-4A62-A814-F2F9E87B198E}" destId="{0117F51C-D81D-43B9-AC5B-D0078F3A2ABC}" srcOrd="1" destOrd="0" presId="urn:microsoft.com/office/officeart/2008/layout/HalfCircleOrganizationChart"/>
    <dgm:cxn modelId="{7E450CCC-A449-455B-B160-C9352A96C23C}" type="presParOf" srcId="{3EE11539-28ED-4A62-A814-F2F9E87B198E}" destId="{11BB4CD7-377E-4A4B-B346-4C6FF16675F4}" srcOrd="2" destOrd="0" presId="urn:microsoft.com/office/officeart/2008/layout/HalfCircleOrganizationChart"/>
    <dgm:cxn modelId="{8F1C2580-C0D3-47CB-81C2-7E4854FF237D}" type="presParOf" srcId="{3EE11539-28ED-4A62-A814-F2F9E87B198E}" destId="{2ADCB408-60D1-43C2-A2FB-A20CE677B19E}" srcOrd="3" destOrd="0" presId="urn:microsoft.com/office/officeart/2008/layout/HalfCircleOrganizationChart"/>
    <dgm:cxn modelId="{A04AFDD7-B207-46F7-94A7-2A52A3426260}" type="presParOf" srcId="{B72F6ACF-3F6D-4939-B990-9716B710EDA8}" destId="{3323ED24-C6F6-4EB5-B021-A6A6F83D7AF4}" srcOrd="1" destOrd="0" presId="urn:microsoft.com/office/officeart/2008/layout/HalfCircleOrganizationChart"/>
    <dgm:cxn modelId="{0F2C0666-309B-4431-AB38-09410039D95F}" type="presParOf" srcId="{3323ED24-C6F6-4EB5-B021-A6A6F83D7AF4}" destId="{7A887D24-E746-49FD-8242-57FA044B0962}" srcOrd="0" destOrd="0" presId="urn:microsoft.com/office/officeart/2008/layout/HalfCircleOrganizationChart"/>
    <dgm:cxn modelId="{F0AC9375-C9B1-42E7-965C-A6CB6C5B3EDE}" type="presParOf" srcId="{3323ED24-C6F6-4EB5-B021-A6A6F83D7AF4}" destId="{7AB0BB1F-A663-4364-9992-57134D165A85}" srcOrd="1" destOrd="0" presId="urn:microsoft.com/office/officeart/2008/layout/HalfCircleOrganizationChart"/>
    <dgm:cxn modelId="{542E4AFF-547E-4232-972D-877B488ACFC8}" type="presParOf" srcId="{7AB0BB1F-A663-4364-9992-57134D165A85}" destId="{3B24128D-7892-4F2C-9886-ADA47AF0C9CB}" srcOrd="0" destOrd="0" presId="urn:microsoft.com/office/officeart/2008/layout/HalfCircleOrganizationChart"/>
    <dgm:cxn modelId="{B2C93199-693D-45C6-A057-3383E26AEDB4}" type="presParOf" srcId="{3B24128D-7892-4F2C-9886-ADA47AF0C9CB}" destId="{C061FF58-D1FB-4C7A-A435-F8E733A72E3F}" srcOrd="0" destOrd="0" presId="urn:microsoft.com/office/officeart/2008/layout/HalfCircleOrganizationChart"/>
    <dgm:cxn modelId="{35CD2CB0-94EA-401C-85BA-5883F3A2C124}" type="presParOf" srcId="{3B24128D-7892-4F2C-9886-ADA47AF0C9CB}" destId="{40D3174C-BCF8-4E77-9BC5-DB2FC25DC501}" srcOrd="1" destOrd="0" presId="urn:microsoft.com/office/officeart/2008/layout/HalfCircleOrganizationChart"/>
    <dgm:cxn modelId="{B3B20D9B-F165-48E1-B775-4165C991AE58}" type="presParOf" srcId="{3B24128D-7892-4F2C-9886-ADA47AF0C9CB}" destId="{B91728B5-E948-4057-9A3A-E023C344B438}" srcOrd="2" destOrd="0" presId="urn:microsoft.com/office/officeart/2008/layout/HalfCircleOrganizationChart"/>
    <dgm:cxn modelId="{6BCB1A2C-5891-4E7E-94AC-CEBF04F6D677}" type="presParOf" srcId="{3B24128D-7892-4F2C-9886-ADA47AF0C9CB}" destId="{F0BF7C2A-313E-41EA-BC3F-7C9C4989A37D}" srcOrd="3" destOrd="0" presId="urn:microsoft.com/office/officeart/2008/layout/HalfCircleOrganizationChart"/>
    <dgm:cxn modelId="{F49AD236-9274-4C1C-81B3-0677FFCE5C20}" type="presParOf" srcId="{7AB0BB1F-A663-4364-9992-57134D165A85}" destId="{9CCDDA43-4A5E-45EC-94F9-54C04A2F4212}" srcOrd="1" destOrd="0" presId="urn:microsoft.com/office/officeart/2008/layout/HalfCircleOrganizationChart"/>
    <dgm:cxn modelId="{C691499D-FECA-40DF-BBF9-15ECD1E79572}" type="presParOf" srcId="{7AB0BB1F-A663-4364-9992-57134D165A85}" destId="{79FFDDED-12D8-44DF-A65A-6B6D1F09218D}" srcOrd="2" destOrd="0" presId="urn:microsoft.com/office/officeart/2008/layout/HalfCircleOrganizationChart"/>
    <dgm:cxn modelId="{447EC170-1617-4415-8936-3C46B4E93BB6}" type="presParOf" srcId="{3323ED24-C6F6-4EB5-B021-A6A6F83D7AF4}" destId="{821438F5-CCD2-4A4D-A662-FE4F175FD22B}" srcOrd="2" destOrd="0" presId="urn:microsoft.com/office/officeart/2008/layout/HalfCircleOrganizationChart"/>
    <dgm:cxn modelId="{DB85C7DD-2C6B-4598-B3FE-7CAB1D19AD0E}" type="presParOf" srcId="{3323ED24-C6F6-4EB5-B021-A6A6F83D7AF4}" destId="{D4AFF963-183B-486D-9C9B-A026BAB2F9AA}" srcOrd="3" destOrd="0" presId="urn:microsoft.com/office/officeart/2008/layout/HalfCircleOrganizationChart"/>
    <dgm:cxn modelId="{67AE3C8B-DEE4-4D02-A6AB-762A73AA2F93}" type="presParOf" srcId="{D4AFF963-183B-486D-9C9B-A026BAB2F9AA}" destId="{20C6ED79-098E-42E9-B87C-ED183092C081}" srcOrd="0" destOrd="0" presId="urn:microsoft.com/office/officeart/2008/layout/HalfCircleOrganizationChart"/>
    <dgm:cxn modelId="{92FE1906-A638-40AE-BD89-9E3D66A4D95C}" type="presParOf" srcId="{20C6ED79-098E-42E9-B87C-ED183092C081}" destId="{0689DE06-808D-4F0F-A168-5EC8B36791E6}" srcOrd="0" destOrd="0" presId="urn:microsoft.com/office/officeart/2008/layout/HalfCircleOrganizationChart"/>
    <dgm:cxn modelId="{71AC45F3-6494-4C0A-9807-F29C3F597E34}" type="presParOf" srcId="{20C6ED79-098E-42E9-B87C-ED183092C081}" destId="{8BB82007-24E1-4BE7-AC64-EF8F83295201}" srcOrd="1" destOrd="0" presId="urn:microsoft.com/office/officeart/2008/layout/HalfCircleOrganizationChart"/>
    <dgm:cxn modelId="{979112AC-CB51-433C-B9AA-E3FB125AD3DE}" type="presParOf" srcId="{20C6ED79-098E-42E9-B87C-ED183092C081}" destId="{381F834F-B574-457E-8651-CAB268AD7F8C}" srcOrd="2" destOrd="0" presId="urn:microsoft.com/office/officeart/2008/layout/HalfCircleOrganizationChart"/>
    <dgm:cxn modelId="{94F7C8E3-EA31-4CA7-A3EC-F0715DF80D24}" type="presParOf" srcId="{20C6ED79-098E-42E9-B87C-ED183092C081}" destId="{974890CC-496C-4ED3-B7A6-E6FC3458C6EE}" srcOrd="3" destOrd="0" presId="urn:microsoft.com/office/officeart/2008/layout/HalfCircleOrganizationChart"/>
    <dgm:cxn modelId="{99EAD78F-5FD6-4D0F-B8C6-FF3A3886BAC1}" type="presParOf" srcId="{D4AFF963-183B-486D-9C9B-A026BAB2F9AA}" destId="{BA9A7D4B-6222-4C45-88C3-A858500A0944}" srcOrd="1" destOrd="0" presId="urn:microsoft.com/office/officeart/2008/layout/HalfCircleOrganizationChart"/>
    <dgm:cxn modelId="{A057AEDD-4B7F-48F3-AEBD-D02487E9F675}" type="presParOf" srcId="{D4AFF963-183B-486D-9C9B-A026BAB2F9AA}" destId="{834CA919-AF88-4740-814E-8F63C8EA63DA}" srcOrd="2" destOrd="0" presId="urn:microsoft.com/office/officeart/2008/layout/HalfCircleOrganizationChart"/>
    <dgm:cxn modelId="{178F6918-E5D8-44BB-88FC-50E1CD4CB63C}" type="presParOf" srcId="{3323ED24-C6F6-4EB5-B021-A6A6F83D7AF4}" destId="{DBEB8A42-AC9D-454A-A21D-026D955DB8EB}" srcOrd="4" destOrd="0" presId="urn:microsoft.com/office/officeart/2008/layout/HalfCircleOrganizationChart"/>
    <dgm:cxn modelId="{89522C24-F019-40DE-95D2-98E4A2500CD9}" type="presParOf" srcId="{3323ED24-C6F6-4EB5-B021-A6A6F83D7AF4}" destId="{3DF3B32B-F74A-4655-8585-977052B4519E}" srcOrd="5" destOrd="0" presId="urn:microsoft.com/office/officeart/2008/layout/HalfCircleOrganizationChart"/>
    <dgm:cxn modelId="{BCA5B6C7-136B-4AB0-B44F-733D93367DA7}" type="presParOf" srcId="{3DF3B32B-F74A-4655-8585-977052B4519E}" destId="{93B319C8-39E3-4FCF-874B-35755F11A550}" srcOrd="0" destOrd="0" presId="urn:microsoft.com/office/officeart/2008/layout/HalfCircleOrganizationChart"/>
    <dgm:cxn modelId="{A15F484C-A5A9-40EC-BD01-5704BE07BDD4}" type="presParOf" srcId="{93B319C8-39E3-4FCF-874B-35755F11A550}" destId="{C22CF7AB-D42A-40C3-90E8-F9B2F99C5862}" srcOrd="0" destOrd="0" presId="urn:microsoft.com/office/officeart/2008/layout/HalfCircleOrganizationChart"/>
    <dgm:cxn modelId="{FAF45891-C6C4-434C-A312-F591E658A41F}" type="presParOf" srcId="{93B319C8-39E3-4FCF-874B-35755F11A550}" destId="{F472282D-882D-4E27-8D71-D46DF3011869}" srcOrd="1" destOrd="0" presId="urn:microsoft.com/office/officeart/2008/layout/HalfCircleOrganizationChart"/>
    <dgm:cxn modelId="{4D751A20-B3EE-4AED-BF80-35C6E95DABCA}" type="presParOf" srcId="{93B319C8-39E3-4FCF-874B-35755F11A550}" destId="{A38F3499-4B96-4F35-9441-5568658D1382}" srcOrd="2" destOrd="0" presId="urn:microsoft.com/office/officeart/2008/layout/HalfCircleOrganizationChart"/>
    <dgm:cxn modelId="{69E5C777-E13A-4611-A3B6-25A490A4A014}" type="presParOf" srcId="{93B319C8-39E3-4FCF-874B-35755F11A550}" destId="{D3C6F016-80CE-424D-8D98-9F060972EC67}" srcOrd="3" destOrd="0" presId="urn:microsoft.com/office/officeart/2008/layout/HalfCircleOrganizationChart"/>
    <dgm:cxn modelId="{2CDFAC25-C287-4659-BE99-8B4AEF186BAF}" type="presParOf" srcId="{3DF3B32B-F74A-4655-8585-977052B4519E}" destId="{1E96280E-0D22-4C23-B2AD-C4175D74C480}" srcOrd="1" destOrd="0" presId="urn:microsoft.com/office/officeart/2008/layout/HalfCircleOrganizationChart"/>
    <dgm:cxn modelId="{8E35CB66-DB8F-4C98-A65E-9402A763605D}" type="presParOf" srcId="{3DF3B32B-F74A-4655-8585-977052B4519E}" destId="{9AD035E7-EB97-48D3-90DA-2D282AF5EF5D}" srcOrd="2" destOrd="0" presId="urn:microsoft.com/office/officeart/2008/layout/HalfCircleOrganizationChart"/>
    <dgm:cxn modelId="{4E15FA67-AF0D-4676-B449-F2B09C62E3F8}" type="presParOf" srcId="{B72F6ACF-3F6D-4939-B990-9716B710EDA8}" destId="{9CBAF7A2-1D8F-4374-83A6-B51A6CB9BDB4}" srcOrd="2" destOrd="0" presId="urn:microsoft.com/office/officeart/2008/layout/HalfCircleOrganizationChart"/>
    <dgm:cxn modelId="{46EC51A6-906F-4C1E-9775-6FA27B998FF4}" type="presParOf" srcId="{9CBAF7A2-1D8F-4374-83A6-B51A6CB9BDB4}" destId="{E7B8ABCB-399F-44DC-BD18-5E4DA039D118}" srcOrd="0" destOrd="0" presId="urn:microsoft.com/office/officeart/2008/layout/HalfCircleOrganizationChart"/>
    <dgm:cxn modelId="{DB6D248E-3489-4518-AB04-98368B81062B}" type="presParOf" srcId="{9CBAF7A2-1D8F-4374-83A6-B51A6CB9BDB4}" destId="{DED9EC8A-9849-43C3-9E6F-9938764F778A}" srcOrd="1" destOrd="0" presId="urn:microsoft.com/office/officeart/2008/layout/HalfCircleOrganizationChart"/>
    <dgm:cxn modelId="{9EFF0ED8-0916-44FC-A595-95140618C6A2}" type="presParOf" srcId="{DED9EC8A-9849-43C3-9E6F-9938764F778A}" destId="{AADC2DF1-CF84-4D0B-A521-3CF3147232C9}" srcOrd="0" destOrd="0" presId="urn:microsoft.com/office/officeart/2008/layout/HalfCircleOrganizationChart"/>
    <dgm:cxn modelId="{95057C71-3F4A-4650-BE57-E725965716E0}" type="presParOf" srcId="{AADC2DF1-CF84-4D0B-A521-3CF3147232C9}" destId="{FE07EDA0-B478-4F36-998C-B086F1632B47}" srcOrd="0" destOrd="0" presId="urn:microsoft.com/office/officeart/2008/layout/HalfCircleOrganizationChart"/>
    <dgm:cxn modelId="{F2D7F2E9-7EDB-4E4C-9491-D41608C20E06}" type="presParOf" srcId="{AADC2DF1-CF84-4D0B-A521-3CF3147232C9}" destId="{E851732F-9C71-4390-9870-6C4C47AB329A}" srcOrd="1" destOrd="0" presId="urn:microsoft.com/office/officeart/2008/layout/HalfCircleOrganizationChart"/>
    <dgm:cxn modelId="{50505132-9A8F-4078-846C-DD298E16CB68}" type="presParOf" srcId="{AADC2DF1-CF84-4D0B-A521-3CF3147232C9}" destId="{61D3E7E0-E055-4A93-8CDF-7C160CBE3E6F}" srcOrd="2" destOrd="0" presId="urn:microsoft.com/office/officeart/2008/layout/HalfCircleOrganizationChart"/>
    <dgm:cxn modelId="{64F22EAD-E152-4552-BBB6-E19042FD2CB1}" type="presParOf" srcId="{AADC2DF1-CF84-4D0B-A521-3CF3147232C9}" destId="{2904C5B2-FFD1-4E41-A1FC-BACB43385BF1}" srcOrd="3" destOrd="0" presId="urn:microsoft.com/office/officeart/2008/layout/HalfCircleOrganizationChart"/>
    <dgm:cxn modelId="{C3D36301-E4C8-4CC7-9FB4-84D5840B4BB1}" type="presParOf" srcId="{DED9EC8A-9849-43C3-9E6F-9938764F778A}" destId="{07C06993-CB84-4DB0-96D7-BDADF606AD77}" srcOrd="1" destOrd="0" presId="urn:microsoft.com/office/officeart/2008/layout/HalfCircleOrganizationChart"/>
    <dgm:cxn modelId="{F5CD236D-D73A-4655-AF09-A38184A42E8C}" type="presParOf" srcId="{DED9EC8A-9849-43C3-9E6F-9938764F778A}" destId="{D5E672DD-9C11-4285-AE85-4FF1B919B67C}" srcOrd="2" destOrd="0" presId="urn:microsoft.com/office/officeart/2008/layout/HalfCircleOrganizationChart"/>
    <dgm:cxn modelId="{5AB50589-8A9F-43D7-A76F-2CEF91ABEDE2}" type="presParOf" srcId="{8E493914-4371-4489-A7AC-102B87368DFC}" destId="{2B34825F-97B8-49DC-8B6B-B7B8A2E74DF5}" srcOrd="1" destOrd="0" presId="urn:microsoft.com/office/officeart/2008/layout/HalfCircleOrganizationChart"/>
    <dgm:cxn modelId="{BC5ECC4C-9762-4C91-AC95-110C19C8C8EB}" type="presParOf" srcId="{2B34825F-97B8-49DC-8B6B-B7B8A2E74DF5}" destId="{47974D87-DA34-48C0-9DF6-154793D76DA9}" srcOrd="0" destOrd="0" presId="urn:microsoft.com/office/officeart/2008/layout/HalfCircleOrganizationChart"/>
    <dgm:cxn modelId="{AE4B2502-6717-4643-A899-018DDF3AE947}" type="presParOf" srcId="{47974D87-DA34-48C0-9DF6-154793D76DA9}" destId="{DA336951-B84B-4F88-853A-DEE131460053}" srcOrd="0" destOrd="0" presId="urn:microsoft.com/office/officeart/2008/layout/HalfCircleOrganizationChart"/>
    <dgm:cxn modelId="{47D745E8-1CB2-4690-ABA0-663369AC2292}" type="presParOf" srcId="{47974D87-DA34-48C0-9DF6-154793D76DA9}" destId="{0FDA3BF8-36FD-4753-84D4-B41D66967D80}" srcOrd="1" destOrd="0" presId="urn:microsoft.com/office/officeart/2008/layout/HalfCircleOrganizationChart"/>
    <dgm:cxn modelId="{7CCBAA9E-688F-4B1C-BC8E-AD7659C6B171}" type="presParOf" srcId="{47974D87-DA34-48C0-9DF6-154793D76DA9}" destId="{3CD6AFF1-980A-4CD3-A6FE-286458107A90}" srcOrd="2" destOrd="0" presId="urn:microsoft.com/office/officeart/2008/layout/HalfCircleOrganizationChart"/>
    <dgm:cxn modelId="{B06B0B93-719C-427F-AD1C-89A0345D8C07}" type="presParOf" srcId="{47974D87-DA34-48C0-9DF6-154793D76DA9}" destId="{C3C95B5D-DE37-43F4-BCD6-CD920521B718}" srcOrd="3" destOrd="0" presId="urn:microsoft.com/office/officeart/2008/layout/HalfCircleOrganizationChart"/>
    <dgm:cxn modelId="{C80ECDD3-6EE6-4C77-B098-27190603C771}" type="presParOf" srcId="{2B34825F-97B8-49DC-8B6B-B7B8A2E74DF5}" destId="{668724FC-8788-4FFB-B17A-60AC6255E052}" srcOrd="1" destOrd="0" presId="urn:microsoft.com/office/officeart/2008/layout/HalfCircleOrganizationChart"/>
    <dgm:cxn modelId="{3DE91030-C2E0-4AF7-B75E-A98F74D8C471}" type="presParOf" srcId="{2B34825F-97B8-49DC-8B6B-B7B8A2E74DF5}" destId="{6647CE32-6DC7-4AA3-8A40-E398DE87AD7C}" srcOrd="2" destOrd="0" presId="urn:microsoft.com/office/officeart/2008/layout/HalfCircleOrganizationChar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DBF99-1B54-4F55-AA8F-81E414B1E367}"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051554F3-5DEF-4F48-B443-63CC80F262E2}">
      <dgm:prSet phldrT="[Текст]" custT="1"/>
      <dgm:spPr/>
      <dgm:t>
        <a:bodyPr/>
        <a:lstStyle/>
        <a:p>
          <a:r>
            <a:rPr lang="ru-RU" sz="1500" b="0" i="0" dirty="0" smtClean="0">
              <a:latin typeface="Times New Roman" pitchFamily="18" charset="0"/>
              <a:cs typeface="Times New Roman" pitchFamily="18" charset="0"/>
            </a:rPr>
            <a:t>Е</a:t>
          </a:r>
          <a:r>
            <a:rPr lang="en-US" sz="1500" b="0" i="0" dirty="0" err="1" smtClean="0">
              <a:latin typeface="Times New Roman" pitchFamily="18" charset="0"/>
              <a:cs typeface="Times New Roman" pitchFamily="18" charset="0"/>
            </a:rPr>
            <a:t>lectric</a:t>
          </a:r>
          <a:r>
            <a:rPr lang="en-US" sz="1500" b="0" i="0" dirty="0" smtClean="0">
              <a:latin typeface="Times New Roman" pitchFamily="18" charset="0"/>
              <a:cs typeface="Times New Roman" pitchFamily="18" charset="0"/>
            </a:rPr>
            <a:t> power 0.8 megawatts</a:t>
          </a:r>
          <a:endParaRPr lang="ru-RU" sz="1500" dirty="0">
            <a:latin typeface="Times New Roman" pitchFamily="18" charset="0"/>
            <a:cs typeface="Times New Roman" pitchFamily="18" charset="0"/>
          </a:endParaRPr>
        </a:p>
      </dgm:t>
    </dgm:pt>
    <dgm:pt modelId="{6F59E446-8C9C-4BE8-A75D-19EE19A28C2C}" type="parTrans" cxnId="{CBE0DE3D-91F8-4364-B130-2B4A8A54FEDA}">
      <dgm:prSet/>
      <dgm:spPr/>
      <dgm:t>
        <a:bodyPr/>
        <a:lstStyle/>
        <a:p>
          <a:endParaRPr lang="ru-RU"/>
        </a:p>
      </dgm:t>
    </dgm:pt>
    <dgm:pt modelId="{9D7CCFB8-1846-4DDC-A54D-E7E0AF2FAB92}" type="sibTrans" cxnId="{CBE0DE3D-91F8-4364-B130-2B4A8A54FEDA}">
      <dgm:prSet/>
      <dgm:spPr/>
      <dgm:t>
        <a:bodyPr/>
        <a:lstStyle/>
        <a:p>
          <a:endParaRPr lang="ru-RU"/>
        </a:p>
      </dgm:t>
    </dgm:pt>
    <dgm:pt modelId="{1FD9020F-8BFA-480A-8C38-889279ACEA3F}" type="asst">
      <dgm:prSet phldrT="[Текст]" custT="1"/>
      <dgm:spPr/>
      <dgm:t>
        <a:bodyPr/>
        <a:lstStyle/>
        <a:p>
          <a:r>
            <a:rPr lang="en-US" sz="1500" b="0" i="0" dirty="0" smtClean="0">
              <a:latin typeface="Times New Roman" pitchFamily="18" charset="0"/>
              <a:cs typeface="Times New Roman" pitchFamily="18" charset="0"/>
            </a:rPr>
            <a:t>Gas supply-400m. cubic meters / hour</a:t>
          </a:r>
          <a:endParaRPr lang="ru-RU" sz="1500" dirty="0">
            <a:latin typeface="Times New Roman" pitchFamily="18" charset="0"/>
            <a:cs typeface="Times New Roman" pitchFamily="18" charset="0"/>
          </a:endParaRPr>
        </a:p>
      </dgm:t>
    </dgm:pt>
    <dgm:pt modelId="{E688D272-91D1-416A-85F6-39F94CB018AE}" type="parTrans" cxnId="{E066BCF4-0F2A-484F-87CD-99F4AAD0E503}">
      <dgm:prSet/>
      <dgm:spPr/>
      <dgm:t>
        <a:bodyPr/>
        <a:lstStyle/>
        <a:p>
          <a:endParaRPr lang="ru-RU"/>
        </a:p>
      </dgm:t>
    </dgm:pt>
    <dgm:pt modelId="{D783F5F5-0116-4272-83A0-0E60FB0D5712}" type="sibTrans" cxnId="{E066BCF4-0F2A-484F-87CD-99F4AAD0E503}">
      <dgm:prSet/>
      <dgm:spPr/>
      <dgm:t>
        <a:bodyPr/>
        <a:lstStyle/>
        <a:p>
          <a:endParaRPr lang="ru-RU"/>
        </a:p>
      </dgm:t>
    </dgm:pt>
    <dgm:pt modelId="{4709C90D-ABD8-4F12-8C0F-1CBB376AD0FF}">
      <dgm:prSet phldrT="[Текст]" custT="1"/>
      <dgm:spPr/>
      <dgm:t>
        <a:bodyPr/>
        <a:lstStyle/>
        <a:p>
          <a:r>
            <a:rPr lang="en-US" sz="1500" b="0" i="0" dirty="0" smtClean="0">
              <a:latin typeface="Times New Roman" pitchFamily="18" charset="0"/>
              <a:cs typeface="Times New Roman" pitchFamily="18" charset="0"/>
            </a:rPr>
            <a:t>Heat supply-4MW</a:t>
          </a:r>
          <a:endParaRPr lang="ru-RU" sz="1500" dirty="0">
            <a:latin typeface="Times New Roman" pitchFamily="18" charset="0"/>
            <a:cs typeface="Times New Roman" pitchFamily="18" charset="0"/>
          </a:endParaRPr>
        </a:p>
      </dgm:t>
    </dgm:pt>
    <dgm:pt modelId="{92980A8A-6447-44B0-A7FD-82FCDD205197}" type="parTrans" cxnId="{A68C3AAD-D9DA-4750-BE60-BD7F174F340A}">
      <dgm:prSet/>
      <dgm:spPr>
        <a:ln>
          <a:solidFill>
            <a:srgbClr val="009900"/>
          </a:solidFill>
        </a:ln>
      </dgm:spPr>
      <dgm:t>
        <a:bodyPr/>
        <a:lstStyle/>
        <a:p>
          <a:endParaRPr lang="ru-RU"/>
        </a:p>
      </dgm:t>
    </dgm:pt>
    <dgm:pt modelId="{986E07DE-7C20-4AB6-A035-5895F8D6B783}" type="sibTrans" cxnId="{A68C3AAD-D9DA-4750-BE60-BD7F174F340A}">
      <dgm:prSet/>
      <dgm:spPr/>
      <dgm:t>
        <a:bodyPr/>
        <a:lstStyle/>
        <a:p>
          <a:endParaRPr lang="ru-RU"/>
        </a:p>
      </dgm:t>
    </dgm:pt>
    <dgm:pt modelId="{0EB51B83-3173-4E2F-8B0A-5A9713B11E4E}">
      <dgm:prSet phldrT="[Текст]"/>
      <dgm:spPr/>
      <dgm:t>
        <a:bodyPr/>
        <a:lstStyle/>
        <a:p>
          <a:r>
            <a:rPr lang="en-US" b="0" i="0" dirty="0" smtClean="0">
              <a:latin typeface="Times New Roman" pitchFamily="18" charset="0"/>
              <a:cs typeface="Times New Roman" pitchFamily="18" charset="0"/>
            </a:rPr>
            <a:t>Distance to the railway station-5 km.</a:t>
          </a:r>
          <a:endParaRPr lang="ru-RU" dirty="0">
            <a:latin typeface="Times New Roman" pitchFamily="18" charset="0"/>
            <a:cs typeface="Times New Roman" pitchFamily="18" charset="0"/>
          </a:endParaRPr>
        </a:p>
      </dgm:t>
    </dgm:pt>
    <dgm:pt modelId="{653EA54F-694F-46E3-86CD-E6AE2759FD0D}" type="parTrans" cxnId="{F7BBB3A1-B50F-48DA-ACEA-ACE29C964C40}">
      <dgm:prSet/>
      <dgm:spPr/>
      <dgm:t>
        <a:bodyPr/>
        <a:lstStyle/>
        <a:p>
          <a:endParaRPr lang="ru-RU"/>
        </a:p>
      </dgm:t>
    </dgm:pt>
    <dgm:pt modelId="{7CDB0C4C-59DA-4D27-878F-B9F72451736A}" type="sibTrans" cxnId="{F7BBB3A1-B50F-48DA-ACEA-ACE29C964C40}">
      <dgm:prSet/>
      <dgm:spPr/>
      <dgm:t>
        <a:bodyPr/>
        <a:lstStyle/>
        <a:p>
          <a:endParaRPr lang="ru-RU"/>
        </a:p>
      </dgm:t>
    </dgm:pt>
    <dgm:pt modelId="{5EFED826-E5FF-48D0-9D81-B81154F2202A}">
      <dgm:prSet phldrT="[Текст]"/>
      <dgm:spPr/>
      <dgm:t>
        <a:bodyPr/>
        <a:lstStyle/>
        <a:p>
          <a:r>
            <a:rPr lang="en-US" b="0" i="0" dirty="0" smtClean="0">
              <a:latin typeface="Times New Roman" pitchFamily="18" charset="0"/>
              <a:cs typeface="Times New Roman" pitchFamily="18" charset="0"/>
            </a:rPr>
            <a:t>Permissible SPZ-50 m.</a:t>
          </a:r>
          <a:endParaRPr lang="ru-RU" dirty="0">
            <a:latin typeface="Times New Roman" pitchFamily="18" charset="0"/>
            <a:cs typeface="Times New Roman" pitchFamily="18" charset="0"/>
          </a:endParaRPr>
        </a:p>
      </dgm:t>
    </dgm:pt>
    <dgm:pt modelId="{6B0389F1-6DA8-4B62-B411-249B7A7E5E50}" type="parTrans" cxnId="{DB6140D7-4691-49CE-8587-95A3CD8C22EE}">
      <dgm:prSet/>
      <dgm:spPr>
        <a:ln>
          <a:solidFill>
            <a:srgbClr val="009900"/>
          </a:solidFill>
        </a:ln>
      </dgm:spPr>
      <dgm:t>
        <a:bodyPr/>
        <a:lstStyle/>
        <a:p>
          <a:endParaRPr lang="ru-RU"/>
        </a:p>
      </dgm:t>
    </dgm:pt>
    <dgm:pt modelId="{1C86EA95-A652-41FC-A11F-4801FBF26627}" type="sibTrans" cxnId="{DB6140D7-4691-49CE-8587-95A3CD8C22EE}">
      <dgm:prSet/>
      <dgm:spPr/>
      <dgm:t>
        <a:bodyPr/>
        <a:lstStyle/>
        <a:p>
          <a:endParaRPr lang="ru-RU"/>
        </a:p>
      </dgm:t>
    </dgm:pt>
    <dgm:pt modelId="{CCC8A005-CFA7-4135-B1B5-00FB10AF7848}">
      <dgm:prSet custT="1"/>
      <dgm:spPr/>
      <dgm:t>
        <a:bodyPr/>
        <a:lstStyle/>
        <a:p>
          <a:r>
            <a:rPr lang="en-US" sz="1500" b="0" i="0" dirty="0" smtClean="0">
              <a:latin typeface="Times New Roman" pitchFamily="18" charset="0"/>
              <a:cs typeface="Times New Roman" pitchFamily="18" charset="0"/>
            </a:rPr>
            <a:t>Water supply 30 cubic meters per day</a:t>
          </a:r>
          <a:endParaRPr lang="ru-RU" sz="1500" dirty="0">
            <a:latin typeface="Times New Roman" pitchFamily="18" charset="0"/>
            <a:cs typeface="Times New Roman" pitchFamily="18" charset="0"/>
          </a:endParaRPr>
        </a:p>
      </dgm:t>
    </dgm:pt>
    <dgm:pt modelId="{6ED2975C-28A9-4E36-B164-DDDF9B7AAE0B}" type="parTrans" cxnId="{1B93F192-61D4-4C45-9C89-A8156A9C7486}">
      <dgm:prSet/>
      <dgm:spPr/>
      <dgm:t>
        <a:bodyPr/>
        <a:lstStyle/>
        <a:p>
          <a:endParaRPr lang="ru-RU"/>
        </a:p>
      </dgm:t>
    </dgm:pt>
    <dgm:pt modelId="{830FFA2C-B539-42D9-9420-840AA1F4A330}" type="sibTrans" cxnId="{1B93F192-61D4-4C45-9C89-A8156A9C7486}">
      <dgm:prSet/>
      <dgm:spPr/>
      <dgm:t>
        <a:bodyPr/>
        <a:lstStyle/>
        <a:p>
          <a:endParaRPr lang="ru-RU"/>
        </a:p>
      </dgm:t>
    </dgm:pt>
    <dgm:pt modelId="{8E493914-4371-4489-A7AC-102B87368DFC}" type="pres">
      <dgm:prSet presAssocID="{B0DDBF99-1B54-4F55-AA8F-81E414B1E367}" presName="Name0" presStyleCnt="0">
        <dgm:presLayoutVars>
          <dgm:orgChart val="1"/>
          <dgm:chPref val="1"/>
          <dgm:dir/>
          <dgm:animOne val="branch"/>
          <dgm:animLvl val="lvl"/>
          <dgm:resizeHandles/>
        </dgm:presLayoutVars>
      </dgm:prSet>
      <dgm:spPr/>
      <dgm:t>
        <a:bodyPr/>
        <a:lstStyle/>
        <a:p>
          <a:endParaRPr lang="ru-RU"/>
        </a:p>
      </dgm:t>
    </dgm:pt>
    <dgm:pt modelId="{B72F6ACF-3F6D-4939-B990-9716B710EDA8}" type="pres">
      <dgm:prSet presAssocID="{051554F3-5DEF-4F48-B443-63CC80F262E2}" presName="hierRoot1" presStyleCnt="0">
        <dgm:presLayoutVars>
          <dgm:hierBranch val="init"/>
        </dgm:presLayoutVars>
      </dgm:prSet>
      <dgm:spPr/>
    </dgm:pt>
    <dgm:pt modelId="{3EE11539-28ED-4A62-A814-F2F9E87B198E}" type="pres">
      <dgm:prSet presAssocID="{051554F3-5DEF-4F48-B443-63CC80F262E2}" presName="rootComposite1" presStyleCnt="0"/>
      <dgm:spPr/>
    </dgm:pt>
    <dgm:pt modelId="{A55AFF4A-73BD-440E-8B8E-E850BA9D75CD}" type="pres">
      <dgm:prSet presAssocID="{051554F3-5DEF-4F48-B443-63CC80F262E2}" presName="rootText1" presStyleLbl="alignAcc1" presStyleIdx="0" presStyleCnt="0">
        <dgm:presLayoutVars>
          <dgm:chPref val="3"/>
        </dgm:presLayoutVars>
      </dgm:prSet>
      <dgm:spPr/>
      <dgm:t>
        <a:bodyPr/>
        <a:lstStyle/>
        <a:p>
          <a:endParaRPr lang="ru-RU"/>
        </a:p>
      </dgm:t>
    </dgm:pt>
    <dgm:pt modelId="{0117F51C-D81D-43B9-AC5B-D0078F3A2ABC}" type="pres">
      <dgm:prSet presAssocID="{051554F3-5DEF-4F48-B443-63CC80F262E2}" presName="topArc1" presStyleLbl="parChTrans1D1" presStyleIdx="0" presStyleCnt="12"/>
      <dgm:spPr>
        <a:ln>
          <a:solidFill>
            <a:srgbClr val="009900"/>
          </a:solidFill>
        </a:ln>
      </dgm:spPr>
    </dgm:pt>
    <dgm:pt modelId="{11BB4CD7-377E-4A4B-B346-4C6FF16675F4}" type="pres">
      <dgm:prSet presAssocID="{051554F3-5DEF-4F48-B443-63CC80F262E2}" presName="bottomArc1" presStyleLbl="parChTrans1D1" presStyleIdx="1" presStyleCnt="12"/>
      <dgm:spPr>
        <a:ln>
          <a:solidFill>
            <a:srgbClr val="009900"/>
          </a:solidFill>
        </a:ln>
      </dgm:spPr>
    </dgm:pt>
    <dgm:pt modelId="{2ADCB408-60D1-43C2-A2FB-A20CE677B19E}" type="pres">
      <dgm:prSet presAssocID="{051554F3-5DEF-4F48-B443-63CC80F262E2}" presName="topConnNode1" presStyleLbl="node1" presStyleIdx="0" presStyleCnt="0"/>
      <dgm:spPr/>
      <dgm:t>
        <a:bodyPr/>
        <a:lstStyle/>
        <a:p>
          <a:endParaRPr lang="ru-RU"/>
        </a:p>
      </dgm:t>
    </dgm:pt>
    <dgm:pt modelId="{3323ED24-C6F6-4EB5-B021-A6A6F83D7AF4}" type="pres">
      <dgm:prSet presAssocID="{051554F3-5DEF-4F48-B443-63CC80F262E2}" presName="hierChild2" presStyleCnt="0"/>
      <dgm:spPr/>
    </dgm:pt>
    <dgm:pt modelId="{7A887D24-E746-49FD-8242-57FA044B0962}" type="pres">
      <dgm:prSet presAssocID="{92980A8A-6447-44B0-A7FD-82FCDD205197}" presName="Name28" presStyleLbl="parChTrans1D2" presStyleIdx="0" presStyleCnt="4"/>
      <dgm:spPr/>
      <dgm:t>
        <a:bodyPr/>
        <a:lstStyle/>
        <a:p>
          <a:endParaRPr lang="ru-RU"/>
        </a:p>
      </dgm:t>
    </dgm:pt>
    <dgm:pt modelId="{7AB0BB1F-A663-4364-9992-57134D165A85}" type="pres">
      <dgm:prSet presAssocID="{4709C90D-ABD8-4F12-8C0F-1CBB376AD0FF}" presName="hierRoot2" presStyleCnt="0">
        <dgm:presLayoutVars>
          <dgm:hierBranch val="init"/>
        </dgm:presLayoutVars>
      </dgm:prSet>
      <dgm:spPr/>
    </dgm:pt>
    <dgm:pt modelId="{3B24128D-7892-4F2C-9886-ADA47AF0C9CB}" type="pres">
      <dgm:prSet presAssocID="{4709C90D-ABD8-4F12-8C0F-1CBB376AD0FF}" presName="rootComposite2" presStyleCnt="0"/>
      <dgm:spPr/>
    </dgm:pt>
    <dgm:pt modelId="{C061FF58-D1FB-4C7A-A435-F8E733A72E3F}" type="pres">
      <dgm:prSet presAssocID="{4709C90D-ABD8-4F12-8C0F-1CBB376AD0FF}" presName="rootText2" presStyleLbl="alignAcc1" presStyleIdx="0" presStyleCnt="0">
        <dgm:presLayoutVars>
          <dgm:chPref val="3"/>
        </dgm:presLayoutVars>
      </dgm:prSet>
      <dgm:spPr/>
      <dgm:t>
        <a:bodyPr/>
        <a:lstStyle/>
        <a:p>
          <a:endParaRPr lang="ru-RU"/>
        </a:p>
      </dgm:t>
    </dgm:pt>
    <dgm:pt modelId="{40D3174C-BCF8-4E77-9BC5-DB2FC25DC501}" type="pres">
      <dgm:prSet presAssocID="{4709C90D-ABD8-4F12-8C0F-1CBB376AD0FF}" presName="topArc2" presStyleLbl="parChTrans1D1" presStyleIdx="2" presStyleCnt="12"/>
      <dgm:spPr>
        <a:ln>
          <a:solidFill>
            <a:srgbClr val="009900"/>
          </a:solidFill>
        </a:ln>
      </dgm:spPr>
    </dgm:pt>
    <dgm:pt modelId="{B91728B5-E948-4057-9A3A-E023C344B438}" type="pres">
      <dgm:prSet presAssocID="{4709C90D-ABD8-4F12-8C0F-1CBB376AD0FF}" presName="bottomArc2" presStyleLbl="parChTrans1D1" presStyleIdx="3" presStyleCnt="12"/>
      <dgm:spPr>
        <a:ln>
          <a:solidFill>
            <a:srgbClr val="009900"/>
          </a:solidFill>
        </a:ln>
      </dgm:spPr>
    </dgm:pt>
    <dgm:pt modelId="{F0BF7C2A-313E-41EA-BC3F-7C9C4989A37D}" type="pres">
      <dgm:prSet presAssocID="{4709C90D-ABD8-4F12-8C0F-1CBB376AD0FF}" presName="topConnNode2" presStyleLbl="node2" presStyleIdx="0" presStyleCnt="0"/>
      <dgm:spPr/>
      <dgm:t>
        <a:bodyPr/>
        <a:lstStyle/>
        <a:p>
          <a:endParaRPr lang="ru-RU"/>
        </a:p>
      </dgm:t>
    </dgm:pt>
    <dgm:pt modelId="{9CCDDA43-4A5E-45EC-94F9-54C04A2F4212}" type="pres">
      <dgm:prSet presAssocID="{4709C90D-ABD8-4F12-8C0F-1CBB376AD0FF}" presName="hierChild4" presStyleCnt="0"/>
      <dgm:spPr/>
    </dgm:pt>
    <dgm:pt modelId="{79FFDDED-12D8-44DF-A65A-6B6D1F09218D}" type="pres">
      <dgm:prSet presAssocID="{4709C90D-ABD8-4F12-8C0F-1CBB376AD0FF}" presName="hierChild5" presStyleCnt="0"/>
      <dgm:spPr/>
    </dgm:pt>
    <dgm:pt modelId="{821438F5-CCD2-4A4D-A662-FE4F175FD22B}" type="pres">
      <dgm:prSet presAssocID="{653EA54F-694F-46E3-86CD-E6AE2759FD0D}" presName="Name28" presStyleLbl="parChTrans1D2" presStyleIdx="1" presStyleCnt="4"/>
      <dgm:spPr/>
      <dgm:t>
        <a:bodyPr/>
        <a:lstStyle/>
        <a:p>
          <a:endParaRPr lang="ru-RU"/>
        </a:p>
      </dgm:t>
    </dgm:pt>
    <dgm:pt modelId="{D4AFF963-183B-486D-9C9B-A026BAB2F9AA}" type="pres">
      <dgm:prSet presAssocID="{0EB51B83-3173-4E2F-8B0A-5A9713B11E4E}" presName="hierRoot2" presStyleCnt="0">
        <dgm:presLayoutVars>
          <dgm:hierBranch val="init"/>
        </dgm:presLayoutVars>
      </dgm:prSet>
      <dgm:spPr/>
    </dgm:pt>
    <dgm:pt modelId="{20C6ED79-098E-42E9-B87C-ED183092C081}" type="pres">
      <dgm:prSet presAssocID="{0EB51B83-3173-4E2F-8B0A-5A9713B11E4E}" presName="rootComposite2" presStyleCnt="0"/>
      <dgm:spPr/>
    </dgm:pt>
    <dgm:pt modelId="{0689DE06-808D-4F0F-A168-5EC8B36791E6}" type="pres">
      <dgm:prSet presAssocID="{0EB51B83-3173-4E2F-8B0A-5A9713B11E4E}" presName="rootText2" presStyleLbl="alignAcc1" presStyleIdx="0" presStyleCnt="0">
        <dgm:presLayoutVars>
          <dgm:chPref val="3"/>
        </dgm:presLayoutVars>
      </dgm:prSet>
      <dgm:spPr/>
      <dgm:t>
        <a:bodyPr/>
        <a:lstStyle/>
        <a:p>
          <a:endParaRPr lang="ru-RU"/>
        </a:p>
      </dgm:t>
    </dgm:pt>
    <dgm:pt modelId="{8BB82007-24E1-4BE7-AC64-EF8F83295201}" type="pres">
      <dgm:prSet presAssocID="{0EB51B83-3173-4E2F-8B0A-5A9713B11E4E}" presName="topArc2" presStyleLbl="parChTrans1D1" presStyleIdx="4" presStyleCnt="12"/>
      <dgm:spPr>
        <a:ln>
          <a:solidFill>
            <a:srgbClr val="009900"/>
          </a:solidFill>
        </a:ln>
      </dgm:spPr>
    </dgm:pt>
    <dgm:pt modelId="{381F834F-B574-457E-8651-CAB268AD7F8C}" type="pres">
      <dgm:prSet presAssocID="{0EB51B83-3173-4E2F-8B0A-5A9713B11E4E}" presName="bottomArc2" presStyleLbl="parChTrans1D1" presStyleIdx="5" presStyleCnt="12"/>
      <dgm:spPr>
        <a:ln>
          <a:solidFill>
            <a:srgbClr val="009900"/>
          </a:solidFill>
        </a:ln>
      </dgm:spPr>
    </dgm:pt>
    <dgm:pt modelId="{974890CC-496C-4ED3-B7A6-E6FC3458C6EE}" type="pres">
      <dgm:prSet presAssocID="{0EB51B83-3173-4E2F-8B0A-5A9713B11E4E}" presName="topConnNode2" presStyleLbl="node2" presStyleIdx="0" presStyleCnt="0"/>
      <dgm:spPr/>
      <dgm:t>
        <a:bodyPr/>
        <a:lstStyle/>
        <a:p>
          <a:endParaRPr lang="ru-RU"/>
        </a:p>
      </dgm:t>
    </dgm:pt>
    <dgm:pt modelId="{BA9A7D4B-6222-4C45-88C3-A858500A0944}" type="pres">
      <dgm:prSet presAssocID="{0EB51B83-3173-4E2F-8B0A-5A9713B11E4E}" presName="hierChild4" presStyleCnt="0"/>
      <dgm:spPr/>
    </dgm:pt>
    <dgm:pt modelId="{834CA919-AF88-4740-814E-8F63C8EA63DA}" type="pres">
      <dgm:prSet presAssocID="{0EB51B83-3173-4E2F-8B0A-5A9713B11E4E}" presName="hierChild5" presStyleCnt="0"/>
      <dgm:spPr/>
    </dgm:pt>
    <dgm:pt modelId="{DBEB8A42-AC9D-454A-A21D-026D955DB8EB}" type="pres">
      <dgm:prSet presAssocID="{6B0389F1-6DA8-4B62-B411-249B7A7E5E50}" presName="Name28" presStyleLbl="parChTrans1D2" presStyleIdx="2" presStyleCnt="4"/>
      <dgm:spPr/>
      <dgm:t>
        <a:bodyPr/>
        <a:lstStyle/>
        <a:p>
          <a:endParaRPr lang="ru-RU"/>
        </a:p>
      </dgm:t>
    </dgm:pt>
    <dgm:pt modelId="{3DF3B32B-F74A-4655-8585-977052B4519E}" type="pres">
      <dgm:prSet presAssocID="{5EFED826-E5FF-48D0-9D81-B81154F2202A}" presName="hierRoot2" presStyleCnt="0">
        <dgm:presLayoutVars>
          <dgm:hierBranch val="init"/>
        </dgm:presLayoutVars>
      </dgm:prSet>
      <dgm:spPr/>
    </dgm:pt>
    <dgm:pt modelId="{93B319C8-39E3-4FCF-874B-35755F11A550}" type="pres">
      <dgm:prSet presAssocID="{5EFED826-E5FF-48D0-9D81-B81154F2202A}" presName="rootComposite2" presStyleCnt="0"/>
      <dgm:spPr/>
    </dgm:pt>
    <dgm:pt modelId="{C22CF7AB-D42A-40C3-90E8-F9B2F99C5862}" type="pres">
      <dgm:prSet presAssocID="{5EFED826-E5FF-48D0-9D81-B81154F2202A}" presName="rootText2" presStyleLbl="alignAcc1" presStyleIdx="0" presStyleCnt="0">
        <dgm:presLayoutVars>
          <dgm:chPref val="3"/>
        </dgm:presLayoutVars>
      </dgm:prSet>
      <dgm:spPr/>
      <dgm:t>
        <a:bodyPr/>
        <a:lstStyle/>
        <a:p>
          <a:endParaRPr lang="ru-RU"/>
        </a:p>
      </dgm:t>
    </dgm:pt>
    <dgm:pt modelId="{F472282D-882D-4E27-8D71-D46DF3011869}" type="pres">
      <dgm:prSet presAssocID="{5EFED826-E5FF-48D0-9D81-B81154F2202A}" presName="topArc2" presStyleLbl="parChTrans1D1" presStyleIdx="6" presStyleCnt="12"/>
      <dgm:spPr>
        <a:ln>
          <a:solidFill>
            <a:srgbClr val="009900"/>
          </a:solidFill>
        </a:ln>
      </dgm:spPr>
    </dgm:pt>
    <dgm:pt modelId="{A38F3499-4B96-4F35-9441-5568658D1382}" type="pres">
      <dgm:prSet presAssocID="{5EFED826-E5FF-48D0-9D81-B81154F2202A}" presName="bottomArc2" presStyleLbl="parChTrans1D1" presStyleIdx="7" presStyleCnt="12"/>
      <dgm:spPr>
        <a:ln>
          <a:solidFill>
            <a:srgbClr val="009900"/>
          </a:solidFill>
        </a:ln>
      </dgm:spPr>
    </dgm:pt>
    <dgm:pt modelId="{D3C6F016-80CE-424D-8D98-9F060972EC67}" type="pres">
      <dgm:prSet presAssocID="{5EFED826-E5FF-48D0-9D81-B81154F2202A}" presName="topConnNode2" presStyleLbl="node2" presStyleIdx="0" presStyleCnt="0"/>
      <dgm:spPr/>
      <dgm:t>
        <a:bodyPr/>
        <a:lstStyle/>
        <a:p>
          <a:endParaRPr lang="ru-RU"/>
        </a:p>
      </dgm:t>
    </dgm:pt>
    <dgm:pt modelId="{1E96280E-0D22-4C23-B2AD-C4175D74C480}" type="pres">
      <dgm:prSet presAssocID="{5EFED826-E5FF-48D0-9D81-B81154F2202A}" presName="hierChild4" presStyleCnt="0"/>
      <dgm:spPr/>
    </dgm:pt>
    <dgm:pt modelId="{9AD035E7-EB97-48D3-90DA-2D282AF5EF5D}" type="pres">
      <dgm:prSet presAssocID="{5EFED826-E5FF-48D0-9D81-B81154F2202A}" presName="hierChild5" presStyleCnt="0"/>
      <dgm:spPr/>
    </dgm:pt>
    <dgm:pt modelId="{9CBAF7A2-1D8F-4374-83A6-B51A6CB9BDB4}" type="pres">
      <dgm:prSet presAssocID="{051554F3-5DEF-4F48-B443-63CC80F262E2}" presName="hierChild3" presStyleCnt="0"/>
      <dgm:spPr/>
    </dgm:pt>
    <dgm:pt modelId="{E7B8ABCB-399F-44DC-BD18-5E4DA039D118}" type="pres">
      <dgm:prSet presAssocID="{E688D272-91D1-416A-85F6-39F94CB018AE}" presName="Name101" presStyleLbl="parChTrans1D2" presStyleIdx="3" presStyleCnt="4"/>
      <dgm:spPr/>
      <dgm:t>
        <a:bodyPr/>
        <a:lstStyle/>
        <a:p>
          <a:endParaRPr lang="ru-RU"/>
        </a:p>
      </dgm:t>
    </dgm:pt>
    <dgm:pt modelId="{DED9EC8A-9849-43C3-9E6F-9938764F778A}" type="pres">
      <dgm:prSet presAssocID="{1FD9020F-8BFA-480A-8C38-889279ACEA3F}" presName="hierRoot3" presStyleCnt="0">
        <dgm:presLayoutVars>
          <dgm:hierBranch val="init"/>
        </dgm:presLayoutVars>
      </dgm:prSet>
      <dgm:spPr/>
    </dgm:pt>
    <dgm:pt modelId="{AADC2DF1-CF84-4D0B-A521-3CF3147232C9}" type="pres">
      <dgm:prSet presAssocID="{1FD9020F-8BFA-480A-8C38-889279ACEA3F}" presName="rootComposite3" presStyleCnt="0"/>
      <dgm:spPr/>
    </dgm:pt>
    <dgm:pt modelId="{FE07EDA0-B478-4F36-998C-B086F1632B47}" type="pres">
      <dgm:prSet presAssocID="{1FD9020F-8BFA-480A-8C38-889279ACEA3F}" presName="rootText3" presStyleLbl="alignAcc1" presStyleIdx="0" presStyleCnt="0">
        <dgm:presLayoutVars>
          <dgm:chPref val="3"/>
        </dgm:presLayoutVars>
      </dgm:prSet>
      <dgm:spPr/>
      <dgm:t>
        <a:bodyPr/>
        <a:lstStyle/>
        <a:p>
          <a:endParaRPr lang="ru-RU"/>
        </a:p>
      </dgm:t>
    </dgm:pt>
    <dgm:pt modelId="{E851732F-9C71-4390-9870-6C4C47AB329A}" type="pres">
      <dgm:prSet presAssocID="{1FD9020F-8BFA-480A-8C38-889279ACEA3F}" presName="topArc3" presStyleLbl="parChTrans1D1" presStyleIdx="8" presStyleCnt="12"/>
      <dgm:spPr>
        <a:ln>
          <a:solidFill>
            <a:srgbClr val="009900"/>
          </a:solidFill>
        </a:ln>
      </dgm:spPr>
    </dgm:pt>
    <dgm:pt modelId="{61D3E7E0-E055-4A93-8CDF-7C160CBE3E6F}" type="pres">
      <dgm:prSet presAssocID="{1FD9020F-8BFA-480A-8C38-889279ACEA3F}" presName="bottomArc3" presStyleLbl="parChTrans1D1" presStyleIdx="9" presStyleCnt="12"/>
      <dgm:spPr>
        <a:ln>
          <a:solidFill>
            <a:srgbClr val="009900"/>
          </a:solidFill>
        </a:ln>
      </dgm:spPr>
    </dgm:pt>
    <dgm:pt modelId="{2904C5B2-FFD1-4E41-A1FC-BACB43385BF1}" type="pres">
      <dgm:prSet presAssocID="{1FD9020F-8BFA-480A-8C38-889279ACEA3F}" presName="topConnNode3" presStyleLbl="asst1" presStyleIdx="0" presStyleCnt="0"/>
      <dgm:spPr/>
      <dgm:t>
        <a:bodyPr/>
        <a:lstStyle/>
        <a:p>
          <a:endParaRPr lang="ru-RU"/>
        </a:p>
      </dgm:t>
    </dgm:pt>
    <dgm:pt modelId="{07C06993-CB84-4DB0-96D7-BDADF606AD77}" type="pres">
      <dgm:prSet presAssocID="{1FD9020F-8BFA-480A-8C38-889279ACEA3F}" presName="hierChild6" presStyleCnt="0"/>
      <dgm:spPr/>
    </dgm:pt>
    <dgm:pt modelId="{D5E672DD-9C11-4285-AE85-4FF1B919B67C}" type="pres">
      <dgm:prSet presAssocID="{1FD9020F-8BFA-480A-8C38-889279ACEA3F}" presName="hierChild7" presStyleCnt="0"/>
      <dgm:spPr/>
    </dgm:pt>
    <dgm:pt modelId="{2B34825F-97B8-49DC-8B6B-B7B8A2E74DF5}" type="pres">
      <dgm:prSet presAssocID="{CCC8A005-CFA7-4135-B1B5-00FB10AF7848}" presName="hierRoot1" presStyleCnt="0">
        <dgm:presLayoutVars>
          <dgm:hierBranch val="init"/>
        </dgm:presLayoutVars>
      </dgm:prSet>
      <dgm:spPr/>
    </dgm:pt>
    <dgm:pt modelId="{47974D87-DA34-48C0-9DF6-154793D76DA9}" type="pres">
      <dgm:prSet presAssocID="{CCC8A005-CFA7-4135-B1B5-00FB10AF7848}" presName="rootComposite1" presStyleCnt="0"/>
      <dgm:spPr/>
    </dgm:pt>
    <dgm:pt modelId="{DA336951-B84B-4F88-853A-DEE131460053}" type="pres">
      <dgm:prSet presAssocID="{CCC8A005-CFA7-4135-B1B5-00FB10AF7848}" presName="rootText1" presStyleLbl="alignAcc1" presStyleIdx="0" presStyleCnt="0" custLinFactY="100000" custLinFactNeighborX="-59320" custLinFactNeighborY="123300">
        <dgm:presLayoutVars>
          <dgm:chPref val="3"/>
        </dgm:presLayoutVars>
      </dgm:prSet>
      <dgm:spPr/>
      <dgm:t>
        <a:bodyPr/>
        <a:lstStyle/>
        <a:p>
          <a:endParaRPr lang="ru-RU"/>
        </a:p>
      </dgm:t>
    </dgm:pt>
    <dgm:pt modelId="{0FDA3BF8-36FD-4753-84D4-B41D66967D80}" type="pres">
      <dgm:prSet presAssocID="{CCC8A005-CFA7-4135-B1B5-00FB10AF7848}" presName="topArc1" presStyleLbl="parChTrans1D1" presStyleIdx="10" presStyleCnt="12"/>
      <dgm:spPr>
        <a:ln>
          <a:solidFill>
            <a:srgbClr val="009900"/>
          </a:solidFill>
        </a:ln>
      </dgm:spPr>
    </dgm:pt>
    <dgm:pt modelId="{3CD6AFF1-980A-4CD3-A6FE-286458107A90}" type="pres">
      <dgm:prSet presAssocID="{CCC8A005-CFA7-4135-B1B5-00FB10AF7848}" presName="bottomArc1" presStyleLbl="parChTrans1D1" presStyleIdx="11" presStyleCnt="12"/>
      <dgm:spPr>
        <a:ln>
          <a:solidFill>
            <a:srgbClr val="009900"/>
          </a:solidFill>
        </a:ln>
      </dgm:spPr>
    </dgm:pt>
    <dgm:pt modelId="{C3C95B5D-DE37-43F4-BCD6-CD920521B718}" type="pres">
      <dgm:prSet presAssocID="{CCC8A005-CFA7-4135-B1B5-00FB10AF7848}" presName="topConnNode1" presStyleLbl="node1" presStyleIdx="0" presStyleCnt="0"/>
      <dgm:spPr/>
      <dgm:t>
        <a:bodyPr/>
        <a:lstStyle/>
        <a:p>
          <a:endParaRPr lang="ru-RU"/>
        </a:p>
      </dgm:t>
    </dgm:pt>
    <dgm:pt modelId="{668724FC-8788-4FFB-B17A-60AC6255E052}" type="pres">
      <dgm:prSet presAssocID="{CCC8A005-CFA7-4135-B1B5-00FB10AF7848}" presName="hierChild2" presStyleCnt="0"/>
      <dgm:spPr/>
    </dgm:pt>
    <dgm:pt modelId="{6647CE32-6DC7-4AA3-8A40-E398DE87AD7C}" type="pres">
      <dgm:prSet presAssocID="{CCC8A005-CFA7-4135-B1B5-00FB10AF7848}" presName="hierChild3" presStyleCnt="0"/>
      <dgm:spPr/>
    </dgm:pt>
  </dgm:ptLst>
  <dgm:cxnLst>
    <dgm:cxn modelId="{1CA65B7C-9BAE-4C01-9216-768324AB62F4}" type="presOf" srcId="{5EFED826-E5FF-48D0-9D81-B81154F2202A}" destId="{D3C6F016-80CE-424D-8D98-9F060972EC67}" srcOrd="1" destOrd="0" presId="urn:microsoft.com/office/officeart/2008/layout/HalfCircleOrganizationChart"/>
    <dgm:cxn modelId="{49AB5384-4227-4895-95E2-4A3AB64695F2}" type="presOf" srcId="{051554F3-5DEF-4F48-B443-63CC80F262E2}" destId="{2ADCB408-60D1-43C2-A2FB-A20CE677B19E}" srcOrd="1" destOrd="0" presId="urn:microsoft.com/office/officeart/2008/layout/HalfCircleOrganizationChart"/>
    <dgm:cxn modelId="{C5F0D72F-4964-4F5B-82A7-63B1E5526DB9}" type="presOf" srcId="{CCC8A005-CFA7-4135-B1B5-00FB10AF7848}" destId="{C3C95B5D-DE37-43F4-BCD6-CD920521B718}" srcOrd="1" destOrd="0" presId="urn:microsoft.com/office/officeart/2008/layout/HalfCircleOrganizationChart"/>
    <dgm:cxn modelId="{474D73B1-D7E2-47A4-A8FE-9903439610C7}" type="presOf" srcId="{653EA54F-694F-46E3-86CD-E6AE2759FD0D}" destId="{821438F5-CCD2-4A4D-A662-FE4F175FD22B}" srcOrd="0" destOrd="0" presId="urn:microsoft.com/office/officeart/2008/layout/HalfCircleOrganizationChart"/>
    <dgm:cxn modelId="{8084F8A0-7653-4C6F-93D3-D27A449F6315}" type="presOf" srcId="{5EFED826-E5FF-48D0-9D81-B81154F2202A}" destId="{C22CF7AB-D42A-40C3-90E8-F9B2F99C5862}" srcOrd="0" destOrd="0" presId="urn:microsoft.com/office/officeart/2008/layout/HalfCircleOrganizationChart"/>
    <dgm:cxn modelId="{459FDA70-2694-4717-B082-FC1A85E92402}" type="presOf" srcId="{4709C90D-ABD8-4F12-8C0F-1CBB376AD0FF}" destId="{F0BF7C2A-313E-41EA-BC3F-7C9C4989A37D}" srcOrd="1" destOrd="0" presId="urn:microsoft.com/office/officeart/2008/layout/HalfCircleOrganizationChart"/>
    <dgm:cxn modelId="{40B8F67D-BBBD-4C36-A2C7-2FF1A569CBC0}" type="presOf" srcId="{051554F3-5DEF-4F48-B443-63CC80F262E2}" destId="{A55AFF4A-73BD-440E-8B8E-E850BA9D75CD}" srcOrd="0" destOrd="0" presId="urn:microsoft.com/office/officeart/2008/layout/HalfCircleOrganizationChart"/>
    <dgm:cxn modelId="{C5181C89-68DD-4845-B86E-433A9483209E}" type="presOf" srcId="{0EB51B83-3173-4E2F-8B0A-5A9713B11E4E}" destId="{974890CC-496C-4ED3-B7A6-E6FC3458C6EE}" srcOrd="1" destOrd="0" presId="urn:microsoft.com/office/officeart/2008/layout/HalfCircleOrganizationChart"/>
    <dgm:cxn modelId="{8D323728-9CDA-4F4F-A2F7-1EA66FFEB466}" type="presOf" srcId="{CCC8A005-CFA7-4135-B1B5-00FB10AF7848}" destId="{DA336951-B84B-4F88-853A-DEE131460053}" srcOrd="0" destOrd="0" presId="urn:microsoft.com/office/officeart/2008/layout/HalfCircleOrganizationChart"/>
    <dgm:cxn modelId="{1B55253D-8F50-4AB2-9907-91D9255428D5}" type="presOf" srcId="{E688D272-91D1-416A-85F6-39F94CB018AE}" destId="{E7B8ABCB-399F-44DC-BD18-5E4DA039D118}" srcOrd="0" destOrd="0" presId="urn:microsoft.com/office/officeart/2008/layout/HalfCircleOrganizationChart"/>
    <dgm:cxn modelId="{5FB72906-3FAE-4F4E-8C20-A81F372252A2}" type="presOf" srcId="{1FD9020F-8BFA-480A-8C38-889279ACEA3F}" destId="{FE07EDA0-B478-4F36-998C-B086F1632B47}" srcOrd="0" destOrd="0" presId="urn:microsoft.com/office/officeart/2008/layout/HalfCircleOrganizationChart"/>
    <dgm:cxn modelId="{F58F090C-9941-4283-8FB6-5FB838D9C70D}" type="presOf" srcId="{6B0389F1-6DA8-4B62-B411-249B7A7E5E50}" destId="{DBEB8A42-AC9D-454A-A21D-026D955DB8EB}" srcOrd="0" destOrd="0" presId="urn:microsoft.com/office/officeart/2008/layout/HalfCircleOrganizationChart"/>
    <dgm:cxn modelId="{A68C3AAD-D9DA-4750-BE60-BD7F174F340A}" srcId="{051554F3-5DEF-4F48-B443-63CC80F262E2}" destId="{4709C90D-ABD8-4F12-8C0F-1CBB376AD0FF}" srcOrd="1" destOrd="0" parTransId="{92980A8A-6447-44B0-A7FD-82FCDD205197}" sibTransId="{986E07DE-7C20-4AB6-A035-5895F8D6B783}"/>
    <dgm:cxn modelId="{DB6140D7-4691-49CE-8587-95A3CD8C22EE}" srcId="{051554F3-5DEF-4F48-B443-63CC80F262E2}" destId="{5EFED826-E5FF-48D0-9D81-B81154F2202A}" srcOrd="3" destOrd="0" parTransId="{6B0389F1-6DA8-4B62-B411-249B7A7E5E50}" sibTransId="{1C86EA95-A652-41FC-A11F-4801FBF26627}"/>
    <dgm:cxn modelId="{4659D9F5-383C-467A-BC3A-4099B7746F3A}" type="presOf" srcId="{4709C90D-ABD8-4F12-8C0F-1CBB376AD0FF}" destId="{C061FF58-D1FB-4C7A-A435-F8E733A72E3F}" srcOrd="0" destOrd="0" presId="urn:microsoft.com/office/officeart/2008/layout/HalfCircleOrganizationChart"/>
    <dgm:cxn modelId="{ACBAFD64-D6FE-4DFC-BB29-8E1B29FB43C0}" type="presOf" srcId="{B0DDBF99-1B54-4F55-AA8F-81E414B1E367}" destId="{8E493914-4371-4489-A7AC-102B87368DFC}" srcOrd="0" destOrd="0" presId="urn:microsoft.com/office/officeart/2008/layout/HalfCircleOrganizationChart"/>
    <dgm:cxn modelId="{36701B46-F8A1-42E3-9D85-3A0045C213E9}" type="presOf" srcId="{1FD9020F-8BFA-480A-8C38-889279ACEA3F}" destId="{2904C5B2-FFD1-4E41-A1FC-BACB43385BF1}" srcOrd="1" destOrd="0" presId="urn:microsoft.com/office/officeart/2008/layout/HalfCircleOrganizationChart"/>
    <dgm:cxn modelId="{E066BCF4-0F2A-484F-87CD-99F4AAD0E503}" srcId="{051554F3-5DEF-4F48-B443-63CC80F262E2}" destId="{1FD9020F-8BFA-480A-8C38-889279ACEA3F}" srcOrd="0" destOrd="0" parTransId="{E688D272-91D1-416A-85F6-39F94CB018AE}" sibTransId="{D783F5F5-0116-4272-83A0-0E60FB0D5712}"/>
    <dgm:cxn modelId="{1B93F192-61D4-4C45-9C89-A8156A9C7486}" srcId="{B0DDBF99-1B54-4F55-AA8F-81E414B1E367}" destId="{CCC8A005-CFA7-4135-B1B5-00FB10AF7848}" srcOrd="1" destOrd="0" parTransId="{6ED2975C-28A9-4E36-B164-DDDF9B7AAE0B}" sibTransId="{830FFA2C-B539-42D9-9420-840AA1F4A330}"/>
    <dgm:cxn modelId="{CBE0DE3D-91F8-4364-B130-2B4A8A54FEDA}" srcId="{B0DDBF99-1B54-4F55-AA8F-81E414B1E367}" destId="{051554F3-5DEF-4F48-B443-63CC80F262E2}" srcOrd="0" destOrd="0" parTransId="{6F59E446-8C9C-4BE8-A75D-19EE19A28C2C}" sibTransId="{9D7CCFB8-1846-4DDC-A54D-E7E0AF2FAB92}"/>
    <dgm:cxn modelId="{3D77AC24-76EF-4A52-BC34-15611FD366F0}" type="presOf" srcId="{92980A8A-6447-44B0-A7FD-82FCDD205197}" destId="{7A887D24-E746-49FD-8242-57FA044B0962}" srcOrd="0" destOrd="0" presId="urn:microsoft.com/office/officeart/2008/layout/HalfCircleOrganizationChart"/>
    <dgm:cxn modelId="{F7BBB3A1-B50F-48DA-ACEA-ACE29C964C40}" srcId="{051554F3-5DEF-4F48-B443-63CC80F262E2}" destId="{0EB51B83-3173-4E2F-8B0A-5A9713B11E4E}" srcOrd="2" destOrd="0" parTransId="{653EA54F-694F-46E3-86CD-E6AE2759FD0D}" sibTransId="{7CDB0C4C-59DA-4D27-878F-B9F72451736A}"/>
    <dgm:cxn modelId="{6D24692B-9B38-4267-B407-0380BBE03D4A}" type="presOf" srcId="{0EB51B83-3173-4E2F-8B0A-5A9713B11E4E}" destId="{0689DE06-808D-4F0F-A168-5EC8B36791E6}" srcOrd="0" destOrd="0" presId="urn:microsoft.com/office/officeart/2008/layout/HalfCircleOrganizationChart"/>
    <dgm:cxn modelId="{DA7B1DF6-0AA9-4D3C-9E6A-910167083A88}" type="presParOf" srcId="{8E493914-4371-4489-A7AC-102B87368DFC}" destId="{B72F6ACF-3F6D-4939-B990-9716B710EDA8}" srcOrd="0" destOrd="0" presId="urn:microsoft.com/office/officeart/2008/layout/HalfCircleOrganizationChart"/>
    <dgm:cxn modelId="{706E3CC8-434F-4428-8A5F-64DCFE9B7B3B}" type="presParOf" srcId="{B72F6ACF-3F6D-4939-B990-9716B710EDA8}" destId="{3EE11539-28ED-4A62-A814-F2F9E87B198E}" srcOrd="0" destOrd="0" presId="urn:microsoft.com/office/officeart/2008/layout/HalfCircleOrganizationChart"/>
    <dgm:cxn modelId="{96E9894C-ED90-45FB-B0EC-2B611712EB4A}" type="presParOf" srcId="{3EE11539-28ED-4A62-A814-F2F9E87B198E}" destId="{A55AFF4A-73BD-440E-8B8E-E850BA9D75CD}" srcOrd="0" destOrd="0" presId="urn:microsoft.com/office/officeart/2008/layout/HalfCircleOrganizationChart"/>
    <dgm:cxn modelId="{A40F153A-01EF-4CF4-94A8-CA03FDD232CD}" type="presParOf" srcId="{3EE11539-28ED-4A62-A814-F2F9E87B198E}" destId="{0117F51C-D81D-43B9-AC5B-D0078F3A2ABC}" srcOrd="1" destOrd="0" presId="urn:microsoft.com/office/officeart/2008/layout/HalfCircleOrganizationChart"/>
    <dgm:cxn modelId="{780D270C-C076-4DDA-AE85-8AEB188D34B2}" type="presParOf" srcId="{3EE11539-28ED-4A62-A814-F2F9E87B198E}" destId="{11BB4CD7-377E-4A4B-B346-4C6FF16675F4}" srcOrd="2" destOrd="0" presId="urn:microsoft.com/office/officeart/2008/layout/HalfCircleOrganizationChart"/>
    <dgm:cxn modelId="{777528C2-7C71-4943-92A0-6B68EFF770DC}" type="presParOf" srcId="{3EE11539-28ED-4A62-A814-F2F9E87B198E}" destId="{2ADCB408-60D1-43C2-A2FB-A20CE677B19E}" srcOrd="3" destOrd="0" presId="urn:microsoft.com/office/officeart/2008/layout/HalfCircleOrganizationChart"/>
    <dgm:cxn modelId="{1E314D61-1F41-4927-ADED-14F2C56C788F}" type="presParOf" srcId="{B72F6ACF-3F6D-4939-B990-9716B710EDA8}" destId="{3323ED24-C6F6-4EB5-B021-A6A6F83D7AF4}" srcOrd="1" destOrd="0" presId="urn:microsoft.com/office/officeart/2008/layout/HalfCircleOrganizationChart"/>
    <dgm:cxn modelId="{39673264-BB3F-419F-AD5D-83985B187524}" type="presParOf" srcId="{3323ED24-C6F6-4EB5-B021-A6A6F83D7AF4}" destId="{7A887D24-E746-49FD-8242-57FA044B0962}" srcOrd="0" destOrd="0" presId="urn:microsoft.com/office/officeart/2008/layout/HalfCircleOrganizationChart"/>
    <dgm:cxn modelId="{207BF133-101F-425F-8EB2-9186C9874C9D}" type="presParOf" srcId="{3323ED24-C6F6-4EB5-B021-A6A6F83D7AF4}" destId="{7AB0BB1F-A663-4364-9992-57134D165A85}" srcOrd="1" destOrd="0" presId="urn:microsoft.com/office/officeart/2008/layout/HalfCircleOrganizationChart"/>
    <dgm:cxn modelId="{AAF59A82-02D6-4451-B0B2-0ED5FA57866D}" type="presParOf" srcId="{7AB0BB1F-A663-4364-9992-57134D165A85}" destId="{3B24128D-7892-4F2C-9886-ADA47AF0C9CB}" srcOrd="0" destOrd="0" presId="urn:microsoft.com/office/officeart/2008/layout/HalfCircleOrganizationChart"/>
    <dgm:cxn modelId="{E2D90CBE-D145-47DD-A8CB-D0C92B78B6AC}" type="presParOf" srcId="{3B24128D-7892-4F2C-9886-ADA47AF0C9CB}" destId="{C061FF58-D1FB-4C7A-A435-F8E733A72E3F}" srcOrd="0" destOrd="0" presId="urn:microsoft.com/office/officeart/2008/layout/HalfCircleOrganizationChart"/>
    <dgm:cxn modelId="{AB754D75-DB64-42B7-9AA2-7EC76EB87A2F}" type="presParOf" srcId="{3B24128D-7892-4F2C-9886-ADA47AF0C9CB}" destId="{40D3174C-BCF8-4E77-9BC5-DB2FC25DC501}" srcOrd="1" destOrd="0" presId="urn:microsoft.com/office/officeart/2008/layout/HalfCircleOrganizationChart"/>
    <dgm:cxn modelId="{4D08E08D-D4B5-4AAF-BB5F-519C3453DBE7}" type="presParOf" srcId="{3B24128D-7892-4F2C-9886-ADA47AF0C9CB}" destId="{B91728B5-E948-4057-9A3A-E023C344B438}" srcOrd="2" destOrd="0" presId="urn:microsoft.com/office/officeart/2008/layout/HalfCircleOrganizationChart"/>
    <dgm:cxn modelId="{261EADEF-0C79-4D1F-AE16-00986477D8DF}" type="presParOf" srcId="{3B24128D-7892-4F2C-9886-ADA47AF0C9CB}" destId="{F0BF7C2A-313E-41EA-BC3F-7C9C4989A37D}" srcOrd="3" destOrd="0" presId="urn:microsoft.com/office/officeart/2008/layout/HalfCircleOrganizationChart"/>
    <dgm:cxn modelId="{A930F3CF-3770-4F21-8E25-6432A61D9CDF}" type="presParOf" srcId="{7AB0BB1F-A663-4364-9992-57134D165A85}" destId="{9CCDDA43-4A5E-45EC-94F9-54C04A2F4212}" srcOrd="1" destOrd="0" presId="urn:microsoft.com/office/officeart/2008/layout/HalfCircleOrganizationChart"/>
    <dgm:cxn modelId="{F1786E57-E979-4942-A1C3-1856A91ED2E3}" type="presParOf" srcId="{7AB0BB1F-A663-4364-9992-57134D165A85}" destId="{79FFDDED-12D8-44DF-A65A-6B6D1F09218D}" srcOrd="2" destOrd="0" presId="urn:microsoft.com/office/officeart/2008/layout/HalfCircleOrganizationChart"/>
    <dgm:cxn modelId="{6A04EB1E-4148-4AE1-97A6-A1349A874F75}" type="presParOf" srcId="{3323ED24-C6F6-4EB5-B021-A6A6F83D7AF4}" destId="{821438F5-CCD2-4A4D-A662-FE4F175FD22B}" srcOrd="2" destOrd="0" presId="urn:microsoft.com/office/officeart/2008/layout/HalfCircleOrganizationChart"/>
    <dgm:cxn modelId="{FF0967EB-E407-415A-B7CD-7BA12ED72DE2}" type="presParOf" srcId="{3323ED24-C6F6-4EB5-B021-A6A6F83D7AF4}" destId="{D4AFF963-183B-486D-9C9B-A026BAB2F9AA}" srcOrd="3" destOrd="0" presId="urn:microsoft.com/office/officeart/2008/layout/HalfCircleOrganizationChart"/>
    <dgm:cxn modelId="{F096E404-DA82-4473-A5E1-2CC5ECB55090}" type="presParOf" srcId="{D4AFF963-183B-486D-9C9B-A026BAB2F9AA}" destId="{20C6ED79-098E-42E9-B87C-ED183092C081}" srcOrd="0" destOrd="0" presId="urn:microsoft.com/office/officeart/2008/layout/HalfCircleOrganizationChart"/>
    <dgm:cxn modelId="{7242E7DB-CDA7-4BE1-8F88-FBBB78EAD9CA}" type="presParOf" srcId="{20C6ED79-098E-42E9-B87C-ED183092C081}" destId="{0689DE06-808D-4F0F-A168-5EC8B36791E6}" srcOrd="0" destOrd="0" presId="urn:microsoft.com/office/officeart/2008/layout/HalfCircleOrganizationChart"/>
    <dgm:cxn modelId="{49AE7E7B-44D3-465C-B095-9997991AD64A}" type="presParOf" srcId="{20C6ED79-098E-42E9-B87C-ED183092C081}" destId="{8BB82007-24E1-4BE7-AC64-EF8F83295201}" srcOrd="1" destOrd="0" presId="urn:microsoft.com/office/officeart/2008/layout/HalfCircleOrganizationChart"/>
    <dgm:cxn modelId="{BB5A58D4-012A-4636-88A7-E9D59EEAB05A}" type="presParOf" srcId="{20C6ED79-098E-42E9-B87C-ED183092C081}" destId="{381F834F-B574-457E-8651-CAB268AD7F8C}" srcOrd="2" destOrd="0" presId="urn:microsoft.com/office/officeart/2008/layout/HalfCircleOrganizationChart"/>
    <dgm:cxn modelId="{468EF987-D6CC-4E05-BB58-2272B1046BE4}" type="presParOf" srcId="{20C6ED79-098E-42E9-B87C-ED183092C081}" destId="{974890CC-496C-4ED3-B7A6-E6FC3458C6EE}" srcOrd="3" destOrd="0" presId="urn:microsoft.com/office/officeart/2008/layout/HalfCircleOrganizationChart"/>
    <dgm:cxn modelId="{B93E7DC9-F482-47DA-A9C5-23267B620D2D}" type="presParOf" srcId="{D4AFF963-183B-486D-9C9B-A026BAB2F9AA}" destId="{BA9A7D4B-6222-4C45-88C3-A858500A0944}" srcOrd="1" destOrd="0" presId="urn:microsoft.com/office/officeart/2008/layout/HalfCircleOrganizationChart"/>
    <dgm:cxn modelId="{DBDAA520-8298-4D61-8F12-DA892FA292AB}" type="presParOf" srcId="{D4AFF963-183B-486D-9C9B-A026BAB2F9AA}" destId="{834CA919-AF88-4740-814E-8F63C8EA63DA}" srcOrd="2" destOrd="0" presId="urn:microsoft.com/office/officeart/2008/layout/HalfCircleOrganizationChart"/>
    <dgm:cxn modelId="{CC3218ED-3A3F-4071-8ABC-EA6B4365830C}" type="presParOf" srcId="{3323ED24-C6F6-4EB5-B021-A6A6F83D7AF4}" destId="{DBEB8A42-AC9D-454A-A21D-026D955DB8EB}" srcOrd="4" destOrd="0" presId="urn:microsoft.com/office/officeart/2008/layout/HalfCircleOrganizationChart"/>
    <dgm:cxn modelId="{8C9684B0-4BC3-4FAA-8904-674E90CF2945}" type="presParOf" srcId="{3323ED24-C6F6-4EB5-B021-A6A6F83D7AF4}" destId="{3DF3B32B-F74A-4655-8585-977052B4519E}" srcOrd="5" destOrd="0" presId="urn:microsoft.com/office/officeart/2008/layout/HalfCircleOrganizationChart"/>
    <dgm:cxn modelId="{899DAF5A-E402-4FC9-A510-7A0235DFBEBF}" type="presParOf" srcId="{3DF3B32B-F74A-4655-8585-977052B4519E}" destId="{93B319C8-39E3-4FCF-874B-35755F11A550}" srcOrd="0" destOrd="0" presId="urn:microsoft.com/office/officeart/2008/layout/HalfCircleOrganizationChart"/>
    <dgm:cxn modelId="{4DFF2506-38FC-4FDA-9E81-541E04EF5DFB}" type="presParOf" srcId="{93B319C8-39E3-4FCF-874B-35755F11A550}" destId="{C22CF7AB-D42A-40C3-90E8-F9B2F99C5862}" srcOrd="0" destOrd="0" presId="urn:microsoft.com/office/officeart/2008/layout/HalfCircleOrganizationChart"/>
    <dgm:cxn modelId="{9F557A7A-02F7-47A1-9191-A83E3FE82E04}" type="presParOf" srcId="{93B319C8-39E3-4FCF-874B-35755F11A550}" destId="{F472282D-882D-4E27-8D71-D46DF3011869}" srcOrd="1" destOrd="0" presId="urn:microsoft.com/office/officeart/2008/layout/HalfCircleOrganizationChart"/>
    <dgm:cxn modelId="{F4D8A4F6-A035-4BE6-A684-DB9B1592CBD9}" type="presParOf" srcId="{93B319C8-39E3-4FCF-874B-35755F11A550}" destId="{A38F3499-4B96-4F35-9441-5568658D1382}" srcOrd="2" destOrd="0" presId="urn:microsoft.com/office/officeart/2008/layout/HalfCircleOrganizationChart"/>
    <dgm:cxn modelId="{A0B0406A-E0A9-4360-BAA2-9EB216E301EF}" type="presParOf" srcId="{93B319C8-39E3-4FCF-874B-35755F11A550}" destId="{D3C6F016-80CE-424D-8D98-9F060972EC67}" srcOrd="3" destOrd="0" presId="urn:microsoft.com/office/officeart/2008/layout/HalfCircleOrganizationChart"/>
    <dgm:cxn modelId="{91CD8454-BEDE-4A81-9865-A6964AE766DF}" type="presParOf" srcId="{3DF3B32B-F74A-4655-8585-977052B4519E}" destId="{1E96280E-0D22-4C23-B2AD-C4175D74C480}" srcOrd="1" destOrd="0" presId="urn:microsoft.com/office/officeart/2008/layout/HalfCircleOrganizationChart"/>
    <dgm:cxn modelId="{E16EE865-3BD6-4851-ABE1-844EECA4122E}" type="presParOf" srcId="{3DF3B32B-F74A-4655-8585-977052B4519E}" destId="{9AD035E7-EB97-48D3-90DA-2D282AF5EF5D}" srcOrd="2" destOrd="0" presId="urn:microsoft.com/office/officeart/2008/layout/HalfCircleOrganizationChart"/>
    <dgm:cxn modelId="{CC49C1BC-8B2D-45B8-B340-9B1E895B8E2A}" type="presParOf" srcId="{B72F6ACF-3F6D-4939-B990-9716B710EDA8}" destId="{9CBAF7A2-1D8F-4374-83A6-B51A6CB9BDB4}" srcOrd="2" destOrd="0" presId="urn:microsoft.com/office/officeart/2008/layout/HalfCircleOrganizationChart"/>
    <dgm:cxn modelId="{448F2C46-888B-4C66-94E4-CE6B48A8322B}" type="presParOf" srcId="{9CBAF7A2-1D8F-4374-83A6-B51A6CB9BDB4}" destId="{E7B8ABCB-399F-44DC-BD18-5E4DA039D118}" srcOrd="0" destOrd="0" presId="urn:microsoft.com/office/officeart/2008/layout/HalfCircleOrganizationChart"/>
    <dgm:cxn modelId="{2D5B30EF-6DA4-4E15-A0AB-5782DB6EA865}" type="presParOf" srcId="{9CBAF7A2-1D8F-4374-83A6-B51A6CB9BDB4}" destId="{DED9EC8A-9849-43C3-9E6F-9938764F778A}" srcOrd="1" destOrd="0" presId="urn:microsoft.com/office/officeart/2008/layout/HalfCircleOrganizationChart"/>
    <dgm:cxn modelId="{962F058E-7896-4B48-86D6-EFECE67C76E8}" type="presParOf" srcId="{DED9EC8A-9849-43C3-9E6F-9938764F778A}" destId="{AADC2DF1-CF84-4D0B-A521-3CF3147232C9}" srcOrd="0" destOrd="0" presId="urn:microsoft.com/office/officeart/2008/layout/HalfCircleOrganizationChart"/>
    <dgm:cxn modelId="{DE917DC2-F10F-4C1D-9043-77D8374D34AE}" type="presParOf" srcId="{AADC2DF1-CF84-4D0B-A521-3CF3147232C9}" destId="{FE07EDA0-B478-4F36-998C-B086F1632B47}" srcOrd="0" destOrd="0" presId="urn:microsoft.com/office/officeart/2008/layout/HalfCircleOrganizationChart"/>
    <dgm:cxn modelId="{9C0C2E5F-0430-4F58-8521-EC7163E9721A}" type="presParOf" srcId="{AADC2DF1-CF84-4D0B-A521-3CF3147232C9}" destId="{E851732F-9C71-4390-9870-6C4C47AB329A}" srcOrd="1" destOrd="0" presId="urn:microsoft.com/office/officeart/2008/layout/HalfCircleOrganizationChart"/>
    <dgm:cxn modelId="{095F2764-375E-471C-A31C-2D43CE75E71C}" type="presParOf" srcId="{AADC2DF1-CF84-4D0B-A521-3CF3147232C9}" destId="{61D3E7E0-E055-4A93-8CDF-7C160CBE3E6F}" srcOrd="2" destOrd="0" presId="urn:microsoft.com/office/officeart/2008/layout/HalfCircleOrganizationChart"/>
    <dgm:cxn modelId="{80BBF351-5827-46DD-9BD9-4455B315A974}" type="presParOf" srcId="{AADC2DF1-CF84-4D0B-A521-3CF3147232C9}" destId="{2904C5B2-FFD1-4E41-A1FC-BACB43385BF1}" srcOrd="3" destOrd="0" presId="urn:microsoft.com/office/officeart/2008/layout/HalfCircleOrganizationChart"/>
    <dgm:cxn modelId="{7B5F8BDE-30C5-4B90-9DA5-5E7232AC77EF}" type="presParOf" srcId="{DED9EC8A-9849-43C3-9E6F-9938764F778A}" destId="{07C06993-CB84-4DB0-96D7-BDADF606AD77}" srcOrd="1" destOrd="0" presId="urn:microsoft.com/office/officeart/2008/layout/HalfCircleOrganizationChart"/>
    <dgm:cxn modelId="{24E05A91-94AE-46EC-A4DC-EFD67CA19A34}" type="presParOf" srcId="{DED9EC8A-9849-43C3-9E6F-9938764F778A}" destId="{D5E672DD-9C11-4285-AE85-4FF1B919B67C}" srcOrd="2" destOrd="0" presId="urn:microsoft.com/office/officeart/2008/layout/HalfCircleOrganizationChart"/>
    <dgm:cxn modelId="{2867D1CB-25D6-477C-ACB7-1E91A82F0892}" type="presParOf" srcId="{8E493914-4371-4489-A7AC-102B87368DFC}" destId="{2B34825F-97B8-49DC-8B6B-B7B8A2E74DF5}" srcOrd="1" destOrd="0" presId="urn:microsoft.com/office/officeart/2008/layout/HalfCircleOrganizationChart"/>
    <dgm:cxn modelId="{BF1872AA-2330-4628-963F-5EB28C76BFE9}" type="presParOf" srcId="{2B34825F-97B8-49DC-8B6B-B7B8A2E74DF5}" destId="{47974D87-DA34-48C0-9DF6-154793D76DA9}" srcOrd="0" destOrd="0" presId="urn:microsoft.com/office/officeart/2008/layout/HalfCircleOrganizationChart"/>
    <dgm:cxn modelId="{6368F5D8-4F9E-4F42-86FB-654CD426DC9F}" type="presParOf" srcId="{47974D87-DA34-48C0-9DF6-154793D76DA9}" destId="{DA336951-B84B-4F88-853A-DEE131460053}" srcOrd="0" destOrd="0" presId="urn:microsoft.com/office/officeart/2008/layout/HalfCircleOrganizationChart"/>
    <dgm:cxn modelId="{BCFFF232-489A-4F65-8CB1-D7882943982B}" type="presParOf" srcId="{47974D87-DA34-48C0-9DF6-154793D76DA9}" destId="{0FDA3BF8-36FD-4753-84D4-B41D66967D80}" srcOrd="1" destOrd="0" presId="urn:microsoft.com/office/officeart/2008/layout/HalfCircleOrganizationChart"/>
    <dgm:cxn modelId="{11F10240-81DF-49B7-8AF1-4861B350120F}" type="presParOf" srcId="{47974D87-DA34-48C0-9DF6-154793D76DA9}" destId="{3CD6AFF1-980A-4CD3-A6FE-286458107A90}" srcOrd="2" destOrd="0" presId="urn:microsoft.com/office/officeart/2008/layout/HalfCircleOrganizationChart"/>
    <dgm:cxn modelId="{4E2095AD-74D8-428A-90EE-779CDC07C7E2}" type="presParOf" srcId="{47974D87-DA34-48C0-9DF6-154793D76DA9}" destId="{C3C95B5D-DE37-43F4-BCD6-CD920521B718}" srcOrd="3" destOrd="0" presId="urn:microsoft.com/office/officeart/2008/layout/HalfCircleOrganizationChart"/>
    <dgm:cxn modelId="{EF0ADAF4-BB61-411B-A1FE-853D7D8DCD27}" type="presParOf" srcId="{2B34825F-97B8-49DC-8B6B-B7B8A2E74DF5}" destId="{668724FC-8788-4FFB-B17A-60AC6255E052}" srcOrd="1" destOrd="0" presId="urn:microsoft.com/office/officeart/2008/layout/HalfCircleOrganizationChart"/>
    <dgm:cxn modelId="{58BE7BA9-3EF0-4403-8CBB-CEE13ABCCBB1}" type="presParOf" srcId="{2B34825F-97B8-49DC-8B6B-B7B8A2E74DF5}" destId="{6647CE32-6DC7-4AA3-8A40-E398DE87AD7C}" srcOrd="2" destOrd="0" presId="urn:microsoft.com/office/officeart/2008/layout/HalfCircleOrganizationChart"/>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8ABCB-399F-44DC-BD18-5E4DA039D118}">
      <dsp:nvSpPr>
        <dsp:cNvPr id="0" name=""/>
        <dsp:cNvSpPr/>
      </dsp:nvSpPr>
      <dsp:spPr>
        <a:xfrm>
          <a:off x="2194574" y="984320"/>
          <a:ext cx="703156" cy="508305"/>
        </a:xfrm>
        <a:custGeom>
          <a:avLst/>
          <a:gdLst/>
          <a:ahLst/>
          <a:cxnLst/>
          <a:rect l="0" t="0" r="0" b="0"/>
          <a:pathLst>
            <a:path>
              <a:moveTo>
                <a:pt x="703156" y="0"/>
              </a:moveTo>
              <a:lnTo>
                <a:pt x="703156" y="508305"/>
              </a:lnTo>
              <a:lnTo>
                <a:pt x="0" y="50830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B8A42-AC9D-454A-A21D-026D955DB8EB}">
      <dsp:nvSpPr>
        <dsp:cNvPr id="0" name=""/>
        <dsp:cNvSpPr/>
      </dsp:nvSpPr>
      <dsp:spPr>
        <a:xfrm>
          <a:off x="2897731" y="984320"/>
          <a:ext cx="2050165" cy="1558803"/>
        </a:xfrm>
        <a:custGeom>
          <a:avLst/>
          <a:gdLst/>
          <a:ahLst/>
          <a:cxnLst/>
          <a:rect l="0" t="0" r="0" b="0"/>
          <a:pathLst>
            <a:path>
              <a:moveTo>
                <a:pt x="0" y="0"/>
              </a:moveTo>
              <a:lnTo>
                <a:pt x="0" y="1380896"/>
              </a:lnTo>
              <a:lnTo>
                <a:pt x="2050165" y="1380896"/>
              </a:lnTo>
              <a:lnTo>
                <a:pt x="2050165" y="1558803"/>
              </a:lnTo>
            </a:path>
          </a:pathLst>
        </a:cu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821438F5-CCD2-4A4D-A662-FE4F175FD22B}">
      <dsp:nvSpPr>
        <dsp:cNvPr id="0" name=""/>
        <dsp:cNvSpPr/>
      </dsp:nvSpPr>
      <dsp:spPr>
        <a:xfrm>
          <a:off x="2852011" y="984320"/>
          <a:ext cx="91440" cy="1558803"/>
        </a:xfrm>
        <a:custGeom>
          <a:avLst/>
          <a:gdLst/>
          <a:ahLst/>
          <a:cxnLst/>
          <a:rect l="0" t="0" r="0" b="0"/>
          <a:pathLst>
            <a:path>
              <a:moveTo>
                <a:pt x="45720" y="0"/>
              </a:moveTo>
              <a:lnTo>
                <a:pt x="45720" y="155880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87D24-E746-49FD-8242-57FA044B0962}">
      <dsp:nvSpPr>
        <dsp:cNvPr id="0" name=""/>
        <dsp:cNvSpPr/>
      </dsp:nvSpPr>
      <dsp:spPr>
        <a:xfrm>
          <a:off x="847565" y="984320"/>
          <a:ext cx="2050165" cy="1558803"/>
        </a:xfrm>
        <a:custGeom>
          <a:avLst/>
          <a:gdLst/>
          <a:ahLst/>
          <a:cxnLst/>
          <a:rect l="0" t="0" r="0" b="0"/>
          <a:pathLst>
            <a:path>
              <a:moveTo>
                <a:pt x="2050165" y="0"/>
              </a:moveTo>
              <a:lnTo>
                <a:pt x="2050165" y="1380896"/>
              </a:lnTo>
              <a:lnTo>
                <a:pt x="0" y="1380896"/>
              </a:lnTo>
              <a:lnTo>
                <a:pt x="0" y="1558803"/>
              </a:lnTo>
            </a:path>
          </a:pathLst>
        </a:cu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0117F51C-D81D-43B9-AC5B-D0078F3A2ABC}">
      <dsp:nvSpPr>
        <dsp:cNvPr id="0" name=""/>
        <dsp:cNvSpPr/>
      </dsp:nvSpPr>
      <dsp:spPr>
        <a:xfrm>
          <a:off x="2474143" y="137144"/>
          <a:ext cx="847175" cy="847175"/>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11BB4CD7-377E-4A4B-B346-4C6FF16675F4}">
      <dsp:nvSpPr>
        <dsp:cNvPr id="0" name=""/>
        <dsp:cNvSpPr/>
      </dsp:nvSpPr>
      <dsp:spPr>
        <a:xfrm>
          <a:off x="2474143" y="137144"/>
          <a:ext cx="847175" cy="847175"/>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A55AFF4A-73BD-440E-8B8E-E850BA9D75CD}">
      <dsp:nvSpPr>
        <dsp:cNvPr id="0" name=""/>
        <dsp:cNvSpPr/>
      </dsp:nvSpPr>
      <dsp:spPr>
        <a:xfrm>
          <a:off x="2050555" y="289636"/>
          <a:ext cx="1694351" cy="54219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i="0" kern="1200" dirty="0" smtClean="0">
              <a:latin typeface="Times New Roman" pitchFamily="18" charset="0"/>
              <a:cs typeface="Times New Roman" pitchFamily="18" charset="0"/>
            </a:rPr>
            <a:t>Е</a:t>
          </a:r>
          <a:r>
            <a:rPr lang="en-US" sz="1500" b="0" i="0" kern="1200" dirty="0" err="1" smtClean="0">
              <a:latin typeface="Times New Roman" pitchFamily="18" charset="0"/>
              <a:cs typeface="Times New Roman" pitchFamily="18" charset="0"/>
            </a:rPr>
            <a:t>lectric</a:t>
          </a:r>
          <a:r>
            <a:rPr lang="en-US" sz="1500" b="0" i="0" kern="1200" dirty="0" smtClean="0">
              <a:latin typeface="Times New Roman" pitchFamily="18" charset="0"/>
              <a:cs typeface="Times New Roman" pitchFamily="18" charset="0"/>
            </a:rPr>
            <a:t> power 1.2 megawatts</a:t>
          </a:r>
          <a:endParaRPr lang="ru-RU" sz="1500" kern="1200" dirty="0">
            <a:latin typeface="Times New Roman" pitchFamily="18" charset="0"/>
            <a:cs typeface="Times New Roman" pitchFamily="18" charset="0"/>
          </a:endParaRPr>
        </a:p>
      </dsp:txBody>
      <dsp:txXfrm>
        <a:off x="2050555" y="289636"/>
        <a:ext cx="1694351" cy="542192"/>
      </dsp:txXfrm>
    </dsp:sp>
    <dsp:sp modelId="{40D3174C-BCF8-4E77-9BC5-DB2FC25DC501}">
      <dsp:nvSpPr>
        <dsp:cNvPr id="0" name=""/>
        <dsp:cNvSpPr/>
      </dsp:nvSpPr>
      <dsp:spPr>
        <a:xfrm>
          <a:off x="423977" y="2543124"/>
          <a:ext cx="847175" cy="847175"/>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B91728B5-E948-4057-9A3A-E023C344B438}">
      <dsp:nvSpPr>
        <dsp:cNvPr id="0" name=""/>
        <dsp:cNvSpPr/>
      </dsp:nvSpPr>
      <dsp:spPr>
        <a:xfrm>
          <a:off x="423977" y="2543124"/>
          <a:ext cx="847175" cy="847175"/>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C061FF58-D1FB-4C7A-A435-F8E733A72E3F}">
      <dsp:nvSpPr>
        <dsp:cNvPr id="0" name=""/>
        <dsp:cNvSpPr/>
      </dsp:nvSpPr>
      <dsp:spPr>
        <a:xfrm>
          <a:off x="389" y="2695616"/>
          <a:ext cx="1694351" cy="54219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i="0" kern="1200" dirty="0" smtClean="0">
              <a:latin typeface="Times New Roman" pitchFamily="18" charset="0"/>
              <a:cs typeface="Times New Roman" pitchFamily="18" charset="0"/>
            </a:rPr>
            <a:t>А</a:t>
          </a:r>
          <a:r>
            <a:rPr lang="en-US" sz="1500" b="0" i="0" kern="1200" dirty="0" err="1" smtClean="0">
              <a:latin typeface="Times New Roman" pitchFamily="18" charset="0"/>
              <a:cs typeface="Times New Roman" pitchFamily="18" charset="0"/>
            </a:rPr>
            <a:t>vailability</a:t>
          </a:r>
          <a:r>
            <a:rPr lang="en-US" sz="1500" b="0" i="0" kern="1200" dirty="0" smtClean="0">
              <a:latin typeface="Times New Roman" pitchFamily="18" charset="0"/>
              <a:cs typeface="Times New Roman" pitchFamily="18" charset="0"/>
            </a:rPr>
            <a:t> of buildings: Yes</a:t>
          </a:r>
          <a:endParaRPr lang="ru-RU" sz="1500" kern="1200" dirty="0">
            <a:latin typeface="Times New Roman" pitchFamily="18" charset="0"/>
            <a:cs typeface="Times New Roman" pitchFamily="18" charset="0"/>
          </a:endParaRPr>
        </a:p>
      </dsp:txBody>
      <dsp:txXfrm>
        <a:off x="389" y="2695616"/>
        <a:ext cx="1694351" cy="542192"/>
      </dsp:txXfrm>
    </dsp:sp>
    <dsp:sp modelId="{8BB82007-24E1-4BE7-AC64-EF8F83295201}">
      <dsp:nvSpPr>
        <dsp:cNvPr id="0" name=""/>
        <dsp:cNvSpPr/>
      </dsp:nvSpPr>
      <dsp:spPr>
        <a:xfrm>
          <a:off x="2474143" y="2543124"/>
          <a:ext cx="847175" cy="847175"/>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381F834F-B574-457E-8651-CAB268AD7F8C}">
      <dsp:nvSpPr>
        <dsp:cNvPr id="0" name=""/>
        <dsp:cNvSpPr/>
      </dsp:nvSpPr>
      <dsp:spPr>
        <a:xfrm>
          <a:off x="2474143" y="2543124"/>
          <a:ext cx="847175" cy="847175"/>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0689DE06-808D-4F0F-A168-5EC8B36791E6}">
      <dsp:nvSpPr>
        <dsp:cNvPr id="0" name=""/>
        <dsp:cNvSpPr/>
      </dsp:nvSpPr>
      <dsp:spPr>
        <a:xfrm>
          <a:off x="2050555" y="2695616"/>
          <a:ext cx="1694351" cy="54219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Distance to the railway station-3 km.</a:t>
          </a:r>
          <a:endParaRPr lang="ru-RU" sz="1500" kern="1200" dirty="0">
            <a:latin typeface="Times New Roman" pitchFamily="18" charset="0"/>
            <a:cs typeface="Times New Roman" pitchFamily="18" charset="0"/>
          </a:endParaRPr>
        </a:p>
      </dsp:txBody>
      <dsp:txXfrm>
        <a:off x="2050555" y="2695616"/>
        <a:ext cx="1694351" cy="542192"/>
      </dsp:txXfrm>
    </dsp:sp>
    <dsp:sp modelId="{F472282D-882D-4E27-8D71-D46DF3011869}">
      <dsp:nvSpPr>
        <dsp:cNvPr id="0" name=""/>
        <dsp:cNvSpPr/>
      </dsp:nvSpPr>
      <dsp:spPr>
        <a:xfrm>
          <a:off x="4524308" y="2543124"/>
          <a:ext cx="847175" cy="847175"/>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A38F3499-4B96-4F35-9441-5568658D1382}">
      <dsp:nvSpPr>
        <dsp:cNvPr id="0" name=""/>
        <dsp:cNvSpPr/>
      </dsp:nvSpPr>
      <dsp:spPr>
        <a:xfrm>
          <a:off x="4524308" y="2543124"/>
          <a:ext cx="847175" cy="847175"/>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C22CF7AB-D42A-40C3-90E8-F9B2F99C5862}">
      <dsp:nvSpPr>
        <dsp:cNvPr id="0" name=""/>
        <dsp:cNvSpPr/>
      </dsp:nvSpPr>
      <dsp:spPr>
        <a:xfrm>
          <a:off x="4100720" y="2695616"/>
          <a:ext cx="1694351" cy="54219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Permissible SPZ-50 m</a:t>
          </a:r>
          <a:r>
            <a:rPr lang="ru-RU" sz="1500" kern="1200" dirty="0" smtClean="0">
              <a:latin typeface="Times New Roman" pitchFamily="18" charset="0"/>
              <a:cs typeface="Times New Roman" pitchFamily="18" charset="0"/>
            </a:rPr>
            <a:t>. </a:t>
          </a:r>
          <a:endParaRPr lang="ru-RU" sz="1500" kern="1200" dirty="0">
            <a:latin typeface="Times New Roman" pitchFamily="18" charset="0"/>
            <a:cs typeface="Times New Roman" pitchFamily="18" charset="0"/>
          </a:endParaRPr>
        </a:p>
      </dsp:txBody>
      <dsp:txXfrm>
        <a:off x="4100720" y="2695616"/>
        <a:ext cx="1694351" cy="542192"/>
      </dsp:txXfrm>
    </dsp:sp>
    <dsp:sp modelId="{E851732F-9C71-4390-9870-6C4C47AB329A}">
      <dsp:nvSpPr>
        <dsp:cNvPr id="0" name=""/>
        <dsp:cNvSpPr/>
      </dsp:nvSpPr>
      <dsp:spPr>
        <a:xfrm>
          <a:off x="1449060" y="1340134"/>
          <a:ext cx="847175" cy="847175"/>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61D3E7E0-E055-4A93-8CDF-7C160CBE3E6F}">
      <dsp:nvSpPr>
        <dsp:cNvPr id="0" name=""/>
        <dsp:cNvSpPr/>
      </dsp:nvSpPr>
      <dsp:spPr>
        <a:xfrm>
          <a:off x="1449060" y="1340134"/>
          <a:ext cx="847175" cy="847175"/>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FE07EDA0-B478-4F36-998C-B086F1632B47}">
      <dsp:nvSpPr>
        <dsp:cNvPr id="0" name=""/>
        <dsp:cNvSpPr/>
      </dsp:nvSpPr>
      <dsp:spPr>
        <a:xfrm>
          <a:off x="1025472" y="1492626"/>
          <a:ext cx="1694351" cy="54219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Autonomous heat supply</a:t>
          </a:r>
          <a:endParaRPr lang="ru-RU" sz="1500" kern="1200" dirty="0">
            <a:latin typeface="Times New Roman" pitchFamily="18" charset="0"/>
            <a:cs typeface="Times New Roman" pitchFamily="18" charset="0"/>
          </a:endParaRPr>
        </a:p>
      </dsp:txBody>
      <dsp:txXfrm>
        <a:off x="1025472" y="1492626"/>
        <a:ext cx="1694351" cy="542192"/>
      </dsp:txXfrm>
    </dsp:sp>
    <dsp:sp modelId="{0FDA3BF8-36FD-4753-84D4-B41D66967D80}">
      <dsp:nvSpPr>
        <dsp:cNvPr id="0" name=""/>
        <dsp:cNvSpPr/>
      </dsp:nvSpPr>
      <dsp:spPr>
        <a:xfrm>
          <a:off x="3519219" y="1347860"/>
          <a:ext cx="847175" cy="847175"/>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3CD6AFF1-980A-4CD3-A6FE-286458107A90}">
      <dsp:nvSpPr>
        <dsp:cNvPr id="0" name=""/>
        <dsp:cNvSpPr/>
      </dsp:nvSpPr>
      <dsp:spPr>
        <a:xfrm>
          <a:off x="3519219" y="1347860"/>
          <a:ext cx="847175" cy="847175"/>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DA336951-B84B-4F88-853A-DEE131460053}">
      <dsp:nvSpPr>
        <dsp:cNvPr id="0" name=""/>
        <dsp:cNvSpPr/>
      </dsp:nvSpPr>
      <dsp:spPr>
        <a:xfrm>
          <a:off x="3095631" y="1500352"/>
          <a:ext cx="1694351" cy="54219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Water supply 30 cubic meters per day</a:t>
          </a:r>
          <a:endParaRPr lang="ru-RU" sz="1500" kern="1200" dirty="0">
            <a:latin typeface="Times New Roman" pitchFamily="18" charset="0"/>
            <a:cs typeface="Times New Roman" pitchFamily="18" charset="0"/>
          </a:endParaRPr>
        </a:p>
      </dsp:txBody>
      <dsp:txXfrm>
        <a:off x="3095631" y="1500352"/>
        <a:ext cx="1694351" cy="5421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8ABCB-399F-44DC-BD18-5E4DA039D118}">
      <dsp:nvSpPr>
        <dsp:cNvPr id="0" name=""/>
        <dsp:cNvSpPr/>
      </dsp:nvSpPr>
      <dsp:spPr>
        <a:xfrm>
          <a:off x="2244040" y="964361"/>
          <a:ext cx="719005" cy="519762"/>
        </a:xfrm>
        <a:custGeom>
          <a:avLst/>
          <a:gdLst/>
          <a:ahLst/>
          <a:cxnLst/>
          <a:rect l="0" t="0" r="0" b="0"/>
          <a:pathLst>
            <a:path>
              <a:moveTo>
                <a:pt x="719005" y="0"/>
              </a:moveTo>
              <a:lnTo>
                <a:pt x="719005" y="519762"/>
              </a:lnTo>
              <a:lnTo>
                <a:pt x="0" y="51976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B8A42-AC9D-454A-A21D-026D955DB8EB}">
      <dsp:nvSpPr>
        <dsp:cNvPr id="0" name=""/>
        <dsp:cNvSpPr/>
      </dsp:nvSpPr>
      <dsp:spPr>
        <a:xfrm>
          <a:off x="2963045" y="964361"/>
          <a:ext cx="2096376" cy="1593939"/>
        </a:xfrm>
        <a:custGeom>
          <a:avLst/>
          <a:gdLst/>
          <a:ahLst/>
          <a:cxnLst/>
          <a:rect l="0" t="0" r="0" b="0"/>
          <a:pathLst>
            <a:path>
              <a:moveTo>
                <a:pt x="0" y="0"/>
              </a:moveTo>
              <a:lnTo>
                <a:pt x="0" y="1412022"/>
              </a:lnTo>
              <a:lnTo>
                <a:pt x="2096376" y="1412022"/>
              </a:lnTo>
              <a:lnTo>
                <a:pt x="2096376" y="1593939"/>
              </a:lnTo>
            </a:path>
          </a:pathLst>
        </a:cu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821438F5-CCD2-4A4D-A662-FE4F175FD22B}">
      <dsp:nvSpPr>
        <dsp:cNvPr id="0" name=""/>
        <dsp:cNvSpPr/>
      </dsp:nvSpPr>
      <dsp:spPr>
        <a:xfrm>
          <a:off x="2917325" y="964361"/>
          <a:ext cx="91440" cy="1593939"/>
        </a:xfrm>
        <a:custGeom>
          <a:avLst/>
          <a:gdLst/>
          <a:ahLst/>
          <a:cxnLst/>
          <a:rect l="0" t="0" r="0" b="0"/>
          <a:pathLst>
            <a:path>
              <a:moveTo>
                <a:pt x="45720" y="0"/>
              </a:moveTo>
              <a:lnTo>
                <a:pt x="45720" y="159393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87D24-E746-49FD-8242-57FA044B0962}">
      <dsp:nvSpPr>
        <dsp:cNvPr id="0" name=""/>
        <dsp:cNvSpPr/>
      </dsp:nvSpPr>
      <dsp:spPr>
        <a:xfrm>
          <a:off x="866669" y="964361"/>
          <a:ext cx="2096376" cy="1593939"/>
        </a:xfrm>
        <a:custGeom>
          <a:avLst/>
          <a:gdLst/>
          <a:ahLst/>
          <a:cxnLst/>
          <a:rect l="0" t="0" r="0" b="0"/>
          <a:pathLst>
            <a:path>
              <a:moveTo>
                <a:pt x="2096376" y="0"/>
              </a:moveTo>
              <a:lnTo>
                <a:pt x="2096376" y="1412022"/>
              </a:lnTo>
              <a:lnTo>
                <a:pt x="0" y="1412022"/>
              </a:lnTo>
              <a:lnTo>
                <a:pt x="0" y="1593939"/>
              </a:lnTo>
            </a:path>
          </a:pathLst>
        </a:cu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0117F51C-D81D-43B9-AC5B-D0078F3A2ABC}">
      <dsp:nvSpPr>
        <dsp:cNvPr id="0" name=""/>
        <dsp:cNvSpPr/>
      </dsp:nvSpPr>
      <dsp:spPr>
        <a:xfrm>
          <a:off x="2529909" y="98090"/>
          <a:ext cx="866271" cy="866271"/>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11BB4CD7-377E-4A4B-B346-4C6FF16675F4}">
      <dsp:nvSpPr>
        <dsp:cNvPr id="0" name=""/>
        <dsp:cNvSpPr/>
      </dsp:nvSpPr>
      <dsp:spPr>
        <a:xfrm>
          <a:off x="2529909" y="98090"/>
          <a:ext cx="866271" cy="866271"/>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A55AFF4A-73BD-440E-8B8E-E850BA9D75CD}">
      <dsp:nvSpPr>
        <dsp:cNvPr id="0" name=""/>
        <dsp:cNvSpPr/>
      </dsp:nvSpPr>
      <dsp:spPr>
        <a:xfrm>
          <a:off x="2096774" y="254019"/>
          <a:ext cx="1732542" cy="5544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i="0" kern="1200" dirty="0" smtClean="0">
              <a:latin typeface="Times New Roman" pitchFamily="18" charset="0"/>
              <a:cs typeface="Times New Roman" pitchFamily="18" charset="0"/>
            </a:rPr>
            <a:t>Е</a:t>
          </a:r>
          <a:r>
            <a:rPr lang="en-US" sz="1500" b="0" i="0" kern="1200" dirty="0" err="1" smtClean="0">
              <a:latin typeface="Times New Roman" pitchFamily="18" charset="0"/>
              <a:cs typeface="Times New Roman" pitchFamily="18" charset="0"/>
            </a:rPr>
            <a:t>lectric</a:t>
          </a:r>
          <a:r>
            <a:rPr lang="en-US" sz="1500" b="0" i="0" kern="1200" dirty="0" smtClean="0">
              <a:latin typeface="Times New Roman" pitchFamily="18" charset="0"/>
              <a:cs typeface="Times New Roman" pitchFamily="18" charset="0"/>
            </a:rPr>
            <a:t> power 0.8 megawatts</a:t>
          </a:r>
          <a:endParaRPr lang="ru-RU" sz="1500" kern="1200" dirty="0">
            <a:latin typeface="Times New Roman" pitchFamily="18" charset="0"/>
            <a:cs typeface="Times New Roman" pitchFamily="18" charset="0"/>
          </a:endParaRPr>
        </a:p>
      </dsp:txBody>
      <dsp:txXfrm>
        <a:off x="2096774" y="254019"/>
        <a:ext cx="1732542" cy="554413"/>
      </dsp:txXfrm>
    </dsp:sp>
    <dsp:sp modelId="{40D3174C-BCF8-4E77-9BC5-DB2FC25DC501}">
      <dsp:nvSpPr>
        <dsp:cNvPr id="0" name=""/>
        <dsp:cNvSpPr/>
      </dsp:nvSpPr>
      <dsp:spPr>
        <a:xfrm>
          <a:off x="433533" y="2558301"/>
          <a:ext cx="866271" cy="866271"/>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B91728B5-E948-4057-9A3A-E023C344B438}">
      <dsp:nvSpPr>
        <dsp:cNvPr id="0" name=""/>
        <dsp:cNvSpPr/>
      </dsp:nvSpPr>
      <dsp:spPr>
        <a:xfrm>
          <a:off x="433533" y="2558301"/>
          <a:ext cx="866271" cy="866271"/>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C061FF58-D1FB-4C7A-A435-F8E733A72E3F}">
      <dsp:nvSpPr>
        <dsp:cNvPr id="0" name=""/>
        <dsp:cNvSpPr/>
      </dsp:nvSpPr>
      <dsp:spPr>
        <a:xfrm>
          <a:off x="397" y="2714229"/>
          <a:ext cx="1732542" cy="5544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Heat supply-4MW</a:t>
          </a:r>
          <a:endParaRPr lang="ru-RU" sz="1500" kern="1200" dirty="0">
            <a:latin typeface="Times New Roman" pitchFamily="18" charset="0"/>
            <a:cs typeface="Times New Roman" pitchFamily="18" charset="0"/>
          </a:endParaRPr>
        </a:p>
      </dsp:txBody>
      <dsp:txXfrm>
        <a:off x="397" y="2714229"/>
        <a:ext cx="1732542" cy="554413"/>
      </dsp:txXfrm>
    </dsp:sp>
    <dsp:sp modelId="{8BB82007-24E1-4BE7-AC64-EF8F83295201}">
      <dsp:nvSpPr>
        <dsp:cNvPr id="0" name=""/>
        <dsp:cNvSpPr/>
      </dsp:nvSpPr>
      <dsp:spPr>
        <a:xfrm>
          <a:off x="2529909" y="2558301"/>
          <a:ext cx="866271" cy="866271"/>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381F834F-B574-457E-8651-CAB268AD7F8C}">
      <dsp:nvSpPr>
        <dsp:cNvPr id="0" name=""/>
        <dsp:cNvSpPr/>
      </dsp:nvSpPr>
      <dsp:spPr>
        <a:xfrm>
          <a:off x="2529909" y="2558301"/>
          <a:ext cx="866271" cy="866271"/>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0689DE06-808D-4F0F-A168-5EC8B36791E6}">
      <dsp:nvSpPr>
        <dsp:cNvPr id="0" name=""/>
        <dsp:cNvSpPr/>
      </dsp:nvSpPr>
      <dsp:spPr>
        <a:xfrm>
          <a:off x="2096774" y="2714229"/>
          <a:ext cx="1732542" cy="5544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Distance to the railway station-5 km.</a:t>
          </a:r>
          <a:endParaRPr lang="ru-RU" sz="1500" kern="1200" dirty="0">
            <a:latin typeface="Times New Roman" pitchFamily="18" charset="0"/>
            <a:cs typeface="Times New Roman" pitchFamily="18" charset="0"/>
          </a:endParaRPr>
        </a:p>
      </dsp:txBody>
      <dsp:txXfrm>
        <a:off x="2096774" y="2714229"/>
        <a:ext cx="1732542" cy="554413"/>
      </dsp:txXfrm>
    </dsp:sp>
    <dsp:sp modelId="{F472282D-882D-4E27-8D71-D46DF3011869}">
      <dsp:nvSpPr>
        <dsp:cNvPr id="0" name=""/>
        <dsp:cNvSpPr/>
      </dsp:nvSpPr>
      <dsp:spPr>
        <a:xfrm>
          <a:off x="4626286" y="2558301"/>
          <a:ext cx="866271" cy="866271"/>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A38F3499-4B96-4F35-9441-5568658D1382}">
      <dsp:nvSpPr>
        <dsp:cNvPr id="0" name=""/>
        <dsp:cNvSpPr/>
      </dsp:nvSpPr>
      <dsp:spPr>
        <a:xfrm>
          <a:off x="4626286" y="2558301"/>
          <a:ext cx="866271" cy="866271"/>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C22CF7AB-D42A-40C3-90E8-F9B2F99C5862}">
      <dsp:nvSpPr>
        <dsp:cNvPr id="0" name=""/>
        <dsp:cNvSpPr/>
      </dsp:nvSpPr>
      <dsp:spPr>
        <a:xfrm>
          <a:off x="4193150" y="2714229"/>
          <a:ext cx="1732542" cy="5544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Permissible SPZ-50 m.</a:t>
          </a:r>
          <a:endParaRPr lang="ru-RU" sz="1500" kern="1200" dirty="0">
            <a:latin typeface="Times New Roman" pitchFamily="18" charset="0"/>
            <a:cs typeface="Times New Roman" pitchFamily="18" charset="0"/>
          </a:endParaRPr>
        </a:p>
      </dsp:txBody>
      <dsp:txXfrm>
        <a:off x="4193150" y="2714229"/>
        <a:ext cx="1732542" cy="554413"/>
      </dsp:txXfrm>
    </dsp:sp>
    <dsp:sp modelId="{E851732F-9C71-4390-9870-6C4C47AB329A}">
      <dsp:nvSpPr>
        <dsp:cNvPr id="0" name=""/>
        <dsp:cNvSpPr/>
      </dsp:nvSpPr>
      <dsp:spPr>
        <a:xfrm>
          <a:off x="1481721" y="1328195"/>
          <a:ext cx="866271" cy="866271"/>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61D3E7E0-E055-4A93-8CDF-7C160CBE3E6F}">
      <dsp:nvSpPr>
        <dsp:cNvPr id="0" name=""/>
        <dsp:cNvSpPr/>
      </dsp:nvSpPr>
      <dsp:spPr>
        <a:xfrm>
          <a:off x="1481721" y="1328195"/>
          <a:ext cx="866271" cy="866271"/>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FE07EDA0-B478-4F36-998C-B086F1632B47}">
      <dsp:nvSpPr>
        <dsp:cNvPr id="0" name=""/>
        <dsp:cNvSpPr/>
      </dsp:nvSpPr>
      <dsp:spPr>
        <a:xfrm>
          <a:off x="1048586" y="1484124"/>
          <a:ext cx="1732542" cy="5544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Gas supply-400m. cubic meters / hour</a:t>
          </a:r>
          <a:endParaRPr lang="ru-RU" sz="1500" kern="1200" dirty="0">
            <a:latin typeface="Times New Roman" pitchFamily="18" charset="0"/>
            <a:cs typeface="Times New Roman" pitchFamily="18" charset="0"/>
          </a:endParaRPr>
        </a:p>
      </dsp:txBody>
      <dsp:txXfrm>
        <a:off x="1048586" y="1484124"/>
        <a:ext cx="1732542" cy="554413"/>
      </dsp:txXfrm>
    </dsp:sp>
    <dsp:sp modelId="{0FDA3BF8-36FD-4753-84D4-B41D66967D80}">
      <dsp:nvSpPr>
        <dsp:cNvPr id="0" name=""/>
        <dsp:cNvSpPr/>
      </dsp:nvSpPr>
      <dsp:spPr>
        <a:xfrm>
          <a:off x="3598542" y="1336096"/>
          <a:ext cx="866271" cy="866271"/>
        </a:xfrm>
        <a:prstGeom prst="arc">
          <a:avLst>
            <a:gd name="adj1" fmla="val 13200000"/>
            <a:gd name="adj2" fmla="val 192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3CD6AFF1-980A-4CD3-A6FE-286458107A90}">
      <dsp:nvSpPr>
        <dsp:cNvPr id="0" name=""/>
        <dsp:cNvSpPr/>
      </dsp:nvSpPr>
      <dsp:spPr>
        <a:xfrm>
          <a:off x="3598542" y="1336096"/>
          <a:ext cx="866271" cy="866271"/>
        </a:xfrm>
        <a:prstGeom prst="arc">
          <a:avLst>
            <a:gd name="adj1" fmla="val 2400000"/>
            <a:gd name="adj2" fmla="val 8400000"/>
          </a:avLst>
        </a:prstGeom>
        <a:noFill/>
        <a:ln w="55000" cap="flat" cmpd="thickThin" algn="ctr">
          <a:solidFill>
            <a:srgbClr val="009900"/>
          </a:solidFill>
          <a:prstDash val="solid"/>
        </a:ln>
        <a:effectLst/>
      </dsp:spPr>
      <dsp:style>
        <a:lnRef idx="2">
          <a:scrgbClr r="0" g="0" b="0"/>
        </a:lnRef>
        <a:fillRef idx="0">
          <a:scrgbClr r="0" g="0" b="0"/>
        </a:fillRef>
        <a:effectRef idx="0">
          <a:scrgbClr r="0" g="0" b="0"/>
        </a:effectRef>
        <a:fontRef idx="minor"/>
      </dsp:style>
    </dsp:sp>
    <dsp:sp modelId="{DA336951-B84B-4F88-853A-DEE131460053}">
      <dsp:nvSpPr>
        <dsp:cNvPr id="0" name=""/>
        <dsp:cNvSpPr/>
      </dsp:nvSpPr>
      <dsp:spPr>
        <a:xfrm>
          <a:off x="3165406" y="1492025"/>
          <a:ext cx="1732542" cy="5544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latin typeface="Times New Roman" pitchFamily="18" charset="0"/>
              <a:cs typeface="Times New Roman" pitchFamily="18" charset="0"/>
            </a:rPr>
            <a:t>Water supply 30 cubic meters per day</a:t>
          </a:r>
          <a:endParaRPr lang="ru-RU" sz="1500" kern="1200" dirty="0">
            <a:latin typeface="Times New Roman" pitchFamily="18" charset="0"/>
            <a:cs typeface="Times New Roman" pitchFamily="18" charset="0"/>
          </a:endParaRPr>
        </a:p>
      </dsp:txBody>
      <dsp:txXfrm>
        <a:off x="3165406" y="1492025"/>
        <a:ext cx="1732542" cy="55441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6725" cy="33655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5588000" y="0"/>
            <a:ext cx="4276725" cy="336550"/>
          </a:xfrm>
          <a:prstGeom prst="rect">
            <a:avLst/>
          </a:prstGeom>
        </p:spPr>
        <p:txBody>
          <a:bodyPr vert="horz" lIns="91440" tIns="45720" rIns="91440" bIns="45720" rtlCol="0"/>
          <a:lstStyle>
            <a:lvl1pPr algn="r">
              <a:defRPr sz="1200"/>
            </a:lvl1pPr>
          </a:lstStyle>
          <a:p>
            <a:pPr>
              <a:defRPr/>
            </a:pPr>
            <a:fld id="{938D6FD3-824F-4195-B68F-01C6A3842A75}" type="datetimeFigureOut">
              <a:rPr lang="ru-RU"/>
              <a:pPr>
                <a:defRPr/>
              </a:pPr>
              <a:t>01.11.2024</a:t>
            </a:fld>
            <a:endParaRPr lang="ru-RU"/>
          </a:p>
        </p:txBody>
      </p:sp>
      <p:sp>
        <p:nvSpPr>
          <p:cNvPr id="4" name="Нижний колонтитул 3"/>
          <p:cNvSpPr>
            <a:spLocks noGrp="1"/>
          </p:cNvSpPr>
          <p:nvPr>
            <p:ph type="ftr" sz="quarter" idx="2"/>
          </p:nvPr>
        </p:nvSpPr>
        <p:spPr>
          <a:xfrm>
            <a:off x="0" y="6397625"/>
            <a:ext cx="4276725" cy="33655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5588000" y="6397625"/>
            <a:ext cx="4276725" cy="336550"/>
          </a:xfrm>
          <a:prstGeom prst="rect">
            <a:avLst/>
          </a:prstGeom>
        </p:spPr>
        <p:txBody>
          <a:bodyPr vert="horz" lIns="91440" tIns="45720" rIns="91440" bIns="45720" rtlCol="0" anchor="b"/>
          <a:lstStyle>
            <a:lvl1pPr algn="r">
              <a:defRPr sz="1200"/>
            </a:lvl1pPr>
          </a:lstStyle>
          <a:p>
            <a:pPr>
              <a:defRPr/>
            </a:pPr>
            <a:fld id="{EF009593-3CD0-4578-A361-66C2D7F5C13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6725" cy="33655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5588000" y="0"/>
            <a:ext cx="4276725" cy="336550"/>
          </a:xfrm>
          <a:prstGeom prst="rect">
            <a:avLst/>
          </a:prstGeom>
        </p:spPr>
        <p:txBody>
          <a:bodyPr vert="horz" lIns="91440" tIns="45720" rIns="91440" bIns="45720" rtlCol="0"/>
          <a:lstStyle>
            <a:lvl1pPr algn="r">
              <a:defRPr sz="1200"/>
            </a:lvl1pPr>
          </a:lstStyle>
          <a:p>
            <a:pPr>
              <a:defRPr/>
            </a:pPr>
            <a:fld id="{E4E819D6-5141-4651-B23E-9D0680298E08}" type="datetimeFigureOut">
              <a:rPr lang="ru-RU"/>
              <a:pPr>
                <a:defRPr/>
              </a:pPr>
              <a:t>01.11.2024</a:t>
            </a:fld>
            <a:endParaRPr lang="ru-RU"/>
          </a:p>
        </p:txBody>
      </p:sp>
      <p:sp>
        <p:nvSpPr>
          <p:cNvPr id="4" name="Образ слайда 3"/>
          <p:cNvSpPr>
            <a:spLocks noGrp="1" noRot="1" noChangeAspect="1"/>
          </p:cNvSpPr>
          <p:nvPr>
            <p:ph type="sldImg" idx="2"/>
          </p:nvPr>
        </p:nvSpPr>
        <p:spPr>
          <a:xfrm>
            <a:off x="2686050" y="504825"/>
            <a:ext cx="4494213" cy="25273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985838" y="3198813"/>
            <a:ext cx="7894637" cy="30321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6397625"/>
            <a:ext cx="4276725" cy="33655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5588000" y="6397625"/>
            <a:ext cx="4276725" cy="336550"/>
          </a:xfrm>
          <a:prstGeom prst="rect">
            <a:avLst/>
          </a:prstGeom>
        </p:spPr>
        <p:txBody>
          <a:bodyPr vert="horz" lIns="91440" tIns="45720" rIns="91440" bIns="45720" rtlCol="0" anchor="b"/>
          <a:lstStyle>
            <a:lvl1pPr algn="r">
              <a:defRPr sz="1200"/>
            </a:lvl1pPr>
          </a:lstStyle>
          <a:p>
            <a:pPr>
              <a:defRPr/>
            </a:pPr>
            <a:fld id="{B09999CE-993A-4539-959E-C614BB9D9E4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61" algn="l" defTabSz="914305" rtl="0" eaLnBrk="1" latinLnBrk="0" hangingPunct="1">
      <a:defRPr sz="1200" kern="1200">
        <a:solidFill>
          <a:schemeClr val="tx1"/>
        </a:solidFill>
        <a:latin typeface="+mn-lt"/>
        <a:ea typeface="+mn-ea"/>
        <a:cs typeface="+mn-cs"/>
      </a:defRPr>
    </a:lvl6pPr>
    <a:lvl7pPr marL="2742914" algn="l" defTabSz="914305" rtl="0" eaLnBrk="1" latinLnBrk="0" hangingPunct="1">
      <a:defRPr sz="1200" kern="1200">
        <a:solidFill>
          <a:schemeClr val="tx1"/>
        </a:solidFill>
        <a:latin typeface="+mn-lt"/>
        <a:ea typeface="+mn-ea"/>
        <a:cs typeface="+mn-cs"/>
      </a:defRPr>
    </a:lvl7pPr>
    <a:lvl8pPr marL="3200066" algn="l" defTabSz="914305" rtl="0" eaLnBrk="1" latinLnBrk="0" hangingPunct="1">
      <a:defRPr sz="1200" kern="1200">
        <a:solidFill>
          <a:schemeClr val="tx1"/>
        </a:solidFill>
        <a:latin typeface="+mn-lt"/>
        <a:ea typeface="+mn-ea"/>
        <a:cs typeface="+mn-cs"/>
      </a:defRPr>
    </a:lvl8pPr>
    <a:lvl9pPr marL="3657219"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512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542113-437A-43C7-B8CC-CD0C493B1325}" type="slidenum">
              <a:rPr lang="ru-RU" smtClean="0"/>
              <a:pPr/>
              <a:t>11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1220152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extLst/>
          </a:lstStyle>
          <a:p>
            <a:pPr algn="ctr">
              <a:defRPr/>
            </a:pPr>
            <a:endParaRPr lang="en-US"/>
          </a:p>
        </p:txBody>
      </p:sp>
      <p:grpSp>
        <p:nvGrpSpPr>
          <p:cNvPr id="5" name="Группа 15"/>
          <p:cNvGrpSpPr>
            <a:grpSpLocks/>
          </p:cNvGrpSpPr>
          <p:nvPr/>
        </p:nvGrpSpPr>
        <p:grpSpPr bwMode="auto">
          <a:xfrm>
            <a:off x="-4763" y="4953000"/>
            <a:ext cx="12196763" cy="1911350"/>
            <a:chOff x="-3765" y="4832896"/>
            <a:chExt cx="9147765" cy="2032192"/>
          </a:xfrm>
        </p:grpSpPr>
        <p:sp>
          <p:nvSpPr>
            <p:cNvPr id="6" name="Полилиния 5"/>
            <p:cNvSpPr>
              <a:spLocks/>
            </p:cNvSpPr>
            <p:nvPr/>
          </p:nvSpPr>
          <p:spPr bwMode="auto">
            <a:xfrm>
              <a:off x="1686959" y="4832896"/>
              <a:ext cx="745704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7" name="Полилиния 6"/>
            <p:cNvSpPr>
              <a:spLocks/>
            </p:cNvSpPr>
            <p:nvPr/>
          </p:nvSpPr>
          <p:spPr bwMode="auto">
            <a:xfrm>
              <a:off x="35527" y="5135025"/>
              <a:ext cx="9108473"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pitchFamily="34" charset="0"/>
                <a:cs typeface="Arial" pitchFamily="34" charset="0"/>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914401" y="1752605"/>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914401" y="3611607"/>
            <a:ext cx="10363200" cy="1199704"/>
          </a:xfrm>
        </p:spPr>
        <p:txBody>
          <a:bodyPr lIns="45715" rIns="45715"/>
          <a:lstStyle>
            <a:lvl1pPr marL="0" marR="64002" indent="0" algn="r">
              <a:buNone/>
              <a:defRPr>
                <a:solidFill>
                  <a:schemeClr val="tx2"/>
                </a:solidFill>
              </a:defRPr>
            </a:lvl1pPr>
            <a:lvl2pPr marL="457152" indent="0" algn="ctr">
              <a:buNone/>
            </a:lvl2pPr>
            <a:lvl3pPr marL="914305" indent="0" algn="ctr">
              <a:buNone/>
            </a:lvl3pPr>
            <a:lvl4pPr marL="1371457" indent="0" algn="ctr">
              <a:buNone/>
            </a:lvl4pPr>
            <a:lvl5pPr marL="1828610" indent="0" algn="ctr">
              <a:buNone/>
            </a:lvl5pPr>
            <a:lvl6pPr marL="2285761" indent="0" algn="ctr">
              <a:buNone/>
            </a:lvl6pPr>
            <a:lvl7pPr marL="2742914" indent="0" algn="ctr">
              <a:buNone/>
            </a:lvl7pPr>
            <a:lvl8pPr marL="3200066" indent="0" algn="ctr">
              <a:buNone/>
            </a:lvl8pPr>
            <a:lvl9pPr marL="3657219"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42C17382-FBA0-419A-880E-2815CAC5A334}" type="datetimeFigureOut">
              <a:rPr lang="en-US"/>
              <a:pPr>
                <a:defRPr/>
              </a:pPr>
              <a:t>11/1/2024</a:t>
            </a:fld>
            <a:endParaRPr lang="en-US"/>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922563DA-8155-4A06-A75C-ED61215257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1481333"/>
            <a:ext cx="10972801"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6CC88F6-4F11-4326-81EF-E6C3520CA2C5}" type="datetimeFigureOut">
              <a:rPr lang="en-US"/>
              <a:pPr>
                <a:defRPr/>
              </a:pPr>
              <a:t>11/1/2024</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0E525EC9-00E6-455D-AD47-90A22E665B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3" y="274643"/>
            <a:ext cx="2369961"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3AE90D9-DDC8-4E8A-82EE-F98B9F772360}" type="datetimeFigureOut">
              <a:rPr lang="en-US"/>
              <a:pPr>
                <a:defRPr/>
              </a:pPr>
              <a:t>11/1/2024</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0B2662EE-415E-4408-8811-E8ABC30EFC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E87173CC-D326-4870-89F8-B83095D4AA84}" type="datetimeFigureOut">
              <a:rPr lang="en-US"/>
              <a:pPr>
                <a:defRPr/>
              </a:pPr>
              <a:t>11/1/2024</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D150DDB6-E081-49CE-8307-8B80902AEE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3"/>
          <p:cNvSpPr/>
          <p:nvPr/>
        </p:nvSpPr>
        <p:spPr>
          <a:xfrm>
            <a:off x="4848225" y="3005138"/>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extLst/>
          </a:lstStyle>
          <a:p>
            <a:pPr>
              <a:defRPr/>
            </a:pPr>
            <a:endParaRPr lang="en-US"/>
          </a:p>
        </p:txBody>
      </p:sp>
      <p:sp>
        <p:nvSpPr>
          <p:cNvPr id="5" name="Нашивка 4"/>
          <p:cNvSpPr/>
          <p:nvPr/>
        </p:nvSpPr>
        <p:spPr>
          <a:xfrm>
            <a:off x="4600575" y="3005138"/>
            <a:ext cx="24288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extLst/>
          </a:lstStyle>
          <a:p>
            <a:pPr>
              <a:defRPr/>
            </a:pPr>
            <a:endParaRPr lang="en-US"/>
          </a:p>
        </p:txBody>
      </p:sp>
      <p:sp>
        <p:nvSpPr>
          <p:cNvPr id="2" name="Заголовок 1"/>
          <p:cNvSpPr>
            <a:spLocks noGrp="1"/>
          </p:cNvSpPr>
          <p:nvPr>
            <p:ph type="title"/>
          </p:nvPr>
        </p:nvSpPr>
        <p:spPr>
          <a:xfrm>
            <a:off x="963168" y="1059713"/>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5230283" y="2931712"/>
            <a:ext cx="6096001"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DB35698B-56F4-4FE3-8E55-32475BCE6139}" type="datetimeFigureOut">
              <a:rPr lang="en-US"/>
              <a:pPr>
                <a:defRPr/>
              </a:pPr>
              <a:t>11/1/2024</a:t>
            </a:fld>
            <a:endParaRPr lang="en-US"/>
          </a:p>
        </p:txBody>
      </p:sp>
      <p:sp>
        <p:nvSpPr>
          <p:cNvPr id="7" name="Нижний колонтитул 4"/>
          <p:cNvSpPr>
            <a:spLocks noGrp="1"/>
          </p:cNvSpPr>
          <p:nvPr>
            <p:ph type="ftr" sz="quarter" idx="11"/>
          </p:nvPr>
        </p:nvSpPr>
        <p:spPr/>
        <p:txBody>
          <a:bodyPr/>
          <a:lstStyle>
            <a:lvl1pPr>
              <a:defRPr/>
            </a:lvl1pPr>
            <a:extLst/>
          </a:lstStyle>
          <a:p>
            <a:pPr>
              <a:defRPr/>
            </a:pPr>
            <a:endParaRPr lang="en-US"/>
          </a:p>
        </p:txBody>
      </p:sp>
      <p:sp>
        <p:nvSpPr>
          <p:cNvPr id="8" name="Номер слайда 5"/>
          <p:cNvSpPr>
            <a:spLocks noGrp="1"/>
          </p:cNvSpPr>
          <p:nvPr>
            <p:ph type="sldNum" sz="quarter" idx="12"/>
          </p:nvPr>
        </p:nvSpPr>
        <p:spPr/>
        <p:txBody>
          <a:bodyPr/>
          <a:lstStyle>
            <a:lvl1pPr>
              <a:defRPr/>
            </a:lvl1pPr>
            <a:extLst/>
          </a:lstStyle>
          <a:p>
            <a:pPr>
              <a:defRPr/>
            </a:pPr>
            <a:fld id="{1C55006A-F4D8-4C09-9E49-D5E7A50F1E5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34"/>
            <a:ext cx="53848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6197600" y="1481334"/>
            <a:ext cx="53848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76A0C43D-80A1-4BE1-B377-9B18A4A8210D}" type="datetimeFigureOut">
              <a:rPr lang="en-US"/>
              <a:pPr>
                <a:defRPr/>
              </a:pPr>
              <a:t>11/1/2024</a:t>
            </a:fld>
            <a:endParaRPr lang="en-US"/>
          </a:p>
        </p:txBody>
      </p:sp>
      <p:sp>
        <p:nvSpPr>
          <p:cNvPr id="6" name="Нижний колонтитул 5"/>
          <p:cNvSpPr>
            <a:spLocks noGrp="1"/>
          </p:cNvSpPr>
          <p:nvPr>
            <p:ph type="ftr" sz="quarter" idx="11"/>
          </p:nvPr>
        </p:nvSpPr>
        <p:spPr/>
        <p:txBody>
          <a:bodyPr/>
          <a:lstStyle>
            <a:lvl1pPr>
              <a:defRPr/>
            </a:lvl1pPr>
            <a:extLst/>
          </a:lstStyle>
          <a:p>
            <a:pPr>
              <a:defRPr/>
            </a:pPr>
            <a:endParaRPr lang="en-US"/>
          </a:p>
        </p:txBody>
      </p:sp>
      <p:sp>
        <p:nvSpPr>
          <p:cNvPr id="7" name="Номер слайда 6"/>
          <p:cNvSpPr>
            <a:spLocks noGrp="1"/>
          </p:cNvSpPr>
          <p:nvPr>
            <p:ph type="sldNum" sz="quarter" idx="12"/>
          </p:nvPr>
        </p:nvSpPr>
        <p:spPr/>
        <p:txBody>
          <a:bodyPr/>
          <a:lstStyle>
            <a:lvl1pPr>
              <a:defRPr/>
            </a:lvl1pPr>
            <a:extLst/>
          </a:lstStyle>
          <a:p>
            <a:pPr>
              <a:defRPr/>
            </a:pPr>
            <a:fld id="{8396F18E-61A9-4F58-8764-20C7A15DB4F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1"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609601" y="5410200"/>
            <a:ext cx="5386917" cy="762000"/>
          </a:xfrm>
          <a:solidFill>
            <a:schemeClr val="accent1"/>
          </a:solidFill>
          <a:ln w="9652">
            <a:solidFill>
              <a:schemeClr val="accent1"/>
            </a:solidFill>
            <a:miter lim="800000"/>
          </a:ln>
        </p:spPr>
        <p:txBody>
          <a:bodyPr lIns="182861"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6193373" y="5410200"/>
            <a:ext cx="5389033" cy="762000"/>
          </a:xfrm>
          <a:solidFill>
            <a:schemeClr val="accent1"/>
          </a:solidFill>
          <a:ln w="9652">
            <a:solidFill>
              <a:schemeClr val="accent1"/>
            </a:solidFill>
            <a:miter lim="800000"/>
          </a:ln>
        </p:spPr>
        <p:txBody>
          <a:bodyPr lIns="182861"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9601"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6193371"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45C544AA-8261-438E-983F-BB12158A8B14}" type="datetimeFigureOut">
              <a:rPr lang="en-US"/>
              <a:pPr>
                <a:defRPr/>
              </a:pPr>
              <a:t>11/1/2024</a:t>
            </a:fld>
            <a:endParaRPr lang="en-US"/>
          </a:p>
        </p:txBody>
      </p:sp>
      <p:sp>
        <p:nvSpPr>
          <p:cNvPr id="8" name="Нижний колонтитул 7"/>
          <p:cNvSpPr>
            <a:spLocks noGrp="1"/>
          </p:cNvSpPr>
          <p:nvPr>
            <p:ph type="ftr" sz="quarter" idx="11"/>
          </p:nvPr>
        </p:nvSpPr>
        <p:spPr/>
        <p:txBody>
          <a:bodyPr/>
          <a:lstStyle>
            <a:lvl1pPr>
              <a:defRPr/>
            </a:lvl1pPr>
            <a:extLst/>
          </a:lstStyle>
          <a:p>
            <a:pPr>
              <a:defRPr/>
            </a:pPr>
            <a:endParaRPr lang="en-US"/>
          </a:p>
        </p:txBody>
      </p:sp>
      <p:sp>
        <p:nvSpPr>
          <p:cNvPr id="9" name="Номер слайда 8"/>
          <p:cNvSpPr>
            <a:spLocks noGrp="1"/>
          </p:cNvSpPr>
          <p:nvPr>
            <p:ph type="sldNum" sz="quarter" idx="12"/>
          </p:nvPr>
        </p:nvSpPr>
        <p:spPr/>
        <p:txBody>
          <a:bodyPr/>
          <a:lstStyle>
            <a:lvl1pPr>
              <a:defRPr/>
            </a:lvl1pPr>
            <a:extLst/>
          </a:lstStyle>
          <a:p>
            <a:pPr>
              <a:defRPr/>
            </a:pPr>
            <a:fld id="{28A83ED9-2F79-4C5E-BC3C-B1EC40E57E9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08BEBFAC-690A-40C4-886B-25D93E18E53C}" type="datetimeFigureOut">
              <a:rPr lang="en-US"/>
              <a:pPr>
                <a:defRPr/>
              </a:pPr>
              <a:t>11/1/2024</a:t>
            </a:fld>
            <a:endParaRPr lang="en-US"/>
          </a:p>
        </p:txBody>
      </p:sp>
      <p:sp>
        <p:nvSpPr>
          <p:cNvPr id="4" name="Нижний колонтитул 3"/>
          <p:cNvSpPr>
            <a:spLocks noGrp="1"/>
          </p:cNvSpPr>
          <p:nvPr>
            <p:ph type="ftr" sz="quarter" idx="11"/>
          </p:nvPr>
        </p:nvSpPr>
        <p:spPr/>
        <p:txBody>
          <a:bodyPr/>
          <a:lstStyle>
            <a:lvl1pPr>
              <a:defRPr/>
            </a:lvl1pPr>
            <a:extLst/>
          </a:lstStyle>
          <a:p>
            <a:pPr>
              <a:defRPr/>
            </a:pPr>
            <a:endParaRPr lang="en-US"/>
          </a:p>
        </p:txBody>
      </p:sp>
      <p:sp>
        <p:nvSpPr>
          <p:cNvPr id="5" name="Номер слайда 4"/>
          <p:cNvSpPr>
            <a:spLocks noGrp="1"/>
          </p:cNvSpPr>
          <p:nvPr>
            <p:ph type="sldNum" sz="quarter" idx="12"/>
          </p:nvPr>
        </p:nvSpPr>
        <p:spPr/>
        <p:txBody>
          <a:bodyPr/>
          <a:lstStyle>
            <a:lvl1pPr>
              <a:defRPr/>
            </a:lvl1pPr>
            <a:extLst/>
          </a:lstStyle>
          <a:p>
            <a:pPr>
              <a:defRPr/>
            </a:pPr>
            <a:fld id="{7B05FBBC-F94D-4DCC-87F3-DAFE3D1A518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6FC03358-2A6E-49A6-AFBF-CE1DAC575E47}" type="datetimeFigureOut">
              <a:rPr lang="en-US"/>
              <a:pPr>
                <a:defRPr/>
              </a:pPr>
              <a:t>11/1/2024</a:t>
            </a:fld>
            <a:endParaRPr lang="en-US"/>
          </a:p>
        </p:txBody>
      </p:sp>
      <p:sp>
        <p:nvSpPr>
          <p:cNvPr id="3" name="Нижний колонтитул 21"/>
          <p:cNvSpPr>
            <a:spLocks noGrp="1"/>
          </p:cNvSpPr>
          <p:nvPr>
            <p:ph type="ftr" sz="quarter" idx="11"/>
          </p:nvPr>
        </p:nvSpPr>
        <p:spPr/>
        <p:txBody>
          <a:bodyPr/>
          <a:lstStyle>
            <a:lvl1pPr>
              <a:defRPr/>
            </a:lvl1pPr>
          </a:lstStyle>
          <a:p>
            <a:pPr>
              <a:defRPr/>
            </a:pPr>
            <a:endParaRPr lang="en-US"/>
          </a:p>
        </p:txBody>
      </p:sp>
      <p:sp>
        <p:nvSpPr>
          <p:cNvPr id="4" name="Номер слайда 17"/>
          <p:cNvSpPr>
            <a:spLocks noGrp="1"/>
          </p:cNvSpPr>
          <p:nvPr>
            <p:ph type="sldNum" sz="quarter" idx="12"/>
          </p:nvPr>
        </p:nvSpPr>
        <p:spPr/>
        <p:txBody>
          <a:bodyPr/>
          <a:lstStyle>
            <a:lvl1pPr>
              <a:defRPr/>
            </a:lvl1pPr>
          </a:lstStyle>
          <a:p>
            <a:pPr>
              <a:defRPr/>
            </a:pPr>
            <a:fld id="{89282A79-A14F-4DD9-8B04-129A0E0738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2"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E4BB14A-34E5-4D9B-88AF-64B0A5FA3CEA}" type="datetimeFigureOut">
              <a:rPr lang="en-US"/>
              <a:pPr>
                <a:defRPr/>
              </a:pPr>
              <a:t>11/1/2024</a:t>
            </a:fld>
            <a:endParaRPr lang="en-US"/>
          </a:p>
        </p:txBody>
      </p:sp>
      <p:sp>
        <p:nvSpPr>
          <p:cNvPr id="6" name="Нижний колонтитул 5"/>
          <p:cNvSpPr>
            <a:spLocks noGrp="1"/>
          </p:cNvSpPr>
          <p:nvPr>
            <p:ph type="ftr" sz="quarter" idx="11"/>
          </p:nvPr>
        </p:nvSpPr>
        <p:spPr/>
        <p:txBody>
          <a:bodyPr/>
          <a:lstStyle>
            <a:lvl1pPr>
              <a:defRPr/>
            </a:lvl1pPr>
            <a:extLst/>
          </a:lstStyle>
          <a:p>
            <a:pPr>
              <a:defRPr/>
            </a:pPr>
            <a:endParaRPr lang="en-US"/>
          </a:p>
        </p:txBody>
      </p:sp>
      <p:sp>
        <p:nvSpPr>
          <p:cNvPr id="7" name="Номер слайда 6"/>
          <p:cNvSpPr>
            <a:spLocks noGrp="1"/>
          </p:cNvSpPr>
          <p:nvPr>
            <p:ph type="sldNum" sz="quarter" idx="12"/>
          </p:nvPr>
        </p:nvSpPr>
        <p:spPr/>
        <p:txBody>
          <a:bodyPr/>
          <a:lstStyle>
            <a:lvl1pPr>
              <a:defRPr/>
            </a:lvl1pPr>
            <a:extLst/>
          </a:lstStyle>
          <a:p>
            <a:pPr>
              <a:defRPr/>
            </a:pPr>
            <a:fld id="{324EDFFF-B8BF-4C29-A2C8-D55B21298B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4"/>
          <p:cNvSpPr>
            <a:spLocks/>
          </p:cNvSpPr>
          <p:nvPr/>
        </p:nvSpPr>
        <p:spPr bwMode="auto">
          <a:xfrm>
            <a:off x="665163" y="5945188"/>
            <a:ext cx="6588125"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430" tIns="45715" rIns="91430" bIns="45715"/>
          <a:lstStyle>
            <a:extLst/>
          </a:lstStyle>
          <a:p>
            <a:pPr>
              <a:defRPr/>
            </a:pPr>
            <a:endParaRPr lang="en-US">
              <a:latin typeface="Arial" pitchFamily="34" charset="0"/>
              <a:cs typeface="Arial" pitchFamily="34" charset="0"/>
            </a:endParaRPr>
          </a:p>
        </p:txBody>
      </p:sp>
      <p:sp>
        <p:nvSpPr>
          <p:cNvPr id="6" name="Полилиния 5"/>
          <p:cNvSpPr>
            <a:spLocks/>
          </p:cNvSpPr>
          <p:nvPr/>
        </p:nvSpPr>
        <p:spPr bwMode="auto">
          <a:xfrm>
            <a:off x="647700" y="5938838"/>
            <a:ext cx="492125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lIns="91430" tIns="45715" rIns="91430" bIns="45715"/>
          <a:lstStyle>
            <a:extLst/>
          </a:lstStyle>
          <a:p>
            <a:pPr>
              <a:defRPr/>
            </a:pPr>
            <a:endParaRPr lang="en-US">
              <a:latin typeface="Arial" pitchFamily="34" charset="0"/>
              <a:cs typeface="Arial" pitchFamily="34" charset="0"/>
            </a:endParaRPr>
          </a:p>
        </p:txBody>
      </p:sp>
      <p:sp>
        <p:nvSpPr>
          <p:cNvPr id="7" name="Прямоугольный треугольник 6"/>
          <p:cNvSpPr>
            <a:spLocks/>
          </p:cNvSpPr>
          <p:nvPr/>
        </p:nvSpPr>
        <p:spPr bwMode="auto">
          <a:xfrm>
            <a:off x="-8055" y="5791253"/>
            <a:ext cx="4536418"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extLst/>
          </a:lstStyle>
          <a:p>
            <a:pPr algn="ctr">
              <a:defRPr/>
            </a:pPr>
            <a:endParaRPr lang="en-US"/>
          </a:p>
        </p:txBody>
      </p:sp>
      <p:cxnSp>
        <p:nvCxnSpPr>
          <p:cNvPr id="8" name="Прямая соединительная линия 7"/>
          <p:cNvCxnSpPr/>
          <p:nvPr/>
        </p:nvCxnSpPr>
        <p:spPr>
          <a:xfrm>
            <a:off x="-12314" y="5787744"/>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11552238"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extLst/>
          </a:lstStyle>
          <a:p>
            <a:pPr>
              <a:defRPr/>
            </a:pPr>
            <a:endParaRPr lang="en-US"/>
          </a:p>
        </p:txBody>
      </p:sp>
      <p:sp>
        <p:nvSpPr>
          <p:cNvPr id="10" name="Нашивка 9"/>
          <p:cNvSpPr/>
          <p:nvPr/>
        </p:nvSpPr>
        <p:spPr>
          <a:xfrm>
            <a:off x="11303000"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extLst/>
          </a:lstStyle>
          <a:p>
            <a:pPr>
              <a:defRPr/>
            </a:pPr>
            <a:endParaRPr lang="en-US"/>
          </a:p>
        </p:txBody>
      </p:sp>
      <p:sp>
        <p:nvSpPr>
          <p:cNvPr id="4" name="Текст 3"/>
          <p:cNvSpPr>
            <a:spLocks noGrp="1"/>
          </p:cNvSpPr>
          <p:nvPr>
            <p:ph type="body" sz="half" idx="2"/>
          </p:nvPr>
        </p:nvSpPr>
        <p:spPr>
          <a:xfrm>
            <a:off x="1521643" y="5443402"/>
            <a:ext cx="9550400" cy="648232"/>
          </a:xfrm>
          <a:noFill/>
        </p:spPr>
        <p:txBody>
          <a:bodyPr tIns="0"/>
          <a:lstStyle>
            <a:lvl1pPr marL="0" marR="18287"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304801"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304803"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02BE5845-D1E3-4768-8817-D95C5E838CFD}" type="datetimeFigureOut">
              <a:rPr lang="en-US"/>
              <a:pPr>
                <a:defRPr/>
              </a:pPr>
              <a:t>11/1/2024</a:t>
            </a:fld>
            <a:endParaRPr lang="en-US"/>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9928613D-C364-4FF1-BBC3-11004B4BED1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163" y="5945188"/>
            <a:ext cx="6588125"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430" tIns="45715" rIns="91430" bIns="45715"/>
          <a:lstStyle>
            <a:extLst/>
          </a:lstStyle>
          <a:p>
            <a:pPr>
              <a:defRPr/>
            </a:pPr>
            <a:endParaRPr lang="en-US">
              <a:latin typeface="Arial" pitchFamily="34" charset="0"/>
              <a:cs typeface="Arial" pitchFamily="34" charset="0"/>
            </a:endParaRPr>
          </a:p>
        </p:txBody>
      </p:sp>
      <p:sp>
        <p:nvSpPr>
          <p:cNvPr id="12" name="Полилиния 11"/>
          <p:cNvSpPr>
            <a:spLocks/>
          </p:cNvSpPr>
          <p:nvPr/>
        </p:nvSpPr>
        <p:spPr bwMode="auto">
          <a:xfrm>
            <a:off x="647700" y="5938838"/>
            <a:ext cx="492125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lIns="91430" tIns="45715" rIns="91430" bIns="45715"/>
          <a:lstStyle>
            <a:extLst/>
          </a:lstStyle>
          <a:p>
            <a:pPr>
              <a:defRPr/>
            </a:pPr>
            <a:endParaRPr lang="en-US">
              <a:latin typeface="Arial" pitchFamily="34" charset="0"/>
              <a:cs typeface="Arial" pitchFamily="34" charset="0"/>
            </a:endParaRPr>
          </a:p>
        </p:txBody>
      </p:sp>
      <p:sp>
        <p:nvSpPr>
          <p:cNvPr id="14" name="Прямоугольный треугольник 13"/>
          <p:cNvSpPr>
            <a:spLocks/>
          </p:cNvSpPr>
          <p:nvPr/>
        </p:nvSpPr>
        <p:spPr bwMode="auto">
          <a:xfrm>
            <a:off x="-8055" y="5791253"/>
            <a:ext cx="4536418"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extLst/>
          </a:lstStyle>
          <a:p>
            <a:pPr algn="ctr">
              <a:defRPr/>
            </a:pPr>
            <a:endParaRPr lang="en-US"/>
          </a:p>
        </p:txBody>
      </p:sp>
      <p:cxnSp>
        <p:nvCxnSpPr>
          <p:cNvPr id="15" name="Прямая соединительная линия 14"/>
          <p:cNvCxnSpPr/>
          <p:nvPr/>
        </p:nvCxnSpPr>
        <p:spPr>
          <a:xfrm>
            <a:off x="-12314" y="5787744"/>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lIns="91430" tIns="45715" rIns="91430" bIns="45715"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8969375" y="6408738"/>
            <a:ext cx="2560638" cy="365125"/>
          </a:xfrm>
          <a:prstGeom prst="rect">
            <a:avLst/>
          </a:prstGeom>
        </p:spPr>
        <p:txBody>
          <a:bodyPr vert="horz" lIns="91430" tIns="45715" rIns="91430" bIns="45715" anchor="b"/>
          <a:lstStyle>
            <a:lvl1pPr algn="l" eaLnBrk="1" latinLnBrk="0" hangingPunct="1">
              <a:defRPr kumimoji="0" sz="1000">
                <a:solidFill>
                  <a:schemeClr val="tx1"/>
                </a:solidFill>
                <a:latin typeface="Arial" pitchFamily="34" charset="0"/>
                <a:cs typeface="Arial" pitchFamily="34" charset="0"/>
              </a:defRPr>
            </a:lvl1pPr>
            <a:extLst/>
          </a:lstStyle>
          <a:p>
            <a:pPr>
              <a:defRPr/>
            </a:pPr>
            <a:fld id="{6A5E03B5-1231-4604-801D-203C40B5E5BC}" type="datetimeFigureOut">
              <a:rPr lang="en-US"/>
              <a:pPr>
                <a:defRPr/>
              </a:pPr>
              <a:t>11/1/2024</a:t>
            </a:fld>
            <a:endParaRPr lang="en-US"/>
          </a:p>
        </p:txBody>
      </p:sp>
      <p:sp>
        <p:nvSpPr>
          <p:cNvPr id="22" name="Нижний колонтитул 21"/>
          <p:cNvSpPr>
            <a:spLocks noGrp="1"/>
          </p:cNvSpPr>
          <p:nvPr>
            <p:ph type="ftr" sz="quarter" idx="3"/>
          </p:nvPr>
        </p:nvSpPr>
        <p:spPr>
          <a:xfrm>
            <a:off x="5840413" y="6408738"/>
            <a:ext cx="3133725" cy="365125"/>
          </a:xfrm>
          <a:prstGeom prst="rect">
            <a:avLst/>
          </a:prstGeom>
        </p:spPr>
        <p:txBody>
          <a:bodyPr vert="horz" lIns="91430" tIns="45715" rIns="91430" bIns="45715" anchor="b"/>
          <a:lstStyle>
            <a:lvl1pPr algn="r" eaLnBrk="1" latinLnBrk="0" hangingPunct="1">
              <a:defRPr kumimoji="0" sz="1000">
                <a:solidFill>
                  <a:schemeClr val="tx1"/>
                </a:solidFill>
                <a:latin typeface="Arial" pitchFamily="34" charset="0"/>
                <a:cs typeface="Arial" pitchFamily="34" charset="0"/>
              </a:defRPr>
            </a:lvl1pPr>
            <a:extLst/>
          </a:lstStyle>
          <a:p>
            <a:pPr>
              <a:defRPr/>
            </a:pPr>
            <a:endParaRPr lang="en-US"/>
          </a:p>
        </p:txBody>
      </p:sp>
      <p:sp>
        <p:nvSpPr>
          <p:cNvPr id="18" name="Номер слайда 17"/>
          <p:cNvSpPr>
            <a:spLocks noGrp="1"/>
          </p:cNvSpPr>
          <p:nvPr>
            <p:ph type="sldNum" sz="quarter" idx="4"/>
          </p:nvPr>
        </p:nvSpPr>
        <p:spPr>
          <a:xfrm>
            <a:off x="11530013" y="6408738"/>
            <a:ext cx="487362" cy="365125"/>
          </a:xfrm>
          <a:prstGeom prst="rect">
            <a:avLst/>
          </a:prstGeom>
        </p:spPr>
        <p:txBody>
          <a:bodyPr vert="horz" lIns="91430" tIns="45715" rIns="91430" bIns="45715" anchor="b"/>
          <a:lstStyle>
            <a:lvl1pPr algn="r" eaLnBrk="1" latinLnBrk="0" hangingPunct="1">
              <a:defRPr kumimoji="0" sz="1000" b="0">
                <a:solidFill>
                  <a:schemeClr val="tx1"/>
                </a:solidFill>
                <a:latin typeface="Arial" pitchFamily="34" charset="0"/>
                <a:cs typeface="Arial" pitchFamily="34" charset="0"/>
              </a:defRPr>
            </a:lvl1pPr>
            <a:extLst/>
          </a:lstStyle>
          <a:p>
            <a:pPr>
              <a:defRPr/>
            </a:pPr>
            <a:fld id="{88D3F2BC-76DF-4459-ACCF-558E49656D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3" r:id="rId1"/>
    <p:sldLayoutId id="2147484039" r:id="rId2"/>
    <p:sldLayoutId id="2147484044" r:id="rId3"/>
    <p:sldLayoutId id="2147484045" r:id="rId4"/>
    <p:sldLayoutId id="2147484046" r:id="rId5"/>
    <p:sldLayoutId id="2147484047" r:id="rId6"/>
    <p:sldLayoutId id="2147484040" r:id="rId7"/>
    <p:sldLayoutId id="2147484048" r:id="rId8"/>
    <p:sldLayoutId id="2147484049" r:id="rId9"/>
    <p:sldLayoutId id="2147484041" r:id="rId10"/>
    <p:sldLayoutId id="214748404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2" algn="l" rtl="0" fontAlgn="base">
        <a:spcBef>
          <a:spcPct val="0"/>
        </a:spcBef>
        <a:spcAft>
          <a:spcPct val="0"/>
        </a:spcAft>
        <a:defRPr sz="4100" b="1">
          <a:solidFill>
            <a:schemeClr val="tx2"/>
          </a:solidFill>
          <a:latin typeface="Lucida Sans Unicode" pitchFamily="34" charset="0"/>
        </a:defRPr>
      </a:lvl6pPr>
      <a:lvl7pPr marL="914305" algn="l" rtl="0" fontAlgn="base">
        <a:spcBef>
          <a:spcPct val="0"/>
        </a:spcBef>
        <a:spcAft>
          <a:spcPct val="0"/>
        </a:spcAft>
        <a:defRPr sz="4100" b="1">
          <a:solidFill>
            <a:schemeClr val="tx2"/>
          </a:solidFill>
          <a:latin typeface="Lucida Sans Unicode" pitchFamily="34" charset="0"/>
        </a:defRPr>
      </a:lvl7pPr>
      <a:lvl8pPr marL="1371457" algn="l" rtl="0" fontAlgn="base">
        <a:spcBef>
          <a:spcPct val="0"/>
        </a:spcBef>
        <a:spcAft>
          <a:spcPct val="0"/>
        </a:spcAft>
        <a:defRPr sz="4100" b="1">
          <a:solidFill>
            <a:schemeClr val="tx2"/>
          </a:solidFill>
          <a:latin typeface="Lucida Sans Unicode" pitchFamily="34" charset="0"/>
        </a:defRPr>
      </a:lvl8pPr>
      <a:lvl9pPr marL="1828610" algn="l" rtl="0" fontAlgn="base">
        <a:spcBef>
          <a:spcPct val="0"/>
        </a:spcBef>
        <a:spcAft>
          <a:spcPct val="0"/>
        </a:spcAft>
        <a:defRPr sz="4100" b="1">
          <a:solidFill>
            <a:schemeClr val="tx2"/>
          </a:solidFill>
          <a:latin typeface="Lucida Sans Unicode" pitchFamily="34" charset="0"/>
        </a:defRPr>
      </a:lvl9pPr>
      <a:extLst/>
    </p:titleStyle>
    <p:bodyStyle>
      <a:lvl1pPr marL="363538" indent="-254000"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19125" indent="-227013"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7250" indent="-227013"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1413" indent="-227013"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0013" indent="-227013"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34" indent="-228576"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10" indent="-22857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85" indent="-228576"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61" indent="-228576"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52" algn="l" rtl="0" eaLnBrk="1" latinLnBrk="0" hangingPunct="1">
        <a:defRPr kumimoji="0" kern="1200">
          <a:solidFill>
            <a:schemeClr val="tx1"/>
          </a:solidFill>
          <a:latin typeface="+mn-lt"/>
          <a:ea typeface="+mn-ea"/>
          <a:cs typeface="+mn-cs"/>
        </a:defRPr>
      </a:lvl2pPr>
      <a:lvl3pPr marL="914305" algn="l" rtl="0" eaLnBrk="1" latinLnBrk="0" hangingPunct="1">
        <a:defRPr kumimoji="0" kern="1200">
          <a:solidFill>
            <a:schemeClr val="tx1"/>
          </a:solidFill>
          <a:latin typeface="+mn-lt"/>
          <a:ea typeface="+mn-ea"/>
          <a:cs typeface="+mn-cs"/>
        </a:defRPr>
      </a:lvl3pPr>
      <a:lvl4pPr marL="1371457" algn="l" rtl="0" eaLnBrk="1" latinLnBrk="0" hangingPunct="1">
        <a:defRPr kumimoji="0" kern="1200">
          <a:solidFill>
            <a:schemeClr val="tx1"/>
          </a:solidFill>
          <a:latin typeface="+mn-lt"/>
          <a:ea typeface="+mn-ea"/>
          <a:cs typeface="+mn-cs"/>
        </a:defRPr>
      </a:lvl4pPr>
      <a:lvl5pPr marL="1828610" algn="l" rtl="0" eaLnBrk="1" latinLnBrk="0" hangingPunct="1">
        <a:defRPr kumimoji="0" kern="1200">
          <a:solidFill>
            <a:schemeClr val="tx1"/>
          </a:solidFill>
          <a:latin typeface="+mn-lt"/>
          <a:ea typeface="+mn-ea"/>
          <a:cs typeface="+mn-cs"/>
        </a:defRPr>
      </a:lvl5pPr>
      <a:lvl6pPr marL="2285761" algn="l" rtl="0" eaLnBrk="1" latinLnBrk="0" hangingPunct="1">
        <a:defRPr kumimoji="0" kern="1200">
          <a:solidFill>
            <a:schemeClr val="tx1"/>
          </a:solidFill>
          <a:latin typeface="+mn-lt"/>
          <a:ea typeface="+mn-ea"/>
          <a:cs typeface="+mn-cs"/>
        </a:defRPr>
      </a:lvl6pPr>
      <a:lvl7pPr marL="2742914" algn="l" rtl="0" eaLnBrk="1" latinLnBrk="0" hangingPunct="1">
        <a:defRPr kumimoji="0" kern="1200">
          <a:solidFill>
            <a:schemeClr val="tx1"/>
          </a:solidFill>
          <a:latin typeface="+mn-lt"/>
          <a:ea typeface="+mn-ea"/>
          <a:cs typeface="+mn-cs"/>
        </a:defRPr>
      </a:lvl7pPr>
      <a:lvl8pPr marL="3200066" algn="l" rtl="0" eaLnBrk="1" latinLnBrk="0" hangingPunct="1">
        <a:defRPr kumimoji="0" kern="1200">
          <a:solidFill>
            <a:schemeClr val="tx1"/>
          </a:solidFill>
          <a:latin typeface="+mn-lt"/>
          <a:ea typeface="+mn-ea"/>
          <a:cs typeface="+mn-cs"/>
        </a:defRPr>
      </a:lvl8pPr>
      <a:lvl9pPr marL="365721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drtex@yandex.ru"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hyperlink" Target="http://images.yandex.ru/yandsearch?text=%D0%B8%D0%BD%D0%B4%D1%83%D1%81%D1%82%D1%80%D0%B8%D0%B0%D0%BB%D1%8C%D0%BD%D1%8B%D0%B9%20%D0%BF%D0%B0%D1%80%D0%BA&amp;fp=0&amp;pos=3&amp;rpt=simage&amp;uinfo=ww-1349-wh-673-fw-1124-fh-467-pd-1&amp;img_url=http://dearhome.ru/uploads/posts/2011-06/1308577508_1.jpg" TargetMode="Externa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andex.ru/znatoki/question/hw.languages/kak_naiti_perevodchik_s_proiznosheniem_fc1eb5be/?utm_source=yandex&amp;utm_medium=wizard"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4994275" y="3514725"/>
            <a:ext cx="4560888" cy="1200150"/>
          </a:xfrm>
          <a:prstGeom prst="rect">
            <a:avLst/>
          </a:prstGeom>
          <a:noFill/>
          <a:ln w="9525">
            <a:noFill/>
            <a:miter lim="800000"/>
            <a:headEnd/>
            <a:tailEnd/>
          </a:ln>
        </p:spPr>
        <p:txBody>
          <a:bodyPr lIns="91430" tIns="45715" rIns="91430" bIns="45715">
            <a:spAutoFit/>
          </a:bodyPr>
          <a:lstStyle/>
          <a:p>
            <a:pPr algn="ctr"/>
            <a:r>
              <a:rPr lang="en-US" sz="3600">
                <a:latin typeface="Times New Roman" pitchFamily="18" charset="0"/>
                <a:cs typeface="Times New Roman" pitchFamily="18" charset="0"/>
              </a:rPr>
              <a:t>city district</a:t>
            </a:r>
            <a:endParaRPr lang="ru-RU" sz="3600">
              <a:latin typeface="Times New Roman" pitchFamily="18" charset="0"/>
              <a:cs typeface="Times New Roman" pitchFamily="18" charset="0"/>
            </a:endParaRPr>
          </a:p>
          <a:p>
            <a:pPr algn="ctr"/>
            <a:r>
              <a:rPr lang="en-US" sz="3600">
                <a:latin typeface="Times New Roman" pitchFamily="18" charset="0"/>
                <a:cs typeface="Times New Roman" pitchFamily="18" charset="0"/>
              </a:rPr>
              <a:t> Shchelkovo</a:t>
            </a:r>
            <a:endParaRPr lang="en-US" sz="4800">
              <a:latin typeface="Times New Roman" pitchFamily="18" charset="0"/>
              <a:cs typeface="Times New Roman" pitchFamily="18" charset="0"/>
            </a:endParaRPr>
          </a:p>
        </p:txBody>
      </p:sp>
      <p:sp>
        <p:nvSpPr>
          <p:cNvPr id="9219" name="TextBox 3"/>
          <p:cNvSpPr txBox="1">
            <a:spLocks noChangeArrowheads="1"/>
          </p:cNvSpPr>
          <p:nvPr/>
        </p:nvSpPr>
        <p:spPr bwMode="auto">
          <a:xfrm>
            <a:off x="3319463" y="1176338"/>
            <a:ext cx="8032750" cy="1938337"/>
          </a:xfrm>
          <a:prstGeom prst="rect">
            <a:avLst/>
          </a:prstGeom>
          <a:noFill/>
          <a:ln w="9525">
            <a:noFill/>
            <a:miter lim="800000"/>
            <a:headEnd/>
            <a:tailEnd/>
          </a:ln>
        </p:spPr>
        <p:txBody>
          <a:bodyPr lIns="91430" tIns="45715" rIns="91430" bIns="45715">
            <a:spAutoFit/>
          </a:bodyPr>
          <a:lstStyle/>
          <a:p>
            <a:pPr algn="ctr"/>
            <a:r>
              <a:rPr lang="en-US" sz="6000">
                <a:latin typeface="Times New Roman" pitchFamily="18" charset="0"/>
                <a:cs typeface="Times New Roman" pitchFamily="18" charset="0"/>
              </a:rPr>
              <a:t>INVESTMENT PASSPORT</a:t>
            </a:r>
          </a:p>
        </p:txBody>
      </p:sp>
      <p:pic>
        <p:nvPicPr>
          <p:cNvPr id="9220" name="Picture 3" descr="C:\Users\user\Desktop\471px-Coat_of_Arms_of_Shchyolkovsky_rayon_(Moscow_Oblast).svg.png"/>
          <p:cNvPicPr>
            <a:picLocks noChangeAspect="1" noChangeArrowheads="1"/>
          </p:cNvPicPr>
          <p:nvPr/>
        </p:nvPicPr>
        <p:blipFill>
          <a:blip r:embed="rId2" cstate="print"/>
          <a:srcRect/>
          <a:stretch>
            <a:fillRect/>
          </a:stretch>
        </p:blipFill>
        <p:spPr bwMode="auto">
          <a:xfrm>
            <a:off x="928688" y="493713"/>
            <a:ext cx="2455862" cy="300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738" y="206375"/>
            <a:ext cx="11233150" cy="101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Priority sectors of development of the district to attract investment</a:t>
            </a:r>
            <a:endParaRPr lang="ru-RU" altLang="ru-RU" sz="3200" dirty="0"/>
          </a:p>
        </p:txBody>
      </p:sp>
      <p:sp>
        <p:nvSpPr>
          <p:cNvPr id="4" name="Rectangle 5"/>
          <p:cNvSpPr txBox="1">
            <a:spLocks noChangeArrowheads="1"/>
          </p:cNvSpPr>
          <p:nvPr/>
        </p:nvSpPr>
        <p:spPr>
          <a:xfrm>
            <a:off x="331788" y="1620838"/>
            <a:ext cx="11536362" cy="4962525"/>
          </a:xfrm>
          <a:prstGeom prst="rect">
            <a:avLst/>
          </a:prstGeom>
        </p:spPr>
        <p:txBody>
          <a:bodyPr lIns="91430" tIns="45715" rIns="91430" bIns="45715"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Arial" panose="020B0604020202020204" pitchFamily="34" charset="0"/>
              <a:buNone/>
              <a:defRPr/>
            </a:pPr>
            <a:endParaRPr lang="ru-RU" altLang="ru-RU" sz="900" dirty="0" smtClean="0">
              <a:latin typeface="Arial" panose="020B0604020202020204" pitchFamily="34" charset="0"/>
              <a:cs typeface="Arial" panose="020B0604020202020204" pitchFamily="34" charset="0"/>
            </a:endParaRPr>
          </a:p>
        </p:txBody>
      </p:sp>
      <p:sp>
        <p:nvSpPr>
          <p:cNvPr id="18436" name="Rectangle 6"/>
          <p:cNvSpPr txBox="1">
            <a:spLocks noChangeArrowheads="1"/>
          </p:cNvSpPr>
          <p:nvPr/>
        </p:nvSpPr>
        <p:spPr bwMode="auto">
          <a:xfrm>
            <a:off x="7713663" y="838200"/>
            <a:ext cx="4027487" cy="5791200"/>
          </a:xfrm>
          <a:prstGeom prst="rect">
            <a:avLst/>
          </a:prstGeom>
          <a:noFill/>
          <a:ln w="9525">
            <a:noFill/>
            <a:miter lim="800000"/>
            <a:headEnd/>
            <a:tailEnd/>
          </a:ln>
        </p:spPr>
        <p:txBody>
          <a:bodyPr lIns="91430" tIns="45715" rIns="91430" bIns="45715"/>
          <a:lstStyle/>
          <a:p>
            <a:pPr marL="227013" indent="-227013">
              <a:lnSpc>
                <a:spcPct val="80000"/>
              </a:lnSpc>
              <a:spcBef>
                <a:spcPts val="1000"/>
              </a:spcBef>
            </a:pPr>
            <a:endParaRPr lang="ru-RU" altLang="ru-RU" sz="1000"/>
          </a:p>
        </p:txBody>
      </p:sp>
      <p:sp>
        <p:nvSpPr>
          <p:cNvPr id="18437" name="TextBox 5"/>
          <p:cNvSpPr txBox="1">
            <a:spLocks noChangeArrowheads="1"/>
          </p:cNvSpPr>
          <p:nvPr/>
        </p:nvSpPr>
        <p:spPr bwMode="auto">
          <a:xfrm>
            <a:off x="1022350" y="1327150"/>
            <a:ext cx="2708275" cy="584200"/>
          </a:xfrm>
          <a:prstGeom prst="rect">
            <a:avLst/>
          </a:prstGeom>
          <a:noFill/>
          <a:ln w="9525">
            <a:noFill/>
            <a:miter lim="800000"/>
            <a:headEnd/>
            <a:tailEnd/>
          </a:ln>
        </p:spPr>
        <p:txBody>
          <a:bodyPr lIns="91430" tIns="45715" rIns="91430" bIns="45715">
            <a:spAutoFit/>
          </a:bodyPr>
          <a:lstStyle/>
          <a:p>
            <a:r>
              <a:rPr lang="en-US" sz="1600">
                <a:latin typeface="Times New Roman" pitchFamily="18" charset="0"/>
                <a:cs typeface="Times New Roman" pitchFamily="18" charset="0"/>
              </a:rPr>
              <a:t>Economic development of the city district Shchyolkovo</a:t>
            </a:r>
            <a:endParaRPr lang="ru-RU" sz="1600">
              <a:latin typeface="Times New Roman" pitchFamily="18" charset="0"/>
              <a:cs typeface="Times New Roman" pitchFamily="18" charset="0"/>
            </a:endParaRPr>
          </a:p>
        </p:txBody>
      </p:sp>
      <p:sp>
        <p:nvSpPr>
          <p:cNvPr id="7" name="Прямоугольник 6"/>
          <p:cNvSpPr/>
          <p:nvPr/>
        </p:nvSpPr>
        <p:spPr>
          <a:xfrm>
            <a:off x="925513" y="1376363"/>
            <a:ext cx="95250"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ru-RU"/>
          </a:p>
        </p:txBody>
      </p:sp>
      <p:sp>
        <p:nvSpPr>
          <p:cNvPr id="8" name="Прямоугольник 7"/>
          <p:cNvSpPr/>
          <p:nvPr/>
        </p:nvSpPr>
        <p:spPr>
          <a:xfrm>
            <a:off x="942975" y="1990725"/>
            <a:ext cx="2414588" cy="22907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defRPr/>
            </a:pPr>
            <a:r>
              <a:rPr lang="en-US" sz="1400" dirty="0">
                <a:solidFill>
                  <a:schemeClr val="tx1"/>
                </a:solidFill>
                <a:latin typeface="Times New Roman" pitchFamily="18" charset="0"/>
                <a:cs typeface="Times New Roman" pitchFamily="18" charset="0"/>
              </a:rPr>
              <a:t>The set of interrelated municipal programs adopted for implementation serves as a tool for re-regulation and management of the municipal strategy of social and economic development. Programs implemented in the city district of </a:t>
            </a:r>
            <a:r>
              <a:rPr lang="en-US" sz="1400" dirty="0" err="1">
                <a:solidFill>
                  <a:schemeClr val="tx1"/>
                </a:solidFill>
                <a:latin typeface="Times New Roman" pitchFamily="18" charset="0"/>
                <a:cs typeface="Times New Roman" pitchFamily="18" charset="0"/>
              </a:rPr>
              <a:t>Shchelkovo</a:t>
            </a:r>
            <a:r>
              <a:rPr lang="en-US" sz="1400" dirty="0">
                <a:solidFill>
                  <a:schemeClr val="tx1"/>
                </a:solidFill>
                <a:latin typeface="Times New Roman" pitchFamily="18" charset="0"/>
                <a:cs typeface="Times New Roman" pitchFamily="18" charset="0"/>
              </a:rPr>
              <a:t> in </a:t>
            </a:r>
            <a:r>
              <a:rPr lang="en-US" sz="1400" dirty="0" smtClean="0">
                <a:solidFill>
                  <a:schemeClr val="tx1"/>
                </a:solidFill>
                <a:latin typeface="Times New Roman" pitchFamily="18" charset="0"/>
                <a:cs typeface="Times New Roman" pitchFamily="18" charset="0"/>
              </a:rPr>
              <a:t>20</a:t>
            </a:r>
            <a:r>
              <a:rPr lang="ru-RU" sz="1400" dirty="0" smtClean="0">
                <a:solidFill>
                  <a:schemeClr val="tx1"/>
                </a:solidFill>
                <a:latin typeface="Times New Roman" pitchFamily="18" charset="0"/>
                <a:cs typeface="Times New Roman" pitchFamily="18" charset="0"/>
              </a:rPr>
              <a:t>24</a:t>
            </a:r>
            <a:r>
              <a:rPr lang="en-US" sz="1400" dirty="0" smtClean="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p:txBody>
      </p:sp>
      <p:pic>
        <p:nvPicPr>
          <p:cNvPr id="18440" name="Picture 5"/>
          <p:cNvPicPr>
            <a:picLocks noChangeAspect="1" noChangeArrowheads="1"/>
          </p:cNvPicPr>
          <p:nvPr/>
        </p:nvPicPr>
        <p:blipFill>
          <a:blip r:embed="rId2" cstate="print"/>
          <a:srcRect/>
          <a:stretch>
            <a:fillRect/>
          </a:stretch>
        </p:blipFill>
        <p:spPr bwMode="auto">
          <a:xfrm>
            <a:off x="1204913" y="4413250"/>
            <a:ext cx="1828800" cy="1408113"/>
          </a:xfrm>
          <a:prstGeom prst="rect">
            <a:avLst/>
          </a:prstGeom>
          <a:noFill/>
          <a:ln w="9525">
            <a:noFill/>
            <a:miter lim="800000"/>
            <a:headEnd/>
            <a:tailEnd/>
          </a:ln>
        </p:spPr>
      </p:pic>
      <p:sp>
        <p:nvSpPr>
          <p:cNvPr id="12" name="Овал 11"/>
          <p:cNvSpPr/>
          <p:nvPr/>
        </p:nvSpPr>
        <p:spPr>
          <a:xfrm>
            <a:off x="6681788" y="2566988"/>
            <a:ext cx="1911350" cy="18557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dirty="0"/>
              <a:t> </a:t>
            </a:r>
            <a:r>
              <a:rPr lang="en-US" dirty="0">
                <a:solidFill>
                  <a:schemeClr val="tx1"/>
                </a:solidFill>
                <a:latin typeface="Times New Roman" pitchFamily="18" charset="0"/>
                <a:cs typeface="Times New Roman" pitchFamily="18" charset="0"/>
              </a:rPr>
              <a:t>City district </a:t>
            </a:r>
            <a:r>
              <a:rPr lang="en-US" dirty="0" err="1">
                <a:solidFill>
                  <a:schemeClr val="tx1"/>
                </a:solidFill>
                <a:latin typeface="Times New Roman" pitchFamily="18" charset="0"/>
                <a:cs typeface="Times New Roman" pitchFamily="18" charset="0"/>
              </a:rPr>
              <a:t>Shchelkov</a:t>
            </a:r>
            <a:endParaRPr lang="ru-RU" dirty="0">
              <a:solidFill>
                <a:schemeClr val="tx1"/>
              </a:solidFill>
              <a:latin typeface="Times New Roman" pitchFamily="18" charset="0"/>
              <a:cs typeface="Times New Roman" pitchFamily="18" charset="0"/>
            </a:endParaRPr>
          </a:p>
        </p:txBody>
      </p:sp>
      <p:sp>
        <p:nvSpPr>
          <p:cNvPr id="18442" name="TextBox 12"/>
          <p:cNvSpPr txBox="1">
            <a:spLocks noChangeArrowheads="1"/>
          </p:cNvSpPr>
          <p:nvPr/>
        </p:nvSpPr>
        <p:spPr bwMode="auto">
          <a:xfrm>
            <a:off x="8074025" y="1797050"/>
            <a:ext cx="3251200" cy="276225"/>
          </a:xfrm>
          <a:prstGeom prst="rect">
            <a:avLst/>
          </a:prstGeom>
          <a:noFill/>
          <a:ln w="9525">
            <a:noFill/>
            <a:miter lim="800000"/>
            <a:headEnd/>
            <a:tailEnd/>
          </a:ln>
        </p:spPr>
        <p:txBody>
          <a:bodyPr lIns="91430" tIns="45715" rIns="91430" bIns="45715">
            <a:spAutoFit/>
          </a:bodyPr>
          <a:lstStyle/>
          <a:p>
            <a:r>
              <a:rPr lang="ru-RU"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The </a:t>
            </a:r>
            <a:r>
              <a:rPr lang="en-US" sz="1200" dirty="0">
                <a:latin typeface="Times New Roman" pitchFamily="18" charset="0"/>
                <a:cs typeface="Times New Roman" pitchFamily="18" charset="0"/>
              </a:rPr>
              <a:t>formation of a modern urban environment»</a:t>
            </a:r>
            <a:endParaRPr lang="ru-RU" sz="1200" dirty="0">
              <a:latin typeface="Times New Roman" pitchFamily="18" charset="0"/>
              <a:cs typeface="Times New Roman" pitchFamily="18" charset="0"/>
            </a:endParaRPr>
          </a:p>
        </p:txBody>
      </p:sp>
      <p:sp>
        <p:nvSpPr>
          <p:cNvPr id="18443" name="TextBox 13"/>
          <p:cNvSpPr txBox="1">
            <a:spLocks noChangeArrowheads="1"/>
          </p:cNvSpPr>
          <p:nvPr/>
        </p:nvSpPr>
        <p:spPr bwMode="auto">
          <a:xfrm>
            <a:off x="8467725" y="2151063"/>
            <a:ext cx="2857500" cy="276989"/>
          </a:xfrm>
          <a:prstGeom prst="rect">
            <a:avLst/>
          </a:prstGeom>
          <a:noFill/>
          <a:ln w="9525">
            <a:noFill/>
            <a:miter lim="800000"/>
            <a:headEnd/>
            <a:tailEnd/>
          </a:ln>
        </p:spPr>
        <p:txBody>
          <a:bodyPr lIns="91430" tIns="45715" rIns="91430" bIns="45715">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Agricultural development»</a:t>
            </a:r>
            <a:endParaRPr lang="ru-RU" altLang="ru-RU" sz="1200" dirty="0">
              <a:latin typeface="Times New Roman" pitchFamily="18" charset="0"/>
              <a:cs typeface="Times New Roman" pitchFamily="18" charset="0"/>
            </a:endParaRPr>
          </a:p>
        </p:txBody>
      </p:sp>
      <p:sp>
        <p:nvSpPr>
          <p:cNvPr id="18444" name="TextBox 14"/>
          <p:cNvSpPr txBox="1">
            <a:spLocks noChangeArrowheads="1"/>
          </p:cNvSpPr>
          <p:nvPr/>
        </p:nvSpPr>
        <p:spPr bwMode="auto">
          <a:xfrm>
            <a:off x="8939213" y="2119313"/>
            <a:ext cx="2754312" cy="646321"/>
          </a:xfrm>
          <a:prstGeom prst="rect">
            <a:avLst/>
          </a:prstGeom>
          <a:noFill/>
          <a:ln w="9525">
            <a:noFill/>
            <a:miter lim="800000"/>
            <a:headEnd/>
            <a:tailEnd/>
          </a:ln>
        </p:spPr>
        <p:txBody>
          <a:bodyPr lIns="91430" tIns="45715" rIns="91430" bIns="45715">
            <a:spAutoFit/>
          </a:bodyPr>
          <a:lstStyle/>
          <a:p>
            <a:r>
              <a:rPr lang="en-US" sz="1200" dirty="0" smtClean="0"/>
              <a:t/>
            </a:r>
            <a:br>
              <a:rPr lang="en-US" sz="1200" dirty="0" smtClean="0"/>
            </a:br>
            <a:endParaRPr lang="en-US" sz="1200" dirty="0"/>
          </a:p>
          <a:p>
            <a:r>
              <a:rPr lang="ru-RU" altLang="ru-RU" sz="1200" dirty="0">
                <a:latin typeface="Times New Roman" pitchFamily="18" charset="0"/>
                <a:cs typeface="Times New Roman" pitchFamily="18" charset="0"/>
              </a:rPr>
              <a:t>«Е</a:t>
            </a:r>
            <a:r>
              <a:rPr lang="en-US" altLang="ru-RU" sz="1200" dirty="0" err="1">
                <a:latin typeface="Times New Roman" pitchFamily="18" charset="0"/>
                <a:cs typeface="Times New Roman" pitchFamily="18" charset="0"/>
              </a:rPr>
              <a:t>ducation</a:t>
            </a:r>
            <a:r>
              <a:rPr lang="en-US" altLang="ru-RU" sz="1200" dirty="0">
                <a:latin typeface="Times New Roman" pitchFamily="18" charset="0"/>
                <a:cs typeface="Times New Roman" pitchFamily="18" charset="0"/>
              </a:rPr>
              <a:t>»</a:t>
            </a:r>
            <a:endParaRPr lang="ru-RU" altLang="ru-RU" sz="1200" dirty="0">
              <a:latin typeface="Times New Roman" pitchFamily="18" charset="0"/>
              <a:cs typeface="Times New Roman" pitchFamily="18" charset="0"/>
            </a:endParaRPr>
          </a:p>
        </p:txBody>
      </p:sp>
      <p:sp>
        <p:nvSpPr>
          <p:cNvPr id="18445" name="TextBox 15"/>
          <p:cNvSpPr txBox="1">
            <a:spLocks noChangeArrowheads="1"/>
          </p:cNvSpPr>
          <p:nvPr/>
        </p:nvSpPr>
        <p:spPr bwMode="auto">
          <a:xfrm>
            <a:off x="9047163" y="2936875"/>
            <a:ext cx="2508250" cy="276989"/>
          </a:xfrm>
          <a:prstGeom prst="rect">
            <a:avLst/>
          </a:prstGeom>
          <a:noFill/>
          <a:ln w="9525">
            <a:noFill/>
            <a:miter lim="800000"/>
            <a:headEnd/>
            <a:tailEnd/>
          </a:ln>
        </p:spPr>
        <p:txBody>
          <a:bodyPr lIns="91430" tIns="45715" rIns="91430" bIns="45715">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Entrepreneurship»</a:t>
            </a:r>
            <a:endParaRPr lang="ru-RU" altLang="ru-RU" sz="1200" dirty="0">
              <a:latin typeface="Times New Roman" pitchFamily="18" charset="0"/>
              <a:cs typeface="Times New Roman" pitchFamily="18" charset="0"/>
            </a:endParaRPr>
          </a:p>
        </p:txBody>
      </p:sp>
      <p:sp>
        <p:nvSpPr>
          <p:cNvPr id="18446" name="TextBox 16"/>
          <p:cNvSpPr txBox="1">
            <a:spLocks noChangeArrowheads="1"/>
          </p:cNvSpPr>
          <p:nvPr/>
        </p:nvSpPr>
        <p:spPr bwMode="auto">
          <a:xfrm>
            <a:off x="9101138" y="3603625"/>
            <a:ext cx="2909887" cy="276989"/>
          </a:xfrm>
          <a:prstGeom prst="rect">
            <a:avLst/>
          </a:prstGeom>
          <a:noFill/>
          <a:ln w="9525">
            <a:noFill/>
            <a:miter lim="800000"/>
            <a:headEnd/>
            <a:tailEnd/>
          </a:ln>
        </p:spPr>
        <p:txBody>
          <a:bodyPr lIns="91430" tIns="45715" rIns="91430" bIns="45715">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Sport»</a:t>
            </a:r>
            <a:endParaRPr lang="ru-RU" altLang="ru-RU" sz="1200" dirty="0">
              <a:latin typeface="Times New Roman" pitchFamily="18" charset="0"/>
              <a:cs typeface="Times New Roman" pitchFamily="18" charset="0"/>
            </a:endParaRPr>
          </a:p>
        </p:txBody>
      </p:sp>
      <p:sp>
        <p:nvSpPr>
          <p:cNvPr id="18447" name="TextBox 17"/>
          <p:cNvSpPr txBox="1">
            <a:spLocks noChangeArrowheads="1"/>
          </p:cNvSpPr>
          <p:nvPr/>
        </p:nvSpPr>
        <p:spPr bwMode="auto">
          <a:xfrm>
            <a:off x="8969375" y="3994150"/>
            <a:ext cx="2649538" cy="276989"/>
          </a:xfrm>
          <a:prstGeom prst="rect">
            <a:avLst/>
          </a:prstGeom>
          <a:noFill/>
          <a:ln w="9525">
            <a:noFill/>
            <a:miter lim="800000"/>
            <a:headEnd/>
            <a:tailEnd/>
          </a:ln>
        </p:spPr>
        <p:txBody>
          <a:bodyPr lIns="91430" tIns="45715" rIns="91430" bIns="45715">
            <a:spAutoFit/>
          </a:bodyPr>
          <a:lstStyle/>
          <a:p>
            <a:r>
              <a:rPr lang="ru-RU" altLang="ru-RU" sz="1200" dirty="0">
                <a:latin typeface="Times New Roman" pitchFamily="18" charset="0"/>
                <a:cs typeface="Times New Roman" pitchFamily="18" charset="0"/>
              </a:rPr>
              <a:t>«С</a:t>
            </a:r>
            <a:r>
              <a:rPr lang="en-US" altLang="ru-RU" sz="1200" dirty="0" err="1">
                <a:latin typeface="Times New Roman" pitchFamily="18" charset="0"/>
                <a:cs typeface="Times New Roman" pitchFamily="18" charset="0"/>
              </a:rPr>
              <a:t>ulture</a:t>
            </a:r>
            <a:r>
              <a:rPr lang="en-US" altLang="ru-RU" sz="1200" dirty="0">
                <a:latin typeface="Times New Roman" pitchFamily="18" charset="0"/>
                <a:cs typeface="Times New Roman" pitchFamily="18" charset="0"/>
              </a:rPr>
              <a:t> and tourism»</a:t>
            </a:r>
            <a:endParaRPr lang="ru-RU" altLang="ru-RU" sz="1200" dirty="0">
              <a:latin typeface="Times New Roman" pitchFamily="18" charset="0"/>
              <a:cs typeface="Times New Roman" pitchFamily="18" charset="0"/>
            </a:endParaRPr>
          </a:p>
        </p:txBody>
      </p:sp>
      <p:sp>
        <p:nvSpPr>
          <p:cNvPr id="18448" name="TextBox 18"/>
          <p:cNvSpPr txBox="1">
            <a:spLocks noChangeArrowheads="1"/>
          </p:cNvSpPr>
          <p:nvPr/>
        </p:nvSpPr>
        <p:spPr bwMode="auto">
          <a:xfrm>
            <a:off x="8926513" y="4313238"/>
            <a:ext cx="2224087" cy="276989"/>
          </a:xfrm>
          <a:prstGeom prst="rect">
            <a:avLst/>
          </a:prstGeom>
          <a:noFill/>
          <a:ln w="9525">
            <a:noFill/>
            <a:miter lim="800000"/>
            <a:headEnd/>
            <a:tailEnd/>
          </a:ln>
        </p:spPr>
        <p:txBody>
          <a:bodyPr lIns="91430" tIns="45715" rIns="91430" bIns="45715">
            <a:spAutoFit/>
          </a:bodyPr>
          <a:lstStyle/>
          <a:p>
            <a:r>
              <a:rPr lang="ru-RU" altLang="ru-RU" sz="1200" dirty="0" smtClean="0">
                <a:latin typeface="Times New Roman" pitchFamily="18" charset="0"/>
                <a:cs typeface="Times New Roman" pitchFamily="18" charset="0"/>
              </a:rPr>
              <a:t>«</a:t>
            </a:r>
            <a:r>
              <a:rPr lang="en-US" altLang="ru-RU" sz="1200" dirty="0" smtClean="0">
                <a:latin typeface="Times New Roman" pitchFamily="18" charset="0"/>
                <a:cs typeface="Times New Roman" pitchFamily="18" charset="0"/>
              </a:rPr>
              <a:t>Ecology </a:t>
            </a:r>
            <a:r>
              <a:rPr lang="en-US" altLang="ru-RU" sz="1200" dirty="0">
                <a:latin typeface="Times New Roman" pitchFamily="18" charset="0"/>
                <a:cs typeface="Times New Roman" pitchFamily="18" charset="0"/>
              </a:rPr>
              <a:t>and environment»</a:t>
            </a:r>
            <a:endParaRPr lang="ru-RU" altLang="ru-RU" sz="1200" dirty="0">
              <a:latin typeface="Times New Roman" pitchFamily="18" charset="0"/>
              <a:cs typeface="Times New Roman" pitchFamily="18" charset="0"/>
            </a:endParaRPr>
          </a:p>
        </p:txBody>
      </p:sp>
      <p:sp>
        <p:nvSpPr>
          <p:cNvPr id="18449" name="TextBox 21"/>
          <p:cNvSpPr txBox="1">
            <a:spLocks noChangeArrowheads="1"/>
          </p:cNvSpPr>
          <p:nvPr/>
        </p:nvSpPr>
        <p:spPr bwMode="auto">
          <a:xfrm>
            <a:off x="3438525" y="4297363"/>
            <a:ext cx="3384550" cy="461655"/>
          </a:xfrm>
          <a:prstGeom prst="rect">
            <a:avLst/>
          </a:prstGeom>
          <a:noFill/>
          <a:ln w="9525">
            <a:noFill/>
            <a:miter lim="800000"/>
            <a:headEnd/>
            <a:tailEnd/>
          </a:ln>
        </p:spPr>
        <p:txBody>
          <a:bodyPr lIns="91430" tIns="45715" rIns="91430" bIns="45715">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Development and functioning of the road transport complex»</a:t>
            </a:r>
            <a:endParaRPr lang="ru-RU" altLang="ru-RU" sz="1200" dirty="0">
              <a:latin typeface="Times New Roman" pitchFamily="18" charset="0"/>
              <a:cs typeface="Times New Roman" pitchFamily="18" charset="0"/>
            </a:endParaRPr>
          </a:p>
        </p:txBody>
      </p:sp>
      <p:sp>
        <p:nvSpPr>
          <p:cNvPr id="18450" name="TextBox 22"/>
          <p:cNvSpPr txBox="1">
            <a:spLocks noChangeArrowheads="1"/>
          </p:cNvSpPr>
          <p:nvPr/>
        </p:nvSpPr>
        <p:spPr bwMode="auto">
          <a:xfrm>
            <a:off x="3829050" y="3846513"/>
            <a:ext cx="2962275" cy="276989"/>
          </a:xfrm>
          <a:prstGeom prst="rect">
            <a:avLst/>
          </a:prstGeom>
          <a:noFill/>
          <a:ln w="9525">
            <a:noFill/>
            <a:miter lim="800000"/>
            <a:headEnd/>
            <a:tailEnd/>
          </a:ln>
        </p:spPr>
        <p:txBody>
          <a:bodyPr lIns="91430" tIns="45715" rIns="91430" bIns="45715">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Architecture and urban planning»</a:t>
            </a:r>
            <a:endParaRPr lang="ru-RU" altLang="ru-RU" sz="1200" dirty="0">
              <a:latin typeface="Times New Roman" pitchFamily="18" charset="0"/>
              <a:cs typeface="Times New Roman" pitchFamily="18" charset="0"/>
            </a:endParaRPr>
          </a:p>
        </p:txBody>
      </p:sp>
      <p:sp>
        <p:nvSpPr>
          <p:cNvPr id="18451" name="TextBox 23"/>
          <p:cNvSpPr txBox="1">
            <a:spLocks noChangeArrowheads="1"/>
          </p:cNvSpPr>
          <p:nvPr/>
        </p:nvSpPr>
        <p:spPr bwMode="auto">
          <a:xfrm>
            <a:off x="3490913" y="3382963"/>
            <a:ext cx="3343275" cy="276225"/>
          </a:xfrm>
          <a:prstGeom prst="rect">
            <a:avLst/>
          </a:prstGeom>
          <a:noFill/>
          <a:ln w="9525">
            <a:noFill/>
            <a:miter lim="800000"/>
            <a:headEnd/>
            <a:tailEnd/>
          </a:ln>
        </p:spPr>
        <p:txBody>
          <a:bodyPr lIns="91430" tIns="45715" rIns="91430" bIns="45715">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Security of the city district </a:t>
            </a:r>
            <a:r>
              <a:rPr lang="en-US" altLang="ru-RU" sz="1200" dirty="0" err="1">
                <a:latin typeface="Times New Roman" pitchFamily="18" charset="0"/>
                <a:cs typeface="Times New Roman" pitchFamily="18" charset="0"/>
              </a:rPr>
              <a:t>Shchelkovo</a:t>
            </a:r>
            <a:r>
              <a:rPr lang="en-US" altLang="ru-RU" sz="1200" dirty="0">
                <a:latin typeface="Times New Roman" pitchFamily="18" charset="0"/>
                <a:cs typeface="Times New Roman" pitchFamily="18" charset="0"/>
              </a:rPr>
              <a:t>»</a:t>
            </a:r>
            <a:endParaRPr lang="ru-RU" altLang="ru-RU" sz="1200" dirty="0">
              <a:latin typeface="Times New Roman" pitchFamily="18" charset="0"/>
              <a:cs typeface="Times New Roman" pitchFamily="18" charset="0"/>
            </a:endParaRPr>
          </a:p>
        </p:txBody>
      </p:sp>
      <p:sp>
        <p:nvSpPr>
          <p:cNvPr id="18452" name="TextBox 24"/>
          <p:cNvSpPr txBox="1">
            <a:spLocks noChangeArrowheads="1"/>
          </p:cNvSpPr>
          <p:nvPr/>
        </p:nvSpPr>
        <p:spPr bwMode="auto">
          <a:xfrm>
            <a:off x="3433763" y="2762250"/>
            <a:ext cx="3548062" cy="461963"/>
          </a:xfrm>
          <a:prstGeom prst="rect">
            <a:avLst/>
          </a:prstGeom>
          <a:noFill/>
          <a:ln w="9525">
            <a:noFill/>
            <a:miter lim="800000"/>
            <a:headEnd/>
            <a:tailEnd/>
          </a:ln>
        </p:spPr>
        <p:txBody>
          <a:bodyPr lIns="91430" tIns="45715" rIns="91430" bIns="45715">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Safety and ensuring the safety of life of the population</a:t>
            </a:r>
            <a:r>
              <a:rPr lang="en-US" sz="1200"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18453" name="TextBox 25"/>
          <p:cNvSpPr txBox="1">
            <a:spLocks noChangeArrowheads="1"/>
          </p:cNvSpPr>
          <p:nvPr/>
        </p:nvSpPr>
        <p:spPr bwMode="auto">
          <a:xfrm>
            <a:off x="3457575" y="2235200"/>
            <a:ext cx="3616325" cy="461655"/>
          </a:xfrm>
          <a:prstGeom prst="rect">
            <a:avLst/>
          </a:prstGeom>
          <a:noFill/>
          <a:ln w="9525">
            <a:noFill/>
            <a:miter lim="800000"/>
            <a:headEnd/>
            <a:tailEnd/>
          </a:ln>
        </p:spPr>
        <p:txBody>
          <a:bodyPr lIns="91430" tIns="45715" rIns="91430" bIns="45715">
            <a:spAutoFit/>
          </a:bodyPr>
          <a:lstStyle/>
          <a:p>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Development of engineering infrastructure and energy efficiency»</a:t>
            </a:r>
            <a:endParaRPr lang="ru-RU" sz="1200" dirty="0">
              <a:latin typeface="Times New Roman" pitchFamily="18" charset="0"/>
              <a:cs typeface="Times New Roman" pitchFamily="18" charset="0"/>
            </a:endParaRPr>
          </a:p>
        </p:txBody>
      </p:sp>
      <p:sp>
        <p:nvSpPr>
          <p:cNvPr id="18454" name="TextBox 26"/>
          <p:cNvSpPr txBox="1">
            <a:spLocks noChangeArrowheads="1"/>
          </p:cNvSpPr>
          <p:nvPr/>
        </p:nvSpPr>
        <p:spPr bwMode="auto">
          <a:xfrm>
            <a:off x="4478338" y="1782763"/>
            <a:ext cx="3725862" cy="276989"/>
          </a:xfrm>
          <a:prstGeom prst="rect">
            <a:avLst/>
          </a:prstGeom>
          <a:noFill/>
          <a:ln w="9525">
            <a:noFill/>
            <a:miter lim="800000"/>
            <a:headEnd/>
            <a:tailEnd/>
          </a:ln>
        </p:spPr>
        <p:txBody>
          <a:bodyPr lIns="91430" tIns="45715" rIns="91430" bIns="45715">
            <a:spAutoFit/>
          </a:bodyPr>
          <a:lstStyle/>
          <a:p>
            <a:r>
              <a:rPr lang="ru-RU"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Construction of social infrastructure facilities»</a:t>
            </a:r>
            <a:endParaRPr lang="ru-RU" sz="1200" dirty="0">
              <a:latin typeface="Times New Roman" pitchFamily="18" charset="0"/>
              <a:cs typeface="Times New Roman" pitchFamily="18" charset="0"/>
            </a:endParaRPr>
          </a:p>
        </p:txBody>
      </p:sp>
      <p:sp>
        <p:nvSpPr>
          <p:cNvPr id="18455" name="TextBox 27"/>
          <p:cNvSpPr txBox="1">
            <a:spLocks noChangeArrowheads="1"/>
          </p:cNvSpPr>
          <p:nvPr/>
        </p:nvSpPr>
        <p:spPr bwMode="auto">
          <a:xfrm>
            <a:off x="4860924" y="1398588"/>
            <a:ext cx="3844925" cy="276989"/>
          </a:xfrm>
          <a:prstGeom prst="rect">
            <a:avLst/>
          </a:prstGeom>
          <a:noFill/>
          <a:ln w="9525">
            <a:noFill/>
            <a:miter lim="800000"/>
            <a:headEnd/>
            <a:tailEnd/>
          </a:ln>
        </p:spPr>
        <p:txBody>
          <a:bodyPr wrap="square" lIns="91430" tIns="45715" rIns="91430" bIns="45715">
            <a:spAutoFit/>
          </a:bodyPr>
          <a:lstStyle/>
          <a:p>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Relocation of citizens from emergency housing stock»</a:t>
            </a:r>
            <a:endParaRPr lang="ru-RU" sz="1200" dirty="0">
              <a:latin typeface="Times New Roman" pitchFamily="18" charset="0"/>
              <a:cs typeface="Times New Roman" pitchFamily="18" charset="0"/>
            </a:endParaRPr>
          </a:p>
        </p:txBody>
      </p:sp>
      <p:sp>
        <p:nvSpPr>
          <p:cNvPr id="18456" name="TextBox 24"/>
          <p:cNvSpPr txBox="1">
            <a:spLocks noChangeArrowheads="1"/>
          </p:cNvSpPr>
          <p:nvPr/>
        </p:nvSpPr>
        <p:spPr bwMode="auto">
          <a:xfrm>
            <a:off x="5808663" y="5187950"/>
            <a:ext cx="3468687" cy="276999"/>
          </a:xfrm>
          <a:prstGeom prst="rect">
            <a:avLst/>
          </a:prstGeom>
          <a:noFill/>
          <a:ln w="9525">
            <a:noFill/>
            <a:miter lim="800000"/>
            <a:headEnd/>
            <a:tailEnd/>
          </a:ln>
        </p:spPr>
        <p:txBody>
          <a:bodyPr>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Digital Municipality</a:t>
            </a:r>
            <a:r>
              <a:rPr lang="ru-RU" altLang="ru-RU" sz="1200" dirty="0">
                <a:latin typeface="Times New Roman" pitchFamily="18" charset="0"/>
                <a:cs typeface="Times New Roman" pitchFamily="18" charset="0"/>
              </a:rPr>
              <a:t>»</a:t>
            </a:r>
          </a:p>
        </p:txBody>
      </p:sp>
      <p:sp>
        <p:nvSpPr>
          <p:cNvPr id="25" name="Прямоугольник 27"/>
          <p:cNvSpPr>
            <a:spLocks noChangeArrowheads="1"/>
          </p:cNvSpPr>
          <p:nvPr/>
        </p:nvSpPr>
        <p:spPr bwMode="auto">
          <a:xfrm>
            <a:off x="4073525" y="4789488"/>
            <a:ext cx="4054475" cy="276999"/>
          </a:xfrm>
          <a:prstGeom prst="rect">
            <a:avLst/>
          </a:prstGeom>
          <a:noFill/>
          <a:ln w="9525">
            <a:noFill/>
            <a:miter lim="800000"/>
            <a:headEnd/>
            <a:tailEnd/>
          </a:ln>
        </p:spPr>
        <p:txBody>
          <a:bodyPr>
            <a:spAutoFit/>
          </a:bodyPr>
          <a:lstStyle/>
          <a:p>
            <a:pPr eaLnBrk="1" hangingPunct="1"/>
            <a:r>
              <a:rPr lang="ru-RU" altLang="ru-RU" sz="1200" dirty="0" smtClean="0">
                <a:latin typeface="Times New Roman" pitchFamily="18" charset="0"/>
                <a:cs typeface="Times New Roman" pitchFamily="18" charset="0"/>
              </a:rPr>
              <a:t>«</a:t>
            </a:r>
            <a:r>
              <a:rPr lang="en-US" altLang="ru-RU" sz="1200" dirty="0">
                <a:latin typeface="Times New Roman" pitchFamily="18" charset="0"/>
                <a:cs typeface="Times New Roman" pitchFamily="18" charset="0"/>
              </a:rPr>
              <a:t>Property and municipal finance management</a:t>
            </a:r>
            <a:r>
              <a:rPr lang="ru-RU" altLang="ru-RU" sz="1200" dirty="0">
                <a:latin typeface="Times New Roman" pitchFamily="18" charset="0"/>
                <a:cs typeface="Times New Roman" pitchFamily="18" charset="0"/>
              </a:rPr>
              <a:t>»</a:t>
            </a:r>
          </a:p>
        </p:txBody>
      </p:sp>
      <p:sp>
        <p:nvSpPr>
          <p:cNvPr id="26" name="Прямоугольник 28"/>
          <p:cNvSpPr>
            <a:spLocks noChangeArrowheads="1"/>
          </p:cNvSpPr>
          <p:nvPr/>
        </p:nvSpPr>
        <p:spPr bwMode="auto">
          <a:xfrm>
            <a:off x="5448300" y="5603875"/>
            <a:ext cx="6096000" cy="461665"/>
          </a:xfrm>
          <a:prstGeom prst="rect">
            <a:avLst/>
          </a:prstGeom>
          <a:noFill/>
          <a:ln w="9525">
            <a:noFill/>
            <a:miter lim="800000"/>
            <a:headEnd/>
            <a:tailEnd/>
          </a:ln>
        </p:spPr>
        <p:txBody>
          <a:bodyPr>
            <a:spAutoFit/>
          </a:bodyPr>
          <a:lstStyle/>
          <a:p>
            <a:pPr algn="ctr"/>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Development of civil society institutions, increasing the effectiveness of local government and the implementation of youth policy</a:t>
            </a:r>
            <a:r>
              <a:rPr lang="ru-RU" altLang="ru-RU" sz="1200" dirty="0">
                <a:latin typeface="Times New Roman" pitchFamily="18" charset="0"/>
                <a:cs typeface="Times New Roman" pitchFamily="18" charset="0"/>
              </a:rPr>
              <a:t>»</a:t>
            </a:r>
          </a:p>
        </p:txBody>
      </p:sp>
      <p:sp>
        <p:nvSpPr>
          <p:cNvPr id="27" name="Прямоугольник 26"/>
          <p:cNvSpPr/>
          <p:nvPr/>
        </p:nvSpPr>
        <p:spPr>
          <a:xfrm>
            <a:off x="8362950" y="4533900"/>
            <a:ext cx="1466850" cy="830997"/>
          </a:xfrm>
          <a:prstGeom prst="rect">
            <a:avLst/>
          </a:prstGeom>
        </p:spPr>
        <p:txBody>
          <a:bodyPr wrap="square">
            <a:spAutoFit/>
          </a:bodyPr>
          <a:lstStyle/>
          <a:p>
            <a:r>
              <a:rPr lang="en-US" dirty="0" smtClean="0"/>
              <a:t/>
            </a:r>
            <a:br>
              <a:rPr lang="en-US" dirty="0" smtClean="0"/>
            </a:br>
            <a:endParaRPr lang="en-US" dirty="0"/>
          </a:p>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Housing</a:t>
            </a:r>
            <a:r>
              <a:rPr lang="ru-RU" altLang="ru-RU" sz="1200" dirty="0">
                <a:latin typeface="Times New Roman" pitchFamily="18" charset="0"/>
                <a:cs typeface="Times New Roman" pitchFamily="18" charset="0"/>
              </a:rPr>
              <a:t>»</a:t>
            </a:r>
            <a:endParaRPr lang="en-US" altLang="ru-RU" sz="1200" dirty="0">
              <a:latin typeface="Times New Roman" pitchFamily="18" charset="0"/>
              <a:cs typeface="Times New Roman" pitchFamily="18" charset="0"/>
            </a:endParaRPr>
          </a:p>
        </p:txBody>
      </p:sp>
      <p:sp>
        <p:nvSpPr>
          <p:cNvPr id="28" name="Прямоугольник 27"/>
          <p:cNvSpPr/>
          <p:nvPr/>
        </p:nvSpPr>
        <p:spPr>
          <a:xfrm>
            <a:off x="8686800" y="4076700"/>
            <a:ext cx="1924050" cy="830997"/>
          </a:xfrm>
          <a:prstGeom prst="rect">
            <a:avLst/>
          </a:prstGeom>
        </p:spPr>
        <p:txBody>
          <a:bodyPr wrap="square">
            <a:spAutoFit/>
          </a:bodyPr>
          <a:lstStyle/>
          <a:p>
            <a:r>
              <a:rPr lang="en-US" dirty="0" smtClean="0"/>
              <a:t/>
            </a:r>
            <a:br>
              <a:rPr lang="en-US" dirty="0" smtClean="0"/>
            </a:br>
            <a:endParaRPr lang="en-US" dirty="0"/>
          </a:p>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Healthcare</a:t>
            </a:r>
            <a:r>
              <a:rPr lang="ru-RU" altLang="ru-RU" sz="1200" dirty="0">
                <a:latin typeface="Times New Roman" pitchFamily="18" charset="0"/>
                <a:cs typeface="Times New Roman" pitchFamily="18" charset="0"/>
              </a:rPr>
              <a:t>»</a:t>
            </a:r>
            <a:endParaRPr lang="en-US" altLang="ru-RU" sz="1200" dirty="0">
              <a:latin typeface="Times New Roman" pitchFamily="18" charset="0"/>
              <a:cs typeface="Times New Roman" pitchFamily="18" charset="0"/>
            </a:endParaRPr>
          </a:p>
        </p:txBody>
      </p:sp>
      <p:sp>
        <p:nvSpPr>
          <p:cNvPr id="29" name="Прямоугольник 28"/>
          <p:cNvSpPr/>
          <p:nvPr/>
        </p:nvSpPr>
        <p:spPr>
          <a:xfrm>
            <a:off x="9189943" y="3215759"/>
            <a:ext cx="2483372" cy="276999"/>
          </a:xfrm>
          <a:prstGeom prst="rect">
            <a:avLst/>
          </a:prstGeom>
        </p:spPr>
        <p:txBody>
          <a:bodyPr wrap="none">
            <a:spAutoFit/>
          </a:bodyPr>
          <a:lstStyle/>
          <a:p>
            <a:r>
              <a:rPr lang="ru-RU" altLang="ru-RU" sz="1200" dirty="0">
                <a:latin typeface="Times New Roman" pitchFamily="18" charset="0"/>
                <a:cs typeface="Times New Roman" pitchFamily="18" charset="0"/>
              </a:rPr>
              <a:t>«</a:t>
            </a:r>
            <a:r>
              <a:rPr lang="en-US" altLang="ru-RU" sz="1200" dirty="0">
                <a:latin typeface="Times New Roman" pitchFamily="18" charset="0"/>
                <a:cs typeface="Times New Roman" pitchFamily="18" charset="0"/>
              </a:rPr>
              <a:t>Social protection of the population</a:t>
            </a:r>
            <a:r>
              <a:rPr lang="ru-RU" altLang="ru-RU" sz="12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638" y="192088"/>
            <a:ext cx="11642725"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Business</a:t>
            </a:r>
            <a:endParaRPr lang="ru-RU" sz="3200" dirty="0">
              <a:latin typeface="Arial" panose="020B0604020202020204" pitchFamily="34" charset="0"/>
              <a:cs typeface="Arial" panose="020B0604020202020204" pitchFamily="34" charset="0"/>
            </a:endParaRPr>
          </a:p>
        </p:txBody>
      </p:sp>
      <p:sp>
        <p:nvSpPr>
          <p:cNvPr id="19459" name="TextBox 5"/>
          <p:cNvSpPr txBox="1">
            <a:spLocks noChangeArrowheads="1"/>
          </p:cNvSpPr>
          <p:nvPr/>
        </p:nvSpPr>
        <p:spPr bwMode="auto">
          <a:xfrm>
            <a:off x="923925" y="1212850"/>
            <a:ext cx="2197100" cy="3078163"/>
          </a:xfrm>
          <a:prstGeom prst="rect">
            <a:avLst/>
          </a:prstGeom>
          <a:noFill/>
          <a:ln w="9525">
            <a:noFill/>
            <a:miter lim="800000"/>
            <a:headEnd/>
            <a:tailEnd/>
          </a:ln>
        </p:spPr>
        <p:txBody>
          <a:bodyPr lIns="91430" tIns="45715" rIns="91430" bIns="45715">
            <a:spAutoFit/>
          </a:bodyPr>
          <a:lstStyle/>
          <a:p>
            <a:r>
              <a:rPr lang="en-US" sz="1400">
                <a:latin typeface="Times New Roman" pitchFamily="18" charset="0"/>
                <a:cs typeface="Times New Roman" pitchFamily="18" charset="0"/>
              </a:rPr>
              <a:t>ECONOMIC DEVELOPMENT OF THE SHCHELKOVO URBAN DISTRICT</a:t>
            </a:r>
            <a:endParaRPr lang="ru-RU" sz="1400">
              <a:latin typeface="Times New Roman" pitchFamily="18" charset="0"/>
              <a:cs typeface="Times New Roman" pitchFamily="18" charset="0"/>
            </a:endParaRPr>
          </a:p>
          <a:p>
            <a:r>
              <a:rPr lang="en-US" sz="1400">
                <a:latin typeface="Times New Roman" pitchFamily="18" charset="0"/>
                <a:cs typeface="Times New Roman" pitchFamily="18" charset="0"/>
              </a:rPr>
              <a:t>The law on contract service gives small businesses greater access to Municipal order Active participation of actors (and this should be 15% co- total annual volume procurement) - one of the conditions creating a long-term basis for business </a:t>
            </a:r>
            <a:r>
              <a:rPr lang="en-US" sz="1200">
                <a:latin typeface="Times New Roman" pitchFamily="18" charset="0"/>
                <a:cs typeface="Times New Roman" pitchFamily="18" charset="0"/>
              </a:rPr>
              <a:t>development in the city district</a:t>
            </a:r>
            <a:endParaRPr lang="ru-RU" sz="1200">
              <a:latin typeface="Times New Roman" pitchFamily="18" charset="0"/>
              <a:cs typeface="Times New Roman" pitchFamily="18" charset="0"/>
            </a:endParaRPr>
          </a:p>
        </p:txBody>
      </p:sp>
      <p:pic>
        <p:nvPicPr>
          <p:cNvPr id="19460" name="Picture 7"/>
          <p:cNvPicPr>
            <a:picLocks noChangeAspect="1" noChangeArrowheads="1"/>
          </p:cNvPicPr>
          <p:nvPr/>
        </p:nvPicPr>
        <p:blipFill>
          <a:blip r:embed="rId3" cstate="print"/>
          <a:srcRect/>
          <a:stretch>
            <a:fillRect/>
          </a:stretch>
        </p:blipFill>
        <p:spPr bwMode="auto">
          <a:xfrm>
            <a:off x="684213" y="4470400"/>
            <a:ext cx="2290762" cy="1766888"/>
          </a:xfrm>
          <a:prstGeom prst="rect">
            <a:avLst/>
          </a:prstGeom>
          <a:noFill/>
          <a:ln w="9525">
            <a:noFill/>
            <a:miter lim="800000"/>
            <a:headEnd/>
            <a:tailEnd/>
          </a:ln>
        </p:spPr>
      </p:pic>
      <p:sp>
        <p:nvSpPr>
          <p:cNvPr id="19461" name="TextBox 9"/>
          <p:cNvSpPr txBox="1">
            <a:spLocks noChangeArrowheads="1"/>
          </p:cNvSpPr>
          <p:nvPr/>
        </p:nvSpPr>
        <p:spPr bwMode="auto">
          <a:xfrm>
            <a:off x="3389313" y="1465263"/>
            <a:ext cx="2111375" cy="3416300"/>
          </a:xfrm>
          <a:prstGeom prst="rect">
            <a:avLst/>
          </a:prstGeom>
          <a:noFill/>
          <a:ln w="9525">
            <a:noFill/>
            <a:miter lim="800000"/>
            <a:headEnd/>
            <a:tailEnd/>
          </a:ln>
        </p:spPr>
        <p:txBody>
          <a:bodyPr lIns="91430" tIns="45715" rIns="91430" bIns="45715">
            <a:spAutoFit/>
          </a:bodyPr>
          <a:lstStyle/>
          <a:p>
            <a:pPr>
              <a:buFont typeface="Arial" charset="0"/>
              <a:buChar char="•"/>
            </a:pPr>
            <a:r>
              <a:rPr lang="en-US" sz="1200">
                <a:latin typeface="Times New Roman" pitchFamily="18" charset="0"/>
                <a:cs typeface="Times New Roman" pitchFamily="18" charset="0"/>
              </a:rPr>
              <a:t>Industrial output </a:t>
            </a:r>
            <a:endParaRPr lang="ru-RU" sz="1200">
              <a:latin typeface="Times New Roman" pitchFamily="18" charset="0"/>
              <a:cs typeface="Times New Roman" pitchFamily="18" charset="0"/>
            </a:endParaRPr>
          </a:p>
          <a:p>
            <a:pPr>
              <a:buFont typeface="Arial" charset="0"/>
              <a:buChar char="•"/>
            </a:pPr>
            <a:endParaRPr lang="ru-RU" sz="1200">
              <a:latin typeface="Times New Roman" pitchFamily="18" charset="0"/>
              <a:cs typeface="Times New Roman" pitchFamily="18" charset="0"/>
            </a:endParaRPr>
          </a:p>
          <a:p>
            <a:pPr>
              <a:buFont typeface="Arial" charset="0"/>
              <a:buChar char="•"/>
            </a:pPr>
            <a:r>
              <a:rPr lang="en-US" sz="1200">
                <a:latin typeface="Times New Roman" pitchFamily="18" charset="0"/>
                <a:cs typeface="Times New Roman" pitchFamily="18" charset="0"/>
              </a:rPr>
              <a:t>Building complex </a:t>
            </a:r>
            <a:endParaRPr lang="ru-RU" sz="1200">
              <a:latin typeface="Times New Roman" pitchFamily="18" charset="0"/>
              <a:cs typeface="Times New Roman" pitchFamily="18" charset="0"/>
            </a:endParaRPr>
          </a:p>
          <a:p>
            <a:pPr>
              <a:buFont typeface="Arial" charset="0"/>
              <a:buChar char="•"/>
            </a:pPr>
            <a:endParaRPr lang="ru-RU" sz="1200">
              <a:latin typeface="Times New Roman" pitchFamily="18" charset="0"/>
              <a:cs typeface="Times New Roman" pitchFamily="18" charset="0"/>
            </a:endParaRPr>
          </a:p>
          <a:p>
            <a:pPr>
              <a:buFont typeface="Arial" charset="0"/>
              <a:buChar char="•"/>
            </a:pPr>
            <a:r>
              <a:rPr lang="en-US" sz="1200">
                <a:latin typeface="Times New Roman" pitchFamily="18" charset="0"/>
                <a:cs typeface="Times New Roman" pitchFamily="18" charset="0"/>
              </a:rPr>
              <a:t>Housing and communal services </a:t>
            </a:r>
            <a:endParaRPr lang="ru-RU" sz="1200">
              <a:latin typeface="Times New Roman" pitchFamily="18" charset="0"/>
              <a:cs typeface="Times New Roman" pitchFamily="18" charset="0"/>
            </a:endParaRPr>
          </a:p>
          <a:p>
            <a:pPr>
              <a:buFont typeface="Arial" charset="0"/>
              <a:buChar char="•"/>
            </a:pPr>
            <a:endParaRPr lang="ru-RU" sz="1200">
              <a:latin typeface="Times New Roman" pitchFamily="18" charset="0"/>
              <a:cs typeface="Times New Roman" pitchFamily="18" charset="0"/>
            </a:endParaRPr>
          </a:p>
          <a:p>
            <a:pPr>
              <a:buFont typeface="Arial" charset="0"/>
              <a:buChar char="•"/>
            </a:pPr>
            <a:r>
              <a:rPr lang="en-US" sz="1200">
                <a:latin typeface="Times New Roman" pitchFamily="18" charset="0"/>
                <a:cs typeface="Times New Roman" pitchFamily="18" charset="0"/>
              </a:rPr>
              <a:t>Agribusiness </a:t>
            </a:r>
            <a:endParaRPr lang="ru-RU" sz="1200">
              <a:latin typeface="Times New Roman" pitchFamily="18" charset="0"/>
              <a:cs typeface="Times New Roman" pitchFamily="18" charset="0"/>
            </a:endParaRPr>
          </a:p>
          <a:p>
            <a:pPr>
              <a:buFont typeface="Arial" charset="0"/>
              <a:buChar char="•"/>
            </a:pPr>
            <a:endParaRPr lang="ru-RU" sz="1200">
              <a:latin typeface="Times New Roman" pitchFamily="18" charset="0"/>
              <a:cs typeface="Times New Roman" pitchFamily="18" charset="0"/>
            </a:endParaRPr>
          </a:p>
          <a:p>
            <a:pPr>
              <a:buFont typeface="Arial" charset="0"/>
              <a:buChar char="•"/>
            </a:pPr>
            <a:r>
              <a:rPr lang="en-US" sz="1200">
                <a:latin typeface="Times New Roman" pitchFamily="18" charset="0"/>
                <a:cs typeface="Times New Roman" pitchFamily="18" charset="0"/>
              </a:rPr>
              <a:t>Consumer services </a:t>
            </a:r>
            <a:endParaRPr lang="ru-RU" sz="1200">
              <a:latin typeface="Times New Roman" pitchFamily="18" charset="0"/>
              <a:cs typeface="Times New Roman" pitchFamily="18" charset="0"/>
            </a:endParaRPr>
          </a:p>
          <a:p>
            <a:pPr>
              <a:buFont typeface="Arial" charset="0"/>
              <a:buChar char="•"/>
            </a:pPr>
            <a:endParaRPr lang="ru-RU" sz="1200">
              <a:latin typeface="Times New Roman" pitchFamily="18" charset="0"/>
              <a:cs typeface="Times New Roman" pitchFamily="18" charset="0"/>
            </a:endParaRPr>
          </a:p>
          <a:p>
            <a:pPr>
              <a:buFont typeface="Arial" charset="0"/>
              <a:buChar char="•"/>
            </a:pPr>
            <a:r>
              <a:rPr lang="en-US" sz="1200">
                <a:latin typeface="Times New Roman" pitchFamily="18" charset="0"/>
                <a:cs typeface="Times New Roman" pitchFamily="18" charset="0"/>
              </a:rPr>
              <a:t>Provision of paid social services </a:t>
            </a:r>
            <a:endParaRPr lang="ru-RU" sz="1200">
              <a:latin typeface="Times New Roman" pitchFamily="18" charset="0"/>
              <a:cs typeface="Times New Roman" pitchFamily="18" charset="0"/>
            </a:endParaRPr>
          </a:p>
          <a:p>
            <a:pPr>
              <a:buFont typeface="Arial" charset="0"/>
              <a:buChar char="•"/>
            </a:pPr>
            <a:endParaRPr lang="ru-RU" sz="1200">
              <a:latin typeface="Times New Roman" pitchFamily="18" charset="0"/>
              <a:cs typeface="Times New Roman" pitchFamily="18" charset="0"/>
            </a:endParaRPr>
          </a:p>
          <a:p>
            <a:pPr>
              <a:buFont typeface="Arial" charset="0"/>
              <a:buChar char="•"/>
            </a:pPr>
            <a:r>
              <a:rPr lang="en-US" sz="1200">
                <a:latin typeface="Times New Roman" pitchFamily="18" charset="0"/>
                <a:cs typeface="Times New Roman" pitchFamily="18" charset="0"/>
              </a:rPr>
              <a:t>Support for innovative projects that ensure the production of fundamentally new products</a:t>
            </a:r>
            <a:endParaRPr lang="ru-RU" sz="1200">
              <a:latin typeface="Times New Roman" pitchFamily="18" charset="0"/>
              <a:cs typeface="Times New Roman" pitchFamily="18" charset="0"/>
            </a:endParaRPr>
          </a:p>
        </p:txBody>
      </p:sp>
      <p:sp>
        <p:nvSpPr>
          <p:cNvPr id="19462" name="TextBox 10"/>
          <p:cNvSpPr txBox="1">
            <a:spLocks noChangeArrowheads="1"/>
          </p:cNvSpPr>
          <p:nvPr/>
        </p:nvSpPr>
        <p:spPr bwMode="auto">
          <a:xfrm>
            <a:off x="7421563" y="1044575"/>
            <a:ext cx="2224087" cy="2308225"/>
          </a:xfrm>
          <a:prstGeom prst="rect">
            <a:avLst/>
          </a:prstGeom>
          <a:noFill/>
          <a:ln w="9525">
            <a:noFill/>
            <a:miter lim="800000"/>
            <a:headEnd/>
            <a:tailEnd/>
          </a:ln>
        </p:spPr>
        <p:txBody>
          <a:bodyPr lIns="91430" tIns="45715" rIns="91430" bIns="45715">
            <a:spAutoFit/>
          </a:bodyPr>
          <a:lstStyle/>
          <a:p>
            <a:pPr algn="ctr"/>
            <a:r>
              <a:rPr lang="en-US" sz="1200" b="1" dirty="0">
                <a:latin typeface="Times New Roman" pitchFamily="18" charset="0"/>
                <a:cs typeface="Times New Roman" pitchFamily="18" charset="0"/>
              </a:rPr>
              <a:t>NUMBER OF SUBJECTS SMALL AND MEDIUM BUSINESSES'</a:t>
            </a:r>
            <a:endParaRPr lang="ru-RU" sz="1200" b="1" dirty="0">
              <a:latin typeface="Times New Roman" pitchFamily="18" charset="0"/>
              <a:cs typeface="Times New Roman" pitchFamily="18" charset="0"/>
            </a:endParaRPr>
          </a:p>
          <a:p>
            <a:pPr algn="ctr"/>
            <a:endParaRPr lang="ru-RU" sz="1200" b="1" dirty="0">
              <a:latin typeface="Times New Roman" pitchFamily="18" charset="0"/>
              <a:cs typeface="Times New Roman" pitchFamily="18" charset="0"/>
            </a:endParaRPr>
          </a:p>
          <a:p>
            <a:pPr algn="ctr"/>
            <a:endParaRPr lang="ru-RU" sz="1200" b="1" dirty="0">
              <a:latin typeface="Times New Roman" pitchFamily="18" charset="0"/>
              <a:cs typeface="Times New Roman" pitchFamily="18" charset="0"/>
            </a:endParaRPr>
          </a:p>
          <a:p>
            <a:pPr algn="ctr"/>
            <a:endParaRPr lang="ru-RU" sz="1200" b="1" dirty="0">
              <a:latin typeface="Times New Roman" pitchFamily="18" charset="0"/>
              <a:cs typeface="Times New Roman" pitchFamily="18" charset="0"/>
            </a:endParaRPr>
          </a:p>
          <a:p>
            <a:pPr algn="ctr"/>
            <a:endParaRPr lang="ru-RU" sz="1200" b="1" dirty="0">
              <a:latin typeface="Times New Roman" pitchFamily="18" charset="0"/>
              <a:cs typeface="Times New Roman" pitchFamily="18" charset="0"/>
            </a:endParaRPr>
          </a:p>
          <a:p>
            <a:pPr algn="ctr"/>
            <a:r>
              <a:rPr lang="en-US" sz="1200" b="1" dirty="0">
                <a:latin typeface="Times New Roman" pitchFamily="18" charset="0"/>
                <a:cs typeface="Times New Roman" pitchFamily="18" charset="0"/>
              </a:rPr>
              <a:t>IN TERMS OF 10 THOUSAND. PEOPLE</a:t>
            </a:r>
            <a:endParaRPr lang="ru-RU" sz="1200" b="1" dirty="0">
              <a:latin typeface="Times New Roman" pitchFamily="18" charset="0"/>
              <a:cs typeface="Times New Roman" pitchFamily="18" charset="0"/>
            </a:endParaRPr>
          </a:p>
          <a:p>
            <a:pPr algn="ctr"/>
            <a:endParaRPr lang="ru-RU" sz="1200" b="1" dirty="0"/>
          </a:p>
          <a:p>
            <a:pPr algn="ctr"/>
            <a:endParaRPr lang="ru-RU" sz="1200" b="1" dirty="0"/>
          </a:p>
          <a:p>
            <a:pPr algn="ctr"/>
            <a:endParaRPr lang="ru-RU" sz="1200" b="1" dirty="0"/>
          </a:p>
        </p:txBody>
      </p:sp>
      <p:sp>
        <p:nvSpPr>
          <p:cNvPr id="12" name="Овал 11"/>
          <p:cNvSpPr/>
          <p:nvPr/>
        </p:nvSpPr>
        <p:spPr>
          <a:xfrm>
            <a:off x="7777163" y="1781175"/>
            <a:ext cx="1555750" cy="517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ru-RU" dirty="0" smtClean="0"/>
              <a:t>516,9</a:t>
            </a:r>
            <a:endParaRPr lang="ru-RU" dirty="0"/>
          </a:p>
        </p:txBody>
      </p:sp>
      <p:sp>
        <p:nvSpPr>
          <p:cNvPr id="14" name="Прямоугольник 13"/>
          <p:cNvSpPr/>
          <p:nvPr/>
        </p:nvSpPr>
        <p:spPr>
          <a:xfrm>
            <a:off x="5834063" y="3213100"/>
            <a:ext cx="5578475"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sz="1400" dirty="0"/>
              <a:t>PRIORITY DIRECTIONS OF DEVELOPMENT OF SMALL AND MEDIUM ENTERPRISES</a:t>
            </a:r>
            <a:endParaRPr lang="ru-RU" sz="1400" dirty="0"/>
          </a:p>
        </p:txBody>
      </p:sp>
      <p:sp>
        <p:nvSpPr>
          <p:cNvPr id="16" name="Стрелка вправо 15"/>
          <p:cNvSpPr/>
          <p:nvPr/>
        </p:nvSpPr>
        <p:spPr>
          <a:xfrm>
            <a:off x="6246813" y="3973513"/>
            <a:ext cx="163512"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ru-RU"/>
          </a:p>
        </p:txBody>
      </p:sp>
      <p:sp>
        <p:nvSpPr>
          <p:cNvPr id="19467" name="TextBox 16"/>
          <p:cNvSpPr txBox="1">
            <a:spLocks noChangeArrowheads="1"/>
          </p:cNvSpPr>
          <p:nvPr/>
        </p:nvSpPr>
        <p:spPr bwMode="auto">
          <a:xfrm>
            <a:off x="6523038" y="3876675"/>
            <a:ext cx="5403850" cy="276225"/>
          </a:xfrm>
          <a:prstGeom prst="rect">
            <a:avLst/>
          </a:prstGeom>
          <a:noFill/>
          <a:ln w="9525">
            <a:noFill/>
            <a:miter lim="800000"/>
            <a:headEnd/>
            <a:tailEnd/>
          </a:ln>
        </p:spPr>
        <p:txBody>
          <a:bodyPr lIns="91430" tIns="45715" rIns="91430" bIns="45715">
            <a:spAutoFit/>
          </a:bodyPr>
          <a:lstStyle/>
          <a:p>
            <a:r>
              <a:rPr lang="en-US" sz="1200" dirty="0">
                <a:latin typeface="Times New Roman" pitchFamily="18" charset="0"/>
                <a:cs typeface="Times New Roman" pitchFamily="18" charset="0"/>
              </a:rPr>
              <a:t>SUPPORT FOR SOCIAL ENTREPRENEURSHIP</a:t>
            </a:r>
            <a:endParaRPr lang="ru-RU" sz="1200" dirty="0">
              <a:latin typeface="Times New Roman" pitchFamily="18" charset="0"/>
              <a:cs typeface="Times New Roman" pitchFamily="18" charset="0"/>
            </a:endParaRPr>
          </a:p>
        </p:txBody>
      </p:sp>
      <p:sp>
        <p:nvSpPr>
          <p:cNvPr id="19" name="Стрелка вправо 18"/>
          <p:cNvSpPr/>
          <p:nvPr/>
        </p:nvSpPr>
        <p:spPr>
          <a:xfrm>
            <a:off x="6230938" y="4457700"/>
            <a:ext cx="163512"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ru-RU"/>
          </a:p>
        </p:txBody>
      </p:sp>
      <p:sp>
        <p:nvSpPr>
          <p:cNvPr id="19469" name="TextBox 19"/>
          <p:cNvSpPr txBox="1">
            <a:spLocks noChangeArrowheads="1"/>
          </p:cNvSpPr>
          <p:nvPr/>
        </p:nvSpPr>
        <p:spPr bwMode="auto">
          <a:xfrm>
            <a:off x="6500813" y="4313238"/>
            <a:ext cx="4503737" cy="277812"/>
          </a:xfrm>
          <a:prstGeom prst="rect">
            <a:avLst/>
          </a:prstGeom>
          <a:noFill/>
          <a:ln w="9525">
            <a:noFill/>
            <a:miter lim="800000"/>
            <a:headEnd/>
            <a:tailEnd/>
          </a:ln>
        </p:spPr>
        <p:txBody>
          <a:bodyPr lIns="91430" tIns="45715" rIns="91430" bIns="45715">
            <a:spAutoFit/>
          </a:bodyPr>
          <a:lstStyle/>
          <a:p>
            <a:r>
              <a:rPr lang="en-US" sz="1200" dirty="0">
                <a:latin typeface="Times New Roman" pitchFamily="18" charset="0"/>
                <a:cs typeface="Times New Roman" pitchFamily="18" charset="0"/>
              </a:rPr>
              <a:t>SUPPORT FOR HIGH-TECH AND INNOVATIVE COMPANIES</a:t>
            </a:r>
            <a:endParaRPr lang="ru-RU" sz="1200" dirty="0">
              <a:latin typeface="Times New Roman" pitchFamily="18" charset="0"/>
              <a:cs typeface="Times New Roman" pitchFamily="18" charset="0"/>
            </a:endParaRPr>
          </a:p>
        </p:txBody>
      </p:sp>
      <p:sp>
        <p:nvSpPr>
          <p:cNvPr id="19471" name="TextBox 22"/>
          <p:cNvSpPr txBox="1">
            <a:spLocks noChangeArrowheads="1"/>
          </p:cNvSpPr>
          <p:nvPr/>
        </p:nvSpPr>
        <p:spPr bwMode="auto">
          <a:xfrm>
            <a:off x="3400425" y="5127625"/>
            <a:ext cx="2155825" cy="1016000"/>
          </a:xfrm>
          <a:prstGeom prst="rect">
            <a:avLst/>
          </a:prstGeom>
          <a:noFill/>
          <a:ln w="9525">
            <a:noFill/>
            <a:miter lim="800000"/>
            <a:headEnd/>
            <a:tailEnd/>
          </a:ln>
        </p:spPr>
        <p:txBody>
          <a:bodyPr lIns="91430" tIns="45715" rIns="91430" bIns="45715">
            <a:spAutoFit/>
          </a:bodyPr>
          <a:lstStyle/>
          <a:p>
            <a:r>
              <a:rPr lang="en-US" sz="1200" dirty="0">
                <a:latin typeface="Times New Roman" pitchFamily="18" charset="0"/>
                <a:cs typeface="Times New Roman" pitchFamily="18" charset="0"/>
              </a:rPr>
              <a:t>On the territory of the city district </a:t>
            </a:r>
            <a:r>
              <a:rPr lang="en-US" sz="1200" dirty="0" err="1">
                <a:latin typeface="Times New Roman" pitchFamily="18" charset="0"/>
                <a:cs typeface="Times New Roman" pitchFamily="18" charset="0"/>
              </a:rPr>
              <a:t>Shchelkovo</a:t>
            </a:r>
            <a:r>
              <a:rPr lang="en-US" sz="1200" dirty="0">
                <a:latin typeface="Times New Roman" pitchFamily="18" charset="0"/>
                <a:cs typeface="Times New Roman" pitchFamily="18" charset="0"/>
              </a:rPr>
              <a:t> on January 1 </a:t>
            </a:r>
            <a:r>
              <a:rPr lang="en-US" sz="1200" dirty="0" smtClean="0">
                <a:latin typeface="Times New Roman" pitchFamily="18" charset="0"/>
                <a:cs typeface="Times New Roman" pitchFamily="18" charset="0"/>
              </a:rPr>
              <a:t>20</a:t>
            </a:r>
            <a:r>
              <a:rPr lang="ru-RU" sz="1200" dirty="0" smtClean="0">
                <a:latin typeface="Times New Roman" pitchFamily="18" charset="0"/>
                <a:cs typeface="Times New Roman" pitchFamily="18" charset="0"/>
              </a:rPr>
              <a:t>24</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there are more than </a:t>
            </a:r>
            <a:r>
              <a:rPr lang="ru-RU" sz="1200" dirty="0" smtClean="0">
                <a:latin typeface="Times New Roman" pitchFamily="18" charset="0"/>
                <a:cs typeface="Times New Roman" pitchFamily="18" charset="0"/>
              </a:rPr>
              <a:t>11</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thousand small and medium businesses</a:t>
            </a:r>
            <a:endParaRPr lang="ru-RU" sz="1200" dirty="0">
              <a:latin typeface="Times New Roman" pitchFamily="18" charset="0"/>
              <a:cs typeface="Times New Roman" pitchFamily="18" charset="0"/>
            </a:endParaRPr>
          </a:p>
        </p:txBody>
      </p:sp>
      <p:sp>
        <p:nvSpPr>
          <p:cNvPr id="19472" name="TextBox 23"/>
          <p:cNvSpPr txBox="1">
            <a:spLocks noChangeArrowheads="1"/>
          </p:cNvSpPr>
          <p:nvPr/>
        </p:nvSpPr>
        <p:spPr bwMode="auto">
          <a:xfrm>
            <a:off x="5813425" y="5049838"/>
            <a:ext cx="5638800" cy="461962"/>
          </a:xfrm>
          <a:prstGeom prst="rect">
            <a:avLst/>
          </a:prstGeom>
          <a:noFill/>
          <a:ln w="9525">
            <a:noFill/>
            <a:miter lim="800000"/>
            <a:headEnd/>
            <a:tailEnd/>
          </a:ln>
        </p:spPr>
        <p:txBody>
          <a:bodyPr lIns="91430" tIns="45715" rIns="91430" bIns="45715">
            <a:spAutoFit/>
          </a:bodyPr>
          <a:lstStyle/>
          <a:p>
            <a:pPr algn="ctr"/>
            <a:r>
              <a:rPr lang="en-US" sz="1200" b="1" dirty="0">
                <a:latin typeface="Times New Roman" pitchFamily="18" charset="0"/>
                <a:cs typeface="Times New Roman" pitchFamily="18" charset="0"/>
              </a:rPr>
              <a:t>SMALL BUSINESS PROVIDING FINANCIAL SUPPORT TO SMALL AND MEDIUM-SIZED BUSINESSES, THOUSAND RUBLES</a:t>
            </a:r>
            <a:endParaRPr lang="ru-RU" sz="1200" b="1" dirty="0">
              <a:latin typeface="Times New Roman" pitchFamily="18" charset="0"/>
              <a:cs typeface="Times New Roman" pitchFamily="18" charset="0"/>
            </a:endParaRPr>
          </a:p>
        </p:txBody>
      </p:sp>
      <p:sp>
        <p:nvSpPr>
          <p:cNvPr id="19473" name="TextBox 24"/>
          <p:cNvSpPr txBox="1">
            <a:spLocks noChangeArrowheads="1"/>
          </p:cNvSpPr>
          <p:nvPr/>
        </p:nvSpPr>
        <p:spPr bwMode="auto">
          <a:xfrm>
            <a:off x="6715125" y="5595938"/>
            <a:ext cx="1924050" cy="307975"/>
          </a:xfrm>
          <a:prstGeom prst="rect">
            <a:avLst/>
          </a:prstGeom>
          <a:noFill/>
          <a:ln w="9525">
            <a:noFill/>
            <a:miter lim="800000"/>
            <a:headEnd/>
            <a:tailEnd/>
          </a:ln>
        </p:spPr>
        <p:txBody>
          <a:bodyPr lIns="91430" tIns="45715" rIns="91430" bIns="45715">
            <a:spAutoFit/>
          </a:bodyPr>
          <a:lstStyle/>
          <a:p>
            <a:r>
              <a:rPr lang="en-US" sz="1400" b="1">
                <a:latin typeface="Times New Roman" pitchFamily="18" charset="0"/>
                <a:cs typeface="Times New Roman" pitchFamily="18" charset="0"/>
              </a:rPr>
              <a:t>INDICATOR</a:t>
            </a:r>
            <a:endParaRPr lang="ru-RU" sz="1400" b="1">
              <a:latin typeface="Times New Roman" pitchFamily="18" charset="0"/>
              <a:cs typeface="Times New Roman" pitchFamily="18" charset="0"/>
            </a:endParaRPr>
          </a:p>
        </p:txBody>
      </p:sp>
      <p:sp>
        <p:nvSpPr>
          <p:cNvPr id="19474" name="TextBox 26"/>
          <p:cNvSpPr txBox="1">
            <a:spLocks noChangeArrowheads="1"/>
          </p:cNvSpPr>
          <p:nvPr/>
        </p:nvSpPr>
        <p:spPr bwMode="auto">
          <a:xfrm>
            <a:off x="9920288" y="5654675"/>
            <a:ext cx="873125" cy="306388"/>
          </a:xfrm>
          <a:prstGeom prst="rect">
            <a:avLst/>
          </a:prstGeom>
          <a:noFill/>
          <a:ln w="9525">
            <a:noFill/>
            <a:miter lim="800000"/>
            <a:headEnd/>
            <a:tailEnd/>
          </a:ln>
        </p:spPr>
        <p:txBody>
          <a:bodyPr lIns="91430" tIns="45715" rIns="91430" bIns="45715">
            <a:spAutoFit/>
          </a:bodyPr>
          <a:lstStyle/>
          <a:p>
            <a:r>
              <a:rPr lang="ru-RU" sz="1400" b="1" dirty="0" smtClean="0">
                <a:latin typeface="Times New Roman" pitchFamily="18" charset="0"/>
                <a:cs typeface="Times New Roman" pitchFamily="18" charset="0"/>
              </a:rPr>
              <a:t>2023</a:t>
            </a:r>
            <a:endParaRPr lang="ru-RU" sz="1400" b="1" dirty="0">
              <a:latin typeface="Times New Roman" pitchFamily="18" charset="0"/>
              <a:cs typeface="Times New Roman" pitchFamily="18" charset="0"/>
            </a:endParaRPr>
          </a:p>
        </p:txBody>
      </p:sp>
      <p:sp>
        <p:nvSpPr>
          <p:cNvPr id="19475" name="TextBox 27"/>
          <p:cNvSpPr txBox="1">
            <a:spLocks noChangeArrowheads="1"/>
          </p:cNvSpPr>
          <p:nvPr/>
        </p:nvSpPr>
        <p:spPr bwMode="auto">
          <a:xfrm>
            <a:off x="6346825" y="5881688"/>
            <a:ext cx="2947988" cy="400050"/>
          </a:xfrm>
          <a:prstGeom prst="rect">
            <a:avLst/>
          </a:prstGeom>
          <a:noFill/>
          <a:ln w="9525">
            <a:noFill/>
            <a:miter lim="800000"/>
            <a:headEnd/>
            <a:tailEnd/>
          </a:ln>
        </p:spPr>
        <p:txBody>
          <a:bodyPr lIns="91430" tIns="45715" rIns="91430" bIns="45715">
            <a:spAutoFit/>
          </a:bodyPr>
          <a:lstStyle/>
          <a:p>
            <a:r>
              <a:rPr lang="en-US" sz="1000">
                <a:latin typeface="Times New Roman" pitchFamily="18" charset="0"/>
                <a:cs typeface="Times New Roman" pitchFamily="18" charset="0"/>
              </a:rPr>
              <a:t>BUDGET FUNDS OF THE CITY SETTLEMENT OF SHCHELKOVO</a:t>
            </a:r>
            <a:endParaRPr lang="ru-RU" sz="1000">
              <a:latin typeface="Times New Roman" pitchFamily="18" charset="0"/>
              <a:cs typeface="Times New Roman" pitchFamily="18" charset="0"/>
            </a:endParaRPr>
          </a:p>
        </p:txBody>
      </p:sp>
      <p:sp>
        <p:nvSpPr>
          <p:cNvPr id="19477" name="TextBox 29"/>
          <p:cNvSpPr txBox="1">
            <a:spLocks noChangeArrowheads="1"/>
          </p:cNvSpPr>
          <p:nvPr/>
        </p:nvSpPr>
        <p:spPr bwMode="auto">
          <a:xfrm>
            <a:off x="6373813" y="6280150"/>
            <a:ext cx="2401887" cy="400050"/>
          </a:xfrm>
          <a:prstGeom prst="rect">
            <a:avLst/>
          </a:prstGeom>
          <a:noFill/>
          <a:ln w="9525">
            <a:noFill/>
            <a:miter lim="800000"/>
            <a:headEnd/>
            <a:tailEnd/>
          </a:ln>
        </p:spPr>
        <p:txBody>
          <a:bodyPr lIns="91430" tIns="45715" rIns="91430" bIns="45715">
            <a:spAutoFit/>
          </a:bodyPr>
          <a:lstStyle/>
          <a:p>
            <a:r>
              <a:rPr lang="en-US" sz="1000">
                <a:latin typeface="Times New Roman" pitchFamily="18" charset="0"/>
                <a:cs typeface="Times New Roman" pitchFamily="18" charset="0"/>
              </a:rPr>
              <a:t>THE TOTAL AMOUNT OF FINANCIAL SUPPORT</a:t>
            </a:r>
            <a:endParaRPr lang="ru-RU" sz="1000">
              <a:latin typeface="Times New Roman" pitchFamily="18" charset="0"/>
              <a:cs typeface="Times New Roman" pitchFamily="18" charset="0"/>
            </a:endParaRPr>
          </a:p>
        </p:txBody>
      </p:sp>
      <p:sp>
        <p:nvSpPr>
          <p:cNvPr id="23" name="TextBox 28"/>
          <p:cNvSpPr txBox="1">
            <a:spLocks noChangeArrowheads="1"/>
          </p:cNvSpPr>
          <p:nvPr/>
        </p:nvSpPr>
        <p:spPr bwMode="auto">
          <a:xfrm>
            <a:off x="9902825" y="5907088"/>
            <a:ext cx="898525" cy="307975"/>
          </a:xfrm>
          <a:prstGeom prst="rect">
            <a:avLst/>
          </a:prstGeom>
          <a:noFill/>
          <a:ln w="9525">
            <a:noFill/>
            <a:miter lim="800000"/>
            <a:headEnd/>
            <a:tailEnd/>
          </a:ln>
        </p:spPr>
        <p:txBody>
          <a:bodyPr lIns="91430" tIns="45715" rIns="91430" bIns="45715">
            <a:spAutoFit/>
          </a:bodyPr>
          <a:lstStyle/>
          <a:p>
            <a:pPr eaLnBrk="1" hangingPunct="1"/>
            <a:r>
              <a:rPr lang="ru-RU" altLang="ru-RU" sz="1400" dirty="0">
                <a:latin typeface="Times New Roman" pitchFamily="18" charset="0"/>
                <a:cs typeface="Times New Roman" pitchFamily="18" charset="0"/>
              </a:rPr>
              <a:t>1 465,1</a:t>
            </a:r>
          </a:p>
        </p:txBody>
      </p:sp>
      <p:sp>
        <p:nvSpPr>
          <p:cNvPr id="24" name="TextBox 28"/>
          <p:cNvSpPr txBox="1">
            <a:spLocks noChangeArrowheads="1"/>
          </p:cNvSpPr>
          <p:nvPr/>
        </p:nvSpPr>
        <p:spPr bwMode="auto">
          <a:xfrm>
            <a:off x="9893300" y="6269038"/>
            <a:ext cx="898525" cy="307975"/>
          </a:xfrm>
          <a:prstGeom prst="rect">
            <a:avLst/>
          </a:prstGeom>
          <a:noFill/>
          <a:ln w="9525">
            <a:noFill/>
            <a:miter lim="800000"/>
            <a:headEnd/>
            <a:tailEnd/>
          </a:ln>
        </p:spPr>
        <p:txBody>
          <a:bodyPr lIns="91430" tIns="45715" rIns="91430" bIns="45715">
            <a:spAutoFit/>
          </a:bodyPr>
          <a:lstStyle/>
          <a:p>
            <a:pPr eaLnBrk="1" hangingPunct="1"/>
            <a:r>
              <a:rPr lang="ru-RU" altLang="ru-RU" sz="1400" dirty="0">
                <a:latin typeface="Times New Roman" pitchFamily="18" charset="0"/>
                <a:cs typeface="Times New Roman" pitchFamily="18" charset="0"/>
              </a:rPr>
              <a:t>1 465,1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5759450" y="941388"/>
            <a:ext cx="6157913" cy="2703512"/>
          </a:xfrm>
        </p:spPr>
        <p:txBody>
          <a:bodyPr/>
          <a:lstStyle/>
          <a:p>
            <a:pPr eaLnBrk="1" hangingPunct="1"/>
            <a:endParaRPr lang="en-US" sz="1400" b="1" smtClean="0">
              <a:latin typeface="Times New Roman" pitchFamily="18" charset="0"/>
              <a:cs typeface="Times New Roman" pitchFamily="18" charset="0"/>
            </a:endParaRPr>
          </a:p>
          <a:p>
            <a:pPr eaLnBrk="1" hangingPunct="1"/>
            <a:r>
              <a:rPr lang="en-US" sz="1400" b="1" smtClean="0">
                <a:latin typeface="Times New Roman" pitchFamily="18" charset="0"/>
                <a:cs typeface="Times New Roman" pitchFamily="18" charset="0"/>
              </a:rPr>
              <a:t>The total area for the placement of the Technopark is 11.6 hectares</a:t>
            </a:r>
          </a:p>
          <a:p>
            <a:pPr eaLnBrk="1" hangingPunct="1"/>
            <a:r>
              <a:rPr lang="en-US" sz="1400" b="1" smtClean="0">
                <a:latin typeface="Times New Roman" pitchFamily="18" charset="0"/>
                <a:cs typeface="Times New Roman" pitchFamily="18" charset="0"/>
              </a:rPr>
              <a:t>land plots from 0.3 to 1.5 hectares</a:t>
            </a:r>
          </a:p>
          <a:p>
            <a:pPr eaLnBrk="1" hangingPunct="1"/>
            <a:r>
              <a:rPr lang="en-US" sz="1400" b="1" smtClean="0">
                <a:latin typeface="Times New Roman" pitchFamily="18" charset="0"/>
                <a:cs typeface="Times New Roman" pitchFamily="18" charset="0"/>
              </a:rPr>
              <a:t>Land ownership is private</a:t>
            </a:r>
            <a:endParaRPr lang="ru-RU" sz="1400" b="1" smtClean="0">
              <a:latin typeface="Times New Roman" pitchFamily="18" charset="0"/>
              <a:cs typeface="Times New Roman" pitchFamily="18" charset="0"/>
            </a:endParaRPr>
          </a:p>
        </p:txBody>
      </p:sp>
      <p:sp>
        <p:nvSpPr>
          <p:cNvPr id="11270" name="Заголовок 1"/>
          <p:cNvSpPr>
            <a:spLocks noGrp="1"/>
          </p:cNvSpPr>
          <p:nvPr>
            <p:ph type="title"/>
          </p:nvPr>
        </p:nvSpPr>
        <p:spPr>
          <a:xfrm>
            <a:off x="6047921" y="1982792"/>
            <a:ext cx="5403850" cy="923925"/>
          </a:xfrm>
        </p:spPr>
        <p:txBody>
          <a:bodyPr/>
          <a:lstStyle/>
          <a:p>
            <a:pPr algn="ctr" eaLnBrk="1" fontAlgn="auto" hangingPunct="1">
              <a:spcAft>
                <a:spcPts val="0"/>
              </a:spcAft>
              <a:defRPr/>
            </a:pPr>
            <a:r>
              <a:rPr lang="en-US" sz="1800" dirty="0" smtClean="0">
                <a:solidFill>
                  <a:schemeClr val="tx1"/>
                </a:solidFill>
                <a:latin typeface="Times New Roman" pitchFamily="18" charset="0"/>
                <a:cs typeface="Times New Roman" pitchFamily="18" charset="0"/>
              </a:rPr>
              <a:t>Engineering and technical characteristics</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of the industrial Park</a:t>
            </a:r>
            <a:endParaRPr lang="ru-RU" sz="1800" u="sng" dirty="0" smtClean="0">
              <a:solidFill>
                <a:schemeClr val="tx1"/>
              </a:solidFill>
              <a:latin typeface="Times New Roman" pitchFamily="18" charset="0"/>
              <a:cs typeface="Times New Roman" pitchFamily="18" charset="0"/>
            </a:endParaRPr>
          </a:p>
        </p:txBody>
      </p:sp>
      <p:sp>
        <p:nvSpPr>
          <p:cNvPr id="7" name="Прямоугольник 6"/>
          <p:cNvSpPr/>
          <p:nvPr/>
        </p:nvSpPr>
        <p:spPr>
          <a:xfrm>
            <a:off x="274638" y="192088"/>
            <a:ext cx="11642725"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ru-RU" sz="3200" dirty="0" smtClean="0"/>
              <a:t>«</a:t>
            </a:r>
            <a:r>
              <a:rPr lang="en-US" sz="3200" dirty="0"/>
              <a:t>TECHNOPARK»</a:t>
            </a:r>
            <a:endParaRPr lang="ru-RU" sz="3200" b="1" dirty="0">
              <a:solidFill>
                <a:schemeClr val="bg1">
                  <a:lumMod val="95000"/>
                </a:schemeClr>
              </a:solidFill>
            </a:endParaRPr>
          </a:p>
        </p:txBody>
      </p:sp>
      <p:sp>
        <p:nvSpPr>
          <p:cNvPr id="20485" name="TextBox 5"/>
          <p:cNvSpPr txBox="1">
            <a:spLocks noChangeArrowheads="1"/>
          </p:cNvSpPr>
          <p:nvPr/>
        </p:nvSpPr>
        <p:spPr bwMode="auto">
          <a:xfrm>
            <a:off x="1000125" y="4999038"/>
            <a:ext cx="4529138" cy="1200150"/>
          </a:xfrm>
          <a:prstGeom prst="rect">
            <a:avLst/>
          </a:prstGeom>
          <a:noFill/>
          <a:ln w="9525">
            <a:noFill/>
            <a:miter lim="800000"/>
            <a:headEnd/>
            <a:tailEnd/>
          </a:ln>
        </p:spPr>
        <p:txBody>
          <a:bodyPr lIns="91430" tIns="45715" rIns="91430" bIns="45715">
            <a:spAutoFit/>
          </a:bodyPr>
          <a:lstStyle/>
          <a:p>
            <a:r>
              <a:rPr lang="en-US" u="sng">
                <a:latin typeface="Times New Roman" pitchFamily="18" charset="0"/>
                <a:cs typeface="Times New Roman" pitchFamily="18" charset="0"/>
              </a:rPr>
              <a:t>Park representative contacts:</a:t>
            </a:r>
          </a:p>
          <a:p>
            <a:r>
              <a:rPr lang="en-US">
                <a:latin typeface="Times New Roman" pitchFamily="18" charset="0"/>
                <a:cs typeface="Times New Roman" pitchFamily="18" charset="0"/>
              </a:rPr>
              <a:t>Name: Pantyuk Dmitry Alexandrovich</a:t>
            </a:r>
          </a:p>
          <a:p>
            <a:r>
              <a:rPr lang="en-US">
                <a:latin typeface="Times New Roman" pitchFamily="18" charset="0"/>
                <a:cs typeface="Times New Roman" pitchFamily="18" charset="0"/>
              </a:rPr>
              <a:t>Phone number: 8 (903)157-01-07</a:t>
            </a:r>
          </a:p>
          <a:p>
            <a:r>
              <a:rPr lang="en-US">
                <a:latin typeface="Times New Roman" pitchFamily="18" charset="0"/>
                <a:cs typeface="Times New Roman" pitchFamily="18" charset="0"/>
              </a:rPr>
              <a:t>Email</a:t>
            </a:r>
            <a:r>
              <a:rPr lang="ru-RU">
                <a:latin typeface="Times New Roman" pitchFamily="18" charset="0"/>
                <a:cs typeface="Times New Roman" pitchFamily="18" charset="0"/>
              </a:rPr>
              <a:t>:</a:t>
            </a:r>
            <a:r>
              <a:rPr lang="en-US" u="sng">
                <a:hlinkClick r:id="rId2"/>
              </a:rPr>
              <a:t> drtex@yandex.ru</a:t>
            </a:r>
            <a:r>
              <a:rPr lang="en-US"/>
              <a:t> </a:t>
            </a:r>
            <a:endParaRPr lang="en-US">
              <a:latin typeface="Times New Roman" pitchFamily="18" charset="0"/>
              <a:cs typeface="Times New Roman" pitchFamily="18" charset="0"/>
            </a:endParaRPr>
          </a:p>
        </p:txBody>
      </p:sp>
      <p:graphicFrame>
        <p:nvGraphicFramePr>
          <p:cNvPr id="10" name="Объект 3"/>
          <p:cNvGraphicFramePr>
            <a:graphicFrameLocks/>
          </p:cNvGraphicFramePr>
          <p:nvPr/>
        </p:nvGraphicFramePr>
        <p:xfrm>
          <a:off x="5569225" y="2757241"/>
          <a:ext cx="5795462" cy="3527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7" name="Picture 8" descr="C:\Users\314\Desktop\корп4.jpg"/>
          <p:cNvPicPr>
            <a:picLocks noChangeAspect="1" noChangeArrowheads="1"/>
          </p:cNvPicPr>
          <p:nvPr/>
        </p:nvPicPr>
        <p:blipFill>
          <a:blip r:embed="rId8" cstate="print"/>
          <a:srcRect/>
          <a:stretch>
            <a:fillRect/>
          </a:stretch>
        </p:blipFill>
        <p:spPr bwMode="auto">
          <a:xfrm>
            <a:off x="873125" y="1349375"/>
            <a:ext cx="4695825" cy="356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fidom.com.ua/images/news/indus-park_web.jpg">
            <a:hlinkClick r:id="rId2"/>
          </p:cNvPr>
          <p:cNvPicPr>
            <a:picLocks noChangeAspect="1" noChangeArrowheads="1"/>
          </p:cNvPicPr>
          <p:nvPr/>
        </p:nvPicPr>
        <p:blipFill>
          <a:blip r:embed="rId3" cstate="print"/>
          <a:srcRect/>
          <a:stretch>
            <a:fillRect/>
          </a:stretch>
        </p:blipFill>
        <p:spPr bwMode="auto">
          <a:xfrm>
            <a:off x="274638" y="941388"/>
            <a:ext cx="5307012" cy="3979862"/>
          </a:xfrm>
          <a:prstGeom prst="rect">
            <a:avLst/>
          </a:prstGeom>
          <a:noFill/>
          <a:effectLst>
            <a:outerShdw dist="50800" dir="15840000" algn="ctr" rotWithShape="0">
              <a:srgbClr val="000000">
                <a:alpha val="53000"/>
              </a:srgbClr>
            </a:outerShdw>
          </a:effectLst>
        </p:spPr>
      </p:pic>
      <p:sp>
        <p:nvSpPr>
          <p:cNvPr id="21507" name="Содержимое 2"/>
          <p:cNvSpPr txBox="1">
            <a:spLocks/>
          </p:cNvSpPr>
          <p:nvPr/>
        </p:nvSpPr>
        <p:spPr bwMode="auto">
          <a:xfrm>
            <a:off x="5759450" y="941388"/>
            <a:ext cx="6157913" cy="2703512"/>
          </a:xfrm>
          <a:prstGeom prst="rect">
            <a:avLst/>
          </a:prstGeom>
          <a:noFill/>
          <a:ln w="9525">
            <a:noFill/>
            <a:miter lim="800000"/>
            <a:headEnd/>
            <a:tailEnd/>
          </a:ln>
        </p:spPr>
        <p:txBody>
          <a:bodyPr lIns="91430" tIns="45715" rIns="91430" bIns="45715"/>
          <a:lstStyle/>
          <a:p>
            <a:pPr marL="363538" indent="-254000">
              <a:spcBef>
                <a:spcPts val="400"/>
              </a:spcBef>
              <a:buClr>
                <a:schemeClr val="accent1"/>
              </a:buClr>
              <a:buSzPct val="68000"/>
              <a:buFont typeface="Wingdings 3" pitchFamily="18" charset="2"/>
              <a:buChar char=""/>
            </a:pPr>
            <a:r>
              <a:rPr lang="en-US" sz="1400" b="1">
                <a:latin typeface="Times New Roman" pitchFamily="18" charset="0"/>
                <a:cs typeface="Times New Roman" pitchFamily="18" charset="0"/>
              </a:rPr>
              <a:t>The total area for the placement of the Technopark is 9.7 hectares</a:t>
            </a:r>
            <a:endParaRPr lang="ru-RU" sz="1400" b="1">
              <a:latin typeface="Times New Roman" pitchFamily="18" charset="0"/>
              <a:cs typeface="Times New Roman" pitchFamily="18" charset="0"/>
            </a:endParaRPr>
          </a:p>
          <a:p>
            <a:pPr marL="363538" indent="-254000">
              <a:spcBef>
                <a:spcPts val="400"/>
              </a:spcBef>
              <a:buClr>
                <a:schemeClr val="accent1"/>
              </a:buClr>
              <a:buSzPct val="68000"/>
              <a:buFont typeface="Wingdings 3" pitchFamily="18" charset="2"/>
              <a:buChar char=""/>
            </a:pPr>
            <a:r>
              <a:rPr lang="en-US" sz="1400" b="1">
                <a:latin typeface="Times New Roman" pitchFamily="18" charset="0"/>
                <a:cs typeface="Times New Roman" pitchFamily="18" charset="0"/>
              </a:rPr>
              <a:t>land plots from 0.2 to 1.9 hectares</a:t>
            </a:r>
            <a:endParaRPr lang="ru-RU" sz="1400" b="1">
              <a:latin typeface="Times New Roman" pitchFamily="18" charset="0"/>
              <a:cs typeface="Times New Roman" pitchFamily="18" charset="0"/>
            </a:endParaRPr>
          </a:p>
          <a:p>
            <a:pPr marL="363538" indent="-254000">
              <a:spcBef>
                <a:spcPts val="400"/>
              </a:spcBef>
              <a:buClr>
                <a:schemeClr val="accent1"/>
              </a:buClr>
              <a:buSzPct val="68000"/>
              <a:buFont typeface="Wingdings 3" pitchFamily="18" charset="2"/>
              <a:buChar char=""/>
            </a:pPr>
            <a:r>
              <a:rPr lang="en-US" sz="1400" b="1">
                <a:latin typeface="Times New Roman" pitchFamily="18" charset="0"/>
                <a:cs typeface="Times New Roman" pitchFamily="18" charset="0"/>
              </a:rPr>
              <a:t>Land ownership is private</a:t>
            </a:r>
            <a:endParaRPr lang="ru-RU" sz="1400" b="1">
              <a:latin typeface="Times New Roman" pitchFamily="18" charset="0"/>
              <a:cs typeface="Times New Roman" pitchFamily="18" charset="0"/>
            </a:endParaRPr>
          </a:p>
        </p:txBody>
      </p:sp>
      <p:sp>
        <p:nvSpPr>
          <p:cNvPr id="6" name="Заголовок 1"/>
          <p:cNvSpPr txBox="1">
            <a:spLocks/>
          </p:cNvSpPr>
          <p:nvPr/>
        </p:nvSpPr>
        <p:spPr>
          <a:xfrm>
            <a:off x="5568950" y="1982792"/>
            <a:ext cx="6013450" cy="923925"/>
          </a:xfrm>
          <a:prstGeom prst="rect">
            <a:avLst/>
          </a:prstGeom>
        </p:spPr>
        <p:txBody>
          <a:bodyPr lIns="91430" tIns="45715" rIns="91430" bIns="45715" anchor="ctr">
            <a:normAutofit/>
            <a:scene3d>
              <a:camera prst="orthographicFront"/>
              <a:lightRig rig="soft" dir="t"/>
            </a:scene3d>
            <a:sp3d prstMaterial="softEdge">
              <a:bevelT w="25400" h="25400"/>
            </a:sp3d>
          </a:bodyPr>
          <a:lstStyle/>
          <a:p>
            <a:pPr algn="ctr" fontAlgn="auto">
              <a:spcAft>
                <a:spcPts val="0"/>
              </a:spcAft>
              <a:defRPr/>
            </a:pPr>
            <a:r>
              <a:rPr lang="en-US" b="1" dirty="0">
                <a:latin typeface="Times New Roman" pitchFamily="18" charset="0"/>
                <a:cs typeface="Times New Roman" pitchFamily="18" charset="0"/>
              </a:rPr>
              <a:t>Engineering and technical characteristics</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en-US" b="1" dirty="0">
                <a:latin typeface="Times New Roman" pitchFamily="18" charset="0"/>
                <a:cs typeface="Times New Roman" pitchFamily="18" charset="0"/>
              </a:rPr>
              <a:t> of the industrial Park</a:t>
            </a:r>
            <a:endParaRPr lang="ru-RU" b="1" u="sng" dirty="0">
              <a:effectLst>
                <a:outerShdw blurRad="31750" dist="25400" dir="5400000" algn="tl" rotWithShape="0">
                  <a:srgbClr val="000000">
                    <a:alpha val="25000"/>
                  </a:srgbClr>
                </a:outerShdw>
              </a:effectLst>
              <a:latin typeface="Times New Roman" pitchFamily="18" charset="0"/>
              <a:ea typeface="+mj-ea"/>
              <a:cs typeface="Times New Roman" pitchFamily="18" charset="0"/>
            </a:endParaRPr>
          </a:p>
        </p:txBody>
      </p:sp>
      <p:sp>
        <p:nvSpPr>
          <p:cNvPr id="7" name="Прямоугольник 6"/>
          <p:cNvSpPr/>
          <p:nvPr/>
        </p:nvSpPr>
        <p:spPr>
          <a:xfrm>
            <a:off x="274638" y="192088"/>
            <a:ext cx="11642725"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INDUSTRIAL PARK "BOGOSLOVO»</a:t>
            </a:r>
            <a:endParaRPr lang="ru-RU" sz="3200" b="1" dirty="0">
              <a:solidFill>
                <a:schemeClr val="bg1">
                  <a:lumMod val="95000"/>
                </a:schemeClr>
              </a:solidFill>
            </a:endParaRPr>
          </a:p>
        </p:txBody>
      </p:sp>
      <p:graphicFrame>
        <p:nvGraphicFramePr>
          <p:cNvPr id="9" name="Объект 3"/>
          <p:cNvGraphicFramePr>
            <a:graphicFrameLocks/>
          </p:cNvGraphicFramePr>
          <p:nvPr/>
        </p:nvGraphicFramePr>
        <p:xfrm>
          <a:off x="5569223" y="2757241"/>
          <a:ext cx="5926091" cy="3522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11" name="Picture 8"/>
          <p:cNvPicPr>
            <a:picLocks noChangeAspect="1" noChangeArrowheads="1"/>
          </p:cNvPicPr>
          <p:nvPr/>
        </p:nvPicPr>
        <p:blipFill>
          <a:blip r:embed="rId9" cstate="print"/>
          <a:srcRect/>
          <a:stretch>
            <a:fillRect/>
          </a:stretch>
        </p:blipFill>
        <p:spPr bwMode="auto">
          <a:xfrm>
            <a:off x="273050" y="860425"/>
            <a:ext cx="5295900" cy="4079875"/>
          </a:xfrm>
          <a:prstGeom prst="rect">
            <a:avLst/>
          </a:prstGeom>
          <a:noFill/>
          <a:ln w="9525">
            <a:noFill/>
            <a:miter lim="800000"/>
            <a:headEnd/>
            <a:tailEnd/>
          </a:ln>
        </p:spPr>
      </p:pic>
      <p:sp>
        <p:nvSpPr>
          <p:cNvPr id="21512" name="Прямоугольник 9"/>
          <p:cNvSpPr>
            <a:spLocks noChangeArrowheads="1"/>
          </p:cNvSpPr>
          <p:nvPr/>
        </p:nvSpPr>
        <p:spPr bwMode="auto">
          <a:xfrm>
            <a:off x="1030288" y="4984750"/>
            <a:ext cx="4267200" cy="120015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Park representative contacts: </a:t>
            </a:r>
          </a:p>
          <a:p>
            <a:r>
              <a:rPr lang="en-US">
                <a:latin typeface="Times New Roman" pitchFamily="18" charset="0"/>
                <a:cs typeface="Times New Roman" pitchFamily="18" charset="0"/>
              </a:rPr>
              <a:t>Name: Svetlana Viktorovna Lebedeva </a:t>
            </a:r>
          </a:p>
          <a:p>
            <a:r>
              <a:rPr lang="en-US">
                <a:latin typeface="Times New Roman" pitchFamily="18" charset="0"/>
                <a:cs typeface="Times New Roman" pitchFamily="18" charset="0"/>
              </a:rPr>
              <a:t>Phone number: 8(966)108-78-25 </a:t>
            </a:r>
          </a:p>
          <a:p>
            <a:r>
              <a:rPr lang="en-US">
                <a:latin typeface="Times New Roman" pitchFamily="18" charset="0"/>
                <a:cs typeface="Times New Roman" pitchFamily="18" charset="0"/>
              </a:rPr>
              <a:t>Email: lebedeva1966@rambler.ru</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638" y="192088"/>
            <a:ext cx="11642725" cy="1136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Promising land plots for investment</a:t>
            </a:r>
            <a:endParaRPr lang="ru-RU" sz="3200" i="1" dirty="0">
              <a:latin typeface="Arial" panose="020B0604020202020204" pitchFamily="34" charset="0"/>
              <a:cs typeface="Arial" panose="020B0604020202020204" pitchFamily="34" charset="0"/>
            </a:endParaRPr>
          </a:p>
          <a:p>
            <a:pPr algn="ctr" fontAlgn="auto">
              <a:spcBef>
                <a:spcPts val="0"/>
              </a:spcBef>
              <a:spcAft>
                <a:spcPts val="0"/>
              </a:spcAft>
              <a:defRPr/>
            </a:pPr>
            <a:endParaRPr lang="ru-RU" sz="1600" i="1" dirty="0">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nvGraphicFramePr>
        <p:xfrm>
          <a:off x="1677988" y="2506663"/>
          <a:ext cx="9393382" cy="3925824"/>
        </p:xfrm>
        <a:graphic>
          <a:graphicData uri="http://schemas.openxmlformats.org/drawingml/2006/table">
            <a:tbl>
              <a:tblPr/>
              <a:tblGrid>
                <a:gridCol w="4952699"/>
                <a:gridCol w="4440683"/>
              </a:tblGrid>
              <a:tr h="843395">
                <a:tc>
                  <a:txBody>
                    <a:bodyPr/>
                    <a:lstStyle/>
                    <a:p>
                      <a:pPr>
                        <a:lnSpc>
                          <a:spcPct val="115000"/>
                        </a:lnSpc>
                        <a:spcAft>
                          <a:spcPts val="0"/>
                        </a:spcAft>
                      </a:pPr>
                      <a:r>
                        <a:rPr lang="en-US" sz="2800" b="1" dirty="0" smtClean="0">
                          <a:latin typeface="Times New Roman" pitchFamily="18" charset="0"/>
                          <a:ea typeface="Calibri"/>
                          <a:cs typeface="Times New Roman" pitchFamily="18" charset="0"/>
                        </a:rPr>
                        <a:t>Location</a:t>
                      </a:r>
                      <a:endParaRPr lang="ru-RU" sz="2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kumimoji="0" lang="en-US" sz="2800" b="0" i="0" kern="1200" dirty="0" smtClean="0">
                          <a:solidFill>
                            <a:schemeClr val="tx1"/>
                          </a:solidFill>
                          <a:latin typeface="Times New Roman" pitchFamily="18" charset="0"/>
                          <a:ea typeface="+mn-ea"/>
                          <a:cs typeface="Times New Roman" pitchFamily="18" charset="0"/>
                        </a:rPr>
                        <a:t>City </a:t>
                      </a:r>
                      <a:r>
                        <a:rPr kumimoji="0" lang="en-US" sz="2800" b="0" i="0" kern="1200" dirty="0" err="1" smtClean="0">
                          <a:solidFill>
                            <a:schemeClr val="tx1"/>
                          </a:solidFill>
                          <a:latin typeface="Times New Roman" pitchFamily="18" charset="0"/>
                          <a:ea typeface="+mn-ea"/>
                          <a:cs typeface="Times New Roman" pitchFamily="18" charset="0"/>
                        </a:rPr>
                        <a:t>Schelkovo</a:t>
                      </a:r>
                      <a:r>
                        <a:rPr kumimoji="0" lang="en-US" sz="2800" b="0" i="0" kern="1200" dirty="0" smtClean="0">
                          <a:solidFill>
                            <a:schemeClr val="tx1"/>
                          </a:solidFill>
                          <a:latin typeface="Times New Roman" pitchFamily="18" charset="0"/>
                          <a:ea typeface="+mn-ea"/>
                          <a:cs typeface="Times New Roman" pitchFamily="18" charset="0"/>
                        </a:rPr>
                        <a:t> district, s/p </a:t>
                      </a:r>
                      <a:r>
                        <a:rPr kumimoji="0" lang="en-US" sz="2800" b="0" i="0" kern="1200" dirty="0" err="1" smtClean="0">
                          <a:solidFill>
                            <a:schemeClr val="tx1"/>
                          </a:solidFill>
                          <a:latin typeface="Times New Roman" pitchFamily="18" charset="0"/>
                          <a:ea typeface="+mn-ea"/>
                          <a:cs typeface="Times New Roman" pitchFamily="18" charset="0"/>
                        </a:rPr>
                        <a:t>Grebnevskoy</a:t>
                      </a:r>
                      <a:r>
                        <a:rPr kumimoji="0" lang="en-US" sz="2800" b="0" i="0" kern="1200" dirty="0" smtClean="0">
                          <a:solidFill>
                            <a:schemeClr val="tx1"/>
                          </a:solidFill>
                          <a:latin typeface="Times New Roman" pitchFamily="18" charset="0"/>
                          <a:ea typeface="+mn-ea"/>
                          <a:cs typeface="Times New Roman" pitchFamily="18" charset="0"/>
                        </a:rPr>
                        <a:t>, near the village of </a:t>
                      </a:r>
                      <a:r>
                        <a:rPr kumimoji="0" lang="en-US" sz="2800" b="0" i="0" kern="1200" dirty="0" err="1" smtClean="0">
                          <a:solidFill>
                            <a:schemeClr val="tx1"/>
                          </a:solidFill>
                          <a:latin typeface="Times New Roman" pitchFamily="18" charset="0"/>
                          <a:ea typeface="+mn-ea"/>
                          <a:cs typeface="Times New Roman" pitchFamily="18" charset="0"/>
                        </a:rPr>
                        <a:t>Saburovo</a:t>
                      </a:r>
                      <a:endParaRPr lang="ru-RU"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395">
                <a:tc>
                  <a:txBody>
                    <a:bodyPr/>
                    <a:lstStyle/>
                    <a:p>
                      <a:pPr>
                        <a:lnSpc>
                          <a:spcPct val="115000"/>
                        </a:lnSpc>
                        <a:spcAft>
                          <a:spcPts val="0"/>
                        </a:spcAft>
                      </a:pPr>
                      <a:r>
                        <a:rPr lang="en-US" sz="2800" b="1" dirty="0" smtClean="0">
                          <a:latin typeface="Times New Roman" pitchFamily="18" charset="0"/>
                          <a:ea typeface="Calibri"/>
                          <a:cs typeface="Times New Roman" pitchFamily="18" charset="0"/>
                        </a:rPr>
                        <a:t>Category</a:t>
                      </a:r>
                      <a:endParaRPr lang="ru-RU" sz="2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kumimoji="0" lang="en-US" sz="2800" b="0" i="0" kern="1200" dirty="0" smtClean="0">
                          <a:solidFill>
                            <a:schemeClr val="tx1"/>
                          </a:solidFill>
                          <a:latin typeface="Times New Roman" pitchFamily="18" charset="0"/>
                          <a:ea typeface="+mn-ea"/>
                          <a:cs typeface="Times New Roman" pitchFamily="18" charset="0"/>
                        </a:rPr>
                        <a:t>Lands of agricultural destination</a:t>
                      </a:r>
                      <a:endParaRPr lang="ru-RU"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962">
                <a:tc>
                  <a:txBody>
                    <a:bodyPr/>
                    <a:lstStyle/>
                    <a:p>
                      <a:pPr>
                        <a:lnSpc>
                          <a:spcPct val="115000"/>
                        </a:lnSpc>
                        <a:spcAft>
                          <a:spcPts val="0"/>
                        </a:spcAft>
                      </a:pPr>
                      <a:r>
                        <a:rPr lang="en-US" sz="2800" b="1" dirty="0" smtClean="0">
                          <a:latin typeface="Times New Roman" pitchFamily="18" charset="0"/>
                          <a:ea typeface="Calibri"/>
                          <a:cs typeface="Times New Roman" pitchFamily="18" charset="0"/>
                        </a:rPr>
                        <a:t>Type</a:t>
                      </a:r>
                      <a:endParaRPr lang="ru-RU" sz="2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kumimoji="0" lang="en-US" sz="2800" b="0" i="0" kern="1200" dirty="0" smtClean="0">
                          <a:solidFill>
                            <a:schemeClr val="tx1"/>
                          </a:solidFill>
                          <a:latin typeface="Times New Roman" pitchFamily="18" charset="0"/>
                          <a:ea typeface="+mn-ea"/>
                          <a:cs typeface="Times New Roman" pitchFamily="18" charset="0"/>
                        </a:rPr>
                        <a:t>Storage and processing of agricultural products</a:t>
                      </a:r>
                      <a:endParaRPr lang="ru-RU"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98">
                <a:tc>
                  <a:txBody>
                    <a:bodyPr/>
                    <a:lstStyle/>
                    <a:p>
                      <a:pPr>
                        <a:lnSpc>
                          <a:spcPct val="115000"/>
                        </a:lnSpc>
                        <a:spcAft>
                          <a:spcPts val="0"/>
                        </a:spcAft>
                      </a:pPr>
                      <a:r>
                        <a:rPr kumimoji="0" lang="en-US" sz="2800" b="1" i="0" kern="1200" dirty="0" smtClean="0">
                          <a:solidFill>
                            <a:schemeClr val="tx1"/>
                          </a:solidFill>
                          <a:latin typeface="Times New Roman" pitchFamily="18" charset="0"/>
                          <a:ea typeface="+mn-ea"/>
                          <a:cs typeface="Times New Roman" pitchFamily="18" charset="0"/>
                        </a:rPr>
                        <a:t>Area (sq. m)</a:t>
                      </a:r>
                      <a:endParaRPr lang="ru-RU" sz="2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800" dirty="0">
                          <a:latin typeface="Times New Roman"/>
                          <a:ea typeface="Calibri"/>
                          <a:cs typeface="Times New Roman"/>
                        </a:rPr>
                        <a:t>5 007</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88" name="Rectangle 1"/>
          <p:cNvSpPr>
            <a:spLocks noChangeArrowheads="1"/>
          </p:cNvSpPr>
          <p:nvPr/>
        </p:nvSpPr>
        <p:spPr bwMode="auto">
          <a:xfrm>
            <a:off x="2365375" y="1477963"/>
            <a:ext cx="6818313" cy="1046162"/>
          </a:xfrm>
          <a:prstGeom prst="rect">
            <a:avLst/>
          </a:prstGeom>
          <a:noFill/>
          <a:ln w="9525">
            <a:noFill/>
            <a:miter lim="800000"/>
            <a:headEnd/>
            <a:tailEnd/>
          </a:ln>
        </p:spPr>
        <p:txBody>
          <a:bodyPr wrap="none" lIns="91430" tIns="45715" rIns="91430" bIns="45715" anchor="ctr">
            <a:spAutoFit/>
          </a:bodyPr>
          <a:lstStyle/>
          <a:p>
            <a:pPr algn="ctr" eaLnBrk="0" hangingPunct="0"/>
            <a:r>
              <a:rPr lang="en-US" sz="4400" b="1">
                <a:latin typeface="Times New Roman" pitchFamily="18" charset="0"/>
                <a:cs typeface="Calibri" pitchFamily="34" charset="0"/>
              </a:rPr>
              <a:t>INDUSTRIAL  SITE</a:t>
            </a:r>
            <a:r>
              <a:rPr lang="ru-RU" sz="4400" b="1">
                <a:latin typeface="Times New Roman" pitchFamily="18" charset="0"/>
                <a:cs typeface="Calibri" pitchFamily="34" charset="0"/>
              </a:rPr>
              <a:t> «134»</a:t>
            </a:r>
            <a:endParaRPr lang="en-US" sz="4400" b="1">
              <a:latin typeface="Times New Roman" pitchFamily="18" charset="0"/>
              <a:cs typeface="Calibri" pitchFamily="34" charset="0"/>
            </a:endParaRPr>
          </a:p>
          <a:p>
            <a:pPr algn="ctr" eaLnBrk="0" hangingPunct="0"/>
            <a:r>
              <a:rPr lang="en-US" b="1" i="1">
                <a:latin typeface="Times New Roman" pitchFamily="18" charset="0"/>
                <a:cs typeface="Times New Roman" pitchFamily="18" charset="0"/>
              </a:rPr>
              <a:t>Cadastral number 50:14: 0030214:134</a:t>
            </a:r>
            <a:endParaRPr lang="ru-RU" b="1" i="1">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722438" y="598488"/>
            <a:ext cx="9142412" cy="54435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638" y="192088"/>
            <a:ext cx="11642725" cy="1136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Promising land plots for investment</a:t>
            </a:r>
            <a:endParaRPr lang="ru-RU" sz="3200" i="1" dirty="0">
              <a:latin typeface="Arial" panose="020B0604020202020204" pitchFamily="34" charset="0"/>
              <a:cs typeface="Arial" panose="020B0604020202020204" pitchFamily="34" charset="0"/>
            </a:endParaRPr>
          </a:p>
          <a:p>
            <a:pPr algn="ctr" fontAlgn="auto">
              <a:spcBef>
                <a:spcPts val="0"/>
              </a:spcBef>
              <a:spcAft>
                <a:spcPts val="0"/>
              </a:spcAft>
              <a:defRPr/>
            </a:pPr>
            <a:endParaRPr lang="ru-RU" sz="1600" i="1" dirty="0">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nvGraphicFramePr>
        <p:xfrm>
          <a:off x="1282700" y="2814638"/>
          <a:ext cx="9785445" cy="3062668"/>
        </p:xfrm>
        <a:graphic>
          <a:graphicData uri="http://schemas.openxmlformats.org/drawingml/2006/table">
            <a:tbl>
              <a:tblPr/>
              <a:tblGrid>
                <a:gridCol w="5159417"/>
                <a:gridCol w="4626028"/>
              </a:tblGrid>
              <a:tr h="1328737">
                <a:tc>
                  <a:txBody>
                    <a:bodyPr/>
                    <a:lstStyle/>
                    <a:p>
                      <a:pPr>
                        <a:lnSpc>
                          <a:spcPct val="115000"/>
                        </a:lnSpc>
                        <a:spcAft>
                          <a:spcPts val="0"/>
                        </a:spcAft>
                      </a:pPr>
                      <a:r>
                        <a:rPr lang="en-US" sz="2800" b="1" dirty="0" smtClean="0">
                          <a:latin typeface="Times New Roman" pitchFamily="18" charset="0"/>
                          <a:ea typeface="Calibri"/>
                          <a:cs typeface="Times New Roman" pitchFamily="18" charset="0"/>
                        </a:rPr>
                        <a:t>Location</a:t>
                      </a:r>
                      <a:endParaRPr lang="ru-RU" sz="2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kumimoji="0" lang="en-US" sz="2800" b="0" i="0" kern="1200" dirty="0" err="1" smtClean="0">
                          <a:solidFill>
                            <a:schemeClr val="tx1"/>
                          </a:solidFill>
                          <a:latin typeface="Times New Roman" pitchFamily="18" charset="0"/>
                          <a:ea typeface="+mn-ea"/>
                          <a:cs typeface="Times New Roman" pitchFamily="18" charset="0"/>
                        </a:rPr>
                        <a:t>Shchelkovo</a:t>
                      </a:r>
                      <a:r>
                        <a:rPr kumimoji="0" lang="en-US" sz="2800" b="0" i="0" kern="1200" dirty="0" smtClean="0">
                          <a:solidFill>
                            <a:schemeClr val="tx1"/>
                          </a:solidFill>
                          <a:latin typeface="Times New Roman" pitchFamily="18" charset="0"/>
                          <a:ea typeface="+mn-ea"/>
                          <a:cs typeface="Times New Roman" pitchFamily="18" charset="0"/>
                        </a:rPr>
                        <a:t> urban district, near the village of </a:t>
                      </a:r>
                      <a:r>
                        <a:rPr kumimoji="0" lang="en-US" sz="2800" b="0" i="0" kern="1200" dirty="0" err="1" smtClean="0">
                          <a:solidFill>
                            <a:schemeClr val="tx1"/>
                          </a:solidFill>
                          <a:latin typeface="Times New Roman" pitchFamily="18" charset="0"/>
                          <a:ea typeface="+mn-ea"/>
                          <a:cs typeface="Times New Roman" pitchFamily="18" charset="0"/>
                        </a:rPr>
                        <a:t>Bobry</a:t>
                      </a:r>
                      <a:endParaRPr lang="ru-RU"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2475">
                <a:tc>
                  <a:txBody>
                    <a:bodyPr/>
                    <a:lstStyle/>
                    <a:p>
                      <a:pPr>
                        <a:lnSpc>
                          <a:spcPct val="115000"/>
                        </a:lnSpc>
                        <a:spcAft>
                          <a:spcPts val="0"/>
                        </a:spcAft>
                      </a:pPr>
                      <a:r>
                        <a:rPr lang="en-US" sz="2800" b="1" dirty="0" smtClean="0">
                          <a:latin typeface="Times New Roman"/>
                          <a:ea typeface="Calibri"/>
                          <a:cs typeface="Times New Roman"/>
                        </a:rPr>
                        <a:t>Category</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n-US" sz="2800" b="0" i="0" kern="1200" dirty="0" smtClean="0">
                          <a:solidFill>
                            <a:schemeClr val="tx1"/>
                          </a:solidFill>
                          <a:latin typeface="Times New Roman" pitchFamily="18" charset="0"/>
                          <a:ea typeface="+mn-ea"/>
                          <a:cs typeface="Times New Roman" pitchFamily="18" charset="0"/>
                        </a:rPr>
                        <a:t>Agricultural land appointments</a:t>
                      </a:r>
                      <a:endParaRPr kumimoji="0" lang="ru-RU" sz="2800" b="0" i="0" kern="1200" dirty="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24">
                <a:tc>
                  <a:txBody>
                    <a:bodyPr/>
                    <a:lstStyle/>
                    <a:p>
                      <a:pPr>
                        <a:lnSpc>
                          <a:spcPct val="115000"/>
                        </a:lnSpc>
                        <a:spcAft>
                          <a:spcPts val="0"/>
                        </a:spcAft>
                      </a:pPr>
                      <a:r>
                        <a:rPr lang="en-US" sz="2800" b="1" dirty="0" smtClean="0">
                          <a:latin typeface="Times New Roman"/>
                          <a:ea typeface="Calibri"/>
                          <a:cs typeface="Times New Roman"/>
                        </a:rPr>
                        <a:t>Type</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n-US" sz="2800" b="0" i="0" kern="1200" dirty="0" smtClean="0">
                          <a:solidFill>
                            <a:schemeClr val="tx1"/>
                          </a:solidFill>
                          <a:latin typeface="Times New Roman" pitchFamily="18" charset="0"/>
                          <a:ea typeface="+mn-ea"/>
                          <a:cs typeface="Times New Roman" pitchFamily="18" charset="0"/>
                        </a:rPr>
                        <a:t>animal husbandry</a:t>
                      </a:r>
                      <a:endParaRPr kumimoji="0" lang="ru-RU" sz="2800" b="0" i="0" kern="1200" dirty="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24">
                <a:tc>
                  <a:txBody>
                    <a:bodyPr/>
                    <a:lstStyle/>
                    <a:p>
                      <a:pPr>
                        <a:lnSpc>
                          <a:spcPct val="115000"/>
                        </a:lnSpc>
                        <a:spcAft>
                          <a:spcPts val="0"/>
                        </a:spcAft>
                      </a:pPr>
                      <a:r>
                        <a:rPr kumimoji="0" lang="en-US" sz="2800" b="1" i="0" kern="1200" dirty="0" smtClean="0">
                          <a:solidFill>
                            <a:schemeClr val="tx1"/>
                          </a:solidFill>
                          <a:latin typeface="Times New Roman" pitchFamily="18" charset="0"/>
                          <a:ea typeface="+mn-ea"/>
                          <a:cs typeface="Times New Roman" pitchFamily="18" charset="0"/>
                        </a:rPr>
                        <a:t>Area (sq. m)</a:t>
                      </a:r>
                      <a:endParaRPr lang="ru-RU" sz="2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ru-RU" sz="2800" kern="1200" dirty="0" smtClean="0">
                          <a:solidFill>
                            <a:schemeClr val="tx1"/>
                          </a:solidFill>
                          <a:latin typeface="Times New Roman"/>
                          <a:ea typeface="Calibri"/>
                          <a:cs typeface="Times New Roman"/>
                        </a:rPr>
                        <a:t>355 633</a:t>
                      </a:r>
                      <a:endParaRPr kumimoji="0" lang="ru-RU" sz="2800" kern="12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36" name="Rectangle 1"/>
          <p:cNvSpPr>
            <a:spLocks noChangeArrowheads="1"/>
          </p:cNvSpPr>
          <p:nvPr/>
        </p:nvSpPr>
        <p:spPr bwMode="auto">
          <a:xfrm>
            <a:off x="0" y="1357313"/>
            <a:ext cx="12192000" cy="1046162"/>
          </a:xfrm>
          <a:prstGeom prst="rect">
            <a:avLst/>
          </a:prstGeom>
          <a:noFill/>
          <a:ln w="9525">
            <a:noFill/>
            <a:miter lim="800000"/>
            <a:headEnd/>
            <a:tailEnd/>
          </a:ln>
        </p:spPr>
        <p:txBody>
          <a:bodyPr lIns="91430" tIns="45715" rIns="91430" bIns="45715" anchor="ctr">
            <a:spAutoFit/>
          </a:bodyPr>
          <a:lstStyle/>
          <a:p>
            <a:pPr algn="ctr" eaLnBrk="0" hangingPunct="0"/>
            <a:r>
              <a:rPr lang="en-US" sz="4400" b="1" dirty="0">
                <a:latin typeface="Times New Roman" pitchFamily="18" charset="0"/>
                <a:cs typeface="Calibri" pitchFamily="34" charset="0"/>
              </a:rPr>
              <a:t>INDUSTRIAL SITE</a:t>
            </a:r>
            <a:r>
              <a:rPr lang="ru-RU" sz="4400" b="1" dirty="0">
                <a:latin typeface="Times New Roman" pitchFamily="18" charset="0"/>
                <a:cs typeface="Calibri" pitchFamily="34" charset="0"/>
              </a:rPr>
              <a:t> «</a:t>
            </a:r>
            <a:r>
              <a:rPr lang="ru-RU" sz="4400" b="1" dirty="0" smtClean="0">
                <a:latin typeface="Times New Roman" pitchFamily="18" charset="0"/>
                <a:cs typeface="Calibri" pitchFamily="34" charset="0"/>
              </a:rPr>
              <a:t>153212»</a:t>
            </a:r>
            <a:endParaRPr lang="en-US" sz="4400" b="1" dirty="0">
              <a:latin typeface="Times New Roman" pitchFamily="18" charset="0"/>
              <a:cs typeface="Calibri" pitchFamily="34" charset="0"/>
            </a:endParaRPr>
          </a:p>
          <a:p>
            <a:pPr algn="ctr" eaLnBrk="0" hangingPunct="0"/>
            <a:r>
              <a:rPr lang="en-US" b="1" i="1" dirty="0">
                <a:latin typeface="Times New Roman" pitchFamily="18" charset="0"/>
                <a:cs typeface="Times New Roman" pitchFamily="18" charset="0"/>
              </a:rPr>
              <a:t>Cadastral number </a:t>
            </a:r>
            <a:r>
              <a:rPr lang="ru-RU" altLang="ru-RU" b="1" i="1" dirty="0" smtClean="0">
                <a:latin typeface="Times New Roman" pitchFamily="18" charset="0"/>
                <a:cs typeface="Calibri" pitchFamily="34" charset="0"/>
              </a:rPr>
              <a:t>50:14:0000000:153212</a:t>
            </a:r>
            <a:endParaRPr lang="ru-RU" b="1" i="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630363" y="815975"/>
            <a:ext cx="9650412" cy="49926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3213" y="206375"/>
            <a:ext cx="11642725" cy="1136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Promising land plots for investment</a:t>
            </a:r>
            <a:endParaRPr lang="ru-RU" sz="3200" i="1" dirty="0">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nvGraphicFramePr>
        <p:xfrm>
          <a:off x="1296988" y="2570163"/>
          <a:ext cx="9771797" cy="3245039"/>
        </p:xfrm>
        <a:graphic>
          <a:graphicData uri="http://schemas.openxmlformats.org/drawingml/2006/table">
            <a:tbl>
              <a:tblPr/>
              <a:tblGrid>
                <a:gridCol w="5152220"/>
                <a:gridCol w="4619577"/>
              </a:tblGrid>
              <a:tr h="1163637">
                <a:tc>
                  <a:txBody>
                    <a:bodyPr/>
                    <a:lstStyle/>
                    <a:p>
                      <a:pPr>
                        <a:lnSpc>
                          <a:spcPct val="115000"/>
                        </a:lnSpc>
                        <a:spcAft>
                          <a:spcPts val="0"/>
                        </a:spcAft>
                      </a:pPr>
                      <a:r>
                        <a:rPr lang="en-US" sz="2800" b="1" dirty="0" smtClean="0">
                          <a:latin typeface="Times New Roman"/>
                          <a:ea typeface="Calibri"/>
                          <a:cs typeface="Times New Roman"/>
                        </a:rPr>
                        <a:t>Location</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kumimoji="0" lang="en-US" sz="2800" b="0" i="0" kern="1200" dirty="0" err="1" smtClean="0">
                          <a:solidFill>
                            <a:schemeClr val="tx1"/>
                          </a:solidFill>
                          <a:latin typeface="Times New Roman" pitchFamily="18" charset="0"/>
                          <a:ea typeface="+mn-ea"/>
                          <a:cs typeface="Times New Roman" pitchFamily="18" charset="0"/>
                        </a:rPr>
                        <a:t>Shchelkovo</a:t>
                      </a:r>
                      <a:r>
                        <a:rPr kumimoji="0" lang="en-US" sz="2800" b="0" i="0" kern="1200" dirty="0" smtClean="0">
                          <a:solidFill>
                            <a:schemeClr val="tx1"/>
                          </a:solidFill>
                          <a:latin typeface="Times New Roman" pitchFamily="18" charset="0"/>
                          <a:ea typeface="+mn-ea"/>
                          <a:cs typeface="Times New Roman" pitchFamily="18" charset="0"/>
                        </a:rPr>
                        <a:t> </a:t>
                      </a:r>
                      <a:r>
                        <a:rPr kumimoji="0" lang="en-US" sz="2800" b="0" i="0" kern="1200" dirty="0" smtClean="0">
                          <a:solidFill>
                            <a:schemeClr val="tx1"/>
                          </a:solidFill>
                          <a:latin typeface="Times New Roman" pitchFamily="18" charset="0"/>
                          <a:ea typeface="+mn-ea"/>
                          <a:cs typeface="Times New Roman" pitchFamily="18" charset="0"/>
                        </a:rPr>
                        <a:t>city district, </a:t>
                      </a:r>
                      <a:r>
                        <a:rPr kumimoji="0" lang="en-US" sz="2800" b="0" i="0" kern="1200" dirty="0" err="1" smtClean="0">
                          <a:solidFill>
                            <a:schemeClr val="tx1"/>
                          </a:solidFill>
                          <a:latin typeface="Times New Roman" pitchFamily="18" charset="0"/>
                          <a:ea typeface="+mn-ea"/>
                          <a:cs typeface="Times New Roman" pitchFamily="18" charset="0"/>
                        </a:rPr>
                        <a:t>Bogoslovo</a:t>
                      </a:r>
                      <a:endParaRPr lang="ru-RU"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951">
                <a:tc>
                  <a:txBody>
                    <a:bodyPr/>
                    <a:lstStyle/>
                    <a:p>
                      <a:pPr>
                        <a:lnSpc>
                          <a:spcPct val="115000"/>
                        </a:lnSpc>
                        <a:spcAft>
                          <a:spcPts val="0"/>
                        </a:spcAft>
                      </a:pPr>
                      <a:r>
                        <a:rPr lang="en-US" sz="2800" b="1" dirty="0" smtClean="0">
                          <a:latin typeface="Times New Roman"/>
                          <a:ea typeface="Calibri"/>
                          <a:cs typeface="Times New Roman"/>
                        </a:rPr>
                        <a:t>Category</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n-US" sz="2800" b="0" i="0" kern="1200" dirty="0" smtClean="0">
                          <a:solidFill>
                            <a:schemeClr val="tx1"/>
                          </a:solidFill>
                          <a:latin typeface="Times New Roman" pitchFamily="18" charset="0"/>
                          <a:ea typeface="+mn-ea"/>
                          <a:cs typeface="Times New Roman" pitchFamily="18" charset="0"/>
                        </a:rPr>
                        <a:t>Lands of settlements</a:t>
                      </a:r>
                      <a:endParaRPr kumimoji="0" lang="ru-RU" sz="2800" b="0" i="0" kern="1200" dirty="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723">
                <a:tc>
                  <a:txBody>
                    <a:bodyPr/>
                    <a:lstStyle/>
                    <a:p>
                      <a:pPr>
                        <a:lnSpc>
                          <a:spcPct val="115000"/>
                        </a:lnSpc>
                        <a:spcAft>
                          <a:spcPts val="0"/>
                        </a:spcAft>
                      </a:pPr>
                      <a:r>
                        <a:rPr lang="en-US" sz="2800" b="1" dirty="0" err="1" smtClean="0">
                          <a:latin typeface="Times New Roman"/>
                          <a:ea typeface="Calibri"/>
                          <a:cs typeface="Times New Roman"/>
                        </a:rPr>
                        <a:t>Tapy</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n-US" sz="2800" b="0" i="0" kern="1200" dirty="0" smtClean="0">
                          <a:solidFill>
                            <a:schemeClr val="tx1"/>
                          </a:solidFill>
                          <a:latin typeface="Times New Roman" pitchFamily="18" charset="0"/>
                          <a:ea typeface="+mn-ea"/>
                          <a:cs typeface="Times New Roman" pitchFamily="18" charset="0"/>
                        </a:rPr>
                        <a:t>Production activities</a:t>
                      </a:r>
                      <a:endParaRPr kumimoji="0" lang="ru-RU" sz="2800" b="0" i="0" kern="1200" dirty="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98">
                <a:tc>
                  <a:txBody>
                    <a:bodyPr/>
                    <a:lstStyle/>
                    <a:p>
                      <a:pPr>
                        <a:lnSpc>
                          <a:spcPct val="115000"/>
                        </a:lnSpc>
                        <a:spcAft>
                          <a:spcPts val="0"/>
                        </a:spcAft>
                      </a:pPr>
                      <a:r>
                        <a:rPr lang="en-US" sz="2800" b="1" dirty="0" smtClean="0">
                          <a:latin typeface="Times New Roman"/>
                          <a:ea typeface="Calibri"/>
                          <a:cs typeface="Times New Roman"/>
                        </a:rPr>
                        <a:t>Area</a:t>
                      </a:r>
                      <a:r>
                        <a:rPr lang="en-US" sz="2800" b="1" baseline="0" dirty="0" smtClean="0">
                          <a:latin typeface="Times New Roman"/>
                          <a:ea typeface="Calibri"/>
                          <a:cs typeface="Times New Roman"/>
                        </a:rPr>
                        <a:t> (</a:t>
                      </a:r>
                      <a:r>
                        <a:rPr lang="en-US" sz="2800" b="1" baseline="0" dirty="0" err="1" smtClean="0">
                          <a:latin typeface="Times New Roman"/>
                          <a:ea typeface="Calibri"/>
                          <a:cs typeface="Times New Roman"/>
                        </a:rPr>
                        <a:t>sq.m</a:t>
                      </a:r>
                      <a:r>
                        <a:rPr lang="en-US" sz="2800" b="1" baseline="0" dirty="0" smtClean="0">
                          <a:latin typeface="Times New Roman"/>
                          <a:ea typeface="Calibri"/>
                          <a:cs typeface="Times New Roman"/>
                        </a:rPr>
                        <a:t>)</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ru-RU" sz="2800" b="0" i="0" kern="1200" dirty="0" smtClean="0">
                          <a:solidFill>
                            <a:schemeClr val="tx1"/>
                          </a:solidFill>
                          <a:latin typeface="Times New Roman" pitchFamily="18" charset="0"/>
                          <a:ea typeface="+mn-ea"/>
                          <a:cs typeface="Times New Roman" pitchFamily="18" charset="0"/>
                        </a:rPr>
                        <a:t>6 541</a:t>
                      </a:r>
                      <a:endParaRPr kumimoji="0" lang="ru-RU" sz="2800" b="0" i="0" kern="1200" dirty="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84" name="Rectangle 1"/>
          <p:cNvSpPr>
            <a:spLocks noChangeArrowheads="1"/>
          </p:cNvSpPr>
          <p:nvPr/>
        </p:nvSpPr>
        <p:spPr bwMode="auto">
          <a:xfrm>
            <a:off x="2632467" y="1261135"/>
            <a:ext cx="6927069" cy="1046430"/>
          </a:xfrm>
          <a:prstGeom prst="rect">
            <a:avLst/>
          </a:prstGeom>
          <a:noFill/>
          <a:ln w="9525">
            <a:noFill/>
            <a:miter lim="800000"/>
            <a:headEnd/>
            <a:tailEnd/>
          </a:ln>
        </p:spPr>
        <p:txBody>
          <a:bodyPr wrap="none" lIns="91430" tIns="45715" rIns="91430" bIns="45715" anchor="ctr">
            <a:spAutoFit/>
          </a:bodyPr>
          <a:lstStyle/>
          <a:p>
            <a:pPr algn="ctr" eaLnBrk="0" hangingPunct="0"/>
            <a:r>
              <a:rPr lang="en-US" sz="4400" b="1" dirty="0">
                <a:latin typeface="Times New Roman" pitchFamily="18" charset="0"/>
                <a:cs typeface="Calibri" pitchFamily="34" charset="0"/>
              </a:rPr>
              <a:t>INDUSTRIAL SITE</a:t>
            </a:r>
            <a:r>
              <a:rPr lang="ru-RU" sz="4400" b="1" dirty="0">
                <a:latin typeface="Times New Roman" pitchFamily="18" charset="0"/>
                <a:cs typeface="Calibri" pitchFamily="34" charset="0"/>
              </a:rPr>
              <a:t> </a:t>
            </a:r>
            <a:r>
              <a:rPr lang="ru-RU" sz="4400" b="1" dirty="0" smtClean="0">
                <a:latin typeface="Times New Roman" pitchFamily="18" charset="0"/>
                <a:cs typeface="Calibri" pitchFamily="34" charset="0"/>
              </a:rPr>
              <a:t>«</a:t>
            </a:r>
            <a:r>
              <a:rPr lang="en-US" sz="4400" b="1" dirty="0" smtClean="0">
                <a:latin typeface="Times New Roman" pitchFamily="18" charset="0"/>
                <a:cs typeface="Calibri" pitchFamily="34" charset="0"/>
              </a:rPr>
              <a:t>1129</a:t>
            </a:r>
            <a:r>
              <a:rPr lang="ru-RU" sz="4400" b="1" dirty="0" smtClean="0">
                <a:latin typeface="Times New Roman" pitchFamily="18" charset="0"/>
                <a:cs typeface="Calibri" pitchFamily="34" charset="0"/>
              </a:rPr>
              <a:t>»</a:t>
            </a:r>
            <a:endParaRPr lang="en-US" sz="4400" b="1" dirty="0">
              <a:latin typeface="Times New Roman" pitchFamily="18" charset="0"/>
              <a:cs typeface="Calibri" pitchFamily="34" charset="0"/>
            </a:endParaRPr>
          </a:p>
          <a:p>
            <a:pPr algn="ctr" eaLnBrk="0" hangingPunct="0"/>
            <a:r>
              <a:rPr lang="pt-BR" b="1" i="1" dirty="0">
                <a:latin typeface="Times New Roman" pitchFamily="18" charset="0"/>
                <a:cs typeface="Times New Roman" pitchFamily="18" charset="0"/>
              </a:rPr>
              <a:t>Cadastral number </a:t>
            </a:r>
            <a:r>
              <a:rPr lang="ru-RU" altLang="ru-RU" b="1" i="1" dirty="0" smtClean="0">
                <a:latin typeface="Times New Roman" pitchFamily="18" charset="0"/>
                <a:cs typeface="Calibri" pitchFamily="34" charset="0"/>
              </a:rPr>
              <a:t> 50:14:0030210:1129</a:t>
            </a:r>
            <a:endParaRPr lang="ru-RU" b="1" i="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2063750" y="590550"/>
            <a:ext cx="8586788" cy="57197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1230313" y="3694113"/>
            <a:ext cx="2743200" cy="646112"/>
          </a:xfrm>
          <a:prstGeom prst="rect">
            <a:avLst/>
          </a:prstGeom>
          <a:noFill/>
          <a:ln w="9525">
            <a:noFill/>
            <a:miter lim="800000"/>
            <a:headEnd/>
            <a:tailEnd/>
          </a:ln>
        </p:spPr>
        <p:txBody>
          <a:bodyPr lIns="91430" tIns="45715" rIns="91430" bIns="45715">
            <a:spAutoFit/>
          </a:bodyPr>
          <a:lstStyle/>
          <a:p>
            <a:r>
              <a:rPr lang="en-US" sz="1200">
                <a:latin typeface="Times New Roman" pitchFamily="18" charset="0"/>
                <a:cs typeface="Times New Roman" pitchFamily="18" charset="0"/>
              </a:rPr>
              <a:t>Andrei Alekseevich Bulgakov </a:t>
            </a:r>
            <a:endParaRPr lang="ru-RU" sz="1200">
              <a:latin typeface="Times New Roman" pitchFamily="18" charset="0"/>
              <a:cs typeface="Times New Roman" pitchFamily="18" charset="0"/>
            </a:endParaRPr>
          </a:p>
          <a:p>
            <a:r>
              <a:rPr lang="en-US" sz="1200">
                <a:latin typeface="Times New Roman" pitchFamily="18" charset="0"/>
                <a:cs typeface="Times New Roman" pitchFamily="18" charset="0"/>
              </a:rPr>
              <a:t>Head</a:t>
            </a:r>
            <a:endParaRPr lang="ru-RU" sz="1200">
              <a:latin typeface="Times New Roman" pitchFamily="18" charset="0"/>
              <a:cs typeface="Times New Roman" pitchFamily="18" charset="0"/>
            </a:endParaRPr>
          </a:p>
          <a:p>
            <a:r>
              <a:rPr lang="en-US" sz="1200">
                <a:latin typeface="Times New Roman" pitchFamily="18" charset="0"/>
                <a:cs typeface="Times New Roman" pitchFamily="18" charset="0"/>
              </a:rPr>
              <a:t>city district Shchelkovo</a:t>
            </a:r>
            <a:endParaRPr lang="ru-RU" sz="1200">
              <a:latin typeface="Times New Roman" pitchFamily="18" charset="0"/>
              <a:cs typeface="Times New Roman" pitchFamily="18" charset="0"/>
            </a:endParaRPr>
          </a:p>
        </p:txBody>
      </p:sp>
      <p:sp>
        <p:nvSpPr>
          <p:cNvPr id="10243" name="TextBox 4"/>
          <p:cNvSpPr txBox="1">
            <a:spLocks noChangeArrowheads="1"/>
          </p:cNvSpPr>
          <p:nvPr/>
        </p:nvSpPr>
        <p:spPr bwMode="auto">
          <a:xfrm>
            <a:off x="3671888" y="574675"/>
            <a:ext cx="2854325" cy="5846763"/>
          </a:xfrm>
          <a:prstGeom prst="rect">
            <a:avLst/>
          </a:prstGeom>
          <a:noFill/>
          <a:ln w="9525">
            <a:noFill/>
            <a:miter lim="800000"/>
            <a:headEnd/>
            <a:tailEnd/>
          </a:ln>
        </p:spPr>
        <p:txBody>
          <a:bodyPr lIns="91430" tIns="45715" rIns="91430" bIns="45715">
            <a:spAutoFit/>
          </a:bodyPr>
          <a:lstStyle/>
          <a:p>
            <a:pPr algn="just"/>
            <a:r>
              <a:rPr lang="ru-RU" sz="1100"/>
              <a:t>    </a:t>
            </a:r>
            <a:r>
              <a:rPr lang="en-US" sz="1100">
                <a:latin typeface="Times New Roman" pitchFamily="18" charset="0"/>
                <a:cs typeface="Times New Roman" pitchFamily="18" charset="0"/>
              </a:rPr>
              <a:t>LADIES AND GENTLEMEN! (INVESTORS)</a:t>
            </a:r>
            <a:r>
              <a:rPr lang="ru-RU" sz="1100">
                <a:latin typeface="Times New Roman" pitchFamily="18" charset="0"/>
                <a:cs typeface="Times New Roman" pitchFamily="18" charset="0"/>
              </a:rPr>
              <a:t>.</a:t>
            </a:r>
          </a:p>
          <a:p>
            <a:pPr algn="just"/>
            <a:r>
              <a:rPr lang="en-US" sz="1100">
                <a:latin typeface="Times New Roman" pitchFamily="18" charset="0"/>
                <a:cs typeface="Times New Roman" pitchFamily="18" charset="0"/>
              </a:rPr>
              <a:t> I welcome you on the pages of the information portal " Investment passport of the city district of Shchelkovo. We are confident that this project will not only be useful, but will also become a kind of guide for business people, potential investors who want to establish economic ties with the city district of Shchelkovo.</a:t>
            </a:r>
            <a:endParaRPr lang="ru-RU" sz="1100">
              <a:latin typeface="Times New Roman" pitchFamily="18" charset="0"/>
              <a:cs typeface="Times New Roman" pitchFamily="18" charset="0"/>
            </a:endParaRPr>
          </a:p>
          <a:p>
            <a:pPr algn="just"/>
            <a:r>
              <a:rPr lang="en-US" sz="1100">
                <a:latin typeface="Times New Roman" pitchFamily="18" charset="0"/>
                <a:cs typeface="Times New Roman" pitchFamily="18" charset="0"/>
              </a:rPr>
              <a:t>To ensure economic growth and improve the quality of life of the population of the city district Shchelkovo we have defined a strategy for the development of the municipality. The municipality has approved programs of social and economic development in such areas as education, entrepreneurship, physical culture and sports, ecology and environmental protection, development of road transport complexes, architecture, young generation, energy conservation, gasification.</a:t>
            </a:r>
            <a:endParaRPr lang="ru-RU" sz="1100">
              <a:latin typeface="Times New Roman" pitchFamily="18" charset="0"/>
              <a:cs typeface="Times New Roman" pitchFamily="18" charset="0"/>
            </a:endParaRPr>
          </a:p>
          <a:p>
            <a:pPr algn="just"/>
            <a:r>
              <a:rPr lang="en-US" sz="1100">
                <a:latin typeface="Times New Roman" pitchFamily="18" charset="0"/>
                <a:cs typeface="Times New Roman" pitchFamily="18" charset="0"/>
              </a:rPr>
              <a:t>Investment passport, will help you understand the full potential of the city district Shchelkovo. We are ready for dialogue with potential investors and will support projects and proposals aimed at the development of the Shchelkovo urban district. District of the city of Shchyolkovo is open to active and mutually beneficial partnership. We are waiting for interesting offers from reliable partners.</a:t>
            </a:r>
            <a:endParaRPr lang="ru-RU" sz="1100">
              <a:latin typeface="Times New Roman" pitchFamily="18" charset="0"/>
              <a:cs typeface="Times New Roman" pitchFamily="18" charset="0"/>
            </a:endParaRPr>
          </a:p>
          <a:p>
            <a:pPr algn="just"/>
            <a:endParaRPr lang="ru-RU" sz="1100">
              <a:latin typeface="Times New Roman" pitchFamily="18" charset="0"/>
              <a:cs typeface="Times New Roman" pitchFamily="18" charset="0"/>
            </a:endParaRPr>
          </a:p>
          <a:p>
            <a:pPr algn="just"/>
            <a:r>
              <a:rPr lang="en-US" sz="1100">
                <a:latin typeface="Times New Roman" pitchFamily="18" charset="0"/>
                <a:cs typeface="Times New Roman" pitchFamily="18" charset="0"/>
              </a:rPr>
              <a:t> Head</a:t>
            </a:r>
            <a:endParaRPr lang="ru-RU" sz="1100">
              <a:latin typeface="Times New Roman" pitchFamily="18" charset="0"/>
              <a:cs typeface="Times New Roman" pitchFamily="18" charset="0"/>
            </a:endParaRPr>
          </a:p>
          <a:p>
            <a:pPr algn="just"/>
            <a:r>
              <a:rPr lang="en-US" sz="1100">
                <a:latin typeface="Times New Roman" pitchFamily="18" charset="0"/>
                <a:cs typeface="Times New Roman" pitchFamily="18" charset="0"/>
              </a:rPr>
              <a:t> city district Shchelkovo </a:t>
            </a:r>
            <a:endParaRPr lang="ru-RU" sz="1100">
              <a:latin typeface="Times New Roman" pitchFamily="18" charset="0"/>
              <a:cs typeface="Times New Roman" pitchFamily="18" charset="0"/>
            </a:endParaRPr>
          </a:p>
          <a:p>
            <a:pPr algn="just"/>
            <a:r>
              <a:rPr lang="en-US" sz="1100">
                <a:latin typeface="Times New Roman" pitchFamily="18" charset="0"/>
                <a:cs typeface="Times New Roman" pitchFamily="18" charset="0"/>
              </a:rPr>
              <a:t>Moscow region</a:t>
            </a:r>
          </a:p>
        </p:txBody>
      </p:sp>
      <p:sp>
        <p:nvSpPr>
          <p:cNvPr id="10244" name="TextBox 5"/>
          <p:cNvSpPr txBox="1">
            <a:spLocks noChangeArrowheads="1"/>
          </p:cNvSpPr>
          <p:nvPr/>
        </p:nvSpPr>
        <p:spPr bwMode="auto">
          <a:xfrm>
            <a:off x="6684963" y="252413"/>
            <a:ext cx="4694237" cy="3308350"/>
          </a:xfrm>
          <a:prstGeom prst="rect">
            <a:avLst/>
          </a:prstGeom>
          <a:noFill/>
          <a:ln w="9525">
            <a:noFill/>
            <a:miter lim="800000"/>
            <a:headEnd/>
            <a:tailEnd/>
          </a:ln>
        </p:spPr>
        <p:txBody>
          <a:bodyPr lIns="91430" tIns="45715" rIns="91430" bIns="45715">
            <a:spAutoFit/>
          </a:bodyPr>
          <a:lstStyle/>
          <a:p>
            <a:r>
              <a:rPr lang="en-US" sz="1100">
                <a:latin typeface="Times New Roman" pitchFamily="18" charset="0"/>
                <a:cs typeface="Times New Roman" pitchFamily="18" charset="0"/>
              </a:rPr>
              <a:t>Shchelkovo city district of Moscow region is a Russian region with a rich cultural heritage, well-developed industry and agriculture, with a strong scientific base and qualified personnel.</a:t>
            </a:r>
            <a:endParaRPr lang="ru-RU" sz="1100">
              <a:latin typeface="Times New Roman" pitchFamily="18" charset="0"/>
              <a:cs typeface="Times New Roman" pitchFamily="18" charset="0"/>
            </a:endParaRPr>
          </a:p>
          <a:p>
            <a:endParaRPr lang="ru-RU" sz="1100">
              <a:latin typeface="Times New Roman" pitchFamily="18" charset="0"/>
              <a:cs typeface="Times New Roman" pitchFamily="18" charset="0"/>
            </a:endParaRPr>
          </a:p>
          <a:p>
            <a:r>
              <a:rPr lang="en-US" sz="1100">
                <a:latin typeface="Times New Roman" pitchFamily="18" charset="0"/>
                <a:cs typeface="Times New Roman" pitchFamily="18" charset="0"/>
              </a:rPr>
              <a:t>Shchelkovo urban district is located in the North-East of the Moscow region, the distance from Moscow ring road (min/max) 12/60 kilometers.</a:t>
            </a:r>
            <a:endParaRPr lang="ru-RU" sz="1100">
              <a:latin typeface="Times New Roman" pitchFamily="18" charset="0"/>
              <a:cs typeface="Times New Roman" pitchFamily="18" charset="0"/>
            </a:endParaRPr>
          </a:p>
          <a:p>
            <a:endParaRPr lang="ru-RU" sz="1100">
              <a:latin typeface="Times New Roman" pitchFamily="18" charset="0"/>
              <a:cs typeface="Times New Roman" pitchFamily="18" charset="0"/>
            </a:endParaRPr>
          </a:p>
          <a:p>
            <a:r>
              <a:rPr lang="en-US" sz="1100">
                <a:latin typeface="Times New Roman" pitchFamily="18" charset="0"/>
                <a:cs typeface="Times New Roman" pitchFamily="18" charset="0"/>
              </a:rPr>
              <a:t>The total area of 621 sq km, much of which is Klyazma-Meshcherskaya lowland (area of Shelkovo city – a total of 8.74 hectares.)</a:t>
            </a:r>
            <a:endParaRPr lang="ru-RU" sz="1100">
              <a:latin typeface="Times New Roman" pitchFamily="18" charset="0"/>
              <a:cs typeface="Times New Roman" pitchFamily="18" charset="0"/>
            </a:endParaRPr>
          </a:p>
          <a:p>
            <a:endParaRPr lang="ru-RU" sz="1100">
              <a:latin typeface="Times New Roman" pitchFamily="18" charset="0"/>
              <a:cs typeface="Times New Roman" pitchFamily="18" charset="0"/>
            </a:endParaRPr>
          </a:p>
          <a:p>
            <a:r>
              <a:rPr lang="en-US" sz="1100">
                <a:latin typeface="Times New Roman" pitchFamily="18" charset="0"/>
                <a:cs typeface="Times New Roman" pitchFamily="18" charset="0"/>
              </a:rPr>
              <a:t>The urban district of Shchelkovo includes settlements:</a:t>
            </a:r>
            <a:endParaRPr lang="ru-RU" sz="1100">
              <a:latin typeface="Times New Roman" pitchFamily="18" charset="0"/>
              <a:cs typeface="Times New Roman" pitchFamily="18" charset="0"/>
            </a:endParaRPr>
          </a:p>
          <a:p>
            <a:endParaRPr lang="ru-RU" sz="1100">
              <a:latin typeface="Times New Roman" pitchFamily="18" charset="0"/>
              <a:cs typeface="Times New Roman" pitchFamily="18" charset="0"/>
            </a:endParaRPr>
          </a:p>
          <a:p>
            <a:pPr>
              <a:buFont typeface="Arial" charset="0"/>
              <a:buChar char="•"/>
            </a:pPr>
            <a:r>
              <a:rPr lang="en-US" sz="1100">
                <a:latin typeface="Times New Roman" pitchFamily="18" charset="0"/>
                <a:cs typeface="Times New Roman" pitchFamily="18" charset="0"/>
              </a:rPr>
              <a:t> Shchyolkovo; </a:t>
            </a:r>
            <a:r>
              <a:rPr lang="ru-RU" sz="1100">
                <a:latin typeface="Times New Roman" pitchFamily="18" charset="0"/>
                <a:cs typeface="Times New Roman" pitchFamily="18" charset="0"/>
              </a:rPr>
              <a:t>                               *</a:t>
            </a:r>
            <a:r>
              <a:rPr lang="en-US" sz="1100">
                <a:latin typeface="Times New Roman" pitchFamily="18" charset="0"/>
                <a:cs typeface="Times New Roman" pitchFamily="18" charset="0"/>
              </a:rPr>
              <a:t> Monino</a:t>
            </a:r>
            <a:r>
              <a:rPr lang="ru-RU" sz="1100">
                <a:latin typeface="Times New Roman" pitchFamily="18" charset="0"/>
                <a:cs typeface="Times New Roman" pitchFamily="18" charset="0"/>
              </a:rPr>
              <a:t> </a:t>
            </a:r>
          </a:p>
          <a:p>
            <a:pPr>
              <a:buFont typeface="Arial" charset="0"/>
              <a:buChar char="•"/>
            </a:pPr>
            <a:r>
              <a:rPr lang="en-US" sz="1100">
                <a:latin typeface="Times New Roman" pitchFamily="18" charset="0"/>
                <a:cs typeface="Times New Roman" pitchFamily="18" charset="0"/>
              </a:rPr>
              <a:t> Grebnevskoy; </a:t>
            </a:r>
            <a:r>
              <a:rPr lang="ru-RU" sz="1100">
                <a:latin typeface="Times New Roman" pitchFamily="18" charset="0"/>
                <a:cs typeface="Times New Roman" pitchFamily="18" charset="0"/>
              </a:rPr>
              <a:t>                               </a:t>
            </a:r>
            <a:r>
              <a:rPr lang="en-US" sz="1100">
                <a:latin typeface="Times New Roman" pitchFamily="18" charset="0"/>
                <a:cs typeface="Times New Roman" pitchFamily="18" charset="0"/>
              </a:rPr>
              <a:t>* Ogudnevskoe</a:t>
            </a:r>
            <a:endParaRPr lang="ru-RU" sz="1100">
              <a:latin typeface="Times New Roman" pitchFamily="18" charset="0"/>
              <a:cs typeface="Times New Roman" pitchFamily="18" charset="0"/>
            </a:endParaRPr>
          </a:p>
          <a:p>
            <a:pPr>
              <a:buFont typeface="Arial" charset="0"/>
              <a:buChar char="•"/>
            </a:pPr>
            <a:r>
              <a:rPr lang="en-US" sz="1100">
                <a:latin typeface="Times New Roman" pitchFamily="18" charset="0"/>
                <a:cs typeface="Times New Roman" pitchFamily="18" charset="0"/>
              </a:rPr>
              <a:t> Zagoryansky; </a:t>
            </a:r>
            <a:r>
              <a:rPr lang="ru-RU" sz="1100">
                <a:latin typeface="Times New Roman" pitchFamily="18" charset="0"/>
                <a:cs typeface="Times New Roman" pitchFamily="18" charset="0"/>
              </a:rPr>
              <a:t>                                *</a:t>
            </a:r>
            <a:r>
              <a:rPr lang="en-US" sz="1100">
                <a:latin typeface="Times New Roman" pitchFamily="18" charset="0"/>
                <a:cs typeface="Times New Roman" pitchFamily="18" charset="0"/>
              </a:rPr>
              <a:t> Fryanovo; </a:t>
            </a:r>
            <a:endParaRPr lang="ru-RU" sz="1100">
              <a:latin typeface="Times New Roman" pitchFamily="18" charset="0"/>
              <a:cs typeface="Times New Roman" pitchFamily="18" charset="0"/>
            </a:endParaRPr>
          </a:p>
          <a:p>
            <a:pPr>
              <a:buFont typeface="Arial" charset="0"/>
              <a:buChar char="•"/>
            </a:pPr>
            <a:r>
              <a:rPr lang="en-US" sz="1100">
                <a:latin typeface="Times New Roman" pitchFamily="18" charset="0"/>
                <a:cs typeface="Times New Roman" pitchFamily="18" charset="0"/>
              </a:rPr>
              <a:t> Medvezhye-Ozerskoye;</a:t>
            </a:r>
            <a:r>
              <a:rPr lang="ru-RU" sz="1100">
                <a:latin typeface="Times New Roman" pitchFamily="18" charset="0"/>
                <a:cs typeface="Times New Roman" pitchFamily="18" charset="0"/>
              </a:rPr>
              <a:t>                 </a:t>
            </a:r>
            <a:r>
              <a:rPr lang="en-US" sz="1100">
                <a:latin typeface="Times New Roman" pitchFamily="18" charset="0"/>
                <a:cs typeface="Times New Roman" pitchFamily="18" charset="0"/>
              </a:rPr>
              <a:t>* Trubinskoye</a:t>
            </a:r>
            <a:endParaRPr lang="ru-RU" sz="1100">
              <a:latin typeface="Times New Roman" pitchFamily="18" charset="0"/>
              <a:cs typeface="Times New Roman" pitchFamily="18" charset="0"/>
            </a:endParaRPr>
          </a:p>
          <a:p>
            <a:pPr>
              <a:buFont typeface="Arial" charset="0"/>
              <a:buChar char="•"/>
            </a:pPr>
            <a:endParaRPr lang="ru-RU" sz="1100">
              <a:latin typeface="Times New Roman" pitchFamily="18" charset="0"/>
              <a:cs typeface="Times New Roman" pitchFamily="18" charset="0"/>
            </a:endParaRPr>
          </a:p>
          <a:p>
            <a:pPr>
              <a:buFont typeface="Arial" charset="0"/>
              <a:buChar char="•"/>
            </a:pPr>
            <a:r>
              <a:rPr lang="en-US" sz="1100">
                <a:latin typeface="Times New Roman" pitchFamily="18" charset="0"/>
                <a:cs typeface="Times New Roman" pitchFamily="18" charset="0"/>
              </a:rPr>
              <a:t>80 settlements, including 27 settlements with a population of more than 300 people</a:t>
            </a:r>
            <a:endParaRPr lang="ru-RU" sz="1100">
              <a:latin typeface="Times New Roman" pitchFamily="18" charset="0"/>
              <a:cs typeface="Times New Roman" pitchFamily="18" charset="0"/>
            </a:endParaRPr>
          </a:p>
        </p:txBody>
      </p:sp>
      <p:sp>
        <p:nvSpPr>
          <p:cNvPr id="10245" name="TextBox 6"/>
          <p:cNvSpPr txBox="1">
            <a:spLocks noChangeArrowheads="1"/>
          </p:cNvSpPr>
          <p:nvPr/>
        </p:nvSpPr>
        <p:spPr bwMode="auto">
          <a:xfrm>
            <a:off x="6753225" y="3903663"/>
            <a:ext cx="4572000" cy="1092597"/>
          </a:xfrm>
          <a:prstGeom prst="rect">
            <a:avLst/>
          </a:prstGeom>
          <a:noFill/>
          <a:ln w="9525">
            <a:noFill/>
            <a:miter lim="800000"/>
            <a:headEnd/>
            <a:tailEnd/>
          </a:ln>
        </p:spPr>
        <p:txBody>
          <a:bodyPr lIns="91430" tIns="45715" rIns="91430" bIns="45715">
            <a:spAutoFit/>
          </a:bodyPr>
          <a:lstStyle/>
          <a:p>
            <a:r>
              <a:rPr lang="en-US" sz="1100" dirty="0">
                <a:latin typeface="Times New Roman" pitchFamily="18" charset="0"/>
                <a:cs typeface="Times New Roman" pitchFamily="18" charset="0"/>
              </a:rPr>
              <a:t>The population of the city district </a:t>
            </a:r>
            <a:r>
              <a:rPr lang="en-US" sz="1100" dirty="0" err="1">
                <a:latin typeface="Times New Roman" pitchFamily="18" charset="0"/>
                <a:cs typeface="Times New Roman" pitchFamily="18" charset="0"/>
              </a:rPr>
              <a:t>Shchelkovo</a:t>
            </a:r>
            <a:r>
              <a:rPr lang="en-US" sz="1100" dirty="0">
                <a:latin typeface="Times New Roman" pitchFamily="18" charset="0"/>
                <a:cs typeface="Times New Roman" pitchFamily="18" charset="0"/>
              </a:rPr>
              <a:t> on January 1 </a:t>
            </a:r>
            <a:r>
              <a:rPr lang="en-US" sz="1100" dirty="0" smtClean="0">
                <a:latin typeface="Times New Roman" pitchFamily="18" charset="0"/>
                <a:cs typeface="Times New Roman" pitchFamily="18" charset="0"/>
              </a:rPr>
              <a:t>20</a:t>
            </a:r>
            <a:r>
              <a:rPr lang="ru-RU" sz="1100" dirty="0" smtClean="0">
                <a:latin typeface="Times New Roman" pitchFamily="18" charset="0"/>
                <a:cs typeface="Times New Roman" pitchFamily="18" charset="0"/>
              </a:rPr>
              <a:t>24</a:t>
            </a:r>
            <a:r>
              <a:rPr lang="en-US" sz="1100" dirty="0" smtClean="0">
                <a:latin typeface="Times New Roman" pitchFamily="18" charset="0"/>
                <a:cs typeface="Times New Roman" pitchFamily="18" charset="0"/>
              </a:rPr>
              <a:t> </a:t>
            </a:r>
            <a:r>
              <a:rPr lang="en-US" sz="1100" dirty="0">
                <a:latin typeface="Times New Roman" pitchFamily="18" charset="0"/>
                <a:cs typeface="Times New Roman" pitchFamily="18" charset="0"/>
              </a:rPr>
              <a:t>according to the Federal state statistics service for the Moscow region is </a:t>
            </a:r>
            <a:r>
              <a:rPr lang="ru-RU" sz="1100" dirty="0" smtClean="0">
                <a:latin typeface="Times New Roman" pitchFamily="18" charset="0"/>
                <a:cs typeface="Times New Roman" pitchFamily="18" charset="0"/>
              </a:rPr>
              <a:t>218</a:t>
            </a:r>
            <a:r>
              <a:rPr lang="en-US" sz="1100" dirty="0" smtClean="0">
                <a:latin typeface="Times New Roman" pitchFamily="18" charset="0"/>
                <a:cs typeface="Times New Roman" pitchFamily="18" charset="0"/>
              </a:rPr>
              <a:t>.3 </a:t>
            </a:r>
            <a:r>
              <a:rPr lang="en-US" sz="1100" dirty="0">
                <a:latin typeface="Times New Roman" pitchFamily="18" charset="0"/>
                <a:cs typeface="Times New Roman" pitchFamily="18" charset="0"/>
              </a:rPr>
              <a:t>thousand people</a:t>
            </a:r>
          </a:p>
          <a:p>
            <a:endParaRPr lang="en-US" sz="1000" dirty="0"/>
          </a:p>
          <a:p>
            <a:r>
              <a:rPr lang="en-US" sz="1000" dirty="0">
                <a:hlinkClick r:id="rId2"/>
              </a:rPr>
              <a:t/>
            </a:r>
            <a:br>
              <a:rPr lang="en-US" sz="1000" dirty="0">
                <a:hlinkClick r:id="rId2"/>
              </a:rPr>
            </a:br>
            <a:endParaRPr lang="ru-RU" sz="1200" b="1" dirty="0">
              <a:latin typeface="Times New Roman" pitchFamily="18" charset="0"/>
              <a:cs typeface="Times New Roman" pitchFamily="18" charset="0"/>
            </a:endParaRPr>
          </a:p>
        </p:txBody>
      </p:sp>
      <p:pic>
        <p:nvPicPr>
          <p:cNvPr id="10246" name="Рисунок 8" descr="h9AuSHJQQQryGY88sp27YoXXXL4j3HpexhjNOf_P3YmryPKwJ94QGRtDb3Sbc6KY.jpg"/>
          <p:cNvPicPr>
            <a:picLocks noChangeAspect="1"/>
          </p:cNvPicPr>
          <p:nvPr/>
        </p:nvPicPr>
        <p:blipFill>
          <a:blip r:embed="rId3" cstate="print"/>
          <a:srcRect/>
          <a:stretch>
            <a:fillRect/>
          </a:stretch>
        </p:blipFill>
        <p:spPr bwMode="auto">
          <a:xfrm>
            <a:off x="7897813" y="4794250"/>
            <a:ext cx="2774950" cy="1838325"/>
          </a:xfrm>
          <a:prstGeom prst="rect">
            <a:avLst/>
          </a:prstGeom>
          <a:noFill/>
          <a:ln w="9525">
            <a:noFill/>
            <a:miter lim="800000"/>
            <a:headEnd/>
            <a:tailEnd/>
          </a:ln>
        </p:spPr>
      </p:pic>
      <p:pic>
        <p:nvPicPr>
          <p:cNvPr id="10247" name="Picture 8" descr="C:\Users\314\Desktop\фото для стенда\photo_2020-06-18_09-06-15.jpg"/>
          <p:cNvPicPr>
            <a:picLocks noChangeAspect="1" noChangeArrowheads="1"/>
          </p:cNvPicPr>
          <p:nvPr/>
        </p:nvPicPr>
        <p:blipFill>
          <a:blip r:embed="rId4" cstate="print"/>
          <a:srcRect/>
          <a:stretch>
            <a:fillRect/>
          </a:stretch>
        </p:blipFill>
        <p:spPr bwMode="auto">
          <a:xfrm>
            <a:off x="333375" y="839788"/>
            <a:ext cx="3046413" cy="2057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913" y="177800"/>
            <a:ext cx="11642725" cy="750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USEFUL INFORMATION FOR INVESTORS</a:t>
            </a:r>
            <a:endParaRPr lang="ru-RU" sz="3200" dirty="0">
              <a:latin typeface="Arial" panose="020B0604020202020204" pitchFamily="34" charset="0"/>
              <a:cs typeface="Arial" panose="020B0604020202020204" pitchFamily="34" charset="0"/>
            </a:endParaRPr>
          </a:p>
        </p:txBody>
      </p:sp>
      <p:sp>
        <p:nvSpPr>
          <p:cNvPr id="49155" name="TextBox 2"/>
          <p:cNvSpPr txBox="1">
            <a:spLocks noChangeArrowheads="1"/>
          </p:cNvSpPr>
          <p:nvPr/>
        </p:nvSpPr>
        <p:spPr bwMode="auto">
          <a:xfrm>
            <a:off x="1435100" y="1733550"/>
            <a:ext cx="9412288" cy="4154488"/>
          </a:xfrm>
          <a:prstGeom prst="rect">
            <a:avLst/>
          </a:prstGeom>
          <a:noFill/>
          <a:ln w="9525">
            <a:noFill/>
            <a:miter lim="800000"/>
            <a:headEnd/>
            <a:tailEnd/>
          </a:ln>
        </p:spPr>
        <p:txBody>
          <a:bodyPr lIns="91430" tIns="45715" rIns="91430" bIns="45715">
            <a:spAutoFit/>
          </a:bodyPr>
          <a:lstStyle/>
          <a:p>
            <a:r>
              <a:rPr lang="en-US" sz="2400" b="1" dirty="0">
                <a:latin typeface="Times New Roman" pitchFamily="18" charset="0"/>
                <a:cs typeface="Times New Roman" pitchFamily="18" charset="0"/>
              </a:rPr>
              <a:t>Administration of the city district </a:t>
            </a:r>
            <a:r>
              <a:rPr lang="en-US" sz="2400" b="1" dirty="0" err="1">
                <a:latin typeface="Times New Roman" pitchFamily="18" charset="0"/>
                <a:cs typeface="Times New Roman" pitchFamily="18" charset="0"/>
              </a:rPr>
              <a:t>Shchelkovo</a:t>
            </a:r>
            <a:r>
              <a:rPr lang="en-US" sz="2400" b="1" dirty="0">
                <a:latin typeface="Times New Roman" pitchFamily="18" charset="0"/>
                <a:cs typeface="Times New Roman" pitchFamily="18" charset="0"/>
              </a:rPr>
              <a:t> Moscow region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Address: 141100, Moscow region, </a:t>
            </a:r>
            <a:r>
              <a:rPr lang="en-US" sz="2400" dirty="0" err="1">
                <a:latin typeface="Times New Roman" pitchFamily="18" charset="0"/>
                <a:cs typeface="Times New Roman" pitchFamily="18" charset="0"/>
              </a:rPr>
              <a:t>Shchelkovo</a:t>
            </a:r>
            <a:r>
              <a:rPr lang="en-US" sz="2400" dirty="0">
                <a:latin typeface="Times New Roman" pitchFamily="18" charset="0"/>
                <a:cs typeface="Times New Roman" pitchFamily="18" charset="0"/>
              </a:rPr>
              <a:t> city district,</a:t>
            </a:r>
          </a:p>
          <a:p>
            <a:r>
              <a:rPr lang="en-US" sz="2400" dirty="0">
                <a:latin typeface="Times New Roman" pitchFamily="18" charset="0"/>
                <a:cs typeface="Times New Roman" pitchFamily="18" charset="0"/>
              </a:rPr>
              <a:t> Lenin square, 2.</a:t>
            </a:r>
          </a:p>
          <a:p>
            <a:r>
              <a:rPr lang="en-US" sz="2400" dirty="0">
                <a:latin typeface="Times New Roman" pitchFamily="18" charset="0"/>
                <a:cs typeface="Times New Roman" pitchFamily="18" charset="0"/>
              </a:rPr>
              <a:t> </a:t>
            </a:r>
          </a:p>
          <a:p>
            <a:r>
              <a:rPr lang="en-US" sz="2400" b="1" dirty="0">
                <a:latin typeface="Times New Roman" pitchFamily="18" charset="0"/>
                <a:cs typeface="Times New Roman" pitchFamily="18" charset="0"/>
              </a:rPr>
              <a:t>Department of investments of administration of the city district </a:t>
            </a:r>
            <a:r>
              <a:rPr lang="en-US" sz="2400" b="1" dirty="0" err="1">
                <a:latin typeface="Times New Roman" pitchFamily="18" charset="0"/>
                <a:cs typeface="Times New Roman" pitchFamily="18" charset="0"/>
              </a:rPr>
              <a:t>Shchelkovo</a:t>
            </a:r>
            <a:r>
              <a:rPr lang="en-US" sz="2400" b="1"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phone: </a:t>
            </a:r>
            <a:r>
              <a:rPr lang="en-US" sz="2400" dirty="0" smtClean="0">
                <a:latin typeface="Times New Roman" pitchFamily="18" charset="0"/>
                <a:cs typeface="Times New Roman" pitchFamily="18" charset="0"/>
              </a:rPr>
              <a:t>8(496)561-11-6</a:t>
            </a:r>
            <a:r>
              <a:rPr lang="ru-RU" sz="2400" dirty="0" smtClean="0">
                <a:latin typeface="Times New Roman" pitchFamily="18" charset="0"/>
                <a:cs typeface="Times New Roman" pitchFamily="18" charset="0"/>
              </a:rPr>
              <a:t>1</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email address</a:t>
            </a:r>
            <a:r>
              <a:rPr lang="en-US" sz="2400" dirty="0" smtClean="0">
                <a:latin typeface="Times New Roman" pitchFamily="18" charset="0"/>
                <a:cs typeface="Times New Roman" pitchFamily="18" charset="0"/>
              </a:rPr>
              <a:t>:</a:t>
            </a:r>
            <a:r>
              <a:rPr lang="ru-RU" altLang="ru-RU" sz="2400" dirty="0" smtClean="0">
                <a:latin typeface="Times New Roman" pitchFamily="18" charset="0"/>
                <a:cs typeface="Times New Roman" pitchFamily="18" charset="0"/>
              </a:rPr>
              <a:t> </a:t>
            </a:r>
            <a:r>
              <a:rPr lang="en-US" altLang="ru-RU" sz="2400" dirty="0" smtClean="0">
                <a:latin typeface="Times New Roman" pitchFamily="18" charset="0"/>
                <a:cs typeface="Times New Roman" pitchFamily="18" charset="0"/>
              </a:rPr>
              <a:t>investotdel@shhyolkovo.ru</a:t>
            </a: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31413" y="2611438"/>
            <a:ext cx="96837"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ru-RU" sz="2400" b="1" dirty="0">
                <a:latin typeface="Arial" panose="020B0604020202020204" pitchFamily="34" charset="0"/>
                <a:cs typeface="Arial" panose="020B0604020202020204" pitchFamily="34" charset="0"/>
              </a:rPr>
              <a:t>География</a:t>
            </a:r>
            <a:endParaRPr lang="ru-RU" sz="1600" i="1" dirty="0">
              <a:latin typeface="Arial" panose="020B0604020202020204" pitchFamily="34" charset="0"/>
              <a:cs typeface="Arial" panose="020B0604020202020204" pitchFamily="34" charset="0"/>
            </a:endParaRPr>
          </a:p>
        </p:txBody>
      </p:sp>
      <p:sp>
        <p:nvSpPr>
          <p:cNvPr id="4" name="Прямоугольник 3"/>
          <p:cNvSpPr/>
          <p:nvPr/>
        </p:nvSpPr>
        <p:spPr>
          <a:xfrm>
            <a:off x="5057775" y="1143000"/>
            <a:ext cx="6172200" cy="5324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dirty="0">
              <a:solidFill>
                <a:schemeClr val="tx1"/>
              </a:solidFill>
            </a:endParaRPr>
          </a:p>
        </p:txBody>
      </p:sp>
      <p:sp>
        <p:nvSpPr>
          <p:cNvPr id="9" name="Прямоугольник 8"/>
          <p:cNvSpPr/>
          <p:nvPr/>
        </p:nvSpPr>
        <p:spPr>
          <a:xfrm>
            <a:off x="11430000" y="1044575"/>
            <a:ext cx="487363" cy="2076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dirty="0"/>
          </a:p>
        </p:txBody>
      </p:sp>
      <p:sp>
        <p:nvSpPr>
          <p:cNvPr id="16" name="Прямоугольник 15"/>
          <p:cNvSpPr/>
          <p:nvPr/>
        </p:nvSpPr>
        <p:spPr>
          <a:xfrm>
            <a:off x="5060950" y="960438"/>
            <a:ext cx="6178550" cy="2308225"/>
          </a:xfrm>
          <a:prstGeom prst="rect">
            <a:avLst/>
          </a:prstGeom>
        </p:spPr>
        <p:style>
          <a:lnRef idx="2">
            <a:schemeClr val="dk1"/>
          </a:lnRef>
          <a:fillRef idx="1">
            <a:schemeClr val="lt1"/>
          </a:fillRef>
          <a:effectRef idx="0">
            <a:schemeClr val="dk1"/>
          </a:effectRef>
          <a:fontRef idx="minor">
            <a:schemeClr val="dk1"/>
          </a:fontRef>
        </p:style>
        <p:txBody>
          <a:bodyPr lIns="91430" tIns="45715" rIns="91430" bIns="45715">
            <a:spAutoFit/>
          </a:bodyPr>
          <a:lstStyle/>
          <a:p>
            <a:pPr algn="just">
              <a:defRPr/>
            </a:pPr>
            <a:r>
              <a:rPr lang="en-US" dirty="0" err="1">
                <a:latin typeface="Times New Roman" pitchFamily="18" charset="0"/>
                <a:cs typeface="Times New Roman" pitchFamily="18" charset="0"/>
              </a:rPr>
              <a:t>Shchelkovo</a:t>
            </a:r>
            <a:r>
              <a:rPr lang="en-US" dirty="0">
                <a:latin typeface="Times New Roman" pitchFamily="18" charset="0"/>
                <a:cs typeface="Times New Roman" pitchFamily="18" charset="0"/>
              </a:rPr>
              <a:t> urban district is located in the North-Eastern part of the Moscow region, bordered in the South by </a:t>
            </a:r>
            <a:r>
              <a:rPr lang="en-US" dirty="0" err="1">
                <a:latin typeface="Times New Roman" pitchFamily="18" charset="0"/>
                <a:cs typeface="Times New Roman" pitchFamily="18" charset="0"/>
              </a:rPr>
              <a:t>Balashikha</a:t>
            </a:r>
            <a:r>
              <a:rPr lang="en-US" dirty="0">
                <a:latin typeface="Times New Roman" pitchFamily="18" charset="0"/>
                <a:cs typeface="Times New Roman" pitchFamily="18" charset="0"/>
              </a:rPr>
              <a:t> urban district, in the West by </a:t>
            </a:r>
            <a:r>
              <a:rPr lang="en-US" dirty="0" err="1">
                <a:latin typeface="Times New Roman" pitchFamily="18" charset="0"/>
                <a:cs typeface="Times New Roman" pitchFamily="18" charset="0"/>
              </a:rPr>
              <a:t>Korolev</a:t>
            </a:r>
            <a:r>
              <a:rPr lang="en-US" dirty="0">
                <a:latin typeface="Times New Roman" pitchFamily="18" charset="0"/>
                <a:cs typeface="Times New Roman" pitchFamily="18" charset="0"/>
              </a:rPr>
              <a:t> urban district and </a:t>
            </a:r>
            <a:r>
              <a:rPr lang="en-US" dirty="0" err="1">
                <a:latin typeface="Times New Roman" pitchFamily="18" charset="0"/>
                <a:cs typeface="Times New Roman" pitchFamily="18" charset="0"/>
              </a:rPr>
              <a:t>Ivanteevka</a:t>
            </a:r>
            <a:r>
              <a:rPr lang="en-US" dirty="0">
                <a:latin typeface="Times New Roman" pitchFamily="18" charset="0"/>
                <a:cs typeface="Times New Roman" pitchFamily="18" charset="0"/>
              </a:rPr>
              <a:t> urban district and Pushkin district, in the East by </a:t>
            </a:r>
            <a:r>
              <a:rPr lang="en-US" dirty="0" err="1">
                <a:latin typeface="Times New Roman" pitchFamily="18" charset="0"/>
                <a:cs typeface="Times New Roman" pitchFamily="18" charset="0"/>
              </a:rPr>
              <a:t>Bogorodsky</a:t>
            </a:r>
            <a:r>
              <a:rPr lang="en-US" dirty="0">
                <a:latin typeface="Times New Roman" pitchFamily="18" charset="0"/>
                <a:cs typeface="Times New Roman" pitchFamily="18" charset="0"/>
              </a:rPr>
              <a:t> urban district, </a:t>
            </a:r>
            <a:r>
              <a:rPr lang="en-US" dirty="0" err="1">
                <a:latin typeface="Times New Roman" pitchFamily="18" charset="0"/>
                <a:cs typeface="Times New Roman" pitchFamily="18" charset="0"/>
              </a:rPr>
              <a:t>Chernogolovka</a:t>
            </a:r>
            <a:r>
              <a:rPr lang="en-US" dirty="0">
                <a:latin typeface="Times New Roman" pitchFamily="18" charset="0"/>
                <a:cs typeface="Times New Roman" pitchFamily="18" charset="0"/>
              </a:rPr>
              <a:t> urban district and </a:t>
            </a:r>
            <a:r>
              <a:rPr lang="en-US" dirty="0" err="1">
                <a:latin typeface="Times New Roman" pitchFamily="18" charset="0"/>
                <a:cs typeface="Times New Roman" pitchFamily="18" charset="0"/>
              </a:rPr>
              <a:t>Losino-Petrovsky</a:t>
            </a:r>
            <a:r>
              <a:rPr lang="en-US" dirty="0">
                <a:latin typeface="Times New Roman" pitchFamily="18" charset="0"/>
                <a:cs typeface="Times New Roman" pitchFamily="18" charset="0"/>
              </a:rPr>
              <a:t> urban district, in the North by </a:t>
            </a:r>
            <a:r>
              <a:rPr lang="en-US" dirty="0" err="1">
                <a:latin typeface="Times New Roman" pitchFamily="18" charset="0"/>
                <a:cs typeface="Times New Roman" pitchFamily="18" charset="0"/>
              </a:rPr>
              <a:t>Krasnoarmeysk</a:t>
            </a:r>
            <a:r>
              <a:rPr lang="en-US" dirty="0">
                <a:latin typeface="Times New Roman" pitchFamily="18" charset="0"/>
                <a:cs typeface="Times New Roman" pitchFamily="18" charset="0"/>
              </a:rPr>
              <a:t> urban district and Vladimir region. </a:t>
            </a:r>
            <a:r>
              <a:rPr lang="en-US" dirty="0">
                <a:latin typeface="Times New Roman" pitchFamily="18" charset="0"/>
                <a:cs typeface="Times New Roman" pitchFamily="18" charset="0"/>
              </a:rPr>
              <a:t>The city district is home to </a:t>
            </a:r>
            <a:r>
              <a:rPr lang="ru-RU" dirty="0" smtClean="0">
                <a:latin typeface="Times New Roman" pitchFamily="18" charset="0"/>
                <a:cs typeface="Times New Roman" pitchFamily="18" charset="0"/>
              </a:rPr>
              <a:t>21</a:t>
            </a:r>
            <a:r>
              <a:rPr lang="en-US" dirty="0" smtClean="0">
                <a:latin typeface="Times New Roman" pitchFamily="18" charset="0"/>
                <a:cs typeface="Times New Roman" pitchFamily="18" charset="0"/>
              </a:rPr>
              <a:t>8.3 </a:t>
            </a:r>
            <a:r>
              <a:rPr lang="en-US" dirty="0">
                <a:latin typeface="Times New Roman" pitchFamily="18" charset="0"/>
                <a:cs typeface="Times New Roman" pitchFamily="18" charset="0"/>
              </a:rPr>
              <a:t>thousand people potential consumers of products</a:t>
            </a:r>
            <a:endParaRPr lang="ru-RU" dirty="0">
              <a:solidFill>
                <a:srgbClr val="000000"/>
              </a:solidFill>
              <a:latin typeface="Times New Roman" pitchFamily="18" charset="0"/>
              <a:cs typeface="Times New Roman" pitchFamily="18" charset="0"/>
            </a:endParaRPr>
          </a:p>
        </p:txBody>
      </p:sp>
      <p:sp>
        <p:nvSpPr>
          <p:cNvPr id="17" name="Овал 16"/>
          <p:cNvSpPr/>
          <p:nvPr/>
        </p:nvSpPr>
        <p:spPr>
          <a:xfrm>
            <a:off x="7651090" y="4611762"/>
            <a:ext cx="1304224" cy="665009"/>
          </a:xfrm>
          <a:prstGeom prst="ellipse">
            <a:avLst/>
          </a:prstGeom>
          <a:solidFill>
            <a:schemeClr val="bg1"/>
          </a:solidFill>
          <a:ln>
            <a:solidFill>
              <a:schemeClr val="accent5">
                <a:lumMod val="20000"/>
                <a:lumOff val="80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lIns="91430" tIns="45715" rIns="91430" bIns="45715" anchor="ctr"/>
          <a:lstStyle/>
          <a:p>
            <a:pPr algn="ctr" fontAlgn="auto">
              <a:spcBef>
                <a:spcPts val="0"/>
              </a:spcBef>
              <a:spcAft>
                <a:spcPts val="0"/>
              </a:spcAft>
              <a:defRPr/>
            </a:pPr>
            <a:r>
              <a:rPr lang="en-US" sz="1000" b="1" dirty="0" err="1">
                <a:ln w="12700">
                  <a:solidFill>
                    <a:schemeClr val="tx2">
                      <a:satMod val="155000"/>
                    </a:schemeClr>
                  </a:solidFill>
                  <a:prstDash val="solid"/>
                </a:ln>
                <a:solidFill>
                  <a:schemeClr val="bg1"/>
                </a:solidFill>
              </a:rPr>
              <a:t>Shchelkovo</a:t>
            </a:r>
            <a:endParaRPr lang="ru-RU" sz="1000" b="1" dirty="0">
              <a:ln w="12700">
                <a:solidFill>
                  <a:schemeClr val="tx2">
                    <a:satMod val="155000"/>
                  </a:schemeClr>
                </a:solidFill>
                <a:prstDash val="solid"/>
              </a:ln>
              <a:solidFill>
                <a:schemeClr val="bg1"/>
              </a:solidFill>
            </a:endParaRPr>
          </a:p>
        </p:txBody>
      </p:sp>
      <p:cxnSp>
        <p:nvCxnSpPr>
          <p:cNvPr id="20" name="Прямая со стрелкой 19"/>
          <p:cNvCxnSpPr>
            <a:stCxn id="17" idx="6"/>
            <a:endCxn id="23" idx="2"/>
          </p:cNvCxnSpPr>
          <p:nvPr/>
        </p:nvCxnSpPr>
        <p:spPr>
          <a:xfrm flipV="1">
            <a:off x="8955088" y="4654550"/>
            <a:ext cx="996950" cy="288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Овал 22"/>
          <p:cNvSpPr/>
          <p:nvPr/>
        </p:nvSpPr>
        <p:spPr>
          <a:xfrm>
            <a:off x="9952038" y="4294188"/>
            <a:ext cx="1285875" cy="7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1100" dirty="0">
                <a:solidFill>
                  <a:schemeClr val="tx1"/>
                </a:solidFill>
              </a:rPr>
              <a:t>Vladimir</a:t>
            </a:r>
            <a:endParaRPr lang="ru-RU" sz="1100" dirty="0">
              <a:solidFill>
                <a:schemeClr val="tx1"/>
              </a:solidFill>
            </a:endParaRPr>
          </a:p>
        </p:txBody>
      </p:sp>
      <p:sp>
        <p:nvSpPr>
          <p:cNvPr id="24" name="Овал 23"/>
          <p:cNvSpPr/>
          <p:nvPr/>
        </p:nvSpPr>
        <p:spPr>
          <a:xfrm>
            <a:off x="9920288" y="5618163"/>
            <a:ext cx="1304925"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1100" dirty="0">
                <a:solidFill>
                  <a:schemeClr val="tx1"/>
                </a:solidFill>
              </a:rPr>
              <a:t>Yaroslavl</a:t>
            </a:r>
            <a:endParaRPr lang="ru-RU" sz="1100" dirty="0">
              <a:solidFill>
                <a:schemeClr val="tx1"/>
              </a:solidFill>
            </a:endParaRPr>
          </a:p>
        </p:txBody>
      </p:sp>
      <p:cxnSp>
        <p:nvCxnSpPr>
          <p:cNvPr id="26" name="Прямая со стрелкой 25"/>
          <p:cNvCxnSpPr>
            <a:stCxn id="17" idx="5"/>
            <a:endCxn id="24" idx="2"/>
          </p:cNvCxnSpPr>
          <p:nvPr/>
        </p:nvCxnSpPr>
        <p:spPr>
          <a:xfrm>
            <a:off x="8764588" y="5180013"/>
            <a:ext cx="1155700" cy="763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Овал 32"/>
          <p:cNvSpPr/>
          <p:nvPr/>
        </p:nvSpPr>
        <p:spPr>
          <a:xfrm>
            <a:off x="5167313" y="4572000"/>
            <a:ext cx="1770062" cy="846138"/>
          </a:xfrm>
          <a:prstGeom prst="ellipse">
            <a:avLst/>
          </a:prstGeom>
          <a:ln>
            <a:solidFill>
              <a:schemeClr val="accent5">
                <a:lumMod val="20000"/>
                <a:lumOff val="80000"/>
              </a:schemeClr>
            </a:solidFill>
          </a:ln>
        </p:spPr>
        <p:style>
          <a:lnRef idx="1">
            <a:schemeClr val="accent4"/>
          </a:lnRef>
          <a:fillRef idx="3">
            <a:schemeClr val="accent4"/>
          </a:fillRef>
          <a:effectRef idx="2">
            <a:schemeClr val="accent4"/>
          </a:effectRef>
          <a:fontRef idx="minor">
            <a:schemeClr val="lt1"/>
          </a:fontRef>
        </p:style>
        <p:txBody>
          <a:bodyPr lIns="91430" tIns="45715" rIns="91430" bIns="45715" anchor="ctr"/>
          <a:lstStyle/>
          <a:p>
            <a:pPr algn="ctr" fontAlgn="auto">
              <a:spcBef>
                <a:spcPts val="0"/>
              </a:spcBef>
              <a:spcAft>
                <a:spcPts val="0"/>
              </a:spcAft>
              <a:defRPr/>
            </a:pPr>
            <a:r>
              <a:rPr lang="ru-RU" dirty="0">
                <a:solidFill>
                  <a:schemeClr val="tx1"/>
                </a:solidFill>
              </a:rPr>
              <a:t>М</a:t>
            </a:r>
            <a:r>
              <a:rPr lang="en-US" dirty="0">
                <a:solidFill>
                  <a:schemeClr val="tx1"/>
                </a:solidFill>
              </a:rPr>
              <a:t>OSCOW</a:t>
            </a:r>
            <a:endParaRPr lang="ru-RU" dirty="0">
              <a:solidFill>
                <a:schemeClr val="tx1"/>
              </a:solidFill>
            </a:endParaRPr>
          </a:p>
        </p:txBody>
      </p:sp>
      <p:sp>
        <p:nvSpPr>
          <p:cNvPr id="11276" name="Прямоугольник 33"/>
          <p:cNvSpPr>
            <a:spLocks noChangeArrowheads="1"/>
          </p:cNvSpPr>
          <p:nvPr/>
        </p:nvSpPr>
        <p:spPr bwMode="auto">
          <a:xfrm>
            <a:off x="5972175" y="3244850"/>
            <a:ext cx="249238" cy="369888"/>
          </a:xfrm>
          <a:prstGeom prst="rect">
            <a:avLst/>
          </a:prstGeom>
          <a:noFill/>
          <a:ln w="9525">
            <a:noFill/>
            <a:miter lim="800000"/>
            <a:headEnd/>
            <a:tailEnd/>
          </a:ln>
        </p:spPr>
        <p:txBody>
          <a:bodyPr wrap="none" lIns="91430" tIns="45715" rIns="91430" bIns="45715">
            <a:spAutoFit/>
          </a:bodyPr>
          <a:lstStyle/>
          <a:p>
            <a:r>
              <a:rPr lang="ru-RU">
                <a:cs typeface="Times New Roman" pitchFamily="18" charset="0"/>
              </a:rPr>
              <a:t> </a:t>
            </a:r>
            <a:endParaRPr lang="ru-RU">
              <a:latin typeface="Calibri" pitchFamily="34" charset="0"/>
              <a:cs typeface="Times New Roman" pitchFamily="18" charset="0"/>
            </a:endParaRPr>
          </a:p>
        </p:txBody>
      </p:sp>
      <p:cxnSp>
        <p:nvCxnSpPr>
          <p:cNvPr id="50" name="Прямая со стрелкой 49"/>
          <p:cNvCxnSpPr>
            <a:stCxn id="17" idx="2"/>
            <a:endCxn id="33" idx="6"/>
          </p:cNvCxnSpPr>
          <p:nvPr/>
        </p:nvCxnSpPr>
        <p:spPr>
          <a:xfrm flipH="1">
            <a:off x="6937375" y="4943475"/>
            <a:ext cx="714375" cy="523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278" name="TextBox 76"/>
          <p:cNvSpPr txBox="1">
            <a:spLocks noChangeArrowheads="1"/>
          </p:cNvSpPr>
          <p:nvPr/>
        </p:nvSpPr>
        <p:spPr bwMode="auto">
          <a:xfrm>
            <a:off x="7077075" y="4624388"/>
            <a:ext cx="792163" cy="307975"/>
          </a:xfrm>
          <a:prstGeom prst="rect">
            <a:avLst/>
          </a:prstGeom>
          <a:noFill/>
          <a:ln w="9525">
            <a:noFill/>
            <a:miter lim="800000"/>
            <a:headEnd/>
            <a:tailEnd/>
          </a:ln>
        </p:spPr>
        <p:txBody>
          <a:bodyPr lIns="91430" tIns="45715" rIns="91430" bIns="45715">
            <a:spAutoFit/>
          </a:bodyPr>
          <a:lstStyle/>
          <a:p>
            <a:r>
              <a:rPr lang="ru-RU" sz="1400" b="1">
                <a:latin typeface="Calibri" pitchFamily="34" charset="0"/>
              </a:rPr>
              <a:t>10к</a:t>
            </a:r>
            <a:r>
              <a:rPr lang="en-US" sz="1400" b="1">
                <a:latin typeface="Calibri" pitchFamily="34" charset="0"/>
              </a:rPr>
              <a:t>m</a:t>
            </a:r>
            <a:endParaRPr lang="ru-RU" sz="1400" b="1">
              <a:latin typeface="Calibri" pitchFamily="34" charset="0"/>
            </a:endParaRPr>
          </a:p>
        </p:txBody>
      </p:sp>
      <p:sp>
        <p:nvSpPr>
          <p:cNvPr id="11279" name="TextBox 77"/>
          <p:cNvSpPr txBox="1">
            <a:spLocks noChangeArrowheads="1"/>
          </p:cNvSpPr>
          <p:nvPr/>
        </p:nvSpPr>
        <p:spPr bwMode="auto">
          <a:xfrm>
            <a:off x="9024938" y="4373563"/>
            <a:ext cx="741362" cy="307975"/>
          </a:xfrm>
          <a:prstGeom prst="rect">
            <a:avLst/>
          </a:prstGeom>
          <a:noFill/>
          <a:ln w="9525">
            <a:noFill/>
            <a:miter lim="800000"/>
            <a:headEnd/>
            <a:tailEnd/>
          </a:ln>
        </p:spPr>
        <p:txBody>
          <a:bodyPr lIns="91430" tIns="45715" rIns="91430" bIns="45715">
            <a:spAutoFit/>
          </a:bodyPr>
          <a:lstStyle/>
          <a:p>
            <a:r>
              <a:rPr lang="ru-RU" sz="1400" b="1">
                <a:latin typeface="Calibri" pitchFamily="34" charset="0"/>
              </a:rPr>
              <a:t>160 к</a:t>
            </a:r>
            <a:r>
              <a:rPr lang="en-US" sz="1400" b="1">
                <a:latin typeface="Calibri" pitchFamily="34" charset="0"/>
              </a:rPr>
              <a:t>m</a:t>
            </a:r>
            <a:endParaRPr lang="ru-RU" sz="1400" b="1">
              <a:latin typeface="Calibri" pitchFamily="34" charset="0"/>
            </a:endParaRPr>
          </a:p>
        </p:txBody>
      </p:sp>
      <p:sp>
        <p:nvSpPr>
          <p:cNvPr id="11280" name="TextBox 79"/>
          <p:cNvSpPr txBox="1">
            <a:spLocks noChangeArrowheads="1"/>
          </p:cNvSpPr>
          <p:nvPr/>
        </p:nvSpPr>
        <p:spPr bwMode="auto">
          <a:xfrm>
            <a:off x="9131300" y="5102225"/>
            <a:ext cx="885825" cy="307975"/>
          </a:xfrm>
          <a:prstGeom prst="rect">
            <a:avLst/>
          </a:prstGeom>
          <a:noFill/>
          <a:ln w="9525">
            <a:noFill/>
            <a:miter lim="800000"/>
            <a:headEnd/>
            <a:tailEnd/>
          </a:ln>
        </p:spPr>
        <p:txBody>
          <a:bodyPr lIns="91430" tIns="45715" rIns="91430" bIns="45715">
            <a:spAutoFit/>
          </a:bodyPr>
          <a:lstStyle/>
          <a:p>
            <a:r>
              <a:rPr lang="ru-RU" sz="1400" b="1">
                <a:latin typeface="Calibri" pitchFamily="34" charset="0"/>
              </a:rPr>
              <a:t>250 к</a:t>
            </a:r>
            <a:r>
              <a:rPr lang="en-US" sz="1400" b="1">
                <a:latin typeface="Calibri" pitchFamily="34" charset="0"/>
              </a:rPr>
              <a:t>m</a:t>
            </a:r>
            <a:endParaRPr lang="ru-RU" sz="1400" b="1">
              <a:latin typeface="Calibri" pitchFamily="34" charset="0"/>
            </a:endParaRPr>
          </a:p>
        </p:txBody>
      </p:sp>
      <p:pic>
        <p:nvPicPr>
          <p:cNvPr id="11281" name="Рисунок 27"/>
          <p:cNvPicPr>
            <a:picLocks noChangeAspect="1" noChangeArrowheads="1"/>
          </p:cNvPicPr>
          <p:nvPr/>
        </p:nvPicPr>
        <p:blipFill>
          <a:blip r:embed="rId2" cstate="print"/>
          <a:srcRect/>
          <a:stretch>
            <a:fillRect/>
          </a:stretch>
        </p:blipFill>
        <p:spPr bwMode="auto">
          <a:xfrm>
            <a:off x="519113" y="969963"/>
            <a:ext cx="4441825" cy="517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85788" y="3814763"/>
            <a:ext cx="4668837" cy="2324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numCol="2" anchor="ctr"/>
          <a:lstStyle/>
          <a:p>
            <a:pPr algn="ctr" fontAlgn="auto">
              <a:spcBef>
                <a:spcPts val="0"/>
              </a:spcBef>
              <a:spcAft>
                <a:spcPts val="0"/>
              </a:spcAft>
              <a:defRPr/>
            </a:pPr>
            <a:endParaRPr lang="ru-RU" sz="1400" dirty="0">
              <a:solidFill>
                <a:schemeClr val="tx1"/>
              </a:solidFill>
              <a:latin typeface="Arial" panose="020B0604020202020204" pitchFamily="34" charset="0"/>
              <a:cs typeface="Arial" panose="020B0604020202020204" pitchFamily="34" charset="0"/>
            </a:endParaRPr>
          </a:p>
        </p:txBody>
      </p:sp>
      <p:sp>
        <p:nvSpPr>
          <p:cNvPr id="9" name="Прямоугольник 8"/>
          <p:cNvSpPr/>
          <p:nvPr/>
        </p:nvSpPr>
        <p:spPr>
          <a:xfrm>
            <a:off x="5883275" y="1270000"/>
            <a:ext cx="5281613" cy="2098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fontAlgn="auto">
              <a:spcBef>
                <a:spcPts val="0"/>
              </a:spcBef>
              <a:spcAft>
                <a:spcPts val="0"/>
              </a:spcAft>
              <a:defRPr/>
            </a:pPr>
            <a:r>
              <a:rPr lang="ru-RU" sz="1400" dirty="0">
                <a:solidFill>
                  <a:schemeClr val="tx1"/>
                </a:solidFill>
                <a:latin typeface="Arial" panose="020B0604020202020204" pitchFamily="34" charset="0"/>
                <a:cs typeface="Arial" panose="020B0604020202020204" pitchFamily="34" charset="0"/>
              </a:rPr>
              <a:t>    </a:t>
            </a:r>
          </a:p>
        </p:txBody>
      </p:sp>
      <p:sp>
        <p:nvSpPr>
          <p:cNvPr id="10" name="Прямоугольник 9"/>
          <p:cNvSpPr/>
          <p:nvPr/>
        </p:nvSpPr>
        <p:spPr>
          <a:xfrm>
            <a:off x="274638" y="192088"/>
            <a:ext cx="11642725"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Demographics and resources</a:t>
            </a:r>
            <a:endParaRPr lang="ru-RU" sz="3200" i="1" dirty="0">
              <a:latin typeface="Arial" panose="020B0604020202020204" pitchFamily="34" charset="0"/>
              <a:cs typeface="Arial" panose="020B0604020202020204" pitchFamily="34" charset="0"/>
            </a:endParaRPr>
          </a:p>
        </p:txBody>
      </p:sp>
      <p:sp>
        <p:nvSpPr>
          <p:cNvPr id="12293" name="Прямоугольник 11"/>
          <p:cNvSpPr>
            <a:spLocks noChangeArrowheads="1"/>
          </p:cNvSpPr>
          <p:nvPr/>
        </p:nvSpPr>
        <p:spPr bwMode="auto">
          <a:xfrm>
            <a:off x="333375" y="944563"/>
            <a:ext cx="5429250" cy="2554287"/>
          </a:xfrm>
          <a:prstGeom prst="rect">
            <a:avLst/>
          </a:prstGeom>
          <a:noFill/>
          <a:ln w="9525">
            <a:noFill/>
            <a:miter lim="800000"/>
            <a:headEnd/>
            <a:tailEnd/>
          </a:ln>
        </p:spPr>
        <p:txBody>
          <a:bodyPr>
            <a:spAutoFit/>
          </a:bodyPr>
          <a:lstStyle/>
          <a:p>
            <a:r>
              <a:rPr lang="en-US" sz="1600" dirty="0">
                <a:latin typeface="Times New Roman" pitchFamily="18" charset="0"/>
                <a:cs typeface="Times New Roman" pitchFamily="18" charset="0"/>
              </a:rPr>
              <a:t>The area of the city district </a:t>
            </a:r>
            <a:r>
              <a:rPr lang="en-US" sz="1600" dirty="0" err="1">
                <a:latin typeface="Times New Roman" pitchFamily="18" charset="0"/>
                <a:cs typeface="Times New Roman" pitchFamily="18" charset="0"/>
              </a:rPr>
              <a:t>Shchelkovo</a:t>
            </a:r>
            <a:r>
              <a:rPr lang="en-US" sz="1600" dirty="0">
                <a:latin typeface="Times New Roman" pitchFamily="18" charset="0"/>
                <a:cs typeface="Times New Roman" pitchFamily="18" charset="0"/>
              </a:rPr>
              <a:t> Moscow region 62.1 thousand hectares. •Administrative center — the city of </a:t>
            </a:r>
            <a:r>
              <a:rPr lang="en-US" sz="1600" dirty="0" err="1">
                <a:latin typeface="Times New Roman" pitchFamily="18" charset="0"/>
                <a:cs typeface="Times New Roman" pitchFamily="18" charset="0"/>
              </a:rPr>
              <a:t>Shchelkovo</a:t>
            </a:r>
            <a:r>
              <a:rPr lang="en-US" sz="1600" dirty="0">
                <a:latin typeface="Times New Roman" pitchFamily="18" charset="0"/>
                <a:cs typeface="Times New Roman" pitchFamily="18" charset="0"/>
              </a:rPr>
              <a:t>. * Composition of the district-8 settlements: 4 urban, 4 rural . * </a:t>
            </a:r>
            <a:r>
              <a:rPr lang="en-US" sz="1600" dirty="0" smtClean="0">
                <a:latin typeface="Times New Roman" pitchFamily="18" charset="0"/>
                <a:cs typeface="Times New Roman" pitchFamily="18" charset="0"/>
              </a:rPr>
              <a:t>Population-</a:t>
            </a:r>
            <a:r>
              <a:rPr lang="ru-RU" sz="1600" dirty="0" smtClean="0">
                <a:latin typeface="Times New Roman" pitchFamily="18" charset="0"/>
                <a:cs typeface="Times New Roman" pitchFamily="18" charset="0"/>
              </a:rPr>
              <a:t>21</a:t>
            </a:r>
            <a:r>
              <a:rPr lang="en-US" sz="1600" dirty="0" smtClean="0">
                <a:latin typeface="Times New Roman" pitchFamily="18" charset="0"/>
                <a:cs typeface="Times New Roman" pitchFamily="18" charset="0"/>
              </a:rPr>
              <a:t>8,3 </a:t>
            </a:r>
            <a:r>
              <a:rPr lang="en-US" sz="1600" dirty="0">
                <a:latin typeface="Times New Roman" pitchFamily="18" charset="0"/>
                <a:cs typeface="Times New Roman" pitchFamily="18" charset="0"/>
              </a:rPr>
              <a:t>thousand people (as of </a:t>
            </a:r>
            <a:r>
              <a:rPr lang="en-US" sz="1600" dirty="0" smtClean="0">
                <a:latin typeface="Times New Roman" pitchFamily="18" charset="0"/>
                <a:cs typeface="Times New Roman" pitchFamily="18" charset="0"/>
              </a:rPr>
              <a:t>01.01.20</a:t>
            </a:r>
            <a:r>
              <a:rPr lang="ru-RU" sz="1600" dirty="0" smtClean="0">
                <a:latin typeface="Times New Roman" pitchFamily="18" charset="0"/>
                <a:cs typeface="Times New Roman" pitchFamily="18" charset="0"/>
              </a:rPr>
              <a:t>24</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Urban </a:t>
            </a:r>
            <a:r>
              <a:rPr lang="en-US" sz="1600" dirty="0" smtClean="0">
                <a:latin typeface="Times New Roman" pitchFamily="18" charset="0"/>
                <a:cs typeface="Times New Roman" pitchFamily="18" charset="0"/>
              </a:rPr>
              <a:t>area-</a:t>
            </a:r>
            <a:r>
              <a:rPr lang="ru-RU" sz="1600" dirty="0" smtClean="0">
                <a:latin typeface="Times New Roman" pitchFamily="18" charset="0"/>
                <a:cs typeface="Times New Roman" pitchFamily="18" charset="0"/>
              </a:rPr>
              <a:t>179</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thousand people rural </a:t>
            </a:r>
            <a:r>
              <a:rPr lang="en-US" sz="1600" dirty="0" smtClean="0">
                <a:latin typeface="Times New Roman" pitchFamily="18" charset="0"/>
                <a:cs typeface="Times New Roman" pitchFamily="18" charset="0"/>
              </a:rPr>
              <a:t>area-</a:t>
            </a:r>
            <a:r>
              <a:rPr lang="ru-RU" sz="1600" dirty="0" smtClean="0">
                <a:latin typeface="Times New Roman" pitchFamily="18" charset="0"/>
                <a:cs typeface="Times New Roman" pitchFamily="18" charset="0"/>
              </a:rPr>
              <a:t>39,9</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thousand people administrative center-118,962 thousand people * Able-bodied </a:t>
            </a:r>
            <a:r>
              <a:rPr lang="en-US" sz="1600" dirty="0" smtClean="0">
                <a:latin typeface="Times New Roman" pitchFamily="18" charset="0"/>
                <a:cs typeface="Times New Roman" pitchFamily="18" charset="0"/>
              </a:rPr>
              <a:t>population-1</a:t>
            </a:r>
            <a:r>
              <a:rPr lang="ru-RU" sz="1600" dirty="0" smtClean="0">
                <a:latin typeface="Times New Roman" pitchFamily="18" charset="0"/>
                <a:cs typeface="Times New Roman" pitchFamily="18" charset="0"/>
              </a:rPr>
              <a:t>28,8</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thousand people. the economy of the district employs-42 thousand people. Due to the pendulum migration, there is a personnel reserve of skilled labor of the order-7,0 thousand people.</a:t>
            </a:r>
            <a:endParaRPr lang="ru-RU" sz="1600" dirty="0">
              <a:latin typeface="Times New Roman" pitchFamily="18" charset="0"/>
              <a:cs typeface="Times New Roman" pitchFamily="18" charset="0"/>
            </a:endParaRPr>
          </a:p>
        </p:txBody>
      </p:sp>
      <p:sp>
        <p:nvSpPr>
          <p:cNvPr id="12294" name="Прямоугольник 12"/>
          <p:cNvSpPr>
            <a:spLocks noChangeArrowheads="1"/>
          </p:cNvSpPr>
          <p:nvPr/>
        </p:nvSpPr>
        <p:spPr bwMode="auto">
          <a:xfrm>
            <a:off x="5732463" y="4075113"/>
            <a:ext cx="6096000" cy="1323975"/>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The cadastral value of land plots for placement * housing and communal services: from 50 thousand to 250 thousand rubles per sq. m. * suburban and horticultural associations: from 839,0-up to 2 948 rubles per sq. m. * objects of trade: from 45 thousand to 150 thousand rubles per sq. m.</a:t>
            </a:r>
            <a:endParaRPr lang="ru-RU" sz="1600">
              <a:latin typeface="Times New Roman" pitchFamily="18" charset="0"/>
              <a:cs typeface="Times New Roman" pitchFamily="18" charset="0"/>
            </a:endParaRPr>
          </a:p>
        </p:txBody>
      </p:sp>
      <p:sp>
        <p:nvSpPr>
          <p:cNvPr id="12295" name="Прямоугольник 13"/>
          <p:cNvSpPr>
            <a:spLocks noChangeArrowheads="1"/>
          </p:cNvSpPr>
          <p:nvPr/>
        </p:nvSpPr>
        <p:spPr bwMode="auto">
          <a:xfrm>
            <a:off x="5921375" y="1289050"/>
            <a:ext cx="5297488" cy="20320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Minerals: the city district is rich in Minerals. The most important Deposit is dolomite, located in the Central part of the city district. In 1972, a well was drilled on the territory of the sanatorium "Monino" and underground mineral waters were discovered, which are successfully used for the treatment of gastrointestinal diseases.</a:t>
            </a:r>
            <a:endParaRPr lang="ru-RU">
              <a:latin typeface="Times New Roman" pitchFamily="18" charset="0"/>
              <a:cs typeface="Times New Roman" pitchFamily="18" charset="0"/>
            </a:endParaRPr>
          </a:p>
        </p:txBody>
      </p:sp>
      <p:sp>
        <p:nvSpPr>
          <p:cNvPr id="12296" name="Прямоугольник 14"/>
          <p:cNvSpPr>
            <a:spLocks noChangeArrowheads="1"/>
          </p:cNvSpPr>
          <p:nvPr/>
        </p:nvSpPr>
        <p:spPr bwMode="auto">
          <a:xfrm>
            <a:off x="642938" y="3924299"/>
            <a:ext cx="4567237" cy="1569660"/>
          </a:xfrm>
          <a:prstGeom prst="rect">
            <a:avLst/>
          </a:prstGeom>
          <a:noFill/>
          <a:ln w="9525">
            <a:noFill/>
            <a:miter lim="800000"/>
            <a:headEnd/>
            <a:tailEnd/>
          </a:ln>
        </p:spPr>
        <p:txBody>
          <a:bodyPr wrap="square">
            <a:spAutoFit/>
          </a:bodyPr>
          <a:lstStyle/>
          <a:p>
            <a:r>
              <a:rPr lang="en-US" sz="1600" dirty="0"/>
              <a:t>Average monthly salary (thousand rubles))</a:t>
            </a:r>
            <a:endParaRPr lang="ru-RU" sz="1600" dirty="0"/>
          </a:p>
          <a:p>
            <a:endParaRPr lang="ru-RU" sz="1600" dirty="0"/>
          </a:p>
          <a:p>
            <a:r>
              <a:rPr lang="ru-RU" sz="1600" dirty="0" smtClean="0">
                <a:solidFill>
                  <a:schemeClr val="tx1"/>
                </a:solidFill>
                <a:latin typeface="Arial" panose="020B0604020202020204" pitchFamily="34" charset="0"/>
                <a:cs typeface="Arial" panose="020B0604020202020204" pitchFamily="34" charset="0"/>
              </a:rPr>
              <a:t>• </a:t>
            </a:r>
            <a:r>
              <a:rPr lang="en-US" sz="1600" dirty="0" smtClean="0"/>
              <a:t>industry-</a:t>
            </a:r>
            <a:r>
              <a:rPr lang="ru-RU" sz="1600" dirty="0" smtClean="0"/>
              <a:t>98,4               </a:t>
            </a:r>
            <a:r>
              <a:rPr lang="ru-RU" sz="1600" dirty="0" smtClean="0">
                <a:solidFill>
                  <a:schemeClr val="tx1"/>
                </a:solidFill>
                <a:latin typeface="Arial" panose="020B0604020202020204" pitchFamily="34" charset="0"/>
                <a:cs typeface="Arial" panose="020B0604020202020204" pitchFamily="34" charset="0"/>
              </a:rPr>
              <a:t>•</a:t>
            </a:r>
            <a:r>
              <a:rPr lang="ru-RU" sz="1600" dirty="0" smtClean="0"/>
              <a:t> </a:t>
            </a:r>
            <a:r>
              <a:rPr lang="en-US" sz="1600" dirty="0" smtClean="0"/>
              <a:t>education-</a:t>
            </a:r>
            <a:r>
              <a:rPr lang="ru-RU" sz="1600" dirty="0" smtClean="0"/>
              <a:t>67,4</a:t>
            </a:r>
          </a:p>
          <a:p>
            <a:r>
              <a:rPr lang="ru-RU" sz="1600" dirty="0" smtClean="0">
                <a:solidFill>
                  <a:schemeClr val="tx1"/>
                </a:solidFill>
                <a:latin typeface="Arial" panose="020B0604020202020204" pitchFamily="34" charset="0"/>
                <a:cs typeface="Arial" panose="020B0604020202020204" pitchFamily="34" charset="0"/>
              </a:rPr>
              <a:t>•</a:t>
            </a:r>
            <a:r>
              <a:rPr lang="ru-RU" sz="1600" dirty="0" smtClean="0"/>
              <a:t> </a:t>
            </a:r>
            <a:r>
              <a:rPr lang="en-US" sz="1600" dirty="0"/>
              <a:t>rural </a:t>
            </a:r>
            <a:r>
              <a:rPr lang="en-US" sz="1600" dirty="0" smtClean="0"/>
              <a:t>economy-</a:t>
            </a:r>
            <a:r>
              <a:rPr lang="ru-RU" sz="1600" dirty="0" smtClean="0"/>
              <a:t>75,5</a:t>
            </a:r>
            <a:r>
              <a:rPr lang="en-US" sz="1600" dirty="0" smtClean="0"/>
              <a:t> </a:t>
            </a:r>
            <a:r>
              <a:rPr lang="ru-RU" sz="1600" dirty="0" smtClean="0"/>
              <a:t>    </a:t>
            </a:r>
            <a:r>
              <a:rPr lang="ru-RU" sz="1600" dirty="0" smtClean="0">
                <a:solidFill>
                  <a:schemeClr val="tx1"/>
                </a:solidFill>
                <a:latin typeface="Arial" panose="020B0604020202020204" pitchFamily="34" charset="0"/>
                <a:cs typeface="Arial" panose="020B0604020202020204" pitchFamily="34" charset="0"/>
              </a:rPr>
              <a:t>•</a:t>
            </a:r>
            <a:r>
              <a:rPr lang="ru-RU" sz="1600" dirty="0" smtClean="0"/>
              <a:t> </a:t>
            </a:r>
            <a:r>
              <a:rPr lang="en-US" sz="1600" dirty="0" smtClean="0"/>
              <a:t>health – </a:t>
            </a:r>
            <a:r>
              <a:rPr lang="ru-RU" sz="1600" dirty="0" smtClean="0"/>
              <a:t>75,6</a:t>
            </a:r>
          </a:p>
          <a:p>
            <a:r>
              <a:rPr lang="ru-RU" sz="1600" dirty="0" smtClean="0"/>
              <a:t>                                      </a:t>
            </a:r>
            <a:r>
              <a:rPr lang="ru-RU" sz="1600" dirty="0" smtClean="0">
                <a:solidFill>
                  <a:schemeClr val="tx1"/>
                </a:solidFill>
                <a:latin typeface="Arial" panose="020B0604020202020204" pitchFamily="34" charset="0"/>
                <a:cs typeface="Arial" panose="020B0604020202020204" pitchFamily="34" charset="0"/>
              </a:rPr>
              <a:t>• </a:t>
            </a:r>
            <a:r>
              <a:rPr lang="en-US" sz="1600" dirty="0" smtClean="0"/>
              <a:t>culture </a:t>
            </a:r>
            <a:r>
              <a:rPr lang="en-US" sz="1600" dirty="0"/>
              <a:t>and </a:t>
            </a:r>
            <a:r>
              <a:rPr lang="en-US" sz="1600" dirty="0" smtClean="0"/>
              <a:t>sports-</a:t>
            </a:r>
            <a:r>
              <a:rPr lang="ru-RU" sz="1600" dirty="0" smtClean="0"/>
              <a:t>66,1</a:t>
            </a:r>
            <a:endParaRPr lang="ru-RU" sz="1600" dirty="0"/>
          </a:p>
          <a:p>
            <a:r>
              <a:rPr lang="ru-RU" sz="1600" dirty="0" smtClean="0">
                <a:solidFill>
                  <a:schemeClr val="tx1"/>
                </a:solidFill>
                <a:latin typeface="Arial" panose="020B0604020202020204" pitchFamily="34" charset="0"/>
                <a:cs typeface="Arial" panose="020B0604020202020204" pitchFamily="34" charset="0"/>
              </a:rPr>
              <a:t>                                      •</a:t>
            </a:r>
            <a:r>
              <a:rPr lang="en-US" sz="1600" dirty="0" smtClean="0"/>
              <a:t> </a:t>
            </a:r>
            <a:r>
              <a:rPr lang="en-US" sz="1600" dirty="0"/>
              <a:t>trade </a:t>
            </a:r>
            <a:r>
              <a:rPr lang="en-US" sz="1600" dirty="0" smtClean="0"/>
              <a:t>– </a:t>
            </a:r>
            <a:r>
              <a:rPr lang="ru-RU" sz="1600" dirty="0" smtClean="0"/>
              <a:t>77,7</a:t>
            </a:r>
            <a:endParaRPr lang="ru-RU"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Прямоугольник 4"/>
          <p:cNvSpPr/>
          <p:nvPr/>
        </p:nvSpPr>
        <p:spPr>
          <a:xfrm>
            <a:off x="274638" y="192088"/>
            <a:ext cx="11642725"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Transport links</a:t>
            </a:r>
            <a:endParaRPr lang="ru-RU" sz="3200" i="1" dirty="0">
              <a:latin typeface="Arial" panose="020B0604020202020204" pitchFamily="34" charset="0"/>
              <a:cs typeface="Arial" panose="020B0604020202020204" pitchFamily="34" charset="0"/>
            </a:endParaRPr>
          </a:p>
        </p:txBody>
      </p:sp>
      <p:pic>
        <p:nvPicPr>
          <p:cNvPr id="13315" name="Picture 5"/>
          <p:cNvPicPr>
            <a:picLocks noChangeAspect="1" noChangeArrowheads="1"/>
          </p:cNvPicPr>
          <p:nvPr/>
        </p:nvPicPr>
        <p:blipFill>
          <a:blip r:embed="rId2" cstate="print"/>
          <a:srcRect/>
          <a:stretch>
            <a:fillRect/>
          </a:stretch>
        </p:blipFill>
        <p:spPr bwMode="auto">
          <a:xfrm>
            <a:off x="609600" y="885825"/>
            <a:ext cx="3127375" cy="2624138"/>
          </a:xfrm>
          <a:prstGeom prst="rect">
            <a:avLst/>
          </a:prstGeom>
          <a:noFill/>
          <a:ln w="9525">
            <a:noFill/>
            <a:miter lim="800000"/>
            <a:headEnd/>
            <a:tailEnd/>
          </a:ln>
        </p:spPr>
      </p:pic>
      <p:sp>
        <p:nvSpPr>
          <p:cNvPr id="13316" name="TextBox 5"/>
          <p:cNvSpPr txBox="1">
            <a:spLocks noChangeArrowheads="1"/>
          </p:cNvSpPr>
          <p:nvPr/>
        </p:nvSpPr>
        <p:spPr bwMode="auto">
          <a:xfrm>
            <a:off x="4225925" y="1009650"/>
            <a:ext cx="6858000" cy="2062163"/>
          </a:xfrm>
          <a:prstGeom prst="rect">
            <a:avLst/>
          </a:prstGeom>
          <a:noFill/>
          <a:ln w="9525">
            <a:noFill/>
            <a:miter lim="800000"/>
            <a:headEnd/>
            <a:tailEnd/>
          </a:ln>
        </p:spPr>
        <p:txBody>
          <a:bodyPr lIns="91430" tIns="45715" rIns="91430" bIns="45715">
            <a:spAutoFit/>
          </a:bodyPr>
          <a:lstStyle/>
          <a:p>
            <a:pPr algn="just"/>
            <a:r>
              <a:rPr lang="en-US" sz="1600">
                <a:latin typeface="Times New Roman" pitchFamily="18" charset="0"/>
                <a:cs typeface="Times New Roman" pitchFamily="18" charset="0"/>
              </a:rPr>
              <a:t>The city district of Shchyolkovo is intensively developing and improving, respectively, passenger traffic is growing, road and route networks in the district are changing. Transport service of the population on the routes of regular transportation is provided by 7 carriers. Every day, about 400 buses come to the line, which serve 54 routes with a total length of 2040 km. 75% of flights are made by public transport, with the provision of benefits to the population. The main carrier of passengers in the city district remains the </a:t>
            </a:r>
            <a:r>
              <a:rPr lang="ru-RU" sz="1600">
                <a:latin typeface="Times New Roman" pitchFamily="18" charset="0"/>
                <a:cs typeface="Times New Roman" pitchFamily="18" charset="0"/>
              </a:rPr>
              <a:t>«</a:t>
            </a:r>
            <a:r>
              <a:rPr lang="en-US" sz="1600">
                <a:latin typeface="Times New Roman" pitchFamily="18" charset="0"/>
                <a:cs typeface="Times New Roman" pitchFamily="18" charset="0"/>
              </a:rPr>
              <a:t>Mostransavto</a:t>
            </a:r>
            <a:r>
              <a:rPr lang="ru-RU" sz="1600">
                <a:latin typeface="Times New Roman" pitchFamily="18" charset="0"/>
                <a:cs typeface="Times New Roman" pitchFamily="18" charset="0"/>
              </a:rPr>
              <a:t>»</a:t>
            </a:r>
            <a:r>
              <a:rPr lang="en-US" sz="1600">
                <a:latin typeface="Times New Roman" pitchFamily="18" charset="0"/>
                <a:cs typeface="Times New Roman" pitchFamily="18" charset="0"/>
              </a:rPr>
              <a:t> branch of the Motor company 1785.</a:t>
            </a:r>
            <a:endParaRPr lang="ru-RU" sz="1600">
              <a:latin typeface="Times New Roman" pitchFamily="18" charset="0"/>
              <a:cs typeface="Times New Roman" pitchFamily="18" charset="0"/>
            </a:endParaRPr>
          </a:p>
        </p:txBody>
      </p:sp>
      <p:sp>
        <p:nvSpPr>
          <p:cNvPr id="13317" name="AutoShape 7" descr="C:\Users\314\Desktop\logoaat_1526130943.webp"/>
          <p:cNvSpPr>
            <a:spLocks noChangeAspect="1" noChangeArrowheads="1"/>
          </p:cNvSpPr>
          <p:nvPr/>
        </p:nvSpPr>
        <p:spPr bwMode="auto">
          <a:xfrm>
            <a:off x="155575" y="-144463"/>
            <a:ext cx="304800" cy="304801"/>
          </a:xfrm>
          <a:prstGeom prst="rect">
            <a:avLst/>
          </a:prstGeom>
          <a:noFill/>
          <a:ln w="9525">
            <a:noFill/>
            <a:miter lim="800000"/>
            <a:headEnd/>
            <a:tailEnd/>
          </a:ln>
        </p:spPr>
        <p:txBody>
          <a:bodyPr lIns="91430" tIns="45715" rIns="91430" bIns="45715"/>
          <a:lstStyle/>
          <a:p>
            <a:endParaRPr lang="ru-RU"/>
          </a:p>
        </p:txBody>
      </p:sp>
      <p:sp>
        <p:nvSpPr>
          <p:cNvPr id="13318" name="AutoShape 9" descr="C:\Users\314\Desktop\logoaat_1526130943.webp"/>
          <p:cNvSpPr>
            <a:spLocks noChangeAspect="1" noChangeArrowheads="1"/>
          </p:cNvSpPr>
          <p:nvPr/>
        </p:nvSpPr>
        <p:spPr bwMode="auto">
          <a:xfrm>
            <a:off x="155575" y="-144463"/>
            <a:ext cx="304800" cy="304801"/>
          </a:xfrm>
          <a:prstGeom prst="rect">
            <a:avLst/>
          </a:prstGeom>
          <a:noFill/>
          <a:ln w="9525">
            <a:noFill/>
            <a:miter lim="800000"/>
            <a:headEnd/>
            <a:tailEnd/>
          </a:ln>
        </p:spPr>
        <p:txBody>
          <a:bodyPr lIns="91430" tIns="45715" rIns="91430" bIns="45715"/>
          <a:lstStyle/>
          <a:p>
            <a:endParaRPr lang="ru-RU"/>
          </a:p>
        </p:txBody>
      </p:sp>
      <p:pic>
        <p:nvPicPr>
          <p:cNvPr id="13319" name="Picture 10"/>
          <p:cNvPicPr>
            <a:picLocks noChangeAspect="1" noChangeArrowheads="1"/>
          </p:cNvPicPr>
          <p:nvPr/>
        </p:nvPicPr>
        <p:blipFill>
          <a:blip r:embed="rId3" cstate="print"/>
          <a:srcRect/>
          <a:stretch>
            <a:fillRect/>
          </a:stretch>
        </p:blipFill>
        <p:spPr bwMode="auto">
          <a:xfrm>
            <a:off x="774700" y="3738563"/>
            <a:ext cx="1400175" cy="800100"/>
          </a:xfrm>
          <a:prstGeom prst="rect">
            <a:avLst/>
          </a:prstGeom>
          <a:noFill/>
          <a:ln w="9525">
            <a:noFill/>
            <a:miter lim="800000"/>
            <a:headEnd/>
            <a:tailEnd/>
          </a:ln>
        </p:spPr>
      </p:pic>
      <p:sp>
        <p:nvSpPr>
          <p:cNvPr id="13320" name="TextBox 9"/>
          <p:cNvSpPr txBox="1">
            <a:spLocks noChangeArrowheads="1"/>
          </p:cNvSpPr>
          <p:nvPr/>
        </p:nvSpPr>
        <p:spPr bwMode="auto">
          <a:xfrm>
            <a:off x="2316163" y="3957638"/>
            <a:ext cx="3013075" cy="584200"/>
          </a:xfrm>
          <a:prstGeom prst="rect">
            <a:avLst/>
          </a:prstGeom>
          <a:noFill/>
          <a:ln w="9525">
            <a:noFill/>
            <a:miter lim="800000"/>
            <a:headEnd/>
            <a:tailEnd/>
          </a:ln>
        </p:spPr>
        <p:txBody>
          <a:bodyPr lIns="91430" tIns="45715" rIns="91430" bIns="45715">
            <a:spAutoFit/>
          </a:bodyPr>
          <a:lstStyle/>
          <a:p>
            <a:r>
              <a:rPr lang="en-US" sz="1600">
                <a:latin typeface="Times New Roman" pitchFamily="18" charset="0"/>
                <a:cs typeface="Times New Roman" pitchFamily="18" charset="0"/>
              </a:rPr>
              <a:t>Road transport-7 transport organizations</a:t>
            </a:r>
            <a:endParaRPr lang="ru-RU" sz="1600">
              <a:latin typeface="Times New Roman" pitchFamily="18" charset="0"/>
              <a:cs typeface="Times New Roman" pitchFamily="18" charset="0"/>
            </a:endParaRPr>
          </a:p>
        </p:txBody>
      </p:sp>
      <p:pic>
        <p:nvPicPr>
          <p:cNvPr id="13321" name="Picture 11"/>
          <p:cNvPicPr>
            <a:picLocks noChangeAspect="1" noChangeArrowheads="1"/>
          </p:cNvPicPr>
          <p:nvPr/>
        </p:nvPicPr>
        <p:blipFill>
          <a:blip r:embed="rId4" cstate="print"/>
          <a:srcRect/>
          <a:stretch>
            <a:fillRect/>
          </a:stretch>
        </p:blipFill>
        <p:spPr bwMode="auto">
          <a:xfrm>
            <a:off x="5605463" y="3784600"/>
            <a:ext cx="1312862" cy="720725"/>
          </a:xfrm>
          <a:prstGeom prst="rect">
            <a:avLst/>
          </a:prstGeom>
          <a:noFill/>
          <a:ln w="9525">
            <a:noFill/>
            <a:miter lim="800000"/>
            <a:headEnd/>
            <a:tailEnd/>
          </a:ln>
        </p:spPr>
      </p:pic>
      <p:sp>
        <p:nvSpPr>
          <p:cNvPr id="13322" name="TextBox 11"/>
          <p:cNvSpPr txBox="1">
            <a:spLocks noChangeArrowheads="1"/>
          </p:cNvSpPr>
          <p:nvPr/>
        </p:nvSpPr>
        <p:spPr bwMode="auto">
          <a:xfrm>
            <a:off x="7099300" y="3908425"/>
            <a:ext cx="3878263" cy="338138"/>
          </a:xfrm>
          <a:prstGeom prst="rect">
            <a:avLst/>
          </a:prstGeom>
          <a:noFill/>
          <a:ln w="9525">
            <a:noFill/>
            <a:miter lim="800000"/>
            <a:headEnd/>
            <a:tailEnd/>
          </a:ln>
        </p:spPr>
        <p:txBody>
          <a:bodyPr lIns="91430" tIns="45715" rIns="91430" bIns="45715">
            <a:spAutoFit/>
          </a:bodyPr>
          <a:lstStyle/>
          <a:p>
            <a:r>
              <a:rPr lang="en-US" sz="1600">
                <a:latin typeface="Times New Roman" pitchFamily="18" charset="0"/>
                <a:cs typeface="Times New Roman" pitchFamily="18" charset="0"/>
              </a:rPr>
              <a:t>Main highways: A103, P110</a:t>
            </a:r>
            <a:endParaRPr lang="ru-RU" sz="1600">
              <a:latin typeface="Times New Roman" pitchFamily="18" charset="0"/>
              <a:cs typeface="Times New Roman" pitchFamily="18" charset="0"/>
            </a:endParaRPr>
          </a:p>
        </p:txBody>
      </p:sp>
      <p:pic>
        <p:nvPicPr>
          <p:cNvPr id="13323" name="Picture 12"/>
          <p:cNvPicPr>
            <a:picLocks noChangeAspect="1" noChangeArrowheads="1"/>
          </p:cNvPicPr>
          <p:nvPr/>
        </p:nvPicPr>
        <p:blipFill>
          <a:blip r:embed="rId5" cstate="print"/>
          <a:srcRect/>
          <a:stretch>
            <a:fillRect/>
          </a:stretch>
        </p:blipFill>
        <p:spPr bwMode="auto">
          <a:xfrm>
            <a:off x="1111250" y="4859338"/>
            <a:ext cx="795338" cy="725487"/>
          </a:xfrm>
          <a:prstGeom prst="rect">
            <a:avLst/>
          </a:prstGeom>
          <a:noFill/>
          <a:ln w="9525">
            <a:noFill/>
            <a:miter lim="800000"/>
            <a:headEnd/>
            <a:tailEnd/>
          </a:ln>
        </p:spPr>
      </p:pic>
      <p:sp>
        <p:nvSpPr>
          <p:cNvPr id="13324" name="TextBox 13"/>
          <p:cNvSpPr txBox="1">
            <a:spLocks noChangeArrowheads="1"/>
          </p:cNvSpPr>
          <p:nvPr/>
        </p:nvSpPr>
        <p:spPr bwMode="auto">
          <a:xfrm>
            <a:off x="2422525" y="4792663"/>
            <a:ext cx="3268663" cy="830262"/>
          </a:xfrm>
          <a:prstGeom prst="rect">
            <a:avLst/>
          </a:prstGeom>
          <a:noFill/>
          <a:ln w="9525">
            <a:noFill/>
            <a:miter lim="800000"/>
            <a:headEnd/>
            <a:tailEnd/>
          </a:ln>
        </p:spPr>
        <p:txBody>
          <a:bodyPr lIns="91430" tIns="45715" rIns="91430" bIns="45715">
            <a:spAutoFit/>
          </a:bodyPr>
          <a:lstStyle/>
          <a:p>
            <a:r>
              <a:rPr lang="en-US" sz="1600">
                <a:latin typeface="Times New Roman" pitchFamily="18" charset="0"/>
                <a:cs typeface="Times New Roman" pitchFamily="18" charset="0"/>
              </a:rPr>
              <a:t>Length of highways : 922 km (including 38.1 km of Federal significance).</a:t>
            </a:r>
            <a:endParaRPr lang="ru-RU" sz="1600">
              <a:latin typeface="Times New Roman" pitchFamily="18" charset="0"/>
              <a:cs typeface="Times New Roman" pitchFamily="18" charset="0"/>
            </a:endParaRPr>
          </a:p>
        </p:txBody>
      </p:sp>
      <p:pic>
        <p:nvPicPr>
          <p:cNvPr id="13325" name="Picture 13"/>
          <p:cNvPicPr>
            <a:picLocks noChangeAspect="1" noChangeArrowheads="1"/>
          </p:cNvPicPr>
          <p:nvPr/>
        </p:nvPicPr>
        <p:blipFill>
          <a:blip r:embed="rId6" cstate="print"/>
          <a:srcRect/>
          <a:stretch>
            <a:fillRect/>
          </a:stretch>
        </p:blipFill>
        <p:spPr bwMode="auto">
          <a:xfrm>
            <a:off x="5557838" y="4637088"/>
            <a:ext cx="1306512" cy="738187"/>
          </a:xfrm>
          <a:prstGeom prst="rect">
            <a:avLst/>
          </a:prstGeom>
          <a:noFill/>
          <a:ln w="9525">
            <a:noFill/>
            <a:miter lim="800000"/>
            <a:headEnd/>
            <a:tailEnd/>
          </a:ln>
        </p:spPr>
      </p:pic>
      <p:pic>
        <p:nvPicPr>
          <p:cNvPr id="13326" name="Picture 14"/>
          <p:cNvPicPr>
            <a:picLocks noChangeAspect="1" noChangeArrowheads="1"/>
          </p:cNvPicPr>
          <p:nvPr/>
        </p:nvPicPr>
        <p:blipFill>
          <a:blip r:embed="rId7" cstate="print"/>
          <a:srcRect/>
          <a:stretch>
            <a:fillRect/>
          </a:stretch>
        </p:blipFill>
        <p:spPr bwMode="auto">
          <a:xfrm>
            <a:off x="5545138" y="5522913"/>
            <a:ext cx="1314450" cy="877887"/>
          </a:xfrm>
          <a:prstGeom prst="rect">
            <a:avLst/>
          </a:prstGeom>
          <a:noFill/>
          <a:ln w="9525">
            <a:noFill/>
            <a:miter lim="800000"/>
            <a:headEnd/>
            <a:tailEnd/>
          </a:ln>
        </p:spPr>
      </p:pic>
      <p:sp>
        <p:nvSpPr>
          <p:cNvPr id="13327" name="TextBox 17"/>
          <p:cNvSpPr txBox="1">
            <a:spLocks noChangeArrowheads="1"/>
          </p:cNvSpPr>
          <p:nvPr/>
        </p:nvSpPr>
        <p:spPr bwMode="auto">
          <a:xfrm>
            <a:off x="7026275" y="5707063"/>
            <a:ext cx="4556125" cy="338137"/>
          </a:xfrm>
          <a:prstGeom prst="rect">
            <a:avLst/>
          </a:prstGeom>
          <a:noFill/>
          <a:ln w="9525">
            <a:noFill/>
            <a:miter lim="800000"/>
            <a:headEnd/>
            <a:tailEnd/>
          </a:ln>
        </p:spPr>
        <p:txBody>
          <a:bodyPr lIns="91430" tIns="45715" rIns="91430" bIns="45715">
            <a:spAutoFit/>
          </a:bodyPr>
          <a:lstStyle/>
          <a:p>
            <a:r>
              <a:rPr lang="en-US" sz="1600">
                <a:latin typeface="Times New Roman" pitchFamily="18" charset="0"/>
                <a:cs typeface="Times New Roman" pitchFamily="18" charset="0"/>
              </a:rPr>
              <a:t>The presence of airfields – the airfield Chkalovsky</a:t>
            </a:r>
            <a:endParaRPr lang="ru-RU" sz="1600">
              <a:latin typeface="Times New Roman" pitchFamily="18" charset="0"/>
              <a:cs typeface="Times New Roman" pitchFamily="18" charset="0"/>
            </a:endParaRPr>
          </a:p>
        </p:txBody>
      </p:sp>
      <p:sp>
        <p:nvSpPr>
          <p:cNvPr id="13328" name="Прямоугольник 18"/>
          <p:cNvSpPr>
            <a:spLocks noChangeArrowheads="1"/>
          </p:cNvSpPr>
          <p:nvPr/>
        </p:nvSpPr>
        <p:spPr bwMode="auto">
          <a:xfrm>
            <a:off x="7097713" y="4629150"/>
            <a:ext cx="4876800" cy="58578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The presence of freight rail stations:  Shchelkovo and Sokolovsky</a:t>
            </a:r>
            <a:endParaRPr lang="ru-RU"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638" y="192088"/>
            <a:ext cx="11642725"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Education</a:t>
            </a:r>
            <a:r>
              <a:rPr lang="ru-RU" sz="2400" b="1" dirty="0">
                <a:latin typeface="Arial" panose="020B0604020202020204" pitchFamily="34" charset="0"/>
                <a:cs typeface="Arial" panose="020B0604020202020204" pitchFamily="34" charset="0"/>
              </a:rPr>
              <a:t> </a:t>
            </a:r>
            <a:endParaRPr lang="ru-RU" sz="1600" i="1" dirty="0">
              <a:latin typeface="Arial" panose="020B0604020202020204" pitchFamily="34" charset="0"/>
              <a:cs typeface="Arial" panose="020B0604020202020204" pitchFamily="34" charset="0"/>
            </a:endParaRPr>
          </a:p>
        </p:txBody>
      </p:sp>
      <p:sp>
        <p:nvSpPr>
          <p:cNvPr id="3" name="Прямоугольник 2"/>
          <p:cNvSpPr/>
          <p:nvPr/>
        </p:nvSpPr>
        <p:spPr>
          <a:xfrm>
            <a:off x="447675" y="849313"/>
            <a:ext cx="4941888" cy="1839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ru-RU" sz="1600" dirty="0">
              <a:solidFill>
                <a:schemeClr val="tx1"/>
              </a:solidFill>
              <a:latin typeface="Times New Roman" pitchFamily="18" charset="0"/>
              <a:cs typeface="Times New Roman" pitchFamily="18" charset="0"/>
            </a:endParaRPr>
          </a:p>
        </p:txBody>
      </p:sp>
      <p:sp>
        <p:nvSpPr>
          <p:cNvPr id="5" name="Прямоугольник 4"/>
          <p:cNvSpPr/>
          <p:nvPr/>
        </p:nvSpPr>
        <p:spPr>
          <a:xfrm>
            <a:off x="5410200" y="847725"/>
            <a:ext cx="5867400" cy="3275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ru-RU" sz="1600" dirty="0">
              <a:solidFill>
                <a:schemeClr val="tx1"/>
              </a:solidFill>
              <a:latin typeface="Times New Roman" pitchFamily="18" charset="0"/>
              <a:cs typeface="Times New Roman" pitchFamily="18" charset="0"/>
            </a:endParaRPr>
          </a:p>
        </p:txBody>
      </p:sp>
      <p:sp>
        <p:nvSpPr>
          <p:cNvPr id="6" name="Прямоугольник 5"/>
          <p:cNvSpPr/>
          <p:nvPr/>
        </p:nvSpPr>
        <p:spPr>
          <a:xfrm>
            <a:off x="358775" y="2868613"/>
            <a:ext cx="4962525" cy="35036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fontAlgn="auto">
              <a:spcBef>
                <a:spcPts val="0"/>
              </a:spcBef>
              <a:spcAft>
                <a:spcPts val="0"/>
              </a:spcAft>
              <a:defRPr/>
            </a:pPr>
            <a:endParaRPr lang="ru-RU" sz="1600" dirty="0">
              <a:solidFill>
                <a:schemeClr val="tx1"/>
              </a:solidFill>
              <a:latin typeface="Arial" panose="020B0604020202020204" pitchFamily="34" charset="0"/>
              <a:cs typeface="Arial" panose="020B0604020202020204" pitchFamily="34" charset="0"/>
            </a:endParaRPr>
          </a:p>
        </p:txBody>
      </p:sp>
      <p:sp>
        <p:nvSpPr>
          <p:cNvPr id="14342" name="TextBox 6"/>
          <p:cNvSpPr txBox="1">
            <a:spLocks noChangeArrowheads="1"/>
          </p:cNvSpPr>
          <p:nvPr/>
        </p:nvSpPr>
        <p:spPr bwMode="auto">
          <a:xfrm>
            <a:off x="5518150" y="4319588"/>
            <a:ext cx="6416675" cy="369887"/>
          </a:xfrm>
          <a:prstGeom prst="rect">
            <a:avLst/>
          </a:prstGeom>
          <a:noFill/>
          <a:ln w="9525">
            <a:noFill/>
            <a:miter lim="800000"/>
            <a:headEnd/>
            <a:tailEnd/>
          </a:ln>
        </p:spPr>
        <p:txBody>
          <a:bodyPr lIns="91430" tIns="45715" rIns="91430" bIns="45715">
            <a:spAutoFit/>
          </a:bodyPr>
          <a:lstStyle/>
          <a:p>
            <a:endParaRPr lang="ru-RU"/>
          </a:p>
        </p:txBody>
      </p:sp>
      <p:sp>
        <p:nvSpPr>
          <p:cNvPr id="14343" name="TextBox 8"/>
          <p:cNvSpPr txBox="1">
            <a:spLocks noChangeArrowheads="1"/>
          </p:cNvSpPr>
          <p:nvPr/>
        </p:nvSpPr>
        <p:spPr bwMode="auto">
          <a:xfrm>
            <a:off x="5372100" y="4146550"/>
            <a:ext cx="5832475" cy="2308225"/>
          </a:xfrm>
          <a:prstGeom prst="rect">
            <a:avLst/>
          </a:prstGeom>
          <a:noFill/>
          <a:ln w="9525">
            <a:noFill/>
            <a:miter lim="800000"/>
            <a:headEnd/>
            <a:tailEnd/>
          </a:ln>
        </p:spPr>
        <p:txBody>
          <a:bodyPr lIns="91430" tIns="45715" rIns="91430" bIns="45715">
            <a:spAutoFit/>
          </a:bodyPr>
          <a:lstStyle/>
          <a:p>
            <a:pPr algn="ctr"/>
            <a:r>
              <a:rPr lang="en-US" sz="1600" b="1">
                <a:solidFill>
                  <a:srgbClr val="0070C0"/>
                </a:solidFill>
              </a:rPr>
              <a:t>Additional education-13 educational institutions</a:t>
            </a:r>
          </a:p>
          <a:p>
            <a:r>
              <a:rPr lang="en-US" sz="1600"/>
              <a:t> 4 multidisciplinary centers</a:t>
            </a:r>
          </a:p>
          <a:p>
            <a:r>
              <a:rPr lang="en-US" sz="1600"/>
              <a:t> 2 music schools </a:t>
            </a:r>
          </a:p>
          <a:p>
            <a:r>
              <a:rPr lang="en-US" sz="1600"/>
              <a:t>5 children's art schools</a:t>
            </a:r>
          </a:p>
          <a:p>
            <a:r>
              <a:rPr lang="en-US" sz="1600"/>
              <a:t> 1 art school</a:t>
            </a:r>
          </a:p>
          <a:p>
            <a:r>
              <a:rPr lang="en-US" sz="1600"/>
              <a:t> 1 choreographic school </a:t>
            </a:r>
          </a:p>
          <a:p>
            <a:r>
              <a:rPr lang="en-US" sz="1600"/>
              <a:t>Experimental activities together with scientific institutes-5 institutions.</a:t>
            </a:r>
          </a:p>
          <a:p>
            <a:r>
              <a:rPr lang="en-US" sz="1600"/>
              <a:t> All-Russian military-Patriotic movement "Unarmy»</a:t>
            </a:r>
            <a:endParaRPr lang="ru-RU" sz="1600">
              <a:latin typeface="Times New Roman" pitchFamily="18" charset="0"/>
              <a:cs typeface="Times New Roman" pitchFamily="18" charset="0"/>
            </a:endParaRPr>
          </a:p>
        </p:txBody>
      </p:sp>
      <p:sp>
        <p:nvSpPr>
          <p:cNvPr id="14344" name="Прямоугольник 7"/>
          <p:cNvSpPr>
            <a:spLocks noChangeArrowheads="1"/>
          </p:cNvSpPr>
          <p:nvPr/>
        </p:nvSpPr>
        <p:spPr bwMode="auto">
          <a:xfrm>
            <a:off x="609600" y="1050925"/>
            <a:ext cx="4702175" cy="1568450"/>
          </a:xfrm>
          <a:prstGeom prst="rect">
            <a:avLst/>
          </a:prstGeom>
          <a:noFill/>
          <a:ln w="9525">
            <a:noFill/>
            <a:miter lim="800000"/>
            <a:headEnd/>
            <a:tailEnd/>
          </a:ln>
        </p:spPr>
        <p:txBody>
          <a:bodyPr>
            <a:spAutoFit/>
          </a:bodyPr>
          <a:lstStyle/>
          <a:p>
            <a:r>
              <a:rPr lang="en-US" sz="1600" b="1">
                <a:solidFill>
                  <a:srgbClr val="0070C0"/>
                </a:solidFill>
                <a:latin typeface="Times New Roman" pitchFamily="18" charset="0"/>
                <a:cs typeface="Times New Roman" pitchFamily="18" charset="0"/>
              </a:rPr>
              <a:t>97 municipal institutions in the field of education</a:t>
            </a:r>
          </a:p>
          <a:p>
            <a:r>
              <a:rPr lang="en-US" sz="1600">
                <a:latin typeface="Times New Roman" pitchFamily="18" charset="0"/>
                <a:cs typeface="Times New Roman" pitchFamily="18" charset="0"/>
              </a:rPr>
              <a:t> 45 preschool educational institutions </a:t>
            </a:r>
          </a:p>
          <a:p>
            <a:r>
              <a:rPr lang="en-US" sz="1600">
                <a:latin typeface="Times New Roman" pitchFamily="18" charset="0"/>
                <a:cs typeface="Times New Roman" pitchFamily="18" charset="0"/>
              </a:rPr>
              <a:t>13 institutions of additional education</a:t>
            </a:r>
          </a:p>
          <a:p>
            <a:r>
              <a:rPr lang="en-US" sz="1600">
                <a:latin typeface="Times New Roman" pitchFamily="18" charset="0"/>
                <a:cs typeface="Times New Roman" pitchFamily="18" charset="0"/>
              </a:rPr>
              <a:t> 1 institution of additional professional education " Educational and methodical educational center "(MBU DPOUMOTS)</a:t>
            </a:r>
            <a:endParaRPr lang="ru-RU" sz="1600">
              <a:latin typeface="Times New Roman" pitchFamily="18" charset="0"/>
              <a:cs typeface="Times New Roman" pitchFamily="18" charset="0"/>
            </a:endParaRPr>
          </a:p>
        </p:txBody>
      </p:sp>
      <p:sp>
        <p:nvSpPr>
          <p:cNvPr id="14345" name="Прямоугольник 8"/>
          <p:cNvSpPr>
            <a:spLocks noChangeArrowheads="1"/>
          </p:cNvSpPr>
          <p:nvPr/>
        </p:nvSpPr>
        <p:spPr bwMode="auto">
          <a:xfrm>
            <a:off x="5588000" y="1200150"/>
            <a:ext cx="5486400" cy="2800350"/>
          </a:xfrm>
          <a:prstGeom prst="rect">
            <a:avLst/>
          </a:prstGeom>
          <a:noFill/>
          <a:ln w="9525">
            <a:noFill/>
            <a:miter lim="800000"/>
            <a:headEnd/>
            <a:tailEnd/>
          </a:ln>
        </p:spPr>
        <p:txBody>
          <a:bodyPr>
            <a:spAutoFit/>
          </a:bodyPr>
          <a:lstStyle/>
          <a:p>
            <a:pPr algn="ctr"/>
            <a:r>
              <a:rPr lang="en-US" sz="1600" b="1">
                <a:solidFill>
                  <a:srgbClr val="0070C0"/>
                </a:solidFill>
                <a:latin typeface="Times New Roman" pitchFamily="18" charset="0"/>
                <a:cs typeface="Times New Roman" pitchFamily="18" charset="0"/>
              </a:rPr>
              <a:t>General education-30 institutions</a:t>
            </a:r>
          </a:p>
          <a:p>
            <a:r>
              <a:rPr lang="en-US" sz="1600">
                <a:latin typeface="Times New Roman" pitchFamily="18" charset="0"/>
                <a:cs typeface="Times New Roman" pitchFamily="18" charset="0"/>
              </a:rPr>
              <a:t> 1 gymnasium, 2 lyceums, 2 schools with in-depth teaching of individual subjects, 21 secondary schools. 2 basic secondary schools,  1 special (correctional) secondary school.</a:t>
            </a:r>
          </a:p>
          <a:p>
            <a:endParaRPr lang="en-US" sz="1600">
              <a:latin typeface="Times New Roman" pitchFamily="18" charset="0"/>
              <a:cs typeface="Times New Roman" pitchFamily="18" charset="0"/>
            </a:endParaRPr>
          </a:p>
          <a:p>
            <a:r>
              <a:rPr lang="en-US" sz="1600">
                <a:latin typeface="Times New Roman" pitchFamily="18" charset="0"/>
                <a:cs typeface="Times New Roman" pitchFamily="18" charset="0"/>
              </a:rPr>
              <a:t> TOP-100 "Best schools of the Moscow region": Shchelkovo gymnasium and school No. 11. G. S. Titova </a:t>
            </a:r>
          </a:p>
          <a:p>
            <a:endParaRPr lang="en-US" sz="1600">
              <a:latin typeface="Times New Roman" pitchFamily="18" charset="0"/>
              <a:cs typeface="Times New Roman" pitchFamily="18" charset="0"/>
            </a:endParaRPr>
          </a:p>
          <a:p>
            <a:r>
              <a:rPr lang="en-US" sz="1600">
                <a:latin typeface="Times New Roman" pitchFamily="18" charset="0"/>
                <a:cs typeface="Times New Roman" pitchFamily="18" charset="0"/>
              </a:rPr>
              <a:t>TOP 500 "Best schools in Russia": Shchelkovo gymnasium. Laureate of the regional competition " standard of registration of educational organizations – - school No. 12. V. P. Chkalova</a:t>
            </a:r>
            <a:endParaRPr lang="ru-RU" sz="1600">
              <a:latin typeface="Times New Roman" pitchFamily="18" charset="0"/>
              <a:cs typeface="Times New Roman" pitchFamily="18" charset="0"/>
            </a:endParaRPr>
          </a:p>
        </p:txBody>
      </p:sp>
      <p:sp>
        <p:nvSpPr>
          <p:cNvPr id="14346" name="Прямоугольник 9"/>
          <p:cNvSpPr>
            <a:spLocks noChangeArrowheads="1"/>
          </p:cNvSpPr>
          <p:nvPr/>
        </p:nvSpPr>
        <p:spPr bwMode="auto">
          <a:xfrm>
            <a:off x="682625" y="3106738"/>
            <a:ext cx="4383088" cy="3046412"/>
          </a:xfrm>
          <a:prstGeom prst="rect">
            <a:avLst/>
          </a:prstGeom>
          <a:noFill/>
          <a:ln w="9525">
            <a:noFill/>
            <a:miter lim="800000"/>
            <a:headEnd/>
            <a:tailEnd/>
          </a:ln>
        </p:spPr>
        <p:txBody>
          <a:bodyPr>
            <a:spAutoFit/>
          </a:bodyPr>
          <a:lstStyle/>
          <a:p>
            <a:pPr algn="ctr"/>
            <a:r>
              <a:rPr lang="en-US" sz="1600" b="1">
                <a:solidFill>
                  <a:srgbClr val="0070C0"/>
                </a:solidFill>
                <a:latin typeface="Times New Roman" pitchFamily="18" charset="0"/>
                <a:cs typeface="Times New Roman" pitchFamily="18" charset="0"/>
              </a:rPr>
              <a:t>Early childhood education – 45 kindergartens </a:t>
            </a:r>
          </a:p>
          <a:p>
            <a:r>
              <a:rPr lang="en-US" sz="1600">
                <a:latin typeface="Times New Roman" pitchFamily="18" charset="0"/>
                <a:cs typeface="Times New Roman" pitchFamily="18" charset="0"/>
              </a:rPr>
              <a:t> total there are more than 12 thousand children in kindergartens</a:t>
            </a:r>
          </a:p>
          <a:p>
            <a:r>
              <a:rPr lang="en-US" sz="1600">
                <a:latin typeface="Times New Roman" pitchFamily="18" charset="0"/>
                <a:cs typeface="Times New Roman" pitchFamily="18" charset="0"/>
              </a:rPr>
              <a:t> 5 kindergartens with swimming pools</a:t>
            </a:r>
          </a:p>
          <a:p>
            <a:r>
              <a:rPr lang="en-US" sz="1600">
                <a:latin typeface="Times New Roman" pitchFamily="18" charset="0"/>
                <a:cs typeface="Times New Roman" pitchFamily="18" charset="0"/>
              </a:rPr>
              <a:t> 3 buildings of kindergartens (355 places) were put into operation)</a:t>
            </a:r>
          </a:p>
          <a:p>
            <a:r>
              <a:rPr lang="en-US" sz="1600">
                <a:latin typeface="Times New Roman" pitchFamily="18" charset="0"/>
                <a:cs typeface="Times New Roman" pitchFamily="18" charset="0"/>
              </a:rPr>
              <a:t> open an additional 7 groups (150 seats)</a:t>
            </a:r>
          </a:p>
          <a:p>
            <a:r>
              <a:rPr lang="en-US" sz="1600">
                <a:latin typeface="Times New Roman" pitchFamily="18" charset="0"/>
                <a:cs typeface="Times New Roman" pitchFamily="18" charset="0"/>
              </a:rPr>
              <a:t> 11 child development centers</a:t>
            </a:r>
          </a:p>
          <a:p>
            <a:r>
              <a:rPr lang="en-US" sz="1600">
                <a:latin typeface="Times New Roman" pitchFamily="18" charset="0"/>
                <a:cs typeface="Times New Roman" pitchFamily="18" charset="0"/>
              </a:rPr>
              <a:t> 19 preschool educational institutions of General developmental type with priority implementation of activities in one of the areas of child development</a:t>
            </a:r>
            <a:endParaRPr lang="ru-RU"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638" y="192088"/>
            <a:ext cx="11642725" cy="70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t>Industrial complex</a:t>
            </a:r>
            <a:endParaRPr lang="ru-RU" sz="3200" dirty="0">
              <a:latin typeface="Arial" panose="020B0604020202020204" pitchFamily="34" charset="0"/>
              <a:cs typeface="Arial" panose="020B0604020202020204" pitchFamily="34" charset="0"/>
            </a:endParaRPr>
          </a:p>
        </p:txBody>
      </p:sp>
      <p:sp>
        <p:nvSpPr>
          <p:cNvPr id="15363" name="TextBox 5"/>
          <p:cNvSpPr txBox="1">
            <a:spLocks noChangeArrowheads="1"/>
          </p:cNvSpPr>
          <p:nvPr/>
        </p:nvSpPr>
        <p:spPr bwMode="auto">
          <a:xfrm>
            <a:off x="1204913" y="1230313"/>
            <a:ext cx="10479087" cy="584200"/>
          </a:xfrm>
          <a:prstGeom prst="rect">
            <a:avLst/>
          </a:prstGeom>
          <a:noFill/>
          <a:ln w="9525">
            <a:noFill/>
            <a:miter lim="800000"/>
            <a:headEnd/>
            <a:tailEnd/>
          </a:ln>
        </p:spPr>
        <p:txBody>
          <a:bodyPr lIns="91430" tIns="45715" rIns="91430" bIns="45715">
            <a:spAutoFit/>
          </a:bodyPr>
          <a:lstStyle/>
          <a:p>
            <a:pPr algn="ctr"/>
            <a:r>
              <a:rPr lang="en-US" sz="1600">
                <a:latin typeface="Times New Roman" pitchFamily="18" charset="0"/>
                <a:cs typeface="Times New Roman" pitchFamily="18" charset="0"/>
              </a:rPr>
              <a:t>The basis of the real sector of the economy of the city district is the industrial complex. It is more than 40 large and medium-sized enterprises, employing more than 43 thousand employees</a:t>
            </a:r>
            <a:endParaRPr lang="ru-RU" sz="1600">
              <a:latin typeface="Times New Roman" pitchFamily="18" charset="0"/>
              <a:cs typeface="Times New Roman" pitchFamily="18" charset="0"/>
            </a:endParaRPr>
          </a:p>
        </p:txBody>
      </p:sp>
      <p:pic>
        <p:nvPicPr>
          <p:cNvPr id="15364" name="Picture 6"/>
          <p:cNvPicPr>
            <a:picLocks noChangeAspect="1" noChangeArrowheads="1"/>
          </p:cNvPicPr>
          <p:nvPr/>
        </p:nvPicPr>
        <p:blipFill>
          <a:blip r:embed="rId2" cstate="print"/>
          <a:srcRect/>
          <a:stretch>
            <a:fillRect/>
          </a:stretch>
        </p:blipFill>
        <p:spPr bwMode="auto">
          <a:xfrm>
            <a:off x="1009650" y="3784600"/>
            <a:ext cx="1397000" cy="931863"/>
          </a:xfrm>
          <a:prstGeom prst="rect">
            <a:avLst/>
          </a:prstGeom>
          <a:noFill/>
          <a:ln w="9525">
            <a:noFill/>
            <a:miter lim="800000"/>
            <a:headEnd/>
            <a:tailEnd/>
          </a:ln>
        </p:spPr>
      </p:pic>
      <p:pic>
        <p:nvPicPr>
          <p:cNvPr id="15365" name="Picture 7"/>
          <p:cNvPicPr>
            <a:picLocks noChangeAspect="1" noChangeArrowheads="1"/>
          </p:cNvPicPr>
          <p:nvPr/>
        </p:nvPicPr>
        <p:blipFill>
          <a:blip r:embed="rId3" cstate="print"/>
          <a:srcRect/>
          <a:stretch>
            <a:fillRect/>
          </a:stretch>
        </p:blipFill>
        <p:spPr bwMode="auto">
          <a:xfrm>
            <a:off x="2740025" y="3732213"/>
            <a:ext cx="1266825" cy="950912"/>
          </a:xfrm>
          <a:prstGeom prst="rect">
            <a:avLst/>
          </a:prstGeom>
          <a:noFill/>
          <a:ln w="9525">
            <a:noFill/>
            <a:miter lim="800000"/>
            <a:headEnd/>
            <a:tailEnd/>
          </a:ln>
        </p:spPr>
      </p:pic>
      <p:pic>
        <p:nvPicPr>
          <p:cNvPr id="15366" name="Picture 8"/>
          <p:cNvPicPr>
            <a:picLocks noChangeAspect="1" noChangeArrowheads="1"/>
          </p:cNvPicPr>
          <p:nvPr/>
        </p:nvPicPr>
        <p:blipFill>
          <a:blip r:embed="rId4" cstate="print"/>
          <a:srcRect/>
          <a:stretch>
            <a:fillRect/>
          </a:stretch>
        </p:blipFill>
        <p:spPr bwMode="auto">
          <a:xfrm>
            <a:off x="4241800" y="3748088"/>
            <a:ext cx="1322388" cy="990600"/>
          </a:xfrm>
          <a:prstGeom prst="rect">
            <a:avLst/>
          </a:prstGeom>
          <a:noFill/>
          <a:ln w="9525">
            <a:noFill/>
            <a:miter lim="800000"/>
            <a:headEnd/>
            <a:tailEnd/>
          </a:ln>
        </p:spPr>
      </p:pic>
      <p:pic>
        <p:nvPicPr>
          <p:cNvPr id="15367" name="Picture 9"/>
          <p:cNvPicPr>
            <a:picLocks noChangeAspect="1" noChangeArrowheads="1"/>
          </p:cNvPicPr>
          <p:nvPr/>
        </p:nvPicPr>
        <p:blipFill>
          <a:blip r:embed="rId5" cstate="print"/>
          <a:srcRect/>
          <a:stretch>
            <a:fillRect/>
          </a:stretch>
        </p:blipFill>
        <p:spPr bwMode="auto">
          <a:xfrm>
            <a:off x="6008688" y="3756025"/>
            <a:ext cx="1398587" cy="933450"/>
          </a:xfrm>
          <a:prstGeom prst="rect">
            <a:avLst/>
          </a:prstGeom>
          <a:noFill/>
          <a:ln w="9525">
            <a:noFill/>
            <a:miter lim="800000"/>
            <a:headEnd/>
            <a:tailEnd/>
          </a:ln>
        </p:spPr>
      </p:pic>
      <p:pic>
        <p:nvPicPr>
          <p:cNvPr id="15368" name="Picture 10"/>
          <p:cNvPicPr>
            <a:picLocks noChangeAspect="1" noChangeArrowheads="1"/>
          </p:cNvPicPr>
          <p:nvPr/>
        </p:nvPicPr>
        <p:blipFill>
          <a:blip r:embed="rId6" cstate="print"/>
          <a:srcRect/>
          <a:stretch>
            <a:fillRect/>
          </a:stretch>
        </p:blipFill>
        <p:spPr bwMode="auto">
          <a:xfrm>
            <a:off x="7943850" y="3784600"/>
            <a:ext cx="1258888" cy="930275"/>
          </a:xfrm>
          <a:prstGeom prst="rect">
            <a:avLst/>
          </a:prstGeom>
          <a:noFill/>
          <a:ln w="9525">
            <a:noFill/>
            <a:miter lim="800000"/>
            <a:headEnd/>
            <a:tailEnd/>
          </a:ln>
        </p:spPr>
      </p:pic>
      <p:pic>
        <p:nvPicPr>
          <p:cNvPr id="15369" name="Picture 11"/>
          <p:cNvPicPr>
            <a:picLocks noChangeAspect="1" noChangeArrowheads="1"/>
          </p:cNvPicPr>
          <p:nvPr/>
        </p:nvPicPr>
        <p:blipFill>
          <a:blip r:embed="rId7" cstate="print"/>
          <a:srcRect/>
          <a:stretch>
            <a:fillRect/>
          </a:stretch>
        </p:blipFill>
        <p:spPr bwMode="auto">
          <a:xfrm>
            <a:off x="9764713" y="3756025"/>
            <a:ext cx="1198562" cy="900113"/>
          </a:xfrm>
          <a:prstGeom prst="rect">
            <a:avLst/>
          </a:prstGeom>
          <a:noFill/>
          <a:ln w="9525">
            <a:noFill/>
            <a:miter lim="800000"/>
            <a:headEnd/>
            <a:tailEnd/>
          </a:ln>
        </p:spPr>
      </p:pic>
      <p:sp>
        <p:nvSpPr>
          <p:cNvPr id="15370" name="TextBox 12"/>
          <p:cNvSpPr txBox="1">
            <a:spLocks noChangeArrowheads="1"/>
          </p:cNvSpPr>
          <p:nvPr/>
        </p:nvSpPr>
        <p:spPr bwMode="auto">
          <a:xfrm>
            <a:off x="1114425" y="5057775"/>
            <a:ext cx="1295400" cy="738188"/>
          </a:xfrm>
          <a:prstGeom prst="rect">
            <a:avLst/>
          </a:prstGeom>
          <a:noFill/>
          <a:ln w="9525">
            <a:noFill/>
            <a:miter lim="800000"/>
            <a:headEnd/>
            <a:tailEnd/>
          </a:ln>
        </p:spPr>
        <p:txBody>
          <a:bodyPr lIns="91430" tIns="45715" rIns="91430" bIns="45715">
            <a:spAutoFit/>
          </a:bodyPr>
          <a:lstStyle/>
          <a:p>
            <a:r>
              <a:rPr lang="en-US" sz="1400">
                <a:latin typeface="Times New Roman" pitchFamily="18" charset="0"/>
                <a:cs typeface="Times New Roman" pitchFamily="18" charset="0"/>
              </a:rPr>
              <a:t>Production of machinery and equipment</a:t>
            </a:r>
            <a:endParaRPr lang="ru-RU" sz="1400">
              <a:latin typeface="Times New Roman" pitchFamily="18" charset="0"/>
              <a:cs typeface="Times New Roman" pitchFamily="18" charset="0"/>
            </a:endParaRPr>
          </a:p>
        </p:txBody>
      </p:sp>
      <p:sp>
        <p:nvSpPr>
          <p:cNvPr id="15371" name="TextBox 13"/>
          <p:cNvSpPr txBox="1">
            <a:spLocks noChangeArrowheads="1"/>
          </p:cNvSpPr>
          <p:nvPr/>
        </p:nvSpPr>
        <p:spPr bwMode="auto">
          <a:xfrm>
            <a:off x="2495550" y="5011738"/>
            <a:ext cx="1387475" cy="738187"/>
          </a:xfrm>
          <a:prstGeom prst="rect">
            <a:avLst/>
          </a:prstGeom>
          <a:noFill/>
          <a:ln w="9525">
            <a:noFill/>
            <a:miter lim="800000"/>
            <a:headEnd/>
            <a:tailEnd/>
          </a:ln>
        </p:spPr>
        <p:txBody>
          <a:bodyPr lIns="91430" tIns="45715" rIns="91430" bIns="45715">
            <a:spAutoFit/>
          </a:bodyPr>
          <a:lstStyle/>
          <a:p>
            <a:r>
              <a:rPr lang="en-US" sz="1400">
                <a:latin typeface="Times New Roman" pitchFamily="18" charset="0"/>
                <a:cs typeface="Times New Roman" pitchFamily="18" charset="0"/>
              </a:rPr>
              <a:t>Textile and clothing production</a:t>
            </a:r>
            <a:endParaRPr lang="ru-RU" sz="1400">
              <a:latin typeface="Times New Roman" pitchFamily="18" charset="0"/>
              <a:cs typeface="Times New Roman" pitchFamily="18" charset="0"/>
            </a:endParaRPr>
          </a:p>
        </p:txBody>
      </p:sp>
      <p:sp>
        <p:nvSpPr>
          <p:cNvPr id="15372" name="TextBox 14"/>
          <p:cNvSpPr txBox="1">
            <a:spLocks noChangeArrowheads="1"/>
          </p:cNvSpPr>
          <p:nvPr/>
        </p:nvSpPr>
        <p:spPr bwMode="auto">
          <a:xfrm>
            <a:off x="4354513" y="5106988"/>
            <a:ext cx="1435100" cy="523875"/>
          </a:xfrm>
          <a:prstGeom prst="rect">
            <a:avLst/>
          </a:prstGeom>
          <a:noFill/>
          <a:ln w="9525">
            <a:noFill/>
            <a:miter lim="800000"/>
            <a:headEnd/>
            <a:tailEnd/>
          </a:ln>
        </p:spPr>
        <p:txBody>
          <a:bodyPr lIns="91430" tIns="45715" rIns="91430" bIns="45715">
            <a:spAutoFit/>
          </a:bodyPr>
          <a:lstStyle/>
          <a:p>
            <a:r>
              <a:rPr lang="en-US" sz="1400">
                <a:latin typeface="Times New Roman" pitchFamily="18" charset="0"/>
                <a:cs typeface="Times New Roman" pitchFamily="18" charset="0"/>
              </a:rPr>
              <a:t>Chemical production</a:t>
            </a:r>
            <a:endParaRPr lang="ru-RU" sz="1400">
              <a:latin typeface="Times New Roman" pitchFamily="18" charset="0"/>
              <a:cs typeface="Times New Roman" pitchFamily="18" charset="0"/>
            </a:endParaRPr>
          </a:p>
        </p:txBody>
      </p:sp>
      <p:sp>
        <p:nvSpPr>
          <p:cNvPr id="15373" name="TextBox 15"/>
          <p:cNvSpPr txBox="1">
            <a:spLocks noChangeArrowheads="1"/>
          </p:cNvSpPr>
          <p:nvPr/>
        </p:nvSpPr>
        <p:spPr bwMode="auto">
          <a:xfrm>
            <a:off x="5824538" y="5010150"/>
            <a:ext cx="1924050" cy="523875"/>
          </a:xfrm>
          <a:prstGeom prst="rect">
            <a:avLst/>
          </a:prstGeom>
          <a:noFill/>
          <a:ln w="9525">
            <a:noFill/>
            <a:miter lim="800000"/>
            <a:headEnd/>
            <a:tailEnd/>
          </a:ln>
        </p:spPr>
        <p:txBody>
          <a:bodyPr lIns="91430" tIns="45715" rIns="91430" bIns="45715">
            <a:spAutoFit/>
          </a:bodyPr>
          <a:lstStyle/>
          <a:p>
            <a:r>
              <a:rPr lang="en-US" sz="1400">
                <a:latin typeface="Times New Roman" pitchFamily="18" charset="0"/>
                <a:cs typeface="Times New Roman" pitchFamily="18" charset="0"/>
              </a:rPr>
              <a:t>Food and non-processing industry</a:t>
            </a:r>
            <a:endParaRPr lang="ru-RU" sz="1400">
              <a:latin typeface="Times New Roman" pitchFamily="18" charset="0"/>
              <a:cs typeface="Times New Roman" pitchFamily="18" charset="0"/>
            </a:endParaRPr>
          </a:p>
        </p:txBody>
      </p:sp>
      <p:sp>
        <p:nvSpPr>
          <p:cNvPr id="15374" name="TextBox 16"/>
          <p:cNvSpPr txBox="1">
            <a:spLocks noChangeArrowheads="1"/>
          </p:cNvSpPr>
          <p:nvPr/>
        </p:nvSpPr>
        <p:spPr bwMode="auto">
          <a:xfrm>
            <a:off x="7804150" y="5030788"/>
            <a:ext cx="1860550" cy="523875"/>
          </a:xfrm>
          <a:prstGeom prst="rect">
            <a:avLst/>
          </a:prstGeom>
          <a:noFill/>
          <a:ln w="9525">
            <a:noFill/>
            <a:miter lim="800000"/>
            <a:headEnd/>
            <a:tailEnd/>
          </a:ln>
        </p:spPr>
        <p:txBody>
          <a:bodyPr lIns="91430" tIns="45715" rIns="91430" bIns="45715">
            <a:spAutoFit/>
          </a:bodyPr>
          <a:lstStyle/>
          <a:p>
            <a:r>
              <a:rPr lang="en-US" sz="1400">
                <a:latin typeface="Times New Roman" pitchFamily="18" charset="0"/>
                <a:cs typeface="Times New Roman" pitchFamily="18" charset="0"/>
              </a:rPr>
              <a:t>Metallurgical production</a:t>
            </a:r>
            <a:endParaRPr lang="ru-RU" sz="1400">
              <a:latin typeface="Times New Roman" pitchFamily="18" charset="0"/>
              <a:cs typeface="Times New Roman" pitchFamily="18" charset="0"/>
            </a:endParaRPr>
          </a:p>
        </p:txBody>
      </p:sp>
      <p:sp>
        <p:nvSpPr>
          <p:cNvPr id="15375" name="TextBox 17"/>
          <p:cNvSpPr txBox="1">
            <a:spLocks noChangeArrowheads="1"/>
          </p:cNvSpPr>
          <p:nvPr/>
        </p:nvSpPr>
        <p:spPr bwMode="auto">
          <a:xfrm>
            <a:off x="9686925" y="4970463"/>
            <a:ext cx="1844675" cy="522287"/>
          </a:xfrm>
          <a:prstGeom prst="rect">
            <a:avLst/>
          </a:prstGeom>
          <a:noFill/>
          <a:ln w="9525">
            <a:noFill/>
            <a:miter lim="800000"/>
            <a:headEnd/>
            <a:tailEnd/>
          </a:ln>
        </p:spPr>
        <p:txBody>
          <a:bodyPr lIns="91430" tIns="45715" rIns="91430" bIns="45715">
            <a:spAutoFit/>
          </a:bodyPr>
          <a:lstStyle/>
          <a:p>
            <a:r>
              <a:rPr lang="en-US" sz="1400">
                <a:latin typeface="Times New Roman" pitchFamily="18" charset="0"/>
                <a:cs typeface="Times New Roman" pitchFamily="18" charset="0"/>
              </a:rPr>
              <a:t>Non-metallic mineral products</a:t>
            </a:r>
            <a:endParaRPr lang="ru-RU" sz="1400">
              <a:latin typeface="Times New Roman" pitchFamily="18" charset="0"/>
              <a:cs typeface="Times New Roman" pitchFamily="18" charset="0"/>
            </a:endParaRPr>
          </a:p>
        </p:txBody>
      </p:sp>
      <p:sp>
        <p:nvSpPr>
          <p:cNvPr id="19" name="Прямоугольник 18"/>
          <p:cNvSpPr/>
          <p:nvPr/>
        </p:nvSpPr>
        <p:spPr>
          <a:xfrm>
            <a:off x="425450" y="3216275"/>
            <a:ext cx="11430000" cy="173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ru-RU"/>
          </a:p>
        </p:txBody>
      </p:sp>
      <p:sp>
        <p:nvSpPr>
          <p:cNvPr id="15377" name="TextBox 19"/>
          <p:cNvSpPr txBox="1">
            <a:spLocks noChangeArrowheads="1"/>
          </p:cNvSpPr>
          <p:nvPr/>
        </p:nvSpPr>
        <p:spPr bwMode="auto">
          <a:xfrm>
            <a:off x="1089025" y="2136775"/>
            <a:ext cx="1220788" cy="769938"/>
          </a:xfrm>
          <a:prstGeom prst="rect">
            <a:avLst/>
          </a:prstGeom>
          <a:noFill/>
          <a:ln w="9525">
            <a:noFill/>
            <a:miter lim="800000"/>
            <a:headEnd/>
            <a:tailEnd/>
          </a:ln>
        </p:spPr>
        <p:txBody>
          <a:bodyPr lIns="91430" tIns="45715" rIns="91430" bIns="45715">
            <a:spAutoFit/>
          </a:bodyPr>
          <a:lstStyle/>
          <a:p>
            <a:pPr algn="ctr"/>
            <a:r>
              <a:rPr lang="ru-RU" sz="2800" b="1">
                <a:latin typeface="Times New Roman" pitchFamily="18" charset="0"/>
                <a:cs typeface="Times New Roman" pitchFamily="18" charset="0"/>
              </a:rPr>
              <a:t>44</a:t>
            </a:r>
            <a:endParaRPr lang="en-US" sz="2800" b="1">
              <a:latin typeface="Times New Roman" pitchFamily="18" charset="0"/>
              <a:cs typeface="Times New Roman" pitchFamily="18" charset="0"/>
            </a:endParaRPr>
          </a:p>
          <a:p>
            <a:pPr algn="ctr"/>
            <a:r>
              <a:rPr lang="en-US" sz="1600">
                <a:latin typeface="Times New Roman" pitchFamily="18" charset="0"/>
                <a:cs typeface="Times New Roman" pitchFamily="18" charset="0"/>
              </a:rPr>
              <a:t>million pack</a:t>
            </a:r>
            <a:endParaRPr lang="ru-RU" sz="1600" b="1">
              <a:latin typeface="Times New Roman" pitchFamily="18" charset="0"/>
              <a:cs typeface="Times New Roman" pitchFamily="18" charset="0"/>
            </a:endParaRPr>
          </a:p>
        </p:txBody>
      </p:sp>
      <p:sp>
        <p:nvSpPr>
          <p:cNvPr id="15378" name="TextBox 20"/>
          <p:cNvSpPr txBox="1">
            <a:spLocks noChangeArrowheads="1"/>
          </p:cNvSpPr>
          <p:nvPr/>
        </p:nvSpPr>
        <p:spPr bwMode="auto">
          <a:xfrm>
            <a:off x="2220913" y="2135188"/>
            <a:ext cx="1843087" cy="1016000"/>
          </a:xfrm>
          <a:prstGeom prst="rect">
            <a:avLst/>
          </a:prstGeom>
          <a:noFill/>
          <a:ln w="9525">
            <a:noFill/>
            <a:miter lim="800000"/>
            <a:headEnd/>
            <a:tailEnd/>
          </a:ln>
        </p:spPr>
        <p:txBody>
          <a:bodyPr lIns="91430" tIns="45715" rIns="91430" bIns="45715">
            <a:spAutoFit/>
          </a:bodyPr>
          <a:lstStyle/>
          <a:p>
            <a:pPr algn="ctr"/>
            <a:r>
              <a:rPr lang="ru-RU" sz="2800" b="1">
                <a:latin typeface="Times New Roman" pitchFamily="18" charset="0"/>
                <a:cs typeface="Times New Roman" pitchFamily="18" charset="0"/>
              </a:rPr>
              <a:t>504</a:t>
            </a:r>
          </a:p>
          <a:p>
            <a:pPr algn="ctr"/>
            <a:r>
              <a:rPr lang="en-US" sz="1600">
                <a:latin typeface="Times New Roman" pitchFamily="18" charset="0"/>
                <a:cs typeface="Times New Roman" pitchFamily="18" charset="0"/>
              </a:rPr>
              <a:t>million. conditional cans</a:t>
            </a:r>
            <a:endParaRPr lang="ru-RU" sz="1600">
              <a:latin typeface="Times New Roman" pitchFamily="18" charset="0"/>
              <a:cs typeface="Times New Roman" pitchFamily="18" charset="0"/>
            </a:endParaRPr>
          </a:p>
        </p:txBody>
      </p:sp>
      <p:sp>
        <p:nvSpPr>
          <p:cNvPr id="15379" name="TextBox 21"/>
          <p:cNvSpPr txBox="1">
            <a:spLocks noChangeArrowheads="1"/>
          </p:cNvSpPr>
          <p:nvPr/>
        </p:nvSpPr>
        <p:spPr bwMode="auto">
          <a:xfrm>
            <a:off x="3981450" y="2151063"/>
            <a:ext cx="1528763" cy="769937"/>
          </a:xfrm>
          <a:prstGeom prst="rect">
            <a:avLst/>
          </a:prstGeom>
          <a:noFill/>
          <a:ln w="9525">
            <a:noFill/>
            <a:miter lim="800000"/>
            <a:headEnd/>
            <a:tailEnd/>
          </a:ln>
        </p:spPr>
        <p:txBody>
          <a:bodyPr lIns="91430" tIns="45715" rIns="91430" bIns="45715">
            <a:spAutoFit/>
          </a:bodyPr>
          <a:lstStyle/>
          <a:p>
            <a:pPr algn="ctr"/>
            <a:r>
              <a:rPr lang="ru-RU" sz="2800" b="1">
                <a:latin typeface="Times New Roman" pitchFamily="18" charset="0"/>
                <a:cs typeface="Times New Roman" pitchFamily="18" charset="0"/>
              </a:rPr>
              <a:t>2,5</a:t>
            </a:r>
          </a:p>
          <a:p>
            <a:pPr algn="ctr"/>
            <a:r>
              <a:rPr lang="en-US" sz="1600">
                <a:latin typeface="Times New Roman" pitchFamily="18" charset="0"/>
                <a:cs typeface="Times New Roman" pitchFamily="18" charset="0"/>
              </a:rPr>
              <a:t>thousand pieces</a:t>
            </a:r>
            <a:endParaRPr lang="ru-RU" sz="1600" b="1">
              <a:latin typeface="Times New Roman" pitchFamily="18" charset="0"/>
              <a:cs typeface="Times New Roman" pitchFamily="18" charset="0"/>
            </a:endParaRPr>
          </a:p>
        </p:txBody>
      </p:sp>
      <p:sp>
        <p:nvSpPr>
          <p:cNvPr id="15380" name="TextBox 22"/>
          <p:cNvSpPr txBox="1">
            <a:spLocks noChangeArrowheads="1"/>
          </p:cNvSpPr>
          <p:nvPr/>
        </p:nvSpPr>
        <p:spPr bwMode="auto">
          <a:xfrm>
            <a:off x="5897563" y="2111375"/>
            <a:ext cx="1403350" cy="769938"/>
          </a:xfrm>
          <a:prstGeom prst="rect">
            <a:avLst/>
          </a:prstGeom>
          <a:noFill/>
          <a:ln w="9525">
            <a:noFill/>
            <a:miter lim="800000"/>
            <a:headEnd/>
            <a:tailEnd/>
          </a:ln>
        </p:spPr>
        <p:txBody>
          <a:bodyPr lIns="91430" tIns="45715" rIns="91430" bIns="45715">
            <a:spAutoFit/>
          </a:bodyPr>
          <a:lstStyle/>
          <a:p>
            <a:pPr algn="ctr"/>
            <a:r>
              <a:rPr lang="ru-RU" sz="2800" b="1">
                <a:latin typeface="Times New Roman" pitchFamily="18" charset="0"/>
                <a:cs typeface="Times New Roman" pitchFamily="18" charset="0"/>
              </a:rPr>
              <a:t>37</a:t>
            </a:r>
          </a:p>
          <a:p>
            <a:pPr algn="ctr"/>
            <a:r>
              <a:rPr lang="en-US" sz="1600">
                <a:latin typeface="Times New Roman" pitchFamily="18" charset="0"/>
                <a:cs typeface="Times New Roman" pitchFamily="18" charset="0"/>
              </a:rPr>
              <a:t>thousand tons</a:t>
            </a:r>
            <a:endParaRPr lang="ru-RU" sz="1600" b="1">
              <a:latin typeface="Times New Roman" pitchFamily="18" charset="0"/>
              <a:cs typeface="Times New Roman" pitchFamily="18" charset="0"/>
            </a:endParaRPr>
          </a:p>
        </p:txBody>
      </p:sp>
      <p:sp>
        <p:nvSpPr>
          <p:cNvPr id="15381" name="TextBox 23"/>
          <p:cNvSpPr txBox="1">
            <a:spLocks noChangeArrowheads="1"/>
          </p:cNvSpPr>
          <p:nvPr/>
        </p:nvSpPr>
        <p:spPr bwMode="auto">
          <a:xfrm>
            <a:off x="7669213" y="2159000"/>
            <a:ext cx="1546225" cy="769938"/>
          </a:xfrm>
          <a:prstGeom prst="rect">
            <a:avLst/>
          </a:prstGeom>
          <a:noFill/>
          <a:ln w="9525">
            <a:noFill/>
            <a:miter lim="800000"/>
            <a:headEnd/>
            <a:tailEnd/>
          </a:ln>
        </p:spPr>
        <p:txBody>
          <a:bodyPr lIns="91430" tIns="45715" rIns="91430" bIns="45715">
            <a:spAutoFit/>
          </a:bodyPr>
          <a:lstStyle/>
          <a:p>
            <a:pPr algn="ctr"/>
            <a:r>
              <a:rPr lang="ru-RU" sz="2800" b="1">
                <a:latin typeface="Times New Roman" pitchFamily="18" charset="0"/>
                <a:cs typeface="Times New Roman" pitchFamily="18" charset="0"/>
              </a:rPr>
              <a:t>1,8</a:t>
            </a:r>
          </a:p>
          <a:p>
            <a:pPr algn="ctr"/>
            <a:r>
              <a:rPr lang="en-US" sz="1600">
                <a:latin typeface="Times New Roman" pitchFamily="18" charset="0"/>
                <a:cs typeface="Times New Roman" pitchFamily="18" charset="0"/>
              </a:rPr>
              <a:t>million sq.m</a:t>
            </a:r>
            <a:endParaRPr lang="ru-RU" sz="1600" b="1">
              <a:latin typeface="Times New Roman" pitchFamily="18" charset="0"/>
              <a:cs typeface="Times New Roman" pitchFamily="18" charset="0"/>
            </a:endParaRPr>
          </a:p>
        </p:txBody>
      </p:sp>
      <p:sp>
        <p:nvSpPr>
          <p:cNvPr id="15382" name="TextBox 24"/>
          <p:cNvSpPr txBox="1">
            <a:spLocks noChangeArrowheads="1"/>
          </p:cNvSpPr>
          <p:nvPr/>
        </p:nvSpPr>
        <p:spPr bwMode="auto">
          <a:xfrm>
            <a:off x="9625013" y="2174875"/>
            <a:ext cx="1435100" cy="769938"/>
          </a:xfrm>
          <a:prstGeom prst="rect">
            <a:avLst/>
          </a:prstGeom>
          <a:noFill/>
          <a:ln w="9525">
            <a:noFill/>
            <a:miter lim="800000"/>
            <a:headEnd/>
            <a:tailEnd/>
          </a:ln>
        </p:spPr>
        <p:txBody>
          <a:bodyPr lIns="91430" tIns="45715" rIns="91430" bIns="45715">
            <a:spAutoFit/>
          </a:bodyPr>
          <a:lstStyle/>
          <a:p>
            <a:pPr algn="ctr"/>
            <a:r>
              <a:rPr lang="ru-RU" sz="2800" b="1">
                <a:latin typeface="Times New Roman" pitchFamily="18" charset="0"/>
                <a:cs typeface="Times New Roman" pitchFamily="18" charset="0"/>
              </a:rPr>
              <a:t>7,5</a:t>
            </a:r>
            <a:endParaRPr lang="en-US" sz="2800" b="1">
              <a:latin typeface="Times New Roman" pitchFamily="18" charset="0"/>
              <a:cs typeface="Times New Roman" pitchFamily="18" charset="0"/>
            </a:endParaRPr>
          </a:p>
          <a:p>
            <a:pPr algn="ctr"/>
            <a:r>
              <a:rPr lang="en-US" sz="1600">
                <a:latin typeface="Times New Roman" pitchFamily="18" charset="0"/>
                <a:cs typeface="Times New Roman" pitchFamily="18" charset="0"/>
              </a:rPr>
              <a:t>million sq.m</a:t>
            </a:r>
            <a:endParaRPr lang="ru-RU" sz="16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638" y="192088"/>
            <a:ext cx="11642725" cy="70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3200" dirty="0">
                <a:latin typeface="+mj-lt"/>
                <a:cs typeface="Times New Roman" pitchFamily="18" charset="0"/>
              </a:rPr>
              <a:t>Industrial potential</a:t>
            </a:r>
            <a:endParaRPr lang="ru-RU" sz="3200" dirty="0">
              <a:latin typeface="+mj-lt"/>
              <a:cs typeface="Times New Roman" pitchFamily="18" charset="0"/>
            </a:endParaRPr>
          </a:p>
        </p:txBody>
      </p:sp>
      <p:pic>
        <p:nvPicPr>
          <p:cNvPr id="16387" name="Picture 2"/>
          <p:cNvPicPr>
            <a:picLocks noChangeAspect="1" noChangeArrowheads="1"/>
          </p:cNvPicPr>
          <p:nvPr/>
        </p:nvPicPr>
        <p:blipFill>
          <a:blip r:embed="rId2" cstate="print"/>
          <a:srcRect/>
          <a:stretch>
            <a:fillRect/>
          </a:stretch>
        </p:blipFill>
        <p:spPr bwMode="auto">
          <a:xfrm>
            <a:off x="1387475" y="874713"/>
            <a:ext cx="849313" cy="736600"/>
          </a:xfrm>
          <a:prstGeom prst="rect">
            <a:avLst/>
          </a:prstGeom>
          <a:noFill/>
          <a:ln w="9525">
            <a:noFill/>
            <a:miter lim="800000"/>
            <a:headEnd/>
            <a:tailEnd/>
          </a:ln>
        </p:spPr>
      </p:pic>
      <p:pic>
        <p:nvPicPr>
          <p:cNvPr id="16388" name="Picture 3"/>
          <p:cNvPicPr>
            <a:picLocks noChangeAspect="1" noChangeArrowheads="1"/>
          </p:cNvPicPr>
          <p:nvPr/>
        </p:nvPicPr>
        <p:blipFill>
          <a:blip r:embed="rId3" cstate="print"/>
          <a:srcRect/>
          <a:stretch>
            <a:fillRect/>
          </a:stretch>
        </p:blipFill>
        <p:spPr bwMode="auto">
          <a:xfrm>
            <a:off x="4194175" y="995363"/>
            <a:ext cx="642938" cy="644525"/>
          </a:xfrm>
          <a:prstGeom prst="rect">
            <a:avLst/>
          </a:prstGeom>
          <a:noFill/>
          <a:ln w="9525">
            <a:noFill/>
            <a:miter lim="800000"/>
            <a:headEnd/>
            <a:tailEnd/>
          </a:ln>
        </p:spPr>
      </p:pic>
      <p:pic>
        <p:nvPicPr>
          <p:cNvPr id="16389" name="Picture 4"/>
          <p:cNvPicPr>
            <a:picLocks noChangeAspect="1" noChangeArrowheads="1"/>
          </p:cNvPicPr>
          <p:nvPr/>
        </p:nvPicPr>
        <p:blipFill>
          <a:blip r:embed="rId4" cstate="print"/>
          <a:srcRect/>
          <a:stretch>
            <a:fillRect/>
          </a:stretch>
        </p:blipFill>
        <p:spPr bwMode="auto">
          <a:xfrm>
            <a:off x="1463675" y="2286000"/>
            <a:ext cx="571500" cy="598488"/>
          </a:xfrm>
          <a:prstGeom prst="rect">
            <a:avLst/>
          </a:prstGeom>
          <a:noFill/>
          <a:ln w="9525">
            <a:noFill/>
            <a:miter lim="800000"/>
            <a:headEnd/>
            <a:tailEnd/>
          </a:ln>
        </p:spPr>
      </p:pic>
      <p:pic>
        <p:nvPicPr>
          <p:cNvPr id="16390" name="Picture 5"/>
          <p:cNvPicPr>
            <a:picLocks noChangeAspect="1" noChangeArrowheads="1"/>
          </p:cNvPicPr>
          <p:nvPr/>
        </p:nvPicPr>
        <p:blipFill>
          <a:blip r:embed="rId5" cstate="print"/>
          <a:srcRect/>
          <a:stretch>
            <a:fillRect/>
          </a:stretch>
        </p:blipFill>
        <p:spPr bwMode="auto">
          <a:xfrm>
            <a:off x="4008438" y="2286000"/>
            <a:ext cx="928687" cy="536575"/>
          </a:xfrm>
          <a:prstGeom prst="rect">
            <a:avLst/>
          </a:prstGeom>
          <a:noFill/>
          <a:ln w="9525">
            <a:noFill/>
            <a:miter lim="800000"/>
            <a:headEnd/>
            <a:tailEnd/>
          </a:ln>
        </p:spPr>
      </p:pic>
      <p:sp>
        <p:nvSpPr>
          <p:cNvPr id="16391" name="TextBox 6"/>
          <p:cNvSpPr txBox="1">
            <a:spLocks noChangeArrowheads="1"/>
          </p:cNvSpPr>
          <p:nvPr/>
        </p:nvSpPr>
        <p:spPr bwMode="auto">
          <a:xfrm>
            <a:off x="290513" y="1608138"/>
            <a:ext cx="3162300" cy="646112"/>
          </a:xfrm>
          <a:prstGeom prst="rect">
            <a:avLst/>
          </a:prstGeom>
          <a:noFill/>
          <a:ln w="9525">
            <a:noFill/>
            <a:miter lim="800000"/>
            <a:headEnd/>
            <a:tailEnd/>
          </a:ln>
        </p:spPr>
        <p:txBody>
          <a:bodyPr lIns="91430" tIns="45715" rIns="91430" bIns="45715">
            <a:spAutoFit/>
          </a:bodyPr>
          <a:lstStyle/>
          <a:p>
            <a:pPr algn="ctr"/>
            <a:r>
              <a:rPr lang="ru-RU" b="1">
                <a:latin typeface="Times New Roman" pitchFamily="18" charset="0"/>
                <a:cs typeface="Times New Roman" pitchFamily="18" charset="0"/>
              </a:rPr>
              <a:t>224585,38</a:t>
            </a:r>
            <a:endParaRPr lang="en-US" b="1">
              <a:latin typeface="Times New Roman" pitchFamily="18" charset="0"/>
              <a:cs typeface="Times New Roman" pitchFamily="18" charset="0"/>
            </a:endParaRPr>
          </a:p>
          <a:p>
            <a:pPr algn="ctr"/>
            <a:r>
              <a:rPr lang="en-US" sz="900">
                <a:latin typeface="Times New Roman" pitchFamily="18" charset="0"/>
                <a:cs typeface="Times New Roman" pitchFamily="18" charset="0"/>
              </a:rPr>
              <a:t>ELECTRICITY CONSUMPTION ALL KINDS OF CONSUMERS, MW / YEAR</a:t>
            </a:r>
            <a:endParaRPr lang="ru-RU" sz="900">
              <a:latin typeface="Times New Roman" pitchFamily="18" charset="0"/>
              <a:cs typeface="Times New Roman" pitchFamily="18" charset="0"/>
            </a:endParaRPr>
          </a:p>
        </p:txBody>
      </p:sp>
      <p:sp>
        <p:nvSpPr>
          <p:cNvPr id="16392" name="TextBox 7"/>
          <p:cNvSpPr txBox="1">
            <a:spLocks noChangeArrowheads="1"/>
          </p:cNvSpPr>
          <p:nvPr/>
        </p:nvSpPr>
        <p:spPr bwMode="auto">
          <a:xfrm>
            <a:off x="3121025" y="1687513"/>
            <a:ext cx="2854325" cy="646112"/>
          </a:xfrm>
          <a:prstGeom prst="rect">
            <a:avLst/>
          </a:prstGeom>
          <a:noFill/>
          <a:ln w="9525">
            <a:noFill/>
            <a:miter lim="800000"/>
            <a:headEnd/>
            <a:tailEnd/>
          </a:ln>
        </p:spPr>
        <p:txBody>
          <a:bodyPr lIns="91430" tIns="45715" rIns="91430" bIns="45715">
            <a:spAutoFit/>
          </a:bodyPr>
          <a:lstStyle/>
          <a:p>
            <a:pPr algn="ctr"/>
            <a:r>
              <a:rPr lang="ru-RU" b="1">
                <a:latin typeface="Times New Roman" pitchFamily="18" charset="0"/>
                <a:cs typeface="Times New Roman" pitchFamily="18" charset="0"/>
              </a:rPr>
              <a:t>365767656,7</a:t>
            </a:r>
            <a:endParaRPr lang="en-US" b="1">
              <a:latin typeface="Times New Roman" pitchFamily="18" charset="0"/>
              <a:cs typeface="Times New Roman" pitchFamily="18" charset="0"/>
            </a:endParaRPr>
          </a:p>
          <a:p>
            <a:pPr algn="ctr"/>
            <a:r>
              <a:rPr lang="en-US" sz="900"/>
              <a:t>GAS CONSUMPTION BY ALL CONSUMERS, CUBIC METERS / YEAR</a:t>
            </a:r>
            <a:endParaRPr lang="ru-RU" sz="900">
              <a:latin typeface="Times New Roman" pitchFamily="18" charset="0"/>
              <a:cs typeface="Times New Roman" pitchFamily="18" charset="0"/>
            </a:endParaRPr>
          </a:p>
        </p:txBody>
      </p:sp>
      <p:sp>
        <p:nvSpPr>
          <p:cNvPr id="16393" name="TextBox 8"/>
          <p:cNvSpPr txBox="1">
            <a:spLocks noChangeArrowheads="1"/>
          </p:cNvSpPr>
          <p:nvPr/>
        </p:nvSpPr>
        <p:spPr bwMode="auto">
          <a:xfrm>
            <a:off x="231775" y="2886075"/>
            <a:ext cx="2827338" cy="646113"/>
          </a:xfrm>
          <a:prstGeom prst="rect">
            <a:avLst/>
          </a:prstGeom>
          <a:noFill/>
          <a:ln w="9525">
            <a:noFill/>
            <a:miter lim="800000"/>
            <a:headEnd/>
            <a:tailEnd/>
          </a:ln>
        </p:spPr>
        <p:txBody>
          <a:bodyPr lIns="91430" tIns="45715" rIns="91430" bIns="45715">
            <a:spAutoFit/>
          </a:bodyPr>
          <a:lstStyle/>
          <a:p>
            <a:pPr algn="ctr"/>
            <a:r>
              <a:rPr lang="ru-RU" b="1">
                <a:latin typeface="Times New Roman" pitchFamily="18" charset="0"/>
                <a:cs typeface="Times New Roman" pitchFamily="18" charset="0"/>
              </a:rPr>
              <a:t>975748,52</a:t>
            </a:r>
            <a:endParaRPr lang="en-US" b="1">
              <a:latin typeface="Times New Roman" pitchFamily="18" charset="0"/>
              <a:cs typeface="Times New Roman" pitchFamily="18" charset="0"/>
            </a:endParaRPr>
          </a:p>
          <a:p>
            <a:pPr algn="ctr"/>
            <a:r>
              <a:rPr lang="en-US" sz="900">
                <a:latin typeface="Times New Roman" pitchFamily="18" charset="0"/>
                <a:cs typeface="Times New Roman" pitchFamily="18" charset="0"/>
              </a:rPr>
              <a:t>HEAT ENERGY CONSUMPTION BY ALL KINDS OF USERS, GCAL / YEAR</a:t>
            </a:r>
            <a:endParaRPr lang="ru-RU" sz="900" b="1">
              <a:latin typeface="Times New Roman" pitchFamily="18" charset="0"/>
              <a:cs typeface="Times New Roman" pitchFamily="18" charset="0"/>
            </a:endParaRPr>
          </a:p>
        </p:txBody>
      </p:sp>
      <p:sp>
        <p:nvSpPr>
          <p:cNvPr id="16394" name="TextBox 9"/>
          <p:cNvSpPr txBox="1">
            <a:spLocks noChangeArrowheads="1"/>
          </p:cNvSpPr>
          <p:nvPr/>
        </p:nvSpPr>
        <p:spPr bwMode="auto">
          <a:xfrm>
            <a:off x="3014663" y="2897188"/>
            <a:ext cx="3170237" cy="646112"/>
          </a:xfrm>
          <a:prstGeom prst="rect">
            <a:avLst/>
          </a:prstGeom>
          <a:noFill/>
          <a:ln w="9525">
            <a:noFill/>
            <a:miter lim="800000"/>
            <a:headEnd/>
            <a:tailEnd/>
          </a:ln>
        </p:spPr>
        <p:txBody>
          <a:bodyPr lIns="91430" tIns="45715" rIns="91430" bIns="45715">
            <a:spAutoFit/>
          </a:bodyPr>
          <a:lstStyle/>
          <a:p>
            <a:pPr algn="ctr"/>
            <a:r>
              <a:rPr lang="ru-RU" b="1">
                <a:latin typeface="Times New Roman" pitchFamily="18" charset="0"/>
                <a:cs typeface="Times New Roman" pitchFamily="18" charset="0"/>
              </a:rPr>
              <a:t>16433500</a:t>
            </a:r>
            <a:endParaRPr lang="en-US" b="1">
              <a:latin typeface="Times New Roman" pitchFamily="18" charset="0"/>
              <a:cs typeface="Times New Roman" pitchFamily="18" charset="0"/>
            </a:endParaRPr>
          </a:p>
          <a:p>
            <a:pPr algn="ctr"/>
            <a:r>
              <a:rPr lang="en-US" sz="900"/>
              <a:t>WATER CONSUMPTION BY ALL AGES CONSUMERS', CUBIC METERS / YEAR</a:t>
            </a:r>
            <a:endParaRPr lang="ru-RU" sz="900" b="1">
              <a:latin typeface="Times New Roman" pitchFamily="18" charset="0"/>
              <a:cs typeface="Times New Roman" pitchFamily="18" charset="0"/>
            </a:endParaRPr>
          </a:p>
        </p:txBody>
      </p:sp>
      <p:sp>
        <p:nvSpPr>
          <p:cNvPr id="17" name="Прямоугольник 16"/>
          <p:cNvSpPr/>
          <p:nvPr/>
        </p:nvSpPr>
        <p:spPr>
          <a:xfrm>
            <a:off x="922338" y="3800475"/>
            <a:ext cx="1166812" cy="214471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ru-RU" b="1" dirty="0" smtClean="0">
                <a:solidFill>
                  <a:schemeClr val="tx1"/>
                </a:solidFill>
                <a:latin typeface="Times New Roman" pitchFamily="18" charset="0"/>
                <a:cs typeface="Times New Roman" pitchFamily="18" charset="0"/>
              </a:rPr>
              <a:t>107923,1</a:t>
            </a:r>
            <a:endParaRPr lang="en-US" b="1" dirty="0">
              <a:solidFill>
                <a:schemeClr val="tx1"/>
              </a:solidFill>
              <a:latin typeface="Times New Roman" pitchFamily="18" charset="0"/>
              <a:cs typeface="Times New Roman" pitchFamily="18" charset="0"/>
            </a:endParaRPr>
          </a:p>
          <a:p>
            <a:pPr algn="ctr">
              <a:defRPr/>
            </a:pPr>
            <a:r>
              <a:rPr lang="en-US" sz="1200" b="1" dirty="0">
                <a:solidFill>
                  <a:schemeClr val="tx1"/>
                </a:solidFill>
                <a:latin typeface="Times New Roman" pitchFamily="18" charset="0"/>
                <a:cs typeface="Times New Roman" pitchFamily="18" charset="0"/>
              </a:rPr>
              <a:t>MILLION</a:t>
            </a:r>
            <a:r>
              <a:rPr lang="en-US" b="1" dirty="0">
                <a:latin typeface="Times New Roman" pitchFamily="18" charset="0"/>
                <a:cs typeface="Times New Roman" pitchFamily="18" charset="0"/>
              </a:rPr>
              <a:t> </a:t>
            </a:r>
            <a:r>
              <a:rPr lang="en-US" sz="1100" b="1" dirty="0">
                <a:solidFill>
                  <a:schemeClr val="tx1"/>
                </a:solidFill>
                <a:latin typeface="Times New Roman" pitchFamily="18" charset="0"/>
                <a:cs typeface="Times New Roman" pitchFamily="18" charset="0"/>
              </a:rPr>
              <a:t>RUBLES </a:t>
            </a:r>
            <a:r>
              <a:rPr lang="en-US" sz="1100" dirty="0">
                <a:solidFill>
                  <a:schemeClr val="tx1"/>
                </a:solidFill>
                <a:latin typeface="Times New Roman" pitchFamily="18" charset="0"/>
                <a:cs typeface="Times New Roman" pitchFamily="18" charset="0"/>
              </a:rPr>
              <a:t>Shipped goods of own production, performed works and services on their own</a:t>
            </a:r>
            <a:endParaRPr lang="ru-RU" sz="1100" b="1" dirty="0">
              <a:solidFill>
                <a:schemeClr val="tx1"/>
              </a:solidFill>
              <a:latin typeface="Times New Roman" pitchFamily="18" charset="0"/>
              <a:cs typeface="Times New Roman" pitchFamily="18" charset="0"/>
            </a:endParaRPr>
          </a:p>
        </p:txBody>
      </p:sp>
      <p:sp>
        <p:nvSpPr>
          <p:cNvPr id="18" name="Прямоугольник 17"/>
          <p:cNvSpPr/>
          <p:nvPr/>
        </p:nvSpPr>
        <p:spPr>
          <a:xfrm>
            <a:off x="2201863" y="3873500"/>
            <a:ext cx="1308100" cy="16716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ru-RU" b="1" dirty="0" smtClean="0">
                <a:solidFill>
                  <a:schemeClr val="tx1"/>
                </a:solidFill>
                <a:latin typeface="Times New Roman" pitchFamily="18" charset="0"/>
                <a:cs typeface="Times New Roman" pitchFamily="18" charset="0"/>
              </a:rPr>
              <a:t>17260,7</a:t>
            </a:r>
            <a:endParaRPr lang="en-US" b="1" dirty="0">
              <a:solidFill>
                <a:schemeClr val="tx1"/>
              </a:solidFill>
              <a:latin typeface="Times New Roman" pitchFamily="18" charset="0"/>
              <a:cs typeface="Times New Roman" pitchFamily="18" charset="0"/>
            </a:endParaRPr>
          </a:p>
          <a:p>
            <a:pPr algn="ctr">
              <a:defRPr/>
            </a:pPr>
            <a:r>
              <a:rPr lang="en-US" sz="1100" b="1" dirty="0">
                <a:solidFill>
                  <a:schemeClr val="tx1"/>
                </a:solidFill>
                <a:latin typeface="Times New Roman" pitchFamily="18" charset="0"/>
                <a:cs typeface="Times New Roman" pitchFamily="18" charset="0"/>
              </a:rPr>
              <a:t>MILLION RUBLES </a:t>
            </a:r>
            <a:r>
              <a:rPr lang="en-US" sz="1100" dirty="0">
                <a:solidFill>
                  <a:schemeClr val="tx1"/>
                </a:solidFill>
                <a:latin typeface="Times New Roman" pitchFamily="18" charset="0"/>
                <a:cs typeface="Times New Roman" pitchFamily="18" charset="0"/>
              </a:rPr>
              <a:t>Investments in fixed assets from all sources of financing</a:t>
            </a:r>
            <a:endParaRPr lang="ru-RU" sz="1100" b="1" dirty="0">
              <a:solidFill>
                <a:schemeClr val="tx1"/>
              </a:solidFill>
              <a:latin typeface="Times New Roman" pitchFamily="18" charset="0"/>
              <a:cs typeface="Times New Roman" pitchFamily="18" charset="0"/>
            </a:endParaRPr>
          </a:p>
        </p:txBody>
      </p:sp>
      <p:sp>
        <p:nvSpPr>
          <p:cNvPr id="19" name="Прямоугольник 18"/>
          <p:cNvSpPr/>
          <p:nvPr/>
        </p:nvSpPr>
        <p:spPr>
          <a:xfrm>
            <a:off x="3702050" y="3830638"/>
            <a:ext cx="1087438" cy="8366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ru-RU" b="1" dirty="0">
                <a:solidFill>
                  <a:schemeClr val="tx1"/>
                </a:solidFill>
                <a:latin typeface="Times New Roman" pitchFamily="18" charset="0"/>
                <a:cs typeface="Times New Roman" pitchFamily="18" charset="0"/>
              </a:rPr>
              <a:t>11384,9</a:t>
            </a:r>
            <a:endParaRPr lang="en-US" b="1" dirty="0">
              <a:solidFill>
                <a:schemeClr val="tx1"/>
              </a:solidFill>
              <a:latin typeface="Times New Roman" pitchFamily="18" charset="0"/>
              <a:cs typeface="Times New Roman" pitchFamily="18" charset="0"/>
            </a:endParaRPr>
          </a:p>
          <a:p>
            <a:pPr algn="ctr">
              <a:defRPr/>
            </a:pPr>
            <a:r>
              <a:rPr lang="en-US" sz="1100" b="1" dirty="0">
                <a:solidFill>
                  <a:schemeClr val="tx1"/>
                </a:solidFill>
                <a:latin typeface="Times New Roman" pitchFamily="18" charset="0"/>
                <a:cs typeface="Times New Roman" pitchFamily="18" charset="0"/>
              </a:rPr>
              <a:t>MILLION. RUB.</a:t>
            </a:r>
          </a:p>
          <a:p>
            <a:pPr algn="ctr">
              <a:defRPr/>
            </a:pPr>
            <a:r>
              <a:rPr lang="en-US" sz="1100" dirty="0">
                <a:solidFill>
                  <a:schemeClr val="tx1"/>
                </a:solidFill>
                <a:latin typeface="Times New Roman" pitchFamily="18" charset="0"/>
                <a:cs typeface="Times New Roman" pitchFamily="18" charset="0"/>
              </a:rPr>
              <a:t> Profit</a:t>
            </a:r>
            <a:endParaRPr lang="ru-RU" sz="1100" b="1" dirty="0">
              <a:solidFill>
                <a:schemeClr val="tx1"/>
              </a:solidFill>
              <a:latin typeface="Times New Roman" pitchFamily="18" charset="0"/>
              <a:cs typeface="Times New Roman" pitchFamily="18" charset="0"/>
            </a:endParaRPr>
          </a:p>
        </p:txBody>
      </p:sp>
      <p:sp>
        <p:nvSpPr>
          <p:cNvPr id="20" name="Прямоугольник 19"/>
          <p:cNvSpPr/>
          <p:nvPr/>
        </p:nvSpPr>
        <p:spPr>
          <a:xfrm>
            <a:off x="3590925" y="4827588"/>
            <a:ext cx="1270000" cy="11811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ru-RU" b="1" dirty="0" smtClean="0">
                <a:solidFill>
                  <a:schemeClr val="tx1"/>
                </a:solidFill>
                <a:latin typeface="Times New Roman" pitchFamily="18" charset="0"/>
                <a:cs typeface="Times New Roman" pitchFamily="18" charset="0"/>
              </a:rPr>
              <a:t>46315,7</a:t>
            </a:r>
            <a:endParaRPr lang="en-US" b="1" dirty="0">
              <a:solidFill>
                <a:schemeClr val="tx1"/>
              </a:solidFill>
              <a:latin typeface="Times New Roman" pitchFamily="18" charset="0"/>
              <a:cs typeface="Times New Roman" pitchFamily="18" charset="0"/>
            </a:endParaRPr>
          </a:p>
          <a:p>
            <a:pPr algn="ctr">
              <a:defRPr/>
            </a:pPr>
            <a:r>
              <a:rPr lang="en-US" sz="1200" b="1" dirty="0">
                <a:solidFill>
                  <a:schemeClr val="tx1"/>
                </a:solidFill>
                <a:latin typeface="Times New Roman" pitchFamily="18" charset="0"/>
                <a:cs typeface="Times New Roman" pitchFamily="18" charset="0"/>
              </a:rPr>
              <a:t>MILLION RUB. </a:t>
            </a:r>
          </a:p>
          <a:p>
            <a:pPr algn="ctr">
              <a:defRPr/>
            </a:pPr>
            <a:r>
              <a:rPr lang="en-US" sz="1200" dirty="0">
                <a:solidFill>
                  <a:schemeClr val="tx1"/>
                </a:solidFill>
                <a:latin typeface="Times New Roman" pitchFamily="18" charset="0"/>
                <a:cs typeface="Times New Roman" pitchFamily="18" charset="0"/>
              </a:rPr>
              <a:t>Retail trade turnover</a:t>
            </a:r>
            <a:endParaRPr lang="ru-RU" sz="1200" b="1" dirty="0">
              <a:solidFill>
                <a:schemeClr val="tx1"/>
              </a:solidFill>
              <a:latin typeface="Times New Roman" pitchFamily="18" charset="0"/>
              <a:cs typeface="Times New Roman" pitchFamily="18" charset="0"/>
            </a:endParaRPr>
          </a:p>
        </p:txBody>
      </p:sp>
      <p:sp>
        <p:nvSpPr>
          <p:cNvPr id="21" name="Прямоугольник 20"/>
          <p:cNvSpPr/>
          <p:nvPr/>
        </p:nvSpPr>
        <p:spPr>
          <a:xfrm>
            <a:off x="4948238" y="3822700"/>
            <a:ext cx="1150937" cy="1751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ru-RU" b="1" dirty="0">
                <a:solidFill>
                  <a:schemeClr val="tx1"/>
                </a:solidFill>
                <a:latin typeface="Times New Roman" pitchFamily="18" charset="0"/>
                <a:cs typeface="Times New Roman" pitchFamily="18" charset="0"/>
              </a:rPr>
              <a:t>2773,8</a:t>
            </a:r>
            <a:endParaRPr lang="en-US" b="1" dirty="0">
              <a:solidFill>
                <a:schemeClr val="tx1"/>
              </a:solidFill>
              <a:latin typeface="Times New Roman" pitchFamily="18" charset="0"/>
              <a:cs typeface="Times New Roman" pitchFamily="18" charset="0"/>
            </a:endParaRPr>
          </a:p>
          <a:p>
            <a:pPr algn="ctr">
              <a:defRPr/>
            </a:pPr>
            <a:r>
              <a:rPr lang="en-US" sz="1200" b="1" dirty="0">
                <a:solidFill>
                  <a:schemeClr val="tx1"/>
                </a:solidFill>
                <a:latin typeface="Times New Roman" pitchFamily="18" charset="0"/>
                <a:cs typeface="Times New Roman" pitchFamily="18" charset="0"/>
              </a:rPr>
              <a:t>MILLION RUB. </a:t>
            </a:r>
          </a:p>
          <a:p>
            <a:pPr algn="ctr">
              <a:defRPr/>
            </a:pPr>
            <a:r>
              <a:rPr lang="en-US" sz="1200" dirty="0">
                <a:solidFill>
                  <a:schemeClr val="tx1"/>
                </a:solidFill>
                <a:latin typeface="Times New Roman" pitchFamily="18" charset="0"/>
                <a:cs typeface="Times New Roman" pitchFamily="18" charset="0"/>
              </a:rPr>
              <a:t>The volume of sales of paid services to the public</a:t>
            </a:r>
            <a:endParaRPr lang="ru-RU" sz="1200" b="1" dirty="0">
              <a:solidFill>
                <a:schemeClr val="tx1"/>
              </a:solidFill>
              <a:latin typeface="Times New Roman" pitchFamily="18" charset="0"/>
              <a:cs typeface="Times New Roman" pitchFamily="18" charset="0"/>
            </a:endParaRPr>
          </a:p>
        </p:txBody>
      </p:sp>
      <p:sp>
        <p:nvSpPr>
          <p:cNvPr id="22" name="Овал 21"/>
          <p:cNvSpPr/>
          <p:nvPr/>
        </p:nvSpPr>
        <p:spPr>
          <a:xfrm>
            <a:off x="5818188" y="946150"/>
            <a:ext cx="1622425" cy="186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ru-RU" dirty="0"/>
              <a:t>9380</a:t>
            </a:r>
          </a:p>
        </p:txBody>
      </p:sp>
      <p:sp>
        <p:nvSpPr>
          <p:cNvPr id="16401" name="TextBox 22"/>
          <p:cNvSpPr txBox="1">
            <a:spLocks noChangeArrowheads="1"/>
          </p:cNvSpPr>
          <p:nvPr/>
        </p:nvSpPr>
        <p:spPr bwMode="auto">
          <a:xfrm>
            <a:off x="5826125" y="1257300"/>
            <a:ext cx="1624013" cy="923925"/>
          </a:xfrm>
          <a:prstGeom prst="rect">
            <a:avLst/>
          </a:prstGeom>
          <a:noFill/>
          <a:ln w="9525">
            <a:noFill/>
            <a:miter lim="800000"/>
            <a:headEnd/>
            <a:tailEnd/>
          </a:ln>
        </p:spPr>
        <p:txBody>
          <a:bodyPr lIns="91430" tIns="45715" rIns="91430" bIns="45715">
            <a:spAutoFit/>
          </a:bodyPr>
          <a:lstStyle/>
          <a:p>
            <a:pPr algn="ctr"/>
            <a:r>
              <a:rPr lang="ru-RU" b="1" dirty="0" smtClean="0">
                <a:latin typeface="Times New Roman" pitchFamily="18" charset="0"/>
                <a:cs typeface="Times New Roman" pitchFamily="18" charset="0"/>
              </a:rPr>
              <a:t>11492 </a:t>
            </a:r>
            <a:r>
              <a:rPr lang="ru-RU" b="1" dirty="0">
                <a:latin typeface="Times New Roman" pitchFamily="18" charset="0"/>
                <a:cs typeface="Times New Roman" pitchFamily="18" charset="0"/>
              </a:rPr>
              <a:t>ед.</a:t>
            </a:r>
            <a:endParaRPr lang="en-US" b="1" dirty="0">
              <a:latin typeface="Times New Roman" pitchFamily="18" charset="0"/>
              <a:cs typeface="Times New Roman" pitchFamily="18" charset="0"/>
            </a:endParaRPr>
          </a:p>
          <a:p>
            <a:r>
              <a:rPr lang="en-US" sz="1200" dirty="0">
                <a:latin typeface="Times New Roman" pitchFamily="18" charset="0"/>
                <a:cs typeface="Times New Roman" pitchFamily="18" charset="0"/>
              </a:rPr>
              <a:t>Number of economic entities in the city district</a:t>
            </a:r>
            <a:endParaRPr lang="ru-RU" sz="1200" b="1" dirty="0">
              <a:latin typeface="Times New Roman" pitchFamily="18" charset="0"/>
              <a:cs typeface="Times New Roman" pitchFamily="18" charset="0"/>
            </a:endParaRPr>
          </a:p>
        </p:txBody>
      </p:sp>
      <p:sp>
        <p:nvSpPr>
          <p:cNvPr id="16402" name="TextBox 23"/>
          <p:cNvSpPr txBox="1">
            <a:spLocks noChangeArrowheads="1"/>
          </p:cNvSpPr>
          <p:nvPr/>
        </p:nvSpPr>
        <p:spPr bwMode="auto">
          <a:xfrm>
            <a:off x="7527925" y="1722438"/>
            <a:ext cx="3009900" cy="461962"/>
          </a:xfrm>
          <a:prstGeom prst="rect">
            <a:avLst/>
          </a:prstGeom>
          <a:noFill/>
          <a:ln w="9525">
            <a:noFill/>
            <a:miter lim="800000"/>
            <a:headEnd/>
            <a:tailEnd/>
          </a:ln>
        </p:spPr>
        <p:txBody>
          <a:bodyPr lIns="91430" tIns="45715" rIns="91430" bIns="45715">
            <a:spAutoFit/>
          </a:bodyPr>
          <a:lstStyle/>
          <a:p>
            <a:r>
              <a:rPr lang="en-US" sz="1200">
                <a:latin typeface="Times New Roman" pitchFamily="18" charset="0"/>
                <a:cs typeface="Times New Roman" pitchFamily="18" charset="0"/>
              </a:rPr>
              <a:t>Commercial enterprises not related to small and medium-sized enterprises</a:t>
            </a:r>
            <a:endParaRPr lang="ru-RU" sz="1200">
              <a:latin typeface="Times New Roman" pitchFamily="18" charset="0"/>
              <a:cs typeface="Times New Roman" pitchFamily="18" charset="0"/>
            </a:endParaRPr>
          </a:p>
        </p:txBody>
      </p:sp>
      <p:sp>
        <p:nvSpPr>
          <p:cNvPr id="16403" name="TextBox 24"/>
          <p:cNvSpPr txBox="1">
            <a:spLocks noChangeArrowheads="1"/>
          </p:cNvSpPr>
          <p:nvPr/>
        </p:nvSpPr>
        <p:spPr bwMode="auto">
          <a:xfrm>
            <a:off x="10250488" y="1770063"/>
            <a:ext cx="1023937" cy="368300"/>
          </a:xfrm>
          <a:prstGeom prst="rect">
            <a:avLst/>
          </a:prstGeom>
          <a:noFill/>
          <a:ln w="9525">
            <a:noFill/>
            <a:miter lim="800000"/>
            <a:headEnd/>
            <a:tailEnd/>
          </a:ln>
        </p:spPr>
        <p:txBody>
          <a:bodyPr lIns="91430" tIns="45715" rIns="91430" bIns="45715">
            <a:spAutoFit/>
          </a:bodyPr>
          <a:lstStyle/>
          <a:p>
            <a:r>
              <a:rPr lang="ru-RU" b="1" dirty="0" smtClean="0">
                <a:latin typeface="Times New Roman" pitchFamily="18" charset="0"/>
                <a:cs typeface="Times New Roman" pitchFamily="18" charset="0"/>
              </a:rPr>
              <a:t>198 </a:t>
            </a:r>
            <a:r>
              <a:rPr lang="ru-RU" b="1" dirty="0">
                <a:latin typeface="Times New Roman" pitchFamily="18" charset="0"/>
                <a:cs typeface="Times New Roman" pitchFamily="18" charset="0"/>
              </a:rPr>
              <a:t>ед.</a:t>
            </a:r>
          </a:p>
        </p:txBody>
      </p:sp>
      <p:sp>
        <p:nvSpPr>
          <p:cNvPr id="16404" name="TextBox 25"/>
          <p:cNvSpPr txBox="1">
            <a:spLocks noChangeArrowheads="1"/>
          </p:cNvSpPr>
          <p:nvPr/>
        </p:nvSpPr>
        <p:spPr bwMode="auto">
          <a:xfrm>
            <a:off x="7602538" y="2316163"/>
            <a:ext cx="2760662" cy="461962"/>
          </a:xfrm>
          <a:prstGeom prst="rect">
            <a:avLst/>
          </a:prstGeom>
          <a:noFill/>
          <a:ln w="9525">
            <a:noFill/>
            <a:miter lim="800000"/>
            <a:headEnd/>
            <a:tailEnd/>
          </a:ln>
        </p:spPr>
        <p:txBody>
          <a:bodyPr lIns="91430" tIns="45715" rIns="91430" bIns="45715">
            <a:spAutoFit/>
          </a:bodyPr>
          <a:lstStyle/>
          <a:p>
            <a:r>
              <a:rPr lang="en-US" sz="1200" dirty="0">
                <a:latin typeface="Times New Roman" pitchFamily="18" charset="0"/>
                <a:cs typeface="Times New Roman" pitchFamily="18" charset="0"/>
              </a:rPr>
              <a:t>Small and medium-sized enterprises, including </a:t>
            </a:r>
            <a:r>
              <a:rPr lang="en-US" sz="1200" dirty="0" smtClean="0">
                <a:latin typeface="Times New Roman" pitchFamily="18" charset="0"/>
                <a:cs typeface="Times New Roman" pitchFamily="18" charset="0"/>
              </a:rPr>
              <a:t>micro-enterprises</a:t>
            </a:r>
            <a:endParaRPr lang="ru-RU" sz="1200" dirty="0">
              <a:latin typeface="Times New Roman" pitchFamily="18" charset="0"/>
              <a:cs typeface="Times New Roman" pitchFamily="18" charset="0"/>
            </a:endParaRPr>
          </a:p>
        </p:txBody>
      </p:sp>
      <p:sp>
        <p:nvSpPr>
          <p:cNvPr id="16405" name="TextBox 26"/>
          <p:cNvSpPr txBox="1">
            <a:spLocks noChangeArrowheads="1"/>
          </p:cNvSpPr>
          <p:nvPr/>
        </p:nvSpPr>
        <p:spPr bwMode="auto">
          <a:xfrm>
            <a:off x="10209213" y="2438400"/>
            <a:ext cx="1281112" cy="368300"/>
          </a:xfrm>
          <a:prstGeom prst="rect">
            <a:avLst/>
          </a:prstGeom>
          <a:noFill/>
          <a:ln w="9525">
            <a:noFill/>
            <a:miter lim="800000"/>
            <a:headEnd/>
            <a:tailEnd/>
          </a:ln>
        </p:spPr>
        <p:txBody>
          <a:bodyPr lIns="91430" tIns="45715" rIns="91430" bIns="45715">
            <a:spAutoFit/>
          </a:bodyPr>
          <a:lstStyle/>
          <a:p>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11284ед</a:t>
            </a:r>
            <a:r>
              <a:rPr lang="ru-RU" b="1" dirty="0">
                <a:latin typeface="Times New Roman" pitchFamily="18" charset="0"/>
                <a:cs typeface="Times New Roman" pitchFamily="18" charset="0"/>
              </a:rPr>
              <a:t>.</a:t>
            </a:r>
          </a:p>
        </p:txBody>
      </p:sp>
      <p:sp>
        <p:nvSpPr>
          <p:cNvPr id="28" name="Прямоугольник 27"/>
          <p:cNvSpPr/>
          <p:nvPr/>
        </p:nvSpPr>
        <p:spPr>
          <a:xfrm>
            <a:off x="6389688" y="3624263"/>
            <a:ext cx="5232400" cy="331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dirty="0"/>
              <a:t>Basic industry</a:t>
            </a:r>
            <a:endParaRPr lang="ru-RU" dirty="0"/>
          </a:p>
        </p:txBody>
      </p:sp>
      <p:sp>
        <p:nvSpPr>
          <p:cNvPr id="16407" name="TextBox 28"/>
          <p:cNvSpPr txBox="1">
            <a:spLocks noChangeArrowheads="1"/>
          </p:cNvSpPr>
          <p:nvPr/>
        </p:nvSpPr>
        <p:spPr bwMode="auto">
          <a:xfrm>
            <a:off x="6411913" y="4164013"/>
            <a:ext cx="1354137" cy="708025"/>
          </a:xfrm>
          <a:prstGeom prst="rect">
            <a:avLst/>
          </a:prstGeom>
          <a:noFill/>
          <a:ln w="9525">
            <a:noFill/>
            <a:miter lim="800000"/>
            <a:headEnd/>
            <a:tailEnd/>
          </a:ln>
        </p:spPr>
        <p:txBody>
          <a:bodyPr lIns="91430" tIns="45715" rIns="91430" bIns="45715">
            <a:spAutoFit/>
          </a:bodyPr>
          <a:lstStyle/>
          <a:p>
            <a:r>
              <a:rPr lang="ru-RU" b="1" dirty="0" smtClean="0">
                <a:latin typeface="Times New Roman" pitchFamily="18" charset="0"/>
                <a:cs typeface="Times New Roman" pitchFamily="18" charset="0"/>
              </a:rPr>
              <a:t>38330,8</a:t>
            </a:r>
            <a:endParaRPr lang="en-US" b="1" dirty="0">
              <a:latin typeface="Times New Roman" pitchFamily="18" charset="0"/>
              <a:cs typeface="Times New Roman" pitchFamily="18" charset="0"/>
            </a:endParaRPr>
          </a:p>
          <a:p>
            <a:r>
              <a:rPr lang="en-US" sz="1100" b="1" dirty="0">
                <a:latin typeface="Times New Roman" pitchFamily="18" charset="0"/>
                <a:cs typeface="Times New Roman" pitchFamily="18" charset="0"/>
              </a:rPr>
              <a:t>MILLION RUB</a:t>
            </a:r>
            <a:endParaRPr lang="ru-RU" sz="1100" b="1" dirty="0">
              <a:latin typeface="Times New Roman" pitchFamily="18" charset="0"/>
              <a:cs typeface="Times New Roman" pitchFamily="18" charset="0"/>
            </a:endParaRPr>
          </a:p>
          <a:p>
            <a:r>
              <a:rPr lang="ru-RU" sz="1100" b="1" dirty="0">
                <a:latin typeface="Times New Roman" pitchFamily="18" charset="0"/>
                <a:cs typeface="Times New Roman" pitchFamily="18" charset="0"/>
              </a:rPr>
              <a:t>  </a:t>
            </a:r>
            <a:endParaRPr lang="ru-RU" sz="1100" b="1" dirty="0"/>
          </a:p>
        </p:txBody>
      </p:sp>
      <p:sp>
        <p:nvSpPr>
          <p:cNvPr id="16408" name="TextBox 29"/>
          <p:cNvSpPr txBox="1">
            <a:spLocks noChangeArrowheads="1"/>
          </p:cNvSpPr>
          <p:nvPr/>
        </p:nvSpPr>
        <p:spPr bwMode="auto">
          <a:xfrm>
            <a:off x="7788275" y="4364038"/>
            <a:ext cx="3074988" cy="276225"/>
          </a:xfrm>
          <a:prstGeom prst="rect">
            <a:avLst/>
          </a:prstGeom>
          <a:noFill/>
          <a:ln w="9525">
            <a:noFill/>
            <a:miter lim="800000"/>
            <a:headEnd/>
            <a:tailEnd/>
          </a:ln>
        </p:spPr>
        <p:txBody>
          <a:bodyPr lIns="91430" tIns="45715" rIns="91430" bIns="45715">
            <a:spAutoFit/>
          </a:bodyPr>
          <a:lstStyle/>
          <a:p>
            <a:r>
              <a:rPr lang="en-US" sz="1200" dirty="0">
                <a:latin typeface="Times New Roman" pitchFamily="18" charset="0"/>
                <a:cs typeface="Times New Roman" pitchFamily="18" charset="0"/>
              </a:rPr>
              <a:t>       Chemical industry</a:t>
            </a:r>
            <a:endParaRPr lang="ru-RU" sz="1200" dirty="0">
              <a:latin typeface="Times New Roman" pitchFamily="18" charset="0"/>
              <a:cs typeface="Times New Roman" pitchFamily="18" charset="0"/>
            </a:endParaRPr>
          </a:p>
        </p:txBody>
      </p:sp>
      <p:sp>
        <p:nvSpPr>
          <p:cNvPr id="16409" name="TextBox 30"/>
          <p:cNvSpPr txBox="1">
            <a:spLocks noChangeArrowheads="1"/>
          </p:cNvSpPr>
          <p:nvPr/>
        </p:nvSpPr>
        <p:spPr bwMode="auto">
          <a:xfrm>
            <a:off x="10463213" y="4333875"/>
            <a:ext cx="976312" cy="369888"/>
          </a:xfrm>
          <a:prstGeom prst="rect">
            <a:avLst/>
          </a:prstGeom>
          <a:noFill/>
          <a:ln w="9525">
            <a:noFill/>
            <a:miter lim="800000"/>
            <a:headEnd/>
            <a:tailEnd/>
          </a:ln>
        </p:spPr>
        <p:txBody>
          <a:bodyPr lIns="91430" tIns="45715" rIns="91430" bIns="45715">
            <a:spAutoFit/>
          </a:bodyPr>
          <a:lstStyle/>
          <a:p>
            <a:r>
              <a:rPr lang="ru-RU" b="1" dirty="0" smtClean="0">
                <a:latin typeface="Times New Roman" pitchFamily="18" charset="0"/>
                <a:cs typeface="Times New Roman" pitchFamily="18" charset="0"/>
              </a:rPr>
              <a:t>4</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units</a:t>
            </a:r>
            <a:endParaRPr lang="ru-RU" b="1" dirty="0">
              <a:latin typeface="Times New Roman" pitchFamily="18" charset="0"/>
              <a:cs typeface="Times New Roman" pitchFamily="18" charset="0"/>
            </a:endParaRPr>
          </a:p>
        </p:txBody>
      </p:sp>
      <p:sp>
        <p:nvSpPr>
          <p:cNvPr id="16410" name="TextBox 28"/>
          <p:cNvSpPr txBox="1">
            <a:spLocks noChangeArrowheads="1"/>
          </p:cNvSpPr>
          <p:nvPr/>
        </p:nvSpPr>
        <p:spPr bwMode="auto">
          <a:xfrm>
            <a:off x="6396038" y="4818063"/>
            <a:ext cx="1466850" cy="538162"/>
          </a:xfrm>
          <a:prstGeom prst="rect">
            <a:avLst/>
          </a:prstGeom>
          <a:noFill/>
          <a:ln w="9525">
            <a:noFill/>
            <a:miter lim="800000"/>
            <a:headEnd/>
            <a:tailEnd/>
          </a:ln>
        </p:spPr>
        <p:txBody>
          <a:bodyPr lIns="91430" tIns="45715" rIns="91430" bIns="45715">
            <a:spAutoFit/>
          </a:bodyPr>
          <a:lstStyle/>
          <a:p>
            <a:r>
              <a:rPr lang="ru-RU" b="1" dirty="0" smtClean="0">
                <a:latin typeface="Times New Roman" pitchFamily="18" charset="0"/>
                <a:cs typeface="Times New Roman" pitchFamily="18" charset="0"/>
              </a:rPr>
              <a:t>31918,2</a:t>
            </a:r>
            <a:endParaRPr lang="ru-RU" b="1" dirty="0">
              <a:latin typeface="Times New Roman" pitchFamily="18" charset="0"/>
              <a:cs typeface="Times New Roman" pitchFamily="18" charset="0"/>
            </a:endParaRPr>
          </a:p>
          <a:p>
            <a:r>
              <a:rPr lang="en-US" sz="1100" b="1" dirty="0">
                <a:latin typeface="Times New Roman" pitchFamily="18" charset="0"/>
                <a:cs typeface="Times New Roman" pitchFamily="18" charset="0"/>
              </a:rPr>
              <a:t>MILLION RUB.</a:t>
            </a:r>
            <a:endParaRPr lang="ru-RU" sz="1100" b="1" dirty="0">
              <a:latin typeface="Times New Roman" pitchFamily="18" charset="0"/>
              <a:cs typeface="Times New Roman" pitchFamily="18" charset="0"/>
            </a:endParaRPr>
          </a:p>
        </p:txBody>
      </p:sp>
      <p:sp>
        <p:nvSpPr>
          <p:cNvPr id="16411" name="TextBox 29"/>
          <p:cNvSpPr txBox="1">
            <a:spLocks noChangeArrowheads="1"/>
          </p:cNvSpPr>
          <p:nvPr/>
        </p:nvSpPr>
        <p:spPr bwMode="auto">
          <a:xfrm>
            <a:off x="7415213" y="4976813"/>
            <a:ext cx="2933700" cy="276225"/>
          </a:xfrm>
          <a:prstGeom prst="rect">
            <a:avLst/>
          </a:prstGeom>
          <a:noFill/>
          <a:ln w="9525">
            <a:noFill/>
            <a:miter lim="800000"/>
            <a:headEnd/>
            <a:tailEnd/>
          </a:ln>
        </p:spPr>
        <p:txBody>
          <a:bodyPr lIns="91430" tIns="45715" rIns="91430" bIns="45715">
            <a:spAutoFit/>
          </a:bodyPr>
          <a:lstStyle/>
          <a:p>
            <a:r>
              <a:rPr lang="en-US" sz="1200">
                <a:latin typeface="Times New Roman" pitchFamily="18" charset="0"/>
                <a:cs typeface="Times New Roman" pitchFamily="18" charset="0"/>
              </a:rPr>
              <a:t>         Food production, including beverages</a:t>
            </a:r>
            <a:endParaRPr lang="ru-RU" sz="1200">
              <a:latin typeface="Times New Roman" pitchFamily="18" charset="0"/>
              <a:cs typeface="Times New Roman" pitchFamily="18" charset="0"/>
            </a:endParaRPr>
          </a:p>
        </p:txBody>
      </p:sp>
      <p:sp>
        <p:nvSpPr>
          <p:cNvPr id="16412" name="TextBox 30"/>
          <p:cNvSpPr txBox="1">
            <a:spLocks noChangeArrowheads="1"/>
          </p:cNvSpPr>
          <p:nvPr/>
        </p:nvSpPr>
        <p:spPr bwMode="auto">
          <a:xfrm>
            <a:off x="10520363" y="4884738"/>
            <a:ext cx="946150" cy="646321"/>
          </a:xfrm>
          <a:prstGeom prst="rect">
            <a:avLst/>
          </a:prstGeom>
          <a:noFill/>
          <a:ln w="9525">
            <a:noFill/>
            <a:miter lim="800000"/>
            <a:headEnd/>
            <a:tailEnd/>
          </a:ln>
        </p:spPr>
        <p:txBody>
          <a:bodyPr lIns="91430" tIns="45715" rIns="91430" bIns="45715">
            <a:spAutoFit/>
          </a:bodyPr>
          <a:lstStyle/>
          <a:p>
            <a:r>
              <a:rPr lang="ru-RU" b="1" dirty="0" smtClean="0">
                <a:latin typeface="Times New Roman" pitchFamily="18" charset="0"/>
                <a:cs typeface="Times New Roman" pitchFamily="18" charset="0"/>
              </a:rPr>
              <a:t>10 </a:t>
            </a:r>
            <a:r>
              <a:rPr lang="en-US" b="1" dirty="0">
                <a:latin typeface="Times New Roman" pitchFamily="18" charset="0"/>
                <a:cs typeface="Times New Roman" pitchFamily="18" charset="0"/>
              </a:rPr>
              <a:t>units</a:t>
            </a:r>
            <a:endParaRPr lang="ru-RU" b="1" dirty="0">
              <a:latin typeface="Times New Roman" pitchFamily="18" charset="0"/>
              <a:cs typeface="Times New Roman" pitchFamily="18" charset="0"/>
            </a:endParaRPr>
          </a:p>
        </p:txBody>
      </p:sp>
      <p:sp>
        <p:nvSpPr>
          <p:cNvPr id="16413" name="TextBox 31"/>
          <p:cNvSpPr txBox="1">
            <a:spLocks noChangeArrowheads="1"/>
          </p:cNvSpPr>
          <p:nvPr/>
        </p:nvSpPr>
        <p:spPr bwMode="auto">
          <a:xfrm>
            <a:off x="6345238" y="5383213"/>
            <a:ext cx="5200650" cy="554037"/>
          </a:xfrm>
          <a:prstGeom prst="rect">
            <a:avLst/>
          </a:prstGeom>
          <a:noFill/>
          <a:ln w="9525">
            <a:noFill/>
            <a:miter lim="800000"/>
            <a:headEnd/>
            <a:tailEnd/>
          </a:ln>
        </p:spPr>
        <p:txBody>
          <a:bodyPr lIns="91430" tIns="45715" rIns="91430" bIns="45715">
            <a:spAutoFit/>
          </a:bodyPr>
          <a:lstStyle/>
          <a:p>
            <a:r>
              <a:rPr lang="ru-RU" b="1" dirty="0" smtClean="0">
                <a:latin typeface="Times New Roman" pitchFamily="18" charset="0"/>
                <a:cs typeface="Times New Roman" pitchFamily="18" charset="0"/>
              </a:rPr>
              <a:t>6179,2</a:t>
            </a:r>
            <a:r>
              <a:rPr lang="en-US" dirty="0" smtClean="0"/>
              <a:t>           </a:t>
            </a:r>
            <a:r>
              <a:rPr lang="en-US" sz="1200" dirty="0">
                <a:latin typeface="Times New Roman" pitchFamily="18" charset="0"/>
                <a:cs typeface="Times New Roman" pitchFamily="18" charset="0"/>
              </a:rPr>
              <a:t>Production of machinery and equipment         </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5 units. </a:t>
            </a:r>
          </a:p>
          <a:p>
            <a:r>
              <a:rPr lang="en-US" sz="1200" b="1" dirty="0">
                <a:latin typeface="Times New Roman" pitchFamily="18" charset="0"/>
                <a:cs typeface="Times New Roman" pitchFamily="18" charset="0"/>
              </a:rPr>
              <a:t>MILLION. RUB.</a:t>
            </a:r>
            <a:endParaRPr lang="ru-RU" sz="12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5488" y="192088"/>
            <a:ext cx="10682287"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en-US" sz="2800" dirty="0"/>
              <a:t>Li</a:t>
            </a:r>
            <a:r>
              <a:rPr lang="en-US" sz="3200" dirty="0"/>
              <a:t>st of investment projects under implementation</a:t>
            </a:r>
            <a:endParaRPr lang="ru-RU" altLang="ru-RU" sz="3200" dirty="0"/>
          </a:p>
        </p:txBody>
      </p:sp>
      <p:sp>
        <p:nvSpPr>
          <p:cNvPr id="4" name="Rectangle 5"/>
          <p:cNvSpPr txBox="1">
            <a:spLocks noChangeArrowheads="1"/>
          </p:cNvSpPr>
          <p:nvPr/>
        </p:nvSpPr>
        <p:spPr>
          <a:xfrm>
            <a:off x="381000" y="1743075"/>
            <a:ext cx="11536363" cy="4962525"/>
          </a:xfrm>
          <a:prstGeom prst="rect">
            <a:avLst/>
          </a:prstGeom>
        </p:spPr>
        <p:txBody>
          <a:bodyPr lIns="91430" tIns="45715" rIns="91430" bIns="45715"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endParaRPr lang="ru-RU" altLang="ru-RU" sz="900" dirty="0" smtClean="0">
              <a:latin typeface="Arial" panose="020B0604020202020204" pitchFamily="34" charset="0"/>
              <a:cs typeface="Arial" panose="020B0604020202020204" pitchFamily="34" charset="0"/>
            </a:endParaRPr>
          </a:p>
        </p:txBody>
      </p:sp>
      <p:sp>
        <p:nvSpPr>
          <p:cNvPr id="17412" name="Rectangle 6"/>
          <p:cNvSpPr txBox="1">
            <a:spLocks noChangeArrowheads="1"/>
          </p:cNvSpPr>
          <p:nvPr/>
        </p:nvSpPr>
        <p:spPr bwMode="auto">
          <a:xfrm>
            <a:off x="7713663" y="838200"/>
            <a:ext cx="4027487" cy="5791200"/>
          </a:xfrm>
          <a:prstGeom prst="rect">
            <a:avLst/>
          </a:prstGeom>
          <a:noFill/>
          <a:ln w="9525">
            <a:noFill/>
            <a:miter lim="800000"/>
            <a:headEnd/>
            <a:tailEnd/>
          </a:ln>
        </p:spPr>
        <p:txBody>
          <a:bodyPr lIns="91430" tIns="45715" rIns="91430" bIns="45715"/>
          <a:lstStyle/>
          <a:p>
            <a:pPr marL="227013" indent="-227013">
              <a:lnSpc>
                <a:spcPct val="80000"/>
              </a:lnSpc>
              <a:spcBef>
                <a:spcPts val="1000"/>
              </a:spcBef>
            </a:pPr>
            <a:endParaRPr lang="ru-RU" altLang="ru-RU" sz="1000"/>
          </a:p>
        </p:txBody>
      </p:sp>
      <p:graphicFrame>
        <p:nvGraphicFramePr>
          <p:cNvPr id="6" name="Таблица 5"/>
          <p:cNvGraphicFramePr>
            <a:graphicFrameLocks noGrp="1"/>
          </p:cNvGraphicFramePr>
          <p:nvPr/>
        </p:nvGraphicFramePr>
        <p:xfrm>
          <a:off x="942975" y="1289048"/>
          <a:ext cx="10534650" cy="4935721"/>
        </p:xfrm>
        <a:graphic>
          <a:graphicData uri="http://schemas.openxmlformats.org/drawingml/2006/table">
            <a:tbl>
              <a:tblPr/>
              <a:tblGrid>
                <a:gridCol w="663114"/>
                <a:gridCol w="3309450"/>
                <a:gridCol w="6562086"/>
              </a:tblGrid>
              <a:tr h="396877">
                <a:tc>
                  <a:txBody>
                    <a:bodyPr/>
                    <a:lstStyle/>
                    <a:p>
                      <a:pPr algn="ctr">
                        <a:lnSpc>
                          <a:spcPct val="115000"/>
                        </a:lnSpc>
                        <a:spcAft>
                          <a:spcPts val="0"/>
                        </a:spcAft>
                      </a:pPr>
                      <a:r>
                        <a:rPr lang="ru-RU" sz="1600" dirty="0">
                          <a:latin typeface="Times New Roman" pitchFamily="18" charset="0"/>
                          <a:ea typeface="Calibri"/>
                          <a:cs typeface="Times New Roman" pitchFamily="18" charset="0"/>
                        </a:rPr>
                        <a:t>№ </a:t>
                      </a:r>
                      <a:r>
                        <a:rPr lang="ru-RU" sz="1600" dirty="0" err="1">
                          <a:latin typeface="Times New Roman" pitchFamily="18" charset="0"/>
                          <a:ea typeface="Calibri"/>
                          <a:cs typeface="Times New Roman" pitchFamily="18" charset="0"/>
                        </a:rPr>
                        <a:t>п</a:t>
                      </a:r>
                      <a:r>
                        <a:rPr lang="ru-RU" sz="1600" dirty="0">
                          <a:latin typeface="Times New Roman" pitchFamily="18" charset="0"/>
                          <a:ea typeface="Calibri"/>
                          <a:cs typeface="Times New Roman" pitchFamily="18" charset="0"/>
                        </a:rPr>
                        <a:t>/</a:t>
                      </a:r>
                      <a:r>
                        <a:rPr lang="ru-RU" sz="1600" dirty="0" err="1">
                          <a:latin typeface="Times New Roman" pitchFamily="18" charset="0"/>
                          <a:ea typeface="Calibri"/>
                          <a:cs typeface="Times New Roman" pitchFamily="18" charset="0"/>
                        </a:rPr>
                        <a:t>п</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Investor</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Project name</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0">
                <a:tc>
                  <a:txBody>
                    <a:bodyPr/>
                    <a:lstStyle/>
                    <a:p>
                      <a:pPr algn="ctr">
                        <a:lnSpc>
                          <a:spcPct val="115000"/>
                        </a:lnSpc>
                        <a:spcAft>
                          <a:spcPts val="0"/>
                        </a:spcAft>
                      </a:pPr>
                      <a:r>
                        <a:rPr lang="ru-RU" sz="1600">
                          <a:latin typeface="Times New Roman" pitchFamily="18" charset="0"/>
                          <a:ea typeface="Calibri"/>
                          <a:cs typeface="Times New Roman" pitchFamily="18" charset="0"/>
                        </a:rPr>
                        <a:t>1. </a:t>
                      </a: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LLC </a:t>
                      </a:r>
                      <a:r>
                        <a:rPr kumimoji="0" lang="ru-RU" sz="1600" b="0" i="0" kern="1200" dirty="0" smtClean="0">
                          <a:solidFill>
                            <a:schemeClr val="tx1"/>
                          </a:solidFill>
                          <a:latin typeface="Times New Roman" pitchFamily="18" charset="0"/>
                          <a:ea typeface="+mn-ea"/>
                          <a:cs typeface="Times New Roman" pitchFamily="18" charset="0"/>
                        </a:rPr>
                        <a:t>«</a:t>
                      </a:r>
                      <a:r>
                        <a:rPr kumimoji="0" lang="en-US" sz="1600" b="0" i="0" kern="1200" dirty="0" smtClean="0">
                          <a:solidFill>
                            <a:schemeClr val="tx1"/>
                          </a:solidFill>
                          <a:latin typeface="Times New Roman" pitchFamily="18" charset="0"/>
                          <a:ea typeface="+mn-ea"/>
                          <a:cs typeface="Times New Roman" pitchFamily="18" charset="0"/>
                        </a:rPr>
                        <a:t>Russian grocery company»</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Reconstruction of the plant for the production of sauces, spices and seasonings</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723">
                <a:tc>
                  <a:txBody>
                    <a:bodyPr/>
                    <a:lstStyle/>
                    <a:p>
                      <a:pPr algn="ctr">
                        <a:lnSpc>
                          <a:spcPct val="115000"/>
                        </a:lnSpc>
                        <a:spcAft>
                          <a:spcPts val="0"/>
                        </a:spcAft>
                      </a:pPr>
                      <a:r>
                        <a:rPr lang="ru-RU" sz="1600">
                          <a:latin typeface="Times New Roman" pitchFamily="18" charset="0"/>
                          <a:ea typeface="Calibri"/>
                          <a:cs typeface="Times New Roman" pitchFamily="18" charset="0"/>
                        </a:rPr>
                        <a:t>2.</a:t>
                      </a: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JSC </a:t>
                      </a:r>
                      <a:r>
                        <a:rPr kumimoji="0" lang="ru-RU" sz="1600" b="0" i="0" kern="1200" dirty="0" smtClean="0">
                          <a:solidFill>
                            <a:schemeClr val="tx1"/>
                          </a:solidFill>
                          <a:latin typeface="Times New Roman" pitchFamily="18" charset="0"/>
                          <a:ea typeface="+mn-ea"/>
                          <a:cs typeface="Times New Roman" pitchFamily="18" charset="0"/>
                        </a:rPr>
                        <a:t>«</a:t>
                      </a:r>
                      <a:r>
                        <a:rPr kumimoji="0" lang="en-US" sz="1600" b="0" i="0" kern="1200" dirty="0" err="1" smtClean="0">
                          <a:solidFill>
                            <a:schemeClr val="tx1"/>
                          </a:solidFill>
                          <a:latin typeface="Times New Roman" pitchFamily="18" charset="0"/>
                          <a:ea typeface="+mn-ea"/>
                          <a:cs typeface="Times New Roman" pitchFamily="18" charset="0"/>
                        </a:rPr>
                        <a:t>Gazprom</a:t>
                      </a:r>
                      <a:r>
                        <a:rPr kumimoji="0" lang="en-US" sz="1600" b="0" i="0" kern="1200" dirty="0" smtClean="0">
                          <a:solidFill>
                            <a:schemeClr val="tx1"/>
                          </a:solidFill>
                          <a:latin typeface="Times New Roman" pitchFamily="18" charset="0"/>
                          <a:ea typeface="+mn-ea"/>
                          <a:cs typeface="Times New Roman" pitchFamily="18" charset="0"/>
                        </a:rPr>
                        <a:t> Space systems»</a:t>
                      </a:r>
                      <a:endParaRPr kumimoji="0" lang="ru-RU" sz="1600" b="0" i="0" kern="1200" dirty="0">
                        <a:solidFill>
                          <a:schemeClr val="tx1"/>
                        </a:solidFill>
                        <a:latin typeface="Times New Roman" pitchFamily="18" charset="0"/>
                        <a:ea typeface="+mn-ea"/>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The construction of a plant for the manufacture of satellites</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652">
                <a:tc>
                  <a:txBody>
                    <a:bodyPr/>
                    <a:lstStyle/>
                    <a:p>
                      <a:pPr algn="ctr">
                        <a:lnSpc>
                          <a:spcPct val="115000"/>
                        </a:lnSpc>
                        <a:spcAft>
                          <a:spcPts val="0"/>
                        </a:spcAft>
                      </a:pPr>
                      <a:r>
                        <a:rPr lang="ru-RU" sz="1600">
                          <a:latin typeface="Times New Roman" pitchFamily="18" charset="0"/>
                          <a:ea typeface="Calibri"/>
                          <a:cs typeface="Times New Roman" pitchFamily="18" charset="0"/>
                        </a:rPr>
                        <a:t>3.</a:t>
                      </a: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LLC </a:t>
                      </a:r>
                      <a:r>
                        <a:rPr kumimoji="0" lang="ru-RU" sz="1600" b="0" i="0" kern="1200" dirty="0" smtClean="0">
                          <a:solidFill>
                            <a:schemeClr val="tx1"/>
                          </a:solidFill>
                          <a:latin typeface="Times New Roman" pitchFamily="18" charset="0"/>
                          <a:ea typeface="+mn-ea"/>
                          <a:cs typeface="Times New Roman" pitchFamily="18" charset="0"/>
                        </a:rPr>
                        <a:t>«</a:t>
                      </a:r>
                      <a:r>
                        <a:rPr kumimoji="0" lang="en-US" sz="1600" b="0" i="0" kern="1200" dirty="0" smtClean="0">
                          <a:solidFill>
                            <a:schemeClr val="tx1"/>
                          </a:solidFill>
                          <a:latin typeface="Times New Roman" pitchFamily="18" charset="0"/>
                          <a:ea typeface="+mn-ea"/>
                          <a:cs typeface="Times New Roman" pitchFamily="18" charset="0"/>
                        </a:rPr>
                        <a:t>TPC </a:t>
                      </a:r>
                      <a:r>
                        <a:rPr kumimoji="0" lang="ru-RU" sz="1600" b="0" i="0" kern="1200" dirty="0" smtClean="0">
                          <a:solidFill>
                            <a:schemeClr val="tx1"/>
                          </a:solidFill>
                          <a:latin typeface="Times New Roman" pitchFamily="18" charset="0"/>
                          <a:ea typeface="+mn-ea"/>
                          <a:cs typeface="Times New Roman" pitchFamily="18" charset="0"/>
                        </a:rPr>
                        <a:t>«</a:t>
                      </a:r>
                      <a:r>
                        <a:rPr kumimoji="0" lang="en-US" sz="1600" b="0" i="0" kern="1200" dirty="0" smtClean="0">
                          <a:solidFill>
                            <a:schemeClr val="tx1"/>
                          </a:solidFill>
                          <a:latin typeface="Times New Roman" pitchFamily="18" charset="0"/>
                          <a:ea typeface="+mn-ea"/>
                          <a:cs typeface="Times New Roman" pitchFamily="18" charset="0"/>
                        </a:rPr>
                        <a:t>ZEDEX</a:t>
                      </a:r>
                      <a:r>
                        <a:rPr kumimoji="0" lang="ru-RU" sz="1600" b="0" i="0" kern="1200" dirty="0" smtClean="0">
                          <a:solidFill>
                            <a:schemeClr val="tx1"/>
                          </a:solidFill>
                          <a:latin typeface="Times New Roman" pitchFamily="18" charset="0"/>
                          <a:ea typeface="+mn-ea"/>
                          <a:cs typeface="Times New Roman" pitchFamily="18" charset="0"/>
                        </a:rPr>
                        <a:t>»</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Construction of the INKULEN PE-500 materials manufacturing plant (1000 , 9000)</a:t>
                      </a: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723">
                <a:tc>
                  <a:txBody>
                    <a:bodyPr/>
                    <a:lstStyle/>
                    <a:p>
                      <a:pPr algn="ctr">
                        <a:lnSpc>
                          <a:spcPct val="115000"/>
                        </a:lnSpc>
                        <a:spcAft>
                          <a:spcPts val="0"/>
                        </a:spcAft>
                      </a:pPr>
                      <a:r>
                        <a:rPr lang="ru-RU" sz="1600">
                          <a:latin typeface="Times New Roman" pitchFamily="18" charset="0"/>
                          <a:ea typeface="Calibri"/>
                          <a:cs typeface="Times New Roman" pitchFamily="18" charset="0"/>
                        </a:rPr>
                        <a:t>4.</a:t>
                      </a: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LLC</a:t>
                      </a:r>
                      <a:r>
                        <a:rPr kumimoji="0" lang="ru-RU" sz="1600" b="0" i="0" kern="1200" dirty="0" smtClean="0">
                          <a:solidFill>
                            <a:schemeClr val="tx1"/>
                          </a:solidFill>
                          <a:latin typeface="Times New Roman" pitchFamily="18" charset="0"/>
                          <a:ea typeface="+mn-ea"/>
                          <a:cs typeface="Times New Roman" pitchFamily="18" charset="0"/>
                        </a:rPr>
                        <a:t> «</a:t>
                      </a:r>
                      <a:r>
                        <a:rPr kumimoji="0" lang="en-US" sz="1600" b="0" i="0" kern="1200" dirty="0" err="1" smtClean="0">
                          <a:solidFill>
                            <a:schemeClr val="tx1"/>
                          </a:solidFill>
                          <a:latin typeface="Times New Roman" pitchFamily="18" charset="0"/>
                          <a:ea typeface="+mn-ea"/>
                          <a:cs typeface="Times New Roman" pitchFamily="18" charset="0"/>
                        </a:rPr>
                        <a:t>Kronopharm</a:t>
                      </a:r>
                      <a:r>
                        <a:rPr kumimoji="0" lang="en-US" sz="1600" b="0" i="0" kern="1200" dirty="0" smtClean="0">
                          <a:solidFill>
                            <a:schemeClr val="tx1"/>
                          </a:solidFill>
                          <a:latin typeface="Times New Roman" pitchFamily="18" charset="0"/>
                          <a:ea typeface="+mn-ea"/>
                          <a:cs typeface="Times New Roman" pitchFamily="18" charset="0"/>
                        </a:rPr>
                        <a:t> Industries</a:t>
                      </a:r>
                      <a:r>
                        <a:rPr kumimoji="0" lang="ru-RU" sz="1600" b="0" i="0" kern="1200" dirty="0" smtClean="0">
                          <a:solidFill>
                            <a:schemeClr val="tx1"/>
                          </a:solidFill>
                          <a:latin typeface="Times New Roman" pitchFamily="18" charset="0"/>
                          <a:ea typeface="+mn-ea"/>
                          <a:cs typeface="Times New Roman" pitchFamily="18" charset="0"/>
                        </a:rPr>
                        <a:t>»</a:t>
                      </a:r>
                      <a:r>
                        <a:rPr kumimoji="0" lang="en-US" sz="1600" b="0" i="0" kern="1200" dirty="0" smtClean="0">
                          <a:solidFill>
                            <a:schemeClr val="tx1"/>
                          </a:solidFill>
                          <a:latin typeface="Times New Roman" pitchFamily="18" charset="0"/>
                          <a:ea typeface="+mn-ea"/>
                          <a:cs typeface="Times New Roman" pitchFamily="18" charset="0"/>
                        </a:rPr>
                        <a:t> </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Construction of a production site for hormonal medicines</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723">
                <a:tc>
                  <a:txBody>
                    <a:bodyPr/>
                    <a:lstStyle/>
                    <a:p>
                      <a:pPr algn="ctr">
                        <a:lnSpc>
                          <a:spcPct val="115000"/>
                        </a:lnSpc>
                        <a:spcAft>
                          <a:spcPts val="0"/>
                        </a:spcAft>
                      </a:pPr>
                      <a:r>
                        <a:rPr lang="ru-RU" sz="1600">
                          <a:latin typeface="Times New Roman" pitchFamily="18" charset="0"/>
                          <a:ea typeface="Calibri"/>
                          <a:cs typeface="Times New Roman" pitchFamily="18" charset="0"/>
                        </a:rPr>
                        <a:t>5.</a:t>
                      </a: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 LLC</a:t>
                      </a:r>
                      <a:r>
                        <a:rPr kumimoji="0" lang="ru-RU" sz="1600" b="0" i="0" kern="1200" dirty="0" smtClean="0">
                          <a:solidFill>
                            <a:schemeClr val="tx1"/>
                          </a:solidFill>
                          <a:latin typeface="Times New Roman" pitchFamily="18" charset="0"/>
                          <a:ea typeface="+mn-ea"/>
                          <a:cs typeface="Times New Roman" pitchFamily="18" charset="0"/>
                        </a:rPr>
                        <a:t> «</a:t>
                      </a:r>
                      <a:r>
                        <a:rPr kumimoji="0" lang="en-US" sz="1600" b="0" i="0" kern="1200" dirty="0" smtClean="0">
                          <a:solidFill>
                            <a:schemeClr val="tx1"/>
                          </a:solidFill>
                          <a:latin typeface="Times New Roman" pitchFamily="18" charset="0"/>
                          <a:ea typeface="+mn-ea"/>
                          <a:cs typeface="Times New Roman" pitchFamily="18" charset="0"/>
                        </a:rPr>
                        <a:t>TECHENERGOGROUP</a:t>
                      </a:r>
                      <a:r>
                        <a:rPr kumimoji="0" lang="ru-RU" sz="1600" b="0" i="0" kern="1200" dirty="0" smtClean="0">
                          <a:solidFill>
                            <a:schemeClr val="tx1"/>
                          </a:solidFill>
                          <a:latin typeface="Times New Roman" pitchFamily="18" charset="0"/>
                          <a:ea typeface="+mn-ea"/>
                          <a:cs typeface="Times New Roman" pitchFamily="18" charset="0"/>
                        </a:rPr>
                        <a:t>»</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US" sz="1600" b="0" i="0" kern="1200" dirty="0" smtClean="0">
                          <a:solidFill>
                            <a:schemeClr val="tx1"/>
                          </a:solidFill>
                          <a:latin typeface="Times New Roman" pitchFamily="18" charset="0"/>
                          <a:ea typeface="+mn-ea"/>
                          <a:cs typeface="Times New Roman" pitchFamily="18" charset="0"/>
                        </a:rPr>
                        <a:t>Construction of a plant for the production of electrical equipment</a:t>
                      </a:r>
                      <a:endParaRPr kumimoji="0" lang="en-US" sz="1600" b="0" i="0" kern="1200" dirty="0">
                        <a:solidFill>
                          <a:schemeClr val="tx1"/>
                        </a:solidFill>
                        <a:latin typeface="Times New Roman" pitchFamily="18" charset="0"/>
                        <a:ea typeface="+mn-ea"/>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723">
                <a:tc>
                  <a:txBody>
                    <a:bodyPr/>
                    <a:lstStyle/>
                    <a:p>
                      <a:pPr algn="ctr">
                        <a:lnSpc>
                          <a:spcPct val="115000"/>
                        </a:lnSpc>
                        <a:spcAft>
                          <a:spcPts val="0"/>
                        </a:spcAft>
                      </a:pPr>
                      <a:r>
                        <a:rPr lang="ru-RU" sz="1600">
                          <a:latin typeface="Times New Roman" pitchFamily="18" charset="0"/>
                          <a:ea typeface="Calibri"/>
                          <a:cs typeface="Times New Roman" pitchFamily="18" charset="0"/>
                        </a:rPr>
                        <a:t>6.</a:t>
                      </a: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LLC</a:t>
                      </a:r>
                      <a:r>
                        <a:rPr kumimoji="0" lang="ru-RU" sz="1600" b="0" i="0" kern="1200" dirty="0" smtClean="0">
                          <a:solidFill>
                            <a:schemeClr val="tx1"/>
                          </a:solidFill>
                          <a:latin typeface="Times New Roman" pitchFamily="18" charset="0"/>
                          <a:ea typeface="+mn-ea"/>
                          <a:cs typeface="Times New Roman" pitchFamily="18" charset="0"/>
                        </a:rPr>
                        <a:t> «</a:t>
                      </a:r>
                      <a:r>
                        <a:rPr kumimoji="0" lang="en-US" sz="1600" b="0" i="0" kern="1200" dirty="0" smtClean="0">
                          <a:solidFill>
                            <a:schemeClr val="tx1"/>
                          </a:solidFill>
                          <a:latin typeface="Times New Roman" pitchFamily="18" charset="0"/>
                          <a:ea typeface="+mn-ea"/>
                          <a:cs typeface="Times New Roman" pitchFamily="18" charset="0"/>
                        </a:rPr>
                        <a:t>GRC</a:t>
                      </a:r>
                      <a:r>
                        <a:rPr kumimoji="0" lang="ru-RU" sz="1600" b="0" i="0" kern="1200" dirty="0" smtClean="0">
                          <a:solidFill>
                            <a:schemeClr val="tx1"/>
                          </a:solidFill>
                          <a:latin typeface="Times New Roman" pitchFamily="18" charset="0"/>
                          <a:ea typeface="+mn-ea"/>
                          <a:cs typeface="Times New Roman" pitchFamily="18" charset="0"/>
                        </a:rPr>
                        <a:t>»</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kumimoji="0" lang="en-US" sz="1600" b="0" i="0" kern="1200" dirty="0" smtClean="0">
                          <a:solidFill>
                            <a:schemeClr val="tx1"/>
                          </a:solidFill>
                          <a:latin typeface="Times New Roman" pitchFamily="18" charset="0"/>
                          <a:ea typeface="+mn-ea"/>
                          <a:cs typeface="Times New Roman" pitchFamily="18" charset="0"/>
                        </a:rPr>
                        <a:t>Construction of a scientific, production and repair complex</a:t>
                      </a:r>
                      <a:endParaRPr lang="ru-RU" sz="1600" dirty="0">
                        <a:latin typeface="Times New Roman" pitchFamily="18" charset="0"/>
                        <a:ea typeface="Calibri"/>
                        <a:cs typeface="Times New Roman" pitchFamily="18" charset="0"/>
                      </a:endParaRPr>
                    </a:p>
                  </a:txBody>
                  <a:tcPr marL="32622" marR="32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6533</TotalTime>
  <Words>2184</Words>
  <Application>Microsoft Office PowerPoint</Application>
  <PresentationFormat>Произвольный</PresentationFormat>
  <Paragraphs>306</Paragraphs>
  <Slides>20</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Lucida Sans Unicode</vt:lpstr>
      <vt:lpstr>Wingdings 3</vt:lpstr>
      <vt:lpstr>Verdana</vt:lpstr>
      <vt:lpstr>Wingdings 2</vt:lpstr>
      <vt:lpstr>Calibri</vt:lpstr>
      <vt:lpstr>Times New Roman</vt: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Engineering and technical characteristics  of the industrial Park</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Antranik Nersesyan</dc:creator>
  <cp:lastModifiedBy>1</cp:lastModifiedBy>
  <cp:revision>633</cp:revision>
  <dcterms:created xsi:type="dcterms:W3CDTF">2015-10-29T13:36:46Z</dcterms:created>
  <dcterms:modified xsi:type="dcterms:W3CDTF">2024-11-01T12:53:54Z</dcterms:modified>
</cp:coreProperties>
</file>